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xml" ContentType="application/vnd.openxmlformats-officedocument.presentationml.notesSlid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3.xml" ContentType="application/vnd.openxmlformats-officedocument.presentationml.notesSlid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3"/>
  </p:notesMasterIdLst>
  <p:handoutMasterIdLst>
    <p:handoutMasterId r:id="rId34"/>
  </p:handoutMasterIdLst>
  <p:sldIdLst>
    <p:sldId id="670" r:id="rId2"/>
    <p:sldId id="671" r:id="rId3"/>
    <p:sldId id="672" r:id="rId4"/>
    <p:sldId id="673" r:id="rId5"/>
    <p:sldId id="674" r:id="rId6"/>
    <p:sldId id="675" r:id="rId7"/>
    <p:sldId id="676" r:id="rId8"/>
    <p:sldId id="677" r:id="rId9"/>
    <p:sldId id="706" r:id="rId10"/>
    <p:sldId id="679" r:id="rId11"/>
    <p:sldId id="680" r:id="rId12"/>
    <p:sldId id="681" r:id="rId13"/>
    <p:sldId id="682" r:id="rId14"/>
    <p:sldId id="683" r:id="rId15"/>
    <p:sldId id="684" r:id="rId16"/>
    <p:sldId id="685" r:id="rId17"/>
    <p:sldId id="686" r:id="rId18"/>
    <p:sldId id="691" r:id="rId19"/>
    <p:sldId id="692" r:id="rId20"/>
    <p:sldId id="693" r:id="rId21"/>
    <p:sldId id="694" r:id="rId22"/>
    <p:sldId id="695" r:id="rId23"/>
    <p:sldId id="696" r:id="rId24"/>
    <p:sldId id="697" r:id="rId25"/>
    <p:sldId id="699" r:id="rId26"/>
    <p:sldId id="700" r:id="rId27"/>
    <p:sldId id="701" r:id="rId28"/>
    <p:sldId id="702" r:id="rId29"/>
    <p:sldId id="703" r:id="rId30"/>
    <p:sldId id="704" r:id="rId31"/>
    <p:sldId id="705"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8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6E6"/>
    <a:srgbClr val="D07E83"/>
    <a:srgbClr val="FBCBC6"/>
    <a:srgbClr val="F5E3AC"/>
    <a:srgbClr val="FAF1D5"/>
    <a:srgbClr val="E6B92E"/>
    <a:srgbClr val="C9C1C5"/>
    <a:srgbClr val="F6F3EF"/>
    <a:srgbClr val="F0EBE3"/>
    <a:srgbClr val="04070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297" autoAdjust="0"/>
    <p:restoredTop sz="96395" autoAdjust="0"/>
  </p:normalViewPr>
  <p:slideViewPr>
    <p:cSldViewPr snapToGrid="0" snapToObjects="1">
      <p:cViewPr>
        <p:scale>
          <a:sx n="100" d="100"/>
          <a:sy n="100" d="100"/>
        </p:scale>
        <p:origin x="1458" y="246"/>
      </p:cViewPr>
      <p:guideLst>
        <p:guide orient="horz" pos="1080"/>
        <p:guide pos="2880"/>
      </p:guideLst>
    </p:cSldViewPr>
  </p:slideViewPr>
  <p:notesTextViewPr>
    <p:cViewPr>
      <p:scale>
        <a:sx n="100" d="100"/>
        <a:sy n="100" d="100"/>
      </p:scale>
      <p:origin x="0" y="0"/>
    </p:cViewPr>
  </p:notesTextViewPr>
  <p:notesViewPr>
    <p:cSldViewPr snapToGrid="0" snapToObjects="1">
      <p:cViewPr varScale="1">
        <p:scale>
          <a:sx n="118" d="100"/>
          <a:sy n="118" d="100"/>
        </p:scale>
        <p:origin x="3832" y="2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9.xml"/><Relationship Id="rId1" Type="http://schemas.microsoft.com/office/2011/relationships/chartStyle" Target="style9.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0.xml"/><Relationship Id="rId1" Type="http://schemas.microsoft.com/office/2011/relationships/chartStyle" Target="style10.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2219965552602"/>
          <c:y val="1.4011761127150874E-2"/>
          <c:w val="0.77205808775598661"/>
          <c:h val="0.9479154588329014"/>
        </c:manualLayout>
      </c:layout>
      <c:barChart>
        <c:barDir val="bar"/>
        <c:grouping val="clustered"/>
        <c:varyColors val="0"/>
        <c:ser>
          <c:idx val="0"/>
          <c:order val="0"/>
          <c:tx>
            <c:strRef>
              <c:f>Sheet1!$B$1</c:f>
              <c:strCache>
                <c:ptCount val="1"/>
                <c:pt idx="0">
                  <c:v>Party seats gained/held</c:v>
                </c:pt>
              </c:strCache>
            </c:strRef>
          </c:tx>
          <c:spPr>
            <a:solidFill>
              <a:schemeClr val="accent1"/>
            </a:solidFill>
            <a:ln>
              <a:noFill/>
            </a:ln>
            <a:effectLst/>
          </c:spPr>
          <c:invertIfNegative val="0"/>
          <c:dPt>
            <c:idx val="0"/>
            <c:invertIfNegative val="0"/>
            <c:bubble3D val="0"/>
            <c:spPr>
              <a:solidFill>
                <a:srgbClr val="3A608D"/>
              </a:solidFill>
              <a:ln>
                <a:noFill/>
              </a:ln>
              <a:effectLst/>
            </c:spPr>
            <c:extLst>
              <c:ext xmlns:c16="http://schemas.microsoft.com/office/drawing/2014/chart" uri="{C3380CC4-5D6E-409C-BE32-E72D297353CC}">
                <c16:uniqueId val="{00000001-1BA0-4869-B634-40187CC68621}"/>
              </c:ext>
            </c:extLst>
          </c:dPt>
          <c:dPt>
            <c:idx val="1"/>
            <c:invertIfNegative val="0"/>
            <c:bubble3D val="0"/>
            <c:spPr>
              <a:solidFill>
                <a:srgbClr val="3A608D"/>
              </a:solidFill>
              <a:ln>
                <a:noFill/>
              </a:ln>
              <a:effectLst/>
            </c:spPr>
            <c:extLst>
              <c:ext xmlns:c16="http://schemas.microsoft.com/office/drawing/2014/chart" uri="{C3380CC4-5D6E-409C-BE32-E72D297353CC}">
                <c16:uniqueId val="{00000003-1BA0-4869-B634-40187CC68621}"/>
              </c:ext>
            </c:extLst>
          </c:dPt>
          <c:dPt>
            <c:idx val="2"/>
            <c:invertIfNegative val="0"/>
            <c:bubble3D val="0"/>
            <c:spPr>
              <a:solidFill>
                <a:srgbClr val="C35359"/>
              </a:solidFill>
              <a:ln>
                <a:noFill/>
              </a:ln>
              <a:effectLst/>
            </c:spPr>
            <c:extLst>
              <c:ext xmlns:c16="http://schemas.microsoft.com/office/drawing/2014/chart" uri="{C3380CC4-5D6E-409C-BE32-E72D297353CC}">
                <c16:uniqueId val="{00000005-1BA0-4869-B634-40187CC68621}"/>
              </c:ext>
            </c:extLst>
          </c:dPt>
          <c:dPt>
            <c:idx val="3"/>
            <c:invertIfNegative val="0"/>
            <c:bubble3D val="0"/>
            <c:spPr>
              <a:solidFill>
                <a:srgbClr val="C35359"/>
              </a:solidFill>
              <a:ln>
                <a:noFill/>
              </a:ln>
              <a:effectLst/>
            </c:spPr>
            <c:extLst>
              <c:ext xmlns:c16="http://schemas.microsoft.com/office/drawing/2014/chart" uri="{C3380CC4-5D6E-409C-BE32-E72D297353CC}">
                <c16:uniqueId val="{00000007-1BA0-4869-B634-40187CC68621}"/>
              </c:ext>
            </c:extLst>
          </c:dPt>
          <c:dPt>
            <c:idx val="4"/>
            <c:invertIfNegative val="0"/>
            <c:bubble3D val="0"/>
            <c:spPr>
              <a:solidFill>
                <a:srgbClr val="3A608D"/>
              </a:solidFill>
              <a:ln>
                <a:noFill/>
              </a:ln>
              <a:effectLst/>
            </c:spPr>
            <c:extLst>
              <c:ext xmlns:c16="http://schemas.microsoft.com/office/drawing/2014/chart" uri="{C3380CC4-5D6E-409C-BE32-E72D297353CC}">
                <c16:uniqueId val="{00000009-1BA0-4869-B634-40187CC68621}"/>
              </c:ext>
            </c:extLst>
          </c:dPt>
          <c:dPt>
            <c:idx val="5"/>
            <c:invertIfNegative val="0"/>
            <c:bubble3D val="0"/>
            <c:spPr>
              <a:solidFill>
                <a:srgbClr val="3A608D"/>
              </a:solidFill>
              <a:ln>
                <a:noFill/>
              </a:ln>
              <a:effectLst/>
            </c:spPr>
            <c:extLst>
              <c:ext xmlns:c16="http://schemas.microsoft.com/office/drawing/2014/chart" uri="{C3380CC4-5D6E-409C-BE32-E72D297353CC}">
                <c16:uniqueId val="{0000000B-1BA0-4869-B634-40187CC68621}"/>
              </c:ext>
            </c:extLst>
          </c:dPt>
          <c:dPt>
            <c:idx val="6"/>
            <c:invertIfNegative val="0"/>
            <c:bubble3D val="0"/>
            <c:spPr>
              <a:solidFill>
                <a:srgbClr val="C35359"/>
              </a:solidFill>
              <a:ln>
                <a:noFill/>
              </a:ln>
              <a:effectLst/>
            </c:spPr>
            <c:extLst>
              <c:ext xmlns:c16="http://schemas.microsoft.com/office/drawing/2014/chart" uri="{C3380CC4-5D6E-409C-BE32-E72D297353CC}">
                <c16:uniqueId val="{0000000D-1BA0-4869-B634-40187CC68621}"/>
              </c:ext>
            </c:extLst>
          </c:dPt>
          <c:dPt>
            <c:idx val="7"/>
            <c:invertIfNegative val="0"/>
            <c:bubble3D val="0"/>
            <c:spPr>
              <a:solidFill>
                <a:srgbClr val="C35359"/>
              </a:solidFill>
              <a:ln>
                <a:noFill/>
              </a:ln>
              <a:effectLst/>
            </c:spPr>
            <c:extLst>
              <c:ext xmlns:c16="http://schemas.microsoft.com/office/drawing/2014/chart" uri="{C3380CC4-5D6E-409C-BE32-E72D297353CC}">
                <c16:uniqueId val="{0000000F-1BA0-4869-B634-40187CC68621}"/>
              </c:ext>
            </c:extLst>
          </c:dPt>
          <c:dPt>
            <c:idx val="8"/>
            <c:invertIfNegative val="0"/>
            <c:bubble3D val="0"/>
            <c:spPr>
              <a:solidFill>
                <a:srgbClr val="3A608D"/>
              </a:solidFill>
              <a:ln>
                <a:noFill/>
              </a:ln>
              <a:effectLst/>
            </c:spPr>
            <c:extLst>
              <c:ext xmlns:c16="http://schemas.microsoft.com/office/drawing/2014/chart" uri="{C3380CC4-5D6E-409C-BE32-E72D297353CC}">
                <c16:uniqueId val="{00000011-1BA0-4869-B634-40187CC68621}"/>
              </c:ext>
            </c:extLst>
          </c:dPt>
          <c:dPt>
            <c:idx val="9"/>
            <c:invertIfNegative val="0"/>
            <c:bubble3D val="0"/>
            <c:spPr>
              <a:solidFill>
                <a:srgbClr val="C35359"/>
              </a:solidFill>
              <a:ln>
                <a:noFill/>
              </a:ln>
              <a:effectLst/>
            </c:spPr>
            <c:extLst>
              <c:ext xmlns:c16="http://schemas.microsoft.com/office/drawing/2014/chart" uri="{C3380CC4-5D6E-409C-BE32-E72D297353CC}">
                <c16:uniqueId val="{00000013-1BA0-4869-B634-40187CC68621}"/>
              </c:ext>
            </c:extLst>
          </c:dPt>
          <c:dPt>
            <c:idx val="10"/>
            <c:invertIfNegative val="0"/>
            <c:bubble3D val="0"/>
            <c:spPr>
              <a:solidFill>
                <a:srgbClr val="C35359"/>
              </a:solidFill>
              <a:ln>
                <a:noFill/>
              </a:ln>
              <a:effectLst/>
            </c:spPr>
            <c:extLst>
              <c:ext xmlns:c16="http://schemas.microsoft.com/office/drawing/2014/chart" uri="{C3380CC4-5D6E-409C-BE32-E72D297353CC}">
                <c16:uniqueId val="{00000015-1BA0-4869-B634-40187CC68621}"/>
              </c:ext>
            </c:extLst>
          </c:dPt>
          <c:dPt>
            <c:idx val="11"/>
            <c:invertIfNegative val="0"/>
            <c:bubble3D val="0"/>
            <c:spPr>
              <a:solidFill>
                <a:srgbClr val="C35359"/>
              </a:solidFill>
              <a:ln>
                <a:noFill/>
              </a:ln>
              <a:effectLst/>
            </c:spPr>
            <c:extLst>
              <c:ext xmlns:c16="http://schemas.microsoft.com/office/drawing/2014/chart" uri="{C3380CC4-5D6E-409C-BE32-E72D297353CC}">
                <c16:uniqueId val="{00000017-1BA0-4869-B634-40187CC68621}"/>
              </c:ext>
            </c:extLst>
          </c:dPt>
          <c:dPt>
            <c:idx val="12"/>
            <c:invertIfNegative val="0"/>
            <c:bubble3D val="0"/>
            <c:spPr>
              <a:solidFill>
                <a:srgbClr val="3A608D"/>
              </a:solidFill>
              <a:ln>
                <a:noFill/>
              </a:ln>
              <a:effectLst/>
            </c:spPr>
            <c:extLst>
              <c:ext xmlns:c16="http://schemas.microsoft.com/office/drawing/2014/chart" uri="{C3380CC4-5D6E-409C-BE32-E72D297353CC}">
                <c16:uniqueId val="{00000019-1BA0-4869-B634-40187CC68621}"/>
              </c:ext>
            </c:extLst>
          </c:dPt>
          <c:dPt>
            <c:idx val="13"/>
            <c:invertIfNegative val="0"/>
            <c:bubble3D val="0"/>
            <c:spPr>
              <a:solidFill>
                <a:srgbClr val="3A608D"/>
              </a:solidFill>
              <a:ln>
                <a:noFill/>
              </a:ln>
              <a:effectLst/>
            </c:spPr>
            <c:extLst>
              <c:ext xmlns:c16="http://schemas.microsoft.com/office/drawing/2014/chart" uri="{C3380CC4-5D6E-409C-BE32-E72D297353CC}">
                <c16:uniqueId val="{0000001B-1BA0-4869-B634-40187CC68621}"/>
              </c:ext>
            </c:extLst>
          </c:dPt>
          <c:dPt>
            <c:idx val="14"/>
            <c:invertIfNegative val="0"/>
            <c:bubble3D val="0"/>
            <c:spPr>
              <a:solidFill>
                <a:srgbClr val="C35359"/>
              </a:solidFill>
              <a:ln>
                <a:noFill/>
              </a:ln>
              <a:effectLst/>
            </c:spPr>
            <c:extLst>
              <c:ext xmlns:c16="http://schemas.microsoft.com/office/drawing/2014/chart" uri="{C3380CC4-5D6E-409C-BE32-E72D297353CC}">
                <c16:uniqueId val="{0000001D-1BA0-4869-B634-40187CC68621}"/>
              </c:ext>
            </c:extLst>
          </c:dPt>
          <c:dPt>
            <c:idx val="15"/>
            <c:invertIfNegative val="0"/>
            <c:bubble3D val="0"/>
            <c:spPr>
              <a:solidFill>
                <a:srgbClr val="C35359"/>
              </a:solidFill>
              <a:ln>
                <a:noFill/>
              </a:ln>
              <a:effectLst/>
            </c:spPr>
            <c:extLst>
              <c:ext xmlns:c16="http://schemas.microsoft.com/office/drawing/2014/chart" uri="{C3380CC4-5D6E-409C-BE32-E72D297353CC}">
                <c16:uniqueId val="{0000001F-1BA0-4869-B634-40187CC68621}"/>
              </c:ext>
            </c:extLst>
          </c:dPt>
          <c:dPt>
            <c:idx val="16"/>
            <c:invertIfNegative val="0"/>
            <c:bubble3D val="0"/>
            <c:spPr>
              <a:solidFill>
                <a:srgbClr val="3A608D"/>
              </a:solidFill>
              <a:ln>
                <a:noFill/>
              </a:ln>
              <a:effectLst/>
            </c:spPr>
            <c:extLst>
              <c:ext xmlns:c16="http://schemas.microsoft.com/office/drawing/2014/chart" uri="{C3380CC4-5D6E-409C-BE32-E72D297353CC}">
                <c16:uniqueId val="{00000021-1BA0-4869-B634-40187CC68621}"/>
              </c:ext>
            </c:extLst>
          </c:dPt>
          <c:dPt>
            <c:idx val="17"/>
            <c:invertIfNegative val="0"/>
            <c:bubble3D val="0"/>
            <c:spPr>
              <a:solidFill>
                <a:srgbClr val="3A608D"/>
              </a:solidFill>
              <a:ln>
                <a:noFill/>
              </a:ln>
              <a:effectLst/>
            </c:spPr>
            <c:extLst>
              <c:ext xmlns:c16="http://schemas.microsoft.com/office/drawing/2014/chart" uri="{C3380CC4-5D6E-409C-BE32-E72D297353CC}">
                <c16:uniqueId val="{00000023-1BA0-4869-B634-40187CC68621}"/>
              </c:ext>
            </c:extLst>
          </c:dPt>
          <c:dPt>
            <c:idx val="18"/>
            <c:invertIfNegative val="0"/>
            <c:bubble3D val="0"/>
            <c:spPr>
              <a:solidFill>
                <a:srgbClr val="3A608D"/>
              </a:solidFill>
              <a:ln>
                <a:noFill/>
              </a:ln>
              <a:effectLst/>
            </c:spPr>
            <c:extLst>
              <c:ext xmlns:c16="http://schemas.microsoft.com/office/drawing/2014/chart" uri="{C3380CC4-5D6E-409C-BE32-E72D297353CC}">
                <c16:uniqueId val="{00000025-1BA0-4869-B634-40187CC68621}"/>
              </c:ext>
            </c:extLst>
          </c:dPt>
          <c:dPt>
            <c:idx val="19"/>
            <c:invertIfNegative val="0"/>
            <c:bubble3D val="0"/>
            <c:spPr>
              <a:solidFill>
                <a:srgbClr val="3A608D"/>
              </a:solidFill>
              <a:ln>
                <a:noFill/>
              </a:ln>
              <a:effectLst/>
            </c:spPr>
            <c:extLst>
              <c:ext xmlns:c16="http://schemas.microsoft.com/office/drawing/2014/chart" uri="{C3380CC4-5D6E-409C-BE32-E72D297353CC}">
                <c16:uniqueId val="{00000027-1BA0-4869-B634-40187CC68621}"/>
              </c:ext>
            </c:extLst>
          </c:dPt>
          <c:dPt>
            <c:idx val="20"/>
            <c:invertIfNegative val="0"/>
            <c:bubble3D val="0"/>
            <c:spPr>
              <a:solidFill>
                <a:srgbClr val="3A608D"/>
              </a:solidFill>
              <a:ln>
                <a:solidFill>
                  <a:schemeClr val="bg1">
                    <a:lumMod val="85000"/>
                  </a:schemeClr>
                </a:solidFill>
              </a:ln>
              <a:effectLst/>
            </c:spPr>
            <c:extLst>
              <c:ext xmlns:c16="http://schemas.microsoft.com/office/drawing/2014/chart" uri="{C3380CC4-5D6E-409C-BE32-E72D297353CC}">
                <c16:uniqueId val="{00000029-1BA0-4869-B634-40187CC68621}"/>
              </c:ext>
            </c:extLst>
          </c:dPt>
          <c:dPt>
            <c:idx val="21"/>
            <c:invertIfNegative val="0"/>
            <c:bubble3D val="0"/>
            <c:spPr>
              <a:solidFill>
                <a:srgbClr val="3A608D"/>
              </a:solidFill>
              <a:ln>
                <a:noFill/>
              </a:ln>
              <a:effectLst/>
            </c:spPr>
            <c:extLst>
              <c:ext xmlns:c16="http://schemas.microsoft.com/office/drawing/2014/chart" uri="{C3380CC4-5D6E-409C-BE32-E72D297353CC}">
                <c16:uniqueId val="{0000002B-1BA0-4869-B634-40187CC68621}"/>
              </c:ext>
            </c:extLst>
          </c:dPt>
          <c:dPt>
            <c:idx val="22"/>
            <c:invertIfNegative val="0"/>
            <c:bubble3D val="0"/>
            <c:spPr>
              <a:solidFill>
                <a:srgbClr val="3A608D"/>
              </a:solidFill>
              <a:ln>
                <a:noFill/>
              </a:ln>
              <a:effectLst/>
            </c:spPr>
            <c:extLst>
              <c:ext xmlns:c16="http://schemas.microsoft.com/office/drawing/2014/chart" uri="{C3380CC4-5D6E-409C-BE32-E72D297353CC}">
                <c16:uniqueId val="{0000002D-1BA0-4869-B634-40187CC68621}"/>
              </c:ext>
            </c:extLst>
          </c:dPt>
          <c:dPt>
            <c:idx val="23"/>
            <c:invertIfNegative val="0"/>
            <c:bubble3D val="0"/>
            <c:spPr>
              <a:solidFill>
                <a:srgbClr val="C35359"/>
              </a:solidFill>
              <a:ln>
                <a:noFill/>
              </a:ln>
              <a:effectLst/>
            </c:spPr>
            <c:extLst>
              <c:ext xmlns:c16="http://schemas.microsoft.com/office/drawing/2014/chart" uri="{C3380CC4-5D6E-409C-BE32-E72D297353CC}">
                <c16:uniqueId val="{0000002F-1BA0-4869-B634-40187CC68621}"/>
              </c:ext>
            </c:extLst>
          </c:dPt>
          <c:dPt>
            <c:idx val="24"/>
            <c:invertIfNegative val="0"/>
            <c:bubble3D val="0"/>
            <c:spPr>
              <a:solidFill>
                <a:srgbClr val="C35359"/>
              </a:solidFill>
              <a:ln>
                <a:noFill/>
              </a:ln>
              <a:effectLst/>
            </c:spPr>
            <c:extLst>
              <c:ext xmlns:c16="http://schemas.microsoft.com/office/drawing/2014/chart" uri="{C3380CC4-5D6E-409C-BE32-E72D297353CC}">
                <c16:uniqueId val="{00000031-1BA0-4869-B634-40187CC68621}"/>
              </c:ext>
            </c:extLst>
          </c:dPt>
          <c:dPt>
            <c:idx val="25"/>
            <c:invertIfNegative val="0"/>
            <c:bubble3D val="0"/>
            <c:spPr>
              <a:solidFill>
                <a:srgbClr val="3A608D"/>
              </a:solidFill>
              <a:ln>
                <a:noFill/>
              </a:ln>
              <a:effectLst/>
            </c:spPr>
            <c:extLst>
              <c:ext xmlns:c16="http://schemas.microsoft.com/office/drawing/2014/chart" uri="{C3380CC4-5D6E-409C-BE32-E72D297353CC}">
                <c16:uniqueId val="{00000033-1BA0-4869-B634-40187CC68621}"/>
              </c:ext>
            </c:extLst>
          </c:dPt>
          <c:dPt>
            <c:idx val="26"/>
            <c:invertIfNegative val="0"/>
            <c:bubble3D val="0"/>
            <c:spPr>
              <a:solidFill>
                <a:srgbClr val="3A608D"/>
              </a:solidFill>
              <a:ln>
                <a:noFill/>
              </a:ln>
              <a:effectLst/>
            </c:spPr>
            <c:extLst>
              <c:ext xmlns:c16="http://schemas.microsoft.com/office/drawing/2014/chart" uri="{C3380CC4-5D6E-409C-BE32-E72D297353CC}">
                <c16:uniqueId val="{00000035-1BA0-4869-B634-40187CC68621}"/>
              </c:ext>
            </c:extLst>
          </c:dPt>
          <c:dPt>
            <c:idx val="27"/>
            <c:invertIfNegative val="0"/>
            <c:bubble3D val="0"/>
            <c:spPr>
              <a:solidFill>
                <a:srgbClr val="C35359"/>
              </a:solidFill>
              <a:ln>
                <a:noFill/>
              </a:ln>
              <a:effectLst/>
            </c:spPr>
            <c:extLst>
              <c:ext xmlns:c16="http://schemas.microsoft.com/office/drawing/2014/chart" uri="{C3380CC4-5D6E-409C-BE32-E72D297353CC}">
                <c16:uniqueId val="{00000037-1BA0-4869-B634-40187CC68621}"/>
              </c:ext>
            </c:extLst>
          </c:dPt>
          <c:dPt>
            <c:idx val="28"/>
            <c:invertIfNegative val="0"/>
            <c:bubble3D val="0"/>
            <c:spPr>
              <a:solidFill>
                <a:srgbClr val="C35359"/>
              </a:solidFill>
              <a:ln>
                <a:noFill/>
              </a:ln>
              <a:effectLst/>
            </c:spPr>
            <c:extLst>
              <c:ext xmlns:c16="http://schemas.microsoft.com/office/drawing/2014/chart" uri="{C3380CC4-5D6E-409C-BE32-E72D297353CC}">
                <c16:uniqueId val="{00000039-1BA0-4869-B634-40187CC68621}"/>
              </c:ext>
            </c:extLst>
          </c:dPt>
          <c:dPt>
            <c:idx val="29"/>
            <c:invertIfNegative val="0"/>
            <c:bubble3D val="0"/>
            <c:spPr>
              <a:solidFill>
                <a:srgbClr val="3A608D"/>
              </a:solidFill>
              <a:ln>
                <a:noFill/>
              </a:ln>
              <a:effectLst/>
            </c:spPr>
            <c:extLst>
              <c:ext xmlns:c16="http://schemas.microsoft.com/office/drawing/2014/chart" uri="{C3380CC4-5D6E-409C-BE32-E72D297353CC}">
                <c16:uniqueId val="{0000003B-1BA0-4869-B634-40187CC68621}"/>
              </c:ext>
            </c:extLst>
          </c:dPt>
          <c:dPt>
            <c:idx val="30"/>
            <c:invertIfNegative val="0"/>
            <c:bubble3D val="0"/>
            <c:spPr>
              <a:solidFill>
                <a:srgbClr val="C35359"/>
              </a:solidFill>
              <a:ln>
                <a:noFill/>
              </a:ln>
              <a:effectLst/>
            </c:spPr>
            <c:extLst>
              <c:ext xmlns:c16="http://schemas.microsoft.com/office/drawing/2014/chart" uri="{C3380CC4-5D6E-409C-BE32-E72D297353CC}">
                <c16:uniqueId val="{0000003D-1BA0-4869-B634-40187CC68621}"/>
              </c:ext>
            </c:extLst>
          </c:dPt>
          <c:dPt>
            <c:idx val="31"/>
            <c:invertIfNegative val="0"/>
            <c:bubble3D val="0"/>
            <c:spPr>
              <a:solidFill>
                <a:srgbClr val="C35359"/>
              </a:solidFill>
              <a:ln>
                <a:noFill/>
              </a:ln>
              <a:effectLst/>
            </c:spPr>
            <c:extLst>
              <c:ext xmlns:c16="http://schemas.microsoft.com/office/drawing/2014/chart" uri="{C3380CC4-5D6E-409C-BE32-E72D297353CC}">
                <c16:uniqueId val="{0000003F-1BA0-4869-B634-40187CC68621}"/>
              </c:ext>
            </c:extLst>
          </c:dPt>
          <c:dPt>
            <c:idx val="32"/>
            <c:invertIfNegative val="0"/>
            <c:bubble3D val="0"/>
            <c:spPr>
              <a:solidFill>
                <a:srgbClr val="C35359"/>
              </a:solidFill>
              <a:ln>
                <a:noFill/>
              </a:ln>
              <a:effectLst/>
            </c:spPr>
            <c:extLst>
              <c:ext xmlns:c16="http://schemas.microsoft.com/office/drawing/2014/chart" uri="{C3380CC4-5D6E-409C-BE32-E72D297353CC}">
                <c16:uniqueId val="{00000041-1BA0-4869-B634-40187CC68621}"/>
              </c:ext>
            </c:extLst>
          </c:dPt>
          <c:dPt>
            <c:idx val="33"/>
            <c:invertIfNegative val="0"/>
            <c:bubble3D val="0"/>
            <c:spPr>
              <a:solidFill>
                <a:srgbClr val="3A608D"/>
              </a:solidFill>
              <a:ln>
                <a:noFill/>
              </a:ln>
              <a:effectLst/>
            </c:spPr>
            <c:extLst>
              <c:ext xmlns:c16="http://schemas.microsoft.com/office/drawing/2014/chart" uri="{C3380CC4-5D6E-409C-BE32-E72D297353CC}">
                <c16:uniqueId val="{00000043-1BA0-4869-B634-40187CC68621}"/>
              </c:ext>
            </c:extLst>
          </c:dPt>
          <c:dPt>
            <c:idx val="34"/>
            <c:invertIfNegative val="0"/>
            <c:bubble3D val="0"/>
            <c:spPr>
              <a:solidFill>
                <a:srgbClr val="3A608D"/>
              </a:solidFill>
              <a:ln>
                <a:noFill/>
              </a:ln>
              <a:effectLst/>
            </c:spPr>
            <c:extLst>
              <c:ext xmlns:c16="http://schemas.microsoft.com/office/drawing/2014/chart" uri="{C3380CC4-5D6E-409C-BE32-E72D297353CC}">
                <c16:uniqueId val="{00000045-1BA0-4869-B634-40187CC68621}"/>
              </c:ext>
            </c:extLst>
          </c:dPt>
          <c:dPt>
            <c:idx val="35"/>
            <c:invertIfNegative val="0"/>
            <c:bubble3D val="0"/>
            <c:spPr>
              <a:solidFill>
                <a:srgbClr val="C35359"/>
              </a:solidFill>
              <a:ln>
                <a:noFill/>
              </a:ln>
              <a:effectLst/>
            </c:spPr>
            <c:extLst>
              <c:ext xmlns:c16="http://schemas.microsoft.com/office/drawing/2014/chart" uri="{C3380CC4-5D6E-409C-BE32-E72D297353CC}">
                <c16:uniqueId val="{00000047-1BA0-4869-B634-40187CC68621}"/>
              </c:ext>
            </c:extLst>
          </c:dPt>
          <c:dPt>
            <c:idx val="36"/>
            <c:invertIfNegative val="0"/>
            <c:bubble3D val="0"/>
            <c:spPr>
              <a:solidFill>
                <a:srgbClr val="C35359"/>
              </a:solidFill>
              <a:ln>
                <a:noFill/>
              </a:ln>
              <a:effectLst/>
            </c:spPr>
            <c:extLst>
              <c:ext xmlns:c16="http://schemas.microsoft.com/office/drawing/2014/chart" uri="{C3380CC4-5D6E-409C-BE32-E72D297353CC}">
                <c16:uniqueId val="{00000049-1BA0-4869-B634-40187CC68621}"/>
              </c:ext>
            </c:extLst>
          </c:dPt>
          <c:dPt>
            <c:idx val="37"/>
            <c:invertIfNegative val="0"/>
            <c:bubble3D val="0"/>
            <c:spPr>
              <a:solidFill>
                <a:srgbClr val="3A608D"/>
              </a:solidFill>
              <a:ln>
                <a:noFill/>
              </a:ln>
              <a:effectLst/>
            </c:spPr>
            <c:extLst>
              <c:ext xmlns:c16="http://schemas.microsoft.com/office/drawing/2014/chart" uri="{C3380CC4-5D6E-409C-BE32-E72D297353CC}">
                <c16:uniqueId val="{0000004B-1BA0-4869-B634-40187CC68621}"/>
              </c:ext>
            </c:extLst>
          </c:dPt>
          <c:dPt>
            <c:idx val="38"/>
            <c:invertIfNegative val="0"/>
            <c:bubble3D val="0"/>
            <c:spPr>
              <a:solidFill>
                <a:srgbClr val="3A608D"/>
              </a:solidFill>
              <a:ln>
                <a:noFill/>
              </a:ln>
              <a:effectLst/>
            </c:spPr>
            <c:extLst>
              <c:ext xmlns:c16="http://schemas.microsoft.com/office/drawing/2014/chart" uri="{C3380CC4-5D6E-409C-BE32-E72D297353CC}">
                <c16:uniqueId val="{0000004D-1BA0-4869-B634-40187CC68621}"/>
              </c:ext>
            </c:extLst>
          </c:dPt>
          <c:dLbls>
            <c:dLbl>
              <c:idx val="13"/>
              <c:layout>
                <c:manualLayout>
                  <c:x val="-8.5721946691411279E-3"/>
                  <c:y val="0"/>
                </c:manualLayout>
              </c:layout>
              <c:tx>
                <c:rich>
                  <a:bodyPr/>
                  <a:lstStyle/>
                  <a:p>
                    <a:r>
                      <a:rPr lang="en-US" dirty="0"/>
                      <a:t>+</a:t>
                    </a:r>
                    <a:fld id="{141B7082-E7B9-4890-8259-ADE51583C5AA}" type="VALUE">
                      <a:rPr lang="en-US" smtClean="0"/>
                      <a:pPr/>
                      <a:t>[VALUE]</a:t>
                    </a:fld>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1B-1BA0-4869-B634-40187CC68621}"/>
                </c:ext>
              </c:extLst>
            </c:dLbl>
            <c:dLbl>
              <c:idx val="14"/>
              <c:layout>
                <c:manualLayout>
                  <c:x val="-1.2858292003711693E-2"/>
                  <c:y val="0"/>
                </c:manualLayout>
              </c:layout>
              <c:tx>
                <c:rich>
                  <a:bodyPr/>
                  <a:lstStyle/>
                  <a:p>
                    <a:r>
                      <a:rPr lang="en-US" dirty="0"/>
                      <a:t>+</a:t>
                    </a:r>
                    <a:fld id="{3070D263-ECBA-4066-9AA7-3EE86D42CA32}" type="VALUE">
                      <a:rPr lang="en-US" smtClean="0"/>
                      <a:pPr/>
                      <a:t>[VALUE]</a:t>
                    </a:fld>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1D-1BA0-4869-B634-40187CC68621}"/>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Sheet1!$A$2:$A$19</c:f>
              <c:numCache>
                <c:formatCode>0</c:formatCode>
                <c:ptCount val="18"/>
                <c:pt idx="0">
                  <c:v>1946</c:v>
                </c:pt>
                <c:pt idx="1">
                  <c:v>1950</c:v>
                </c:pt>
                <c:pt idx="2">
                  <c:v>1954</c:v>
                </c:pt>
                <c:pt idx="3">
                  <c:v>1958</c:v>
                </c:pt>
                <c:pt idx="4">
                  <c:v>1962</c:v>
                </c:pt>
                <c:pt idx="5">
                  <c:v>1966</c:v>
                </c:pt>
                <c:pt idx="6">
                  <c:v>1970</c:v>
                </c:pt>
                <c:pt idx="7">
                  <c:v>1974</c:v>
                </c:pt>
                <c:pt idx="8">
                  <c:v>1978</c:v>
                </c:pt>
                <c:pt idx="9">
                  <c:v>1982</c:v>
                </c:pt>
                <c:pt idx="10">
                  <c:v>1986</c:v>
                </c:pt>
                <c:pt idx="11">
                  <c:v>1990</c:v>
                </c:pt>
                <c:pt idx="12">
                  <c:v>1994</c:v>
                </c:pt>
                <c:pt idx="13">
                  <c:v>1998</c:v>
                </c:pt>
                <c:pt idx="14">
                  <c:v>2002</c:v>
                </c:pt>
                <c:pt idx="15">
                  <c:v>2006</c:v>
                </c:pt>
                <c:pt idx="16">
                  <c:v>2010</c:v>
                </c:pt>
                <c:pt idx="17">
                  <c:v>2014</c:v>
                </c:pt>
              </c:numCache>
            </c:numRef>
          </c:cat>
          <c:val>
            <c:numRef>
              <c:f>Sheet1!$B$2:$B$19</c:f>
              <c:numCache>
                <c:formatCode>General</c:formatCode>
                <c:ptCount val="18"/>
                <c:pt idx="0">
                  <c:v>-45</c:v>
                </c:pt>
                <c:pt idx="1">
                  <c:v>-29</c:v>
                </c:pt>
                <c:pt idx="2">
                  <c:v>-18</c:v>
                </c:pt>
                <c:pt idx="3">
                  <c:v>-48</c:v>
                </c:pt>
                <c:pt idx="4">
                  <c:v>-4</c:v>
                </c:pt>
                <c:pt idx="5">
                  <c:v>-47</c:v>
                </c:pt>
                <c:pt idx="6">
                  <c:v>-12</c:v>
                </c:pt>
                <c:pt idx="7">
                  <c:v>-48</c:v>
                </c:pt>
                <c:pt idx="8">
                  <c:v>-15</c:v>
                </c:pt>
                <c:pt idx="9">
                  <c:v>-26</c:v>
                </c:pt>
                <c:pt idx="10">
                  <c:v>-5</c:v>
                </c:pt>
                <c:pt idx="11">
                  <c:v>-8</c:v>
                </c:pt>
                <c:pt idx="12">
                  <c:v>-52</c:v>
                </c:pt>
                <c:pt idx="13">
                  <c:v>5</c:v>
                </c:pt>
                <c:pt idx="14">
                  <c:v>8</c:v>
                </c:pt>
                <c:pt idx="15">
                  <c:v>-30</c:v>
                </c:pt>
                <c:pt idx="16">
                  <c:v>-63</c:v>
                </c:pt>
                <c:pt idx="17">
                  <c:v>-13</c:v>
                </c:pt>
              </c:numCache>
            </c:numRef>
          </c:val>
          <c:extLst>
            <c:ext xmlns:c16="http://schemas.microsoft.com/office/drawing/2014/chart" uri="{C3380CC4-5D6E-409C-BE32-E72D297353CC}">
              <c16:uniqueId val="{0000004E-1BA0-4869-B634-40187CC68621}"/>
            </c:ext>
          </c:extLst>
        </c:ser>
        <c:dLbls>
          <c:showLegendKey val="0"/>
          <c:showVal val="0"/>
          <c:showCatName val="0"/>
          <c:showSerName val="0"/>
          <c:showPercent val="0"/>
          <c:showBubbleSize val="0"/>
        </c:dLbls>
        <c:gapWidth val="182"/>
        <c:axId val="1363289136"/>
        <c:axId val="1290590672"/>
      </c:barChart>
      <c:catAx>
        <c:axId val="1363289136"/>
        <c:scaling>
          <c:orientation val="minMax"/>
        </c:scaling>
        <c:delete val="0"/>
        <c:axPos val="l"/>
        <c:numFmt formatCode="0" sourceLinked="1"/>
        <c:majorTickMark val="out"/>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290590672"/>
        <c:crosses val="autoZero"/>
        <c:auto val="0"/>
        <c:lblAlgn val="ctr"/>
        <c:lblOffset val="100"/>
        <c:noMultiLvlLbl val="0"/>
      </c:catAx>
      <c:valAx>
        <c:axId val="1290590672"/>
        <c:scaling>
          <c:orientation val="minMax"/>
          <c:max val="10"/>
          <c:min val="-65"/>
        </c:scaling>
        <c:delete val="1"/>
        <c:axPos val="b"/>
        <c:numFmt formatCode="General" sourceLinked="0"/>
        <c:majorTickMark val="out"/>
        <c:minorTickMark val="none"/>
        <c:tickLblPos val="nextTo"/>
        <c:crossAx val="1363289136"/>
        <c:crossesAt val="1"/>
        <c:crossBetween val="between"/>
        <c:majorUnit val="25"/>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3.4375000000000003E-2"/>
          <c:w val="0.9488847583643123"/>
          <c:h val="0.84873597440944881"/>
        </c:manualLayout>
      </c:layout>
      <c:barChart>
        <c:barDir val="bar"/>
        <c:grouping val="clustered"/>
        <c:varyColors val="0"/>
        <c:ser>
          <c:idx val="0"/>
          <c:order val="0"/>
          <c:tx>
            <c:strRef>
              <c:f>Sheet1!$B$1</c:f>
              <c:strCache>
                <c:ptCount val="1"/>
                <c:pt idx="0">
                  <c:v>Rep</c:v>
                </c:pt>
              </c:strCache>
            </c:strRef>
          </c:tx>
          <c:spPr>
            <a:solidFill>
              <a:schemeClr val="tx2"/>
            </a:solidFill>
            <a:ln>
              <a:noFill/>
            </a:ln>
            <a:effectLst/>
          </c:spPr>
          <c:invertIfNegative val="0"/>
          <c:dLbls>
            <c:dLbl>
              <c:idx val="0"/>
              <c:layout/>
              <c:tx>
                <c:rich>
                  <a:bodyPr/>
                  <a:lstStyle/>
                  <a:p>
                    <a:r>
                      <a:rPr lang="en-US"/>
                      <a:t>42%</a:t>
                    </a:r>
                    <a:endParaRPr lang="en-US" dirty="0"/>
                  </a:p>
                </c:rich>
              </c:tx>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F34A-1A42-9E8F-83096EE7081B}"/>
                </c:ext>
              </c:extLst>
            </c:dLbl>
            <c:dLbl>
              <c:idx val="2"/>
              <c:layout/>
              <c:tx>
                <c:rich>
                  <a:bodyPr/>
                  <a:lstStyle/>
                  <a:p>
                    <a:r>
                      <a:rPr lang="en-US"/>
                      <a:t>48%</a:t>
                    </a:r>
                  </a:p>
                </c:rich>
              </c:tx>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F34A-1A42-9E8F-83096EE7081B}"/>
                </c:ext>
              </c:extLst>
            </c:dLbl>
            <c:dLbl>
              <c:idx val="3"/>
              <c:layout/>
              <c:tx>
                <c:rich>
                  <a:bodyPr/>
                  <a:lstStyle/>
                  <a:p>
                    <a:r>
                      <a:rPr lang="en-US"/>
                      <a:t>35%</a:t>
                    </a:r>
                  </a:p>
                </c:rich>
              </c:tx>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F34A-1A42-9E8F-83096EE7081B}"/>
                </c:ext>
              </c:extLst>
            </c:dLbl>
            <c:dLbl>
              <c:idx val="5"/>
              <c:layout/>
              <c:tx>
                <c:rich>
                  <a:bodyPr/>
                  <a:lstStyle/>
                  <a:p>
                    <a:r>
                      <a:rPr lang="en-US"/>
                      <a:t>49%</a:t>
                    </a:r>
                  </a:p>
                </c:rich>
              </c:tx>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F34A-1A42-9E8F-83096EE7081B}"/>
                </c:ext>
              </c:extLst>
            </c:dLbl>
            <c:dLbl>
              <c:idx val="6"/>
              <c:layout/>
              <c:tx>
                <c:rich>
                  <a:bodyPr/>
                  <a:lstStyle/>
                  <a:p>
                    <a:r>
                      <a:rPr lang="en-US" sz="1050">
                        <a:solidFill>
                          <a:schemeClr val="bg1"/>
                        </a:solidFill>
                      </a:rPr>
                      <a:t>9%</a:t>
                    </a:r>
                  </a:p>
                </c:rich>
              </c:tx>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F34A-1A42-9E8F-83096EE7081B}"/>
                </c:ext>
              </c:extLst>
            </c:dLbl>
            <c:dLbl>
              <c:idx val="7"/>
              <c:layout/>
              <c:tx>
                <c:rich>
                  <a:bodyPr/>
                  <a:lstStyle/>
                  <a:p>
                    <a:r>
                      <a:rPr lang="en-US"/>
                      <a:t>29%</a:t>
                    </a:r>
                  </a:p>
                </c:rich>
              </c:tx>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F34A-1A42-9E8F-83096EE7081B}"/>
                </c:ext>
              </c:extLst>
            </c:dLbl>
            <c:dLbl>
              <c:idx val="9"/>
              <c:layout/>
              <c:tx>
                <c:rich>
                  <a:bodyPr/>
                  <a:lstStyle/>
                  <a:p>
                    <a:r>
                      <a:rPr lang="en-US"/>
                      <a:t>30%</a:t>
                    </a:r>
                  </a:p>
                </c:rich>
              </c:tx>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F34A-1A42-9E8F-83096EE7081B}"/>
                </c:ext>
              </c:extLst>
            </c:dLbl>
            <c:dLbl>
              <c:idx val="10"/>
              <c:layout/>
              <c:tx>
                <c:rich>
                  <a:bodyPr/>
                  <a:lstStyle/>
                  <a:p>
                    <a:r>
                      <a:rPr lang="en-US"/>
                      <a:t>38%</a:t>
                    </a:r>
                  </a:p>
                </c:rich>
              </c:tx>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F34A-1A42-9E8F-83096EE7081B}"/>
                </c:ext>
              </c:extLst>
            </c:dLbl>
            <c:dLbl>
              <c:idx val="11"/>
              <c:layout/>
              <c:tx>
                <c:rich>
                  <a:bodyPr/>
                  <a:lstStyle/>
                  <a:p>
                    <a:r>
                      <a:rPr lang="en-US"/>
                      <a:t>46%</a:t>
                    </a:r>
                  </a:p>
                </c:rich>
              </c:tx>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F34A-1A42-9E8F-83096EE7081B}"/>
                </c:ext>
              </c:extLst>
            </c:dLbl>
            <c:dLbl>
              <c:idx val="12"/>
              <c:layout/>
              <c:tx>
                <c:rich>
                  <a:bodyPr/>
                  <a:lstStyle/>
                  <a:p>
                    <a:r>
                      <a:rPr lang="en-US"/>
                      <a:t>44%</a:t>
                    </a:r>
                  </a:p>
                </c:rich>
              </c:tx>
              <c:dLblPos val="ct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F34A-1A42-9E8F-83096EE7081B}"/>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All registered voters</c:v>
                </c:pt>
                <c:pt idx="2">
                  <c:v>Men</c:v>
                </c:pt>
                <c:pt idx="3">
                  <c:v>Women</c:v>
                </c:pt>
                <c:pt idx="5">
                  <c:v>White </c:v>
                </c:pt>
                <c:pt idx="6">
                  <c:v>Black </c:v>
                </c:pt>
                <c:pt idx="7">
                  <c:v>Hispanic </c:v>
                </c:pt>
                <c:pt idx="9">
                  <c:v>Graduate degree</c:v>
                </c:pt>
                <c:pt idx="10">
                  <c:v>College degree</c:v>
                </c:pt>
                <c:pt idx="11">
                  <c:v>Some college</c:v>
                </c:pt>
                <c:pt idx="12">
                  <c:v>High school degree or less</c:v>
                </c:pt>
              </c:strCache>
            </c:strRef>
          </c:cat>
          <c:val>
            <c:numRef>
              <c:f>Sheet1!$B$2:$B$14</c:f>
              <c:numCache>
                <c:formatCode>General</c:formatCode>
                <c:ptCount val="13"/>
                <c:pt idx="0">
                  <c:v>-42</c:v>
                </c:pt>
                <c:pt idx="2">
                  <c:v>-48</c:v>
                </c:pt>
                <c:pt idx="3">
                  <c:v>-35</c:v>
                </c:pt>
                <c:pt idx="5">
                  <c:v>-49</c:v>
                </c:pt>
                <c:pt idx="6">
                  <c:v>-9</c:v>
                </c:pt>
                <c:pt idx="7">
                  <c:v>-29</c:v>
                </c:pt>
                <c:pt idx="9">
                  <c:v>-30</c:v>
                </c:pt>
                <c:pt idx="10">
                  <c:v>-38</c:v>
                </c:pt>
                <c:pt idx="11">
                  <c:v>-46</c:v>
                </c:pt>
                <c:pt idx="12">
                  <c:v>-44</c:v>
                </c:pt>
              </c:numCache>
            </c:numRef>
          </c:val>
          <c:extLst>
            <c:ext xmlns:c16="http://schemas.microsoft.com/office/drawing/2014/chart" uri="{C3380CC4-5D6E-409C-BE32-E72D297353CC}">
              <c16:uniqueId val="{00000000-F34A-1A42-9E8F-83096EE7081B}"/>
            </c:ext>
          </c:extLst>
        </c:ser>
        <c:ser>
          <c:idx val="1"/>
          <c:order val="1"/>
          <c:tx>
            <c:strRef>
              <c:f>Sheet1!$C$1</c:f>
              <c:strCache>
                <c:ptCount val="1"/>
                <c:pt idx="0">
                  <c:v>Dem</c:v>
                </c:pt>
              </c:strCache>
            </c:strRef>
          </c:tx>
          <c:spPr>
            <a:solidFill>
              <a:schemeClr val="bg2"/>
            </a:solidFill>
            <a:ln>
              <a:noFill/>
            </a:ln>
            <a:effectLst/>
          </c:spPr>
          <c:invertIfNegative val="0"/>
          <c:dLbls>
            <c:dLbl>
              <c:idx val="0"/>
              <c:layout/>
              <c:tx>
                <c:rich>
                  <a:bodyPr/>
                  <a:lstStyle/>
                  <a:p>
                    <a:fld id="{7B389A03-D45A-7F45-8A81-A8BE804AE6F7}" type="VALUE">
                      <a:rPr lang="en-US" smtClean="0"/>
                      <a:pPr/>
                      <a:t>[VALUE]</a:t>
                    </a:fld>
                    <a:r>
                      <a:rPr lang="en-US"/>
                      <a:t>%</a:t>
                    </a:r>
                  </a:p>
                </c:rich>
              </c:tx>
              <c:dLblPos val="ctr"/>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D-F34A-1A42-9E8F-83096EE7081B}"/>
                </c:ext>
              </c:extLst>
            </c:dLbl>
            <c:dLbl>
              <c:idx val="2"/>
              <c:layout/>
              <c:tx>
                <c:rich>
                  <a:bodyPr/>
                  <a:lstStyle/>
                  <a:p>
                    <a:fld id="{329544B5-7CCF-BD4C-B250-B6C84600EE4F}" type="VALUE">
                      <a:rPr lang="en-US" smtClean="0"/>
                      <a:pPr/>
                      <a:t>[VALUE]</a:t>
                    </a:fld>
                    <a:r>
                      <a:rPr lang="en-US"/>
                      <a:t>%</a:t>
                    </a:r>
                  </a:p>
                </c:rich>
              </c:tx>
              <c:dLblPos val="ctr"/>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E-F34A-1A42-9E8F-83096EE7081B}"/>
                </c:ext>
              </c:extLst>
            </c:dLbl>
            <c:dLbl>
              <c:idx val="3"/>
              <c:layout/>
              <c:tx>
                <c:rich>
                  <a:bodyPr/>
                  <a:lstStyle/>
                  <a:p>
                    <a:fld id="{9BF7F528-47F1-B746-B36E-F2F6C2CF0535}" type="VALUE">
                      <a:rPr lang="en-US" smtClean="0"/>
                      <a:pPr/>
                      <a:t>[VALUE]</a:t>
                    </a:fld>
                    <a:r>
                      <a:rPr lang="en-US"/>
                      <a:t>%</a:t>
                    </a:r>
                  </a:p>
                </c:rich>
              </c:tx>
              <c:dLblPos val="ctr"/>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F-F34A-1A42-9E8F-83096EE7081B}"/>
                </c:ext>
              </c:extLst>
            </c:dLbl>
            <c:dLbl>
              <c:idx val="5"/>
              <c:layout/>
              <c:tx>
                <c:rich>
                  <a:bodyPr/>
                  <a:lstStyle/>
                  <a:p>
                    <a:fld id="{AB082900-215B-1742-BEDD-4671513D2F40}" type="VALUE">
                      <a:rPr lang="en-US" smtClean="0"/>
                      <a:pPr/>
                      <a:t>[VALUE]</a:t>
                    </a:fld>
                    <a:r>
                      <a:rPr lang="en-US"/>
                      <a:t>%</a:t>
                    </a:r>
                  </a:p>
                </c:rich>
              </c:tx>
              <c:dLblPos val="ctr"/>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10-F34A-1A42-9E8F-83096EE7081B}"/>
                </c:ext>
              </c:extLst>
            </c:dLbl>
            <c:dLbl>
              <c:idx val="6"/>
              <c:layout/>
              <c:tx>
                <c:rich>
                  <a:bodyPr/>
                  <a:lstStyle/>
                  <a:p>
                    <a:fld id="{A91C8010-A855-BA48-B056-89C9C72639E3}" type="VALUE">
                      <a:rPr lang="en-US" smtClean="0"/>
                      <a:pPr/>
                      <a:t>[VALUE]</a:t>
                    </a:fld>
                    <a:r>
                      <a:rPr lang="en-US"/>
                      <a:t>%</a:t>
                    </a:r>
                  </a:p>
                </c:rich>
              </c:tx>
              <c:dLblPos val="ctr"/>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11-F34A-1A42-9E8F-83096EE7081B}"/>
                </c:ext>
              </c:extLst>
            </c:dLbl>
            <c:dLbl>
              <c:idx val="7"/>
              <c:layout/>
              <c:tx>
                <c:rich>
                  <a:bodyPr/>
                  <a:lstStyle/>
                  <a:p>
                    <a:fld id="{4327FDA1-B9A8-DC43-880F-3A71C5D9EC88}" type="VALUE">
                      <a:rPr lang="en-US" smtClean="0"/>
                      <a:pPr/>
                      <a:t>[VALUE]</a:t>
                    </a:fld>
                    <a:r>
                      <a:rPr lang="en-US"/>
                      <a:t>%</a:t>
                    </a:r>
                  </a:p>
                </c:rich>
              </c:tx>
              <c:dLblPos val="ctr"/>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12-F34A-1A42-9E8F-83096EE7081B}"/>
                </c:ext>
              </c:extLst>
            </c:dLbl>
            <c:dLbl>
              <c:idx val="9"/>
              <c:layout/>
              <c:tx>
                <c:rich>
                  <a:bodyPr/>
                  <a:lstStyle/>
                  <a:p>
                    <a:fld id="{E62F73B2-B9A1-CF44-A6F5-F25D55FB95C3}" type="VALUE">
                      <a:rPr lang="en-US" smtClean="0"/>
                      <a:pPr/>
                      <a:t>[VALUE]</a:t>
                    </a:fld>
                    <a:r>
                      <a:rPr lang="en-US"/>
                      <a:t>%</a:t>
                    </a:r>
                  </a:p>
                </c:rich>
              </c:tx>
              <c:dLblPos val="ctr"/>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13-F34A-1A42-9E8F-83096EE7081B}"/>
                </c:ext>
              </c:extLst>
            </c:dLbl>
            <c:dLbl>
              <c:idx val="10"/>
              <c:layout/>
              <c:tx>
                <c:rich>
                  <a:bodyPr/>
                  <a:lstStyle/>
                  <a:p>
                    <a:fld id="{DC016922-714F-E743-9FD1-8E3C81BF87D2}" type="VALUE">
                      <a:rPr lang="en-US" smtClean="0"/>
                      <a:pPr/>
                      <a:t>[VALUE]</a:t>
                    </a:fld>
                    <a:r>
                      <a:rPr lang="en-US"/>
                      <a:t>%</a:t>
                    </a:r>
                  </a:p>
                </c:rich>
              </c:tx>
              <c:dLblPos val="ctr"/>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14-F34A-1A42-9E8F-83096EE7081B}"/>
                </c:ext>
              </c:extLst>
            </c:dLbl>
            <c:dLbl>
              <c:idx val="11"/>
              <c:layout/>
              <c:tx>
                <c:rich>
                  <a:bodyPr/>
                  <a:lstStyle/>
                  <a:p>
                    <a:fld id="{06E3C1F3-519A-484F-9C76-F96A274FE212}" type="VALUE">
                      <a:rPr lang="en-US" smtClean="0"/>
                      <a:pPr/>
                      <a:t>[VALUE]</a:t>
                    </a:fld>
                    <a:r>
                      <a:rPr lang="en-US"/>
                      <a:t>%</a:t>
                    </a:r>
                  </a:p>
                </c:rich>
              </c:tx>
              <c:dLblPos val="ctr"/>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15-F34A-1A42-9E8F-83096EE7081B}"/>
                </c:ext>
              </c:extLst>
            </c:dLbl>
            <c:dLbl>
              <c:idx val="12"/>
              <c:layout/>
              <c:tx>
                <c:rich>
                  <a:bodyPr/>
                  <a:lstStyle/>
                  <a:p>
                    <a:fld id="{CA50DBD0-6085-EF42-A35E-CDB5879B7CB9}" type="VALUE">
                      <a:rPr lang="en-US" smtClean="0"/>
                      <a:pPr/>
                      <a:t>[VALUE]</a:t>
                    </a:fld>
                    <a:r>
                      <a:rPr lang="en-US"/>
                      <a:t>%</a:t>
                    </a:r>
                  </a:p>
                </c:rich>
              </c:tx>
              <c:dLblPos val="ctr"/>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16-F34A-1A42-9E8F-83096EE7081B}"/>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All registered voters</c:v>
                </c:pt>
                <c:pt idx="2">
                  <c:v>Men</c:v>
                </c:pt>
                <c:pt idx="3">
                  <c:v>Women</c:v>
                </c:pt>
                <c:pt idx="5">
                  <c:v>White </c:v>
                </c:pt>
                <c:pt idx="6">
                  <c:v>Black </c:v>
                </c:pt>
                <c:pt idx="7">
                  <c:v>Hispanic </c:v>
                </c:pt>
                <c:pt idx="9">
                  <c:v>Graduate degree</c:v>
                </c:pt>
                <c:pt idx="10">
                  <c:v>College degree</c:v>
                </c:pt>
                <c:pt idx="11">
                  <c:v>Some college</c:v>
                </c:pt>
                <c:pt idx="12">
                  <c:v>High school degree or less</c:v>
                </c:pt>
              </c:strCache>
            </c:strRef>
          </c:cat>
          <c:val>
            <c:numRef>
              <c:f>Sheet1!$C$2:$C$14</c:f>
              <c:numCache>
                <c:formatCode>General</c:formatCode>
                <c:ptCount val="13"/>
                <c:pt idx="0">
                  <c:v>52</c:v>
                </c:pt>
                <c:pt idx="2">
                  <c:v>45</c:v>
                </c:pt>
                <c:pt idx="3">
                  <c:v>58</c:v>
                </c:pt>
                <c:pt idx="5">
                  <c:v>46</c:v>
                </c:pt>
                <c:pt idx="6">
                  <c:v>85</c:v>
                </c:pt>
                <c:pt idx="7">
                  <c:v>63</c:v>
                </c:pt>
                <c:pt idx="9">
                  <c:v>66</c:v>
                </c:pt>
                <c:pt idx="10">
                  <c:v>57</c:v>
                </c:pt>
                <c:pt idx="11">
                  <c:v>46</c:v>
                </c:pt>
                <c:pt idx="12">
                  <c:v>49</c:v>
                </c:pt>
              </c:numCache>
            </c:numRef>
          </c:val>
          <c:extLst>
            <c:ext xmlns:c16="http://schemas.microsoft.com/office/drawing/2014/chart" uri="{C3380CC4-5D6E-409C-BE32-E72D297353CC}">
              <c16:uniqueId val="{00000001-F34A-1A42-9E8F-83096EE7081B}"/>
            </c:ext>
          </c:extLst>
        </c:ser>
        <c:dLbls>
          <c:dLblPos val="ctr"/>
          <c:showLegendKey val="0"/>
          <c:showVal val="1"/>
          <c:showCatName val="0"/>
          <c:showSerName val="0"/>
          <c:showPercent val="0"/>
          <c:showBubbleSize val="0"/>
        </c:dLbls>
        <c:gapWidth val="52"/>
        <c:overlap val="100"/>
        <c:axId val="1916219200"/>
        <c:axId val="1893521104"/>
      </c:barChart>
      <c:catAx>
        <c:axId val="1916219200"/>
        <c:scaling>
          <c:orientation val="maxMin"/>
        </c:scaling>
        <c:delete val="0"/>
        <c:axPos val="l"/>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893521104"/>
        <c:crosses val="autoZero"/>
        <c:auto val="1"/>
        <c:lblAlgn val="ctr"/>
        <c:lblOffset val="100"/>
        <c:noMultiLvlLbl val="0"/>
      </c:catAx>
      <c:valAx>
        <c:axId val="1893521104"/>
        <c:scaling>
          <c:orientation val="minMax"/>
          <c:max val="90"/>
          <c:min val="-50"/>
        </c:scaling>
        <c:delete val="1"/>
        <c:axPos val="t"/>
        <c:numFmt formatCode="General" sourceLinked="1"/>
        <c:majorTickMark val="out"/>
        <c:minorTickMark val="none"/>
        <c:tickLblPos val="nextTo"/>
        <c:crossAx val="191621920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041100187013701"/>
          <c:y val="3.4375000000000003E-2"/>
          <c:w val="0.74031410635883343"/>
          <c:h val="0.93125000000000002"/>
        </c:manualLayout>
      </c:layout>
      <c:barChart>
        <c:barDir val="bar"/>
        <c:grouping val="clustered"/>
        <c:varyColors val="0"/>
        <c:ser>
          <c:idx val="0"/>
          <c:order val="0"/>
          <c:tx>
            <c:strRef>
              <c:f>Sheet1!$B$1</c:f>
              <c:strCache>
                <c:ptCount val="1"/>
                <c:pt idx="0">
                  <c:v>Box One</c:v>
                </c:pt>
              </c:strCache>
            </c:strRef>
          </c:tx>
          <c:spPr>
            <a:solidFill>
              <a:schemeClr val="bg2"/>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3-F34B-4EAB-9CD5-165F00767E72}"/>
              </c:ext>
            </c:extLst>
          </c:dPt>
          <c:dPt>
            <c:idx val="1"/>
            <c:invertIfNegative val="0"/>
            <c:bubble3D val="0"/>
            <c:spPr>
              <a:solidFill>
                <a:schemeClr val="bg2"/>
              </a:solidFill>
              <a:ln>
                <a:noFill/>
              </a:ln>
              <a:effectLst/>
            </c:spPr>
            <c:extLst>
              <c:ext xmlns:c16="http://schemas.microsoft.com/office/drawing/2014/chart" uri="{C3380CC4-5D6E-409C-BE32-E72D297353CC}">
                <c16:uniqueId val="{00000004-F34B-4EAB-9CD5-165F00767E72}"/>
              </c:ext>
            </c:extLst>
          </c:dPt>
          <c:dPt>
            <c:idx val="2"/>
            <c:invertIfNegative val="0"/>
            <c:bubble3D val="0"/>
            <c:spPr>
              <a:solidFill>
                <a:schemeClr val="bg2"/>
              </a:solidFill>
              <a:ln>
                <a:noFill/>
              </a:ln>
              <a:effectLst/>
            </c:spPr>
            <c:extLst>
              <c:ext xmlns:c16="http://schemas.microsoft.com/office/drawing/2014/chart" uri="{C3380CC4-5D6E-409C-BE32-E72D297353CC}">
                <c16:uniqueId val="{00000009-F34B-4EAB-9CD5-165F00767E72}"/>
              </c:ext>
            </c:extLst>
          </c:dPt>
          <c:dPt>
            <c:idx val="3"/>
            <c:invertIfNegative val="0"/>
            <c:bubble3D val="0"/>
            <c:spPr>
              <a:solidFill>
                <a:schemeClr val="bg2"/>
              </a:solidFill>
              <a:ln>
                <a:noFill/>
              </a:ln>
              <a:effectLst/>
            </c:spPr>
            <c:extLst>
              <c:ext xmlns:c16="http://schemas.microsoft.com/office/drawing/2014/chart" uri="{C3380CC4-5D6E-409C-BE32-E72D297353CC}">
                <c16:uniqueId val="{00000005-F34B-4EAB-9CD5-165F00767E72}"/>
              </c:ext>
            </c:extLst>
          </c:dPt>
          <c:dPt>
            <c:idx val="4"/>
            <c:invertIfNegative val="0"/>
            <c:bubble3D val="0"/>
            <c:spPr>
              <a:solidFill>
                <a:schemeClr val="bg2"/>
              </a:solidFill>
              <a:ln>
                <a:noFill/>
              </a:ln>
              <a:effectLst/>
            </c:spPr>
            <c:extLst>
              <c:ext xmlns:c16="http://schemas.microsoft.com/office/drawing/2014/chart" uri="{C3380CC4-5D6E-409C-BE32-E72D297353CC}">
                <c16:uniqueId val="{0000000A-F34B-4EAB-9CD5-165F00767E72}"/>
              </c:ext>
            </c:extLst>
          </c:dPt>
          <c:dPt>
            <c:idx val="5"/>
            <c:invertIfNegative val="0"/>
            <c:bubble3D val="0"/>
            <c:spPr>
              <a:solidFill>
                <a:schemeClr val="bg2"/>
              </a:solidFill>
              <a:ln>
                <a:noFill/>
              </a:ln>
              <a:effectLst/>
            </c:spPr>
            <c:extLst>
              <c:ext xmlns:c16="http://schemas.microsoft.com/office/drawing/2014/chart" uri="{C3380CC4-5D6E-409C-BE32-E72D297353CC}">
                <c16:uniqueId val="{00000006-F34B-4EAB-9CD5-165F00767E72}"/>
              </c:ext>
            </c:extLst>
          </c:dPt>
          <c:dPt>
            <c:idx val="6"/>
            <c:invertIfNegative val="0"/>
            <c:bubble3D val="0"/>
            <c:spPr>
              <a:solidFill>
                <a:schemeClr val="tx2"/>
              </a:solidFill>
              <a:ln>
                <a:noFill/>
              </a:ln>
              <a:effectLst/>
            </c:spPr>
            <c:extLst>
              <c:ext xmlns:c16="http://schemas.microsoft.com/office/drawing/2014/chart" uri="{C3380CC4-5D6E-409C-BE32-E72D297353CC}">
                <c16:uniqueId val="{00000007-F34B-4EAB-9CD5-165F00767E72}"/>
              </c:ext>
            </c:extLst>
          </c:dPt>
          <c:dPt>
            <c:idx val="7"/>
            <c:invertIfNegative val="0"/>
            <c:bubble3D val="0"/>
            <c:spPr>
              <a:solidFill>
                <a:schemeClr val="bg2"/>
              </a:solidFill>
              <a:ln>
                <a:noFill/>
              </a:ln>
              <a:effectLst/>
            </c:spPr>
            <c:extLst>
              <c:ext xmlns:c16="http://schemas.microsoft.com/office/drawing/2014/chart" uri="{C3380CC4-5D6E-409C-BE32-E72D297353CC}">
                <c16:uniqueId val="{00000008-F34B-4EAB-9CD5-165F00767E72}"/>
              </c:ext>
            </c:extLst>
          </c:dPt>
          <c:dPt>
            <c:idx val="8"/>
            <c:invertIfNegative val="0"/>
            <c:bubble3D val="0"/>
            <c:spPr>
              <a:solidFill>
                <a:schemeClr val="bg2"/>
              </a:solidFill>
              <a:ln>
                <a:noFill/>
              </a:ln>
              <a:effectLst/>
            </c:spPr>
            <c:extLst>
              <c:ext xmlns:c16="http://schemas.microsoft.com/office/drawing/2014/chart" uri="{C3380CC4-5D6E-409C-BE32-E72D297353CC}">
                <c16:uniqueId val="{0000000B-F34B-4EAB-9CD5-165F00767E72}"/>
              </c:ext>
            </c:extLst>
          </c:dPt>
          <c:dPt>
            <c:idx val="9"/>
            <c:invertIfNegative val="0"/>
            <c:bubble3D val="0"/>
            <c:spPr>
              <a:solidFill>
                <a:schemeClr val="bg2"/>
              </a:solidFill>
              <a:ln>
                <a:noFill/>
              </a:ln>
              <a:effectLst/>
            </c:spPr>
            <c:extLst>
              <c:ext xmlns:c16="http://schemas.microsoft.com/office/drawing/2014/chart" uri="{C3380CC4-5D6E-409C-BE32-E72D297353CC}">
                <c16:uniqueId val="{0000000C-F34B-4EAB-9CD5-165F00767E72}"/>
              </c:ext>
            </c:extLst>
          </c:dPt>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DEVIN NUNES (R-CA22)</c:v>
                </c:pt>
                <c:pt idx="1">
                  <c:v>JOSH GOTTHEIMER (D-NJ5)</c:v>
                </c:pt>
                <c:pt idx="2">
                  <c:v>RAJA KRISHNAMOORTHI (D-IL8)</c:v>
                </c:pt>
                <c:pt idx="3">
                  <c:v>ADAM SCHIFF (D-CA28)</c:v>
                </c:pt>
                <c:pt idx="4">
                  <c:v>JOE KENNEDY, III (D-MA4)</c:v>
                </c:pt>
                <c:pt idx="5">
                  <c:v>LLOYD DOGGETT (D-TX35)</c:v>
                </c:pt>
                <c:pt idx="6">
                  <c:v>KEVIN MCCARTHY (R-CA23)</c:v>
                </c:pt>
                <c:pt idx="7">
                  <c:v>BILL FOSTER (D-IL11)</c:v>
                </c:pt>
                <c:pt idx="8">
                  <c:v>GERRY CONNOLLY (D-VA11)</c:v>
                </c:pt>
                <c:pt idx="9">
                  <c:v>RICHARD NEAL (D-MA1)</c:v>
                </c:pt>
              </c:strCache>
            </c:strRef>
          </c:cat>
          <c:val>
            <c:numRef>
              <c:f>Sheet1!$B$2:$B$11</c:f>
              <c:numCache>
                <c:formatCode>_("$"* #,##0_);_("$"* \(#,##0\);_("$"* "-"??_);_(@_)</c:formatCode>
                <c:ptCount val="10"/>
                <c:pt idx="0">
                  <c:v>5124715</c:v>
                </c:pt>
                <c:pt idx="1">
                  <c:v>5059282</c:v>
                </c:pt>
                <c:pt idx="2">
                  <c:v>4931919</c:v>
                </c:pt>
                <c:pt idx="3">
                  <c:v>4571420</c:v>
                </c:pt>
                <c:pt idx="4">
                  <c:v>4372835</c:v>
                </c:pt>
                <c:pt idx="5">
                  <c:v>4154809</c:v>
                </c:pt>
                <c:pt idx="6">
                  <c:v>3961716</c:v>
                </c:pt>
                <c:pt idx="7">
                  <c:v>3210069</c:v>
                </c:pt>
                <c:pt idx="8" formatCode="&quot;$&quot;#,##0">
                  <c:v>3160646</c:v>
                </c:pt>
                <c:pt idx="9">
                  <c:v>3148138</c:v>
                </c:pt>
              </c:numCache>
            </c:numRef>
          </c:val>
          <c:extLst>
            <c:ext xmlns:c16="http://schemas.microsoft.com/office/drawing/2014/chart" uri="{C3380CC4-5D6E-409C-BE32-E72D297353CC}">
              <c16:uniqueId val="{00000000-F34B-4EAB-9CD5-165F00767E72}"/>
            </c:ext>
          </c:extLst>
        </c:ser>
        <c:dLbls>
          <c:dLblPos val="outEnd"/>
          <c:showLegendKey val="0"/>
          <c:showVal val="1"/>
          <c:showCatName val="0"/>
          <c:showSerName val="0"/>
          <c:showPercent val="0"/>
          <c:showBubbleSize val="0"/>
        </c:dLbls>
        <c:gapWidth val="75"/>
        <c:axId val="-2132544880"/>
        <c:axId val="-2132541536"/>
      </c:barChart>
      <c:catAx>
        <c:axId val="-213254488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2132541536"/>
        <c:crosses val="autoZero"/>
        <c:auto val="1"/>
        <c:lblAlgn val="ctr"/>
        <c:lblOffset val="100"/>
        <c:noMultiLvlLbl val="0"/>
      </c:catAx>
      <c:valAx>
        <c:axId val="-2132541536"/>
        <c:scaling>
          <c:orientation val="minMax"/>
        </c:scaling>
        <c:delete val="1"/>
        <c:axPos val="t"/>
        <c:numFmt formatCode="_(&quot;$&quot;* #,##0_);_(&quot;$&quot;* \(#,##0\);_(&quot;$&quot;* &quot;-&quot;??_);_(@_)" sourceLinked="1"/>
        <c:majorTickMark val="none"/>
        <c:minorTickMark val="none"/>
        <c:tickLblPos val="nextTo"/>
        <c:crossAx val="-21325448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041100187013701"/>
          <c:y val="3.4375000000000003E-2"/>
          <c:w val="0.74031410635883343"/>
          <c:h val="0.93125000000000002"/>
        </c:manualLayout>
      </c:layout>
      <c:barChart>
        <c:barDir val="bar"/>
        <c:grouping val="clustered"/>
        <c:varyColors val="0"/>
        <c:ser>
          <c:idx val="0"/>
          <c:order val="0"/>
          <c:tx>
            <c:strRef>
              <c:f>Sheet1!$B$1</c:f>
              <c:strCache>
                <c:ptCount val="1"/>
                <c:pt idx="0">
                  <c:v>Box One</c:v>
                </c:pt>
              </c:strCache>
            </c:strRef>
          </c:tx>
          <c:spPr>
            <a:solidFill>
              <a:schemeClr val="bg2"/>
            </a:solidFill>
            <a:ln>
              <a:noFill/>
            </a:ln>
            <a:effectLst/>
          </c:spPr>
          <c:invertIfNegative val="0"/>
          <c:dPt>
            <c:idx val="0"/>
            <c:invertIfNegative val="0"/>
            <c:bubble3D val="0"/>
            <c:spPr>
              <a:solidFill>
                <a:schemeClr val="bg2"/>
              </a:solidFill>
              <a:ln>
                <a:noFill/>
              </a:ln>
              <a:effectLst/>
            </c:spPr>
            <c:extLst>
              <c:ext xmlns:c16="http://schemas.microsoft.com/office/drawing/2014/chart" uri="{C3380CC4-5D6E-409C-BE32-E72D297353CC}">
                <c16:uniqueId val="{00000003-F34B-4EAB-9CD5-165F00767E72}"/>
              </c:ext>
            </c:extLst>
          </c:dPt>
          <c:dPt>
            <c:idx val="1"/>
            <c:invertIfNegative val="0"/>
            <c:bubble3D val="0"/>
            <c:spPr>
              <a:solidFill>
                <a:schemeClr val="tx2"/>
              </a:solidFill>
              <a:ln>
                <a:noFill/>
              </a:ln>
              <a:effectLst/>
            </c:spPr>
            <c:extLst>
              <c:ext xmlns:c16="http://schemas.microsoft.com/office/drawing/2014/chart" uri="{C3380CC4-5D6E-409C-BE32-E72D297353CC}">
                <c16:uniqueId val="{00000004-F34B-4EAB-9CD5-165F00767E72}"/>
              </c:ext>
            </c:extLst>
          </c:dPt>
          <c:dPt>
            <c:idx val="2"/>
            <c:invertIfNegative val="0"/>
            <c:bubble3D val="0"/>
            <c:spPr>
              <a:solidFill>
                <a:schemeClr val="bg2"/>
              </a:solidFill>
              <a:ln>
                <a:noFill/>
              </a:ln>
              <a:effectLst/>
            </c:spPr>
            <c:extLst>
              <c:ext xmlns:c16="http://schemas.microsoft.com/office/drawing/2014/chart" uri="{C3380CC4-5D6E-409C-BE32-E72D297353CC}">
                <c16:uniqueId val="{00000009-F34B-4EAB-9CD5-165F00767E72}"/>
              </c:ext>
            </c:extLst>
          </c:dPt>
          <c:dPt>
            <c:idx val="3"/>
            <c:invertIfNegative val="0"/>
            <c:bubble3D val="0"/>
            <c:spPr>
              <a:solidFill>
                <a:schemeClr val="bg2"/>
              </a:solidFill>
              <a:ln>
                <a:noFill/>
              </a:ln>
              <a:effectLst/>
            </c:spPr>
            <c:extLst>
              <c:ext xmlns:c16="http://schemas.microsoft.com/office/drawing/2014/chart" uri="{C3380CC4-5D6E-409C-BE32-E72D297353CC}">
                <c16:uniqueId val="{00000005-F34B-4EAB-9CD5-165F00767E72}"/>
              </c:ext>
            </c:extLst>
          </c:dPt>
          <c:dPt>
            <c:idx val="4"/>
            <c:invertIfNegative val="0"/>
            <c:bubble3D val="0"/>
            <c:spPr>
              <a:solidFill>
                <a:schemeClr val="bg2"/>
              </a:solidFill>
              <a:ln>
                <a:noFill/>
              </a:ln>
              <a:effectLst/>
            </c:spPr>
            <c:extLst>
              <c:ext xmlns:c16="http://schemas.microsoft.com/office/drawing/2014/chart" uri="{C3380CC4-5D6E-409C-BE32-E72D297353CC}">
                <c16:uniqueId val="{0000000A-F34B-4EAB-9CD5-165F00767E72}"/>
              </c:ext>
            </c:extLst>
          </c:dPt>
          <c:dPt>
            <c:idx val="5"/>
            <c:invertIfNegative val="0"/>
            <c:bubble3D val="0"/>
            <c:spPr>
              <a:solidFill>
                <a:schemeClr val="bg2"/>
              </a:solidFill>
              <a:ln>
                <a:noFill/>
              </a:ln>
              <a:effectLst/>
            </c:spPr>
            <c:extLst>
              <c:ext xmlns:c16="http://schemas.microsoft.com/office/drawing/2014/chart" uri="{C3380CC4-5D6E-409C-BE32-E72D297353CC}">
                <c16:uniqueId val="{00000006-F34B-4EAB-9CD5-165F00767E72}"/>
              </c:ext>
            </c:extLst>
          </c:dPt>
          <c:dPt>
            <c:idx val="6"/>
            <c:invertIfNegative val="0"/>
            <c:bubble3D val="0"/>
            <c:spPr>
              <a:solidFill>
                <a:schemeClr val="bg2"/>
              </a:solidFill>
              <a:ln>
                <a:noFill/>
              </a:ln>
              <a:effectLst/>
            </c:spPr>
            <c:extLst>
              <c:ext xmlns:c16="http://schemas.microsoft.com/office/drawing/2014/chart" uri="{C3380CC4-5D6E-409C-BE32-E72D297353CC}">
                <c16:uniqueId val="{00000007-F34B-4EAB-9CD5-165F00767E72}"/>
              </c:ext>
            </c:extLst>
          </c:dPt>
          <c:dPt>
            <c:idx val="7"/>
            <c:invertIfNegative val="0"/>
            <c:bubble3D val="0"/>
            <c:spPr>
              <a:solidFill>
                <a:schemeClr val="bg2"/>
              </a:solidFill>
              <a:ln>
                <a:noFill/>
              </a:ln>
              <a:effectLst/>
            </c:spPr>
            <c:extLst>
              <c:ext xmlns:c16="http://schemas.microsoft.com/office/drawing/2014/chart" uri="{C3380CC4-5D6E-409C-BE32-E72D297353CC}">
                <c16:uniqueId val="{00000008-F34B-4EAB-9CD5-165F00767E72}"/>
              </c:ext>
            </c:extLst>
          </c:dPt>
          <c:dPt>
            <c:idx val="8"/>
            <c:invertIfNegative val="0"/>
            <c:bubble3D val="0"/>
            <c:spPr>
              <a:solidFill>
                <a:schemeClr val="bg2"/>
              </a:solidFill>
              <a:ln>
                <a:noFill/>
              </a:ln>
              <a:effectLst/>
            </c:spPr>
            <c:extLst>
              <c:ext xmlns:c16="http://schemas.microsoft.com/office/drawing/2014/chart" uri="{C3380CC4-5D6E-409C-BE32-E72D297353CC}">
                <c16:uniqueId val="{0000000B-F34B-4EAB-9CD5-165F00767E72}"/>
              </c:ext>
            </c:extLst>
          </c:dPt>
          <c:dPt>
            <c:idx val="9"/>
            <c:invertIfNegative val="0"/>
            <c:bubble3D val="0"/>
            <c:spPr>
              <a:solidFill>
                <a:schemeClr val="bg2"/>
              </a:solidFill>
              <a:ln>
                <a:noFill/>
              </a:ln>
              <a:effectLst/>
            </c:spPr>
            <c:extLst>
              <c:ext xmlns:c16="http://schemas.microsoft.com/office/drawing/2014/chart" uri="{C3380CC4-5D6E-409C-BE32-E72D297353CC}">
                <c16:uniqueId val="{0000000C-F34B-4EAB-9CD5-165F00767E72}"/>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Sheet1!$A$3:$A$10</c:f>
              <c:strCache>
                <c:ptCount val="8"/>
                <c:pt idx="0">
                  <c:v>ELIZABETH WARREN (D-MA)</c:v>
                </c:pt>
                <c:pt idx="1">
                  <c:v>TED CRUZ (R-TX)</c:v>
                </c:pt>
                <c:pt idx="2">
                  <c:v>KIRSTEN GILLIBRAND (D-NY)</c:v>
                </c:pt>
                <c:pt idx="3">
                  <c:v>BERNIE SANDERS (I-VT)</c:v>
                </c:pt>
                <c:pt idx="4">
                  <c:v>BILL NELSON (D-FL)</c:v>
                </c:pt>
                <c:pt idx="5">
                  <c:v>SHERROD BROWN (D-OH)</c:v>
                </c:pt>
                <c:pt idx="6">
                  <c:v>CHRIS MURPHY (D-CT)</c:v>
                </c:pt>
                <c:pt idx="7">
                  <c:v>BOB CASEY (D-PA)</c:v>
                </c:pt>
              </c:strCache>
            </c:strRef>
          </c:cat>
          <c:val>
            <c:numRef>
              <c:f>Sheet1!$B$3:$B$10</c:f>
              <c:numCache>
                <c:formatCode>"$"#,##0</c:formatCode>
                <c:ptCount val="8"/>
                <c:pt idx="0">
                  <c:v>15016383</c:v>
                </c:pt>
                <c:pt idx="1">
                  <c:v>11262609</c:v>
                </c:pt>
                <c:pt idx="2">
                  <c:v>10735796</c:v>
                </c:pt>
                <c:pt idx="3">
                  <c:v>8811936</c:v>
                </c:pt>
                <c:pt idx="4">
                  <c:v>8588735</c:v>
                </c:pt>
                <c:pt idx="5">
                  <c:v>8199749</c:v>
                </c:pt>
                <c:pt idx="6">
                  <c:v>7277322</c:v>
                </c:pt>
                <c:pt idx="7">
                  <c:v>6701572</c:v>
                </c:pt>
              </c:numCache>
            </c:numRef>
          </c:val>
          <c:extLst>
            <c:ext xmlns:c16="http://schemas.microsoft.com/office/drawing/2014/chart" uri="{C3380CC4-5D6E-409C-BE32-E72D297353CC}">
              <c16:uniqueId val="{00000000-F34B-4EAB-9CD5-165F00767E72}"/>
            </c:ext>
          </c:extLst>
        </c:ser>
        <c:dLbls>
          <c:dLblPos val="outEnd"/>
          <c:showLegendKey val="0"/>
          <c:showVal val="1"/>
          <c:showCatName val="0"/>
          <c:showSerName val="0"/>
          <c:showPercent val="0"/>
          <c:showBubbleSize val="0"/>
        </c:dLbls>
        <c:gapWidth val="75"/>
        <c:axId val="-2132544880"/>
        <c:axId val="-2132541536"/>
      </c:barChart>
      <c:catAx>
        <c:axId val="-213254488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2132541536"/>
        <c:crosses val="autoZero"/>
        <c:auto val="1"/>
        <c:lblAlgn val="ctr"/>
        <c:lblOffset val="100"/>
        <c:noMultiLvlLbl val="0"/>
      </c:catAx>
      <c:valAx>
        <c:axId val="-2132541536"/>
        <c:scaling>
          <c:orientation val="minMax"/>
        </c:scaling>
        <c:delete val="1"/>
        <c:axPos val="t"/>
        <c:numFmt formatCode="&quot;$&quot;#,##0" sourceLinked="1"/>
        <c:majorTickMark val="none"/>
        <c:minorTickMark val="none"/>
        <c:tickLblPos val="nextTo"/>
        <c:crossAx val="-21325448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President's party gain/loss of seats in Senate</c:v>
                </c:pt>
              </c:strCache>
            </c:strRef>
          </c:tx>
          <c:spPr>
            <a:solidFill>
              <a:schemeClr val="accent1"/>
            </a:solidFill>
            <a:ln>
              <a:noFill/>
            </a:ln>
            <a:effectLst/>
          </c:spPr>
          <c:invertIfNegative val="0"/>
          <c:dPt>
            <c:idx val="0"/>
            <c:invertIfNegative val="0"/>
            <c:bubble3D val="0"/>
            <c:spPr>
              <a:solidFill>
                <a:srgbClr val="3A608D"/>
              </a:solidFill>
              <a:ln>
                <a:noFill/>
              </a:ln>
              <a:effectLst/>
            </c:spPr>
            <c:extLst>
              <c:ext xmlns:c16="http://schemas.microsoft.com/office/drawing/2014/chart" uri="{C3380CC4-5D6E-409C-BE32-E72D297353CC}">
                <c16:uniqueId val="{00000001-1952-423B-84D4-A4C96B655258}"/>
              </c:ext>
            </c:extLst>
          </c:dPt>
          <c:dPt>
            <c:idx val="1"/>
            <c:invertIfNegative val="0"/>
            <c:bubble3D val="0"/>
            <c:spPr>
              <a:solidFill>
                <a:srgbClr val="3A608D"/>
              </a:solidFill>
              <a:ln>
                <a:noFill/>
              </a:ln>
              <a:effectLst/>
            </c:spPr>
            <c:extLst>
              <c:ext xmlns:c16="http://schemas.microsoft.com/office/drawing/2014/chart" uri="{C3380CC4-5D6E-409C-BE32-E72D297353CC}">
                <c16:uniqueId val="{00000003-1952-423B-84D4-A4C96B655258}"/>
              </c:ext>
            </c:extLst>
          </c:dPt>
          <c:dPt>
            <c:idx val="2"/>
            <c:invertIfNegative val="0"/>
            <c:bubble3D val="0"/>
            <c:spPr>
              <a:solidFill>
                <a:srgbClr val="C35359"/>
              </a:solidFill>
              <a:ln>
                <a:noFill/>
              </a:ln>
              <a:effectLst/>
            </c:spPr>
            <c:extLst>
              <c:ext xmlns:c16="http://schemas.microsoft.com/office/drawing/2014/chart" uri="{C3380CC4-5D6E-409C-BE32-E72D297353CC}">
                <c16:uniqueId val="{00000005-1952-423B-84D4-A4C96B655258}"/>
              </c:ext>
            </c:extLst>
          </c:dPt>
          <c:dPt>
            <c:idx val="3"/>
            <c:invertIfNegative val="0"/>
            <c:bubble3D val="0"/>
            <c:spPr>
              <a:solidFill>
                <a:srgbClr val="C35359"/>
              </a:solidFill>
              <a:ln>
                <a:noFill/>
              </a:ln>
              <a:effectLst/>
            </c:spPr>
            <c:extLst>
              <c:ext xmlns:c16="http://schemas.microsoft.com/office/drawing/2014/chart" uri="{C3380CC4-5D6E-409C-BE32-E72D297353CC}">
                <c16:uniqueId val="{00000007-1952-423B-84D4-A4C96B655258}"/>
              </c:ext>
            </c:extLst>
          </c:dPt>
          <c:dPt>
            <c:idx val="4"/>
            <c:invertIfNegative val="0"/>
            <c:bubble3D val="0"/>
            <c:spPr>
              <a:solidFill>
                <a:srgbClr val="C35359"/>
              </a:solidFill>
              <a:ln>
                <a:noFill/>
              </a:ln>
              <a:effectLst/>
            </c:spPr>
            <c:extLst>
              <c:ext xmlns:c16="http://schemas.microsoft.com/office/drawing/2014/chart" uri="{C3380CC4-5D6E-409C-BE32-E72D297353CC}">
                <c16:uniqueId val="{00000009-1952-423B-84D4-A4C96B655258}"/>
              </c:ext>
            </c:extLst>
          </c:dPt>
          <c:dPt>
            <c:idx val="5"/>
            <c:invertIfNegative val="0"/>
            <c:bubble3D val="0"/>
            <c:spPr>
              <a:solidFill>
                <a:srgbClr val="3A608D"/>
              </a:solidFill>
              <a:ln>
                <a:noFill/>
              </a:ln>
              <a:effectLst/>
            </c:spPr>
            <c:extLst>
              <c:ext xmlns:c16="http://schemas.microsoft.com/office/drawing/2014/chart" uri="{C3380CC4-5D6E-409C-BE32-E72D297353CC}">
                <c16:uniqueId val="{0000000B-1952-423B-84D4-A4C96B655258}"/>
              </c:ext>
            </c:extLst>
          </c:dPt>
          <c:dPt>
            <c:idx val="6"/>
            <c:invertIfNegative val="0"/>
            <c:bubble3D val="0"/>
            <c:spPr>
              <a:solidFill>
                <a:srgbClr val="3A608D"/>
              </a:solidFill>
              <a:ln>
                <a:noFill/>
              </a:ln>
              <a:effectLst/>
            </c:spPr>
            <c:extLst>
              <c:ext xmlns:c16="http://schemas.microsoft.com/office/drawing/2014/chart" uri="{C3380CC4-5D6E-409C-BE32-E72D297353CC}">
                <c16:uniqueId val="{0000000D-1952-423B-84D4-A4C96B655258}"/>
              </c:ext>
            </c:extLst>
          </c:dPt>
          <c:dPt>
            <c:idx val="7"/>
            <c:invertIfNegative val="0"/>
            <c:bubble3D val="0"/>
            <c:spPr>
              <a:solidFill>
                <a:srgbClr val="3A608D"/>
              </a:solidFill>
              <a:ln>
                <a:noFill/>
              </a:ln>
              <a:effectLst/>
            </c:spPr>
            <c:extLst>
              <c:ext xmlns:c16="http://schemas.microsoft.com/office/drawing/2014/chart" uri="{C3380CC4-5D6E-409C-BE32-E72D297353CC}">
                <c16:uniqueId val="{0000000F-1952-423B-84D4-A4C96B655258}"/>
              </c:ext>
            </c:extLst>
          </c:dPt>
          <c:dPt>
            <c:idx val="8"/>
            <c:invertIfNegative val="0"/>
            <c:bubble3D val="0"/>
            <c:spPr>
              <a:solidFill>
                <a:srgbClr val="3A608D"/>
              </a:solidFill>
              <a:ln>
                <a:noFill/>
              </a:ln>
              <a:effectLst/>
            </c:spPr>
            <c:extLst>
              <c:ext xmlns:c16="http://schemas.microsoft.com/office/drawing/2014/chart" uri="{C3380CC4-5D6E-409C-BE32-E72D297353CC}">
                <c16:uniqueId val="{00000011-1952-423B-84D4-A4C96B655258}"/>
              </c:ext>
            </c:extLst>
          </c:dPt>
          <c:dPt>
            <c:idx val="9"/>
            <c:invertIfNegative val="0"/>
            <c:bubble3D val="0"/>
            <c:spPr>
              <a:solidFill>
                <a:srgbClr val="3A608D"/>
              </a:solidFill>
              <a:ln>
                <a:noFill/>
              </a:ln>
              <a:effectLst/>
            </c:spPr>
            <c:extLst>
              <c:ext xmlns:c16="http://schemas.microsoft.com/office/drawing/2014/chart" uri="{C3380CC4-5D6E-409C-BE32-E72D297353CC}">
                <c16:uniqueId val="{00000013-1952-423B-84D4-A4C96B655258}"/>
              </c:ext>
            </c:extLst>
          </c:dPt>
          <c:dPt>
            <c:idx val="10"/>
            <c:invertIfNegative val="0"/>
            <c:bubble3D val="0"/>
            <c:spPr>
              <a:solidFill>
                <a:srgbClr val="C35359"/>
              </a:solidFill>
              <a:ln>
                <a:noFill/>
              </a:ln>
              <a:effectLst/>
            </c:spPr>
            <c:extLst>
              <c:ext xmlns:c16="http://schemas.microsoft.com/office/drawing/2014/chart" uri="{C3380CC4-5D6E-409C-BE32-E72D297353CC}">
                <c16:uniqueId val="{00000015-1952-423B-84D4-A4C96B655258}"/>
              </c:ext>
            </c:extLst>
          </c:dPt>
          <c:dPt>
            <c:idx val="11"/>
            <c:invertIfNegative val="0"/>
            <c:bubble3D val="0"/>
            <c:spPr>
              <a:solidFill>
                <a:srgbClr val="C35359"/>
              </a:solidFill>
              <a:ln>
                <a:noFill/>
              </a:ln>
              <a:effectLst/>
            </c:spPr>
            <c:extLst>
              <c:ext xmlns:c16="http://schemas.microsoft.com/office/drawing/2014/chart" uri="{C3380CC4-5D6E-409C-BE32-E72D297353CC}">
                <c16:uniqueId val="{00000017-1952-423B-84D4-A4C96B655258}"/>
              </c:ext>
            </c:extLst>
          </c:dPt>
          <c:dPt>
            <c:idx val="12"/>
            <c:invertIfNegative val="0"/>
            <c:bubble3D val="0"/>
            <c:spPr>
              <a:solidFill>
                <a:srgbClr val="3A608D"/>
              </a:solidFill>
              <a:ln>
                <a:noFill/>
              </a:ln>
              <a:effectLst/>
            </c:spPr>
            <c:extLst>
              <c:ext xmlns:c16="http://schemas.microsoft.com/office/drawing/2014/chart" uri="{C3380CC4-5D6E-409C-BE32-E72D297353CC}">
                <c16:uniqueId val="{00000019-1952-423B-84D4-A4C96B655258}"/>
              </c:ext>
            </c:extLst>
          </c:dPt>
          <c:dPt>
            <c:idx val="13"/>
            <c:invertIfNegative val="0"/>
            <c:bubble3D val="0"/>
            <c:spPr>
              <a:solidFill>
                <a:srgbClr val="3A608D"/>
              </a:solidFill>
              <a:ln>
                <a:noFill/>
              </a:ln>
              <a:effectLst/>
            </c:spPr>
            <c:extLst>
              <c:ext xmlns:c16="http://schemas.microsoft.com/office/drawing/2014/chart" uri="{C3380CC4-5D6E-409C-BE32-E72D297353CC}">
                <c16:uniqueId val="{0000001B-1952-423B-84D4-A4C96B655258}"/>
              </c:ext>
            </c:extLst>
          </c:dPt>
          <c:dPt>
            <c:idx val="14"/>
            <c:invertIfNegative val="0"/>
            <c:bubble3D val="0"/>
            <c:spPr>
              <a:solidFill>
                <a:srgbClr val="C35359"/>
              </a:solidFill>
              <a:ln>
                <a:noFill/>
              </a:ln>
              <a:effectLst/>
            </c:spPr>
            <c:extLst>
              <c:ext xmlns:c16="http://schemas.microsoft.com/office/drawing/2014/chart" uri="{C3380CC4-5D6E-409C-BE32-E72D297353CC}">
                <c16:uniqueId val="{0000001D-1952-423B-84D4-A4C96B655258}"/>
              </c:ext>
            </c:extLst>
          </c:dPt>
          <c:dPt>
            <c:idx val="15"/>
            <c:invertIfNegative val="0"/>
            <c:bubble3D val="0"/>
            <c:spPr>
              <a:solidFill>
                <a:srgbClr val="C35359"/>
              </a:solidFill>
              <a:ln>
                <a:noFill/>
              </a:ln>
              <a:effectLst/>
            </c:spPr>
            <c:extLst>
              <c:ext xmlns:c16="http://schemas.microsoft.com/office/drawing/2014/chart" uri="{C3380CC4-5D6E-409C-BE32-E72D297353CC}">
                <c16:uniqueId val="{0000001F-1952-423B-84D4-A4C96B655258}"/>
              </c:ext>
            </c:extLst>
          </c:dPt>
          <c:dPt>
            <c:idx val="16"/>
            <c:invertIfNegative val="0"/>
            <c:bubble3D val="0"/>
            <c:spPr>
              <a:solidFill>
                <a:srgbClr val="3A608D"/>
              </a:solidFill>
              <a:ln>
                <a:noFill/>
              </a:ln>
              <a:effectLst/>
            </c:spPr>
            <c:extLst>
              <c:ext xmlns:c16="http://schemas.microsoft.com/office/drawing/2014/chart" uri="{C3380CC4-5D6E-409C-BE32-E72D297353CC}">
                <c16:uniqueId val="{00000021-1952-423B-84D4-A4C96B655258}"/>
              </c:ext>
            </c:extLst>
          </c:dPt>
          <c:dPt>
            <c:idx val="17"/>
            <c:invertIfNegative val="0"/>
            <c:bubble3D val="0"/>
            <c:spPr>
              <a:solidFill>
                <a:srgbClr val="C35359"/>
              </a:solidFill>
              <a:ln>
                <a:noFill/>
              </a:ln>
              <a:effectLst/>
            </c:spPr>
            <c:extLst>
              <c:ext xmlns:c16="http://schemas.microsoft.com/office/drawing/2014/chart" uri="{C3380CC4-5D6E-409C-BE32-E72D297353CC}">
                <c16:uniqueId val="{00000023-1952-423B-84D4-A4C96B655258}"/>
              </c:ext>
            </c:extLst>
          </c:dPt>
          <c:dPt>
            <c:idx val="18"/>
            <c:invertIfNegative val="0"/>
            <c:bubble3D val="0"/>
            <c:spPr>
              <a:solidFill>
                <a:srgbClr val="C35359"/>
              </a:solidFill>
              <a:ln>
                <a:noFill/>
              </a:ln>
              <a:effectLst/>
            </c:spPr>
            <c:extLst>
              <c:ext xmlns:c16="http://schemas.microsoft.com/office/drawing/2014/chart" uri="{C3380CC4-5D6E-409C-BE32-E72D297353CC}">
                <c16:uniqueId val="{00000025-1952-423B-84D4-A4C96B655258}"/>
              </c:ext>
            </c:extLst>
          </c:dPt>
          <c:dPt>
            <c:idx val="19"/>
            <c:invertIfNegative val="0"/>
            <c:bubble3D val="0"/>
            <c:spPr>
              <a:solidFill>
                <a:srgbClr val="C35359"/>
              </a:solidFill>
              <a:ln>
                <a:noFill/>
              </a:ln>
              <a:effectLst/>
            </c:spPr>
            <c:extLst>
              <c:ext xmlns:c16="http://schemas.microsoft.com/office/drawing/2014/chart" uri="{C3380CC4-5D6E-409C-BE32-E72D297353CC}">
                <c16:uniqueId val="{00000027-1952-423B-84D4-A4C96B655258}"/>
              </c:ext>
            </c:extLst>
          </c:dPt>
          <c:dPt>
            <c:idx val="20"/>
            <c:invertIfNegative val="0"/>
            <c:bubble3D val="0"/>
            <c:spPr>
              <a:solidFill>
                <a:srgbClr val="3A608D"/>
              </a:solidFill>
              <a:ln>
                <a:noFill/>
              </a:ln>
              <a:effectLst/>
            </c:spPr>
            <c:extLst>
              <c:ext xmlns:c16="http://schemas.microsoft.com/office/drawing/2014/chart" uri="{C3380CC4-5D6E-409C-BE32-E72D297353CC}">
                <c16:uniqueId val="{00000029-1952-423B-84D4-A4C96B655258}"/>
              </c:ext>
            </c:extLst>
          </c:dPt>
          <c:dPt>
            <c:idx val="22"/>
            <c:invertIfNegative val="0"/>
            <c:bubble3D val="0"/>
            <c:spPr>
              <a:solidFill>
                <a:srgbClr val="C35359"/>
              </a:solidFill>
              <a:ln>
                <a:noFill/>
              </a:ln>
              <a:effectLst/>
            </c:spPr>
            <c:extLst>
              <c:ext xmlns:c16="http://schemas.microsoft.com/office/drawing/2014/chart" uri="{C3380CC4-5D6E-409C-BE32-E72D297353CC}">
                <c16:uniqueId val="{0000002B-1952-423B-84D4-A4C96B655258}"/>
              </c:ext>
            </c:extLst>
          </c:dPt>
          <c:dPt>
            <c:idx val="23"/>
            <c:invertIfNegative val="0"/>
            <c:bubble3D val="0"/>
            <c:spPr>
              <a:solidFill>
                <a:srgbClr val="C35359"/>
              </a:solidFill>
              <a:ln>
                <a:noFill/>
              </a:ln>
              <a:effectLst/>
            </c:spPr>
            <c:extLst>
              <c:ext xmlns:c16="http://schemas.microsoft.com/office/drawing/2014/chart" uri="{C3380CC4-5D6E-409C-BE32-E72D297353CC}">
                <c16:uniqueId val="{0000002D-1952-423B-84D4-A4C96B655258}"/>
              </c:ext>
            </c:extLst>
          </c:dPt>
          <c:dPt>
            <c:idx val="24"/>
            <c:invertIfNegative val="0"/>
            <c:bubble3D val="0"/>
            <c:spPr>
              <a:solidFill>
                <a:srgbClr val="3A608D"/>
              </a:solidFill>
              <a:ln>
                <a:noFill/>
              </a:ln>
              <a:effectLst/>
            </c:spPr>
            <c:extLst>
              <c:ext xmlns:c16="http://schemas.microsoft.com/office/drawing/2014/chart" uri="{C3380CC4-5D6E-409C-BE32-E72D297353CC}">
                <c16:uniqueId val="{0000002F-1952-423B-84D4-A4C96B655258}"/>
              </c:ext>
            </c:extLst>
          </c:dPt>
          <c:dPt>
            <c:idx val="25"/>
            <c:invertIfNegative val="0"/>
            <c:bubble3D val="0"/>
            <c:spPr>
              <a:solidFill>
                <a:srgbClr val="3A608D"/>
              </a:solidFill>
              <a:ln>
                <a:noFill/>
              </a:ln>
              <a:effectLst/>
            </c:spPr>
            <c:extLst>
              <c:ext xmlns:c16="http://schemas.microsoft.com/office/drawing/2014/chart" uri="{C3380CC4-5D6E-409C-BE32-E72D297353CC}">
                <c16:uniqueId val="{00000031-1952-423B-84D4-A4C96B655258}"/>
              </c:ext>
            </c:extLst>
          </c:dPt>
          <c:dLbls>
            <c:dLbl>
              <c:idx val="0"/>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1952-423B-84D4-A4C96B655258}"/>
                </c:ext>
              </c:extLst>
            </c:dLbl>
            <c:dLbl>
              <c:idx val="5"/>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1952-423B-84D4-A4C96B655258}"/>
                </c:ext>
              </c:extLst>
            </c:dLbl>
            <c:dLbl>
              <c:idx val="12"/>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9-1952-423B-84D4-A4C96B655258}"/>
                </c:ext>
              </c:extLst>
            </c:dLbl>
            <c:dLbl>
              <c:idx val="14"/>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D-1952-423B-84D4-A4C96B655258}"/>
                </c:ext>
              </c:extLst>
            </c:dLbl>
            <c:dLbl>
              <c:idx val="17"/>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3-1952-423B-84D4-A4C96B655258}"/>
                </c:ext>
              </c:extLst>
            </c:dLbl>
            <c:dLbl>
              <c:idx val="22"/>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B-1952-423B-84D4-A4C96B65525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Sheet1!$A$2:$A$27</c:f>
              <c:numCache>
                <c:formatCode>0</c:formatCode>
                <c:ptCount val="26"/>
                <c:pt idx="0">
                  <c:v>1914</c:v>
                </c:pt>
                <c:pt idx="1">
                  <c:v>1918</c:v>
                </c:pt>
                <c:pt idx="2">
                  <c:v>1922</c:v>
                </c:pt>
                <c:pt idx="3">
                  <c:v>1926</c:v>
                </c:pt>
                <c:pt idx="4">
                  <c:v>1930</c:v>
                </c:pt>
                <c:pt idx="5">
                  <c:v>1934</c:v>
                </c:pt>
                <c:pt idx="6">
                  <c:v>1938</c:v>
                </c:pt>
                <c:pt idx="7">
                  <c:v>1942</c:v>
                </c:pt>
                <c:pt idx="8">
                  <c:v>1946</c:v>
                </c:pt>
                <c:pt idx="9">
                  <c:v>1950</c:v>
                </c:pt>
                <c:pt idx="10">
                  <c:v>1954</c:v>
                </c:pt>
                <c:pt idx="11">
                  <c:v>1958</c:v>
                </c:pt>
                <c:pt idx="12">
                  <c:v>1962</c:v>
                </c:pt>
                <c:pt idx="13">
                  <c:v>1966</c:v>
                </c:pt>
                <c:pt idx="14">
                  <c:v>1970</c:v>
                </c:pt>
                <c:pt idx="15">
                  <c:v>1974</c:v>
                </c:pt>
                <c:pt idx="16">
                  <c:v>1978</c:v>
                </c:pt>
                <c:pt idx="17">
                  <c:v>1982</c:v>
                </c:pt>
                <c:pt idx="18">
                  <c:v>1986</c:v>
                </c:pt>
                <c:pt idx="19">
                  <c:v>1990</c:v>
                </c:pt>
                <c:pt idx="20">
                  <c:v>1994</c:v>
                </c:pt>
                <c:pt idx="21">
                  <c:v>1998</c:v>
                </c:pt>
                <c:pt idx="22">
                  <c:v>2002</c:v>
                </c:pt>
                <c:pt idx="23">
                  <c:v>2006</c:v>
                </c:pt>
                <c:pt idx="24">
                  <c:v>2010</c:v>
                </c:pt>
                <c:pt idx="25">
                  <c:v>2014</c:v>
                </c:pt>
              </c:numCache>
            </c:numRef>
          </c:cat>
          <c:val>
            <c:numRef>
              <c:f>Sheet1!$B$2:$B$27</c:f>
              <c:numCache>
                <c:formatCode>General</c:formatCode>
                <c:ptCount val="26"/>
                <c:pt idx="0">
                  <c:v>5</c:v>
                </c:pt>
                <c:pt idx="1">
                  <c:v>-6</c:v>
                </c:pt>
                <c:pt idx="2">
                  <c:v>-6</c:v>
                </c:pt>
                <c:pt idx="3">
                  <c:v>-6</c:v>
                </c:pt>
                <c:pt idx="4">
                  <c:v>-8</c:v>
                </c:pt>
                <c:pt idx="5">
                  <c:v>10</c:v>
                </c:pt>
                <c:pt idx="6">
                  <c:v>-7</c:v>
                </c:pt>
                <c:pt idx="7">
                  <c:v>-9</c:v>
                </c:pt>
                <c:pt idx="8">
                  <c:v>-12</c:v>
                </c:pt>
                <c:pt idx="9">
                  <c:v>-5</c:v>
                </c:pt>
                <c:pt idx="10">
                  <c:v>-1</c:v>
                </c:pt>
                <c:pt idx="11">
                  <c:v>-12</c:v>
                </c:pt>
                <c:pt idx="12">
                  <c:v>2</c:v>
                </c:pt>
                <c:pt idx="13">
                  <c:v>-4</c:v>
                </c:pt>
                <c:pt idx="14">
                  <c:v>1</c:v>
                </c:pt>
                <c:pt idx="15">
                  <c:v>-4</c:v>
                </c:pt>
                <c:pt idx="16">
                  <c:v>-3</c:v>
                </c:pt>
                <c:pt idx="17">
                  <c:v>1</c:v>
                </c:pt>
                <c:pt idx="18">
                  <c:v>-8</c:v>
                </c:pt>
                <c:pt idx="19">
                  <c:v>-1</c:v>
                </c:pt>
                <c:pt idx="20">
                  <c:v>-8</c:v>
                </c:pt>
                <c:pt idx="21">
                  <c:v>0</c:v>
                </c:pt>
                <c:pt idx="22">
                  <c:v>1</c:v>
                </c:pt>
                <c:pt idx="23">
                  <c:v>-6</c:v>
                </c:pt>
                <c:pt idx="24">
                  <c:v>-6</c:v>
                </c:pt>
                <c:pt idx="25">
                  <c:v>-8</c:v>
                </c:pt>
              </c:numCache>
            </c:numRef>
          </c:val>
          <c:extLst>
            <c:ext xmlns:c16="http://schemas.microsoft.com/office/drawing/2014/chart" uri="{C3380CC4-5D6E-409C-BE32-E72D297353CC}">
              <c16:uniqueId val="{00000032-1952-423B-84D4-A4C96B655258}"/>
            </c:ext>
          </c:extLst>
        </c:ser>
        <c:dLbls>
          <c:showLegendKey val="0"/>
          <c:showVal val="0"/>
          <c:showCatName val="0"/>
          <c:showSerName val="0"/>
          <c:showPercent val="0"/>
          <c:showBubbleSize val="0"/>
        </c:dLbls>
        <c:gapWidth val="182"/>
        <c:axId val="1518648288"/>
        <c:axId val="1390097648"/>
      </c:barChart>
      <c:catAx>
        <c:axId val="1518648288"/>
        <c:scaling>
          <c:orientation val="minMax"/>
        </c:scaling>
        <c:delete val="1"/>
        <c:axPos val="l"/>
        <c:numFmt formatCode="0" sourceLinked="1"/>
        <c:majorTickMark val="none"/>
        <c:minorTickMark val="none"/>
        <c:tickLblPos val="nextTo"/>
        <c:crossAx val="1390097648"/>
        <c:crosses val="autoZero"/>
        <c:auto val="1"/>
        <c:lblAlgn val="ctr"/>
        <c:lblOffset val="100"/>
        <c:noMultiLvlLbl val="0"/>
      </c:catAx>
      <c:valAx>
        <c:axId val="1390097648"/>
        <c:scaling>
          <c:orientation val="minMax"/>
        </c:scaling>
        <c:delete val="1"/>
        <c:axPos val="b"/>
        <c:numFmt formatCode="General" sourceLinked="1"/>
        <c:majorTickMark val="none"/>
        <c:minorTickMark val="none"/>
        <c:tickLblPos val="nextTo"/>
        <c:crossAx val="15186482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Generic Ballot</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B-68CD-47E9-8103-96A35BBB725B}"/>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9-68CD-47E9-8103-96A35BBB725B}"/>
              </c:ext>
            </c:extLst>
          </c:dPt>
          <c:dPt>
            <c:idx val="2"/>
            <c:invertIfNegative val="0"/>
            <c:bubble3D val="0"/>
            <c:spPr>
              <a:solidFill>
                <a:schemeClr val="accent1"/>
              </a:solidFill>
              <a:ln>
                <a:noFill/>
              </a:ln>
              <a:effectLst/>
            </c:spPr>
            <c:extLst>
              <c:ext xmlns:c16="http://schemas.microsoft.com/office/drawing/2014/chart" uri="{C3380CC4-5D6E-409C-BE32-E72D297353CC}">
                <c16:uniqueId val="{0000000C-68CD-47E9-8103-96A35BBB725B}"/>
              </c:ext>
            </c:extLst>
          </c:dPt>
          <c:dPt>
            <c:idx val="3"/>
            <c:invertIfNegative val="0"/>
            <c:bubble3D val="0"/>
            <c:spPr>
              <a:solidFill>
                <a:schemeClr val="accent1"/>
              </a:solidFill>
              <a:ln>
                <a:noFill/>
              </a:ln>
              <a:effectLst/>
            </c:spPr>
            <c:extLst>
              <c:ext xmlns:c16="http://schemas.microsoft.com/office/drawing/2014/chart" uri="{C3380CC4-5D6E-409C-BE32-E72D297353CC}">
                <c16:uniqueId val="{0000000D-68CD-47E9-8103-96A35BBB725B}"/>
              </c:ext>
            </c:extLst>
          </c:dPt>
          <c:dPt>
            <c:idx val="4"/>
            <c:invertIfNegative val="0"/>
            <c:bubble3D val="0"/>
            <c:spPr>
              <a:solidFill>
                <a:schemeClr val="accent1"/>
              </a:solidFill>
              <a:ln>
                <a:noFill/>
              </a:ln>
              <a:effectLst/>
            </c:spPr>
            <c:extLst>
              <c:ext xmlns:c16="http://schemas.microsoft.com/office/drawing/2014/chart" uri="{C3380CC4-5D6E-409C-BE32-E72D297353CC}">
                <c16:uniqueId val="{0000000E-68CD-47E9-8103-96A35BBB725B}"/>
              </c:ext>
            </c:extLst>
          </c:dPt>
          <c:dPt>
            <c:idx val="5"/>
            <c:invertIfNegative val="0"/>
            <c:bubble3D val="0"/>
            <c:spPr>
              <a:solidFill>
                <a:schemeClr val="accent1"/>
              </a:solidFill>
              <a:ln>
                <a:noFill/>
              </a:ln>
              <a:effectLst/>
            </c:spPr>
            <c:extLst>
              <c:ext xmlns:c16="http://schemas.microsoft.com/office/drawing/2014/chart" uri="{C3380CC4-5D6E-409C-BE32-E72D297353CC}">
                <c16:uniqueId val="{0000000A-68CD-47E9-8103-96A35BBB725B}"/>
              </c:ext>
            </c:extLst>
          </c:dPt>
          <c:dPt>
            <c:idx val="6"/>
            <c:invertIfNegative val="0"/>
            <c:bubble3D val="0"/>
            <c:spPr>
              <a:solidFill>
                <a:schemeClr val="accent1"/>
              </a:solidFill>
              <a:ln>
                <a:noFill/>
              </a:ln>
              <a:effectLst/>
            </c:spPr>
            <c:extLst>
              <c:ext xmlns:c16="http://schemas.microsoft.com/office/drawing/2014/chart" uri="{C3380CC4-5D6E-409C-BE32-E72D297353CC}">
                <c16:uniqueId val="{0000000F-68CD-47E9-8103-96A35BBB725B}"/>
              </c:ext>
            </c:extLst>
          </c:dPt>
          <c:dPt>
            <c:idx val="7"/>
            <c:invertIfNegative val="0"/>
            <c:bubble3D val="0"/>
            <c:spPr>
              <a:solidFill>
                <a:schemeClr val="accent1"/>
              </a:solidFill>
              <a:ln>
                <a:noFill/>
              </a:ln>
              <a:effectLst/>
            </c:spPr>
            <c:extLst>
              <c:ext xmlns:c16="http://schemas.microsoft.com/office/drawing/2014/chart" uri="{C3380CC4-5D6E-409C-BE32-E72D297353CC}">
                <c16:uniqueId val="{00000010-68CD-47E9-8103-96A35BBB725B}"/>
              </c:ext>
            </c:extLst>
          </c:dPt>
          <c:dPt>
            <c:idx val="8"/>
            <c:invertIfNegative val="0"/>
            <c:bubble3D val="0"/>
            <c:spPr>
              <a:solidFill>
                <a:schemeClr val="accent1"/>
              </a:solidFill>
              <a:ln>
                <a:noFill/>
              </a:ln>
              <a:effectLst/>
            </c:spPr>
            <c:extLst>
              <c:ext xmlns:c16="http://schemas.microsoft.com/office/drawing/2014/chart" uri="{C3380CC4-5D6E-409C-BE32-E72D297353CC}">
                <c16:uniqueId val="{00000011-68CD-47E9-8103-96A35BBB725B}"/>
              </c:ext>
            </c:extLst>
          </c:dPt>
          <c:dPt>
            <c:idx val="9"/>
            <c:invertIfNegative val="0"/>
            <c:bubble3D val="0"/>
            <c:spPr>
              <a:solidFill>
                <a:schemeClr val="accent1"/>
              </a:solidFill>
              <a:ln>
                <a:noFill/>
              </a:ln>
              <a:effectLst/>
            </c:spPr>
            <c:extLst>
              <c:ext xmlns:c16="http://schemas.microsoft.com/office/drawing/2014/chart" uri="{C3380CC4-5D6E-409C-BE32-E72D297353CC}">
                <c16:uniqueId val="{00000012-68CD-47E9-8103-96A35BBB725B}"/>
              </c:ext>
            </c:extLst>
          </c:dPt>
          <c:dLbls>
            <c:dLbl>
              <c:idx val="0"/>
              <c:layout/>
              <c:tx>
                <c:rich>
                  <a:bodyPr/>
                  <a:lstStyle/>
                  <a:p>
                    <a:r>
                      <a:rPr lang="en-US" sz="800" dirty="0"/>
                      <a:t>D+4</a:t>
                    </a:r>
                  </a:p>
                </c:rich>
              </c:tx>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68CD-47E9-8103-96A35BBB725B}"/>
                </c:ext>
              </c:extLst>
            </c:dLbl>
            <c:dLbl>
              <c:idx val="1"/>
              <c:layout/>
              <c:tx>
                <c:rich>
                  <a:bodyPr/>
                  <a:lstStyle/>
                  <a:p>
                    <a:r>
                      <a:rPr lang="en-US" dirty="0"/>
                      <a:t>R+</a:t>
                    </a:r>
                    <a:fld id="{315B5B6F-A6FE-438A-89EF-0AA01CF1F459}" type="VALUE">
                      <a:rPr lang="en-US" smtClean="0"/>
                      <a:pPr/>
                      <a:t>[VALUE]</a:t>
                    </a:fld>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9-68CD-47E9-8103-96A35BBB725B}"/>
                </c:ext>
              </c:extLst>
            </c:dLbl>
            <c:dLbl>
              <c:idx val="2"/>
              <c:layout/>
              <c:tx>
                <c:rich>
                  <a:bodyPr/>
                  <a:lstStyle/>
                  <a:p>
                    <a:r>
                      <a:rPr lang="en-US" dirty="0"/>
                      <a:t>D+</a:t>
                    </a:r>
                    <a:fld id="{E22B3F8C-30C0-4D0F-B0D3-ED87C6429100}" type="VALUE">
                      <a:rPr lang="en-US" smtClean="0"/>
                      <a:pPr/>
                      <a:t>[VALUE]</a:t>
                    </a:fld>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C-68CD-47E9-8103-96A35BBB725B}"/>
                </c:ext>
              </c:extLst>
            </c:dLbl>
            <c:dLbl>
              <c:idx val="3"/>
              <c:layout/>
              <c:tx>
                <c:rich>
                  <a:bodyPr/>
                  <a:lstStyle/>
                  <a:p>
                    <a:r>
                      <a:rPr lang="en-US" dirty="0"/>
                      <a:t>D+</a:t>
                    </a:r>
                    <a:fld id="{16310DB7-7D18-4912-B759-4960BE1C504D}" type="VALUE">
                      <a:rPr lang="en-US" smtClean="0"/>
                      <a:pPr/>
                      <a:t>[VALUE]</a:t>
                    </a:fld>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D-68CD-47E9-8103-96A35BBB725B}"/>
                </c:ext>
              </c:extLst>
            </c:dLbl>
            <c:dLbl>
              <c:idx val="4"/>
              <c:layout/>
              <c:tx>
                <c:rich>
                  <a:bodyPr/>
                  <a:lstStyle/>
                  <a:p>
                    <a:r>
                      <a:rPr lang="en-US" dirty="0"/>
                      <a:t>D+</a:t>
                    </a:r>
                    <a:fld id="{EE6F100B-486A-472C-AB02-6AF38D980DDD}" type="VALUE">
                      <a:rPr lang="en-US" smtClean="0"/>
                      <a:pPr/>
                      <a:t>[VALUE]</a:t>
                    </a:fld>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E-68CD-47E9-8103-96A35BBB725B}"/>
                </c:ext>
              </c:extLst>
            </c:dLbl>
            <c:dLbl>
              <c:idx val="5"/>
              <c:layout/>
              <c:tx>
                <c:rich>
                  <a:bodyPr/>
                  <a:lstStyle/>
                  <a:p>
                    <a:r>
                      <a:rPr lang="en-US" dirty="0"/>
                      <a:t>R+</a:t>
                    </a:r>
                    <a:fld id="{AD19C81F-F140-45DB-913F-66DC5063C8B9}" type="VALUE">
                      <a:rPr lang="en-US" smtClean="0"/>
                      <a:pPr/>
                      <a:t>[VALUE]</a:t>
                    </a:fld>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A-68CD-47E9-8103-96A35BBB725B}"/>
                </c:ext>
              </c:extLst>
            </c:dLbl>
            <c:dLbl>
              <c:idx val="6"/>
              <c:layout/>
              <c:tx>
                <c:rich>
                  <a:bodyPr/>
                  <a:lstStyle/>
                  <a:p>
                    <a:r>
                      <a:rPr lang="en-US" dirty="0"/>
                      <a:t>D+</a:t>
                    </a:r>
                    <a:fld id="{7D86ABC3-AECA-4BEC-A4FB-52063ACF2757}" type="VALUE">
                      <a:rPr lang="en-US" smtClean="0"/>
                      <a:pPr/>
                      <a:t>[VALUE]</a:t>
                    </a:fld>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F-68CD-47E9-8103-96A35BBB725B}"/>
                </c:ext>
              </c:extLst>
            </c:dLbl>
            <c:dLbl>
              <c:idx val="7"/>
              <c:layout/>
              <c:tx>
                <c:rich>
                  <a:bodyPr/>
                  <a:lstStyle/>
                  <a:p>
                    <a:r>
                      <a:rPr lang="en-US" dirty="0"/>
                      <a:t>D+</a:t>
                    </a:r>
                    <a:fld id="{1FED6C5D-709D-4116-A7C9-29C6F08F1C17}" type="VALUE">
                      <a:rPr lang="en-US" smtClean="0"/>
                      <a:pPr/>
                      <a:t>[VALUE]</a:t>
                    </a:fld>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10-68CD-47E9-8103-96A35BBB725B}"/>
                </c:ext>
              </c:extLst>
            </c:dLbl>
            <c:dLbl>
              <c:idx val="8"/>
              <c:layout/>
              <c:tx>
                <c:rich>
                  <a:bodyPr/>
                  <a:lstStyle/>
                  <a:p>
                    <a:r>
                      <a:rPr lang="en-US" dirty="0"/>
                      <a:t>D+2</a:t>
                    </a:r>
                  </a:p>
                </c:rich>
              </c:tx>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1-68CD-47E9-8103-96A35BBB725B}"/>
                </c:ext>
              </c:extLst>
            </c:dLbl>
            <c:dLbl>
              <c:idx val="9"/>
              <c:layout/>
              <c:tx>
                <c:rich>
                  <a:bodyPr/>
                  <a:lstStyle/>
                  <a:p>
                    <a:r>
                      <a:rPr lang="en-US" dirty="0"/>
                      <a:t>D+</a:t>
                    </a:r>
                    <a:fld id="{2A5FA59E-E090-43D1-9D9F-04DF48EDDBCE}" type="VALUE">
                      <a:rPr lang="en-US" smtClean="0"/>
                      <a:pPr/>
                      <a:t>[VALUE]</a:t>
                    </a:fld>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12-68CD-47E9-8103-96A35BBB725B}"/>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2000</c:v>
                </c:pt>
                <c:pt idx="1">
                  <c:v>2002</c:v>
                </c:pt>
                <c:pt idx="2">
                  <c:v>2004</c:v>
                </c:pt>
                <c:pt idx="3">
                  <c:v>2006</c:v>
                </c:pt>
                <c:pt idx="4">
                  <c:v>2008</c:v>
                </c:pt>
                <c:pt idx="5">
                  <c:v>2010</c:v>
                </c:pt>
                <c:pt idx="6">
                  <c:v>2012</c:v>
                </c:pt>
                <c:pt idx="7">
                  <c:v>2014</c:v>
                </c:pt>
                <c:pt idx="8">
                  <c:v>2016</c:v>
                </c:pt>
                <c:pt idx="9">
                  <c:v>Current</c:v>
                </c:pt>
              </c:strCache>
            </c:strRef>
          </c:cat>
          <c:val>
            <c:numRef>
              <c:f>Sheet1!$B$2:$B$11</c:f>
              <c:numCache>
                <c:formatCode>General</c:formatCode>
                <c:ptCount val="10"/>
                <c:pt idx="0">
                  <c:v>4</c:v>
                </c:pt>
                <c:pt idx="1">
                  <c:v>1</c:v>
                </c:pt>
                <c:pt idx="2">
                  <c:v>1</c:v>
                </c:pt>
                <c:pt idx="3">
                  <c:v>15</c:v>
                </c:pt>
                <c:pt idx="4">
                  <c:v>12</c:v>
                </c:pt>
                <c:pt idx="5">
                  <c:v>2</c:v>
                </c:pt>
                <c:pt idx="6">
                  <c:v>2</c:v>
                </c:pt>
                <c:pt idx="7">
                  <c:v>4</c:v>
                </c:pt>
                <c:pt idx="8">
                  <c:v>2</c:v>
                </c:pt>
                <c:pt idx="9">
                  <c:v>8</c:v>
                </c:pt>
              </c:numCache>
            </c:numRef>
          </c:val>
          <c:extLst>
            <c:ext xmlns:c16="http://schemas.microsoft.com/office/drawing/2014/chart" uri="{C3380CC4-5D6E-409C-BE32-E72D297353CC}">
              <c16:uniqueId val="{00000000-68CD-47E9-8103-96A35BBB725B}"/>
            </c:ext>
          </c:extLst>
        </c:ser>
        <c:ser>
          <c:idx val="1"/>
          <c:order val="1"/>
          <c:tx>
            <c:strRef>
              <c:f>Sheet1!$C$1</c:f>
              <c:strCache>
                <c:ptCount val="1"/>
                <c:pt idx="0">
                  <c:v>Net seat change</c:v>
                </c:pt>
              </c:strCache>
            </c:strRef>
          </c:tx>
          <c:spPr>
            <a:solidFill>
              <a:srgbClr val="3A608D"/>
            </a:solidFill>
            <a:ln>
              <a:noFill/>
            </a:ln>
            <a:effectLst/>
          </c:spPr>
          <c:invertIfNegative val="0"/>
          <c:dPt>
            <c:idx val="0"/>
            <c:invertIfNegative val="0"/>
            <c:bubble3D val="0"/>
            <c:spPr>
              <a:solidFill>
                <a:srgbClr val="284D81"/>
              </a:solidFill>
              <a:ln>
                <a:noFill/>
              </a:ln>
              <a:effectLst/>
            </c:spPr>
            <c:extLst>
              <c:ext xmlns:c16="http://schemas.microsoft.com/office/drawing/2014/chart" uri="{C3380CC4-5D6E-409C-BE32-E72D297353CC}">
                <c16:uniqueId val="{0000001C-BA93-4D19-A745-9296F401E0B8}"/>
              </c:ext>
            </c:extLst>
          </c:dPt>
          <c:dPt>
            <c:idx val="1"/>
            <c:invertIfNegative val="0"/>
            <c:bubble3D val="0"/>
            <c:spPr>
              <a:solidFill>
                <a:srgbClr val="A02C1C"/>
              </a:solidFill>
              <a:ln>
                <a:noFill/>
              </a:ln>
              <a:effectLst/>
            </c:spPr>
            <c:extLst>
              <c:ext xmlns:c16="http://schemas.microsoft.com/office/drawing/2014/chart" uri="{C3380CC4-5D6E-409C-BE32-E72D297353CC}">
                <c16:uniqueId val="{00000005-68CD-47E9-8103-96A35BBB725B}"/>
              </c:ext>
            </c:extLst>
          </c:dPt>
          <c:dPt>
            <c:idx val="2"/>
            <c:invertIfNegative val="0"/>
            <c:bubble3D val="0"/>
            <c:spPr>
              <a:solidFill>
                <a:srgbClr val="A02C1C"/>
              </a:solidFill>
              <a:ln>
                <a:noFill/>
              </a:ln>
              <a:effectLst/>
            </c:spPr>
            <c:extLst>
              <c:ext xmlns:c16="http://schemas.microsoft.com/office/drawing/2014/chart" uri="{C3380CC4-5D6E-409C-BE32-E72D297353CC}">
                <c16:uniqueId val="{00000006-68CD-47E9-8103-96A35BBB725B}"/>
              </c:ext>
            </c:extLst>
          </c:dPt>
          <c:dPt>
            <c:idx val="3"/>
            <c:invertIfNegative val="0"/>
            <c:bubble3D val="0"/>
            <c:spPr>
              <a:solidFill>
                <a:srgbClr val="284D81"/>
              </a:solidFill>
              <a:ln>
                <a:noFill/>
              </a:ln>
              <a:effectLst/>
            </c:spPr>
            <c:extLst>
              <c:ext xmlns:c16="http://schemas.microsoft.com/office/drawing/2014/chart" uri="{C3380CC4-5D6E-409C-BE32-E72D297353CC}">
                <c16:uniqueId val="{0000001D-BA93-4D19-A745-9296F401E0B8}"/>
              </c:ext>
            </c:extLst>
          </c:dPt>
          <c:dPt>
            <c:idx val="4"/>
            <c:invertIfNegative val="0"/>
            <c:bubble3D val="0"/>
            <c:spPr>
              <a:solidFill>
                <a:srgbClr val="284D81"/>
              </a:solidFill>
              <a:ln>
                <a:noFill/>
              </a:ln>
              <a:effectLst/>
            </c:spPr>
            <c:extLst>
              <c:ext xmlns:c16="http://schemas.microsoft.com/office/drawing/2014/chart" uri="{C3380CC4-5D6E-409C-BE32-E72D297353CC}">
                <c16:uniqueId val="{0000001E-BA93-4D19-A745-9296F401E0B8}"/>
              </c:ext>
            </c:extLst>
          </c:dPt>
          <c:dPt>
            <c:idx val="5"/>
            <c:invertIfNegative val="0"/>
            <c:bubble3D val="0"/>
            <c:spPr>
              <a:solidFill>
                <a:srgbClr val="A02C1C"/>
              </a:solidFill>
              <a:ln>
                <a:noFill/>
              </a:ln>
              <a:effectLst/>
            </c:spPr>
            <c:extLst>
              <c:ext xmlns:c16="http://schemas.microsoft.com/office/drawing/2014/chart" uri="{C3380CC4-5D6E-409C-BE32-E72D297353CC}">
                <c16:uniqueId val="{00000007-68CD-47E9-8103-96A35BBB725B}"/>
              </c:ext>
            </c:extLst>
          </c:dPt>
          <c:dPt>
            <c:idx val="6"/>
            <c:invertIfNegative val="0"/>
            <c:bubble3D val="0"/>
            <c:spPr>
              <a:solidFill>
                <a:srgbClr val="284D81"/>
              </a:solidFill>
              <a:ln>
                <a:noFill/>
              </a:ln>
              <a:effectLst/>
            </c:spPr>
            <c:extLst>
              <c:ext xmlns:c16="http://schemas.microsoft.com/office/drawing/2014/chart" uri="{C3380CC4-5D6E-409C-BE32-E72D297353CC}">
                <c16:uniqueId val="{0000001F-BA93-4D19-A745-9296F401E0B8}"/>
              </c:ext>
            </c:extLst>
          </c:dPt>
          <c:dPt>
            <c:idx val="7"/>
            <c:invertIfNegative val="0"/>
            <c:bubble3D val="0"/>
            <c:spPr>
              <a:solidFill>
                <a:srgbClr val="A02C1C"/>
              </a:solidFill>
              <a:ln>
                <a:noFill/>
              </a:ln>
              <a:effectLst/>
            </c:spPr>
            <c:extLst>
              <c:ext xmlns:c16="http://schemas.microsoft.com/office/drawing/2014/chart" uri="{C3380CC4-5D6E-409C-BE32-E72D297353CC}">
                <c16:uniqueId val="{00000008-68CD-47E9-8103-96A35BBB725B}"/>
              </c:ext>
            </c:extLst>
          </c:dPt>
          <c:dPt>
            <c:idx val="8"/>
            <c:invertIfNegative val="0"/>
            <c:bubble3D val="0"/>
            <c:spPr>
              <a:solidFill>
                <a:srgbClr val="284D81"/>
              </a:solidFill>
              <a:ln>
                <a:noFill/>
              </a:ln>
              <a:effectLst/>
            </c:spPr>
            <c:extLst>
              <c:ext xmlns:c16="http://schemas.microsoft.com/office/drawing/2014/chart" uri="{C3380CC4-5D6E-409C-BE32-E72D297353CC}">
                <c16:uniqueId val="{00000020-BA93-4D19-A745-9296F401E0B8}"/>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2000</c:v>
                </c:pt>
                <c:pt idx="1">
                  <c:v>2002</c:v>
                </c:pt>
                <c:pt idx="2">
                  <c:v>2004</c:v>
                </c:pt>
                <c:pt idx="3">
                  <c:v>2006</c:v>
                </c:pt>
                <c:pt idx="4">
                  <c:v>2008</c:v>
                </c:pt>
                <c:pt idx="5">
                  <c:v>2010</c:v>
                </c:pt>
                <c:pt idx="6">
                  <c:v>2012</c:v>
                </c:pt>
                <c:pt idx="7">
                  <c:v>2014</c:v>
                </c:pt>
                <c:pt idx="8">
                  <c:v>2016</c:v>
                </c:pt>
                <c:pt idx="9">
                  <c:v>Current</c:v>
                </c:pt>
              </c:strCache>
            </c:strRef>
          </c:cat>
          <c:val>
            <c:numRef>
              <c:f>Sheet1!$C$2:$C$11</c:f>
              <c:numCache>
                <c:formatCode>General</c:formatCode>
                <c:ptCount val="10"/>
                <c:pt idx="0">
                  <c:v>3</c:v>
                </c:pt>
                <c:pt idx="1">
                  <c:v>8</c:v>
                </c:pt>
                <c:pt idx="2">
                  <c:v>3</c:v>
                </c:pt>
                <c:pt idx="3">
                  <c:v>30</c:v>
                </c:pt>
                <c:pt idx="4">
                  <c:v>23</c:v>
                </c:pt>
                <c:pt idx="5">
                  <c:v>63</c:v>
                </c:pt>
                <c:pt idx="6">
                  <c:v>8</c:v>
                </c:pt>
                <c:pt idx="7">
                  <c:v>13</c:v>
                </c:pt>
                <c:pt idx="8">
                  <c:v>6</c:v>
                </c:pt>
              </c:numCache>
            </c:numRef>
          </c:val>
          <c:extLst>
            <c:ext xmlns:c16="http://schemas.microsoft.com/office/drawing/2014/chart" uri="{C3380CC4-5D6E-409C-BE32-E72D297353CC}">
              <c16:uniqueId val="{00000003-68CD-47E9-8103-96A35BBB725B}"/>
            </c:ext>
          </c:extLst>
        </c:ser>
        <c:dLbls>
          <c:dLblPos val="outEnd"/>
          <c:showLegendKey val="0"/>
          <c:showVal val="1"/>
          <c:showCatName val="0"/>
          <c:showSerName val="0"/>
          <c:showPercent val="0"/>
          <c:showBubbleSize val="0"/>
        </c:dLbls>
        <c:gapWidth val="100"/>
        <c:overlap val="-13"/>
        <c:axId val="1829927792"/>
        <c:axId val="1829926544"/>
      </c:barChart>
      <c:catAx>
        <c:axId val="1829927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1829926544"/>
        <c:crosses val="autoZero"/>
        <c:auto val="1"/>
        <c:lblAlgn val="ctr"/>
        <c:lblOffset val="100"/>
        <c:noMultiLvlLbl val="0"/>
      </c:catAx>
      <c:valAx>
        <c:axId val="1829926544"/>
        <c:scaling>
          <c:orientation val="minMax"/>
        </c:scaling>
        <c:delete val="1"/>
        <c:axPos val="l"/>
        <c:numFmt formatCode="General" sourceLinked="1"/>
        <c:majorTickMark val="none"/>
        <c:minorTickMark val="none"/>
        <c:tickLblPos val="nextTo"/>
        <c:crossAx val="18299277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3.8108552631578897E-2"/>
          <c:y val="2.6896515761665806E-2"/>
          <c:w val="0.92378289473684205"/>
          <c:h val="0.86481528846924249"/>
        </c:manualLayout>
      </c:layout>
      <c:lineChart>
        <c:grouping val="standard"/>
        <c:varyColors val="0"/>
        <c:ser>
          <c:idx val="0"/>
          <c:order val="0"/>
          <c:tx>
            <c:strRef>
              <c:f>Sheet1!$B$1</c:f>
              <c:strCache>
                <c:ptCount val="1"/>
                <c:pt idx="0">
                  <c:v>Box One</c:v>
                </c:pt>
              </c:strCache>
            </c:strRef>
          </c:tx>
          <c:spPr>
            <a:ln w="38100" cap="rnd" cmpd="sng" algn="ctr">
              <a:solidFill>
                <a:schemeClr val="accent1"/>
              </a:solidFill>
              <a:prstDash val="solid"/>
              <a:round/>
            </a:ln>
            <a:effectLst/>
          </c:spPr>
          <c:marker>
            <c:symbol val="none"/>
          </c:marker>
          <c:dLbls>
            <c:dLbl>
              <c:idx val="0"/>
              <c:layout>
                <c:manualLayout>
                  <c:x val="-3.0613344384583505E-2"/>
                  <c:y val="5.793836901206190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B1A0-4A12-AD9A-43E792D071FB}"/>
                </c:ext>
              </c:extLst>
            </c:dLbl>
            <c:dLbl>
              <c:idx val="1"/>
              <c:layout>
                <c:manualLayout>
                  <c:x val="-3.2258081226688766E-2"/>
                  <c:y val="-5.3639115220340143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B1A0-4A12-AD9A-43E792D071FB}"/>
                </c:ext>
              </c:extLst>
            </c:dLbl>
            <c:dLbl>
              <c:idx val="2"/>
              <c:layout>
                <c:manualLayout>
                  <c:x val="-3.3902818068794034E-2"/>
                  <c:y val="4.7224086924818241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B1A0-4A12-AD9A-43E792D071FB}"/>
                </c:ext>
              </c:extLst>
            </c:dLbl>
            <c:dLbl>
              <c:idx val="3"/>
              <c:layout>
                <c:manualLayout>
                  <c:x val="-3.501696539577296E-2"/>
                  <c:y val="-6.1696661578652161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B1A0-4A12-AD9A-43E792D071FB}"/>
                </c:ext>
              </c:extLst>
            </c:dLbl>
            <c:dLbl>
              <c:idx val="4"/>
              <c:layout>
                <c:manualLayout>
                  <c:x val="-3.3955915872358099E-2"/>
                  <c:y val="3.4660425374818497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B1A0-4A12-AD9A-43E792D071FB}"/>
                </c:ext>
              </c:extLst>
            </c:dLbl>
            <c:dLbl>
              <c:idx val="5"/>
              <c:layout>
                <c:manualLayout>
                  <c:x val="-3.3955915872358119E-2"/>
                  <c:y val="-5.2911288791032907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B1A0-4A12-AD9A-43E792D071FB}"/>
                </c:ext>
              </c:extLst>
            </c:dLbl>
            <c:dLbl>
              <c:idx val="6"/>
              <c:layout>
                <c:manualLayout>
                  <c:x val="-1.0080682760049791E-2"/>
                  <c:y val="-5.5822594508261866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B1A0-4A12-AD9A-43E792D071FB}"/>
                </c:ext>
              </c:extLst>
            </c:dLbl>
            <c:dLbl>
              <c:idx val="7"/>
              <c:layout>
                <c:manualLayout>
                  <c:x val="-3.0825606092001658E-2"/>
                  <c:y val="4.146918027448192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B1A0-4A12-AD9A-43E792D071FB}"/>
                </c:ext>
              </c:extLst>
            </c:dLbl>
            <c:dLbl>
              <c:idx val="8"/>
              <c:layout>
                <c:manualLayout>
                  <c:x val="-3.3372228553667636E-2"/>
                  <c:y val="-4.0013527415867493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B1A0-4A12-AD9A-43E792D071FB}"/>
                </c:ext>
              </c:extLst>
            </c:dLbl>
            <c:dLbl>
              <c:idx val="9"/>
              <c:layout>
                <c:manualLayout>
                  <c:x val="-1.3370156444260256E-2"/>
                  <c:y val="-5.415231748398189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B1A0-4A12-AD9A-43E792D071FB}"/>
                </c:ext>
              </c:extLst>
            </c:dLbl>
            <c:dLbl>
              <c:idx val="10"/>
              <c:layout>
                <c:manualLayout>
                  <c:x val="-2.8809443638624241E-2"/>
                  <c:y val="4.576843406620376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B1A0-4A12-AD9A-43E792D071FB}"/>
                </c:ext>
              </c:extLst>
            </c:dLbl>
            <c:dLbl>
              <c:idx val="11"/>
              <c:layout>
                <c:manualLayout>
                  <c:x val="-3.4274178926647324E-2"/>
                  <c:y val="5.8996256263961995E-2"/>
                </c:manualLayout>
              </c:layout>
              <c:spPr>
                <a:noFill/>
                <a:ln>
                  <a:noFill/>
                </a:ln>
                <a:effectLst/>
              </c:spPr>
              <c:txPr>
                <a:bodyPr rot="0" spcFirstLastPara="1" vertOverflow="ellipsis" vert="horz" wrap="square" lIns="38100" tIns="19050" rIns="38100" bIns="19050" anchor="ctr" anchorCtr="1">
                  <a:noAutofit/>
                </a:bodyPr>
                <a:lstStyle/>
                <a:p>
                  <a:pPr>
                    <a:defRPr sz="800" b="0" i="0" u="none" strike="noStrike" kern="1200" baseline="0">
                      <a:solidFill>
                        <a:schemeClr val="tx1"/>
                      </a:solidFill>
                      <a:latin typeface="+mn-lt"/>
                      <a:ea typeface="Calibri Light"/>
                      <a:cs typeface="Calibri Light"/>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5.3649193548387097E-2"/>
                      <c:h val="8.0785714285714294E-2"/>
                    </c:manualLayout>
                  </c15:layout>
                </c:ext>
                <c:ext xmlns:c16="http://schemas.microsoft.com/office/drawing/2014/chart" uri="{C3380CC4-5D6E-409C-BE32-E72D297353CC}">
                  <c16:uniqueId val="{0000000B-B1A0-4A12-AD9A-43E792D071FB}"/>
                </c:ext>
              </c:extLst>
            </c:dLbl>
            <c:dLbl>
              <c:idx val="12"/>
              <c:layout>
                <c:manualLayout>
                  <c:x val="-2.3079413593037713E-2"/>
                  <c:y val="5.6156717617901961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B1A0-4A12-AD9A-43E792D071FB}"/>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Calibri Light"/>
                    <a:cs typeface="Calibri Ligh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Sheet1!$A$2:$A$14</c:f>
              <c:numCache>
                <c:formatCode>General</c:formatCode>
                <c:ptCount val="13"/>
                <c:pt idx="0">
                  <c:v>1966</c:v>
                </c:pt>
                <c:pt idx="1">
                  <c:v>1970</c:v>
                </c:pt>
                <c:pt idx="2">
                  <c:v>1974</c:v>
                </c:pt>
                <c:pt idx="3">
                  <c:v>1978</c:v>
                </c:pt>
                <c:pt idx="4">
                  <c:v>1982</c:v>
                </c:pt>
                <c:pt idx="5">
                  <c:v>1986</c:v>
                </c:pt>
                <c:pt idx="6">
                  <c:v>1990</c:v>
                </c:pt>
                <c:pt idx="7">
                  <c:v>1994</c:v>
                </c:pt>
                <c:pt idx="8">
                  <c:v>1998</c:v>
                </c:pt>
                <c:pt idx="9">
                  <c:v>2002</c:v>
                </c:pt>
                <c:pt idx="10">
                  <c:v>2006</c:v>
                </c:pt>
                <c:pt idx="11">
                  <c:v>2010</c:v>
                </c:pt>
                <c:pt idx="12">
                  <c:v>2014</c:v>
                </c:pt>
              </c:numCache>
            </c:numRef>
          </c:cat>
          <c:val>
            <c:numRef>
              <c:f>Sheet1!$B$2:$B$14</c:f>
              <c:numCache>
                <c:formatCode>0%</c:formatCode>
                <c:ptCount val="13"/>
                <c:pt idx="0">
                  <c:v>0.49</c:v>
                </c:pt>
                <c:pt idx="1">
                  <c:v>0.56999999999999995</c:v>
                </c:pt>
                <c:pt idx="2">
                  <c:v>0.47</c:v>
                </c:pt>
                <c:pt idx="3">
                  <c:v>0.52</c:v>
                </c:pt>
                <c:pt idx="4">
                  <c:v>0.43</c:v>
                </c:pt>
                <c:pt idx="5">
                  <c:v>0.63</c:v>
                </c:pt>
                <c:pt idx="6">
                  <c:v>0.57999999999999996</c:v>
                </c:pt>
                <c:pt idx="7">
                  <c:v>0.46</c:v>
                </c:pt>
                <c:pt idx="8">
                  <c:v>0.66</c:v>
                </c:pt>
                <c:pt idx="9">
                  <c:v>0.63</c:v>
                </c:pt>
                <c:pt idx="10">
                  <c:v>0.39</c:v>
                </c:pt>
                <c:pt idx="11">
                  <c:v>0.45</c:v>
                </c:pt>
                <c:pt idx="12">
                  <c:v>0.42</c:v>
                </c:pt>
              </c:numCache>
            </c:numRef>
          </c:val>
          <c:smooth val="0"/>
          <c:extLst>
            <c:ext xmlns:c16="http://schemas.microsoft.com/office/drawing/2014/chart" uri="{C3380CC4-5D6E-409C-BE32-E72D297353CC}">
              <c16:uniqueId val="{0000000D-B1A0-4A12-AD9A-43E792D071FB}"/>
            </c:ext>
          </c:extLst>
        </c:ser>
        <c:dLbls>
          <c:showLegendKey val="0"/>
          <c:showVal val="1"/>
          <c:showCatName val="0"/>
          <c:showSerName val="0"/>
          <c:showPercent val="0"/>
          <c:showBubbleSize val="0"/>
        </c:dLbls>
        <c:smooth val="0"/>
        <c:axId val="1742928624"/>
        <c:axId val="1629949504"/>
      </c:lineChart>
      <c:catAx>
        <c:axId val="1742928624"/>
        <c:scaling>
          <c:orientation val="minMax"/>
        </c:scaling>
        <c:delete val="0"/>
        <c:axPos val="b"/>
        <c:numFmt formatCode="General" sourceLinked="1"/>
        <c:majorTickMark val="none"/>
        <c:minorTickMark val="none"/>
        <c:tickLblPos val="nextTo"/>
        <c:spPr>
          <a:noFill/>
          <a:ln w="3157" cap="flat" cmpd="sng" algn="ctr">
            <a:solidFill>
              <a:srgbClr val="808080"/>
            </a:solidFill>
            <a:prstDash val="solid"/>
            <a:round/>
          </a:ln>
          <a:effectLst/>
        </c:spPr>
        <c:txPr>
          <a:bodyPr rot="0" spcFirstLastPara="1" vertOverflow="ellipsis" wrap="square" anchor="ctr" anchorCtr="1"/>
          <a:lstStyle/>
          <a:p>
            <a:pPr>
              <a:defRPr sz="800" b="0" i="0" u="none" strike="noStrike" kern="1200" baseline="0">
                <a:solidFill>
                  <a:srgbClr val="000000"/>
                </a:solidFill>
                <a:latin typeface="Verdana"/>
                <a:ea typeface="Calibri Light"/>
                <a:cs typeface="Verdana"/>
              </a:defRPr>
            </a:pPr>
            <a:endParaRPr lang="en-US"/>
          </a:p>
        </c:txPr>
        <c:crossAx val="1629949504"/>
        <c:crosses val="autoZero"/>
        <c:auto val="0"/>
        <c:lblAlgn val="ctr"/>
        <c:lblOffset val="100"/>
        <c:noMultiLvlLbl val="0"/>
      </c:catAx>
      <c:valAx>
        <c:axId val="1629949504"/>
        <c:scaling>
          <c:orientation val="minMax"/>
        </c:scaling>
        <c:delete val="1"/>
        <c:axPos val="l"/>
        <c:numFmt formatCode="0%" sourceLinked="1"/>
        <c:majorTickMark val="out"/>
        <c:minorTickMark val="none"/>
        <c:tickLblPos val="nextTo"/>
        <c:crossAx val="1742928624"/>
        <c:crosses val="autoZero"/>
        <c:crossBetween val="midCat"/>
      </c:valAx>
      <c:spPr>
        <a:noFill/>
        <a:ln w="25356">
          <a:noFill/>
        </a:ln>
        <a:effectLst/>
      </c:spPr>
    </c:plotArea>
    <c:plotVisOnly val="1"/>
    <c:dispBlanksAs val="gap"/>
    <c:showDLblsOverMax val="0"/>
  </c:chart>
  <c:spPr>
    <a:noFill/>
    <a:ln w="9525" cap="flat" cmpd="sng" algn="ctr">
      <a:noFill/>
      <a:prstDash val="solid"/>
    </a:ln>
    <a:effectLst/>
  </c:spPr>
  <c:txPr>
    <a:bodyPr/>
    <a:lstStyle/>
    <a:p>
      <a:pPr>
        <a:defRPr sz="1198" b="0" i="0" u="none" strike="noStrike" baseline="0">
          <a:solidFill>
            <a:srgbClr val="000000"/>
          </a:solidFill>
          <a:latin typeface="Calibri Light"/>
          <a:ea typeface="Calibri Light"/>
          <a:cs typeface="Calibri Light"/>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5.0554581815614296E-3"/>
          <c:y val="8.0154288960049114E-2"/>
          <c:w val="0.99334950751082296"/>
          <c:h val="0.91984571103995072"/>
        </c:manualLayout>
      </c:layout>
      <c:barChart>
        <c:barDir val="col"/>
        <c:grouping val="clustered"/>
        <c:varyColors val="0"/>
        <c:ser>
          <c:idx val="0"/>
          <c:order val="0"/>
          <c:tx>
            <c:strRef>
              <c:f>Sheet1!$B$1</c:f>
              <c:strCache>
                <c:ptCount val="1"/>
                <c:pt idx="0">
                  <c:v>Box One</c:v>
                </c:pt>
              </c:strCache>
            </c:strRef>
          </c:tx>
          <c:spPr>
            <a:solidFill>
              <a:schemeClr val="accent2"/>
            </a:solidFill>
            <a:ln w="25268">
              <a:noFill/>
            </a:ln>
            <a:effectLst/>
          </c:spPr>
          <c:invertIfNegative val="0"/>
          <c:dPt>
            <c:idx val="8"/>
            <c:invertIfNegative val="0"/>
            <c:bubble3D val="0"/>
            <c:spPr>
              <a:solidFill>
                <a:schemeClr val="accent2"/>
              </a:solidFill>
              <a:ln w="25268">
                <a:noFill/>
              </a:ln>
              <a:effectLst/>
            </c:spPr>
            <c:extLst>
              <c:ext xmlns:c16="http://schemas.microsoft.com/office/drawing/2014/chart" uri="{C3380CC4-5D6E-409C-BE32-E72D297353CC}">
                <c16:uniqueId val="{00000001-296D-4E91-9ACA-1228B4F00917}"/>
              </c:ext>
            </c:extLst>
          </c:dPt>
          <c:dPt>
            <c:idx val="9"/>
            <c:invertIfNegative val="0"/>
            <c:bubble3D val="0"/>
            <c:spPr>
              <a:solidFill>
                <a:schemeClr val="accent2"/>
              </a:solidFill>
              <a:ln w="25268">
                <a:noFill/>
              </a:ln>
              <a:effectLst/>
            </c:spPr>
            <c:extLst>
              <c:ext xmlns:c16="http://schemas.microsoft.com/office/drawing/2014/chart" uri="{C3380CC4-5D6E-409C-BE32-E72D297353CC}">
                <c16:uniqueId val="{00000003-296D-4E91-9ACA-1228B4F00917}"/>
              </c:ext>
            </c:extLst>
          </c:dPt>
          <c:dLbls>
            <c:dLbl>
              <c:idx val="8"/>
              <c:layout/>
              <c:tx>
                <c:rich>
                  <a:bodyPr/>
                  <a:lstStyle/>
                  <a:p>
                    <a:r>
                      <a:rPr lang="en-US" smtClean="0"/>
                      <a:t>+</a:t>
                    </a:r>
                    <a:fld id="{B1474A0B-B790-4F22-8942-BE2EEE1DF693}" type="VALUE">
                      <a:rPr lang="en-US" smtClean="0"/>
                      <a:pPr/>
                      <a:t>[VALUE]</a:t>
                    </a:fld>
                    <a:endParaRPr lang="en-US" smtClean="0"/>
                  </a:p>
                </c:rich>
              </c:tx>
              <c:dLblPos val="out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296D-4E91-9ACA-1228B4F00917}"/>
                </c:ext>
              </c:extLst>
            </c:dLbl>
            <c:dLbl>
              <c:idx val="9"/>
              <c:layout/>
              <c:tx>
                <c:rich>
                  <a:bodyPr/>
                  <a:lstStyle/>
                  <a:p>
                    <a:r>
                      <a:rPr lang="en-US" smtClean="0"/>
                      <a:t>+</a:t>
                    </a:r>
                    <a:fld id="{D4450255-C4BB-40E9-99D4-D636FDD2233A}" type="VALUE">
                      <a:rPr lang="en-US" smtClean="0"/>
                      <a:pPr/>
                      <a:t>[VALUE]</a:t>
                    </a:fld>
                    <a:endParaRPr lang="en-US" smtClean="0"/>
                  </a:p>
                </c:rich>
              </c:tx>
              <c:dLblPos val="out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3-296D-4E91-9ACA-1228B4F00917}"/>
                </c:ext>
              </c:extLst>
            </c:dLbl>
            <c:spPr>
              <a:noFill/>
              <a:ln w="25268">
                <a:noFill/>
              </a:ln>
            </c:spPr>
            <c:txPr>
              <a:bodyPr wrap="square" lIns="38100" tIns="19050" rIns="38100" bIns="19050" anchor="ctr">
                <a:spAutoFit/>
              </a:bodyPr>
              <a:lstStyle/>
              <a:p>
                <a:pPr>
                  <a:defRPr sz="800" b="0" i="0" u="none" strike="noStrike" baseline="0">
                    <a:solidFill>
                      <a:srgbClr val="000000"/>
                    </a:solidFill>
                    <a:latin typeface="Verdana"/>
                    <a:ea typeface="Calibri Light"/>
                    <a:cs typeface="Verdana"/>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Sheet1!$A$2:$A$14</c:f>
              <c:numCache>
                <c:formatCode>General</c:formatCode>
                <c:ptCount val="13"/>
                <c:pt idx="0">
                  <c:v>1966</c:v>
                </c:pt>
                <c:pt idx="1">
                  <c:v>1970</c:v>
                </c:pt>
                <c:pt idx="2">
                  <c:v>1974</c:v>
                </c:pt>
                <c:pt idx="3">
                  <c:v>1978</c:v>
                </c:pt>
                <c:pt idx="4">
                  <c:v>1982</c:v>
                </c:pt>
                <c:pt idx="5">
                  <c:v>1986</c:v>
                </c:pt>
                <c:pt idx="6">
                  <c:v>1990</c:v>
                </c:pt>
                <c:pt idx="7">
                  <c:v>1994</c:v>
                </c:pt>
                <c:pt idx="8">
                  <c:v>1998</c:v>
                </c:pt>
                <c:pt idx="9">
                  <c:v>2002</c:v>
                </c:pt>
                <c:pt idx="10">
                  <c:v>2006</c:v>
                </c:pt>
                <c:pt idx="11">
                  <c:v>2010</c:v>
                </c:pt>
                <c:pt idx="12">
                  <c:v>2014</c:v>
                </c:pt>
              </c:numCache>
            </c:numRef>
          </c:cat>
          <c:val>
            <c:numRef>
              <c:f>Sheet1!$B$2:$B$14</c:f>
              <c:numCache>
                <c:formatCode>General</c:formatCode>
                <c:ptCount val="13"/>
                <c:pt idx="0" formatCode="#,##0">
                  <c:v>-47</c:v>
                </c:pt>
                <c:pt idx="1">
                  <c:v>-12</c:v>
                </c:pt>
                <c:pt idx="2">
                  <c:v>-48</c:v>
                </c:pt>
                <c:pt idx="3">
                  <c:v>-15</c:v>
                </c:pt>
                <c:pt idx="4">
                  <c:v>-26</c:v>
                </c:pt>
                <c:pt idx="5">
                  <c:v>-5</c:v>
                </c:pt>
                <c:pt idx="6">
                  <c:v>-8</c:v>
                </c:pt>
                <c:pt idx="7">
                  <c:v>-52</c:v>
                </c:pt>
                <c:pt idx="8">
                  <c:v>5</c:v>
                </c:pt>
                <c:pt idx="9">
                  <c:v>8</c:v>
                </c:pt>
                <c:pt idx="10">
                  <c:v>-30</c:v>
                </c:pt>
                <c:pt idx="11">
                  <c:v>-63</c:v>
                </c:pt>
                <c:pt idx="12">
                  <c:v>-13</c:v>
                </c:pt>
              </c:numCache>
            </c:numRef>
          </c:val>
          <c:extLst>
            <c:ext xmlns:c16="http://schemas.microsoft.com/office/drawing/2014/chart" uri="{C3380CC4-5D6E-409C-BE32-E72D297353CC}">
              <c16:uniqueId val="{00000004-296D-4E91-9ACA-1228B4F00917}"/>
            </c:ext>
          </c:extLst>
        </c:ser>
        <c:dLbls>
          <c:showLegendKey val="0"/>
          <c:showVal val="0"/>
          <c:showCatName val="0"/>
          <c:showSerName val="0"/>
          <c:showPercent val="0"/>
          <c:showBubbleSize val="0"/>
        </c:dLbls>
        <c:gapWidth val="150"/>
        <c:axId val="1742890144"/>
        <c:axId val="1742888688"/>
      </c:barChart>
      <c:catAx>
        <c:axId val="1742890144"/>
        <c:scaling>
          <c:orientation val="minMax"/>
        </c:scaling>
        <c:delete val="1"/>
        <c:axPos val="b"/>
        <c:numFmt formatCode="General" sourceLinked="1"/>
        <c:majorTickMark val="none"/>
        <c:minorTickMark val="none"/>
        <c:tickLblPos val="nextTo"/>
        <c:crossAx val="1742888688"/>
        <c:crosses val="autoZero"/>
        <c:auto val="0"/>
        <c:lblAlgn val="ctr"/>
        <c:lblOffset val="100"/>
        <c:noMultiLvlLbl val="0"/>
      </c:catAx>
      <c:valAx>
        <c:axId val="1742888688"/>
        <c:scaling>
          <c:orientation val="minMax"/>
        </c:scaling>
        <c:delete val="1"/>
        <c:axPos val="l"/>
        <c:numFmt formatCode="#,##0" sourceLinked="1"/>
        <c:majorTickMark val="out"/>
        <c:minorTickMark val="none"/>
        <c:tickLblPos val="nextTo"/>
        <c:crossAx val="1742890144"/>
        <c:crosses val="autoZero"/>
        <c:crossBetween val="between"/>
      </c:valAx>
      <c:spPr>
        <a:noFill/>
        <a:ln w="25356">
          <a:noFill/>
        </a:ln>
      </c:spPr>
    </c:plotArea>
    <c:plotVisOnly val="1"/>
    <c:dispBlanksAs val="gap"/>
    <c:showDLblsOverMax val="0"/>
  </c:chart>
  <c:spPr>
    <a:noFill/>
    <a:ln>
      <a:noFill/>
    </a:ln>
  </c:spPr>
  <c:txPr>
    <a:bodyPr/>
    <a:lstStyle/>
    <a:p>
      <a:pPr>
        <a:defRPr sz="1198" b="0" i="0" u="none" strike="noStrike" baseline="0">
          <a:solidFill>
            <a:srgbClr val="000000"/>
          </a:solidFill>
          <a:latin typeface="Calibri Light"/>
          <a:ea typeface="Calibri Light"/>
          <a:cs typeface="Calibri Light"/>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790350936977359"/>
          <c:y val="3.4375068716629896E-2"/>
          <c:w val="0.81433217161962057"/>
          <c:h val="0.93125000000000002"/>
        </c:manualLayout>
      </c:layout>
      <c:barChart>
        <c:barDir val="bar"/>
        <c:grouping val="clustered"/>
        <c:varyColors val="0"/>
        <c:ser>
          <c:idx val="0"/>
          <c:order val="0"/>
          <c:spPr>
            <a:solidFill>
              <a:schemeClr val="accent1"/>
            </a:solidFill>
            <a:ln>
              <a:noFill/>
            </a:ln>
            <a:effectLst/>
          </c:spPr>
          <c:invertIfNegative val="0"/>
          <c:dPt>
            <c:idx val="0"/>
            <c:invertIfNegative val="0"/>
            <c:bubble3D val="0"/>
            <c:spPr>
              <a:solidFill>
                <a:schemeClr val="bg2"/>
              </a:solidFill>
              <a:ln>
                <a:noFill/>
              </a:ln>
              <a:effectLst/>
            </c:spPr>
            <c:extLst>
              <c:ext xmlns:c16="http://schemas.microsoft.com/office/drawing/2014/chart" uri="{C3380CC4-5D6E-409C-BE32-E72D297353CC}">
                <c16:uniqueId val="{00000003-F34B-4EAB-9CD5-165F00767E72}"/>
              </c:ext>
            </c:extLst>
          </c:dPt>
          <c:dPt>
            <c:idx val="1"/>
            <c:invertIfNegative val="0"/>
            <c:bubble3D val="0"/>
            <c:spPr>
              <a:solidFill>
                <a:schemeClr val="tx2"/>
              </a:solidFill>
              <a:ln>
                <a:noFill/>
              </a:ln>
              <a:effectLst/>
            </c:spPr>
            <c:extLst>
              <c:ext xmlns:c16="http://schemas.microsoft.com/office/drawing/2014/chart" uri="{C3380CC4-5D6E-409C-BE32-E72D297353CC}">
                <c16:uniqueId val="{00000004-F34B-4EAB-9CD5-165F00767E72}"/>
              </c:ext>
            </c:extLst>
          </c:dPt>
          <c:dPt>
            <c:idx val="2"/>
            <c:invertIfNegative val="0"/>
            <c:bubble3D val="0"/>
            <c:spPr>
              <a:solidFill>
                <a:schemeClr val="tx2"/>
              </a:solidFill>
              <a:ln>
                <a:noFill/>
              </a:ln>
              <a:effectLst/>
            </c:spPr>
            <c:extLst>
              <c:ext xmlns:c16="http://schemas.microsoft.com/office/drawing/2014/chart" uri="{C3380CC4-5D6E-409C-BE32-E72D297353CC}">
                <c16:uniqueId val="{00000009-F34B-4EAB-9CD5-165F00767E72}"/>
              </c:ext>
            </c:extLst>
          </c:dPt>
          <c:dPt>
            <c:idx val="3"/>
            <c:invertIfNegative val="0"/>
            <c:bubble3D val="0"/>
            <c:spPr>
              <a:solidFill>
                <a:schemeClr val="bg2"/>
              </a:solidFill>
              <a:ln>
                <a:noFill/>
              </a:ln>
              <a:effectLst/>
            </c:spPr>
            <c:extLst>
              <c:ext xmlns:c16="http://schemas.microsoft.com/office/drawing/2014/chart" uri="{C3380CC4-5D6E-409C-BE32-E72D297353CC}">
                <c16:uniqueId val="{00000005-F34B-4EAB-9CD5-165F00767E72}"/>
              </c:ext>
            </c:extLst>
          </c:dPt>
          <c:dPt>
            <c:idx val="4"/>
            <c:invertIfNegative val="0"/>
            <c:bubble3D val="0"/>
            <c:spPr>
              <a:solidFill>
                <a:schemeClr val="tx2"/>
              </a:solidFill>
              <a:ln>
                <a:noFill/>
              </a:ln>
              <a:effectLst/>
            </c:spPr>
            <c:extLst>
              <c:ext xmlns:c16="http://schemas.microsoft.com/office/drawing/2014/chart" uri="{C3380CC4-5D6E-409C-BE32-E72D297353CC}">
                <c16:uniqueId val="{0000000A-F34B-4EAB-9CD5-165F00767E72}"/>
              </c:ext>
            </c:extLst>
          </c:dPt>
          <c:dPt>
            <c:idx val="5"/>
            <c:invertIfNegative val="0"/>
            <c:bubble3D val="0"/>
            <c:spPr>
              <a:solidFill>
                <a:schemeClr val="bg2"/>
              </a:solidFill>
              <a:ln>
                <a:noFill/>
              </a:ln>
              <a:effectLst/>
            </c:spPr>
            <c:extLst>
              <c:ext xmlns:c16="http://schemas.microsoft.com/office/drawing/2014/chart" uri="{C3380CC4-5D6E-409C-BE32-E72D297353CC}">
                <c16:uniqueId val="{00000006-F34B-4EAB-9CD5-165F00767E72}"/>
              </c:ext>
            </c:extLst>
          </c:dPt>
          <c:dPt>
            <c:idx val="6"/>
            <c:invertIfNegative val="0"/>
            <c:bubble3D val="0"/>
            <c:spPr>
              <a:solidFill>
                <a:schemeClr val="bg2"/>
              </a:solidFill>
              <a:ln>
                <a:noFill/>
              </a:ln>
              <a:effectLst/>
            </c:spPr>
            <c:extLst>
              <c:ext xmlns:c16="http://schemas.microsoft.com/office/drawing/2014/chart" uri="{C3380CC4-5D6E-409C-BE32-E72D297353CC}">
                <c16:uniqueId val="{00000007-F34B-4EAB-9CD5-165F00767E72}"/>
              </c:ext>
            </c:extLst>
          </c:dPt>
          <c:dPt>
            <c:idx val="7"/>
            <c:invertIfNegative val="0"/>
            <c:bubble3D val="0"/>
            <c:spPr>
              <a:solidFill>
                <a:schemeClr val="tx2"/>
              </a:solidFill>
              <a:ln>
                <a:noFill/>
              </a:ln>
              <a:effectLst/>
            </c:spPr>
            <c:extLst>
              <c:ext xmlns:c16="http://schemas.microsoft.com/office/drawing/2014/chart" uri="{C3380CC4-5D6E-409C-BE32-E72D297353CC}">
                <c16:uniqueId val="{00000008-F34B-4EAB-9CD5-165F00767E72}"/>
              </c:ext>
            </c:extLst>
          </c:dPt>
          <c:dPt>
            <c:idx val="8"/>
            <c:invertIfNegative val="0"/>
            <c:bubble3D val="0"/>
            <c:spPr>
              <a:solidFill>
                <a:srgbClr val="3A608D"/>
              </a:solidFill>
              <a:ln>
                <a:noFill/>
              </a:ln>
              <a:effectLst/>
            </c:spPr>
            <c:extLst>
              <c:ext xmlns:c16="http://schemas.microsoft.com/office/drawing/2014/chart" uri="{C3380CC4-5D6E-409C-BE32-E72D297353CC}">
                <c16:uniqueId val="{0000000B-F34B-4EAB-9CD5-165F00767E72}"/>
              </c:ext>
            </c:extLst>
          </c:dPt>
          <c:dPt>
            <c:idx val="9"/>
            <c:invertIfNegative val="0"/>
            <c:bubble3D val="0"/>
            <c:spPr>
              <a:solidFill>
                <a:srgbClr val="3A608D"/>
              </a:solidFill>
              <a:ln>
                <a:noFill/>
              </a:ln>
              <a:effectLst/>
            </c:spPr>
            <c:extLst>
              <c:ext xmlns:c16="http://schemas.microsoft.com/office/drawing/2014/chart" uri="{C3380CC4-5D6E-409C-BE32-E72D297353CC}">
                <c16:uniqueId val="{0000000C-F34B-4EAB-9CD5-165F00767E72}"/>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DCCC</c:v>
                </c:pt>
                <c:pt idx="1">
                  <c:v>NRCC</c:v>
                </c:pt>
                <c:pt idx="2">
                  <c:v>RNC</c:v>
                </c:pt>
                <c:pt idx="3">
                  <c:v>DSCC</c:v>
                </c:pt>
                <c:pt idx="4">
                  <c:v>NRSC</c:v>
                </c:pt>
                <c:pt idx="5">
                  <c:v>DNC</c:v>
                </c:pt>
                <c:pt idx="6">
                  <c:v>Total Dem</c:v>
                </c:pt>
                <c:pt idx="7">
                  <c:v>Total GOP</c:v>
                </c:pt>
              </c:strCache>
            </c:strRef>
          </c:cat>
          <c:val>
            <c:numRef>
              <c:f>Sheet1!$B$2:$B$9</c:f>
              <c:numCache>
                <c:formatCode>_("$"* #,##0_);_("$"* \(#,##0\);_("$"* "-"??_);_(@_)</c:formatCode>
                <c:ptCount val="8"/>
                <c:pt idx="0">
                  <c:v>69794560.200000003</c:v>
                </c:pt>
                <c:pt idx="1">
                  <c:v>64572036.289999999</c:v>
                </c:pt>
                <c:pt idx="2">
                  <c:v>41754556.420000002</c:v>
                </c:pt>
                <c:pt idx="3">
                  <c:v>32483883</c:v>
                </c:pt>
                <c:pt idx="4">
                  <c:v>11652741</c:v>
                </c:pt>
                <c:pt idx="5">
                  <c:v>7986631.4800000004</c:v>
                </c:pt>
                <c:pt idx="6" formatCode="&quot;$&quot;#,##0_);[Red]\(&quot;$&quot;#,##0\)">
                  <c:v>110265074.68000001</c:v>
                </c:pt>
                <c:pt idx="7" formatCode="&quot;$&quot;#,##0_);[Red]\(&quot;$&quot;#,##0\)">
                  <c:v>117979333.71000001</c:v>
                </c:pt>
              </c:numCache>
            </c:numRef>
          </c:val>
          <c:extLst>
            <c:ext xmlns:c16="http://schemas.microsoft.com/office/drawing/2014/chart" uri="{C3380CC4-5D6E-409C-BE32-E72D297353CC}">
              <c16:uniqueId val="{00000000-F34B-4EAB-9CD5-165F00767E72}"/>
            </c:ext>
          </c:extLst>
        </c:ser>
        <c:dLbls>
          <c:dLblPos val="outEnd"/>
          <c:showLegendKey val="0"/>
          <c:showVal val="1"/>
          <c:showCatName val="0"/>
          <c:showSerName val="0"/>
          <c:showPercent val="0"/>
          <c:showBubbleSize val="0"/>
        </c:dLbls>
        <c:gapWidth val="75"/>
        <c:axId val="384663903"/>
        <c:axId val="384642271"/>
      </c:barChart>
      <c:catAx>
        <c:axId val="384663903"/>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384642271"/>
        <c:crosses val="autoZero"/>
        <c:auto val="1"/>
        <c:lblAlgn val="ctr"/>
        <c:lblOffset val="100"/>
        <c:noMultiLvlLbl val="0"/>
      </c:catAx>
      <c:valAx>
        <c:axId val="384642271"/>
        <c:scaling>
          <c:orientation val="minMax"/>
        </c:scaling>
        <c:delete val="1"/>
        <c:axPos val="t"/>
        <c:numFmt formatCode="_(&quot;$&quot;* #,##0_);_(&quot;$&quot;* \(#,##0\);_(&quot;$&quot;* &quot;-&quot;??_);_(@_)" sourceLinked="1"/>
        <c:majorTickMark val="none"/>
        <c:minorTickMark val="none"/>
        <c:tickLblPos val="nextTo"/>
        <c:crossAx val="38466390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488236384892511"/>
          <c:y val="3.4375000000000003E-2"/>
          <c:w val="0.82641675370301437"/>
          <c:h val="0.93125000000000002"/>
        </c:manualLayout>
      </c:layout>
      <c:barChart>
        <c:barDir val="bar"/>
        <c:grouping val="clustered"/>
        <c:varyColors val="0"/>
        <c:ser>
          <c:idx val="0"/>
          <c:order val="0"/>
          <c:tx>
            <c:strRef>
              <c:f>Sheet1!$B$1</c:f>
              <c:strCache>
                <c:ptCount val="1"/>
                <c:pt idx="0">
                  <c:v>Box One</c:v>
                </c:pt>
              </c:strCache>
            </c:strRef>
          </c:tx>
          <c:spPr>
            <a:solidFill>
              <a:schemeClr val="accent1"/>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3-F34B-4EAB-9CD5-165F00767E72}"/>
              </c:ext>
            </c:extLst>
          </c:dPt>
          <c:dPt>
            <c:idx val="1"/>
            <c:invertIfNegative val="0"/>
            <c:bubble3D val="0"/>
            <c:spPr>
              <a:solidFill>
                <a:schemeClr val="bg2"/>
              </a:solidFill>
              <a:ln>
                <a:noFill/>
              </a:ln>
              <a:effectLst/>
            </c:spPr>
            <c:extLst>
              <c:ext xmlns:c16="http://schemas.microsoft.com/office/drawing/2014/chart" uri="{C3380CC4-5D6E-409C-BE32-E72D297353CC}">
                <c16:uniqueId val="{00000004-F34B-4EAB-9CD5-165F00767E72}"/>
              </c:ext>
            </c:extLst>
          </c:dPt>
          <c:dPt>
            <c:idx val="2"/>
            <c:invertIfNegative val="0"/>
            <c:bubble3D val="0"/>
            <c:spPr>
              <a:solidFill>
                <a:schemeClr val="tx2"/>
              </a:solidFill>
              <a:ln>
                <a:noFill/>
              </a:ln>
              <a:effectLst/>
            </c:spPr>
            <c:extLst>
              <c:ext xmlns:c16="http://schemas.microsoft.com/office/drawing/2014/chart" uri="{C3380CC4-5D6E-409C-BE32-E72D297353CC}">
                <c16:uniqueId val="{00000009-F34B-4EAB-9CD5-165F00767E72}"/>
              </c:ext>
            </c:extLst>
          </c:dPt>
          <c:dPt>
            <c:idx val="3"/>
            <c:invertIfNegative val="0"/>
            <c:bubble3D val="0"/>
            <c:spPr>
              <a:solidFill>
                <a:schemeClr val="bg2"/>
              </a:solidFill>
              <a:ln>
                <a:noFill/>
              </a:ln>
              <a:effectLst/>
            </c:spPr>
            <c:extLst>
              <c:ext xmlns:c16="http://schemas.microsoft.com/office/drawing/2014/chart" uri="{C3380CC4-5D6E-409C-BE32-E72D297353CC}">
                <c16:uniqueId val="{00000005-F34B-4EAB-9CD5-165F00767E72}"/>
              </c:ext>
            </c:extLst>
          </c:dPt>
          <c:dPt>
            <c:idx val="4"/>
            <c:invertIfNegative val="0"/>
            <c:bubble3D val="0"/>
            <c:spPr>
              <a:solidFill>
                <a:schemeClr val="bg2"/>
              </a:solidFill>
              <a:ln>
                <a:noFill/>
              </a:ln>
              <a:effectLst/>
            </c:spPr>
            <c:extLst>
              <c:ext xmlns:c16="http://schemas.microsoft.com/office/drawing/2014/chart" uri="{C3380CC4-5D6E-409C-BE32-E72D297353CC}">
                <c16:uniqueId val="{0000000A-F34B-4EAB-9CD5-165F00767E72}"/>
              </c:ext>
            </c:extLst>
          </c:dPt>
          <c:dPt>
            <c:idx val="5"/>
            <c:invertIfNegative val="0"/>
            <c:bubble3D val="0"/>
            <c:spPr>
              <a:solidFill>
                <a:schemeClr val="tx2"/>
              </a:solidFill>
              <a:ln>
                <a:noFill/>
              </a:ln>
              <a:effectLst/>
            </c:spPr>
            <c:extLst>
              <c:ext xmlns:c16="http://schemas.microsoft.com/office/drawing/2014/chart" uri="{C3380CC4-5D6E-409C-BE32-E72D297353CC}">
                <c16:uniqueId val="{00000006-F34B-4EAB-9CD5-165F00767E72}"/>
              </c:ext>
            </c:extLst>
          </c:dPt>
          <c:dPt>
            <c:idx val="6"/>
            <c:invertIfNegative val="0"/>
            <c:bubble3D val="0"/>
            <c:spPr>
              <a:solidFill>
                <a:schemeClr val="bg2"/>
              </a:solidFill>
              <a:ln>
                <a:noFill/>
              </a:ln>
              <a:effectLst/>
            </c:spPr>
            <c:extLst>
              <c:ext xmlns:c16="http://schemas.microsoft.com/office/drawing/2014/chart" uri="{C3380CC4-5D6E-409C-BE32-E72D297353CC}">
                <c16:uniqueId val="{00000007-F34B-4EAB-9CD5-165F00767E72}"/>
              </c:ext>
            </c:extLst>
          </c:dPt>
          <c:dPt>
            <c:idx val="7"/>
            <c:invertIfNegative val="0"/>
            <c:bubble3D val="0"/>
            <c:spPr>
              <a:solidFill>
                <a:schemeClr val="tx2"/>
              </a:solidFill>
              <a:ln>
                <a:noFill/>
              </a:ln>
              <a:effectLst/>
            </c:spPr>
            <c:extLst>
              <c:ext xmlns:c16="http://schemas.microsoft.com/office/drawing/2014/chart" uri="{C3380CC4-5D6E-409C-BE32-E72D297353CC}">
                <c16:uniqueId val="{00000008-F34B-4EAB-9CD5-165F00767E72}"/>
              </c:ext>
            </c:extLst>
          </c:dPt>
          <c:dPt>
            <c:idx val="8"/>
            <c:invertIfNegative val="0"/>
            <c:bubble3D val="0"/>
            <c:spPr>
              <a:solidFill>
                <a:srgbClr val="3A608D"/>
              </a:solidFill>
              <a:ln>
                <a:noFill/>
              </a:ln>
              <a:effectLst/>
            </c:spPr>
            <c:extLst>
              <c:ext xmlns:c16="http://schemas.microsoft.com/office/drawing/2014/chart" uri="{C3380CC4-5D6E-409C-BE32-E72D297353CC}">
                <c16:uniqueId val="{0000000B-F34B-4EAB-9CD5-165F00767E72}"/>
              </c:ext>
            </c:extLst>
          </c:dPt>
          <c:dPt>
            <c:idx val="9"/>
            <c:invertIfNegative val="0"/>
            <c:bubble3D val="0"/>
            <c:spPr>
              <a:solidFill>
                <a:srgbClr val="3A608D"/>
              </a:solidFill>
              <a:ln>
                <a:noFill/>
              </a:ln>
              <a:effectLst/>
            </c:spPr>
            <c:extLst>
              <c:ext xmlns:c16="http://schemas.microsoft.com/office/drawing/2014/chart" uri="{C3380CC4-5D6E-409C-BE32-E72D297353CC}">
                <c16:uniqueId val="{0000000C-F34B-4EAB-9CD5-165F00767E72}"/>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RNC</c:v>
                </c:pt>
                <c:pt idx="1">
                  <c:v>DCCC</c:v>
                </c:pt>
                <c:pt idx="2">
                  <c:v>NRCC</c:v>
                </c:pt>
                <c:pt idx="3">
                  <c:v>DNC</c:v>
                </c:pt>
                <c:pt idx="4">
                  <c:v>DSCC</c:v>
                </c:pt>
                <c:pt idx="5">
                  <c:v>NRSC</c:v>
                </c:pt>
                <c:pt idx="6">
                  <c:v>Total Dem</c:v>
                </c:pt>
                <c:pt idx="7">
                  <c:v>Total GOP</c:v>
                </c:pt>
              </c:strCache>
            </c:strRef>
          </c:cat>
          <c:val>
            <c:numRef>
              <c:f>Sheet1!$B$2:$B$9</c:f>
              <c:numCache>
                <c:formatCode>_("$"* #,##0_);_("$"* \(#,##0\);_("$"* "-"??_);_(@_)</c:formatCode>
                <c:ptCount val="8"/>
                <c:pt idx="0">
                  <c:v>243639024</c:v>
                </c:pt>
                <c:pt idx="1">
                  <c:v>162229644.66</c:v>
                </c:pt>
                <c:pt idx="2">
                  <c:v>150536893</c:v>
                </c:pt>
                <c:pt idx="3">
                  <c:v>125760765</c:v>
                </c:pt>
                <c:pt idx="4">
                  <c:v>98205054</c:v>
                </c:pt>
                <c:pt idx="5">
                  <c:v>90872005</c:v>
                </c:pt>
                <c:pt idx="6" formatCode="&quot;$&quot;#,##0">
                  <c:v>386195463.65999997</c:v>
                </c:pt>
                <c:pt idx="7" formatCode="&quot;$&quot;#,##0">
                  <c:v>485047922</c:v>
                </c:pt>
              </c:numCache>
            </c:numRef>
          </c:val>
          <c:extLst>
            <c:ext xmlns:c16="http://schemas.microsoft.com/office/drawing/2014/chart" uri="{C3380CC4-5D6E-409C-BE32-E72D297353CC}">
              <c16:uniqueId val="{00000000-F34B-4EAB-9CD5-165F00767E72}"/>
            </c:ext>
          </c:extLst>
        </c:ser>
        <c:dLbls>
          <c:dLblPos val="outEnd"/>
          <c:showLegendKey val="0"/>
          <c:showVal val="1"/>
          <c:showCatName val="0"/>
          <c:showSerName val="0"/>
          <c:showPercent val="0"/>
          <c:showBubbleSize val="0"/>
        </c:dLbls>
        <c:gapWidth val="75"/>
        <c:axId val="384663903"/>
        <c:axId val="384642271"/>
      </c:barChart>
      <c:catAx>
        <c:axId val="384663903"/>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384642271"/>
        <c:crosses val="autoZero"/>
        <c:auto val="1"/>
        <c:lblAlgn val="ctr"/>
        <c:lblOffset val="100"/>
        <c:noMultiLvlLbl val="0"/>
      </c:catAx>
      <c:valAx>
        <c:axId val="384642271"/>
        <c:scaling>
          <c:orientation val="minMax"/>
        </c:scaling>
        <c:delete val="1"/>
        <c:axPos val="t"/>
        <c:numFmt formatCode="_(&quot;$&quot;* #,##0_);_(&quot;$&quot;* \(#,##0\);_(&quot;$&quot;* &quot;-&quot;??_);_(@_)" sourceLinked="1"/>
        <c:majorTickMark val="none"/>
        <c:minorTickMark val="none"/>
        <c:tickLblPos val="nextTo"/>
        <c:crossAx val="38466390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171011942207627"/>
          <c:y val="2.7725916719109449E-2"/>
          <c:w val="0.70406036010865181"/>
          <c:h val="0.93125000000000002"/>
        </c:manualLayout>
      </c:layout>
      <c:barChart>
        <c:barDir val="bar"/>
        <c:grouping val="clustered"/>
        <c:varyColors val="0"/>
        <c:ser>
          <c:idx val="0"/>
          <c:order val="0"/>
          <c:tx>
            <c:strRef>
              <c:f>Sheet1!$B$1</c:f>
              <c:strCache>
                <c:ptCount val="1"/>
                <c:pt idx="0">
                  <c:v>Box One</c:v>
                </c:pt>
              </c:strCache>
            </c:strRef>
          </c:tx>
          <c:spPr>
            <a:solidFill>
              <a:schemeClr val="accent2"/>
            </a:solidFill>
            <a:ln>
              <a:noFill/>
            </a:ln>
            <a:effectLst/>
          </c:spPr>
          <c:invertIfNegative val="0"/>
          <c:dPt>
            <c:idx val="0"/>
            <c:invertIfNegative val="0"/>
            <c:bubble3D val="0"/>
            <c:spPr>
              <a:solidFill>
                <a:schemeClr val="tx2"/>
              </a:solidFill>
              <a:ln>
                <a:noFill/>
              </a:ln>
              <a:effectLst/>
            </c:spPr>
            <c:extLst>
              <c:ext xmlns:c16="http://schemas.microsoft.com/office/drawing/2014/chart" uri="{C3380CC4-5D6E-409C-BE32-E72D297353CC}">
                <c16:uniqueId val="{00000003-F34B-4EAB-9CD5-165F00767E72}"/>
              </c:ext>
            </c:extLst>
          </c:dPt>
          <c:dPt>
            <c:idx val="1"/>
            <c:invertIfNegative val="0"/>
            <c:bubble3D val="0"/>
            <c:spPr>
              <a:solidFill>
                <a:schemeClr val="tx2"/>
              </a:solidFill>
              <a:ln>
                <a:noFill/>
              </a:ln>
              <a:effectLst/>
            </c:spPr>
            <c:extLst>
              <c:ext xmlns:c16="http://schemas.microsoft.com/office/drawing/2014/chart" uri="{C3380CC4-5D6E-409C-BE32-E72D297353CC}">
                <c16:uniqueId val="{00000004-F34B-4EAB-9CD5-165F00767E72}"/>
              </c:ext>
            </c:extLst>
          </c:dPt>
          <c:dPt>
            <c:idx val="2"/>
            <c:invertIfNegative val="0"/>
            <c:bubble3D val="0"/>
            <c:spPr>
              <a:solidFill>
                <a:schemeClr val="bg2"/>
              </a:solidFill>
              <a:ln>
                <a:noFill/>
              </a:ln>
              <a:effectLst/>
            </c:spPr>
            <c:extLst>
              <c:ext xmlns:c16="http://schemas.microsoft.com/office/drawing/2014/chart" uri="{C3380CC4-5D6E-409C-BE32-E72D297353CC}">
                <c16:uniqueId val="{00000009-F34B-4EAB-9CD5-165F00767E72}"/>
              </c:ext>
            </c:extLst>
          </c:dPt>
          <c:dPt>
            <c:idx val="3"/>
            <c:invertIfNegative val="0"/>
            <c:bubble3D val="0"/>
            <c:spPr>
              <a:solidFill>
                <a:schemeClr val="bg2"/>
              </a:solidFill>
              <a:ln>
                <a:noFill/>
              </a:ln>
              <a:effectLst/>
            </c:spPr>
            <c:extLst>
              <c:ext xmlns:c16="http://schemas.microsoft.com/office/drawing/2014/chart" uri="{C3380CC4-5D6E-409C-BE32-E72D297353CC}">
                <c16:uniqueId val="{00000005-F34B-4EAB-9CD5-165F00767E72}"/>
              </c:ext>
            </c:extLst>
          </c:dPt>
          <c:dPt>
            <c:idx val="4"/>
            <c:invertIfNegative val="0"/>
            <c:bubble3D val="0"/>
            <c:spPr>
              <a:solidFill>
                <a:schemeClr val="tx2"/>
              </a:solidFill>
              <a:ln>
                <a:noFill/>
              </a:ln>
              <a:effectLst/>
            </c:spPr>
            <c:extLst>
              <c:ext xmlns:c16="http://schemas.microsoft.com/office/drawing/2014/chart" uri="{C3380CC4-5D6E-409C-BE32-E72D297353CC}">
                <c16:uniqueId val="{0000000A-F34B-4EAB-9CD5-165F00767E72}"/>
              </c:ext>
            </c:extLst>
          </c:dPt>
          <c:dPt>
            <c:idx val="5"/>
            <c:invertIfNegative val="0"/>
            <c:bubble3D val="0"/>
            <c:spPr>
              <a:solidFill>
                <a:schemeClr val="tx2"/>
              </a:solidFill>
              <a:ln>
                <a:noFill/>
              </a:ln>
              <a:effectLst/>
            </c:spPr>
            <c:extLst>
              <c:ext xmlns:c16="http://schemas.microsoft.com/office/drawing/2014/chart" uri="{C3380CC4-5D6E-409C-BE32-E72D297353CC}">
                <c16:uniqueId val="{00000006-F34B-4EAB-9CD5-165F00767E72}"/>
              </c:ext>
            </c:extLst>
          </c:dPt>
          <c:dPt>
            <c:idx val="6"/>
            <c:invertIfNegative val="0"/>
            <c:bubble3D val="0"/>
            <c:spPr>
              <a:solidFill>
                <a:schemeClr val="bg2"/>
              </a:solidFill>
              <a:ln>
                <a:noFill/>
              </a:ln>
              <a:effectLst/>
            </c:spPr>
            <c:extLst>
              <c:ext xmlns:c16="http://schemas.microsoft.com/office/drawing/2014/chart" uri="{C3380CC4-5D6E-409C-BE32-E72D297353CC}">
                <c16:uniqueId val="{00000007-F34B-4EAB-9CD5-165F00767E72}"/>
              </c:ext>
            </c:extLst>
          </c:dPt>
          <c:dPt>
            <c:idx val="7"/>
            <c:invertIfNegative val="0"/>
            <c:bubble3D val="0"/>
            <c:spPr>
              <a:solidFill>
                <a:schemeClr val="tx2"/>
              </a:solidFill>
              <a:ln>
                <a:noFill/>
              </a:ln>
              <a:effectLst/>
            </c:spPr>
            <c:extLst>
              <c:ext xmlns:c16="http://schemas.microsoft.com/office/drawing/2014/chart" uri="{C3380CC4-5D6E-409C-BE32-E72D297353CC}">
                <c16:uniqueId val="{00000008-F34B-4EAB-9CD5-165F00767E72}"/>
              </c:ext>
            </c:extLst>
          </c:dPt>
          <c:dPt>
            <c:idx val="8"/>
            <c:invertIfNegative val="0"/>
            <c:bubble3D val="0"/>
            <c:spPr>
              <a:solidFill>
                <a:schemeClr val="accent2"/>
              </a:solidFill>
              <a:ln>
                <a:noFill/>
              </a:ln>
              <a:effectLst/>
            </c:spPr>
            <c:extLst>
              <c:ext xmlns:c16="http://schemas.microsoft.com/office/drawing/2014/chart" uri="{C3380CC4-5D6E-409C-BE32-E72D297353CC}">
                <c16:uniqueId val="{0000000B-F34B-4EAB-9CD5-165F00767E72}"/>
              </c:ext>
            </c:extLst>
          </c:dPt>
          <c:dPt>
            <c:idx val="9"/>
            <c:invertIfNegative val="0"/>
            <c:bubble3D val="0"/>
            <c:spPr>
              <a:solidFill>
                <a:schemeClr val="accent2"/>
              </a:solidFill>
              <a:ln>
                <a:noFill/>
              </a:ln>
              <a:effectLst/>
            </c:spPr>
            <c:extLst>
              <c:ext xmlns:c16="http://schemas.microsoft.com/office/drawing/2014/chart" uri="{C3380CC4-5D6E-409C-BE32-E72D297353CC}">
                <c16:uniqueId val="{0000000C-F34B-4EAB-9CD5-165F00767E72}"/>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Congressional Leadership Fund</c:v>
                </c:pt>
                <c:pt idx="1">
                  <c:v>Senate Leadership Fund</c:v>
                </c:pt>
                <c:pt idx="2">
                  <c:v>House Majority PAC</c:v>
                </c:pt>
                <c:pt idx="3">
                  <c:v>Senate Majority PAC</c:v>
                </c:pt>
                <c:pt idx="4">
                  <c:v>America First Action</c:v>
                </c:pt>
                <c:pt idx="5">
                  <c:v>Freedom Partners</c:v>
                </c:pt>
                <c:pt idx="6">
                  <c:v>Priorities USA Action</c:v>
                </c:pt>
                <c:pt idx="7">
                  <c:v>Great America PAC</c:v>
                </c:pt>
              </c:strCache>
            </c:strRef>
          </c:cat>
          <c:val>
            <c:numRef>
              <c:f>Sheet1!$B$2:$B$9</c:f>
              <c:numCache>
                <c:formatCode>"$"#,##0</c:formatCode>
                <c:ptCount val="8"/>
                <c:pt idx="0">
                  <c:v>61707732</c:v>
                </c:pt>
                <c:pt idx="1">
                  <c:v>40567721</c:v>
                </c:pt>
                <c:pt idx="2">
                  <c:v>32269680</c:v>
                </c:pt>
                <c:pt idx="3">
                  <c:v>29108187</c:v>
                </c:pt>
                <c:pt idx="4">
                  <c:v>11303562</c:v>
                </c:pt>
                <c:pt idx="5">
                  <c:v>11190641</c:v>
                </c:pt>
                <c:pt idx="6">
                  <c:v>8216779</c:v>
                </c:pt>
                <c:pt idx="7">
                  <c:v>3716612</c:v>
                </c:pt>
              </c:numCache>
            </c:numRef>
          </c:val>
          <c:extLst>
            <c:ext xmlns:c16="http://schemas.microsoft.com/office/drawing/2014/chart" uri="{C3380CC4-5D6E-409C-BE32-E72D297353CC}">
              <c16:uniqueId val="{00000000-F34B-4EAB-9CD5-165F00767E72}"/>
            </c:ext>
          </c:extLst>
        </c:ser>
        <c:dLbls>
          <c:dLblPos val="outEnd"/>
          <c:showLegendKey val="0"/>
          <c:showVal val="1"/>
          <c:showCatName val="0"/>
          <c:showSerName val="0"/>
          <c:showPercent val="0"/>
          <c:showBubbleSize val="0"/>
        </c:dLbls>
        <c:gapWidth val="75"/>
        <c:axId val="384663903"/>
        <c:axId val="384642271"/>
      </c:barChart>
      <c:catAx>
        <c:axId val="384663903"/>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384642271"/>
        <c:crosses val="autoZero"/>
        <c:auto val="1"/>
        <c:lblAlgn val="ctr"/>
        <c:lblOffset val="100"/>
        <c:noMultiLvlLbl val="0"/>
      </c:catAx>
      <c:valAx>
        <c:axId val="384642271"/>
        <c:scaling>
          <c:orientation val="minMax"/>
        </c:scaling>
        <c:delete val="1"/>
        <c:axPos val="t"/>
        <c:numFmt formatCode="&quot;$&quot;#,##0" sourceLinked="1"/>
        <c:majorTickMark val="none"/>
        <c:minorTickMark val="none"/>
        <c:tickLblPos val="nextTo"/>
        <c:crossAx val="38466390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5557714035250841E-2"/>
          <c:y val="3.2635466973351283E-2"/>
          <c:w val="0.96577302912244811"/>
          <c:h val="0.75160368161707458"/>
        </c:manualLayout>
      </c:layout>
      <c:barChart>
        <c:barDir val="col"/>
        <c:grouping val="clustered"/>
        <c:varyColors val="0"/>
        <c:ser>
          <c:idx val="0"/>
          <c:order val="0"/>
          <c:tx>
            <c:strRef>
              <c:f>Sheet1!$B$1</c:f>
              <c:strCache>
                <c:ptCount val="1"/>
                <c:pt idx="0">
                  <c:v>Republicans</c:v>
                </c:pt>
              </c:strCache>
            </c:strRef>
          </c:tx>
          <c:spPr>
            <a:solidFill>
              <a:schemeClr val="tx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District won by other party's presidential nominee</c:v>
                </c:pt>
                <c:pt idx="1">
                  <c:v>Less than 20%</c:v>
                </c:pt>
                <c:pt idx="2">
                  <c:v>Less than 15%</c:v>
                </c:pt>
                <c:pt idx="3">
                  <c:v>Less than 10%</c:v>
                </c:pt>
                <c:pt idx="4">
                  <c:v>Less than 5%</c:v>
                </c:pt>
              </c:strCache>
            </c:strRef>
          </c:cat>
          <c:val>
            <c:numRef>
              <c:f>Sheet1!$B$2:$B$6</c:f>
              <c:numCache>
                <c:formatCode>General</c:formatCode>
                <c:ptCount val="5"/>
                <c:pt idx="0">
                  <c:v>23</c:v>
                </c:pt>
                <c:pt idx="1">
                  <c:v>68</c:v>
                </c:pt>
                <c:pt idx="2">
                  <c:v>37</c:v>
                </c:pt>
                <c:pt idx="3">
                  <c:v>15</c:v>
                </c:pt>
                <c:pt idx="4">
                  <c:v>5</c:v>
                </c:pt>
              </c:numCache>
            </c:numRef>
          </c:val>
          <c:extLst>
            <c:ext xmlns:c16="http://schemas.microsoft.com/office/drawing/2014/chart" uri="{C3380CC4-5D6E-409C-BE32-E72D297353CC}">
              <c16:uniqueId val="{00000000-224B-4811-826D-6932F056E110}"/>
            </c:ext>
          </c:extLst>
        </c:ser>
        <c:ser>
          <c:idx val="1"/>
          <c:order val="1"/>
          <c:tx>
            <c:strRef>
              <c:f>Sheet1!$C$1</c:f>
              <c:strCache>
                <c:ptCount val="1"/>
                <c:pt idx="0">
                  <c:v>Dems</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District won by other party's presidential nominee</c:v>
                </c:pt>
                <c:pt idx="1">
                  <c:v>Less than 20%</c:v>
                </c:pt>
                <c:pt idx="2">
                  <c:v>Less than 15%</c:v>
                </c:pt>
                <c:pt idx="3">
                  <c:v>Less than 10%</c:v>
                </c:pt>
                <c:pt idx="4">
                  <c:v>Less than 5%</c:v>
                </c:pt>
              </c:strCache>
            </c:strRef>
          </c:cat>
          <c:val>
            <c:numRef>
              <c:f>Sheet1!$C$2:$C$6</c:f>
              <c:numCache>
                <c:formatCode>General</c:formatCode>
                <c:ptCount val="5"/>
                <c:pt idx="0">
                  <c:v>13</c:v>
                </c:pt>
                <c:pt idx="1">
                  <c:v>42</c:v>
                </c:pt>
                <c:pt idx="2">
                  <c:v>26</c:v>
                </c:pt>
                <c:pt idx="3">
                  <c:v>17</c:v>
                </c:pt>
                <c:pt idx="4">
                  <c:v>10</c:v>
                </c:pt>
              </c:numCache>
            </c:numRef>
          </c:val>
          <c:extLst>
            <c:ext xmlns:c16="http://schemas.microsoft.com/office/drawing/2014/chart" uri="{C3380CC4-5D6E-409C-BE32-E72D297353CC}">
              <c16:uniqueId val="{00000003-224B-4811-826D-6932F056E110}"/>
            </c:ext>
          </c:extLst>
        </c:ser>
        <c:dLbls>
          <c:dLblPos val="outEnd"/>
          <c:showLegendKey val="0"/>
          <c:showVal val="1"/>
          <c:showCatName val="0"/>
          <c:showSerName val="0"/>
          <c:showPercent val="0"/>
          <c:showBubbleSize val="0"/>
        </c:dLbls>
        <c:gapWidth val="182"/>
        <c:axId val="293367967"/>
        <c:axId val="293366303"/>
      </c:barChart>
      <c:catAx>
        <c:axId val="293367967"/>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293366303"/>
        <c:crosses val="autoZero"/>
        <c:auto val="1"/>
        <c:lblAlgn val="ctr"/>
        <c:lblOffset val="100"/>
        <c:noMultiLvlLbl val="0"/>
      </c:catAx>
      <c:valAx>
        <c:axId val="293366303"/>
        <c:scaling>
          <c:orientation val="minMax"/>
        </c:scaling>
        <c:delete val="1"/>
        <c:axPos val="r"/>
        <c:numFmt formatCode="General" sourceLinked="1"/>
        <c:majorTickMark val="none"/>
        <c:minorTickMark val="none"/>
        <c:tickLblPos val="nextTo"/>
        <c:crossAx val="29336796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withinLinearReversed" id="23">
  <a:schemeClr val="accent3"/>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118">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3">
      <cs:styleClr val="auto"/>
    </cs:fillRef>
    <cs:effectRef idx="2">
      <a:schemeClr val="dk1"/>
    </cs:effectRef>
    <cs:fontRef idx="minor">
      <a:schemeClr val="tx1"/>
    </cs:fontRef>
  </cs:dataPoint>
  <cs:dataPoint3D>
    <cs:lnRef idx="0"/>
    <cs:fillRef idx="3">
      <cs:styleClr val="auto"/>
    </cs:fillRef>
    <cs:effectRef idx="2">
      <a:schemeClr val="dk1"/>
    </cs:effectRef>
    <cs:fontRef idx="minor">
      <a:schemeClr val="tx1"/>
    </cs:fontRef>
  </cs:dataPoint3D>
  <cs:dataPointLine>
    <cs:lnRef idx="1">
      <cs:styleClr val="auto"/>
    </cs:lnRef>
    <cs:lineWidthScale>5</cs:lineWidthScale>
    <cs:fillRef idx="0"/>
    <cs:effectRef idx="0"/>
    <cs:fontRef idx="minor">
      <a:schemeClr val="tx1"/>
    </cs:fontRef>
    <cs:spPr>
      <a:ln cap="rnd">
        <a:round/>
      </a:ln>
    </cs:spPr>
  </cs:dataPointLine>
  <cs:dataPointMarker>
    <cs:lnRef idx="1">
      <cs:styleClr val="auto"/>
    </cs:lnRef>
    <cs:fillRef idx="3">
      <cs:styleClr val="auto"/>
    </cs:fillRef>
    <cs:effectRef idx="2">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0"/>
    <cs:fillRef idx="3">
      <a:schemeClr val="dk1">
        <a:tint val="95000"/>
      </a:schemeClr>
    </cs:fillRef>
    <cs:effectRef idx="2">
      <a:schemeClr val="dk1"/>
    </cs:effectRef>
    <cs:fontRef idx="minor">
      <a:schemeClr val="tx1"/>
    </cs:fontRef>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0"/>
    <cs:fillRef idx="3">
      <a:schemeClr val="dk1">
        <a:tint val="5000"/>
      </a:schemeClr>
    </cs:fillRef>
    <cs:effectRef idx="2">
      <a:schemeClr val="dk1"/>
    </cs:effectRef>
    <cs:fontRef idx="minor">
      <a:schemeClr val="tx1"/>
    </cs:fontRef>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6910B88-B5D3-9740-B038-5E379E31E376}" type="slidenum">
              <a:rPr lang="en-US" smtClean="0"/>
              <a:t>‹#›</a:t>
            </a:fld>
            <a:endParaRPr lang="en-US"/>
          </a:p>
        </p:txBody>
      </p:sp>
    </p:spTree>
    <p:extLst>
      <p:ext uri="{BB962C8B-B14F-4D97-AF65-F5344CB8AC3E}">
        <p14:creationId xmlns:p14="http://schemas.microsoft.com/office/powerpoint/2010/main" val="107283348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08FBBC-5B36-C141-B827-04E0D6A20364}" type="datetimeFigureOut">
              <a:rPr lang="en-US" smtClean="0"/>
              <a:t>10/18/2018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556A13F-28BC-9E49-9D0E-49492B51710C}" type="slidenum">
              <a:rPr lang="en-US" smtClean="0"/>
              <a:t>‹#›</a:t>
            </a:fld>
            <a:endParaRPr lang="en-US"/>
          </a:p>
        </p:txBody>
      </p:sp>
    </p:spTree>
    <p:extLst>
      <p:ext uri="{BB962C8B-B14F-4D97-AF65-F5344CB8AC3E}">
        <p14:creationId xmlns:p14="http://schemas.microsoft.com/office/powerpoint/2010/main" val="59850201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56A13F-28BC-9E49-9D0E-49492B51710C}" type="slidenum">
              <a:rPr lang="en-US" smtClean="0"/>
              <a:t>3</a:t>
            </a:fld>
            <a:endParaRPr lang="en-US" dirty="0"/>
          </a:p>
        </p:txBody>
      </p:sp>
    </p:spTree>
    <p:extLst>
      <p:ext uri="{BB962C8B-B14F-4D97-AF65-F5344CB8AC3E}">
        <p14:creationId xmlns:p14="http://schemas.microsoft.com/office/powerpoint/2010/main" val="26280647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56A13F-28BC-9E49-9D0E-49492B51710C}" type="slidenum">
              <a:rPr lang="en-US" smtClean="0"/>
              <a:t>27</a:t>
            </a:fld>
            <a:endParaRPr lang="en-US" dirty="0"/>
          </a:p>
        </p:txBody>
      </p:sp>
    </p:spTree>
    <p:extLst>
      <p:ext uri="{BB962C8B-B14F-4D97-AF65-F5344CB8AC3E}">
        <p14:creationId xmlns:p14="http://schemas.microsoft.com/office/powerpoint/2010/main" val="17112490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56A13F-28BC-9E49-9D0E-49492B51710C}" type="slidenum">
              <a:rPr lang="en-US" smtClean="0"/>
              <a:t>30</a:t>
            </a:fld>
            <a:endParaRPr lang="en-US" dirty="0"/>
          </a:p>
        </p:txBody>
      </p:sp>
    </p:spTree>
    <p:extLst>
      <p:ext uri="{BB962C8B-B14F-4D97-AF65-F5344CB8AC3E}">
        <p14:creationId xmlns:p14="http://schemas.microsoft.com/office/powerpoint/2010/main" val="2889465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56A13F-28BC-9E49-9D0E-49492B51710C}" type="slidenum">
              <a:rPr lang="en-US" smtClean="0"/>
              <a:t>14</a:t>
            </a:fld>
            <a:endParaRPr lang="en-US" dirty="0"/>
          </a:p>
        </p:txBody>
      </p:sp>
    </p:spTree>
    <p:extLst>
      <p:ext uri="{BB962C8B-B14F-4D97-AF65-F5344CB8AC3E}">
        <p14:creationId xmlns:p14="http://schemas.microsoft.com/office/powerpoint/2010/main" val="2340706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a:t>
            </a:r>
            <a:r>
              <a:rPr lang="en-US" dirty="0" err="1"/>
              <a:t>www.people-press.org</a:t>
            </a:r>
            <a:r>
              <a:rPr lang="en-US" dirty="0"/>
              <a:t>/2018/09/26/voter-enthusiasm-at-record-high-in-nationalized-midterm-environment/</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556A13F-28BC-9E49-9D0E-49492B51710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544706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56A13F-28BC-9E49-9D0E-49492B51710C}" type="slidenum">
              <a:rPr lang="en-US" smtClean="0"/>
              <a:t>17</a:t>
            </a:fld>
            <a:endParaRPr lang="en-US" dirty="0"/>
          </a:p>
        </p:txBody>
      </p:sp>
    </p:spTree>
    <p:extLst>
      <p:ext uri="{BB962C8B-B14F-4D97-AF65-F5344CB8AC3E}">
        <p14:creationId xmlns:p14="http://schemas.microsoft.com/office/powerpoint/2010/main" val="24996362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56A13F-28BC-9E49-9D0E-49492B51710C}" type="slidenum">
              <a:rPr lang="en-US" smtClean="0"/>
              <a:t>18</a:t>
            </a:fld>
            <a:endParaRPr lang="en-US" dirty="0"/>
          </a:p>
        </p:txBody>
      </p:sp>
    </p:spTree>
    <p:extLst>
      <p:ext uri="{BB962C8B-B14F-4D97-AF65-F5344CB8AC3E}">
        <p14:creationId xmlns:p14="http://schemas.microsoft.com/office/powerpoint/2010/main" val="35513537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56A13F-28BC-9E49-9D0E-49492B51710C}" type="slidenum">
              <a:rPr lang="en-US" smtClean="0"/>
              <a:t>19</a:t>
            </a:fld>
            <a:endParaRPr lang="en-US" dirty="0"/>
          </a:p>
        </p:txBody>
      </p:sp>
    </p:spTree>
    <p:extLst>
      <p:ext uri="{BB962C8B-B14F-4D97-AF65-F5344CB8AC3E}">
        <p14:creationId xmlns:p14="http://schemas.microsoft.com/office/powerpoint/2010/main" val="31129648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56A13F-28BC-9E49-9D0E-49492B51710C}" type="slidenum">
              <a:rPr lang="en-US" smtClean="0"/>
              <a:t>20</a:t>
            </a:fld>
            <a:endParaRPr lang="en-US" dirty="0"/>
          </a:p>
        </p:txBody>
      </p:sp>
    </p:spTree>
    <p:extLst>
      <p:ext uri="{BB962C8B-B14F-4D97-AF65-F5344CB8AC3E}">
        <p14:creationId xmlns:p14="http://schemas.microsoft.com/office/powerpoint/2010/main" val="9139869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56A13F-28BC-9E49-9D0E-49492B51710C}" type="slidenum">
              <a:rPr lang="en-US" smtClean="0"/>
              <a:t>22</a:t>
            </a:fld>
            <a:endParaRPr lang="en-US" dirty="0"/>
          </a:p>
        </p:txBody>
      </p:sp>
    </p:spTree>
    <p:extLst>
      <p:ext uri="{BB962C8B-B14F-4D97-AF65-F5344CB8AC3E}">
        <p14:creationId xmlns:p14="http://schemas.microsoft.com/office/powerpoint/2010/main" val="31523660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56A13F-28BC-9E49-9D0E-49492B51710C}" type="slidenum">
              <a:rPr lang="en-US" smtClean="0"/>
              <a:t>26</a:t>
            </a:fld>
            <a:endParaRPr lang="en-US" dirty="0"/>
          </a:p>
        </p:txBody>
      </p:sp>
    </p:spTree>
    <p:extLst>
      <p:ext uri="{BB962C8B-B14F-4D97-AF65-F5344CB8AC3E}">
        <p14:creationId xmlns:p14="http://schemas.microsoft.com/office/powerpoint/2010/main" val="40368950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1F16902-E129-4B0D-9B9E-A4131C0D4FAE}" type="datetime1">
              <a:rPr lang="en-US" smtClean="0"/>
              <a:t>10/18/2018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5"/>
          <p:cNvSpPr>
            <a:spLocks noGrp="1"/>
          </p:cNvSpPr>
          <p:nvPr>
            <p:ph type="sldNum" sz="quarter" idx="12"/>
          </p:nvPr>
        </p:nvSpPr>
        <p:spPr>
          <a:xfrm>
            <a:off x="6603145" y="6427104"/>
            <a:ext cx="2133600" cy="365125"/>
          </a:xfrm>
          <a:prstGeom prst="rect">
            <a:avLst/>
          </a:prstGeom>
        </p:spPr>
        <p:txBody>
          <a:bodyPr/>
          <a:lstStyle>
            <a:lvl1pPr algn="r">
              <a:defRPr sz="800">
                <a:latin typeface="+mj-lt"/>
              </a:defRPr>
            </a:lvl1pPr>
          </a:lstStyle>
          <a:p>
            <a:fld id="{BEFBC90E-502A-A54D-9BAE-6F74229062B0}" type="slidenum">
              <a:rPr lang="en-US" smtClean="0"/>
              <a:pPr/>
              <a:t>‹#›</a:t>
            </a:fld>
            <a:endParaRPr lang="en-US" dirty="0"/>
          </a:p>
        </p:txBody>
      </p:sp>
    </p:spTree>
    <p:extLst>
      <p:ext uri="{BB962C8B-B14F-4D97-AF65-F5344CB8AC3E}">
        <p14:creationId xmlns:p14="http://schemas.microsoft.com/office/powerpoint/2010/main" val="2819602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9AF6EB1-510D-4FD8-8C6B-96EFC275784D}" type="datetime1">
              <a:rPr lang="en-US" smtClean="0"/>
              <a:t>10/18/2018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11" name="Slide Number Placeholder 5"/>
          <p:cNvSpPr>
            <a:spLocks noGrp="1"/>
          </p:cNvSpPr>
          <p:nvPr>
            <p:ph type="sldNum" sz="quarter" idx="12"/>
          </p:nvPr>
        </p:nvSpPr>
        <p:spPr>
          <a:xfrm>
            <a:off x="6603145" y="6427104"/>
            <a:ext cx="2133600" cy="365125"/>
          </a:xfrm>
          <a:prstGeom prst="rect">
            <a:avLst/>
          </a:prstGeom>
        </p:spPr>
        <p:txBody>
          <a:bodyPr/>
          <a:lstStyle>
            <a:lvl1pPr algn="r">
              <a:defRPr sz="800">
                <a:latin typeface="+mj-lt"/>
              </a:defRPr>
            </a:lvl1pPr>
          </a:lstStyle>
          <a:p>
            <a:fld id="{BEFBC90E-502A-A54D-9BAE-6F74229062B0}" type="slidenum">
              <a:rPr lang="en-US" smtClean="0"/>
              <a:pPr/>
              <a:t>‹#›</a:t>
            </a:fld>
            <a:endParaRPr lang="en-US" dirty="0"/>
          </a:p>
        </p:txBody>
      </p:sp>
    </p:spTree>
    <p:extLst>
      <p:ext uri="{BB962C8B-B14F-4D97-AF65-F5344CB8AC3E}">
        <p14:creationId xmlns:p14="http://schemas.microsoft.com/office/powerpoint/2010/main" val="79252492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7" name="Straight Connector 6"/>
          <p:cNvCxnSpPr/>
          <p:nvPr userDrawn="1"/>
        </p:nvCxnSpPr>
        <p:spPr>
          <a:xfrm flipV="1">
            <a:off x="506211" y="6409705"/>
            <a:ext cx="8134908" cy="1"/>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flipV="1">
            <a:off x="502920" y="588898"/>
            <a:ext cx="8138199"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6392707"/>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hart" Target="../charts/char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16.jpeg"/><Relationship Id="rId3" Type="http://schemas.openxmlformats.org/officeDocument/2006/relationships/image" Target="../media/image7.jpeg"/><Relationship Id="rId7" Type="http://schemas.openxmlformats.org/officeDocument/2006/relationships/image" Target="../media/image11.jpeg"/><Relationship Id="rId12"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s>
</file>

<file path=ppt/slides/_rels/slide19.xml.rels><?xml version="1.0" encoding="UTF-8" standalone="yes"?>
<Relationships xmlns="http://schemas.openxmlformats.org/package/2006/relationships"><Relationship Id="rId8" Type="http://schemas.openxmlformats.org/officeDocument/2006/relationships/image" Target="../media/image22.jpeg"/><Relationship Id="rId13" Type="http://schemas.openxmlformats.org/officeDocument/2006/relationships/image" Target="../media/image26.jpeg"/><Relationship Id="rId3" Type="http://schemas.openxmlformats.org/officeDocument/2006/relationships/image" Target="../media/image17.jpeg"/><Relationship Id="rId7" Type="http://schemas.openxmlformats.org/officeDocument/2006/relationships/image" Target="../media/image21.jpeg"/><Relationship Id="rId12" Type="http://schemas.openxmlformats.org/officeDocument/2006/relationships/image" Target="../media/image1.png"/><Relationship Id="rId2" Type="http://schemas.openxmlformats.org/officeDocument/2006/relationships/notesSlide" Target="../notesSlides/notesSlide6.xml"/><Relationship Id="rId16"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image" Target="../media/image20.jpeg"/><Relationship Id="rId11" Type="http://schemas.openxmlformats.org/officeDocument/2006/relationships/image" Target="../media/image25.jpeg"/><Relationship Id="rId5" Type="http://schemas.openxmlformats.org/officeDocument/2006/relationships/image" Target="../media/image19.png"/><Relationship Id="rId15" Type="http://schemas.openxmlformats.org/officeDocument/2006/relationships/image" Target="../media/image28.jpeg"/><Relationship Id="rId10" Type="http://schemas.openxmlformats.org/officeDocument/2006/relationships/image" Target="../media/image24.jpeg"/><Relationship Id="rId4" Type="http://schemas.openxmlformats.org/officeDocument/2006/relationships/image" Target="../media/image18.jpeg"/><Relationship Id="rId9" Type="http://schemas.openxmlformats.org/officeDocument/2006/relationships/image" Target="../media/image23.jpeg"/><Relationship Id="rId14" Type="http://schemas.openxmlformats.org/officeDocument/2006/relationships/image" Target="../media/image27.jpe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4.jpeg"/><Relationship Id="rId13" Type="http://schemas.openxmlformats.org/officeDocument/2006/relationships/image" Target="../media/image38.jpeg"/><Relationship Id="rId18" Type="http://schemas.openxmlformats.org/officeDocument/2006/relationships/image" Target="../media/image1.png"/><Relationship Id="rId3" Type="http://schemas.openxmlformats.org/officeDocument/2006/relationships/image" Target="../media/image30.jpeg"/><Relationship Id="rId7" Type="http://schemas.openxmlformats.org/officeDocument/2006/relationships/image" Target="../media/image33.jpeg"/><Relationship Id="rId12" Type="http://schemas.openxmlformats.org/officeDocument/2006/relationships/image" Target="../media/image37.jpeg"/><Relationship Id="rId17" Type="http://schemas.openxmlformats.org/officeDocument/2006/relationships/image" Target="../media/image41.jpeg"/><Relationship Id="rId2" Type="http://schemas.openxmlformats.org/officeDocument/2006/relationships/notesSlide" Target="../notesSlides/notesSlide7.xml"/><Relationship Id="rId16" Type="http://schemas.openxmlformats.org/officeDocument/2006/relationships/image" Target="../media/image40.jpeg"/><Relationship Id="rId1" Type="http://schemas.openxmlformats.org/officeDocument/2006/relationships/slideLayout" Target="../slideLayouts/slideLayout2.xml"/><Relationship Id="rId6" Type="http://schemas.openxmlformats.org/officeDocument/2006/relationships/image" Target="../media/image32.jpeg"/><Relationship Id="rId11" Type="http://schemas.openxmlformats.org/officeDocument/2006/relationships/image" Target="../media/image36.jpeg"/><Relationship Id="rId5" Type="http://schemas.microsoft.com/office/2007/relationships/hdphoto" Target="../media/hdphoto2.wdp"/><Relationship Id="rId15" Type="http://schemas.microsoft.com/office/2007/relationships/hdphoto" Target="../media/hdphoto3.wdp"/><Relationship Id="rId10" Type="http://schemas.openxmlformats.org/officeDocument/2006/relationships/image" Target="../media/image13.jpeg"/><Relationship Id="rId4" Type="http://schemas.openxmlformats.org/officeDocument/2006/relationships/image" Target="../media/image31.png"/><Relationship Id="rId9" Type="http://schemas.openxmlformats.org/officeDocument/2006/relationships/image" Target="../media/image35.jpeg"/><Relationship Id="rId14" Type="http://schemas.openxmlformats.org/officeDocument/2006/relationships/image" Target="../media/image39.png"/></Relationships>
</file>

<file path=ppt/slides/_rels/slide21.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43.jpeg"/><Relationship Id="rId7" Type="http://schemas.openxmlformats.org/officeDocument/2006/relationships/image" Target="../media/image46.jpeg"/><Relationship Id="rId2" Type="http://schemas.openxmlformats.org/officeDocument/2006/relationships/image" Target="../media/image42.jpeg"/><Relationship Id="rId1" Type="http://schemas.openxmlformats.org/officeDocument/2006/relationships/slideLayout" Target="../slideLayouts/slideLayout2.xml"/><Relationship Id="rId6" Type="http://schemas.openxmlformats.org/officeDocument/2006/relationships/image" Target="../media/image45.jpeg"/><Relationship Id="rId5" Type="http://schemas.microsoft.com/office/2007/relationships/hdphoto" Target="../media/hdphoto4.wdp"/><Relationship Id="rId4" Type="http://schemas.openxmlformats.org/officeDocument/2006/relationships/image" Target="../media/image44.png"/><Relationship Id="rId9"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51.jpeg"/><Relationship Id="rId7" Type="http://schemas.openxmlformats.org/officeDocument/2006/relationships/image" Target="../media/image55.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jpeg"/><Relationship Id="rId4" Type="http://schemas.openxmlformats.org/officeDocument/2006/relationships/image" Target="../media/image52.jpeg"/></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7"/>
          <p:cNvSpPr>
            <a:spLocks noGrp="1"/>
          </p:cNvSpPr>
          <p:nvPr>
            <p:ph type="ctrTitle"/>
          </p:nvPr>
        </p:nvSpPr>
        <p:spPr>
          <a:xfrm>
            <a:off x="404814" y="1122363"/>
            <a:ext cx="8167688" cy="1116012"/>
          </a:xfrm>
        </p:spPr>
        <p:txBody>
          <a:bodyPr>
            <a:normAutofit/>
          </a:bodyPr>
          <a:lstStyle/>
          <a:p>
            <a:pPr algn="l"/>
            <a:r>
              <a:rPr lang="en-US" altLang="en-US" sz="3200" b="1" dirty="0">
                <a:solidFill>
                  <a:schemeClr val="tx1">
                    <a:lumMod val="65000"/>
                    <a:lumOff val="35000"/>
                  </a:schemeClr>
                </a:solidFill>
                <a:latin typeface="Georgia" charset="0"/>
                <a:ea typeface="ＭＳ Ｐゴシック" charset="-128"/>
                <a:cs typeface="MS PGothic" charset="-128"/>
              </a:rPr>
              <a:t>2018 midterm elections overview</a:t>
            </a:r>
          </a:p>
        </p:txBody>
      </p:sp>
      <p:sp>
        <p:nvSpPr>
          <p:cNvPr id="6" name="Subtitle 8"/>
          <p:cNvSpPr>
            <a:spLocks noGrp="1"/>
          </p:cNvSpPr>
          <p:nvPr>
            <p:ph type="subTitle" idx="1"/>
          </p:nvPr>
        </p:nvSpPr>
        <p:spPr>
          <a:xfrm>
            <a:off x="396877" y="2259013"/>
            <a:ext cx="8143875" cy="1169987"/>
          </a:xfrm>
        </p:spPr>
        <p:txBody>
          <a:bodyPr/>
          <a:lstStyle/>
          <a:p>
            <a:pPr algn="l">
              <a:buFont typeface="Arial" panose="020B0604020202020204" pitchFamily="34" charset="0"/>
              <a:buNone/>
              <a:defRPr/>
            </a:pPr>
            <a:r>
              <a:rPr lang="en-US" sz="2000" dirty="0">
                <a:latin typeface="Georgia"/>
                <a:ea typeface="MS PGothic" panose="020B0600070205080204" pitchFamily="34" charset="-128"/>
                <a:cs typeface="Georgia"/>
              </a:rPr>
              <a:t>A look ahead to the 2018 congressional and gubernatorial elections</a:t>
            </a:r>
          </a:p>
          <a:p>
            <a:pPr algn="l">
              <a:buFont typeface="Arial" panose="020B0604020202020204" pitchFamily="34" charset="0"/>
              <a:buNone/>
              <a:defRPr/>
            </a:pPr>
            <a:endParaRPr lang="en-US" sz="2000" dirty="0">
              <a:latin typeface="Georgia"/>
              <a:ea typeface="MS PGothic" panose="020B0600070205080204" pitchFamily="34" charset="-128"/>
              <a:cs typeface="Georgia"/>
            </a:endParaRPr>
          </a:p>
        </p:txBody>
      </p:sp>
      <p:sp>
        <p:nvSpPr>
          <p:cNvPr id="7" name="TextBox 6"/>
          <p:cNvSpPr txBox="1"/>
          <p:nvPr/>
        </p:nvSpPr>
        <p:spPr>
          <a:xfrm>
            <a:off x="412748" y="4220996"/>
            <a:ext cx="3675065" cy="1569660"/>
          </a:xfrm>
          <a:prstGeom prst="rect">
            <a:avLst/>
          </a:prstGeom>
          <a:noFill/>
        </p:spPr>
        <p:txBody>
          <a:bodyPr wrap="square" rtlCol="0">
            <a:spAutoFit/>
          </a:bodyPr>
          <a:lstStyle/>
          <a:p>
            <a:pPr>
              <a:defRPr/>
            </a:pPr>
            <a:r>
              <a:rPr lang="en-US" sz="1200" b="1" dirty="0">
                <a:latin typeface="Georgia"/>
                <a:ea typeface="MS PGothic" panose="020B0600070205080204" pitchFamily="34" charset="-128"/>
                <a:cs typeface="Georgia"/>
              </a:rPr>
              <a:t>October 2018</a:t>
            </a:r>
          </a:p>
          <a:p>
            <a:pPr>
              <a:defRPr/>
            </a:pPr>
            <a:endParaRPr lang="en-US" sz="1200" b="1" dirty="0">
              <a:latin typeface="Georgia"/>
              <a:ea typeface="MS PGothic" panose="020B0600070205080204" pitchFamily="34" charset="-128"/>
              <a:cs typeface="Georgia"/>
            </a:endParaRPr>
          </a:p>
          <a:p>
            <a:pPr>
              <a:defRPr/>
            </a:pPr>
            <a:r>
              <a:rPr lang="en-US" sz="1200" b="1" dirty="0">
                <a:latin typeface="Georgia"/>
                <a:ea typeface="MS PGothic" panose="020B0600070205080204" pitchFamily="34" charset="-128"/>
                <a:cs typeface="Georgia"/>
              </a:rPr>
              <a:t>Producer </a:t>
            </a:r>
          </a:p>
          <a:p>
            <a:pPr>
              <a:defRPr/>
            </a:pPr>
            <a:r>
              <a:rPr lang="en-US" sz="1200" i="1" dirty="0">
                <a:latin typeface="Georgia"/>
                <a:ea typeface="MS PGothic" panose="020B0600070205080204" pitchFamily="34" charset="-128"/>
                <a:cs typeface="Georgia"/>
              </a:rPr>
              <a:t>Presentation Center Staff</a:t>
            </a:r>
          </a:p>
          <a:p>
            <a:pPr>
              <a:defRPr/>
            </a:pPr>
            <a:endParaRPr lang="en-US" sz="1200" b="1" dirty="0">
              <a:latin typeface="Georgia"/>
              <a:ea typeface="MS PGothic" panose="020B0600070205080204" pitchFamily="34" charset="-128"/>
              <a:cs typeface="Georgia"/>
            </a:endParaRPr>
          </a:p>
          <a:p>
            <a:pPr>
              <a:defRPr/>
            </a:pPr>
            <a:r>
              <a:rPr lang="en-US" sz="1200" b="1" dirty="0">
                <a:latin typeface="Georgia"/>
                <a:ea typeface="MS PGothic" panose="020B0600070205080204" pitchFamily="34" charset="-128"/>
                <a:cs typeface="Georgia"/>
              </a:rPr>
              <a:t>Director </a:t>
            </a:r>
          </a:p>
          <a:p>
            <a:pPr>
              <a:defRPr/>
            </a:pPr>
            <a:r>
              <a:rPr lang="en-US" sz="1200" i="1" dirty="0">
                <a:latin typeface="Georgia"/>
                <a:ea typeface="MS PGothic" panose="020B0600070205080204" pitchFamily="34" charset="-128"/>
                <a:cs typeface="Georgia"/>
              </a:rPr>
              <a:t>Alistair Taylor</a:t>
            </a:r>
          </a:p>
          <a:p>
            <a:endParaRPr lang="en-US" sz="1200" dirty="0">
              <a:latin typeface="Georgia"/>
              <a:cs typeface="Georgia"/>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03175" y="274320"/>
            <a:ext cx="2080349" cy="274320"/>
          </a:xfrm>
          <a:prstGeom prst="rect">
            <a:avLst/>
          </a:prstGeom>
        </p:spPr>
      </p:pic>
    </p:spTree>
    <p:extLst>
      <p:ext uri="{BB962C8B-B14F-4D97-AF65-F5344CB8AC3E}">
        <p14:creationId xmlns:p14="http://schemas.microsoft.com/office/powerpoint/2010/main" val="5803054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4"/>
          <p:cNvSpPr>
            <a:spLocks noChangeArrowheads="1"/>
          </p:cNvSpPr>
          <p:nvPr/>
        </p:nvSpPr>
        <p:spPr bwMode="auto">
          <a:xfrm>
            <a:off x="419100" y="1548295"/>
            <a:ext cx="4476750" cy="276999"/>
          </a:xfrm>
          <a:prstGeom prst="rect">
            <a:avLst/>
          </a:prstGeom>
          <a:noFill/>
          <a:ln>
            <a:noFill/>
          </a:ln>
          <a:extLst/>
        </p:spPr>
        <p:txBody>
          <a:bodyPr wrap="square" lIns="91440">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marL="0" marR="0" lvl="0" indent="0" algn="l" defTabSz="811213" rtl="0" eaLnBrk="1" fontAlgn="auto" latinLnBrk="0" hangingPunct="1">
              <a:lnSpc>
                <a:spcPct val="100000"/>
              </a:lnSpc>
              <a:spcBef>
                <a:spcPct val="0"/>
              </a:spcBef>
              <a:spcAft>
                <a:spcPts val="0"/>
              </a:spcAft>
              <a:buClrTx/>
              <a:buSzTx/>
              <a:buFontTx/>
              <a:buNone/>
              <a:tabLst/>
              <a:defRPr/>
            </a:pPr>
            <a:r>
              <a:rPr kumimoji="0" lang="en-US" altLang="en-US" sz="1200" b="1" i="0" u="none" strike="noStrike" kern="1200" cap="none" spc="0" normalizeH="0" baseline="0" noProof="0" dirty="0">
                <a:ln>
                  <a:noFill/>
                </a:ln>
                <a:solidFill>
                  <a:prstClr val="black"/>
                </a:solidFill>
                <a:effectLst/>
                <a:uLnTx/>
                <a:uFillTx/>
                <a:latin typeface="Georgia" panose="02040502050405020303" pitchFamily="18" charset="0"/>
                <a:ea typeface="ＭＳ Ｐゴシック" panose="020B0600070205080204" pitchFamily="34" charset="-128"/>
                <a:cs typeface="+mn-cs"/>
              </a:rPr>
              <a:t>Total cash on hand by national party </a:t>
            </a:r>
            <a:r>
              <a:rPr kumimoji="0" lang="en-US" altLang="en-US" sz="1200" b="1" i="0" u="none" strike="noStrike" kern="1200" cap="none" spc="0" normalizeH="0" baseline="0" noProof="0" dirty="0" smtClean="0">
                <a:ln>
                  <a:noFill/>
                </a:ln>
                <a:solidFill>
                  <a:prstClr val="black"/>
                </a:solidFill>
                <a:effectLst/>
                <a:uLnTx/>
                <a:uFillTx/>
                <a:latin typeface="Georgia" panose="02040502050405020303" pitchFamily="18" charset="0"/>
                <a:ea typeface="ＭＳ Ｐゴシック" panose="020B0600070205080204" pitchFamily="34" charset="-128"/>
                <a:cs typeface="+mn-cs"/>
              </a:rPr>
              <a:t>PACs at end of Q3</a:t>
            </a:r>
            <a:endParaRPr kumimoji="0" lang="en-US" altLang="en-US" sz="1200" b="1" i="0" u="none" strike="noStrike" kern="1200" cap="none" spc="0" normalizeH="0" baseline="0" noProof="0" dirty="0">
              <a:ln>
                <a:noFill/>
              </a:ln>
              <a:solidFill>
                <a:prstClr val="black"/>
              </a:solidFill>
              <a:effectLst/>
              <a:uLnTx/>
              <a:uFillTx/>
              <a:latin typeface="Georgia" panose="02040502050405020303" pitchFamily="18" charset="0"/>
              <a:ea typeface="ＭＳ Ｐゴシック" panose="020B0600070205080204" pitchFamily="34" charset="-128"/>
              <a:cs typeface="+mn-cs"/>
            </a:endParaRPr>
          </a:p>
        </p:txBody>
      </p:sp>
      <p:sp>
        <p:nvSpPr>
          <p:cNvPr id="23" name="Text Placeholder 18"/>
          <p:cNvSpPr txBox="1">
            <a:spLocks/>
          </p:cNvSpPr>
          <p:nvPr/>
        </p:nvSpPr>
        <p:spPr bwMode="auto">
          <a:xfrm>
            <a:off x="404807" y="6219688"/>
            <a:ext cx="8247721" cy="18175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457200" rtl="0" eaLnBrk="0" fontAlgn="base" latinLnBrk="0" hangingPunct="0">
              <a:lnSpc>
                <a:spcPct val="110000"/>
              </a:lnSpc>
              <a:spcBef>
                <a:spcPts val="0"/>
              </a:spcBef>
              <a:spcAft>
                <a:spcPct val="0"/>
              </a:spcAft>
              <a:buClrTx/>
              <a:buSzTx/>
              <a:buFont typeface="Arial" panose="020B0604020202020204" pitchFamily="34" charset="0"/>
              <a:buNone/>
              <a:tabLst/>
              <a:defRPr/>
            </a:pPr>
            <a:r>
              <a:rPr kumimoji="0" lang="en-US" sz="700" b="0" i="0" u="none" strike="noStrike" kern="1200" cap="none" spc="0" normalizeH="0" baseline="0" noProof="0" dirty="0">
                <a:ln>
                  <a:noFill/>
                </a:ln>
                <a:solidFill>
                  <a:prstClr val="black">
                    <a:lumMod val="50000"/>
                    <a:lumOff val="50000"/>
                  </a:prstClr>
                </a:solidFill>
                <a:effectLst/>
                <a:uLnTx/>
                <a:uFillTx/>
                <a:latin typeface="Georgia"/>
                <a:ea typeface="MS PGothic" panose="020B0600070205080204" pitchFamily="34" charset="-128"/>
                <a:cs typeface="Georgia"/>
              </a:rPr>
              <a:t>Sources: Federal Election Commission, 2018.</a:t>
            </a: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EFBC90E-502A-A54D-9BAE-6F74229062B0}" type="slidenum">
              <a:rPr kumimoji="0" lang="en-US" sz="800" b="0" i="0" u="none" strike="noStrike" kern="1200" cap="none" spc="0" normalizeH="0" baseline="0" noProof="0" smtClean="0">
                <a:ln>
                  <a:noFill/>
                </a:ln>
                <a:solidFill>
                  <a:prstClr val="black"/>
                </a:solidFill>
                <a:effectLst/>
                <a:uLnTx/>
                <a:uFillTx/>
                <a:latin typeface="Georgia"/>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800" b="0" i="0" u="none" strike="noStrike" kern="1200" cap="none" spc="0" normalizeH="0" baseline="0" noProof="0" dirty="0">
              <a:ln>
                <a:noFill/>
              </a:ln>
              <a:solidFill>
                <a:prstClr val="black"/>
              </a:solidFill>
              <a:effectLst/>
              <a:uLnTx/>
              <a:uFillTx/>
              <a:latin typeface="Georgia"/>
              <a:ea typeface="+mn-ea"/>
              <a:cs typeface="+mn-cs"/>
            </a:endParaRPr>
          </a:p>
        </p:txBody>
      </p:sp>
      <p:sp>
        <p:nvSpPr>
          <p:cNvPr id="11" name="Rectangle 14"/>
          <p:cNvSpPr>
            <a:spLocks noChangeArrowheads="1"/>
          </p:cNvSpPr>
          <p:nvPr/>
        </p:nvSpPr>
        <p:spPr bwMode="auto">
          <a:xfrm>
            <a:off x="419100" y="1809300"/>
            <a:ext cx="2824227" cy="215444"/>
          </a:xfrm>
          <a:prstGeom prst="rect">
            <a:avLst/>
          </a:prstGeom>
          <a:noFill/>
          <a:ln>
            <a:noFill/>
          </a:ln>
          <a:extLst/>
        </p:spPr>
        <p:txBody>
          <a:bodyPr wrap="square" lIns="91440">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marL="0" marR="0" lvl="0" indent="0" algn="l" defTabSz="811213"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800" b="0" i="0" u="none" strike="noStrike" kern="1200" cap="none" spc="0" normalizeH="0" baseline="0" noProof="0" dirty="0">
                <a:ln>
                  <a:noFill/>
                </a:ln>
                <a:solidFill>
                  <a:prstClr val="black">
                    <a:lumMod val="50000"/>
                    <a:lumOff val="50000"/>
                  </a:prstClr>
                </a:solidFill>
                <a:effectLst/>
                <a:uLnTx/>
                <a:uFillTx/>
                <a:latin typeface="Verdana"/>
                <a:ea typeface="ＭＳ Ｐゴシック" panose="020B0600070205080204" pitchFamily="34" charset="-128"/>
                <a:cs typeface="Verdana"/>
              </a:rPr>
              <a:t>AS OF OCTOBER </a:t>
            </a:r>
            <a:r>
              <a:rPr lang="en-US" altLang="en-US" sz="800" dirty="0">
                <a:solidFill>
                  <a:prstClr val="black">
                    <a:lumMod val="50000"/>
                    <a:lumOff val="50000"/>
                  </a:prstClr>
                </a:solidFill>
                <a:latin typeface="Verdana"/>
                <a:cs typeface="Verdana"/>
              </a:rPr>
              <a:t>1</a:t>
            </a:r>
            <a:r>
              <a:rPr kumimoji="0" lang="en-US" altLang="en-US" sz="800" b="0" i="0" u="none" strike="noStrike" kern="1200" cap="none" spc="0" normalizeH="0" baseline="0" noProof="0" dirty="0" smtClean="0">
                <a:ln>
                  <a:noFill/>
                </a:ln>
                <a:solidFill>
                  <a:prstClr val="black">
                    <a:lumMod val="50000"/>
                    <a:lumOff val="50000"/>
                  </a:prstClr>
                </a:solidFill>
                <a:effectLst/>
                <a:uLnTx/>
                <a:uFillTx/>
                <a:latin typeface="Verdana"/>
                <a:ea typeface="ＭＳ Ｐゴシック" panose="020B0600070205080204" pitchFamily="34" charset="-128"/>
                <a:cs typeface="Verdana"/>
              </a:rPr>
              <a:t>, </a:t>
            </a:r>
            <a:r>
              <a:rPr kumimoji="0" lang="en-US" altLang="en-US" sz="800" b="0" i="0" u="none" strike="noStrike" kern="1200" cap="none" spc="0" normalizeH="0" baseline="0" noProof="0" dirty="0">
                <a:ln>
                  <a:noFill/>
                </a:ln>
                <a:solidFill>
                  <a:prstClr val="black">
                    <a:lumMod val="50000"/>
                    <a:lumOff val="50000"/>
                  </a:prstClr>
                </a:solidFill>
                <a:effectLst/>
                <a:uLnTx/>
                <a:uFillTx/>
                <a:latin typeface="Verdana"/>
                <a:ea typeface="ＭＳ Ｐゴシック" panose="020B0600070205080204" pitchFamily="34" charset="-128"/>
                <a:cs typeface="Verdana"/>
              </a:rPr>
              <a:t>2018</a:t>
            </a:r>
          </a:p>
        </p:txBody>
      </p:sp>
      <p:graphicFrame>
        <p:nvGraphicFramePr>
          <p:cNvPr id="4" name="Chart 3"/>
          <p:cNvGraphicFramePr/>
          <p:nvPr>
            <p:extLst>
              <p:ext uri="{D42A27DB-BD31-4B8C-83A1-F6EECF244321}">
                <p14:modId xmlns:p14="http://schemas.microsoft.com/office/powerpoint/2010/main" val="3847567684"/>
              </p:ext>
            </p:extLst>
          </p:nvPr>
        </p:nvGraphicFramePr>
        <p:xfrm>
          <a:off x="410589" y="2337109"/>
          <a:ext cx="8407407" cy="3820036"/>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 Placeholder 18"/>
          <p:cNvSpPr txBox="1">
            <a:spLocks/>
          </p:cNvSpPr>
          <p:nvPr/>
        </p:nvSpPr>
        <p:spPr bwMode="auto">
          <a:xfrm>
            <a:off x="404808" y="6422607"/>
            <a:ext cx="3043242"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dirty="0">
                <a:latin typeface="Georgia"/>
                <a:cs typeface="Georgia"/>
              </a:rPr>
              <a:t>Daniel Stublen | Slide last updated on: October 11, 2018</a:t>
            </a:r>
          </a:p>
        </p:txBody>
      </p:sp>
      <p:pic>
        <p:nvPicPr>
          <p:cNvPr id="10" name="Picture 9"/>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03175" y="274320"/>
            <a:ext cx="2080349" cy="274320"/>
          </a:xfrm>
          <a:prstGeom prst="rect">
            <a:avLst/>
          </a:prstGeom>
        </p:spPr>
      </p:pic>
      <p:sp>
        <p:nvSpPr>
          <p:cNvPr id="12" name="TextBox 11">
            <a:extLst>
              <a:ext uri="{FF2B5EF4-FFF2-40B4-BE49-F238E27FC236}">
                <a16:creationId xmlns:a16="http://schemas.microsoft.com/office/drawing/2014/main" id="{05DDA5FC-0ECA-8240-B84C-E5477D567F7C}"/>
              </a:ext>
            </a:extLst>
          </p:cNvPr>
          <p:cNvSpPr txBox="1">
            <a:spLocks noChangeArrowheads="1"/>
          </p:cNvSpPr>
          <p:nvPr/>
        </p:nvSpPr>
        <p:spPr bwMode="auto">
          <a:xfrm>
            <a:off x="411285" y="2040978"/>
            <a:ext cx="3680655" cy="2961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oAutofit/>
          </a:bodyPr>
          <a:lstStyle>
            <a:lvl1pPr>
              <a:lnSpc>
                <a:spcPct val="90000"/>
              </a:lnSpc>
              <a:spcBef>
                <a:spcPts val="1000"/>
              </a:spcBef>
              <a:buFont typeface="Arial" charset="0"/>
              <a:buChar char="•"/>
              <a:defRPr sz="2800">
                <a:solidFill>
                  <a:schemeClr val="tx1"/>
                </a:solidFill>
                <a:latin typeface="Georgia" charset="0"/>
                <a:ea typeface="ＭＳ Ｐゴシック" charset="-128"/>
                <a:cs typeface="MS PGothic" charset="-128"/>
              </a:defRPr>
            </a:lvl1pPr>
            <a:lvl2pPr marL="742950" indent="-285750">
              <a:lnSpc>
                <a:spcPct val="90000"/>
              </a:lnSpc>
              <a:spcBef>
                <a:spcPts val="500"/>
              </a:spcBef>
              <a:buFont typeface="Arial" charset="0"/>
              <a:buChar char="•"/>
              <a:defRPr sz="2400">
                <a:solidFill>
                  <a:schemeClr val="tx1"/>
                </a:solidFill>
                <a:latin typeface="Georgia" charset="0"/>
                <a:ea typeface="ＭＳ Ｐゴシック" charset="-128"/>
                <a:cs typeface="MS PGothic" charset="-128"/>
              </a:defRPr>
            </a:lvl2pPr>
            <a:lvl3pPr marL="1143000" indent="-228600">
              <a:lnSpc>
                <a:spcPct val="90000"/>
              </a:lnSpc>
              <a:spcBef>
                <a:spcPts val="500"/>
              </a:spcBef>
              <a:buFont typeface="Arial" charset="0"/>
              <a:buChar char="•"/>
              <a:defRPr sz="2000">
                <a:solidFill>
                  <a:schemeClr val="tx1"/>
                </a:solidFill>
                <a:latin typeface="Georgia" charset="0"/>
                <a:ea typeface="ＭＳ Ｐゴシック" charset="-128"/>
                <a:cs typeface="MS PGothic" charset="-128"/>
              </a:defRPr>
            </a:lvl3pPr>
            <a:lvl4pPr marL="1600200" indent="-228600">
              <a:lnSpc>
                <a:spcPct val="90000"/>
              </a:lnSpc>
              <a:spcBef>
                <a:spcPts val="500"/>
              </a:spcBef>
              <a:buFont typeface="Arial" charset="0"/>
              <a:buChar char="•"/>
              <a:defRPr>
                <a:solidFill>
                  <a:schemeClr val="tx1"/>
                </a:solidFill>
                <a:latin typeface="Georgia" charset="0"/>
                <a:ea typeface="ＭＳ Ｐゴシック" charset="-128"/>
                <a:cs typeface="MS PGothic" charset="-128"/>
              </a:defRPr>
            </a:lvl4pPr>
            <a:lvl5pPr marL="2057400" indent="-228600">
              <a:lnSpc>
                <a:spcPct val="90000"/>
              </a:lnSpc>
              <a:spcBef>
                <a:spcPts val="500"/>
              </a:spcBef>
              <a:buFont typeface="Arial" charset="0"/>
              <a:buChar char="•"/>
              <a:defRPr>
                <a:solidFill>
                  <a:schemeClr val="tx1"/>
                </a:solidFill>
                <a:latin typeface="Georgia" charset="0"/>
                <a:ea typeface="ＭＳ Ｐゴシック" charset="-128"/>
                <a:cs typeface="MS PGothic" charset="-128"/>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MS PGothic" charset="-128"/>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MS PGothic" charset="-128"/>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MS PGothic" charset="-128"/>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MS PGothic" charset="-128"/>
              </a:defRPr>
            </a:lvl9pPr>
          </a:lstStyle>
          <a:p>
            <a:pPr>
              <a:lnSpc>
                <a:spcPct val="100000"/>
              </a:lnSpc>
              <a:spcBef>
                <a:spcPct val="0"/>
              </a:spcBef>
              <a:buFontTx/>
              <a:buNone/>
            </a:pPr>
            <a:r>
              <a:rPr lang="en-US" altLang="en-US" sz="1000" b="1" dirty="0" smtClean="0">
                <a:solidFill>
                  <a:schemeClr val="bg2"/>
                </a:solidFill>
                <a:latin typeface="Verdana"/>
                <a:cs typeface="Verdana"/>
              </a:rPr>
              <a:t>■</a:t>
            </a:r>
            <a:r>
              <a:rPr lang="en-US" altLang="en-US" sz="1000" b="1" dirty="0" smtClean="0">
                <a:latin typeface="Verdana"/>
                <a:cs typeface="Verdana"/>
              </a:rPr>
              <a:t> </a:t>
            </a:r>
            <a:r>
              <a:rPr lang="en-US" altLang="en-US" sz="1000" dirty="0" smtClean="0">
                <a:latin typeface="Verdana"/>
                <a:cs typeface="Verdana"/>
              </a:rPr>
              <a:t>Democratic PAC    </a:t>
            </a:r>
            <a:r>
              <a:rPr lang="en-US" altLang="en-US" sz="1000" b="1" dirty="0" smtClean="0">
                <a:solidFill>
                  <a:schemeClr val="tx2"/>
                </a:solidFill>
                <a:latin typeface="Verdana"/>
                <a:cs typeface="Verdana"/>
              </a:rPr>
              <a:t>■</a:t>
            </a:r>
            <a:r>
              <a:rPr lang="en-US" altLang="en-US" sz="1000" b="1" dirty="0" smtClean="0">
                <a:latin typeface="Verdana"/>
                <a:cs typeface="Verdana"/>
              </a:rPr>
              <a:t> </a:t>
            </a:r>
            <a:r>
              <a:rPr lang="en-US" altLang="en-US" sz="1000" dirty="0" smtClean="0">
                <a:latin typeface="Verdana"/>
                <a:cs typeface="Verdana"/>
              </a:rPr>
              <a:t>Republican PAC</a:t>
            </a:r>
            <a:endParaRPr lang="en-US" altLang="en-US" sz="1000" dirty="0">
              <a:latin typeface="Verdana"/>
              <a:cs typeface="Verdana"/>
            </a:endParaRPr>
          </a:p>
        </p:txBody>
      </p:sp>
      <p:sp>
        <p:nvSpPr>
          <p:cNvPr id="13" name="Title 1"/>
          <p:cNvSpPr txBox="1">
            <a:spLocks/>
          </p:cNvSpPr>
          <p:nvPr/>
        </p:nvSpPr>
        <p:spPr bwMode="auto">
          <a:xfrm>
            <a:off x="404814" y="756919"/>
            <a:ext cx="8243886" cy="646415"/>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200" b="1" kern="1200">
                <a:solidFill>
                  <a:schemeClr val="tx1"/>
                </a:solidFill>
                <a:latin typeface="Georgia" panose="02040502050405020303" pitchFamily="18" charset="0"/>
                <a:ea typeface="ＭＳ Ｐゴシック" panose="020B0600070205080204" pitchFamily="34" charset="-128"/>
                <a:cs typeface="MS PGothic" charset="0"/>
              </a:defRPr>
            </a:lvl1pPr>
            <a:lvl2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2pPr>
            <a:lvl3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3pPr>
            <a:lvl4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4pPr>
            <a:lvl5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5pPr>
            <a:lvl6pPr marL="4572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6pPr>
            <a:lvl7pPr marL="9144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7pPr>
            <a:lvl8pPr marL="13716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8pPr>
            <a:lvl9pPr marL="18288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9pPr>
          </a:lstStyle>
          <a:p>
            <a:pPr lvl="0">
              <a:defRPr/>
            </a:pPr>
            <a:r>
              <a:rPr lang="en-US" altLang="en-US" sz="2000" dirty="0">
                <a:solidFill>
                  <a:prstClr val="black"/>
                </a:solidFill>
                <a:latin typeface="Georgia" charset="0"/>
                <a:ea typeface="ＭＳ Ｐゴシック" charset="-128"/>
                <a:cs typeface="MS PGothic" charset="-128"/>
              </a:rPr>
              <a:t>The national GOP committees ended Q3 with over $7 million more cash on hand than their Democratic counterparts</a:t>
            </a:r>
            <a:endParaRPr lang="en-US" altLang="en-US" sz="2000" dirty="0">
              <a:solidFill>
                <a:prstClr val="black"/>
              </a:solidFill>
              <a:latin typeface="Georgia" charset="0"/>
              <a:ea typeface="ＭＳ Ｐゴシック" charset="-128"/>
              <a:cs typeface="MS PGothic" charset="-128"/>
            </a:endParaRPr>
          </a:p>
        </p:txBody>
      </p:sp>
    </p:spTree>
    <p:extLst>
      <p:ext uri="{BB962C8B-B14F-4D97-AF65-F5344CB8AC3E}">
        <p14:creationId xmlns:p14="http://schemas.microsoft.com/office/powerpoint/2010/main" val="29766718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txBox="1">
            <a:spLocks/>
          </p:cNvSpPr>
          <p:nvPr/>
        </p:nvSpPr>
        <p:spPr bwMode="auto">
          <a:xfrm>
            <a:off x="404814" y="756919"/>
            <a:ext cx="8243886" cy="646415"/>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200" b="1" kern="1200">
                <a:solidFill>
                  <a:schemeClr val="tx1"/>
                </a:solidFill>
                <a:latin typeface="Georgia" panose="02040502050405020303" pitchFamily="18" charset="0"/>
                <a:ea typeface="ＭＳ Ｐゴシック" panose="020B0600070205080204" pitchFamily="34" charset="-128"/>
                <a:cs typeface="MS PGothic" charset="0"/>
              </a:defRPr>
            </a:lvl1pPr>
            <a:lvl2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2pPr>
            <a:lvl3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3pPr>
            <a:lvl4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4pPr>
            <a:lvl5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5pPr>
            <a:lvl6pPr marL="4572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6pPr>
            <a:lvl7pPr marL="9144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7pPr>
            <a:lvl8pPr marL="13716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8pPr>
            <a:lvl9pPr marL="18288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9pPr>
          </a:lstStyle>
          <a:p>
            <a:pPr marL="0" marR="0" lvl="0" indent="0" algn="l" defTabSz="457200" rtl="0" eaLnBrk="0" fontAlgn="base" latinLnBrk="0" hangingPunct="0">
              <a:lnSpc>
                <a:spcPct val="9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prstClr val="black"/>
                </a:solidFill>
                <a:effectLst/>
                <a:uLnTx/>
                <a:uFillTx/>
                <a:latin typeface="Georgia" charset="0"/>
                <a:ea typeface="ＭＳ Ｐゴシック" charset="-128"/>
                <a:cs typeface="MS PGothic" charset="-128"/>
              </a:rPr>
              <a:t>The national GOP committees have raised about $99 million more than their Democratic counterparts so far</a:t>
            </a:r>
          </a:p>
        </p:txBody>
      </p:sp>
      <p:sp>
        <p:nvSpPr>
          <p:cNvPr id="23" name="Text Placeholder 18"/>
          <p:cNvSpPr txBox="1">
            <a:spLocks/>
          </p:cNvSpPr>
          <p:nvPr/>
        </p:nvSpPr>
        <p:spPr bwMode="auto">
          <a:xfrm>
            <a:off x="404807" y="6219688"/>
            <a:ext cx="8247721" cy="18175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457200" rtl="0" eaLnBrk="0" fontAlgn="base" latinLnBrk="0" hangingPunct="0">
              <a:lnSpc>
                <a:spcPct val="110000"/>
              </a:lnSpc>
              <a:spcBef>
                <a:spcPts val="0"/>
              </a:spcBef>
              <a:spcAft>
                <a:spcPct val="0"/>
              </a:spcAft>
              <a:buClrTx/>
              <a:buSzTx/>
              <a:buFont typeface="Arial" panose="020B0604020202020204" pitchFamily="34" charset="0"/>
              <a:buNone/>
              <a:tabLst/>
              <a:defRPr/>
            </a:pPr>
            <a:r>
              <a:rPr kumimoji="0" lang="en-US" sz="700" b="0" i="0" u="none" strike="noStrike" kern="1200" cap="none" spc="0" normalizeH="0" baseline="0" noProof="0" dirty="0">
                <a:ln>
                  <a:noFill/>
                </a:ln>
                <a:solidFill>
                  <a:prstClr val="black">
                    <a:lumMod val="50000"/>
                    <a:lumOff val="50000"/>
                  </a:prstClr>
                </a:solidFill>
                <a:effectLst/>
                <a:uLnTx/>
                <a:uFillTx/>
                <a:latin typeface="Georgia"/>
                <a:ea typeface="MS PGothic" panose="020B0600070205080204" pitchFamily="34" charset="-128"/>
                <a:cs typeface="Georgia"/>
              </a:rPr>
              <a:t>Sources: Federal Election Commission, 2018.</a:t>
            </a: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EFBC90E-502A-A54D-9BAE-6F74229062B0}" type="slidenum">
              <a:rPr kumimoji="0" lang="en-US" sz="800" b="0" i="0" u="none" strike="noStrike" kern="1200" cap="none" spc="0" normalizeH="0" baseline="0" noProof="0" smtClean="0">
                <a:ln>
                  <a:noFill/>
                </a:ln>
                <a:solidFill>
                  <a:prstClr val="black"/>
                </a:solidFill>
                <a:effectLst/>
                <a:uLnTx/>
                <a:uFillTx/>
                <a:latin typeface="Georgia"/>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800" b="0" i="0" u="none" strike="noStrike" kern="1200" cap="none" spc="0" normalizeH="0" baseline="0" noProof="0" dirty="0">
              <a:ln>
                <a:noFill/>
              </a:ln>
              <a:solidFill>
                <a:prstClr val="black"/>
              </a:solidFill>
              <a:effectLst/>
              <a:uLnTx/>
              <a:uFillTx/>
              <a:latin typeface="Georgia"/>
              <a:ea typeface="+mn-ea"/>
              <a:cs typeface="+mn-cs"/>
            </a:endParaRPr>
          </a:p>
        </p:txBody>
      </p:sp>
      <p:graphicFrame>
        <p:nvGraphicFramePr>
          <p:cNvPr id="4" name="Chart 3"/>
          <p:cNvGraphicFramePr/>
          <p:nvPr>
            <p:extLst>
              <p:ext uri="{D42A27DB-BD31-4B8C-83A1-F6EECF244321}">
                <p14:modId xmlns:p14="http://schemas.microsoft.com/office/powerpoint/2010/main" val="4282899412"/>
              </p:ext>
            </p:extLst>
          </p:nvPr>
        </p:nvGraphicFramePr>
        <p:xfrm>
          <a:off x="410589" y="2337109"/>
          <a:ext cx="8407407" cy="3820036"/>
        </p:xfrm>
        <a:graphic>
          <a:graphicData uri="http://schemas.openxmlformats.org/drawingml/2006/chart">
            <c:chart xmlns:c="http://schemas.openxmlformats.org/drawingml/2006/chart" xmlns:r="http://schemas.openxmlformats.org/officeDocument/2006/relationships" r:id="rId2"/>
          </a:graphicData>
        </a:graphic>
      </p:graphicFrame>
      <p:sp>
        <p:nvSpPr>
          <p:cNvPr id="13" name="Rectangle 14"/>
          <p:cNvSpPr>
            <a:spLocks noChangeArrowheads="1"/>
          </p:cNvSpPr>
          <p:nvPr/>
        </p:nvSpPr>
        <p:spPr bwMode="auto">
          <a:xfrm>
            <a:off x="419100" y="1548295"/>
            <a:ext cx="4191000" cy="276999"/>
          </a:xfrm>
          <a:prstGeom prst="rect">
            <a:avLst/>
          </a:prstGeom>
          <a:noFill/>
          <a:ln>
            <a:noFill/>
          </a:ln>
          <a:extLst/>
        </p:spPr>
        <p:txBody>
          <a:bodyPr wrap="square" lIns="91440">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marL="0" marR="0" lvl="0" indent="0" algn="l" defTabSz="811213" rtl="0" eaLnBrk="1" fontAlgn="auto" latinLnBrk="0" hangingPunct="1">
              <a:lnSpc>
                <a:spcPct val="100000"/>
              </a:lnSpc>
              <a:spcBef>
                <a:spcPct val="0"/>
              </a:spcBef>
              <a:spcAft>
                <a:spcPts val="0"/>
              </a:spcAft>
              <a:buClrTx/>
              <a:buSzTx/>
              <a:buFontTx/>
              <a:buNone/>
              <a:tabLst/>
              <a:defRPr/>
            </a:pPr>
            <a:r>
              <a:rPr kumimoji="0" lang="en-US" altLang="en-US" sz="1200" b="1" i="0" u="none" strike="noStrike" kern="1200" cap="none" spc="0" normalizeH="0" baseline="0" noProof="0" dirty="0">
                <a:ln>
                  <a:noFill/>
                </a:ln>
                <a:solidFill>
                  <a:prstClr val="black"/>
                </a:solidFill>
                <a:effectLst/>
                <a:uLnTx/>
                <a:uFillTx/>
                <a:latin typeface="Georgia" panose="02040502050405020303" pitchFamily="18" charset="0"/>
                <a:ea typeface="ＭＳ Ｐゴシック" panose="020B0600070205080204" pitchFamily="34" charset="-128"/>
                <a:cs typeface="+mn-cs"/>
              </a:rPr>
              <a:t>Total receipts by national party </a:t>
            </a:r>
            <a:r>
              <a:rPr kumimoji="0" lang="en-US" altLang="en-US" sz="1200" b="1" i="0" u="none" strike="noStrike" kern="1200" cap="none" spc="0" normalizeH="0" baseline="0" noProof="0" dirty="0" smtClean="0">
                <a:ln>
                  <a:noFill/>
                </a:ln>
                <a:solidFill>
                  <a:prstClr val="black"/>
                </a:solidFill>
                <a:effectLst/>
                <a:uLnTx/>
                <a:uFillTx/>
                <a:latin typeface="Georgia" panose="02040502050405020303" pitchFamily="18" charset="0"/>
                <a:ea typeface="ＭＳ Ｐゴシック" panose="020B0600070205080204" pitchFamily="34" charset="-128"/>
                <a:cs typeface="+mn-cs"/>
              </a:rPr>
              <a:t>PACs at end of Q3</a:t>
            </a:r>
            <a:endParaRPr kumimoji="0" lang="en-US" altLang="en-US" sz="1200" b="1" i="0" u="none" strike="noStrike" kern="1200" cap="none" spc="0" normalizeH="0" baseline="0" noProof="0" dirty="0">
              <a:ln>
                <a:noFill/>
              </a:ln>
              <a:solidFill>
                <a:prstClr val="black"/>
              </a:solidFill>
              <a:effectLst/>
              <a:uLnTx/>
              <a:uFillTx/>
              <a:latin typeface="Georgia" panose="02040502050405020303" pitchFamily="18" charset="0"/>
              <a:ea typeface="ＭＳ Ｐゴシック" panose="020B0600070205080204" pitchFamily="34" charset="-128"/>
              <a:cs typeface="+mn-cs"/>
            </a:endParaRPr>
          </a:p>
        </p:txBody>
      </p:sp>
      <p:sp>
        <p:nvSpPr>
          <p:cNvPr id="14" name="Rectangle 14"/>
          <p:cNvSpPr>
            <a:spLocks noChangeArrowheads="1"/>
          </p:cNvSpPr>
          <p:nvPr/>
        </p:nvSpPr>
        <p:spPr bwMode="auto">
          <a:xfrm>
            <a:off x="419100" y="1809300"/>
            <a:ext cx="2824227" cy="215444"/>
          </a:xfrm>
          <a:prstGeom prst="rect">
            <a:avLst/>
          </a:prstGeom>
          <a:noFill/>
          <a:ln>
            <a:noFill/>
          </a:ln>
          <a:extLst/>
        </p:spPr>
        <p:txBody>
          <a:bodyPr wrap="square" lIns="91440">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marL="0" marR="0" lvl="0" indent="0" algn="l" defTabSz="811213"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800" b="0" i="0" u="none" strike="noStrike" kern="1200" cap="none" spc="0" normalizeH="0" baseline="0" noProof="0" dirty="0">
                <a:ln>
                  <a:noFill/>
                </a:ln>
                <a:solidFill>
                  <a:prstClr val="black">
                    <a:lumMod val="50000"/>
                    <a:lumOff val="50000"/>
                  </a:prstClr>
                </a:solidFill>
                <a:effectLst/>
                <a:uLnTx/>
                <a:uFillTx/>
                <a:latin typeface="Verdana"/>
                <a:ea typeface="ＭＳ Ｐゴシック" panose="020B0600070205080204" pitchFamily="34" charset="-128"/>
                <a:cs typeface="Verdana"/>
              </a:rPr>
              <a:t>AS OF OCTOBER </a:t>
            </a:r>
            <a:r>
              <a:rPr kumimoji="0" lang="en-US" altLang="en-US" sz="800" b="0" i="0" u="none" strike="noStrike" kern="1200" cap="none" spc="0" normalizeH="0" baseline="0" noProof="0" dirty="0" smtClean="0">
                <a:ln>
                  <a:noFill/>
                </a:ln>
                <a:solidFill>
                  <a:prstClr val="black">
                    <a:lumMod val="50000"/>
                    <a:lumOff val="50000"/>
                  </a:prstClr>
                </a:solidFill>
                <a:effectLst/>
                <a:uLnTx/>
                <a:uFillTx/>
                <a:latin typeface="Verdana"/>
                <a:ea typeface="ＭＳ Ｐゴシック" panose="020B0600070205080204" pitchFamily="34" charset="-128"/>
                <a:cs typeface="Verdana"/>
              </a:rPr>
              <a:t>1, </a:t>
            </a:r>
            <a:r>
              <a:rPr kumimoji="0" lang="en-US" altLang="en-US" sz="800" b="0" i="0" u="none" strike="noStrike" kern="1200" cap="none" spc="0" normalizeH="0" baseline="0" noProof="0" dirty="0">
                <a:ln>
                  <a:noFill/>
                </a:ln>
                <a:solidFill>
                  <a:prstClr val="black">
                    <a:lumMod val="50000"/>
                    <a:lumOff val="50000"/>
                  </a:prstClr>
                </a:solidFill>
                <a:effectLst/>
                <a:uLnTx/>
                <a:uFillTx/>
                <a:latin typeface="Verdana"/>
                <a:ea typeface="ＭＳ Ｐゴシック" panose="020B0600070205080204" pitchFamily="34" charset="-128"/>
                <a:cs typeface="Verdana"/>
              </a:rPr>
              <a:t>2018</a:t>
            </a:r>
          </a:p>
        </p:txBody>
      </p:sp>
      <p:sp>
        <p:nvSpPr>
          <p:cNvPr id="9" name="Text Placeholder 18"/>
          <p:cNvSpPr txBox="1">
            <a:spLocks/>
          </p:cNvSpPr>
          <p:nvPr/>
        </p:nvSpPr>
        <p:spPr bwMode="auto">
          <a:xfrm>
            <a:off x="404808" y="6422607"/>
            <a:ext cx="3043242"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dirty="0">
                <a:latin typeface="Georgia"/>
                <a:cs typeface="Georgia"/>
              </a:rPr>
              <a:t>Daniel Stublen | Slide last updated on: October 11, 2018</a:t>
            </a:r>
          </a:p>
        </p:txBody>
      </p:sp>
      <p:pic>
        <p:nvPicPr>
          <p:cNvPr id="10" name="Picture 9"/>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03175" y="274320"/>
            <a:ext cx="2080349" cy="274320"/>
          </a:xfrm>
          <a:prstGeom prst="rect">
            <a:avLst/>
          </a:prstGeom>
        </p:spPr>
      </p:pic>
      <p:sp>
        <p:nvSpPr>
          <p:cNvPr id="11" name="TextBox 10">
            <a:extLst>
              <a:ext uri="{FF2B5EF4-FFF2-40B4-BE49-F238E27FC236}">
                <a16:creationId xmlns:a16="http://schemas.microsoft.com/office/drawing/2014/main" id="{05DDA5FC-0ECA-8240-B84C-E5477D567F7C}"/>
              </a:ext>
            </a:extLst>
          </p:cNvPr>
          <p:cNvSpPr txBox="1">
            <a:spLocks noChangeArrowheads="1"/>
          </p:cNvSpPr>
          <p:nvPr/>
        </p:nvSpPr>
        <p:spPr bwMode="auto">
          <a:xfrm>
            <a:off x="411285" y="2040978"/>
            <a:ext cx="3680655" cy="2961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oAutofit/>
          </a:bodyPr>
          <a:lstStyle>
            <a:lvl1pPr>
              <a:lnSpc>
                <a:spcPct val="90000"/>
              </a:lnSpc>
              <a:spcBef>
                <a:spcPts val="1000"/>
              </a:spcBef>
              <a:buFont typeface="Arial" charset="0"/>
              <a:buChar char="•"/>
              <a:defRPr sz="2800">
                <a:solidFill>
                  <a:schemeClr val="tx1"/>
                </a:solidFill>
                <a:latin typeface="Georgia" charset="0"/>
                <a:ea typeface="ＭＳ Ｐゴシック" charset="-128"/>
                <a:cs typeface="MS PGothic" charset="-128"/>
              </a:defRPr>
            </a:lvl1pPr>
            <a:lvl2pPr marL="742950" indent="-285750">
              <a:lnSpc>
                <a:spcPct val="90000"/>
              </a:lnSpc>
              <a:spcBef>
                <a:spcPts val="500"/>
              </a:spcBef>
              <a:buFont typeface="Arial" charset="0"/>
              <a:buChar char="•"/>
              <a:defRPr sz="2400">
                <a:solidFill>
                  <a:schemeClr val="tx1"/>
                </a:solidFill>
                <a:latin typeface="Georgia" charset="0"/>
                <a:ea typeface="ＭＳ Ｐゴシック" charset="-128"/>
                <a:cs typeface="MS PGothic" charset="-128"/>
              </a:defRPr>
            </a:lvl2pPr>
            <a:lvl3pPr marL="1143000" indent="-228600">
              <a:lnSpc>
                <a:spcPct val="90000"/>
              </a:lnSpc>
              <a:spcBef>
                <a:spcPts val="500"/>
              </a:spcBef>
              <a:buFont typeface="Arial" charset="0"/>
              <a:buChar char="•"/>
              <a:defRPr sz="2000">
                <a:solidFill>
                  <a:schemeClr val="tx1"/>
                </a:solidFill>
                <a:latin typeface="Georgia" charset="0"/>
                <a:ea typeface="ＭＳ Ｐゴシック" charset="-128"/>
                <a:cs typeface="MS PGothic" charset="-128"/>
              </a:defRPr>
            </a:lvl3pPr>
            <a:lvl4pPr marL="1600200" indent="-228600">
              <a:lnSpc>
                <a:spcPct val="90000"/>
              </a:lnSpc>
              <a:spcBef>
                <a:spcPts val="500"/>
              </a:spcBef>
              <a:buFont typeface="Arial" charset="0"/>
              <a:buChar char="•"/>
              <a:defRPr>
                <a:solidFill>
                  <a:schemeClr val="tx1"/>
                </a:solidFill>
                <a:latin typeface="Georgia" charset="0"/>
                <a:ea typeface="ＭＳ Ｐゴシック" charset="-128"/>
                <a:cs typeface="MS PGothic" charset="-128"/>
              </a:defRPr>
            </a:lvl4pPr>
            <a:lvl5pPr marL="2057400" indent="-228600">
              <a:lnSpc>
                <a:spcPct val="90000"/>
              </a:lnSpc>
              <a:spcBef>
                <a:spcPts val="500"/>
              </a:spcBef>
              <a:buFont typeface="Arial" charset="0"/>
              <a:buChar char="•"/>
              <a:defRPr>
                <a:solidFill>
                  <a:schemeClr val="tx1"/>
                </a:solidFill>
                <a:latin typeface="Georgia" charset="0"/>
                <a:ea typeface="ＭＳ Ｐゴシック" charset="-128"/>
                <a:cs typeface="MS PGothic" charset="-128"/>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MS PGothic" charset="-128"/>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MS PGothic" charset="-128"/>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MS PGothic" charset="-128"/>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MS PGothic" charset="-128"/>
              </a:defRPr>
            </a:lvl9pPr>
          </a:lstStyle>
          <a:p>
            <a:pPr>
              <a:lnSpc>
                <a:spcPct val="100000"/>
              </a:lnSpc>
              <a:spcBef>
                <a:spcPct val="0"/>
              </a:spcBef>
              <a:buFontTx/>
              <a:buNone/>
            </a:pPr>
            <a:r>
              <a:rPr lang="en-US" altLang="en-US" sz="1000" b="1" dirty="0" smtClean="0">
                <a:solidFill>
                  <a:schemeClr val="bg2"/>
                </a:solidFill>
                <a:latin typeface="Verdana"/>
                <a:cs typeface="Verdana"/>
              </a:rPr>
              <a:t>■</a:t>
            </a:r>
            <a:r>
              <a:rPr lang="en-US" altLang="en-US" sz="1000" b="1" dirty="0" smtClean="0">
                <a:latin typeface="Verdana"/>
                <a:cs typeface="Verdana"/>
              </a:rPr>
              <a:t> </a:t>
            </a:r>
            <a:r>
              <a:rPr lang="en-US" altLang="en-US" sz="1000" dirty="0" smtClean="0">
                <a:latin typeface="Verdana"/>
                <a:cs typeface="Verdana"/>
              </a:rPr>
              <a:t>Democratic PAC    </a:t>
            </a:r>
            <a:r>
              <a:rPr lang="en-US" altLang="en-US" sz="1000" b="1" dirty="0" smtClean="0">
                <a:solidFill>
                  <a:schemeClr val="tx2"/>
                </a:solidFill>
                <a:latin typeface="Verdana"/>
                <a:cs typeface="Verdana"/>
              </a:rPr>
              <a:t>■</a:t>
            </a:r>
            <a:r>
              <a:rPr lang="en-US" altLang="en-US" sz="1000" b="1" dirty="0" smtClean="0">
                <a:latin typeface="Verdana"/>
                <a:cs typeface="Verdana"/>
              </a:rPr>
              <a:t> </a:t>
            </a:r>
            <a:r>
              <a:rPr lang="en-US" altLang="en-US" sz="1000" dirty="0" smtClean="0">
                <a:latin typeface="Verdana"/>
                <a:cs typeface="Verdana"/>
              </a:rPr>
              <a:t>Republican PAC</a:t>
            </a:r>
            <a:endParaRPr lang="en-US" altLang="en-US" sz="1000" dirty="0">
              <a:latin typeface="Verdana"/>
              <a:cs typeface="Verdana"/>
            </a:endParaRPr>
          </a:p>
        </p:txBody>
      </p:sp>
    </p:spTree>
    <p:extLst>
      <p:ext uri="{BB962C8B-B14F-4D97-AF65-F5344CB8AC3E}">
        <p14:creationId xmlns:p14="http://schemas.microsoft.com/office/powerpoint/2010/main" val="33941680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txBox="1">
            <a:spLocks/>
          </p:cNvSpPr>
          <p:nvPr/>
        </p:nvSpPr>
        <p:spPr bwMode="auto">
          <a:xfrm>
            <a:off x="404814" y="756919"/>
            <a:ext cx="8243886" cy="64641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200" b="1" kern="1200">
                <a:solidFill>
                  <a:schemeClr val="tx1"/>
                </a:solidFill>
                <a:latin typeface="Georgia" panose="02040502050405020303" pitchFamily="18" charset="0"/>
                <a:ea typeface="ＭＳ Ｐゴシック" panose="020B0600070205080204" pitchFamily="34" charset="-128"/>
                <a:cs typeface="MS PGothic" charset="0"/>
              </a:defRPr>
            </a:lvl1pPr>
            <a:lvl2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2pPr>
            <a:lvl3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3pPr>
            <a:lvl4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4pPr>
            <a:lvl5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5pPr>
            <a:lvl6pPr marL="4572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6pPr>
            <a:lvl7pPr marL="9144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7pPr>
            <a:lvl8pPr marL="13716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8pPr>
            <a:lvl9pPr marL="18288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9pPr>
          </a:lstStyle>
          <a:p>
            <a:r>
              <a:rPr lang="en-US" altLang="en-US" sz="2000" dirty="0">
                <a:latin typeface="Georgia" charset="0"/>
                <a:ea typeface="ＭＳ Ｐゴシック" charset="-128"/>
                <a:cs typeface="MS PGothic" charset="-128"/>
              </a:rPr>
              <a:t>Major super PACs </a:t>
            </a:r>
            <a:r>
              <a:rPr lang="en-US" altLang="en-US" sz="2000" dirty="0" smtClean="0">
                <a:latin typeface="Georgia" charset="0"/>
                <a:ea typeface="ＭＳ Ｐゴシック" charset="-128"/>
                <a:cs typeface="MS PGothic" charset="-128"/>
              </a:rPr>
              <a:t>still hold nearly $200 </a:t>
            </a:r>
            <a:r>
              <a:rPr lang="en-US" altLang="en-US" sz="2000" dirty="0">
                <a:latin typeface="Georgia" charset="0"/>
                <a:ea typeface="ＭＳ Ｐゴシック" charset="-128"/>
                <a:cs typeface="MS PGothic" charset="-128"/>
              </a:rPr>
              <a:t>million </a:t>
            </a:r>
            <a:r>
              <a:rPr lang="en-US" altLang="en-US" sz="2000" dirty="0" smtClean="0">
                <a:latin typeface="Georgia" charset="0"/>
                <a:ea typeface="ＭＳ Ｐゴシック" charset="-128"/>
                <a:cs typeface="MS PGothic" charset="-128"/>
              </a:rPr>
              <a:t>to spend on </a:t>
            </a:r>
            <a:r>
              <a:rPr lang="en-US" altLang="en-US" sz="2000" dirty="0">
                <a:latin typeface="Georgia" charset="0"/>
                <a:ea typeface="ＭＳ Ｐゴシック" charset="-128"/>
                <a:cs typeface="MS PGothic" charset="-128"/>
              </a:rPr>
              <a:t>independent expenditures</a:t>
            </a:r>
          </a:p>
        </p:txBody>
      </p:sp>
      <p:sp>
        <p:nvSpPr>
          <p:cNvPr id="18" name="Rectangle 14"/>
          <p:cNvSpPr>
            <a:spLocks noChangeArrowheads="1"/>
          </p:cNvSpPr>
          <p:nvPr/>
        </p:nvSpPr>
        <p:spPr bwMode="auto">
          <a:xfrm>
            <a:off x="411285" y="1548295"/>
            <a:ext cx="8229600" cy="276999"/>
          </a:xfrm>
          <a:prstGeom prst="rect">
            <a:avLst/>
          </a:prstGeom>
          <a:noFill/>
          <a:ln>
            <a:noFill/>
          </a:ln>
          <a:extLst/>
        </p:spPr>
        <p:txBody>
          <a:bodyPr>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lnSpc>
                <a:spcPct val="100000"/>
              </a:lnSpc>
              <a:spcBef>
                <a:spcPct val="0"/>
              </a:spcBef>
              <a:buFontTx/>
              <a:buNone/>
              <a:defRPr/>
            </a:pPr>
            <a:r>
              <a:rPr lang="en-US" altLang="en-US" sz="1200" b="1" dirty="0"/>
              <a:t>Total cash on hand by major super </a:t>
            </a:r>
            <a:r>
              <a:rPr lang="en-US" altLang="en-US" sz="1200" b="1" dirty="0" smtClean="0"/>
              <a:t>PACs at end of Q3</a:t>
            </a:r>
            <a:endParaRPr lang="en-US" altLang="en-US" sz="1200" b="1" dirty="0"/>
          </a:p>
        </p:txBody>
      </p:sp>
      <p:sp>
        <p:nvSpPr>
          <p:cNvPr id="23" name="Text Placeholder 18"/>
          <p:cNvSpPr txBox="1">
            <a:spLocks/>
          </p:cNvSpPr>
          <p:nvPr/>
        </p:nvSpPr>
        <p:spPr bwMode="auto">
          <a:xfrm>
            <a:off x="404807" y="6219688"/>
            <a:ext cx="8247721" cy="18175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Font typeface="Arial" panose="020B0604020202020204" pitchFamily="34" charset="0"/>
              <a:buNone/>
              <a:defRPr/>
            </a:pPr>
            <a:r>
              <a:rPr lang="en-US" sz="700" dirty="0">
                <a:solidFill>
                  <a:schemeClr val="tx1">
                    <a:lumMod val="50000"/>
                    <a:lumOff val="50000"/>
                  </a:schemeClr>
                </a:solidFill>
                <a:latin typeface="Georgia"/>
                <a:cs typeface="Georgia"/>
              </a:rPr>
              <a:t>Sources: Federal Election Commission, 2018.</a:t>
            </a:r>
          </a:p>
        </p:txBody>
      </p:sp>
      <p:sp>
        <p:nvSpPr>
          <p:cNvPr id="6" name="Slide Number Placeholder 5"/>
          <p:cNvSpPr>
            <a:spLocks noGrp="1"/>
          </p:cNvSpPr>
          <p:nvPr>
            <p:ph type="sldNum" sz="quarter" idx="12"/>
          </p:nvPr>
        </p:nvSpPr>
        <p:spPr/>
        <p:txBody>
          <a:bodyPr/>
          <a:lstStyle/>
          <a:p>
            <a:fld id="{BEFBC90E-502A-A54D-9BAE-6F74229062B0}" type="slidenum">
              <a:rPr lang="en-US" smtClean="0"/>
              <a:pPr/>
              <a:t>12</a:t>
            </a:fld>
            <a:endParaRPr lang="en-US" dirty="0"/>
          </a:p>
        </p:txBody>
      </p:sp>
      <p:sp>
        <p:nvSpPr>
          <p:cNvPr id="11" name="Rectangle 14"/>
          <p:cNvSpPr>
            <a:spLocks noChangeArrowheads="1"/>
          </p:cNvSpPr>
          <p:nvPr/>
        </p:nvSpPr>
        <p:spPr bwMode="auto">
          <a:xfrm>
            <a:off x="411285" y="1825414"/>
            <a:ext cx="2824227" cy="215444"/>
          </a:xfrm>
          <a:prstGeom prst="rect">
            <a:avLst/>
          </a:prstGeom>
          <a:noFill/>
          <a:ln>
            <a:noFill/>
          </a:ln>
          <a:extLst/>
        </p:spPr>
        <p:txBody>
          <a:bodyPr wrap="square">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lnSpc>
                <a:spcPct val="100000"/>
              </a:lnSpc>
              <a:spcBef>
                <a:spcPct val="0"/>
              </a:spcBef>
              <a:buNone/>
              <a:defRPr/>
            </a:pPr>
            <a:r>
              <a:rPr lang="en-US" altLang="en-US" sz="800" dirty="0">
                <a:solidFill>
                  <a:schemeClr val="tx1">
                    <a:lumMod val="50000"/>
                    <a:lumOff val="50000"/>
                  </a:schemeClr>
                </a:solidFill>
                <a:latin typeface="Verdana"/>
                <a:cs typeface="Verdana"/>
              </a:rPr>
              <a:t>AS OF OCTOBER </a:t>
            </a:r>
            <a:r>
              <a:rPr lang="en-US" altLang="en-US" sz="800" dirty="0" smtClean="0">
                <a:solidFill>
                  <a:schemeClr val="tx1">
                    <a:lumMod val="50000"/>
                    <a:lumOff val="50000"/>
                  </a:schemeClr>
                </a:solidFill>
                <a:latin typeface="Verdana"/>
                <a:cs typeface="Verdana"/>
              </a:rPr>
              <a:t>1</a:t>
            </a:r>
            <a:r>
              <a:rPr lang="en-US" altLang="en-US" sz="800" dirty="0">
                <a:solidFill>
                  <a:schemeClr val="tx1">
                    <a:lumMod val="50000"/>
                    <a:lumOff val="50000"/>
                  </a:schemeClr>
                </a:solidFill>
                <a:latin typeface="Verdana"/>
                <a:cs typeface="Verdana"/>
              </a:rPr>
              <a:t>, 2018</a:t>
            </a:r>
          </a:p>
        </p:txBody>
      </p:sp>
      <p:graphicFrame>
        <p:nvGraphicFramePr>
          <p:cNvPr id="4" name="Chart 3"/>
          <p:cNvGraphicFramePr/>
          <p:nvPr>
            <p:extLst>
              <p:ext uri="{D42A27DB-BD31-4B8C-83A1-F6EECF244321}">
                <p14:modId xmlns:p14="http://schemas.microsoft.com/office/powerpoint/2010/main" val="2251030805"/>
              </p:ext>
            </p:extLst>
          </p:nvPr>
        </p:nvGraphicFramePr>
        <p:xfrm>
          <a:off x="410589" y="2337109"/>
          <a:ext cx="8407407" cy="3820036"/>
        </p:xfrm>
        <a:graphic>
          <a:graphicData uri="http://schemas.openxmlformats.org/drawingml/2006/chart">
            <c:chart xmlns:c="http://schemas.openxmlformats.org/drawingml/2006/chart" xmlns:r="http://schemas.openxmlformats.org/officeDocument/2006/relationships" r:id="rId2"/>
          </a:graphicData>
        </a:graphic>
      </p:graphicFrame>
      <p:sp>
        <p:nvSpPr>
          <p:cNvPr id="13" name="Text Placeholder 18"/>
          <p:cNvSpPr txBox="1">
            <a:spLocks/>
          </p:cNvSpPr>
          <p:nvPr/>
        </p:nvSpPr>
        <p:spPr bwMode="auto">
          <a:xfrm>
            <a:off x="404808" y="6422607"/>
            <a:ext cx="3043242"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dirty="0">
                <a:latin typeface="Georgia"/>
                <a:cs typeface="Georgia"/>
              </a:rPr>
              <a:t>Daniel Stublen | Slide last updated on: October 11, 2018</a:t>
            </a:r>
          </a:p>
        </p:txBody>
      </p:sp>
      <p:pic>
        <p:nvPicPr>
          <p:cNvPr id="14" name="Picture 1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03175" y="274320"/>
            <a:ext cx="2080349" cy="274320"/>
          </a:xfrm>
          <a:prstGeom prst="rect">
            <a:avLst/>
          </a:prstGeom>
        </p:spPr>
      </p:pic>
      <p:sp>
        <p:nvSpPr>
          <p:cNvPr id="12" name="TextBox 11">
            <a:extLst>
              <a:ext uri="{FF2B5EF4-FFF2-40B4-BE49-F238E27FC236}">
                <a16:creationId xmlns:a16="http://schemas.microsoft.com/office/drawing/2014/main" id="{05DDA5FC-0ECA-8240-B84C-E5477D567F7C}"/>
              </a:ext>
            </a:extLst>
          </p:cNvPr>
          <p:cNvSpPr txBox="1">
            <a:spLocks noChangeArrowheads="1"/>
          </p:cNvSpPr>
          <p:nvPr/>
        </p:nvSpPr>
        <p:spPr bwMode="auto">
          <a:xfrm>
            <a:off x="411285" y="2040978"/>
            <a:ext cx="3680655" cy="2961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oAutofit/>
          </a:bodyPr>
          <a:lstStyle>
            <a:lvl1pPr>
              <a:lnSpc>
                <a:spcPct val="90000"/>
              </a:lnSpc>
              <a:spcBef>
                <a:spcPts val="1000"/>
              </a:spcBef>
              <a:buFont typeface="Arial" charset="0"/>
              <a:buChar char="•"/>
              <a:defRPr sz="2800">
                <a:solidFill>
                  <a:schemeClr val="tx1"/>
                </a:solidFill>
                <a:latin typeface="Georgia" charset="0"/>
                <a:ea typeface="ＭＳ Ｐゴシック" charset="-128"/>
                <a:cs typeface="MS PGothic" charset="-128"/>
              </a:defRPr>
            </a:lvl1pPr>
            <a:lvl2pPr marL="742950" indent="-285750">
              <a:lnSpc>
                <a:spcPct val="90000"/>
              </a:lnSpc>
              <a:spcBef>
                <a:spcPts val="500"/>
              </a:spcBef>
              <a:buFont typeface="Arial" charset="0"/>
              <a:buChar char="•"/>
              <a:defRPr sz="2400">
                <a:solidFill>
                  <a:schemeClr val="tx1"/>
                </a:solidFill>
                <a:latin typeface="Georgia" charset="0"/>
                <a:ea typeface="ＭＳ Ｐゴシック" charset="-128"/>
                <a:cs typeface="MS PGothic" charset="-128"/>
              </a:defRPr>
            </a:lvl2pPr>
            <a:lvl3pPr marL="1143000" indent="-228600">
              <a:lnSpc>
                <a:spcPct val="90000"/>
              </a:lnSpc>
              <a:spcBef>
                <a:spcPts val="500"/>
              </a:spcBef>
              <a:buFont typeface="Arial" charset="0"/>
              <a:buChar char="•"/>
              <a:defRPr sz="2000">
                <a:solidFill>
                  <a:schemeClr val="tx1"/>
                </a:solidFill>
                <a:latin typeface="Georgia" charset="0"/>
                <a:ea typeface="ＭＳ Ｐゴシック" charset="-128"/>
                <a:cs typeface="MS PGothic" charset="-128"/>
              </a:defRPr>
            </a:lvl3pPr>
            <a:lvl4pPr marL="1600200" indent="-228600">
              <a:lnSpc>
                <a:spcPct val="90000"/>
              </a:lnSpc>
              <a:spcBef>
                <a:spcPts val="500"/>
              </a:spcBef>
              <a:buFont typeface="Arial" charset="0"/>
              <a:buChar char="•"/>
              <a:defRPr>
                <a:solidFill>
                  <a:schemeClr val="tx1"/>
                </a:solidFill>
                <a:latin typeface="Georgia" charset="0"/>
                <a:ea typeface="ＭＳ Ｐゴシック" charset="-128"/>
                <a:cs typeface="MS PGothic" charset="-128"/>
              </a:defRPr>
            </a:lvl4pPr>
            <a:lvl5pPr marL="2057400" indent="-228600">
              <a:lnSpc>
                <a:spcPct val="90000"/>
              </a:lnSpc>
              <a:spcBef>
                <a:spcPts val="500"/>
              </a:spcBef>
              <a:buFont typeface="Arial" charset="0"/>
              <a:buChar char="•"/>
              <a:defRPr>
                <a:solidFill>
                  <a:schemeClr val="tx1"/>
                </a:solidFill>
                <a:latin typeface="Georgia" charset="0"/>
                <a:ea typeface="ＭＳ Ｐゴシック" charset="-128"/>
                <a:cs typeface="MS PGothic" charset="-128"/>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MS PGothic" charset="-128"/>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MS PGothic" charset="-128"/>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MS PGothic" charset="-128"/>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MS PGothic" charset="-128"/>
              </a:defRPr>
            </a:lvl9pPr>
          </a:lstStyle>
          <a:p>
            <a:pPr>
              <a:lnSpc>
                <a:spcPct val="100000"/>
              </a:lnSpc>
              <a:spcBef>
                <a:spcPct val="0"/>
              </a:spcBef>
              <a:buFontTx/>
              <a:buNone/>
            </a:pPr>
            <a:r>
              <a:rPr lang="en-US" altLang="en-US" sz="1000" b="1" dirty="0" smtClean="0">
                <a:solidFill>
                  <a:schemeClr val="bg2"/>
                </a:solidFill>
                <a:latin typeface="Verdana"/>
                <a:cs typeface="Verdana"/>
              </a:rPr>
              <a:t>■</a:t>
            </a:r>
            <a:r>
              <a:rPr lang="en-US" altLang="en-US" sz="1000" b="1" dirty="0" smtClean="0">
                <a:latin typeface="Verdana"/>
                <a:cs typeface="Verdana"/>
              </a:rPr>
              <a:t> </a:t>
            </a:r>
            <a:r>
              <a:rPr lang="en-US" altLang="en-US" sz="1000" dirty="0" smtClean="0">
                <a:latin typeface="Verdana"/>
                <a:cs typeface="Verdana"/>
              </a:rPr>
              <a:t>Democratic super PAC    </a:t>
            </a:r>
            <a:r>
              <a:rPr lang="en-US" altLang="en-US" sz="1000" b="1" dirty="0" smtClean="0">
                <a:solidFill>
                  <a:schemeClr val="tx2"/>
                </a:solidFill>
                <a:latin typeface="Verdana"/>
                <a:cs typeface="Verdana"/>
              </a:rPr>
              <a:t>■</a:t>
            </a:r>
            <a:r>
              <a:rPr lang="en-US" altLang="en-US" sz="1000" b="1" dirty="0" smtClean="0">
                <a:latin typeface="Verdana"/>
                <a:cs typeface="Verdana"/>
              </a:rPr>
              <a:t> </a:t>
            </a:r>
            <a:r>
              <a:rPr lang="en-US" altLang="en-US" sz="1000" dirty="0" smtClean="0">
                <a:latin typeface="Verdana"/>
                <a:cs typeface="Verdana"/>
              </a:rPr>
              <a:t>Republican super PAC</a:t>
            </a:r>
            <a:endParaRPr lang="en-US" altLang="en-US" sz="1000" dirty="0">
              <a:latin typeface="Verdana"/>
              <a:cs typeface="Verdana"/>
            </a:endParaRPr>
          </a:p>
        </p:txBody>
      </p:sp>
    </p:spTree>
    <p:extLst>
      <p:ext uri="{BB962C8B-B14F-4D97-AF65-F5344CB8AC3E}">
        <p14:creationId xmlns:p14="http://schemas.microsoft.com/office/powerpoint/2010/main" val="20699040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Arrow Connector 18"/>
          <p:cNvCxnSpPr/>
          <p:nvPr/>
        </p:nvCxnSpPr>
        <p:spPr>
          <a:xfrm flipV="1">
            <a:off x="1041062" y="2100479"/>
            <a:ext cx="0" cy="564805"/>
          </a:xfrm>
          <a:prstGeom prst="straightConnector1">
            <a:avLst/>
          </a:prstGeom>
          <a:ln w="28575">
            <a:solidFill>
              <a:srgbClr val="9D7C46"/>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9" name="Oval 8"/>
          <p:cNvSpPr>
            <a:spLocks noChangeAspect="1"/>
          </p:cNvSpPr>
          <p:nvPr/>
        </p:nvSpPr>
        <p:spPr>
          <a:xfrm>
            <a:off x="950501" y="2542786"/>
            <a:ext cx="181122" cy="182880"/>
          </a:xfrm>
          <a:prstGeom prst="ellipse">
            <a:avLst/>
          </a:prstGeom>
          <a:solidFill>
            <a:srgbClr val="9D7C46"/>
          </a:solidFill>
          <a:ln>
            <a:solidFill>
              <a:srgbClr val="9D7C4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Oval 5"/>
          <p:cNvSpPr>
            <a:spLocks noChangeAspect="1"/>
          </p:cNvSpPr>
          <p:nvPr/>
        </p:nvSpPr>
        <p:spPr>
          <a:xfrm>
            <a:off x="950501" y="2055495"/>
            <a:ext cx="181122" cy="182880"/>
          </a:xfrm>
          <a:prstGeom prst="ellipse">
            <a:avLst/>
          </a:prstGeom>
          <a:solidFill>
            <a:schemeClr val="bg1"/>
          </a:solidFill>
          <a:ln>
            <a:solidFill>
              <a:srgbClr val="9D7C4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5" name="Rectangle 14"/>
          <p:cNvSpPr>
            <a:spLocks noChangeArrowheads="1"/>
          </p:cNvSpPr>
          <p:nvPr/>
        </p:nvSpPr>
        <p:spPr bwMode="auto">
          <a:xfrm>
            <a:off x="1161366" y="1964957"/>
            <a:ext cx="3563574" cy="2800767"/>
          </a:xfrm>
          <a:prstGeom prst="rect">
            <a:avLst/>
          </a:prstGeom>
          <a:noFill/>
          <a:ln>
            <a:noFill/>
          </a:ln>
          <a:extLst/>
        </p:spPr>
        <p:txBody>
          <a:bodyPr wrap="square">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lnSpc>
                <a:spcPct val="100000"/>
              </a:lnSpc>
              <a:spcBef>
                <a:spcPct val="0"/>
              </a:spcBef>
              <a:buNone/>
              <a:defRPr/>
            </a:pPr>
            <a:r>
              <a:rPr lang="en-US" altLang="en-US" sz="1600" dirty="0">
                <a:latin typeface="Georgia"/>
                <a:cs typeface="Georgia"/>
              </a:rPr>
              <a:t>Historic midterm trends</a:t>
            </a:r>
          </a:p>
          <a:p>
            <a:pPr>
              <a:lnSpc>
                <a:spcPct val="100000"/>
              </a:lnSpc>
              <a:spcBef>
                <a:spcPct val="0"/>
              </a:spcBef>
              <a:buNone/>
              <a:defRPr/>
            </a:pPr>
            <a:endParaRPr lang="en-US" altLang="en-US" sz="1600" dirty="0">
              <a:latin typeface="Georgia"/>
              <a:cs typeface="Georgia"/>
            </a:endParaRPr>
          </a:p>
          <a:p>
            <a:pPr>
              <a:lnSpc>
                <a:spcPct val="100000"/>
              </a:lnSpc>
              <a:spcBef>
                <a:spcPct val="0"/>
              </a:spcBef>
              <a:buNone/>
              <a:defRPr/>
            </a:pPr>
            <a:r>
              <a:rPr lang="en-US" altLang="en-US" sz="1600" dirty="0">
                <a:latin typeface="Georgia"/>
                <a:cs typeface="Georgia"/>
              </a:rPr>
              <a:t>2018 midterms</a:t>
            </a:r>
          </a:p>
          <a:p>
            <a:pPr>
              <a:lnSpc>
                <a:spcPct val="100000"/>
              </a:lnSpc>
              <a:spcBef>
                <a:spcPct val="0"/>
              </a:spcBef>
              <a:buNone/>
              <a:defRPr/>
            </a:pPr>
            <a:endParaRPr lang="en-US" altLang="en-US" sz="1600" dirty="0">
              <a:latin typeface="Georgia"/>
              <a:cs typeface="Georgia"/>
            </a:endParaRPr>
          </a:p>
          <a:p>
            <a:pPr marL="749300" indent="-285750">
              <a:lnSpc>
                <a:spcPct val="100000"/>
              </a:lnSpc>
              <a:spcBef>
                <a:spcPct val="0"/>
              </a:spcBef>
              <a:defRPr/>
            </a:pPr>
            <a:r>
              <a:rPr lang="en-US" altLang="en-US" sz="1600" dirty="0">
                <a:latin typeface="Georgia"/>
                <a:cs typeface="Georgia"/>
              </a:rPr>
              <a:t>Overall</a:t>
            </a:r>
          </a:p>
          <a:p>
            <a:pPr marL="742950" indent="-285750">
              <a:lnSpc>
                <a:spcPct val="100000"/>
              </a:lnSpc>
              <a:spcBef>
                <a:spcPct val="0"/>
              </a:spcBef>
              <a:defRPr/>
            </a:pPr>
            <a:endParaRPr lang="en-US" altLang="en-US" sz="1600" dirty="0">
              <a:latin typeface="Georgia"/>
              <a:cs typeface="Georgia"/>
            </a:endParaRPr>
          </a:p>
          <a:p>
            <a:pPr marL="742950" indent="-285750">
              <a:lnSpc>
                <a:spcPct val="100000"/>
              </a:lnSpc>
              <a:spcBef>
                <a:spcPct val="0"/>
              </a:spcBef>
              <a:defRPr/>
            </a:pPr>
            <a:r>
              <a:rPr lang="en-US" altLang="en-US" sz="1600" b="1" dirty="0">
                <a:latin typeface="Georgia"/>
                <a:cs typeface="Georgia"/>
              </a:rPr>
              <a:t>House</a:t>
            </a:r>
          </a:p>
          <a:p>
            <a:pPr marL="742950" indent="-285750">
              <a:lnSpc>
                <a:spcPct val="100000"/>
              </a:lnSpc>
              <a:spcBef>
                <a:spcPct val="0"/>
              </a:spcBef>
              <a:defRPr/>
            </a:pPr>
            <a:endParaRPr lang="en-US" altLang="en-US" sz="1600" dirty="0">
              <a:latin typeface="Georgia"/>
              <a:cs typeface="Georgia"/>
            </a:endParaRPr>
          </a:p>
          <a:p>
            <a:pPr marL="742950" indent="-285750">
              <a:lnSpc>
                <a:spcPct val="100000"/>
              </a:lnSpc>
              <a:spcBef>
                <a:spcPct val="0"/>
              </a:spcBef>
              <a:defRPr/>
            </a:pPr>
            <a:r>
              <a:rPr lang="en-US" altLang="en-US" sz="1600" dirty="0">
                <a:latin typeface="Georgia"/>
                <a:cs typeface="Georgia"/>
              </a:rPr>
              <a:t>Senate</a:t>
            </a:r>
          </a:p>
          <a:p>
            <a:pPr marL="742950" indent="-285750">
              <a:lnSpc>
                <a:spcPct val="100000"/>
              </a:lnSpc>
              <a:spcBef>
                <a:spcPct val="0"/>
              </a:spcBef>
              <a:defRPr/>
            </a:pPr>
            <a:endParaRPr lang="en-US" altLang="en-US" sz="1600" dirty="0">
              <a:latin typeface="Georgia"/>
              <a:cs typeface="Georgia"/>
            </a:endParaRPr>
          </a:p>
          <a:p>
            <a:pPr marL="742950" indent="-285750">
              <a:lnSpc>
                <a:spcPct val="100000"/>
              </a:lnSpc>
              <a:spcBef>
                <a:spcPct val="0"/>
              </a:spcBef>
              <a:defRPr/>
            </a:pPr>
            <a:r>
              <a:rPr lang="en-US" altLang="en-US" sz="1600" dirty="0">
                <a:latin typeface="Georgia"/>
                <a:cs typeface="Georgia"/>
              </a:rPr>
              <a:t>Governors</a:t>
            </a:r>
          </a:p>
        </p:txBody>
      </p:sp>
      <p:sp>
        <p:nvSpPr>
          <p:cNvPr id="3" name="Slide Number Placeholder 2"/>
          <p:cNvSpPr>
            <a:spLocks noGrp="1"/>
          </p:cNvSpPr>
          <p:nvPr>
            <p:ph type="sldNum" sz="quarter" idx="12"/>
          </p:nvPr>
        </p:nvSpPr>
        <p:spPr/>
        <p:txBody>
          <a:bodyPr/>
          <a:lstStyle/>
          <a:p>
            <a:fld id="{BEFBC90E-502A-A54D-9BAE-6F74229062B0}" type="slidenum">
              <a:rPr lang="en-US" smtClean="0"/>
              <a:t>13</a:t>
            </a:fld>
            <a:endParaRPr lang="en-US" dirty="0"/>
          </a:p>
        </p:txBody>
      </p:sp>
      <p:sp>
        <p:nvSpPr>
          <p:cNvPr id="21" name="Title 7"/>
          <p:cNvSpPr txBox="1">
            <a:spLocks/>
          </p:cNvSpPr>
          <p:nvPr/>
        </p:nvSpPr>
        <p:spPr>
          <a:xfrm>
            <a:off x="404814" y="1122363"/>
            <a:ext cx="8167688" cy="1116012"/>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altLang="en-US" sz="3200" b="1" dirty="0">
                <a:solidFill>
                  <a:srgbClr val="595959"/>
                </a:solidFill>
                <a:latin typeface="Georgia" charset="0"/>
                <a:ea typeface="ＭＳ Ｐゴシック" charset="-128"/>
                <a:cs typeface="MS PGothic" charset="-128"/>
              </a:rPr>
              <a:t>Roadmap</a:t>
            </a:r>
          </a:p>
        </p:txBody>
      </p:sp>
      <p:pic>
        <p:nvPicPr>
          <p:cNvPr id="18" name="Picture 17"/>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03175" y="274320"/>
            <a:ext cx="2080349" cy="274320"/>
          </a:xfrm>
          <a:prstGeom prst="rect">
            <a:avLst/>
          </a:prstGeom>
        </p:spPr>
      </p:pic>
    </p:spTree>
    <p:extLst>
      <p:ext uri="{BB962C8B-B14F-4D97-AF65-F5344CB8AC3E}">
        <p14:creationId xmlns:p14="http://schemas.microsoft.com/office/powerpoint/2010/main" val="26690276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bwMode="auto">
          <a:xfrm>
            <a:off x="404814" y="756919"/>
            <a:ext cx="8407400" cy="60908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200" b="1" kern="1200">
                <a:solidFill>
                  <a:schemeClr val="tx1"/>
                </a:solidFill>
                <a:latin typeface="Georgia" panose="02040502050405020303" pitchFamily="18" charset="0"/>
                <a:ea typeface="ＭＳ Ｐゴシック" panose="020B0600070205080204" pitchFamily="34" charset="-128"/>
                <a:cs typeface="MS PGothic" charset="0"/>
              </a:defRPr>
            </a:lvl1pPr>
            <a:lvl2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2pPr>
            <a:lvl3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3pPr>
            <a:lvl4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4pPr>
            <a:lvl5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5pPr>
            <a:lvl6pPr marL="4572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6pPr>
            <a:lvl7pPr marL="9144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7pPr>
            <a:lvl8pPr marL="13716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8pPr>
            <a:lvl9pPr marL="18288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9pPr>
          </a:lstStyle>
          <a:p>
            <a:r>
              <a:rPr lang="en-US" altLang="en-US" sz="2000" dirty="0">
                <a:latin typeface="Georgia" charset="0"/>
                <a:ea typeface="ＭＳ Ｐゴシック" charset="-128"/>
                <a:cs typeface="MS PGothic" charset="-128"/>
              </a:rPr>
              <a:t>Based on 2016 results, Democrats need </a:t>
            </a:r>
            <a:r>
              <a:rPr lang="en-US" altLang="en-US" sz="2000" dirty="0" smtClean="0">
                <a:latin typeface="Georgia" charset="0"/>
                <a:ea typeface="ＭＳ Ｐゴシック" charset="-128"/>
                <a:cs typeface="MS PGothic" charset="-128"/>
              </a:rPr>
              <a:t>an average 5%-7.5</a:t>
            </a:r>
            <a:r>
              <a:rPr lang="en-US" altLang="en-US" sz="2000" dirty="0">
                <a:latin typeface="Georgia" charset="0"/>
                <a:ea typeface="ＭＳ Ｐゴシック" charset="-128"/>
                <a:cs typeface="MS PGothic" charset="-128"/>
              </a:rPr>
              <a:t>% swing to recapture the House</a:t>
            </a:r>
          </a:p>
        </p:txBody>
      </p:sp>
      <p:sp>
        <p:nvSpPr>
          <p:cNvPr id="5" name="Slide Number Placeholder 4"/>
          <p:cNvSpPr>
            <a:spLocks noGrp="1"/>
          </p:cNvSpPr>
          <p:nvPr>
            <p:ph type="sldNum" sz="quarter" idx="12"/>
          </p:nvPr>
        </p:nvSpPr>
        <p:spPr/>
        <p:txBody>
          <a:bodyPr/>
          <a:lstStyle/>
          <a:p>
            <a:fld id="{BEFBC90E-502A-A54D-9BAE-6F74229062B0}" type="slidenum">
              <a:rPr lang="en-US" smtClean="0"/>
              <a:pPr/>
              <a:t>14</a:t>
            </a:fld>
            <a:endParaRPr lang="en-US" dirty="0"/>
          </a:p>
        </p:txBody>
      </p:sp>
      <p:sp>
        <p:nvSpPr>
          <p:cNvPr id="40" name="Text Placeholder 18"/>
          <p:cNvSpPr txBox="1">
            <a:spLocks/>
          </p:cNvSpPr>
          <p:nvPr/>
        </p:nvSpPr>
        <p:spPr bwMode="auto">
          <a:xfrm>
            <a:off x="404807" y="6238006"/>
            <a:ext cx="3303593" cy="191226"/>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Font typeface="Arial" panose="020B0604020202020204" pitchFamily="34" charset="0"/>
              <a:buNone/>
              <a:defRPr/>
            </a:pPr>
            <a:r>
              <a:rPr lang="en-US" sz="700" dirty="0">
                <a:solidFill>
                  <a:schemeClr val="tx1">
                    <a:lumMod val="50000"/>
                    <a:lumOff val="50000"/>
                  </a:schemeClr>
                </a:solidFill>
                <a:latin typeface="Georgia"/>
                <a:cs typeface="Georgia"/>
              </a:rPr>
              <a:t>Sources: National Journal Research, 2018.</a:t>
            </a:r>
          </a:p>
        </p:txBody>
      </p:sp>
      <p:graphicFrame>
        <p:nvGraphicFramePr>
          <p:cNvPr id="6" name="Chart 5"/>
          <p:cNvGraphicFramePr/>
          <p:nvPr>
            <p:extLst>
              <p:ext uri="{D42A27DB-BD31-4B8C-83A1-F6EECF244321}">
                <p14:modId xmlns:p14="http://schemas.microsoft.com/office/powerpoint/2010/main" val="174660983"/>
              </p:ext>
            </p:extLst>
          </p:nvPr>
        </p:nvGraphicFramePr>
        <p:xfrm>
          <a:off x="485547" y="1852470"/>
          <a:ext cx="8163153" cy="4280619"/>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3"/>
          <p:cNvSpPr txBox="1">
            <a:spLocks noChangeArrowheads="1"/>
          </p:cNvSpPr>
          <p:nvPr/>
        </p:nvSpPr>
        <p:spPr bwMode="auto">
          <a:xfrm>
            <a:off x="411285" y="2111714"/>
            <a:ext cx="2119491"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oAutofit/>
          </a:bodyPr>
          <a:lstStyle>
            <a:lvl1pPr>
              <a:lnSpc>
                <a:spcPct val="90000"/>
              </a:lnSpc>
              <a:spcBef>
                <a:spcPts val="1000"/>
              </a:spcBef>
              <a:buFont typeface="Arial" charset="0"/>
              <a:buChar char="•"/>
              <a:defRPr sz="2800">
                <a:solidFill>
                  <a:schemeClr val="tx1"/>
                </a:solidFill>
                <a:latin typeface="Georgia" charset="0"/>
                <a:ea typeface="ＭＳ Ｐゴシック" charset="-128"/>
                <a:cs typeface="MS PGothic" charset="-128"/>
              </a:defRPr>
            </a:lvl1pPr>
            <a:lvl2pPr marL="742950" indent="-285750">
              <a:lnSpc>
                <a:spcPct val="90000"/>
              </a:lnSpc>
              <a:spcBef>
                <a:spcPts val="500"/>
              </a:spcBef>
              <a:buFont typeface="Arial" charset="0"/>
              <a:buChar char="•"/>
              <a:defRPr sz="2400">
                <a:solidFill>
                  <a:schemeClr val="tx1"/>
                </a:solidFill>
                <a:latin typeface="Georgia" charset="0"/>
                <a:ea typeface="ＭＳ Ｐゴシック" charset="-128"/>
                <a:cs typeface="MS PGothic" charset="-128"/>
              </a:defRPr>
            </a:lvl2pPr>
            <a:lvl3pPr marL="1143000" indent="-228600">
              <a:lnSpc>
                <a:spcPct val="90000"/>
              </a:lnSpc>
              <a:spcBef>
                <a:spcPts val="500"/>
              </a:spcBef>
              <a:buFont typeface="Arial" charset="0"/>
              <a:buChar char="•"/>
              <a:defRPr sz="2000">
                <a:solidFill>
                  <a:schemeClr val="tx1"/>
                </a:solidFill>
                <a:latin typeface="Georgia" charset="0"/>
                <a:ea typeface="ＭＳ Ｐゴシック" charset="-128"/>
                <a:cs typeface="MS PGothic" charset="-128"/>
              </a:defRPr>
            </a:lvl3pPr>
            <a:lvl4pPr marL="1600200" indent="-228600">
              <a:lnSpc>
                <a:spcPct val="90000"/>
              </a:lnSpc>
              <a:spcBef>
                <a:spcPts val="500"/>
              </a:spcBef>
              <a:buFont typeface="Arial" charset="0"/>
              <a:buChar char="•"/>
              <a:defRPr>
                <a:solidFill>
                  <a:schemeClr val="tx1"/>
                </a:solidFill>
                <a:latin typeface="Georgia" charset="0"/>
                <a:ea typeface="ＭＳ Ｐゴシック" charset="-128"/>
                <a:cs typeface="MS PGothic" charset="-128"/>
              </a:defRPr>
            </a:lvl4pPr>
            <a:lvl5pPr marL="2057400" indent="-228600">
              <a:lnSpc>
                <a:spcPct val="90000"/>
              </a:lnSpc>
              <a:spcBef>
                <a:spcPts val="500"/>
              </a:spcBef>
              <a:buFont typeface="Arial" charset="0"/>
              <a:buChar char="•"/>
              <a:defRPr>
                <a:solidFill>
                  <a:schemeClr val="tx1"/>
                </a:solidFill>
                <a:latin typeface="Georgia" charset="0"/>
                <a:ea typeface="ＭＳ Ｐゴシック" charset="-128"/>
                <a:cs typeface="MS PGothic" charset="-128"/>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MS PGothic" charset="-128"/>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MS PGothic" charset="-128"/>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MS PGothic" charset="-128"/>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MS PGothic" charset="-128"/>
              </a:defRPr>
            </a:lvl9pPr>
          </a:lstStyle>
          <a:p>
            <a:pPr>
              <a:lnSpc>
                <a:spcPct val="100000"/>
              </a:lnSpc>
              <a:spcBef>
                <a:spcPct val="0"/>
              </a:spcBef>
              <a:buFontTx/>
              <a:buNone/>
            </a:pPr>
            <a:r>
              <a:rPr lang="en-US" altLang="en-US" sz="1000" b="1" dirty="0">
                <a:solidFill>
                  <a:srgbClr val="0C396F"/>
                </a:solidFill>
                <a:latin typeface="Verdana"/>
                <a:cs typeface="Verdana"/>
              </a:rPr>
              <a:t>■</a:t>
            </a:r>
            <a:r>
              <a:rPr lang="en-US" altLang="en-US" sz="1000" b="1" dirty="0">
                <a:latin typeface="Verdana"/>
                <a:cs typeface="Verdana"/>
              </a:rPr>
              <a:t> </a:t>
            </a:r>
            <a:r>
              <a:rPr lang="en-US" altLang="en-US" sz="1000" dirty="0" smtClean="0">
                <a:latin typeface="Verdana"/>
                <a:cs typeface="Verdana"/>
              </a:rPr>
              <a:t>Democrat-held </a:t>
            </a:r>
            <a:r>
              <a:rPr lang="en-US" altLang="en-US" sz="1000" dirty="0">
                <a:latin typeface="Verdana"/>
                <a:cs typeface="Verdana"/>
              </a:rPr>
              <a:t>seats   </a:t>
            </a:r>
            <a:r>
              <a:rPr lang="en-US" altLang="en-US" sz="1000" b="1" dirty="0">
                <a:solidFill>
                  <a:srgbClr val="B22830"/>
                </a:solidFill>
                <a:latin typeface="Verdana"/>
                <a:cs typeface="Verdana"/>
              </a:rPr>
              <a:t>■</a:t>
            </a:r>
            <a:r>
              <a:rPr lang="en-US" altLang="en-US" sz="1000" b="1" dirty="0">
                <a:latin typeface="Verdana"/>
                <a:cs typeface="Verdana"/>
              </a:rPr>
              <a:t> </a:t>
            </a:r>
            <a:r>
              <a:rPr lang="en-US" altLang="en-US" sz="1000" dirty="0">
                <a:latin typeface="Verdana"/>
                <a:cs typeface="Verdana"/>
              </a:rPr>
              <a:t>GOP-held seats</a:t>
            </a:r>
          </a:p>
        </p:txBody>
      </p:sp>
      <p:sp>
        <p:nvSpPr>
          <p:cNvPr id="12" name="Rectangle 14"/>
          <p:cNvSpPr>
            <a:spLocks noChangeArrowheads="1"/>
          </p:cNvSpPr>
          <p:nvPr/>
        </p:nvSpPr>
        <p:spPr bwMode="auto">
          <a:xfrm>
            <a:off x="411285" y="1893644"/>
            <a:ext cx="5501835" cy="215444"/>
          </a:xfrm>
          <a:prstGeom prst="rect">
            <a:avLst/>
          </a:prstGeom>
          <a:noFill/>
          <a:ln>
            <a:noFill/>
          </a:ln>
          <a:extLst/>
        </p:spPr>
        <p:txBody>
          <a:bodyPr wrap="square">
            <a:no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lnSpc>
                <a:spcPct val="100000"/>
              </a:lnSpc>
              <a:spcBef>
                <a:spcPct val="0"/>
              </a:spcBef>
              <a:buNone/>
              <a:defRPr/>
            </a:pPr>
            <a:r>
              <a:rPr lang="en-US" altLang="en-US" sz="800" dirty="0">
                <a:solidFill>
                  <a:schemeClr val="tx1">
                    <a:lumMod val="50000"/>
                    <a:lumOff val="50000"/>
                  </a:schemeClr>
                </a:solidFill>
                <a:latin typeface="Verdana"/>
                <a:cs typeface="Verdana"/>
              </a:rPr>
              <a:t>MARGIN OF VICTORY CALCULATED BY SUBTRACTING WINNER % FROM 2</a:t>
            </a:r>
            <a:r>
              <a:rPr lang="en-US" altLang="en-US" sz="800" baseline="30000" dirty="0">
                <a:solidFill>
                  <a:schemeClr val="tx1">
                    <a:lumMod val="50000"/>
                    <a:lumOff val="50000"/>
                  </a:schemeClr>
                </a:solidFill>
                <a:latin typeface="Verdana"/>
                <a:cs typeface="Verdana"/>
              </a:rPr>
              <a:t>ND</a:t>
            </a:r>
            <a:r>
              <a:rPr lang="en-US" altLang="en-US" sz="800" dirty="0">
                <a:solidFill>
                  <a:schemeClr val="tx1">
                    <a:lumMod val="50000"/>
                    <a:lumOff val="50000"/>
                  </a:schemeClr>
                </a:solidFill>
                <a:latin typeface="Verdana"/>
                <a:cs typeface="Verdana"/>
              </a:rPr>
              <a:t> HIGHEST OPPONENT</a:t>
            </a:r>
          </a:p>
        </p:txBody>
      </p:sp>
      <p:sp>
        <p:nvSpPr>
          <p:cNvPr id="15" name="Rectangle 14"/>
          <p:cNvSpPr>
            <a:spLocks noChangeArrowheads="1"/>
          </p:cNvSpPr>
          <p:nvPr/>
        </p:nvSpPr>
        <p:spPr bwMode="auto">
          <a:xfrm>
            <a:off x="411285" y="1614019"/>
            <a:ext cx="4856040" cy="276999"/>
          </a:xfrm>
          <a:prstGeom prst="rect">
            <a:avLst/>
          </a:prstGeom>
          <a:noFill/>
          <a:ln>
            <a:noFill/>
          </a:ln>
          <a:extLst/>
        </p:spPr>
        <p:txBody>
          <a:bodyPr wrap="square">
            <a:no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lnSpc>
                <a:spcPct val="100000"/>
              </a:lnSpc>
              <a:spcBef>
                <a:spcPct val="0"/>
              </a:spcBef>
              <a:buFontTx/>
              <a:buNone/>
              <a:defRPr/>
            </a:pPr>
            <a:r>
              <a:rPr lang="en-US" altLang="en-US" sz="1200" b="1" dirty="0">
                <a:latin typeface="Georgia"/>
                <a:cs typeface="Georgia"/>
              </a:rPr>
              <a:t>Vulnerable seats based on 2016 House results</a:t>
            </a:r>
          </a:p>
        </p:txBody>
      </p:sp>
      <p:sp>
        <p:nvSpPr>
          <p:cNvPr id="16" name="Text Placeholder 18"/>
          <p:cNvSpPr txBox="1">
            <a:spLocks/>
          </p:cNvSpPr>
          <p:nvPr/>
        </p:nvSpPr>
        <p:spPr bwMode="auto">
          <a:xfrm>
            <a:off x="404808" y="6422607"/>
            <a:ext cx="3043242"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dirty="0">
                <a:latin typeface="Georgia"/>
                <a:cs typeface="Georgia"/>
              </a:rPr>
              <a:t>Daniel Stublen | Slide last updated on: July 17, 2018</a:t>
            </a:r>
          </a:p>
        </p:txBody>
      </p:sp>
      <p:pic>
        <p:nvPicPr>
          <p:cNvPr id="17" name="Picture 16"/>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03175" y="274320"/>
            <a:ext cx="2080349" cy="274320"/>
          </a:xfrm>
          <a:prstGeom prst="rect">
            <a:avLst/>
          </a:prstGeom>
        </p:spPr>
      </p:pic>
    </p:spTree>
    <p:extLst>
      <p:ext uri="{BB962C8B-B14F-4D97-AF65-F5344CB8AC3E}">
        <p14:creationId xmlns:p14="http://schemas.microsoft.com/office/powerpoint/2010/main" val="38792496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8"/>
          <p:cNvSpPr txBox="1">
            <a:spLocks/>
          </p:cNvSpPr>
          <p:nvPr/>
        </p:nvSpPr>
        <p:spPr bwMode="auto">
          <a:xfrm>
            <a:off x="404808" y="6422607"/>
            <a:ext cx="3043242"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457200" rtl="0" eaLnBrk="0" fontAlgn="base" latinLnBrk="0" hangingPunct="0">
              <a:lnSpc>
                <a:spcPct val="110000"/>
              </a:lnSpc>
              <a:spcBef>
                <a:spcPts val="0"/>
              </a:spcBef>
              <a:spcAft>
                <a:spcPct val="0"/>
              </a:spcAft>
              <a:buClrTx/>
              <a:buSzTx/>
              <a:buFont typeface="Arial" panose="020B0604020202020204" pitchFamily="34" charset="0"/>
              <a:buNone/>
              <a:tabLst/>
              <a:defRPr/>
            </a:pPr>
            <a:r>
              <a:rPr kumimoji="0" lang="en-US" sz="700" b="0" i="0" u="none" strike="noStrike" kern="1200" cap="none" spc="0" normalizeH="0" baseline="0" noProof="0" dirty="0">
                <a:ln>
                  <a:noFill/>
                </a:ln>
                <a:solidFill>
                  <a:srgbClr val="000000"/>
                </a:solidFill>
                <a:effectLst/>
                <a:uLnTx/>
                <a:uFillTx/>
                <a:latin typeface="Georgia"/>
                <a:ea typeface="MS PGothic" panose="020B0600070205080204" pitchFamily="34" charset="-128"/>
                <a:cs typeface="Georgia"/>
              </a:rPr>
              <a:t>Alice Johnson | Slide last updated on: October 2, 2019</a:t>
            </a:r>
          </a:p>
        </p:txBody>
      </p:sp>
      <p:sp>
        <p:nvSpPr>
          <p:cNvPr id="15" name="Text Placeholder 18"/>
          <p:cNvSpPr txBox="1">
            <a:spLocks/>
          </p:cNvSpPr>
          <p:nvPr/>
        </p:nvSpPr>
        <p:spPr bwMode="auto">
          <a:xfrm>
            <a:off x="404807" y="6220588"/>
            <a:ext cx="8247721" cy="191226"/>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457200" rtl="0" eaLnBrk="0" fontAlgn="base" latinLnBrk="0" hangingPunct="0">
              <a:lnSpc>
                <a:spcPct val="110000"/>
              </a:lnSpc>
              <a:spcBef>
                <a:spcPts val="0"/>
              </a:spcBef>
              <a:spcAft>
                <a:spcPct val="0"/>
              </a:spcAft>
              <a:buClrTx/>
              <a:buSzTx/>
              <a:buFont typeface="Arial" panose="020B0604020202020204" pitchFamily="34" charset="0"/>
              <a:buNone/>
              <a:tabLst/>
              <a:defRPr/>
            </a:pPr>
            <a:r>
              <a:rPr kumimoji="0" lang="en-US" sz="700" b="0" i="0" u="none" strike="noStrike" kern="1200" cap="none" spc="0" normalizeH="0" baseline="0" noProof="0" dirty="0">
                <a:ln>
                  <a:noFill/>
                </a:ln>
                <a:solidFill>
                  <a:srgbClr val="000000">
                    <a:lumMod val="50000"/>
                    <a:lumOff val="50000"/>
                  </a:srgbClr>
                </a:solidFill>
                <a:effectLst/>
                <a:uLnTx/>
                <a:uFillTx/>
                <a:latin typeface="Georgia"/>
                <a:ea typeface="MS PGothic" panose="020B0600070205080204" pitchFamily="34" charset="-128"/>
                <a:cs typeface="Georgia"/>
              </a:rPr>
              <a:t>Sources: Pew Research Center</a:t>
            </a:r>
          </a:p>
        </p:txBody>
      </p:sp>
      <p:sp>
        <p:nvSpPr>
          <p:cNvPr id="5" name="Slide Number Placeholder 4"/>
          <p:cNvSpPr>
            <a:spLocks noGrp="1"/>
          </p:cNvSpPr>
          <p:nvPr>
            <p:ph type="sldNum" sz="quarter" idx="12"/>
          </p:nvPr>
        </p:nvSpPr>
        <p:spPr>
          <a:xfrm>
            <a:off x="8420099" y="6427104"/>
            <a:ext cx="316645" cy="323353"/>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EFBC90E-502A-A54D-9BAE-6F74229062B0}" type="slidenum">
              <a:rPr kumimoji="0" lang="en-US" sz="800" b="0" i="0" u="none" strike="noStrike" kern="1200" cap="none" spc="0" normalizeH="0" baseline="0" noProof="0" smtClean="0">
                <a:ln>
                  <a:noFill/>
                </a:ln>
                <a:solidFill>
                  <a:srgbClr val="000000"/>
                </a:solidFill>
                <a:effectLst/>
                <a:uLnTx/>
                <a:uFillTx/>
                <a:latin typeface="Georgia"/>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800" b="0" i="0" u="none" strike="noStrike" kern="1200" cap="none" spc="0" normalizeH="0" baseline="0" noProof="0" dirty="0">
              <a:ln>
                <a:noFill/>
              </a:ln>
              <a:solidFill>
                <a:srgbClr val="000000"/>
              </a:solidFill>
              <a:effectLst/>
              <a:uLnTx/>
              <a:uFillTx/>
              <a:latin typeface="Georgia"/>
              <a:ea typeface="+mn-ea"/>
              <a:cs typeface="+mn-cs"/>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175" y="274320"/>
            <a:ext cx="2080349" cy="274320"/>
          </a:xfrm>
          <a:prstGeom prst="rect">
            <a:avLst/>
          </a:prstGeom>
        </p:spPr>
      </p:pic>
      <p:sp>
        <p:nvSpPr>
          <p:cNvPr id="14" name="Title 1"/>
          <p:cNvSpPr txBox="1">
            <a:spLocks/>
          </p:cNvSpPr>
          <p:nvPr/>
        </p:nvSpPr>
        <p:spPr bwMode="auto">
          <a:xfrm>
            <a:off x="404814" y="756919"/>
            <a:ext cx="8407400" cy="60908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200" b="1" kern="1200">
                <a:solidFill>
                  <a:schemeClr val="tx1"/>
                </a:solidFill>
                <a:latin typeface="Georgia" panose="02040502050405020303" pitchFamily="18" charset="0"/>
                <a:ea typeface="ＭＳ Ｐゴシック" panose="020B0600070205080204" pitchFamily="34" charset="-128"/>
                <a:cs typeface="MS PGothic" charset="0"/>
              </a:defRPr>
            </a:lvl1pPr>
            <a:lvl2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2pPr>
            <a:lvl3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3pPr>
            <a:lvl4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4pPr>
            <a:lvl5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5pPr>
            <a:lvl6pPr marL="4572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6pPr>
            <a:lvl7pPr marL="9144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7pPr>
            <a:lvl8pPr marL="13716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8pPr>
            <a:lvl9pPr marL="18288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9pPr>
          </a:lstStyle>
          <a:p>
            <a:pPr marL="0" marR="0" lvl="0" indent="0" algn="l" defTabSz="457200" rtl="0" eaLnBrk="0" fontAlgn="base" latinLnBrk="0" hangingPunct="0">
              <a:lnSpc>
                <a:spcPct val="9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Georgia" charset="0"/>
                <a:ea typeface="ＭＳ Ｐゴシック" charset="-128"/>
                <a:cs typeface="MS PGothic" charset="-128"/>
              </a:rPr>
              <a:t>Of all registered voters, 52% say they support the Democratic candidate in their district</a:t>
            </a:r>
          </a:p>
        </p:txBody>
      </p:sp>
      <p:sp>
        <p:nvSpPr>
          <p:cNvPr id="8" name="Rectangle 14">
            <a:extLst>
              <a:ext uri="{FF2B5EF4-FFF2-40B4-BE49-F238E27FC236}">
                <a16:creationId xmlns:a16="http://schemas.microsoft.com/office/drawing/2014/main" id="{377981A1-C936-0048-8278-3CD4121ED6B5}"/>
              </a:ext>
            </a:extLst>
          </p:cNvPr>
          <p:cNvSpPr>
            <a:spLocks noChangeArrowheads="1"/>
          </p:cNvSpPr>
          <p:nvPr/>
        </p:nvSpPr>
        <p:spPr bwMode="auto">
          <a:xfrm>
            <a:off x="419099" y="1574278"/>
            <a:ext cx="7748522" cy="241111"/>
          </a:xfrm>
          <a:prstGeom prst="rect">
            <a:avLst/>
          </a:prstGeom>
          <a:noFill/>
          <a:ln>
            <a:noFill/>
          </a:ln>
          <a:extLst/>
        </p:spPr>
        <p:txBody>
          <a:bodyPr>
            <a:no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marL="0" marR="0" lvl="0" indent="0" algn="l" defTabSz="811213" rtl="0" eaLnBrk="1" fontAlgn="auto" latinLnBrk="0" hangingPunct="1">
              <a:lnSpc>
                <a:spcPct val="100000"/>
              </a:lnSpc>
              <a:spcBef>
                <a:spcPct val="0"/>
              </a:spcBef>
              <a:spcAft>
                <a:spcPts val="0"/>
              </a:spcAft>
              <a:buClrTx/>
              <a:buSzTx/>
              <a:buFontTx/>
              <a:buNone/>
              <a:tabLst/>
              <a:defRPr/>
            </a:pPr>
            <a:r>
              <a:rPr kumimoji="0" lang="en-US" altLang="en-US" sz="1200" b="1" i="0" u="none" strike="noStrike" kern="1200" cap="none" spc="0" normalizeH="0" baseline="0" noProof="0" dirty="0">
                <a:ln>
                  <a:noFill/>
                </a:ln>
                <a:solidFill>
                  <a:srgbClr val="000000"/>
                </a:solidFill>
                <a:effectLst/>
                <a:uLnTx/>
                <a:uFillTx/>
                <a:latin typeface="Georgia" panose="02040502050405020303" pitchFamily="18" charset="0"/>
                <a:ea typeface="ＭＳ Ｐゴシック" panose="020B0600070205080204" pitchFamily="34" charset="-128"/>
                <a:cs typeface="+mn-cs"/>
              </a:rPr>
              <a:t>% of registered voters who say they support the ___ candidate for Congress in their district </a:t>
            </a:r>
          </a:p>
        </p:txBody>
      </p:sp>
      <p:sp>
        <p:nvSpPr>
          <p:cNvPr id="9" name="Rectangle 14">
            <a:extLst>
              <a:ext uri="{FF2B5EF4-FFF2-40B4-BE49-F238E27FC236}">
                <a16:creationId xmlns:a16="http://schemas.microsoft.com/office/drawing/2014/main" id="{EA3725F7-0BA1-FE45-813C-C614CC288C80}"/>
              </a:ext>
            </a:extLst>
          </p:cNvPr>
          <p:cNvSpPr>
            <a:spLocks noChangeArrowheads="1"/>
          </p:cNvSpPr>
          <p:nvPr/>
        </p:nvSpPr>
        <p:spPr bwMode="auto">
          <a:xfrm>
            <a:off x="411285" y="1815389"/>
            <a:ext cx="2824227" cy="215444"/>
          </a:xfrm>
          <a:prstGeom prst="rect">
            <a:avLst/>
          </a:prstGeom>
          <a:noFill/>
          <a:ln>
            <a:noFill/>
          </a:ln>
          <a:extLst/>
        </p:spPr>
        <p:txBody>
          <a:bodyPr wrap="square">
            <a:no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marL="0" marR="0" lvl="0" indent="0" algn="l" defTabSz="811213"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800" b="0" i="0" u="none" strike="noStrike" kern="1200" cap="none" spc="0" normalizeH="0" baseline="0" noProof="0" dirty="0">
                <a:ln>
                  <a:noFill/>
                </a:ln>
                <a:solidFill>
                  <a:srgbClr val="000000">
                    <a:lumMod val="50000"/>
                    <a:lumOff val="50000"/>
                  </a:srgbClr>
                </a:solidFill>
                <a:effectLst/>
                <a:uLnTx/>
                <a:uFillTx/>
                <a:latin typeface="Verdana"/>
                <a:ea typeface="ＭＳ Ｐゴシック" panose="020B0600070205080204" pitchFamily="34" charset="-128"/>
                <a:cs typeface="Verdana"/>
              </a:rPr>
              <a:t>PEW RESEARCH </a:t>
            </a:r>
            <a:r>
              <a:rPr kumimoji="0" lang="en-US" altLang="en-US" sz="800" b="0" i="0" u="none" strike="noStrike" kern="1200" cap="none" spc="0" normalizeH="0" baseline="0" noProof="0" dirty="0" smtClean="0">
                <a:ln>
                  <a:noFill/>
                </a:ln>
                <a:solidFill>
                  <a:srgbClr val="000000">
                    <a:lumMod val="50000"/>
                    <a:lumOff val="50000"/>
                  </a:srgbClr>
                </a:solidFill>
                <a:effectLst/>
                <a:uLnTx/>
                <a:uFillTx/>
                <a:latin typeface="Verdana"/>
                <a:ea typeface="ＭＳ Ｐゴシック" panose="020B0600070205080204" pitchFamily="34" charset="-128"/>
                <a:cs typeface="Verdana"/>
              </a:rPr>
              <a:t>POLL; SEPT. 18-24, 2018</a:t>
            </a:r>
            <a:endParaRPr kumimoji="0" lang="en-US" altLang="en-US" sz="800" b="0" i="0" u="none" strike="noStrike" kern="1200" cap="none" spc="0" normalizeH="0" baseline="0" noProof="0" dirty="0">
              <a:ln>
                <a:noFill/>
              </a:ln>
              <a:solidFill>
                <a:srgbClr val="000000">
                  <a:lumMod val="50000"/>
                  <a:lumOff val="50000"/>
                </a:srgbClr>
              </a:solidFill>
              <a:effectLst/>
              <a:uLnTx/>
              <a:uFillTx/>
              <a:latin typeface="Verdana"/>
              <a:ea typeface="ＭＳ Ｐゴシック" panose="020B0600070205080204" pitchFamily="34" charset="-128"/>
              <a:cs typeface="Verdana"/>
            </a:endParaRPr>
          </a:p>
        </p:txBody>
      </p:sp>
      <p:graphicFrame>
        <p:nvGraphicFramePr>
          <p:cNvPr id="4" name="Chart 3">
            <a:extLst>
              <a:ext uri="{FF2B5EF4-FFF2-40B4-BE49-F238E27FC236}">
                <a16:creationId xmlns:a16="http://schemas.microsoft.com/office/drawing/2014/main" id="{48162EB1-1B7A-7045-8D1D-156232006574}"/>
              </a:ext>
            </a:extLst>
          </p:cNvPr>
          <p:cNvGraphicFramePr/>
          <p:nvPr>
            <p:extLst>
              <p:ext uri="{D42A27DB-BD31-4B8C-83A1-F6EECF244321}">
                <p14:modId xmlns:p14="http://schemas.microsoft.com/office/powerpoint/2010/main" val="500797325"/>
              </p:ext>
            </p:extLst>
          </p:nvPr>
        </p:nvGraphicFramePr>
        <p:xfrm>
          <a:off x="503175" y="2372032"/>
          <a:ext cx="8149353" cy="4064000"/>
        </p:xfrm>
        <a:graphic>
          <a:graphicData uri="http://schemas.openxmlformats.org/drawingml/2006/chart">
            <c:chart xmlns:c="http://schemas.openxmlformats.org/drawingml/2006/chart" xmlns:r="http://schemas.openxmlformats.org/officeDocument/2006/relationships" r:id="rId4"/>
          </a:graphicData>
        </a:graphic>
      </p:graphicFrame>
      <p:sp>
        <p:nvSpPr>
          <p:cNvPr id="17" name="TextBox 13">
            <a:extLst>
              <a:ext uri="{FF2B5EF4-FFF2-40B4-BE49-F238E27FC236}">
                <a16:creationId xmlns:a16="http://schemas.microsoft.com/office/drawing/2014/main" id="{9568463D-8632-F140-B4F6-6A503C955689}"/>
              </a:ext>
            </a:extLst>
          </p:cNvPr>
          <p:cNvSpPr txBox="1">
            <a:spLocks noChangeArrowheads="1"/>
          </p:cNvSpPr>
          <p:nvPr/>
        </p:nvSpPr>
        <p:spPr bwMode="auto">
          <a:xfrm>
            <a:off x="419099" y="2011025"/>
            <a:ext cx="3448566" cy="2572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oAutofit/>
          </a:bodyPr>
          <a:lstStyle>
            <a:lvl1pPr>
              <a:lnSpc>
                <a:spcPct val="90000"/>
              </a:lnSpc>
              <a:spcBef>
                <a:spcPts val="1000"/>
              </a:spcBef>
              <a:buFont typeface="Arial" charset="0"/>
              <a:buChar char="•"/>
              <a:defRPr sz="2800">
                <a:solidFill>
                  <a:schemeClr val="tx1"/>
                </a:solidFill>
                <a:latin typeface="Georgia" charset="0"/>
                <a:ea typeface="ＭＳ Ｐゴシック" charset="-128"/>
                <a:cs typeface="MS PGothic" charset="-128"/>
              </a:defRPr>
            </a:lvl1pPr>
            <a:lvl2pPr marL="742950" indent="-285750">
              <a:lnSpc>
                <a:spcPct val="90000"/>
              </a:lnSpc>
              <a:spcBef>
                <a:spcPts val="500"/>
              </a:spcBef>
              <a:buFont typeface="Arial" charset="0"/>
              <a:buChar char="•"/>
              <a:defRPr sz="2400">
                <a:solidFill>
                  <a:schemeClr val="tx1"/>
                </a:solidFill>
                <a:latin typeface="Georgia" charset="0"/>
                <a:ea typeface="ＭＳ Ｐゴシック" charset="-128"/>
                <a:cs typeface="MS PGothic" charset="-128"/>
              </a:defRPr>
            </a:lvl2pPr>
            <a:lvl3pPr marL="1143000" indent="-228600">
              <a:lnSpc>
                <a:spcPct val="90000"/>
              </a:lnSpc>
              <a:spcBef>
                <a:spcPts val="500"/>
              </a:spcBef>
              <a:buFont typeface="Arial" charset="0"/>
              <a:buChar char="•"/>
              <a:defRPr sz="2000">
                <a:solidFill>
                  <a:schemeClr val="tx1"/>
                </a:solidFill>
                <a:latin typeface="Georgia" charset="0"/>
                <a:ea typeface="ＭＳ Ｐゴシック" charset="-128"/>
                <a:cs typeface="MS PGothic" charset="-128"/>
              </a:defRPr>
            </a:lvl3pPr>
            <a:lvl4pPr marL="1600200" indent="-228600">
              <a:lnSpc>
                <a:spcPct val="90000"/>
              </a:lnSpc>
              <a:spcBef>
                <a:spcPts val="500"/>
              </a:spcBef>
              <a:buFont typeface="Arial" charset="0"/>
              <a:buChar char="•"/>
              <a:defRPr>
                <a:solidFill>
                  <a:schemeClr val="tx1"/>
                </a:solidFill>
                <a:latin typeface="Georgia" charset="0"/>
                <a:ea typeface="ＭＳ Ｐゴシック" charset="-128"/>
                <a:cs typeface="MS PGothic" charset="-128"/>
              </a:defRPr>
            </a:lvl4pPr>
            <a:lvl5pPr marL="2057400" indent="-228600">
              <a:lnSpc>
                <a:spcPct val="90000"/>
              </a:lnSpc>
              <a:spcBef>
                <a:spcPts val="500"/>
              </a:spcBef>
              <a:buFont typeface="Arial" charset="0"/>
              <a:buChar char="•"/>
              <a:defRPr>
                <a:solidFill>
                  <a:schemeClr val="tx1"/>
                </a:solidFill>
                <a:latin typeface="Georgia" charset="0"/>
                <a:ea typeface="ＭＳ Ｐゴシック" charset="-128"/>
                <a:cs typeface="MS PGothic" charset="-128"/>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MS PGothic" charset="-128"/>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MS PGothic" charset="-128"/>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MS PGothic" charset="-128"/>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MS PGothic"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altLang="en-US" sz="1000" b="1" i="0" u="none" strike="noStrike" kern="1200" cap="none" spc="0" normalizeH="0" baseline="0" noProof="0" dirty="0">
                <a:ln>
                  <a:noFill/>
                </a:ln>
                <a:solidFill>
                  <a:srgbClr val="A02C1C"/>
                </a:solidFill>
                <a:effectLst/>
                <a:uLnTx/>
                <a:uFillTx/>
                <a:latin typeface="Verdana"/>
                <a:ea typeface="ＭＳ Ｐゴシック" charset="-128"/>
                <a:cs typeface="Verdana"/>
              </a:rPr>
              <a:t>■</a:t>
            </a:r>
            <a:r>
              <a:rPr kumimoji="0" lang="en-US" altLang="en-US" sz="1000" b="1" i="0" u="none" strike="noStrike" kern="1200" cap="none" spc="0" normalizeH="0" baseline="0" noProof="0" dirty="0">
                <a:ln>
                  <a:noFill/>
                </a:ln>
                <a:solidFill>
                  <a:srgbClr val="000000"/>
                </a:solidFill>
                <a:effectLst/>
                <a:uLnTx/>
                <a:uFillTx/>
                <a:latin typeface="Verdana"/>
                <a:ea typeface="ＭＳ Ｐゴシック" charset="-128"/>
                <a:cs typeface="Verdana"/>
              </a:rPr>
              <a:t> </a:t>
            </a:r>
            <a:r>
              <a:rPr kumimoji="0" lang="en-US" altLang="en-US" sz="1000" b="0" i="0" u="none" strike="noStrike" kern="1200" cap="none" spc="0" normalizeH="0" baseline="0" noProof="0" dirty="0">
                <a:ln>
                  <a:noFill/>
                </a:ln>
                <a:solidFill>
                  <a:srgbClr val="000000"/>
                </a:solidFill>
                <a:effectLst/>
                <a:uLnTx/>
                <a:uFillTx/>
                <a:latin typeface="Verdana"/>
                <a:ea typeface="ＭＳ Ｐゴシック" charset="-128"/>
                <a:cs typeface="Verdana"/>
              </a:rPr>
              <a:t>Republican   </a:t>
            </a:r>
            <a:r>
              <a:rPr kumimoji="0" lang="en-US" altLang="en-US" sz="1000" b="1" i="0" u="none" strike="noStrike" kern="1200" cap="none" spc="0" normalizeH="0" baseline="0" noProof="0" dirty="0">
                <a:ln>
                  <a:noFill/>
                </a:ln>
                <a:solidFill>
                  <a:srgbClr val="284D81"/>
                </a:solidFill>
                <a:effectLst/>
                <a:uLnTx/>
                <a:uFillTx/>
                <a:latin typeface="Verdana"/>
                <a:ea typeface="ＭＳ Ｐゴシック" charset="-128"/>
                <a:cs typeface="Verdana"/>
              </a:rPr>
              <a:t>■</a:t>
            </a:r>
            <a:r>
              <a:rPr kumimoji="0" lang="en-US" altLang="en-US" sz="1000" b="1" i="0" u="none" strike="noStrike" kern="1200" cap="none" spc="0" normalizeH="0" baseline="0" noProof="0" dirty="0">
                <a:ln>
                  <a:noFill/>
                </a:ln>
                <a:solidFill>
                  <a:srgbClr val="000000"/>
                </a:solidFill>
                <a:effectLst/>
                <a:uLnTx/>
                <a:uFillTx/>
                <a:latin typeface="Verdana"/>
                <a:ea typeface="ＭＳ Ｐゴシック" charset="-128"/>
                <a:cs typeface="Verdana"/>
              </a:rPr>
              <a:t> </a:t>
            </a:r>
            <a:r>
              <a:rPr kumimoji="0" lang="en-US" altLang="en-US" sz="1000" b="0" i="0" u="none" strike="noStrike" kern="1200" cap="none" spc="0" normalizeH="0" baseline="0" noProof="0" dirty="0">
                <a:ln>
                  <a:noFill/>
                </a:ln>
                <a:solidFill>
                  <a:srgbClr val="000000"/>
                </a:solidFill>
                <a:effectLst/>
                <a:uLnTx/>
                <a:uFillTx/>
                <a:latin typeface="Verdana"/>
                <a:ea typeface="ＭＳ Ｐゴシック" charset="-128"/>
                <a:cs typeface="Verdana"/>
              </a:rPr>
              <a:t>Democrat</a:t>
            </a:r>
          </a:p>
        </p:txBody>
      </p:sp>
    </p:spTree>
    <p:extLst>
      <p:ext uri="{BB962C8B-B14F-4D97-AF65-F5344CB8AC3E}">
        <p14:creationId xmlns:p14="http://schemas.microsoft.com/office/powerpoint/2010/main" val="22548914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txBox="1">
            <a:spLocks/>
          </p:cNvSpPr>
          <p:nvPr/>
        </p:nvSpPr>
        <p:spPr bwMode="auto">
          <a:xfrm>
            <a:off x="404814" y="756919"/>
            <a:ext cx="8407400" cy="398433"/>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200" b="1" kern="1200">
                <a:solidFill>
                  <a:schemeClr val="tx1"/>
                </a:solidFill>
                <a:latin typeface="Georgia" panose="02040502050405020303" pitchFamily="18" charset="0"/>
                <a:ea typeface="ＭＳ Ｐゴシック" panose="020B0600070205080204" pitchFamily="34" charset="-128"/>
                <a:cs typeface="MS PGothic" charset="0"/>
              </a:defRPr>
            </a:lvl1pPr>
            <a:lvl2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2pPr>
            <a:lvl3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3pPr>
            <a:lvl4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4pPr>
            <a:lvl5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5pPr>
            <a:lvl6pPr marL="4572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6pPr>
            <a:lvl7pPr marL="9144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7pPr>
            <a:lvl8pPr marL="13716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8pPr>
            <a:lvl9pPr marL="18288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9pPr>
          </a:lstStyle>
          <a:p>
            <a:pPr marL="0" marR="0" lvl="0" indent="0" algn="l" defTabSz="457200" rtl="0" eaLnBrk="0" fontAlgn="base" latinLnBrk="0" hangingPunct="0">
              <a:lnSpc>
                <a:spcPct val="9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prstClr val="black"/>
                </a:solidFill>
                <a:effectLst/>
                <a:uLnTx/>
                <a:uFillTx/>
                <a:latin typeface="Georgia" charset="0"/>
                <a:ea typeface="ＭＳ Ｐゴシック" charset="-128"/>
                <a:cs typeface="MS PGothic" charset="-128"/>
              </a:rPr>
              <a:t>House members with the largest war chests </a:t>
            </a:r>
            <a:r>
              <a:rPr kumimoji="0" lang="en-US" altLang="en-US" sz="2000" b="1" i="0" u="none" strike="noStrike" kern="1200" cap="none" spc="0" normalizeH="0" baseline="0" noProof="0" dirty="0" smtClean="0">
                <a:ln>
                  <a:noFill/>
                </a:ln>
                <a:solidFill>
                  <a:prstClr val="black"/>
                </a:solidFill>
                <a:effectLst/>
                <a:uLnTx/>
                <a:uFillTx/>
                <a:latin typeface="Georgia" charset="0"/>
                <a:ea typeface="ＭＳ Ｐゴシック" charset="-128"/>
                <a:cs typeface="MS PGothic" charset="-128"/>
              </a:rPr>
              <a:t>remaining for </a:t>
            </a:r>
            <a:r>
              <a:rPr kumimoji="0" lang="en-US" altLang="en-US" sz="2000" b="1" i="0" u="none" strike="noStrike" kern="1200" cap="none" spc="0" normalizeH="0" baseline="0" noProof="0" dirty="0">
                <a:ln>
                  <a:noFill/>
                </a:ln>
                <a:solidFill>
                  <a:prstClr val="black"/>
                </a:solidFill>
                <a:effectLst/>
                <a:uLnTx/>
                <a:uFillTx/>
                <a:latin typeface="Georgia" charset="0"/>
                <a:ea typeface="ＭＳ Ｐゴシック" charset="-128"/>
                <a:cs typeface="MS PGothic" charset="-128"/>
              </a:rPr>
              <a:t>the 2018 midterm elections</a:t>
            </a:r>
          </a:p>
        </p:txBody>
      </p:sp>
      <p:sp>
        <p:nvSpPr>
          <p:cNvPr id="18" name="Rectangle 14"/>
          <p:cNvSpPr>
            <a:spLocks noChangeArrowheads="1"/>
          </p:cNvSpPr>
          <p:nvPr/>
        </p:nvSpPr>
        <p:spPr bwMode="auto">
          <a:xfrm>
            <a:off x="419100" y="1548295"/>
            <a:ext cx="8229600" cy="276999"/>
          </a:xfrm>
          <a:prstGeom prst="rect">
            <a:avLst/>
          </a:prstGeom>
          <a:noFill/>
          <a:ln>
            <a:noFill/>
          </a:ln>
          <a:extLst/>
        </p:spPr>
        <p:txBody>
          <a:bodyPr lIns="91440">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marL="0" marR="0" lvl="0" indent="0" algn="l" defTabSz="811213" rtl="0" eaLnBrk="1" fontAlgn="auto" latinLnBrk="0" hangingPunct="1">
              <a:lnSpc>
                <a:spcPct val="100000"/>
              </a:lnSpc>
              <a:spcBef>
                <a:spcPct val="0"/>
              </a:spcBef>
              <a:spcAft>
                <a:spcPts val="0"/>
              </a:spcAft>
              <a:buClrTx/>
              <a:buSzTx/>
              <a:buFontTx/>
              <a:buNone/>
              <a:tabLst/>
              <a:defRPr/>
            </a:pPr>
            <a:r>
              <a:rPr kumimoji="0" lang="en-US" altLang="en-US" sz="1200" b="1" i="0" u="none" strike="noStrike" kern="1200" cap="none" spc="0" normalizeH="0" baseline="0" noProof="0" dirty="0">
                <a:ln>
                  <a:noFill/>
                </a:ln>
                <a:solidFill>
                  <a:prstClr val="black"/>
                </a:solidFill>
                <a:effectLst/>
                <a:uLnTx/>
                <a:uFillTx/>
                <a:latin typeface="Georgia" panose="02040502050405020303" pitchFamily="18" charset="0"/>
                <a:ea typeface="ＭＳ Ｐゴシック" panose="020B0600070205080204" pitchFamily="34" charset="-128"/>
                <a:cs typeface="+mn-cs"/>
              </a:rPr>
              <a:t>Top 10 House candidates with the most cash on hand</a:t>
            </a:r>
          </a:p>
        </p:txBody>
      </p:sp>
      <p:sp>
        <p:nvSpPr>
          <p:cNvPr id="23" name="Text Placeholder 18"/>
          <p:cNvSpPr txBox="1">
            <a:spLocks/>
          </p:cNvSpPr>
          <p:nvPr/>
        </p:nvSpPr>
        <p:spPr bwMode="auto">
          <a:xfrm>
            <a:off x="404807" y="6088309"/>
            <a:ext cx="8247721" cy="334297"/>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457200" rtl="0" eaLnBrk="0" fontAlgn="base" latinLnBrk="0" hangingPunct="0">
              <a:lnSpc>
                <a:spcPct val="110000"/>
              </a:lnSpc>
              <a:spcBef>
                <a:spcPts val="0"/>
              </a:spcBef>
              <a:spcAft>
                <a:spcPct val="0"/>
              </a:spcAft>
              <a:buClrTx/>
              <a:buSzTx/>
              <a:buFont typeface="Arial" panose="020B0604020202020204" pitchFamily="34" charset="0"/>
              <a:buNone/>
              <a:tabLst/>
              <a:defRPr/>
            </a:pPr>
            <a:endParaRPr kumimoji="0" lang="en-US" sz="700" b="0" i="0" u="none" strike="noStrike" kern="1200" cap="none" spc="0" normalizeH="0" baseline="0" noProof="0" dirty="0">
              <a:ln>
                <a:noFill/>
              </a:ln>
              <a:solidFill>
                <a:prstClr val="black">
                  <a:lumMod val="50000"/>
                  <a:lumOff val="50000"/>
                </a:prstClr>
              </a:solidFill>
              <a:effectLst/>
              <a:uLnTx/>
              <a:uFillTx/>
              <a:latin typeface="Georgia"/>
              <a:ea typeface="MS PGothic" panose="020B0600070205080204" pitchFamily="34" charset="-128"/>
              <a:cs typeface="Georgia"/>
            </a:endParaRPr>
          </a:p>
          <a:p>
            <a:pPr marL="0" marR="0" lvl="0" indent="0" algn="l" defTabSz="457200" rtl="0" eaLnBrk="0" fontAlgn="base" latinLnBrk="0" hangingPunct="0">
              <a:lnSpc>
                <a:spcPct val="110000"/>
              </a:lnSpc>
              <a:spcBef>
                <a:spcPts val="0"/>
              </a:spcBef>
              <a:spcAft>
                <a:spcPct val="0"/>
              </a:spcAft>
              <a:buClrTx/>
              <a:buSzTx/>
              <a:buFont typeface="Arial" panose="020B0604020202020204" pitchFamily="34" charset="0"/>
              <a:buNone/>
              <a:tabLst/>
              <a:defRPr/>
            </a:pPr>
            <a:r>
              <a:rPr kumimoji="0" lang="en-US" sz="700" b="0" i="0" u="none" strike="noStrike" kern="1200" cap="none" spc="0" normalizeH="0" baseline="0" noProof="0" dirty="0">
                <a:ln>
                  <a:noFill/>
                </a:ln>
                <a:solidFill>
                  <a:prstClr val="black">
                    <a:lumMod val="50000"/>
                    <a:lumOff val="50000"/>
                  </a:prstClr>
                </a:solidFill>
                <a:effectLst/>
                <a:uLnTx/>
                <a:uFillTx/>
                <a:latin typeface="Georgia"/>
                <a:ea typeface="MS PGothic" panose="020B0600070205080204" pitchFamily="34" charset="-128"/>
                <a:cs typeface="Georgia"/>
              </a:rPr>
              <a:t>Sources: </a:t>
            </a:r>
            <a:r>
              <a:rPr kumimoji="0" lang="en-US" sz="700" b="0" i="0" u="none" strike="noStrike" kern="1200" cap="none" spc="0" normalizeH="0" baseline="0" noProof="0" dirty="0" smtClean="0">
                <a:ln>
                  <a:noFill/>
                </a:ln>
                <a:solidFill>
                  <a:prstClr val="black">
                    <a:lumMod val="50000"/>
                    <a:lumOff val="50000"/>
                  </a:prstClr>
                </a:solidFill>
                <a:effectLst/>
                <a:uLnTx/>
                <a:uFillTx/>
                <a:latin typeface="Georgia"/>
                <a:ea typeface="MS PGothic" panose="020B0600070205080204" pitchFamily="34" charset="-128"/>
                <a:cs typeface="Georgia"/>
              </a:rPr>
              <a:t>OpenSecrets.org,</a:t>
            </a:r>
            <a:r>
              <a:rPr kumimoji="0" lang="en-US" sz="700" b="0" i="0" u="none" strike="noStrike" kern="1200" cap="none" spc="0" normalizeH="0" noProof="0" dirty="0" smtClean="0">
                <a:ln>
                  <a:noFill/>
                </a:ln>
                <a:solidFill>
                  <a:prstClr val="black">
                    <a:lumMod val="50000"/>
                    <a:lumOff val="50000"/>
                  </a:prstClr>
                </a:solidFill>
                <a:effectLst/>
                <a:uLnTx/>
                <a:uFillTx/>
                <a:latin typeface="Georgia"/>
                <a:ea typeface="MS PGothic" panose="020B0600070205080204" pitchFamily="34" charset="-128"/>
                <a:cs typeface="Georgia"/>
              </a:rPr>
              <a:t> “Top Cash on Hand”</a:t>
            </a:r>
            <a:endParaRPr kumimoji="0" lang="en-US" sz="700" b="0" i="0" u="none" strike="noStrike" kern="1200" cap="none" spc="0" normalizeH="0" baseline="0" noProof="0" dirty="0">
              <a:ln>
                <a:noFill/>
              </a:ln>
              <a:solidFill>
                <a:prstClr val="black">
                  <a:lumMod val="50000"/>
                  <a:lumOff val="50000"/>
                </a:prstClr>
              </a:solidFill>
              <a:effectLst/>
              <a:uLnTx/>
              <a:uFillTx/>
              <a:latin typeface="Georgia"/>
              <a:ea typeface="MS PGothic" panose="020B0600070205080204" pitchFamily="34" charset="-128"/>
              <a:cs typeface="Georgia"/>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EFBC90E-502A-A54D-9BAE-6F74229062B0}" type="slidenum">
              <a:rPr kumimoji="0" lang="en-US" sz="800" b="0" i="0" u="none" strike="noStrike" kern="1200" cap="none" spc="0" normalizeH="0" baseline="0" noProof="0" smtClean="0">
                <a:ln>
                  <a:noFill/>
                </a:ln>
                <a:solidFill>
                  <a:prstClr val="black"/>
                </a:solidFill>
                <a:effectLst/>
                <a:uLnTx/>
                <a:uFillTx/>
                <a:latin typeface="Georgia"/>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800" b="0" i="0" u="none" strike="noStrike" kern="1200" cap="none" spc="0" normalizeH="0" baseline="0" noProof="0" dirty="0">
              <a:ln>
                <a:noFill/>
              </a:ln>
              <a:solidFill>
                <a:prstClr val="black"/>
              </a:solidFill>
              <a:effectLst/>
              <a:uLnTx/>
              <a:uFillTx/>
              <a:latin typeface="Georgia"/>
              <a:ea typeface="+mn-ea"/>
              <a:cs typeface="+mn-cs"/>
            </a:endParaRPr>
          </a:p>
        </p:txBody>
      </p:sp>
      <p:sp>
        <p:nvSpPr>
          <p:cNvPr id="11" name="Rectangle 14"/>
          <p:cNvSpPr>
            <a:spLocks noChangeArrowheads="1"/>
          </p:cNvSpPr>
          <p:nvPr/>
        </p:nvSpPr>
        <p:spPr bwMode="auto">
          <a:xfrm>
            <a:off x="419100" y="1809300"/>
            <a:ext cx="2824227" cy="215444"/>
          </a:xfrm>
          <a:prstGeom prst="rect">
            <a:avLst/>
          </a:prstGeom>
          <a:noFill/>
          <a:ln>
            <a:noFill/>
          </a:ln>
          <a:extLst/>
        </p:spPr>
        <p:txBody>
          <a:bodyPr wrap="square" lIns="91440">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marL="0" marR="0" lvl="0" indent="0" algn="l" defTabSz="811213"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800" b="0" i="0" u="none" strike="noStrike" kern="1200" cap="none" spc="0" normalizeH="0" baseline="0" noProof="0" dirty="0">
                <a:ln>
                  <a:noFill/>
                </a:ln>
                <a:solidFill>
                  <a:prstClr val="black">
                    <a:lumMod val="50000"/>
                    <a:lumOff val="50000"/>
                  </a:prstClr>
                </a:solidFill>
                <a:effectLst/>
                <a:uLnTx/>
                <a:uFillTx/>
                <a:latin typeface="Verdana"/>
                <a:ea typeface="ＭＳ Ｐゴシック" panose="020B0600070205080204" pitchFamily="34" charset="-128"/>
                <a:cs typeface="Verdana"/>
              </a:rPr>
              <a:t>AS OF OCTOBER 17, 2018</a:t>
            </a:r>
          </a:p>
        </p:txBody>
      </p:sp>
      <p:sp>
        <p:nvSpPr>
          <p:cNvPr id="15" name="TextBox 13"/>
          <p:cNvSpPr txBox="1">
            <a:spLocks noChangeArrowheads="1"/>
          </p:cNvSpPr>
          <p:nvPr/>
        </p:nvSpPr>
        <p:spPr bwMode="auto">
          <a:xfrm>
            <a:off x="419100" y="2008750"/>
            <a:ext cx="23401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0" rIns="0" bIns="0" anchor="ctr" anchorCtr="0">
            <a:spAutoFit/>
          </a:bodyPr>
          <a:lstStyle>
            <a:lvl1pPr>
              <a:lnSpc>
                <a:spcPct val="90000"/>
              </a:lnSpc>
              <a:spcBef>
                <a:spcPts val="1000"/>
              </a:spcBef>
              <a:buFont typeface="Arial" charset="0"/>
              <a:buChar char="•"/>
              <a:defRPr sz="2800">
                <a:solidFill>
                  <a:schemeClr val="tx1"/>
                </a:solidFill>
                <a:latin typeface="Georgia" charset="0"/>
                <a:ea typeface="ＭＳ Ｐゴシック" charset="-128"/>
                <a:cs typeface="MS PGothic" charset="-128"/>
              </a:defRPr>
            </a:lvl1pPr>
            <a:lvl2pPr marL="742950" indent="-285750">
              <a:lnSpc>
                <a:spcPct val="90000"/>
              </a:lnSpc>
              <a:spcBef>
                <a:spcPts val="500"/>
              </a:spcBef>
              <a:buFont typeface="Arial" charset="0"/>
              <a:buChar char="•"/>
              <a:defRPr sz="2400">
                <a:solidFill>
                  <a:schemeClr val="tx1"/>
                </a:solidFill>
                <a:latin typeface="Georgia" charset="0"/>
                <a:ea typeface="ＭＳ Ｐゴシック" charset="-128"/>
                <a:cs typeface="MS PGothic" charset="-128"/>
              </a:defRPr>
            </a:lvl2pPr>
            <a:lvl3pPr marL="1143000" indent="-228600">
              <a:lnSpc>
                <a:spcPct val="90000"/>
              </a:lnSpc>
              <a:spcBef>
                <a:spcPts val="500"/>
              </a:spcBef>
              <a:buFont typeface="Arial" charset="0"/>
              <a:buChar char="•"/>
              <a:defRPr sz="2000">
                <a:solidFill>
                  <a:schemeClr val="tx1"/>
                </a:solidFill>
                <a:latin typeface="Georgia" charset="0"/>
                <a:ea typeface="ＭＳ Ｐゴシック" charset="-128"/>
                <a:cs typeface="MS PGothic" charset="-128"/>
              </a:defRPr>
            </a:lvl3pPr>
            <a:lvl4pPr marL="1600200" indent="-228600">
              <a:lnSpc>
                <a:spcPct val="90000"/>
              </a:lnSpc>
              <a:spcBef>
                <a:spcPts val="500"/>
              </a:spcBef>
              <a:buFont typeface="Arial" charset="0"/>
              <a:buChar char="•"/>
              <a:defRPr>
                <a:solidFill>
                  <a:schemeClr val="tx1"/>
                </a:solidFill>
                <a:latin typeface="Georgia" charset="0"/>
                <a:ea typeface="ＭＳ Ｐゴシック" charset="-128"/>
                <a:cs typeface="MS PGothic" charset="-128"/>
              </a:defRPr>
            </a:lvl4pPr>
            <a:lvl5pPr marL="2057400" indent="-228600">
              <a:lnSpc>
                <a:spcPct val="90000"/>
              </a:lnSpc>
              <a:spcBef>
                <a:spcPts val="500"/>
              </a:spcBef>
              <a:buFont typeface="Arial" charset="0"/>
              <a:buChar char="•"/>
              <a:defRPr>
                <a:solidFill>
                  <a:schemeClr val="tx1"/>
                </a:solidFill>
                <a:latin typeface="Georgia" charset="0"/>
                <a:ea typeface="ＭＳ Ｐゴシック" charset="-128"/>
                <a:cs typeface="MS PGothic" charset="-128"/>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MS PGothic" charset="-128"/>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MS PGothic" charset="-128"/>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MS PGothic" charset="-128"/>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MS PGothic"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altLang="en-US" sz="1400" b="1" i="0" u="none" strike="noStrike" kern="1200" cap="none" spc="0" normalizeH="0" baseline="0" noProof="0" dirty="0">
                <a:ln>
                  <a:noFill/>
                </a:ln>
                <a:solidFill>
                  <a:srgbClr val="0D3A70"/>
                </a:solidFill>
                <a:effectLst/>
                <a:uLnTx/>
                <a:uFillTx/>
                <a:latin typeface="Verdana" charset="0"/>
                <a:ea typeface="Verdana" charset="0"/>
                <a:cs typeface="Verdana" charset="0"/>
              </a:rPr>
              <a:t>■</a:t>
            </a:r>
            <a:r>
              <a:rPr kumimoji="0" lang="en-US" altLang="en-US" sz="900" b="1" i="0" u="none" strike="noStrike" kern="1200" cap="none" spc="0" normalizeH="0" baseline="0" noProof="0" dirty="0">
                <a:ln>
                  <a:noFill/>
                </a:ln>
                <a:solidFill>
                  <a:prstClr val="black"/>
                </a:solidFill>
                <a:effectLst/>
                <a:uLnTx/>
                <a:uFillTx/>
                <a:latin typeface="Verdana" charset="0"/>
                <a:ea typeface="Verdana" charset="0"/>
                <a:cs typeface="Verdana" charset="0"/>
              </a:rPr>
              <a:t> </a:t>
            </a:r>
            <a:r>
              <a:rPr kumimoji="0" lang="en-US" altLang="en-US" sz="900" b="0" i="0" u="none" strike="noStrike" kern="1200" cap="none" spc="0" normalizeH="0" baseline="0" noProof="0" dirty="0">
                <a:ln>
                  <a:noFill/>
                </a:ln>
                <a:solidFill>
                  <a:prstClr val="black"/>
                </a:solidFill>
                <a:effectLst/>
                <a:uLnTx/>
                <a:uFillTx/>
                <a:latin typeface="Verdana" charset="0"/>
                <a:ea typeface="Verdana" charset="0"/>
                <a:cs typeface="Verdana" charset="0"/>
              </a:rPr>
              <a:t>Democrat	</a:t>
            </a:r>
            <a:r>
              <a:rPr kumimoji="0" lang="en-US" altLang="en-US" sz="1400" b="1" i="0" u="none" strike="noStrike" kern="1200" cap="none" spc="0" normalizeH="0" baseline="0" noProof="0" dirty="0">
                <a:ln>
                  <a:noFill/>
                </a:ln>
                <a:solidFill>
                  <a:srgbClr val="B22830"/>
                </a:solidFill>
                <a:effectLst/>
                <a:uLnTx/>
                <a:uFillTx/>
                <a:latin typeface="Verdana" charset="0"/>
                <a:ea typeface="Verdana" charset="0"/>
                <a:cs typeface="Verdana" charset="0"/>
              </a:rPr>
              <a:t>■</a:t>
            </a:r>
            <a:r>
              <a:rPr kumimoji="0" lang="en-US" altLang="en-US" sz="900" b="1" i="0" u="none" strike="noStrike" kern="1200" cap="none" spc="0" normalizeH="0" baseline="0" noProof="0" dirty="0">
                <a:ln>
                  <a:noFill/>
                </a:ln>
                <a:solidFill>
                  <a:prstClr val="black"/>
                </a:solidFill>
                <a:effectLst/>
                <a:uLnTx/>
                <a:uFillTx/>
                <a:latin typeface="Verdana" charset="0"/>
                <a:ea typeface="Verdana" charset="0"/>
                <a:cs typeface="Verdana" charset="0"/>
              </a:rPr>
              <a:t> </a:t>
            </a:r>
            <a:r>
              <a:rPr kumimoji="0" lang="en-US" altLang="en-US" sz="900" b="0" i="0" u="none" strike="noStrike" kern="1200" cap="none" spc="0" normalizeH="0" baseline="0" noProof="0" dirty="0">
                <a:ln>
                  <a:noFill/>
                </a:ln>
                <a:solidFill>
                  <a:prstClr val="black"/>
                </a:solidFill>
                <a:effectLst/>
                <a:uLnTx/>
                <a:uFillTx/>
                <a:latin typeface="Verdana" charset="0"/>
                <a:ea typeface="Verdana" charset="0"/>
                <a:cs typeface="Verdana" charset="0"/>
              </a:rPr>
              <a:t>Republican</a:t>
            </a:r>
          </a:p>
        </p:txBody>
      </p:sp>
      <p:graphicFrame>
        <p:nvGraphicFramePr>
          <p:cNvPr id="4" name="Chart 3"/>
          <p:cNvGraphicFramePr/>
          <p:nvPr>
            <p:extLst>
              <p:ext uri="{D42A27DB-BD31-4B8C-83A1-F6EECF244321}">
                <p14:modId xmlns:p14="http://schemas.microsoft.com/office/powerpoint/2010/main" val="3991708616"/>
              </p:ext>
            </p:extLst>
          </p:nvPr>
        </p:nvGraphicFramePr>
        <p:xfrm>
          <a:off x="420813" y="2218237"/>
          <a:ext cx="8407407" cy="3820036"/>
        </p:xfrm>
        <a:graphic>
          <a:graphicData uri="http://schemas.openxmlformats.org/drawingml/2006/chart">
            <c:chart xmlns:c="http://schemas.openxmlformats.org/drawingml/2006/chart" xmlns:r="http://schemas.openxmlformats.org/officeDocument/2006/relationships" r:id="rId2"/>
          </a:graphicData>
        </a:graphic>
      </p:graphicFrame>
      <p:pic>
        <p:nvPicPr>
          <p:cNvPr id="9" name="Picture 8"/>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03175" y="274320"/>
            <a:ext cx="2080349" cy="274320"/>
          </a:xfrm>
          <a:prstGeom prst="rect">
            <a:avLst/>
          </a:prstGeom>
        </p:spPr>
      </p:pic>
      <p:sp>
        <p:nvSpPr>
          <p:cNvPr id="10" name="Text Placeholder 18">
            <a:extLst>
              <a:ext uri="{FF2B5EF4-FFF2-40B4-BE49-F238E27FC236}">
                <a16:creationId xmlns:a16="http://schemas.microsoft.com/office/drawing/2014/main" id="{D6BB6685-1284-5D49-AAE2-A920EE0956F9}"/>
              </a:ext>
            </a:extLst>
          </p:cNvPr>
          <p:cNvSpPr txBox="1">
            <a:spLocks/>
          </p:cNvSpPr>
          <p:nvPr/>
        </p:nvSpPr>
        <p:spPr bwMode="auto">
          <a:xfrm>
            <a:off x="404808" y="6422607"/>
            <a:ext cx="3043242"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dirty="0">
                <a:latin typeface="Georgia"/>
                <a:cs typeface="Georgia"/>
              </a:rPr>
              <a:t>Nicholas Wu | Slide last updated on: October 17, 2018</a:t>
            </a:r>
          </a:p>
        </p:txBody>
      </p:sp>
    </p:spTree>
    <p:extLst>
      <p:ext uri="{BB962C8B-B14F-4D97-AF65-F5344CB8AC3E}">
        <p14:creationId xmlns:p14="http://schemas.microsoft.com/office/powerpoint/2010/main" val="25278648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8"/>
          <p:cNvSpPr txBox="1">
            <a:spLocks/>
          </p:cNvSpPr>
          <p:nvPr/>
        </p:nvSpPr>
        <p:spPr bwMode="auto">
          <a:xfrm>
            <a:off x="404808" y="6422607"/>
            <a:ext cx="3043242"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dirty="0">
                <a:latin typeface="Georgia"/>
                <a:cs typeface="Georgia"/>
              </a:rPr>
              <a:t>Nicholas Wu | Slide last updated on: October 17, 2018</a:t>
            </a:r>
          </a:p>
        </p:txBody>
      </p:sp>
      <p:sp>
        <p:nvSpPr>
          <p:cNvPr id="15" name="Text Placeholder 18"/>
          <p:cNvSpPr txBox="1">
            <a:spLocks/>
          </p:cNvSpPr>
          <p:nvPr/>
        </p:nvSpPr>
        <p:spPr bwMode="auto">
          <a:xfrm>
            <a:off x="404807" y="6220588"/>
            <a:ext cx="8247721" cy="191226"/>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Font typeface="Arial" panose="020B0604020202020204" pitchFamily="34" charset="0"/>
              <a:buNone/>
              <a:defRPr/>
            </a:pPr>
            <a:r>
              <a:rPr lang="en-US" sz="700" dirty="0">
                <a:solidFill>
                  <a:schemeClr val="tx1">
                    <a:lumMod val="50000"/>
                    <a:lumOff val="50000"/>
                  </a:schemeClr>
                </a:solidFill>
                <a:latin typeface="Georgia"/>
                <a:cs typeface="Georgia"/>
              </a:rPr>
              <a:t>Sources: Opensecrets.org Q3 2018 fundraising totals</a:t>
            </a:r>
            <a:endParaRPr lang="en-US" sz="700" b="1" dirty="0">
              <a:solidFill>
                <a:schemeClr val="tx1">
                  <a:lumMod val="50000"/>
                  <a:lumOff val="50000"/>
                </a:schemeClr>
              </a:solidFill>
              <a:latin typeface="Georgia"/>
              <a:cs typeface="Georgia"/>
            </a:endParaRPr>
          </a:p>
        </p:txBody>
      </p:sp>
      <p:sp>
        <p:nvSpPr>
          <p:cNvPr id="5" name="Slide Number Placeholder 4"/>
          <p:cNvSpPr>
            <a:spLocks noGrp="1"/>
          </p:cNvSpPr>
          <p:nvPr>
            <p:ph type="sldNum" sz="quarter" idx="12"/>
          </p:nvPr>
        </p:nvSpPr>
        <p:spPr>
          <a:xfrm>
            <a:off x="8420099" y="6427104"/>
            <a:ext cx="316645" cy="323353"/>
          </a:xfrm>
        </p:spPr>
        <p:txBody>
          <a:bodyPr/>
          <a:lstStyle/>
          <a:p>
            <a:fld id="{BEFBC90E-502A-A54D-9BAE-6F74229062B0}" type="slidenum">
              <a:rPr lang="en-US" smtClean="0"/>
              <a:pPr/>
              <a:t>17</a:t>
            </a:fld>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03175" y="274320"/>
            <a:ext cx="2080349" cy="274320"/>
          </a:xfrm>
          <a:prstGeom prst="rect">
            <a:avLst/>
          </a:prstGeom>
        </p:spPr>
      </p:pic>
      <p:sp>
        <p:nvSpPr>
          <p:cNvPr id="14" name="Title 1"/>
          <p:cNvSpPr txBox="1">
            <a:spLocks/>
          </p:cNvSpPr>
          <p:nvPr/>
        </p:nvSpPr>
        <p:spPr bwMode="auto">
          <a:xfrm>
            <a:off x="404814" y="756919"/>
            <a:ext cx="8407400" cy="60908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200" b="1" kern="1200">
                <a:solidFill>
                  <a:schemeClr val="tx1"/>
                </a:solidFill>
                <a:latin typeface="Georgia" panose="02040502050405020303" pitchFamily="18" charset="0"/>
                <a:ea typeface="ＭＳ Ｐゴシック" panose="020B0600070205080204" pitchFamily="34" charset="-128"/>
                <a:cs typeface="MS PGothic" charset="0"/>
              </a:defRPr>
            </a:lvl1pPr>
            <a:lvl2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2pPr>
            <a:lvl3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3pPr>
            <a:lvl4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4pPr>
            <a:lvl5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5pPr>
            <a:lvl6pPr marL="4572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6pPr>
            <a:lvl7pPr marL="9144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7pPr>
            <a:lvl8pPr marL="13716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8pPr>
            <a:lvl9pPr marL="18288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9pPr>
          </a:lstStyle>
          <a:p>
            <a:r>
              <a:rPr lang="en-US" altLang="en-US" sz="2000" dirty="0">
                <a:latin typeface="Georgia" charset="0"/>
                <a:ea typeface="ＭＳ Ｐゴシック" charset="-128"/>
                <a:cs typeface="MS PGothic" charset="-128"/>
              </a:rPr>
              <a:t>Incumbents with the least cash on hand are mostly in safe districts</a:t>
            </a:r>
          </a:p>
        </p:txBody>
      </p:sp>
      <p:sp>
        <p:nvSpPr>
          <p:cNvPr id="8" name="Rectangle 14">
            <a:extLst>
              <a:ext uri="{FF2B5EF4-FFF2-40B4-BE49-F238E27FC236}">
                <a16:creationId xmlns:a16="http://schemas.microsoft.com/office/drawing/2014/main" id="{377981A1-C936-0048-8278-3CD4121ED6B5}"/>
              </a:ext>
            </a:extLst>
          </p:cNvPr>
          <p:cNvSpPr>
            <a:spLocks noChangeArrowheads="1"/>
          </p:cNvSpPr>
          <p:nvPr/>
        </p:nvSpPr>
        <p:spPr bwMode="auto">
          <a:xfrm>
            <a:off x="419099" y="1413827"/>
            <a:ext cx="6640727" cy="276999"/>
          </a:xfrm>
          <a:prstGeom prst="rect">
            <a:avLst/>
          </a:prstGeom>
          <a:noFill/>
          <a:ln>
            <a:noFill/>
          </a:ln>
          <a:extLst/>
        </p:spPr>
        <p:txBody>
          <a:bodyPr>
            <a:no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lnSpc>
                <a:spcPct val="100000"/>
              </a:lnSpc>
              <a:spcBef>
                <a:spcPct val="0"/>
              </a:spcBef>
              <a:buFontTx/>
              <a:buNone/>
              <a:defRPr/>
            </a:pPr>
            <a:r>
              <a:rPr lang="en-US" altLang="en-US" sz="1200" b="1" dirty="0"/>
              <a:t>Cash on hand totals current as of Q3 2018</a:t>
            </a:r>
          </a:p>
        </p:txBody>
      </p:sp>
      <p:graphicFrame>
        <p:nvGraphicFramePr>
          <p:cNvPr id="9" name="Table 8">
            <a:extLst>
              <a:ext uri="{FF2B5EF4-FFF2-40B4-BE49-F238E27FC236}">
                <a16:creationId xmlns:a16="http://schemas.microsoft.com/office/drawing/2014/main" id="{6E57F92D-E97B-D94A-B9AA-02C79707DCB5}"/>
              </a:ext>
            </a:extLst>
          </p:cNvPr>
          <p:cNvGraphicFramePr>
            <a:graphicFrameLocks noGrp="1"/>
          </p:cNvGraphicFramePr>
          <p:nvPr>
            <p:extLst>
              <p:ext uri="{D42A27DB-BD31-4B8C-83A1-F6EECF244321}">
                <p14:modId xmlns:p14="http://schemas.microsoft.com/office/powerpoint/2010/main" val="3294971704"/>
              </p:ext>
            </p:extLst>
          </p:nvPr>
        </p:nvGraphicFramePr>
        <p:xfrm>
          <a:off x="603041" y="2144027"/>
          <a:ext cx="3538728" cy="3166472"/>
        </p:xfrm>
        <a:graphic>
          <a:graphicData uri="http://schemas.openxmlformats.org/drawingml/2006/table">
            <a:tbl>
              <a:tblPr/>
              <a:tblGrid>
                <a:gridCol w="884682">
                  <a:extLst>
                    <a:ext uri="{9D8B030D-6E8A-4147-A177-3AD203B41FA5}">
                      <a16:colId xmlns:a16="http://schemas.microsoft.com/office/drawing/2014/main" val="20000"/>
                    </a:ext>
                  </a:extLst>
                </a:gridCol>
                <a:gridCol w="582377">
                  <a:extLst>
                    <a:ext uri="{9D8B030D-6E8A-4147-A177-3AD203B41FA5}">
                      <a16:colId xmlns:a16="http://schemas.microsoft.com/office/drawing/2014/main" val="20001"/>
                    </a:ext>
                  </a:extLst>
                </a:gridCol>
                <a:gridCol w="1028700">
                  <a:extLst>
                    <a:ext uri="{9D8B030D-6E8A-4147-A177-3AD203B41FA5}">
                      <a16:colId xmlns:a16="http://schemas.microsoft.com/office/drawing/2014/main" val="10803951"/>
                    </a:ext>
                  </a:extLst>
                </a:gridCol>
                <a:gridCol w="1042969">
                  <a:extLst>
                    <a:ext uri="{9D8B030D-6E8A-4147-A177-3AD203B41FA5}">
                      <a16:colId xmlns:a16="http://schemas.microsoft.com/office/drawing/2014/main" val="3984508289"/>
                    </a:ext>
                  </a:extLst>
                </a:gridCol>
              </a:tblGrid>
              <a:tr h="382322">
                <a:tc>
                  <a:txBody>
                    <a:bodyPr/>
                    <a:lstStyle/>
                    <a:p>
                      <a:pPr algn="ctr" fontAlgn="b"/>
                      <a:r>
                        <a:rPr lang="en-US" sz="1100" b="0" i="0" u="none" strike="noStrike" dirty="0">
                          <a:solidFill>
                            <a:schemeClr val="bg1"/>
                          </a:solidFill>
                          <a:effectLst/>
                          <a:latin typeface="+mn-lt"/>
                        </a:rPr>
                        <a:t>Cook rating</a:t>
                      </a:r>
                    </a:p>
                  </a:txBody>
                  <a:tcPr marL="27432" marR="27432" marT="9144" marB="914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a:noFill/>
                    </a:lnTlToBr>
                    <a:lnBlToTr>
                      <a:noFill/>
                    </a:lnBlToTr>
                    <a:solidFill>
                      <a:srgbClr val="0C396F"/>
                    </a:solidFill>
                  </a:tcPr>
                </a:tc>
                <a:tc>
                  <a:txBody>
                    <a:bodyPr/>
                    <a:lstStyle/>
                    <a:p>
                      <a:pPr algn="ctr" fontAlgn="b"/>
                      <a:r>
                        <a:rPr lang="en-US" sz="1100" b="0" i="0" u="none" strike="noStrike" dirty="0">
                          <a:solidFill>
                            <a:schemeClr val="bg1"/>
                          </a:solidFill>
                          <a:effectLst/>
                          <a:latin typeface="+mn-lt"/>
                        </a:rPr>
                        <a:t>State</a:t>
                      </a:r>
                    </a:p>
                  </a:txBody>
                  <a:tcPr marL="27432" marR="27432" marT="9144" marB="914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a:noFill/>
                    </a:lnTlToBr>
                    <a:lnBlToTr>
                      <a:noFill/>
                    </a:lnBlToTr>
                    <a:solidFill>
                      <a:srgbClr val="0C396F"/>
                    </a:solidFill>
                  </a:tcPr>
                </a:tc>
                <a:tc>
                  <a:txBody>
                    <a:bodyPr/>
                    <a:lstStyle/>
                    <a:p>
                      <a:pPr algn="ctr" fontAlgn="b"/>
                      <a:r>
                        <a:rPr lang="en-US" sz="1100" b="0" i="0" u="none" strike="noStrike" dirty="0">
                          <a:solidFill>
                            <a:schemeClr val="bg1"/>
                          </a:solidFill>
                          <a:effectLst/>
                          <a:latin typeface="+mn-lt"/>
                        </a:rPr>
                        <a:t>Senator</a:t>
                      </a:r>
                    </a:p>
                  </a:txBody>
                  <a:tcPr marL="27432" marR="27432" marT="9144" marB="914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a:noFill/>
                    </a:lnTlToBr>
                    <a:lnBlToTr>
                      <a:noFill/>
                    </a:lnBlToTr>
                    <a:solidFill>
                      <a:srgbClr val="0C396F"/>
                    </a:solidFill>
                  </a:tcPr>
                </a:tc>
                <a:tc>
                  <a:txBody>
                    <a:bodyPr/>
                    <a:lstStyle/>
                    <a:p>
                      <a:pPr algn="ctr" fontAlgn="b"/>
                      <a:r>
                        <a:rPr lang="en-US" sz="1100" b="0" i="0" u="none" strike="noStrike" dirty="0">
                          <a:solidFill>
                            <a:schemeClr val="bg1"/>
                          </a:solidFill>
                          <a:effectLst/>
                          <a:latin typeface="+mn-lt"/>
                        </a:rPr>
                        <a:t>Cash on hand</a:t>
                      </a:r>
                    </a:p>
                  </a:txBody>
                  <a:tcPr marL="27432" marR="27432" marT="9144" marB="914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a:noFill/>
                    </a:lnTlToBr>
                    <a:lnBlToTr>
                      <a:noFill/>
                    </a:lnBlToTr>
                    <a:solidFill>
                      <a:srgbClr val="0C396F"/>
                    </a:solidFill>
                  </a:tcPr>
                </a:tc>
                <a:extLst>
                  <a:ext uri="{0D108BD9-81ED-4DB2-BD59-A6C34878D82A}">
                    <a16:rowId xmlns:a16="http://schemas.microsoft.com/office/drawing/2014/main" val="10000"/>
                  </a:ext>
                </a:extLst>
              </a:tr>
              <a:tr h="278415">
                <a:tc>
                  <a:txBody>
                    <a:bodyPr/>
                    <a:lstStyle/>
                    <a:p>
                      <a:pPr algn="l" fontAlgn="b"/>
                      <a:r>
                        <a:rPr lang="en-US" sz="1100" b="0" i="0" u="none" strike="noStrike" dirty="0" smtClean="0">
                          <a:solidFill>
                            <a:srgbClr val="000000"/>
                          </a:solidFill>
                          <a:effectLst/>
                          <a:latin typeface="+mn-lt"/>
                        </a:rPr>
                        <a:t>Lean </a:t>
                      </a:r>
                      <a:r>
                        <a:rPr lang="en-US" sz="1100" b="0" i="0" u="none" strike="noStrike" dirty="0">
                          <a:solidFill>
                            <a:srgbClr val="000000"/>
                          </a:solidFill>
                          <a:effectLst/>
                          <a:latin typeface="+mn-lt"/>
                        </a:rPr>
                        <a:t>R</a:t>
                      </a:r>
                    </a:p>
                  </a:txBody>
                  <a:tcPr marL="27432" marR="27432" marT="9144" marB="9144" anchor="ctr">
                    <a:lnL>
                      <a:noFill/>
                    </a:lnL>
                    <a:lnR>
                      <a:noFill/>
                    </a:lnR>
                    <a:lnT w="12700" cap="flat" cmpd="sng" algn="ctr">
                      <a:noFill/>
                      <a:prstDash val="dot"/>
                      <a:round/>
                      <a:headEnd type="none" w="med" len="med"/>
                      <a:tailEnd type="none" w="med" len="med"/>
                    </a:lnT>
                    <a:lnB w="12700" cap="flat" cmpd="sng" algn="ctr">
                      <a:solidFill>
                        <a:srgbClr val="0D0D0D"/>
                      </a:solidFill>
                      <a:prstDash val="dot"/>
                      <a:round/>
                      <a:headEnd type="none" w="med" len="med"/>
                      <a:tailEnd type="none" w="med" len="med"/>
                    </a:lnB>
                    <a:lnTlToBr>
                      <a:noFill/>
                    </a:lnTlToBr>
                    <a:lnBlToTr>
                      <a:noFill/>
                    </a:lnBlToTr>
                    <a:solidFill>
                      <a:srgbClr val="FBCBC6"/>
                    </a:solidFill>
                  </a:tcPr>
                </a:tc>
                <a:tc>
                  <a:txBody>
                    <a:bodyPr/>
                    <a:lstStyle/>
                    <a:p>
                      <a:pPr algn="ctr" fontAlgn="b"/>
                      <a:r>
                        <a:rPr lang="en-US" sz="1100" b="0" i="0" u="none" strike="noStrike" dirty="0">
                          <a:solidFill>
                            <a:srgbClr val="000000"/>
                          </a:solidFill>
                          <a:effectLst/>
                          <a:latin typeface="+mn-lt"/>
                        </a:rPr>
                        <a:t>MS</a:t>
                      </a:r>
                    </a:p>
                  </a:txBody>
                  <a:tcPr marL="27432" marR="27432" marT="9144" marB="9144" anchor="ctr">
                    <a:lnL>
                      <a:noFill/>
                    </a:lnL>
                    <a:lnR>
                      <a:noFill/>
                    </a:lnR>
                    <a:lnT w="12700" cap="flat" cmpd="sng" algn="ctr">
                      <a:noFill/>
                      <a:prstDash val="dot"/>
                      <a:round/>
                      <a:headEnd type="none" w="med" len="med"/>
                      <a:tailEnd type="none" w="med" len="med"/>
                    </a:lnT>
                    <a:lnB w="12700" cap="flat" cmpd="sng" algn="ctr">
                      <a:solidFill>
                        <a:srgbClr val="0D0D0D"/>
                      </a:solidFill>
                      <a:prstDash val="dot"/>
                      <a:round/>
                      <a:headEnd type="none" w="med" len="med"/>
                      <a:tailEnd type="none" w="med" len="med"/>
                    </a:lnB>
                    <a:lnTlToBr>
                      <a:noFill/>
                    </a:lnTlToBr>
                    <a:lnBlToTr>
                      <a:noFill/>
                    </a:lnBlToTr>
                    <a:solidFill>
                      <a:srgbClr val="FBCBC6"/>
                    </a:solidFill>
                  </a:tcPr>
                </a:tc>
                <a:tc>
                  <a:txBody>
                    <a:bodyPr/>
                    <a:lstStyle/>
                    <a:p>
                      <a:pPr algn="l" fontAlgn="b"/>
                      <a:r>
                        <a:rPr lang="en-US" sz="1100" b="0" i="0" u="none" strike="noStrike" dirty="0">
                          <a:solidFill>
                            <a:srgbClr val="000000"/>
                          </a:solidFill>
                          <a:effectLst/>
                          <a:latin typeface="+mn-lt"/>
                        </a:rPr>
                        <a:t>Hyde-Smith</a:t>
                      </a:r>
                    </a:p>
                  </a:txBody>
                  <a:tcPr marL="27432" marR="27432" marT="9144" marB="9144" anchor="ctr">
                    <a:lnL>
                      <a:noFill/>
                    </a:lnL>
                    <a:lnR>
                      <a:noFill/>
                    </a:lnR>
                    <a:lnT w="12700" cap="flat" cmpd="sng" algn="ctr">
                      <a:noFill/>
                      <a:prstDash val="dot"/>
                      <a:round/>
                      <a:headEnd type="none" w="med" len="med"/>
                      <a:tailEnd type="none" w="med" len="med"/>
                    </a:lnT>
                    <a:lnB w="12700" cap="flat" cmpd="sng" algn="ctr">
                      <a:solidFill>
                        <a:srgbClr val="0D0D0D"/>
                      </a:solidFill>
                      <a:prstDash val="dot"/>
                      <a:round/>
                      <a:headEnd type="none" w="med" len="med"/>
                      <a:tailEnd type="none" w="med" len="med"/>
                    </a:lnB>
                    <a:lnTlToBr>
                      <a:noFill/>
                    </a:lnTlToBr>
                    <a:lnBlToTr>
                      <a:noFill/>
                    </a:lnBlToTr>
                    <a:solidFill>
                      <a:srgbClr val="FBCBC6"/>
                    </a:solidFill>
                  </a:tcPr>
                </a:tc>
                <a:tc>
                  <a:txBody>
                    <a:bodyPr/>
                    <a:lstStyle/>
                    <a:p>
                      <a:pPr algn="l" fontAlgn="b"/>
                      <a:r>
                        <a:rPr lang="en-US" sz="1100" b="0" i="0" u="none" strike="noStrike" dirty="0">
                          <a:solidFill>
                            <a:srgbClr val="212B4A"/>
                          </a:solidFill>
                          <a:effectLst/>
                          <a:latin typeface="+mn-lt"/>
                        </a:rPr>
                        <a:t>$2,732,521</a:t>
                      </a:r>
                    </a:p>
                  </a:txBody>
                  <a:tcPr marL="27432" marR="27432" marT="9144" marB="9144" anchor="ctr">
                    <a:lnL>
                      <a:noFill/>
                    </a:lnL>
                    <a:lnR>
                      <a:noFill/>
                    </a:lnR>
                    <a:lnT w="12700" cap="flat" cmpd="sng" algn="ctr">
                      <a:noFill/>
                      <a:prstDash val="dot"/>
                      <a:round/>
                      <a:headEnd type="none" w="med" len="med"/>
                      <a:tailEnd type="none" w="med" len="med"/>
                    </a:lnT>
                    <a:lnB w="12700" cap="flat" cmpd="sng" algn="ctr">
                      <a:solidFill>
                        <a:srgbClr val="0D0D0D"/>
                      </a:solidFill>
                      <a:prstDash val="dot"/>
                      <a:round/>
                      <a:headEnd type="none" w="med" len="med"/>
                      <a:tailEnd type="none" w="med" len="med"/>
                    </a:lnB>
                    <a:lnTlToBr>
                      <a:noFill/>
                    </a:lnTlToBr>
                    <a:lnBlToTr>
                      <a:noFill/>
                    </a:lnBlToTr>
                    <a:solidFill>
                      <a:srgbClr val="FBCBC6"/>
                    </a:solidFill>
                  </a:tcPr>
                </a:tc>
                <a:extLst>
                  <a:ext uri="{0D108BD9-81ED-4DB2-BD59-A6C34878D82A}">
                    <a16:rowId xmlns:a16="http://schemas.microsoft.com/office/drawing/2014/main" val="10002"/>
                  </a:ext>
                </a:extLst>
              </a:tr>
              <a:tr h="278415">
                <a:tc>
                  <a:txBody>
                    <a:bodyPr/>
                    <a:lstStyle/>
                    <a:p>
                      <a:pPr algn="l" fontAlgn="b"/>
                      <a:r>
                        <a:rPr lang="en-US" sz="1100" b="0" i="0" u="none" strike="noStrike" dirty="0">
                          <a:solidFill>
                            <a:srgbClr val="000000"/>
                          </a:solidFill>
                          <a:effectLst/>
                          <a:latin typeface="+mn-lt"/>
                        </a:rPr>
                        <a:t>Solid D</a:t>
                      </a:r>
                    </a:p>
                  </a:txBody>
                  <a:tcPr marL="27432" marR="27432" marT="9144" marB="9144" anchor="ctr">
                    <a:lnL>
                      <a:noFill/>
                    </a:lnL>
                    <a:lnR>
                      <a:noFill/>
                    </a:lnR>
                    <a:lnT w="12700" cap="flat" cmpd="sng" algn="ctr">
                      <a:solidFill>
                        <a:srgbClr val="0D0D0D"/>
                      </a:solidFill>
                      <a:prstDash val="dot"/>
                      <a:round/>
                      <a:headEnd type="none" w="med" len="med"/>
                      <a:tailEnd type="none" w="med" len="med"/>
                    </a:lnT>
                    <a:lnB w="12700" cap="flat" cmpd="sng" algn="ctr">
                      <a:solidFill>
                        <a:srgbClr val="0D0D0D"/>
                      </a:solidFill>
                      <a:prstDash val="dot"/>
                      <a:round/>
                      <a:headEnd type="none" w="med" len="med"/>
                      <a:tailEnd type="none" w="med" len="med"/>
                    </a:lnB>
                    <a:lnTlToBr>
                      <a:noFill/>
                    </a:lnTlToBr>
                    <a:lnBlToTr>
                      <a:noFill/>
                    </a:lnBlToTr>
                    <a:solidFill>
                      <a:srgbClr val="C9DAEF"/>
                    </a:solidFill>
                  </a:tcPr>
                </a:tc>
                <a:tc>
                  <a:txBody>
                    <a:bodyPr/>
                    <a:lstStyle/>
                    <a:p>
                      <a:pPr algn="ctr" fontAlgn="b"/>
                      <a:r>
                        <a:rPr lang="en-US" sz="1100" b="0" i="0" u="none" strike="noStrike" dirty="0">
                          <a:solidFill>
                            <a:srgbClr val="000000"/>
                          </a:solidFill>
                          <a:effectLst/>
                          <a:latin typeface="+mn-lt"/>
                        </a:rPr>
                        <a:t>DE</a:t>
                      </a:r>
                    </a:p>
                  </a:txBody>
                  <a:tcPr marL="27432" marR="27432" marT="9144" marB="9144" anchor="ctr">
                    <a:lnL>
                      <a:noFill/>
                    </a:lnL>
                    <a:lnR>
                      <a:noFill/>
                    </a:lnR>
                    <a:lnT w="12700" cap="flat" cmpd="sng" algn="ctr">
                      <a:solidFill>
                        <a:srgbClr val="0D0D0D"/>
                      </a:solidFill>
                      <a:prstDash val="dot"/>
                      <a:round/>
                      <a:headEnd type="none" w="med" len="med"/>
                      <a:tailEnd type="none" w="med" len="med"/>
                    </a:lnT>
                    <a:lnB w="12700" cap="flat" cmpd="sng" algn="ctr">
                      <a:solidFill>
                        <a:srgbClr val="0D0D0D"/>
                      </a:solidFill>
                      <a:prstDash val="dot"/>
                      <a:round/>
                      <a:headEnd type="none" w="med" len="med"/>
                      <a:tailEnd type="none" w="med" len="med"/>
                    </a:lnB>
                    <a:lnTlToBr>
                      <a:noFill/>
                    </a:lnTlToBr>
                    <a:lnBlToTr>
                      <a:noFill/>
                    </a:lnBlToTr>
                    <a:solidFill>
                      <a:srgbClr val="C9DAEF"/>
                    </a:solidFill>
                  </a:tcPr>
                </a:tc>
                <a:tc>
                  <a:txBody>
                    <a:bodyPr/>
                    <a:lstStyle/>
                    <a:p>
                      <a:pPr algn="l" fontAlgn="b"/>
                      <a:r>
                        <a:rPr lang="en-US" sz="1100" b="0" i="0" u="none" strike="noStrike" dirty="0">
                          <a:solidFill>
                            <a:srgbClr val="000000"/>
                          </a:solidFill>
                          <a:effectLst/>
                          <a:latin typeface="+mn-lt"/>
                        </a:rPr>
                        <a:t>Carper</a:t>
                      </a:r>
                    </a:p>
                  </a:txBody>
                  <a:tcPr marL="27432" marR="27432" marT="9144" marB="9144" anchor="ctr">
                    <a:lnL>
                      <a:noFill/>
                    </a:lnL>
                    <a:lnR>
                      <a:noFill/>
                    </a:lnR>
                    <a:lnT w="12700" cap="flat" cmpd="sng" algn="ctr">
                      <a:solidFill>
                        <a:srgbClr val="0D0D0D"/>
                      </a:solidFill>
                      <a:prstDash val="dot"/>
                      <a:round/>
                      <a:headEnd type="none" w="med" len="med"/>
                      <a:tailEnd type="none" w="med" len="med"/>
                    </a:lnT>
                    <a:lnB w="12700" cap="flat" cmpd="sng" algn="ctr">
                      <a:solidFill>
                        <a:srgbClr val="0D0D0D"/>
                      </a:solidFill>
                      <a:prstDash val="dot"/>
                      <a:round/>
                      <a:headEnd type="none" w="med" len="med"/>
                      <a:tailEnd type="none" w="med" len="med"/>
                    </a:lnB>
                    <a:lnTlToBr>
                      <a:noFill/>
                    </a:lnTlToBr>
                    <a:lnBlToTr>
                      <a:noFill/>
                    </a:lnBlToTr>
                    <a:solidFill>
                      <a:srgbClr val="C9DAEF"/>
                    </a:solidFill>
                  </a:tcPr>
                </a:tc>
                <a:tc>
                  <a:txBody>
                    <a:bodyPr/>
                    <a:lstStyle/>
                    <a:p>
                      <a:pPr algn="l" fontAlgn="b"/>
                      <a:r>
                        <a:rPr lang="en-US" sz="1100" b="0" i="0" u="none" strike="noStrike" dirty="0">
                          <a:solidFill>
                            <a:srgbClr val="212B4A"/>
                          </a:solidFill>
                          <a:effectLst/>
                          <a:latin typeface="+mn-lt"/>
                        </a:rPr>
                        <a:t>$3,987,635</a:t>
                      </a:r>
                    </a:p>
                  </a:txBody>
                  <a:tcPr marL="27432" marR="27432" marT="9144" marB="9144" anchor="ctr">
                    <a:lnL>
                      <a:noFill/>
                    </a:lnL>
                    <a:lnR>
                      <a:noFill/>
                    </a:lnR>
                    <a:lnT w="12700" cap="flat" cmpd="sng" algn="ctr">
                      <a:solidFill>
                        <a:srgbClr val="0D0D0D"/>
                      </a:solidFill>
                      <a:prstDash val="dot"/>
                      <a:round/>
                      <a:headEnd type="none" w="med" len="med"/>
                      <a:tailEnd type="none" w="med" len="med"/>
                    </a:lnT>
                    <a:lnB w="12700" cap="flat" cmpd="sng" algn="ctr">
                      <a:solidFill>
                        <a:srgbClr val="0D0D0D"/>
                      </a:solidFill>
                      <a:prstDash val="dot"/>
                      <a:round/>
                      <a:headEnd type="none" w="med" len="med"/>
                      <a:tailEnd type="none" w="med" len="med"/>
                    </a:lnB>
                    <a:lnTlToBr>
                      <a:noFill/>
                    </a:lnTlToBr>
                    <a:lnBlToTr>
                      <a:noFill/>
                    </a:lnBlToTr>
                    <a:solidFill>
                      <a:srgbClr val="C9DAEF"/>
                    </a:solidFill>
                  </a:tcPr>
                </a:tc>
                <a:extLst>
                  <a:ext uri="{0D108BD9-81ED-4DB2-BD59-A6C34878D82A}">
                    <a16:rowId xmlns:a16="http://schemas.microsoft.com/office/drawing/2014/main" val="3669337945"/>
                  </a:ext>
                </a:extLst>
              </a:tr>
              <a:tr h="278415">
                <a:tc>
                  <a:txBody>
                    <a:bodyPr/>
                    <a:lstStyle/>
                    <a:p>
                      <a:pPr algn="l" fontAlgn="b"/>
                      <a:r>
                        <a:rPr lang="en-US" sz="1100" b="0" i="0" u="none" strike="noStrike" dirty="0">
                          <a:solidFill>
                            <a:srgbClr val="000000"/>
                          </a:solidFill>
                          <a:effectLst/>
                          <a:latin typeface="+mn-lt"/>
                        </a:rPr>
                        <a:t>Solid D</a:t>
                      </a:r>
                    </a:p>
                  </a:txBody>
                  <a:tcPr marL="27432" marR="27432" marT="9144" marB="9144" anchor="ctr">
                    <a:lnL>
                      <a:noFill/>
                    </a:lnL>
                    <a:lnR>
                      <a:noFill/>
                    </a:lnR>
                    <a:lnT w="12700" cap="flat" cmpd="sng" algn="ctr">
                      <a:solidFill>
                        <a:srgbClr val="0D0D0D"/>
                      </a:solidFill>
                      <a:prstDash val="dot"/>
                      <a:round/>
                      <a:headEnd type="none" w="med" len="med"/>
                      <a:tailEnd type="none" w="med" len="med"/>
                    </a:lnT>
                    <a:lnB w="12700" cap="flat" cmpd="sng" algn="ctr">
                      <a:solidFill>
                        <a:srgbClr val="0D0D0D"/>
                      </a:solidFill>
                      <a:prstDash val="dot"/>
                      <a:round/>
                      <a:headEnd type="none" w="med" len="med"/>
                      <a:tailEnd type="none" w="med" len="med"/>
                    </a:lnB>
                    <a:lnTlToBr>
                      <a:noFill/>
                    </a:lnTlToBr>
                    <a:lnBlToTr>
                      <a:noFill/>
                    </a:lnBlToTr>
                    <a:solidFill>
                      <a:srgbClr val="C9D9F0"/>
                    </a:solidFill>
                  </a:tcPr>
                </a:tc>
                <a:tc>
                  <a:txBody>
                    <a:bodyPr/>
                    <a:lstStyle/>
                    <a:p>
                      <a:pPr algn="ctr" fontAlgn="b"/>
                      <a:r>
                        <a:rPr lang="en-US" sz="1100" b="0" i="0" u="none" strike="noStrike" dirty="0">
                          <a:solidFill>
                            <a:srgbClr val="000000"/>
                          </a:solidFill>
                          <a:effectLst/>
                          <a:latin typeface="+mn-lt"/>
                        </a:rPr>
                        <a:t>HI</a:t>
                      </a:r>
                    </a:p>
                  </a:txBody>
                  <a:tcPr marL="27432" marR="27432" marT="9144" marB="9144" anchor="ctr">
                    <a:lnL>
                      <a:noFill/>
                    </a:lnL>
                    <a:lnR>
                      <a:noFill/>
                    </a:lnR>
                    <a:lnT w="12700" cap="flat" cmpd="sng" algn="ctr">
                      <a:solidFill>
                        <a:srgbClr val="0D0D0D"/>
                      </a:solidFill>
                      <a:prstDash val="dot"/>
                      <a:round/>
                      <a:headEnd type="none" w="med" len="med"/>
                      <a:tailEnd type="none" w="med" len="med"/>
                    </a:lnT>
                    <a:lnB w="12700" cap="flat" cmpd="sng" algn="ctr">
                      <a:solidFill>
                        <a:srgbClr val="0D0D0D"/>
                      </a:solidFill>
                      <a:prstDash val="dot"/>
                      <a:round/>
                      <a:headEnd type="none" w="med" len="med"/>
                      <a:tailEnd type="none" w="med" len="med"/>
                    </a:lnB>
                    <a:lnTlToBr>
                      <a:noFill/>
                    </a:lnTlToBr>
                    <a:lnBlToTr>
                      <a:noFill/>
                    </a:lnBlToTr>
                    <a:solidFill>
                      <a:srgbClr val="C9D9F0"/>
                    </a:solidFill>
                  </a:tcPr>
                </a:tc>
                <a:tc>
                  <a:txBody>
                    <a:bodyPr/>
                    <a:lstStyle/>
                    <a:p>
                      <a:pPr algn="l" fontAlgn="b"/>
                      <a:r>
                        <a:rPr lang="en-US" sz="1100" b="0" i="0" u="none" strike="noStrike" dirty="0">
                          <a:solidFill>
                            <a:srgbClr val="000000"/>
                          </a:solidFill>
                          <a:effectLst/>
                          <a:latin typeface="+mn-lt"/>
                        </a:rPr>
                        <a:t>Hirono</a:t>
                      </a:r>
                    </a:p>
                  </a:txBody>
                  <a:tcPr marL="27432" marR="27432" marT="9144" marB="9144" anchor="ctr">
                    <a:lnL>
                      <a:noFill/>
                    </a:lnL>
                    <a:lnR>
                      <a:noFill/>
                    </a:lnR>
                    <a:lnT w="12700" cap="flat" cmpd="sng" algn="ctr">
                      <a:solidFill>
                        <a:srgbClr val="0D0D0D"/>
                      </a:solidFill>
                      <a:prstDash val="dot"/>
                      <a:round/>
                      <a:headEnd type="none" w="med" len="med"/>
                      <a:tailEnd type="none" w="med" len="med"/>
                    </a:lnT>
                    <a:lnB w="12700" cap="flat" cmpd="sng" algn="ctr">
                      <a:solidFill>
                        <a:srgbClr val="0D0D0D"/>
                      </a:solidFill>
                      <a:prstDash val="dot"/>
                      <a:round/>
                      <a:headEnd type="none" w="med" len="med"/>
                      <a:tailEnd type="none" w="med" len="med"/>
                    </a:lnB>
                    <a:lnTlToBr>
                      <a:noFill/>
                    </a:lnTlToBr>
                    <a:lnBlToTr>
                      <a:noFill/>
                    </a:lnBlToTr>
                    <a:solidFill>
                      <a:srgbClr val="C9D9F0"/>
                    </a:solidFill>
                  </a:tcPr>
                </a:tc>
                <a:tc>
                  <a:txBody>
                    <a:bodyPr/>
                    <a:lstStyle/>
                    <a:p>
                      <a:pPr algn="l" fontAlgn="b"/>
                      <a:r>
                        <a:rPr lang="en-US" sz="1100" b="0" i="0" u="none" strike="noStrike" dirty="0">
                          <a:solidFill>
                            <a:srgbClr val="212B4A"/>
                          </a:solidFill>
                          <a:effectLst/>
                          <a:latin typeface="+mn-lt"/>
                        </a:rPr>
                        <a:t>$4,519,497</a:t>
                      </a:r>
                    </a:p>
                  </a:txBody>
                  <a:tcPr marL="27432" marR="27432" marT="9144" marB="9144" anchor="ctr">
                    <a:lnL>
                      <a:noFill/>
                    </a:lnL>
                    <a:lnR>
                      <a:noFill/>
                    </a:lnR>
                    <a:lnT w="12700" cap="flat" cmpd="sng" algn="ctr">
                      <a:solidFill>
                        <a:srgbClr val="0D0D0D"/>
                      </a:solidFill>
                      <a:prstDash val="dot"/>
                      <a:round/>
                      <a:headEnd type="none" w="med" len="med"/>
                      <a:tailEnd type="none" w="med" len="med"/>
                    </a:lnT>
                    <a:lnB w="12700" cap="flat" cmpd="sng" algn="ctr">
                      <a:solidFill>
                        <a:srgbClr val="0D0D0D"/>
                      </a:solidFill>
                      <a:prstDash val="dot"/>
                      <a:round/>
                      <a:headEnd type="none" w="med" len="med"/>
                      <a:tailEnd type="none" w="med" len="med"/>
                    </a:lnB>
                    <a:lnTlToBr>
                      <a:noFill/>
                    </a:lnTlToBr>
                    <a:lnBlToTr>
                      <a:noFill/>
                    </a:lnBlToTr>
                    <a:solidFill>
                      <a:srgbClr val="C9D9F0"/>
                    </a:solidFill>
                  </a:tcPr>
                </a:tc>
                <a:extLst>
                  <a:ext uri="{0D108BD9-81ED-4DB2-BD59-A6C34878D82A}">
                    <a16:rowId xmlns:a16="http://schemas.microsoft.com/office/drawing/2014/main" val="10004"/>
                  </a:ext>
                </a:extLst>
              </a:tr>
              <a:tr h="278415">
                <a:tc>
                  <a:txBody>
                    <a:bodyPr/>
                    <a:lstStyle/>
                    <a:p>
                      <a:pPr algn="l" fontAlgn="b"/>
                      <a:r>
                        <a:rPr lang="en-US" sz="1100" b="0" i="0" u="none" strike="noStrike" dirty="0">
                          <a:solidFill>
                            <a:srgbClr val="000000"/>
                          </a:solidFill>
                          <a:effectLst/>
                          <a:latin typeface="+mn-lt"/>
                        </a:rPr>
                        <a:t>Solid D</a:t>
                      </a:r>
                    </a:p>
                  </a:txBody>
                  <a:tcPr marL="27432" marR="27432" marT="9144" marB="9144" anchor="ctr">
                    <a:lnL>
                      <a:noFill/>
                    </a:lnL>
                    <a:lnR>
                      <a:noFill/>
                    </a:lnR>
                    <a:lnT w="12700" cap="flat" cmpd="sng" algn="ctr">
                      <a:solidFill>
                        <a:srgbClr val="0D0D0D"/>
                      </a:solidFill>
                      <a:prstDash val="dot"/>
                      <a:round/>
                      <a:headEnd type="none" w="med" len="med"/>
                      <a:tailEnd type="none" w="med" len="med"/>
                    </a:lnT>
                    <a:lnB w="12700" cap="flat" cmpd="sng" algn="ctr">
                      <a:solidFill>
                        <a:srgbClr val="0D0D0D"/>
                      </a:solidFill>
                      <a:prstDash val="dot"/>
                      <a:round/>
                      <a:headEnd type="none" w="med" len="med"/>
                      <a:tailEnd type="none" w="med" len="med"/>
                    </a:lnB>
                    <a:lnTlToBr>
                      <a:noFill/>
                    </a:lnTlToBr>
                    <a:lnBlToTr>
                      <a:noFill/>
                    </a:lnBlToTr>
                    <a:solidFill>
                      <a:srgbClr val="C9D9F0"/>
                    </a:solidFill>
                  </a:tcPr>
                </a:tc>
                <a:tc>
                  <a:txBody>
                    <a:bodyPr/>
                    <a:lstStyle/>
                    <a:p>
                      <a:pPr algn="ctr" fontAlgn="b"/>
                      <a:r>
                        <a:rPr lang="en-US" sz="1100" b="0" i="0" u="none" strike="noStrike" dirty="0">
                          <a:solidFill>
                            <a:srgbClr val="000000"/>
                          </a:solidFill>
                          <a:effectLst/>
                          <a:latin typeface="+mn-lt"/>
                        </a:rPr>
                        <a:t>MD</a:t>
                      </a:r>
                    </a:p>
                  </a:txBody>
                  <a:tcPr marL="27432" marR="27432" marT="9144" marB="9144" anchor="ctr">
                    <a:lnL>
                      <a:noFill/>
                    </a:lnL>
                    <a:lnR>
                      <a:noFill/>
                    </a:lnR>
                    <a:lnT w="12700" cap="flat" cmpd="sng" algn="ctr">
                      <a:solidFill>
                        <a:srgbClr val="0D0D0D"/>
                      </a:solidFill>
                      <a:prstDash val="dot"/>
                      <a:round/>
                      <a:headEnd type="none" w="med" len="med"/>
                      <a:tailEnd type="none" w="med" len="med"/>
                    </a:lnT>
                    <a:lnB w="12700" cap="flat" cmpd="sng" algn="ctr">
                      <a:solidFill>
                        <a:srgbClr val="0D0D0D"/>
                      </a:solidFill>
                      <a:prstDash val="dot"/>
                      <a:round/>
                      <a:headEnd type="none" w="med" len="med"/>
                      <a:tailEnd type="none" w="med" len="med"/>
                    </a:lnB>
                    <a:lnTlToBr>
                      <a:noFill/>
                    </a:lnTlToBr>
                    <a:lnBlToTr>
                      <a:noFill/>
                    </a:lnBlToTr>
                    <a:solidFill>
                      <a:srgbClr val="C9D9F0"/>
                    </a:solidFill>
                  </a:tcPr>
                </a:tc>
                <a:tc>
                  <a:txBody>
                    <a:bodyPr/>
                    <a:lstStyle/>
                    <a:p>
                      <a:pPr algn="l" fontAlgn="b"/>
                      <a:r>
                        <a:rPr lang="en-US" sz="1100" b="0" i="0" u="none" strike="noStrike" dirty="0">
                          <a:solidFill>
                            <a:srgbClr val="000000"/>
                          </a:solidFill>
                          <a:effectLst/>
                          <a:latin typeface="+mn-lt"/>
                        </a:rPr>
                        <a:t>Cardin</a:t>
                      </a:r>
                    </a:p>
                  </a:txBody>
                  <a:tcPr marL="27432" marR="27432" marT="9144" marB="9144" anchor="ctr">
                    <a:lnL>
                      <a:noFill/>
                    </a:lnL>
                    <a:lnR>
                      <a:noFill/>
                    </a:lnR>
                    <a:lnT w="12700" cap="flat" cmpd="sng" algn="ctr">
                      <a:solidFill>
                        <a:srgbClr val="0D0D0D"/>
                      </a:solidFill>
                      <a:prstDash val="dot"/>
                      <a:round/>
                      <a:headEnd type="none" w="med" len="med"/>
                      <a:tailEnd type="none" w="med" len="med"/>
                    </a:lnT>
                    <a:lnB w="12700" cap="flat" cmpd="sng" algn="ctr">
                      <a:solidFill>
                        <a:srgbClr val="0D0D0D"/>
                      </a:solidFill>
                      <a:prstDash val="dot"/>
                      <a:round/>
                      <a:headEnd type="none" w="med" len="med"/>
                      <a:tailEnd type="none" w="med" len="med"/>
                    </a:lnB>
                    <a:lnTlToBr>
                      <a:noFill/>
                    </a:lnTlToBr>
                    <a:lnBlToTr>
                      <a:noFill/>
                    </a:lnBlToTr>
                    <a:solidFill>
                      <a:srgbClr val="C9D9F0"/>
                    </a:solidFill>
                  </a:tcPr>
                </a:tc>
                <a:tc>
                  <a:txBody>
                    <a:bodyPr/>
                    <a:lstStyle/>
                    <a:p>
                      <a:pPr algn="l" fontAlgn="b"/>
                      <a:r>
                        <a:rPr lang="en-US" sz="1100" b="0" i="0" u="none" strike="noStrike" dirty="0">
                          <a:solidFill>
                            <a:srgbClr val="212B4A"/>
                          </a:solidFill>
                          <a:effectLst/>
                          <a:latin typeface="+mn-lt"/>
                        </a:rPr>
                        <a:t>$4,860,813</a:t>
                      </a:r>
                    </a:p>
                  </a:txBody>
                  <a:tcPr marL="27432" marR="27432" marT="9144" marB="9144" anchor="ctr">
                    <a:lnL>
                      <a:noFill/>
                    </a:lnL>
                    <a:lnR>
                      <a:noFill/>
                    </a:lnR>
                    <a:lnT w="12700" cap="flat" cmpd="sng" algn="ctr">
                      <a:solidFill>
                        <a:srgbClr val="0D0D0D"/>
                      </a:solidFill>
                      <a:prstDash val="dot"/>
                      <a:round/>
                      <a:headEnd type="none" w="med" len="med"/>
                      <a:tailEnd type="none" w="med" len="med"/>
                    </a:lnT>
                    <a:lnB w="12700" cap="flat" cmpd="sng" algn="ctr">
                      <a:solidFill>
                        <a:srgbClr val="0D0D0D"/>
                      </a:solidFill>
                      <a:prstDash val="dot"/>
                      <a:round/>
                      <a:headEnd type="none" w="med" len="med"/>
                      <a:tailEnd type="none" w="med" len="med"/>
                    </a:lnB>
                    <a:lnTlToBr>
                      <a:noFill/>
                    </a:lnTlToBr>
                    <a:lnBlToTr>
                      <a:noFill/>
                    </a:lnBlToTr>
                    <a:solidFill>
                      <a:srgbClr val="C9D9F0"/>
                    </a:solidFill>
                  </a:tcPr>
                </a:tc>
                <a:extLst>
                  <a:ext uri="{0D108BD9-81ED-4DB2-BD59-A6C34878D82A}">
                    <a16:rowId xmlns:a16="http://schemas.microsoft.com/office/drawing/2014/main" val="2007953789"/>
                  </a:ext>
                </a:extLst>
              </a:tr>
              <a:tr h="278415">
                <a:tc>
                  <a:txBody>
                    <a:bodyPr/>
                    <a:lstStyle/>
                    <a:p>
                      <a:pPr algn="l" fontAlgn="b"/>
                      <a:r>
                        <a:rPr lang="en-US" sz="1100" b="0" i="0" u="none" strike="noStrike" dirty="0">
                          <a:solidFill>
                            <a:srgbClr val="000000"/>
                          </a:solidFill>
                          <a:effectLst/>
                          <a:latin typeface="+mn-lt"/>
                        </a:rPr>
                        <a:t>Solid D</a:t>
                      </a:r>
                    </a:p>
                  </a:txBody>
                  <a:tcPr marL="27432" marR="27432" marT="9144" marB="9144" anchor="ctr">
                    <a:lnL>
                      <a:noFill/>
                    </a:lnL>
                    <a:lnR>
                      <a:noFill/>
                    </a:lnR>
                    <a:lnT w="12700" cap="flat" cmpd="sng" algn="ctr">
                      <a:solidFill>
                        <a:srgbClr val="0D0D0D"/>
                      </a:solidFill>
                      <a:prstDash val="dot"/>
                      <a:round/>
                      <a:headEnd type="none" w="med" len="med"/>
                      <a:tailEnd type="none" w="med" len="med"/>
                    </a:lnT>
                    <a:lnB w="12700" cap="flat" cmpd="sng" algn="ctr">
                      <a:solidFill>
                        <a:srgbClr val="0D0D0D"/>
                      </a:solidFill>
                      <a:prstDash val="dot"/>
                      <a:round/>
                      <a:headEnd type="none" w="med" len="med"/>
                      <a:tailEnd type="none" w="med" len="med"/>
                    </a:lnB>
                    <a:lnTlToBr>
                      <a:noFill/>
                    </a:lnTlToBr>
                    <a:lnBlToTr>
                      <a:noFill/>
                    </a:lnBlToTr>
                    <a:solidFill>
                      <a:srgbClr val="C9D9F0"/>
                    </a:solidFill>
                  </a:tcPr>
                </a:tc>
                <a:tc>
                  <a:txBody>
                    <a:bodyPr/>
                    <a:lstStyle/>
                    <a:p>
                      <a:pPr algn="ctr" fontAlgn="b"/>
                      <a:r>
                        <a:rPr lang="en-US" sz="1100" b="0" i="0" u="none" strike="noStrike" dirty="0">
                          <a:solidFill>
                            <a:srgbClr val="000000"/>
                          </a:solidFill>
                          <a:effectLst/>
                          <a:latin typeface="+mn-lt"/>
                        </a:rPr>
                        <a:t>ME</a:t>
                      </a:r>
                    </a:p>
                  </a:txBody>
                  <a:tcPr marL="27432" marR="27432" marT="9144" marB="9144" anchor="ctr">
                    <a:lnL>
                      <a:noFill/>
                    </a:lnL>
                    <a:lnR>
                      <a:noFill/>
                    </a:lnR>
                    <a:lnT w="12700" cap="flat" cmpd="sng" algn="ctr">
                      <a:solidFill>
                        <a:srgbClr val="0D0D0D"/>
                      </a:solidFill>
                      <a:prstDash val="dot"/>
                      <a:round/>
                      <a:headEnd type="none" w="med" len="med"/>
                      <a:tailEnd type="none" w="med" len="med"/>
                    </a:lnT>
                    <a:lnB w="12700" cap="flat" cmpd="sng" algn="ctr">
                      <a:solidFill>
                        <a:srgbClr val="0D0D0D"/>
                      </a:solidFill>
                      <a:prstDash val="dot"/>
                      <a:round/>
                      <a:headEnd type="none" w="med" len="med"/>
                      <a:tailEnd type="none" w="med" len="med"/>
                    </a:lnB>
                    <a:lnTlToBr>
                      <a:noFill/>
                    </a:lnTlToBr>
                    <a:lnBlToTr>
                      <a:noFill/>
                    </a:lnBlToTr>
                    <a:solidFill>
                      <a:srgbClr val="C9D9F0"/>
                    </a:solidFill>
                  </a:tcPr>
                </a:tc>
                <a:tc>
                  <a:txBody>
                    <a:bodyPr/>
                    <a:lstStyle/>
                    <a:p>
                      <a:pPr algn="l" fontAlgn="b"/>
                      <a:r>
                        <a:rPr lang="en-US" sz="1100" b="0" i="0" u="none" strike="noStrike" dirty="0">
                          <a:solidFill>
                            <a:srgbClr val="000000"/>
                          </a:solidFill>
                          <a:effectLst/>
                          <a:latin typeface="+mn-lt"/>
                        </a:rPr>
                        <a:t>King </a:t>
                      </a:r>
                    </a:p>
                  </a:txBody>
                  <a:tcPr marL="27432" marR="27432" marT="9144" marB="9144" anchor="ctr">
                    <a:lnL>
                      <a:noFill/>
                    </a:lnL>
                    <a:lnR>
                      <a:noFill/>
                    </a:lnR>
                    <a:lnT w="12700" cap="flat" cmpd="sng" algn="ctr">
                      <a:solidFill>
                        <a:srgbClr val="0D0D0D"/>
                      </a:solidFill>
                      <a:prstDash val="dot"/>
                      <a:round/>
                      <a:headEnd type="none" w="med" len="med"/>
                      <a:tailEnd type="none" w="med" len="med"/>
                    </a:lnT>
                    <a:lnB w="12700" cap="flat" cmpd="sng" algn="ctr">
                      <a:solidFill>
                        <a:srgbClr val="0D0D0D"/>
                      </a:solidFill>
                      <a:prstDash val="dot"/>
                      <a:round/>
                      <a:headEnd type="none" w="med" len="med"/>
                      <a:tailEnd type="none" w="med" len="med"/>
                    </a:lnB>
                    <a:lnTlToBr>
                      <a:noFill/>
                    </a:lnTlToBr>
                    <a:lnBlToTr>
                      <a:noFill/>
                    </a:lnBlToTr>
                    <a:solidFill>
                      <a:srgbClr val="C9D9F0"/>
                    </a:solidFill>
                  </a:tcPr>
                </a:tc>
                <a:tc>
                  <a:txBody>
                    <a:bodyPr/>
                    <a:lstStyle/>
                    <a:p>
                      <a:pPr algn="l" fontAlgn="b"/>
                      <a:r>
                        <a:rPr lang="en-US" sz="1100" b="0" i="0" u="none" strike="noStrike" dirty="0">
                          <a:solidFill>
                            <a:srgbClr val="212B4A"/>
                          </a:solidFill>
                          <a:effectLst/>
                          <a:latin typeface="+mn-lt"/>
                        </a:rPr>
                        <a:t>$5,246,182</a:t>
                      </a:r>
                    </a:p>
                  </a:txBody>
                  <a:tcPr marL="27432" marR="27432" marT="9144" marB="9144" anchor="ctr">
                    <a:lnL>
                      <a:noFill/>
                    </a:lnL>
                    <a:lnR>
                      <a:noFill/>
                    </a:lnR>
                    <a:lnT w="12700" cap="flat" cmpd="sng" algn="ctr">
                      <a:solidFill>
                        <a:srgbClr val="0D0D0D"/>
                      </a:solidFill>
                      <a:prstDash val="dot"/>
                      <a:round/>
                      <a:headEnd type="none" w="med" len="med"/>
                      <a:tailEnd type="none" w="med" len="med"/>
                    </a:lnT>
                    <a:lnB w="12700" cap="flat" cmpd="sng" algn="ctr">
                      <a:solidFill>
                        <a:srgbClr val="0D0D0D"/>
                      </a:solidFill>
                      <a:prstDash val="dot"/>
                      <a:round/>
                      <a:headEnd type="none" w="med" len="med"/>
                      <a:tailEnd type="none" w="med" len="med"/>
                    </a:lnB>
                    <a:lnTlToBr>
                      <a:noFill/>
                    </a:lnTlToBr>
                    <a:lnBlToTr>
                      <a:noFill/>
                    </a:lnBlToTr>
                    <a:solidFill>
                      <a:srgbClr val="C9D9F0"/>
                    </a:solidFill>
                  </a:tcPr>
                </a:tc>
                <a:extLst>
                  <a:ext uri="{0D108BD9-81ED-4DB2-BD59-A6C34878D82A}">
                    <a16:rowId xmlns:a16="http://schemas.microsoft.com/office/drawing/2014/main" val="10005"/>
                  </a:ext>
                </a:extLst>
              </a:tr>
              <a:tr h="278415">
                <a:tc>
                  <a:txBody>
                    <a:bodyPr/>
                    <a:lstStyle/>
                    <a:p>
                      <a:pPr algn="l" fontAlgn="b"/>
                      <a:r>
                        <a:rPr lang="en-US" sz="1100" b="0" i="0" u="none" strike="noStrike" dirty="0" smtClean="0">
                          <a:solidFill>
                            <a:srgbClr val="000000"/>
                          </a:solidFill>
                          <a:effectLst/>
                          <a:latin typeface="+mn-lt"/>
                        </a:rPr>
                        <a:t>Solid </a:t>
                      </a:r>
                      <a:r>
                        <a:rPr lang="en-US" sz="1100" b="0" i="0" u="none" strike="noStrike" dirty="0">
                          <a:solidFill>
                            <a:srgbClr val="000000"/>
                          </a:solidFill>
                          <a:effectLst/>
                          <a:latin typeface="+mn-lt"/>
                        </a:rPr>
                        <a:t>R</a:t>
                      </a:r>
                    </a:p>
                  </a:txBody>
                  <a:tcPr marL="27432" marR="27432" marT="9144" marB="9144" anchor="ctr">
                    <a:lnL>
                      <a:noFill/>
                    </a:lnL>
                    <a:lnR>
                      <a:noFill/>
                    </a:lnR>
                    <a:lnT w="12700" cap="flat" cmpd="sng" algn="ctr">
                      <a:solidFill>
                        <a:srgbClr val="0D0D0D"/>
                      </a:solidFill>
                      <a:prstDash val="dot"/>
                      <a:round/>
                      <a:headEnd type="none" w="med" len="med"/>
                      <a:tailEnd type="none" w="med" len="med"/>
                    </a:lnT>
                    <a:lnB w="12700" cap="flat" cmpd="sng" algn="ctr">
                      <a:solidFill>
                        <a:srgbClr val="0D0D0D"/>
                      </a:solidFill>
                      <a:prstDash val="dot"/>
                      <a:round/>
                      <a:headEnd type="none" w="med" len="med"/>
                      <a:tailEnd type="none" w="med" len="med"/>
                    </a:lnB>
                    <a:lnTlToBr>
                      <a:noFill/>
                    </a:lnTlToBr>
                    <a:lnBlToTr>
                      <a:noFill/>
                    </a:lnBlToTr>
                    <a:solidFill>
                      <a:srgbClr val="FBCBC6"/>
                    </a:solidFill>
                  </a:tcPr>
                </a:tc>
                <a:tc>
                  <a:txBody>
                    <a:bodyPr/>
                    <a:lstStyle/>
                    <a:p>
                      <a:pPr algn="ctr" fontAlgn="b"/>
                      <a:r>
                        <a:rPr lang="en-US" sz="1100" b="0" i="0" u="none" strike="noStrike" dirty="0">
                          <a:solidFill>
                            <a:srgbClr val="000000"/>
                          </a:solidFill>
                          <a:effectLst/>
                          <a:latin typeface="+mn-lt"/>
                        </a:rPr>
                        <a:t>NE</a:t>
                      </a:r>
                    </a:p>
                  </a:txBody>
                  <a:tcPr marL="27432" marR="27432" marT="9144" marB="9144" anchor="ctr">
                    <a:lnL>
                      <a:noFill/>
                    </a:lnL>
                    <a:lnR>
                      <a:noFill/>
                    </a:lnR>
                    <a:lnT w="12700" cap="flat" cmpd="sng" algn="ctr">
                      <a:solidFill>
                        <a:srgbClr val="0D0D0D"/>
                      </a:solidFill>
                      <a:prstDash val="dot"/>
                      <a:round/>
                      <a:headEnd type="none" w="med" len="med"/>
                      <a:tailEnd type="none" w="med" len="med"/>
                    </a:lnT>
                    <a:lnB w="12700" cap="flat" cmpd="sng" algn="ctr">
                      <a:solidFill>
                        <a:srgbClr val="0D0D0D"/>
                      </a:solidFill>
                      <a:prstDash val="dot"/>
                      <a:round/>
                      <a:headEnd type="none" w="med" len="med"/>
                      <a:tailEnd type="none" w="med" len="med"/>
                    </a:lnB>
                    <a:lnTlToBr>
                      <a:noFill/>
                    </a:lnTlToBr>
                    <a:lnBlToTr>
                      <a:noFill/>
                    </a:lnBlToTr>
                    <a:solidFill>
                      <a:srgbClr val="FBCBC6"/>
                    </a:solidFill>
                  </a:tcPr>
                </a:tc>
                <a:tc>
                  <a:txBody>
                    <a:bodyPr/>
                    <a:lstStyle/>
                    <a:p>
                      <a:pPr algn="l" fontAlgn="b"/>
                      <a:r>
                        <a:rPr lang="en-US" sz="1100" b="0" i="0" u="none" strike="noStrike" dirty="0">
                          <a:solidFill>
                            <a:srgbClr val="000000"/>
                          </a:solidFill>
                          <a:effectLst/>
                          <a:latin typeface="+mn-lt"/>
                        </a:rPr>
                        <a:t>Fischer </a:t>
                      </a:r>
                    </a:p>
                  </a:txBody>
                  <a:tcPr marL="27432" marR="27432" marT="9144" marB="9144" anchor="ctr">
                    <a:lnL>
                      <a:noFill/>
                    </a:lnL>
                    <a:lnR>
                      <a:noFill/>
                    </a:lnR>
                    <a:lnT w="12700" cap="flat" cmpd="sng" algn="ctr">
                      <a:solidFill>
                        <a:srgbClr val="0D0D0D"/>
                      </a:solidFill>
                      <a:prstDash val="dot"/>
                      <a:round/>
                      <a:headEnd type="none" w="med" len="med"/>
                      <a:tailEnd type="none" w="med" len="med"/>
                    </a:lnT>
                    <a:lnB w="12700" cap="flat" cmpd="sng" algn="ctr">
                      <a:solidFill>
                        <a:srgbClr val="0D0D0D"/>
                      </a:solidFill>
                      <a:prstDash val="dot"/>
                      <a:round/>
                      <a:headEnd type="none" w="med" len="med"/>
                      <a:tailEnd type="none" w="med" len="med"/>
                    </a:lnB>
                    <a:lnTlToBr>
                      <a:noFill/>
                    </a:lnTlToBr>
                    <a:lnBlToTr>
                      <a:noFill/>
                    </a:lnBlToTr>
                    <a:solidFill>
                      <a:srgbClr val="FBCBC6"/>
                    </a:solidFill>
                  </a:tcPr>
                </a:tc>
                <a:tc>
                  <a:txBody>
                    <a:bodyPr/>
                    <a:lstStyle/>
                    <a:p>
                      <a:pPr algn="l" fontAlgn="b"/>
                      <a:r>
                        <a:rPr lang="en-US" sz="1100" b="0" i="0" u="none" strike="noStrike" dirty="0">
                          <a:solidFill>
                            <a:srgbClr val="212B4A"/>
                          </a:solidFill>
                          <a:effectLst/>
                          <a:latin typeface="+mn-lt"/>
                        </a:rPr>
                        <a:t>$6,061,233</a:t>
                      </a:r>
                    </a:p>
                  </a:txBody>
                  <a:tcPr marL="27432" marR="27432" marT="9144" marB="9144" anchor="ctr">
                    <a:lnL>
                      <a:noFill/>
                    </a:lnL>
                    <a:lnR>
                      <a:noFill/>
                    </a:lnR>
                    <a:lnT w="12700" cap="flat" cmpd="sng" algn="ctr">
                      <a:solidFill>
                        <a:srgbClr val="0D0D0D"/>
                      </a:solidFill>
                      <a:prstDash val="dot"/>
                      <a:round/>
                      <a:headEnd type="none" w="med" len="med"/>
                      <a:tailEnd type="none" w="med" len="med"/>
                    </a:lnT>
                    <a:lnB w="12700" cap="flat" cmpd="sng" algn="ctr">
                      <a:solidFill>
                        <a:srgbClr val="0D0D0D"/>
                      </a:solidFill>
                      <a:prstDash val="dot"/>
                      <a:round/>
                      <a:headEnd type="none" w="med" len="med"/>
                      <a:tailEnd type="none" w="med" len="med"/>
                    </a:lnB>
                    <a:lnTlToBr>
                      <a:noFill/>
                    </a:lnTlToBr>
                    <a:lnBlToTr>
                      <a:noFill/>
                    </a:lnBlToTr>
                    <a:solidFill>
                      <a:srgbClr val="FBCBC6"/>
                    </a:solidFill>
                  </a:tcPr>
                </a:tc>
                <a:extLst>
                  <a:ext uri="{0D108BD9-81ED-4DB2-BD59-A6C34878D82A}">
                    <a16:rowId xmlns:a16="http://schemas.microsoft.com/office/drawing/2014/main" val="2290433960"/>
                  </a:ext>
                </a:extLst>
              </a:tr>
              <a:tr h="278415">
                <a:tc>
                  <a:txBody>
                    <a:bodyPr/>
                    <a:lstStyle/>
                    <a:p>
                      <a:pPr algn="l" fontAlgn="b"/>
                      <a:r>
                        <a:rPr lang="en-US" sz="1100" b="0" i="0" u="none" strike="noStrike" dirty="0">
                          <a:solidFill>
                            <a:srgbClr val="000000"/>
                          </a:solidFill>
                          <a:effectLst/>
                          <a:latin typeface="+mn-lt"/>
                        </a:rPr>
                        <a:t>Solid D</a:t>
                      </a:r>
                    </a:p>
                  </a:txBody>
                  <a:tcPr marL="27432" marR="27432" marT="9144" marB="9144" anchor="ctr">
                    <a:lnL>
                      <a:noFill/>
                    </a:lnL>
                    <a:lnR>
                      <a:noFill/>
                    </a:lnR>
                    <a:lnT w="12700" cap="flat" cmpd="sng" algn="ctr">
                      <a:solidFill>
                        <a:srgbClr val="0D0D0D"/>
                      </a:solidFill>
                      <a:prstDash val="dot"/>
                      <a:round/>
                      <a:headEnd type="none" w="med" len="med"/>
                      <a:tailEnd type="none" w="med" len="med"/>
                    </a:lnT>
                    <a:lnB w="12700" cap="flat" cmpd="sng" algn="ctr">
                      <a:solidFill>
                        <a:srgbClr val="0D0D0D"/>
                      </a:solidFill>
                      <a:prstDash val="dot"/>
                      <a:round/>
                      <a:headEnd type="none" w="med" len="med"/>
                      <a:tailEnd type="none" w="med" len="med"/>
                    </a:lnB>
                    <a:lnTlToBr>
                      <a:noFill/>
                    </a:lnTlToBr>
                    <a:lnBlToTr>
                      <a:noFill/>
                    </a:lnBlToTr>
                    <a:solidFill>
                      <a:srgbClr val="C9DAEF"/>
                    </a:solidFill>
                  </a:tcPr>
                </a:tc>
                <a:tc>
                  <a:txBody>
                    <a:bodyPr/>
                    <a:lstStyle/>
                    <a:p>
                      <a:pPr algn="ctr" fontAlgn="b"/>
                      <a:r>
                        <a:rPr lang="en-US" sz="1100" b="0" i="0" u="none" strike="noStrike" dirty="0">
                          <a:solidFill>
                            <a:srgbClr val="000000"/>
                          </a:solidFill>
                          <a:effectLst/>
                          <a:latin typeface="+mn-lt"/>
                        </a:rPr>
                        <a:t>RI</a:t>
                      </a:r>
                    </a:p>
                  </a:txBody>
                  <a:tcPr marL="27432" marR="27432" marT="9144" marB="9144" anchor="ctr">
                    <a:lnL>
                      <a:noFill/>
                    </a:lnL>
                    <a:lnR>
                      <a:noFill/>
                    </a:lnR>
                    <a:lnT w="12700" cap="flat" cmpd="sng" algn="ctr">
                      <a:solidFill>
                        <a:srgbClr val="0D0D0D"/>
                      </a:solidFill>
                      <a:prstDash val="dot"/>
                      <a:round/>
                      <a:headEnd type="none" w="med" len="med"/>
                      <a:tailEnd type="none" w="med" len="med"/>
                    </a:lnT>
                    <a:lnB w="12700" cap="flat" cmpd="sng" algn="ctr">
                      <a:solidFill>
                        <a:srgbClr val="0D0D0D"/>
                      </a:solidFill>
                      <a:prstDash val="dot"/>
                      <a:round/>
                      <a:headEnd type="none" w="med" len="med"/>
                      <a:tailEnd type="none" w="med" len="med"/>
                    </a:lnB>
                    <a:lnTlToBr>
                      <a:noFill/>
                    </a:lnTlToBr>
                    <a:lnBlToTr>
                      <a:noFill/>
                    </a:lnBlToTr>
                    <a:solidFill>
                      <a:srgbClr val="C9DAEF"/>
                    </a:solidFill>
                  </a:tcPr>
                </a:tc>
                <a:tc>
                  <a:txBody>
                    <a:bodyPr/>
                    <a:lstStyle/>
                    <a:p>
                      <a:pPr algn="l" fontAlgn="b"/>
                      <a:r>
                        <a:rPr lang="en-US" sz="1100" b="0" i="0" u="none" strike="noStrike" dirty="0">
                          <a:solidFill>
                            <a:srgbClr val="000000"/>
                          </a:solidFill>
                          <a:effectLst/>
                          <a:latin typeface="+mn-lt"/>
                        </a:rPr>
                        <a:t>Whitehouse </a:t>
                      </a:r>
                    </a:p>
                  </a:txBody>
                  <a:tcPr marL="27432" marR="27432" marT="9144" marB="9144" anchor="ctr">
                    <a:lnL>
                      <a:noFill/>
                    </a:lnL>
                    <a:lnR>
                      <a:noFill/>
                    </a:lnR>
                    <a:lnT w="12700" cap="flat" cmpd="sng" algn="ctr">
                      <a:solidFill>
                        <a:srgbClr val="0D0D0D"/>
                      </a:solidFill>
                      <a:prstDash val="dot"/>
                      <a:round/>
                      <a:headEnd type="none" w="med" len="med"/>
                      <a:tailEnd type="none" w="med" len="med"/>
                    </a:lnT>
                    <a:lnB w="12700" cap="flat" cmpd="sng" algn="ctr">
                      <a:solidFill>
                        <a:srgbClr val="0D0D0D"/>
                      </a:solidFill>
                      <a:prstDash val="dot"/>
                      <a:round/>
                      <a:headEnd type="none" w="med" len="med"/>
                      <a:tailEnd type="none" w="med" len="med"/>
                    </a:lnB>
                    <a:lnTlToBr>
                      <a:noFill/>
                    </a:lnTlToBr>
                    <a:lnBlToTr>
                      <a:noFill/>
                    </a:lnBlToTr>
                    <a:solidFill>
                      <a:srgbClr val="C9DAEF"/>
                    </a:solidFill>
                  </a:tcPr>
                </a:tc>
                <a:tc>
                  <a:txBody>
                    <a:bodyPr/>
                    <a:lstStyle/>
                    <a:p>
                      <a:pPr algn="l" fontAlgn="b"/>
                      <a:r>
                        <a:rPr lang="en-US" sz="1100" b="0" i="0" u="none" strike="noStrike" dirty="0">
                          <a:solidFill>
                            <a:srgbClr val="212B4A"/>
                          </a:solidFill>
                          <a:effectLst/>
                          <a:latin typeface="+mn-lt"/>
                        </a:rPr>
                        <a:t>$6,275,961 </a:t>
                      </a:r>
                    </a:p>
                  </a:txBody>
                  <a:tcPr marL="27432" marR="27432" marT="9144" marB="9144" anchor="ctr">
                    <a:lnL>
                      <a:noFill/>
                    </a:lnL>
                    <a:lnR>
                      <a:noFill/>
                    </a:lnR>
                    <a:lnT w="12700" cap="flat" cmpd="sng" algn="ctr">
                      <a:solidFill>
                        <a:srgbClr val="0D0D0D"/>
                      </a:solidFill>
                      <a:prstDash val="dot"/>
                      <a:round/>
                      <a:headEnd type="none" w="med" len="med"/>
                      <a:tailEnd type="none" w="med" len="med"/>
                    </a:lnT>
                    <a:lnB w="12700" cap="flat" cmpd="sng" algn="ctr">
                      <a:solidFill>
                        <a:srgbClr val="0D0D0D"/>
                      </a:solidFill>
                      <a:prstDash val="dot"/>
                      <a:round/>
                      <a:headEnd type="none" w="med" len="med"/>
                      <a:tailEnd type="none" w="med" len="med"/>
                    </a:lnB>
                    <a:lnTlToBr>
                      <a:noFill/>
                    </a:lnTlToBr>
                    <a:lnBlToTr>
                      <a:noFill/>
                    </a:lnBlToTr>
                    <a:solidFill>
                      <a:srgbClr val="C9DAEF"/>
                    </a:solidFill>
                  </a:tcPr>
                </a:tc>
                <a:extLst>
                  <a:ext uri="{0D108BD9-81ED-4DB2-BD59-A6C34878D82A}">
                    <a16:rowId xmlns:a16="http://schemas.microsoft.com/office/drawing/2014/main" val="1690587549"/>
                  </a:ext>
                </a:extLst>
              </a:tr>
              <a:tr h="278415">
                <a:tc>
                  <a:txBody>
                    <a:bodyPr/>
                    <a:lstStyle/>
                    <a:p>
                      <a:pPr algn="l" fontAlgn="b"/>
                      <a:r>
                        <a:rPr lang="en-US" sz="1100" b="0" i="0" u="none" strike="noStrike" dirty="0">
                          <a:solidFill>
                            <a:srgbClr val="000000"/>
                          </a:solidFill>
                          <a:effectLst/>
                          <a:latin typeface="+mn-lt"/>
                        </a:rPr>
                        <a:t>Solid R</a:t>
                      </a:r>
                    </a:p>
                  </a:txBody>
                  <a:tcPr marL="27432" marR="27432" marT="9144" marB="9144" anchor="ctr">
                    <a:lnL>
                      <a:noFill/>
                    </a:lnL>
                    <a:lnR>
                      <a:noFill/>
                    </a:lnR>
                    <a:lnT w="12700" cap="flat" cmpd="sng" algn="ctr">
                      <a:solidFill>
                        <a:srgbClr val="0D0D0D"/>
                      </a:solidFill>
                      <a:prstDash val="dot"/>
                      <a:round/>
                      <a:headEnd type="none" w="med" len="med"/>
                      <a:tailEnd type="none" w="med" len="med"/>
                    </a:lnT>
                    <a:lnB w="12700" cap="flat" cmpd="sng" algn="ctr">
                      <a:solidFill>
                        <a:srgbClr val="0D0D0D"/>
                      </a:solidFill>
                      <a:prstDash val="dot"/>
                      <a:round/>
                      <a:headEnd type="none" w="med" len="med"/>
                      <a:tailEnd type="none" w="med" len="med"/>
                    </a:lnB>
                    <a:lnTlToBr>
                      <a:noFill/>
                    </a:lnTlToBr>
                    <a:lnBlToTr>
                      <a:noFill/>
                    </a:lnBlToTr>
                    <a:solidFill>
                      <a:srgbClr val="FBCBC6"/>
                    </a:solidFill>
                  </a:tcPr>
                </a:tc>
                <a:tc>
                  <a:txBody>
                    <a:bodyPr/>
                    <a:lstStyle/>
                    <a:p>
                      <a:pPr algn="ctr" fontAlgn="b"/>
                      <a:r>
                        <a:rPr lang="en-US" sz="1100" b="0" i="0" u="none" strike="noStrike" dirty="0">
                          <a:solidFill>
                            <a:srgbClr val="000000"/>
                          </a:solidFill>
                          <a:effectLst/>
                          <a:latin typeface="+mn-lt"/>
                        </a:rPr>
                        <a:t>MS</a:t>
                      </a:r>
                    </a:p>
                  </a:txBody>
                  <a:tcPr marL="27432" marR="27432" marT="9144" marB="9144" anchor="ctr">
                    <a:lnL>
                      <a:noFill/>
                    </a:lnL>
                    <a:lnR>
                      <a:noFill/>
                    </a:lnR>
                    <a:lnT w="12700" cap="flat" cmpd="sng" algn="ctr">
                      <a:solidFill>
                        <a:srgbClr val="0D0D0D"/>
                      </a:solidFill>
                      <a:prstDash val="dot"/>
                      <a:round/>
                      <a:headEnd type="none" w="med" len="med"/>
                      <a:tailEnd type="none" w="med" len="med"/>
                    </a:lnT>
                    <a:lnB w="12700" cap="flat" cmpd="sng" algn="ctr">
                      <a:solidFill>
                        <a:srgbClr val="0D0D0D"/>
                      </a:solidFill>
                      <a:prstDash val="dot"/>
                      <a:round/>
                      <a:headEnd type="none" w="med" len="med"/>
                      <a:tailEnd type="none" w="med" len="med"/>
                    </a:lnB>
                    <a:lnTlToBr>
                      <a:noFill/>
                    </a:lnTlToBr>
                    <a:lnBlToTr>
                      <a:noFill/>
                    </a:lnBlToTr>
                    <a:solidFill>
                      <a:srgbClr val="FBCBC6"/>
                    </a:solidFill>
                  </a:tcPr>
                </a:tc>
                <a:tc>
                  <a:txBody>
                    <a:bodyPr/>
                    <a:lstStyle/>
                    <a:p>
                      <a:pPr algn="l" fontAlgn="b"/>
                      <a:r>
                        <a:rPr lang="en-US" sz="1100" b="0" i="0" u="none" strike="noStrike" dirty="0">
                          <a:solidFill>
                            <a:srgbClr val="000000"/>
                          </a:solidFill>
                          <a:effectLst/>
                          <a:latin typeface="+mn-lt"/>
                        </a:rPr>
                        <a:t>Wicker </a:t>
                      </a:r>
                    </a:p>
                  </a:txBody>
                  <a:tcPr marL="27432" marR="27432" marT="9144" marB="9144" anchor="ctr">
                    <a:lnL>
                      <a:noFill/>
                    </a:lnL>
                    <a:lnR>
                      <a:noFill/>
                    </a:lnR>
                    <a:lnT w="12700" cap="flat" cmpd="sng" algn="ctr">
                      <a:solidFill>
                        <a:srgbClr val="0D0D0D"/>
                      </a:solidFill>
                      <a:prstDash val="dot"/>
                      <a:round/>
                      <a:headEnd type="none" w="med" len="med"/>
                      <a:tailEnd type="none" w="med" len="med"/>
                    </a:lnT>
                    <a:lnB w="12700" cap="flat" cmpd="sng" algn="ctr">
                      <a:solidFill>
                        <a:srgbClr val="0D0D0D"/>
                      </a:solidFill>
                      <a:prstDash val="dot"/>
                      <a:round/>
                      <a:headEnd type="none" w="med" len="med"/>
                      <a:tailEnd type="none" w="med" len="med"/>
                    </a:lnB>
                    <a:lnTlToBr>
                      <a:noFill/>
                    </a:lnTlToBr>
                    <a:lnBlToTr>
                      <a:noFill/>
                    </a:lnBlToTr>
                    <a:solidFill>
                      <a:srgbClr val="FBCBC6"/>
                    </a:solidFill>
                  </a:tcPr>
                </a:tc>
                <a:tc>
                  <a:txBody>
                    <a:bodyPr/>
                    <a:lstStyle/>
                    <a:p>
                      <a:pPr algn="l" fontAlgn="b"/>
                      <a:r>
                        <a:rPr lang="en-US" sz="1100" b="0" i="0" u="none" strike="noStrike" dirty="0">
                          <a:solidFill>
                            <a:srgbClr val="212B4A"/>
                          </a:solidFill>
                          <a:effectLst/>
                          <a:latin typeface="+mn-lt"/>
                        </a:rPr>
                        <a:t>$6,306,738 </a:t>
                      </a:r>
                    </a:p>
                  </a:txBody>
                  <a:tcPr marL="27432" marR="27432" marT="9144" marB="9144" anchor="ctr">
                    <a:lnL>
                      <a:noFill/>
                    </a:lnL>
                    <a:lnR>
                      <a:noFill/>
                    </a:lnR>
                    <a:lnT w="12700" cap="flat" cmpd="sng" algn="ctr">
                      <a:solidFill>
                        <a:srgbClr val="0D0D0D"/>
                      </a:solidFill>
                      <a:prstDash val="dot"/>
                      <a:round/>
                      <a:headEnd type="none" w="med" len="med"/>
                      <a:tailEnd type="none" w="med" len="med"/>
                    </a:lnT>
                    <a:lnB w="12700" cap="flat" cmpd="sng" algn="ctr">
                      <a:solidFill>
                        <a:srgbClr val="0D0D0D"/>
                      </a:solidFill>
                      <a:prstDash val="dot"/>
                      <a:round/>
                      <a:headEnd type="none" w="med" len="med"/>
                      <a:tailEnd type="none" w="med" len="med"/>
                    </a:lnB>
                    <a:lnTlToBr>
                      <a:noFill/>
                    </a:lnTlToBr>
                    <a:lnBlToTr>
                      <a:noFill/>
                    </a:lnBlToTr>
                    <a:solidFill>
                      <a:srgbClr val="FBCBC6"/>
                    </a:solidFill>
                  </a:tcPr>
                </a:tc>
                <a:extLst>
                  <a:ext uri="{0D108BD9-81ED-4DB2-BD59-A6C34878D82A}">
                    <a16:rowId xmlns:a16="http://schemas.microsoft.com/office/drawing/2014/main" val="3562482739"/>
                  </a:ext>
                </a:extLst>
              </a:tr>
              <a:tr h="278415">
                <a:tc>
                  <a:txBody>
                    <a:bodyPr/>
                    <a:lstStyle/>
                    <a:p>
                      <a:pPr algn="l" fontAlgn="b"/>
                      <a:r>
                        <a:rPr lang="en-US" sz="1100" b="0" i="0" u="none" strike="noStrike" dirty="0">
                          <a:solidFill>
                            <a:srgbClr val="000000"/>
                          </a:solidFill>
                          <a:effectLst/>
                          <a:latin typeface="+mn-lt"/>
                        </a:rPr>
                        <a:t>Solid R</a:t>
                      </a:r>
                    </a:p>
                  </a:txBody>
                  <a:tcPr marL="27432" marR="27432" marT="9144" marB="9144" anchor="ctr">
                    <a:lnL>
                      <a:noFill/>
                    </a:lnL>
                    <a:lnR>
                      <a:noFill/>
                    </a:lnR>
                    <a:lnT w="12700" cap="flat" cmpd="sng" algn="ctr">
                      <a:solidFill>
                        <a:srgbClr val="0D0D0D"/>
                      </a:solidFill>
                      <a:prstDash val="dot"/>
                      <a:round/>
                      <a:headEnd type="none" w="med" len="med"/>
                      <a:tailEnd type="none" w="med" len="med"/>
                    </a:lnT>
                    <a:lnB w="12700" cap="flat" cmpd="sng" algn="ctr">
                      <a:solidFill>
                        <a:srgbClr val="0D0D0D"/>
                      </a:solidFill>
                      <a:prstDash val="dot"/>
                      <a:round/>
                      <a:headEnd type="none" w="med" len="med"/>
                      <a:tailEnd type="none" w="med" len="med"/>
                    </a:lnB>
                    <a:lnTlToBr>
                      <a:noFill/>
                    </a:lnTlToBr>
                    <a:lnBlToTr>
                      <a:noFill/>
                    </a:lnBlToTr>
                    <a:solidFill>
                      <a:srgbClr val="FBCBC6"/>
                    </a:solidFill>
                  </a:tcPr>
                </a:tc>
                <a:tc>
                  <a:txBody>
                    <a:bodyPr/>
                    <a:lstStyle/>
                    <a:p>
                      <a:pPr algn="ctr" fontAlgn="b"/>
                      <a:r>
                        <a:rPr lang="en-US" sz="1100" b="0" i="0" u="none" strike="noStrike" dirty="0">
                          <a:solidFill>
                            <a:srgbClr val="000000"/>
                          </a:solidFill>
                          <a:effectLst/>
                          <a:latin typeface="+mn-lt"/>
                        </a:rPr>
                        <a:t>WY</a:t>
                      </a:r>
                    </a:p>
                  </a:txBody>
                  <a:tcPr marL="27432" marR="27432" marT="9144" marB="9144" anchor="ctr">
                    <a:lnL>
                      <a:noFill/>
                    </a:lnL>
                    <a:lnR>
                      <a:noFill/>
                    </a:lnR>
                    <a:lnT w="12700" cap="flat" cmpd="sng" algn="ctr">
                      <a:solidFill>
                        <a:srgbClr val="0D0D0D"/>
                      </a:solidFill>
                      <a:prstDash val="dot"/>
                      <a:round/>
                      <a:headEnd type="none" w="med" len="med"/>
                      <a:tailEnd type="none" w="med" len="med"/>
                    </a:lnT>
                    <a:lnB w="12700" cap="flat" cmpd="sng" algn="ctr">
                      <a:solidFill>
                        <a:srgbClr val="0D0D0D"/>
                      </a:solidFill>
                      <a:prstDash val="dot"/>
                      <a:round/>
                      <a:headEnd type="none" w="med" len="med"/>
                      <a:tailEnd type="none" w="med" len="med"/>
                    </a:lnB>
                    <a:lnTlToBr>
                      <a:noFill/>
                    </a:lnTlToBr>
                    <a:lnBlToTr>
                      <a:noFill/>
                    </a:lnBlToTr>
                    <a:solidFill>
                      <a:srgbClr val="FBCBC6"/>
                    </a:solidFill>
                  </a:tcPr>
                </a:tc>
                <a:tc>
                  <a:txBody>
                    <a:bodyPr/>
                    <a:lstStyle/>
                    <a:p>
                      <a:pPr algn="l" fontAlgn="b"/>
                      <a:r>
                        <a:rPr lang="en-US" sz="1100" b="0" i="0" u="none" strike="noStrike" dirty="0">
                          <a:solidFill>
                            <a:srgbClr val="000000"/>
                          </a:solidFill>
                          <a:effectLst/>
                          <a:latin typeface="+mn-lt"/>
                        </a:rPr>
                        <a:t>Barrasso </a:t>
                      </a:r>
                    </a:p>
                  </a:txBody>
                  <a:tcPr marL="27432" marR="27432" marT="9144" marB="9144" anchor="ctr">
                    <a:lnL>
                      <a:noFill/>
                    </a:lnL>
                    <a:lnR>
                      <a:noFill/>
                    </a:lnR>
                    <a:lnT w="12700" cap="flat" cmpd="sng" algn="ctr">
                      <a:solidFill>
                        <a:srgbClr val="0D0D0D"/>
                      </a:solidFill>
                      <a:prstDash val="dot"/>
                      <a:round/>
                      <a:headEnd type="none" w="med" len="med"/>
                      <a:tailEnd type="none" w="med" len="med"/>
                    </a:lnT>
                    <a:lnB w="12700" cap="flat" cmpd="sng" algn="ctr">
                      <a:solidFill>
                        <a:srgbClr val="0D0D0D"/>
                      </a:solidFill>
                      <a:prstDash val="dot"/>
                      <a:round/>
                      <a:headEnd type="none" w="med" len="med"/>
                      <a:tailEnd type="none" w="med" len="med"/>
                    </a:lnB>
                    <a:lnTlToBr>
                      <a:noFill/>
                    </a:lnTlToBr>
                    <a:lnBlToTr>
                      <a:noFill/>
                    </a:lnBlToTr>
                    <a:solidFill>
                      <a:srgbClr val="FBCBC6"/>
                    </a:solidFill>
                  </a:tcPr>
                </a:tc>
                <a:tc>
                  <a:txBody>
                    <a:bodyPr/>
                    <a:lstStyle/>
                    <a:p>
                      <a:pPr algn="l" fontAlgn="b"/>
                      <a:r>
                        <a:rPr lang="en-US" sz="1100" b="0" i="0" u="none" strike="noStrike" dirty="0">
                          <a:solidFill>
                            <a:srgbClr val="212B4A"/>
                          </a:solidFill>
                          <a:effectLst/>
                          <a:latin typeface="+mn-lt"/>
                        </a:rPr>
                        <a:t>$7,186,371</a:t>
                      </a:r>
                    </a:p>
                  </a:txBody>
                  <a:tcPr marL="27432" marR="27432" marT="9144" marB="9144" anchor="ctr">
                    <a:lnL>
                      <a:noFill/>
                    </a:lnL>
                    <a:lnR>
                      <a:noFill/>
                    </a:lnR>
                    <a:lnT w="12700" cap="flat" cmpd="sng" algn="ctr">
                      <a:solidFill>
                        <a:srgbClr val="0D0D0D"/>
                      </a:solidFill>
                      <a:prstDash val="dot"/>
                      <a:round/>
                      <a:headEnd type="none" w="med" len="med"/>
                      <a:tailEnd type="none" w="med" len="med"/>
                    </a:lnT>
                    <a:lnB w="12700" cap="flat" cmpd="sng" algn="ctr">
                      <a:solidFill>
                        <a:srgbClr val="0D0D0D"/>
                      </a:solidFill>
                      <a:prstDash val="dot"/>
                      <a:round/>
                      <a:headEnd type="none" w="med" len="med"/>
                      <a:tailEnd type="none" w="med" len="med"/>
                    </a:lnB>
                    <a:lnTlToBr>
                      <a:noFill/>
                    </a:lnTlToBr>
                    <a:lnBlToTr>
                      <a:noFill/>
                    </a:lnBlToTr>
                    <a:solidFill>
                      <a:srgbClr val="FBCBC6"/>
                    </a:solidFill>
                  </a:tcPr>
                </a:tc>
                <a:extLst>
                  <a:ext uri="{0D108BD9-81ED-4DB2-BD59-A6C34878D82A}">
                    <a16:rowId xmlns:a16="http://schemas.microsoft.com/office/drawing/2014/main" val="2871103795"/>
                  </a:ext>
                </a:extLst>
              </a:tr>
              <a:tr h="278415">
                <a:tc>
                  <a:txBody>
                    <a:bodyPr/>
                    <a:lstStyle/>
                    <a:p>
                      <a:pPr algn="l" fontAlgn="b"/>
                      <a:r>
                        <a:rPr lang="en-US" sz="1100" b="0" i="0" u="none" strike="noStrike" dirty="0">
                          <a:solidFill>
                            <a:srgbClr val="000000"/>
                          </a:solidFill>
                          <a:effectLst/>
                          <a:latin typeface="+mn-lt"/>
                        </a:rPr>
                        <a:t>Lean D</a:t>
                      </a:r>
                    </a:p>
                  </a:txBody>
                  <a:tcPr marL="27432" marR="27432" marT="9144" marB="9144" anchor="ctr">
                    <a:lnL>
                      <a:noFill/>
                    </a:lnL>
                    <a:lnR>
                      <a:noFill/>
                    </a:lnR>
                    <a:lnT w="12700" cap="flat" cmpd="sng" algn="ctr">
                      <a:solidFill>
                        <a:srgbClr val="0D0D0D"/>
                      </a:solidFill>
                      <a:prstDash val="dot"/>
                      <a:round/>
                      <a:headEnd type="none" w="med" len="med"/>
                      <a:tailEnd type="none" w="med" len="med"/>
                    </a:lnT>
                    <a:lnB w="12700" cap="flat" cmpd="sng" algn="ctr">
                      <a:solidFill>
                        <a:srgbClr val="0D0D0D"/>
                      </a:solidFill>
                      <a:prstDash val="dot"/>
                      <a:round/>
                      <a:headEnd type="none" w="med" len="med"/>
                      <a:tailEnd type="none" w="med" len="med"/>
                    </a:lnB>
                    <a:lnTlToBr>
                      <a:noFill/>
                    </a:lnTlToBr>
                    <a:lnBlToTr>
                      <a:noFill/>
                    </a:lnBlToTr>
                    <a:solidFill>
                      <a:srgbClr val="C9D9F0"/>
                    </a:solidFill>
                  </a:tcPr>
                </a:tc>
                <a:tc>
                  <a:txBody>
                    <a:bodyPr/>
                    <a:lstStyle/>
                    <a:p>
                      <a:pPr algn="ctr" fontAlgn="b"/>
                      <a:r>
                        <a:rPr lang="en-US" sz="1100" b="0" i="0" u="none" strike="noStrike" dirty="0">
                          <a:solidFill>
                            <a:srgbClr val="000000"/>
                          </a:solidFill>
                          <a:effectLst/>
                          <a:latin typeface="+mn-lt"/>
                        </a:rPr>
                        <a:t>MN</a:t>
                      </a:r>
                    </a:p>
                  </a:txBody>
                  <a:tcPr marL="27432" marR="27432" marT="9144" marB="9144" anchor="ctr">
                    <a:lnL>
                      <a:noFill/>
                    </a:lnL>
                    <a:lnR>
                      <a:noFill/>
                    </a:lnR>
                    <a:lnT w="12700" cap="flat" cmpd="sng" algn="ctr">
                      <a:solidFill>
                        <a:srgbClr val="0D0D0D"/>
                      </a:solidFill>
                      <a:prstDash val="dot"/>
                      <a:round/>
                      <a:headEnd type="none" w="med" len="med"/>
                      <a:tailEnd type="none" w="med" len="med"/>
                    </a:lnT>
                    <a:lnB w="12700" cap="flat" cmpd="sng" algn="ctr">
                      <a:solidFill>
                        <a:srgbClr val="0D0D0D"/>
                      </a:solidFill>
                      <a:prstDash val="dot"/>
                      <a:round/>
                      <a:headEnd type="none" w="med" len="med"/>
                      <a:tailEnd type="none" w="med" len="med"/>
                    </a:lnB>
                    <a:lnTlToBr>
                      <a:noFill/>
                    </a:lnTlToBr>
                    <a:lnBlToTr>
                      <a:noFill/>
                    </a:lnBlToTr>
                    <a:solidFill>
                      <a:srgbClr val="C9D9F0"/>
                    </a:solidFill>
                  </a:tcPr>
                </a:tc>
                <a:tc>
                  <a:txBody>
                    <a:bodyPr/>
                    <a:lstStyle/>
                    <a:p>
                      <a:pPr algn="l" fontAlgn="b"/>
                      <a:r>
                        <a:rPr lang="en-US" sz="1100" b="0" i="0" u="none" strike="noStrike" dirty="0">
                          <a:solidFill>
                            <a:srgbClr val="000000"/>
                          </a:solidFill>
                          <a:effectLst/>
                          <a:latin typeface="+mn-lt"/>
                        </a:rPr>
                        <a:t>Smith</a:t>
                      </a:r>
                    </a:p>
                  </a:txBody>
                  <a:tcPr marL="27432" marR="27432" marT="9144" marB="9144" anchor="ctr">
                    <a:lnL>
                      <a:noFill/>
                    </a:lnL>
                    <a:lnR>
                      <a:noFill/>
                    </a:lnR>
                    <a:lnT w="12700" cap="flat" cmpd="sng" algn="ctr">
                      <a:solidFill>
                        <a:srgbClr val="0D0D0D"/>
                      </a:solidFill>
                      <a:prstDash val="dot"/>
                      <a:round/>
                      <a:headEnd type="none" w="med" len="med"/>
                      <a:tailEnd type="none" w="med" len="med"/>
                    </a:lnT>
                    <a:lnB w="12700" cap="flat" cmpd="sng" algn="ctr">
                      <a:solidFill>
                        <a:srgbClr val="0D0D0D"/>
                      </a:solidFill>
                      <a:prstDash val="dot"/>
                      <a:round/>
                      <a:headEnd type="none" w="med" len="med"/>
                      <a:tailEnd type="none" w="med" len="med"/>
                    </a:lnB>
                    <a:lnTlToBr>
                      <a:noFill/>
                    </a:lnTlToBr>
                    <a:lnBlToTr>
                      <a:noFill/>
                    </a:lnBlToTr>
                    <a:solidFill>
                      <a:srgbClr val="C9D9F0"/>
                    </a:solidFill>
                  </a:tcPr>
                </a:tc>
                <a:tc>
                  <a:txBody>
                    <a:bodyPr/>
                    <a:lstStyle/>
                    <a:p>
                      <a:pPr algn="l" fontAlgn="b"/>
                      <a:r>
                        <a:rPr lang="en-US" sz="1100" b="0" i="0" u="none" strike="noStrike" dirty="0">
                          <a:solidFill>
                            <a:srgbClr val="212B4A"/>
                          </a:solidFill>
                          <a:effectLst/>
                          <a:latin typeface="+mn-lt"/>
                        </a:rPr>
                        <a:t>$7,365,772</a:t>
                      </a:r>
                    </a:p>
                  </a:txBody>
                  <a:tcPr marL="27432" marR="27432" marT="9144" marB="9144" anchor="ctr">
                    <a:lnL>
                      <a:noFill/>
                    </a:lnL>
                    <a:lnR>
                      <a:noFill/>
                    </a:lnR>
                    <a:lnT w="12700" cap="flat" cmpd="sng" algn="ctr">
                      <a:solidFill>
                        <a:srgbClr val="0D0D0D"/>
                      </a:solidFill>
                      <a:prstDash val="dot"/>
                      <a:round/>
                      <a:headEnd type="none" w="med" len="med"/>
                      <a:tailEnd type="none" w="med" len="med"/>
                    </a:lnT>
                    <a:lnB w="12700" cap="flat" cmpd="sng" algn="ctr">
                      <a:solidFill>
                        <a:srgbClr val="0D0D0D"/>
                      </a:solidFill>
                      <a:prstDash val="dot"/>
                      <a:round/>
                      <a:headEnd type="none" w="med" len="med"/>
                      <a:tailEnd type="none" w="med" len="med"/>
                    </a:lnB>
                    <a:lnTlToBr>
                      <a:noFill/>
                    </a:lnTlToBr>
                    <a:lnBlToTr>
                      <a:noFill/>
                    </a:lnBlToTr>
                    <a:solidFill>
                      <a:srgbClr val="C9D9F0"/>
                    </a:solidFill>
                  </a:tcPr>
                </a:tc>
                <a:extLst>
                  <a:ext uri="{0D108BD9-81ED-4DB2-BD59-A6C34878D82A}">
                    <a16:rowId xmlns:a16="http://schemas.microsoft.com/office/drawing/2014/main" val="1037863314"/>
                  </a:ext>
                </a:extLst>
              </a:tr>
            </a:tbl>
          </a:graphicData>
        </a:graphic>
      </p:graphicFrame>
      <p:graphicFrame>
        <p:nvGraphicFramePr>
          <p:cNvPr id="10" name="Table 9">
            <a:extLst>
              <a:ext uri="{FF2B5EF4-FFF2-40B4-BE49-F238E27FC236}">
                <a16:creationId xmlns:a16="http://schemas.microsoft.com/office/drawing/2014/main" id="{5E9FF734-4AC0-7F43-9976-7043C23E4F06}"/>
              </a:ext>
            </a:extLst>
          </p:cNvPr>
          <p:cNvGraphicFramePr>
            <a:graphicFrameLocks noGrp="1"/>
          </p:cNvGraphicFramePr>
          <p:nvPr>
            <p:extLst>
              <p:ext uri="{D42A27DB-BD31-4B8C-83A1-F6EECF244321}">
                <p14:modId xmlns:p14="http://schemas.microsoft.com/office/powerpoint/2010/main" val="4127036948"/>
              </p:ext>
            </p:extLst>
          </p:nvPr>
        </p:nvGraphicFramePr>
        <p:xfrm>
          <a:off x="4432634" y="2144027"/>
          <a:ext cx="4219896" cy="3159069"/>
        </p:xfrm>
        <a:graphic>
          <a:graphicData uri="http://schemas.openxmlformats.org/drawingml/2006/table">
            <a:tbl>
              <a:tblPr/>
              <a:tblGrid>
                <a:gridCol w="1054974">
                  <a:extLst>
                    <a:ext uri="{9D8B030D-6E8A-4147-A177-3AD203B41FA5}">
                      <a16:colId xmlns:a16="http://schemas.microsoft.com/office/drawing/2014/main" val="20000"/>
                    </a:ext>
                  </a:extLst>
                </a:gridCol>
                <a:gridCol w="671892">
                  <a:extLst>
                    <a:ext uri="{9D8B030D-6E8A-4147-A177-3AD203B41FA5}">
                      <a16:colId xmlns:a16="http://schemas.microsoft.com/office/drawing/2014/main" val="963055319"/>
                    </a:ext>
                  </a:extLst>
                </a:gridCol>
                <a:gridCol w="1438056">
                  <a:extLst>
                    <a:ext uri="{9D8B030D-6E8A-4147-A177-3AD203B41FA5}">
                      <a16:colId xmlns:a16="http://schemas.microsoft.com/office/drawing/2014/main" val="20001"/>
                    </a:ext>
                  </a:extLst>
                </a:gridCol>
                <a:gridCol w="1054974">
                  <a:extLst>
                    <a:ext uri="{9D8B030D-6E8A-4147-A177-3AD203B41FA5}">
                      <a16:colId xmlns:a16="http://schemas.microsoft.com/office/drawing/2014/main" val="10803951"/>
                    </a:ext>
                  </a:extLst>
                </a:gridCol>
              </a:tblGrid>
              <a:tr h="381669">
                <a:tc>
                  <a:txBody>
                    <a:bodyPr/>
                    <a:lstStyle/>
                    <a:p>
                      <a:pPr algn="ctr" fontAlgn="b"/>
                      <a:r>
                        <a:rPr lang="en-US" sz="1100" b="0" i="0" u="none" strike="noStrike" dirty="0">
                          <a:solidFill>
                            <a:schemeClr val="bg1"/>
                          </a:solidFill>
                          <a:effectLst/>
                          <a:latin typeface="+mn-lt"/>
                        </a:rPr>
                        <a:t>Cook rating</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a:noFill/>
                    </a:lnTlToBr>
                    <a:lnBlToTr>
                      <a:noFill/>
                    </a:lnBlToTr>
                    <a:solidFill>
                      <a:srgbClr val="0C396F"/>
                    </a:solidFill>
                  </a:tcPr>
                </a:tc>
                <a:tc>
                  <a:txBody>
                    <a:bodyPr/>
                    <a:lstStyle/>
                    <a:p>
                      <a:pPr algn="ctr" fontAlgn="b"/>
                      <a:r>
                        <a:rPr lang="en-US" sz="1100" b="0" i="0" u="none" strike="noStrike" dirty="0">
                          <a:solidFill>
                            <a:schemeClr val="bg1"/>
                          </a:solidFill>
                          <a:effectLst/>
                          <a:latin typeface="+mn-lt"/>
                        </a:rPr>
                        <a:t>District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a:noFill/>
                    </a:lnTlToBr>
                    <a:lnBlToTr>
                      <a:noFill/>
                    </a:lnBlToTr>
                    <a:solidFill>
                      <a:srgbClr val="0C396F"/>
                    </a:solidFill>
                  </a:tcPr>
                </a:tc>
                <a:tc>
                  <a:txBody>
                    <a:bodyPr/>
                    <a:lstStyle/>
                    <a:p>
                      <a:pPr algn="ctr" fontAlgn="b"/>
                      <a:r>
                        <a:rPr lang="en-US" sz="1100" b="0" i="0" u="none" strike="noStrike" dirty="0">
                          <a:solidFill>
                            <a:schemeClr val="bg1"/>
                          </a:solidFill>
                          <a:effectLst/>
                          <a:latin typeface="+mn-lt"/>
                        </a:rPr>
                        <a:t>Representative </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a:noFill/>
                    </a:lnTlToBr>
                    <a:lnBlToTr>
                      <a:noFill/>
                    </a:lnBlToTr>
                    <a:solidFill>
                      <a:srgbClr val="0C396F"/>
                    </a:solidFill>
                  </a:tcPr>
                </a:tc>
                <a:tc>
                  <a:txBody>
                    <a:bodyPr/>
                    <a:lstStyle/>
                    <a:p>
                      <a:pPr algn="ctr" fontAlgn="b"/>
                      <a:r>
                        <a:rPr lang="en-US" sz="1100" b="0" i="0" u="none" strike="noStrike" dirty="0">
                          <a:solidFill>
                            <a:schemeClr val="bg1"/>
                          </a:solidFill>
                          <a:effectLst/>
                          <a:latin typeface="+mn-lt"/>
                        </a:rPr>
                        <a:t>Cash on hand</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a:noFill/>
                    </a:lnTlToBr>
                    <a:lnBlToTr>
                      <a:noFill/>
                    </a:lnBlToTr>
                    <a:solidFill>
                      <a:srgbClr val="0C396F"/>
                    </a:solidFill>
                  </a:tcPr>
                </a:tc>
                <a:extLst>
                  <a:ext uri="{0D108BD9-81ED-4DB2-BD59-A6C34878D82A}">
                    <a16:rowId xmlns:a16="http://schemas.microsoft.com/office/drawing/2014/main" val="10000"/>
                  </a:ext>
                </a:extLst>
              </a:tr>
              <a:tr h="277740">
                <a:tc>
                  <a:txBody>
                    <a:bodyPr/>
                    <a:lstStyle/>
                    <a:p>
                      <a:pPr algn="l" fontAlgn="b"/>
                      <a:r>
                        <a:rPr lang="en-US" sz="1100" b="0" i="0" u="none" strike="noStrike" dirty="0">
                          <a:solidFill>
                            <a:schemeClr val="tx1"/>
                          </a:solidFill>
                          <a:effectLst/>
                          <a:latin typeface="+mn-lt"/>
                        </a:rPr>
                        <a:t>Solid D</a:t>
                      </a:r>
                    </a:p>
                  </a:txBody>
                  <a:tcPr marL="27432" marR="27432" marT="9144" marB="9144" anchor="ctr">
                    <a:lnL>
                      <a:noFill/>
                    </a:lnL>
                    <a:lnR>
                      <a:noFill/>
                    </a:lnR>
                    <a:lnT>
                      <a:noFill/>
                    </a:lnT>
                    <a:lnB w="12700" cap="flat" cmpd="sng" algn="ctr">
                      <a:solidFill>
                        <a:srgbClr val="0D0D0D"/>
                      </a:solidFill>
                      <a:prstDash val="dot"/>
                      <a:round/>
                      <a:headEnd type="none" w="med" len="med"/>
                      <a:tailEnd type="none" w="med" len="med"/>
                    </a:lnB>
                    <a:lnTlToBr>
                      <a:noFill/>
                    </a:lnTlToBr>
                    <a:lnBlToTr>
                      <a:noFill/>
                    </a:lnBlToTr>
                    <a:solidFill>
                      <a:srgbClr val="C9DAEF"/>
                    </a:solidFill>
                  </a:tcPr>
                </a:tc>
                <a:tc>
                  <a:txBody>
                    <a:bodyPr/>
                    <a:lstStyle/>
                    <a:p>
                      <a:pPr algn="ctr" fontAlgn="b"/>
                      <a:r>
                        <a:rPr lang="en-US" sz="1100" b="0" i="0" u="none" strike="noStrike" dirty="0">
                          <a:solidFill>
                            <a:schemeClr val="tx1"/>
                          </a:solidFill>
                          <a:effectLst/>
                          <a:latin typeface="+mn-lt"/>
                        </a:rPr>
                        <a:t>NY-15</a:t>
                      </a:r>
                    </a:p>
                  </a:txBody>
                  <a:tcPr marL="27432" marR="27432" marT="9144" marB="9144" anchor="ctr">
                    <a:lnL>
                      <a:noFill/>
                    </a:lnL>
                    <a:lnR>
                      <a:noFill/>
                    </a:lnR>
                    <a:lnT>
                      <a:noFill/>
                    </a:lnT>
                    <a:lnB w="12700" cap="flat" cmpd="sng" algn="ctr">
                      <a:solidFill>
                        <a:srgbClr val="0D0D0D"/>
                      </a:solidFill>
                      <a:prstDash val="dot"/>
                      <a:round/>
                      <a:headEnd type="none" w="med" len="med"/>
                      <a:tailEnd type="none" w="med" len="med"/>
                    </a:lnB>
                    <a:lnTlToBr>
                      <a:noFill/>
                    </a:lnTlToBr>
                    <a:lnBlToTr>
                      <a:noFill/>
                    </a:lnBlToTr>
                    <a:solidFill>
                      <a:srgbClr val="C9DAEF"/>
                    </a:solidFill>
                  </a:tcPr>
                </a:tc>
                <a:tc>
                  <a:txBody>
                    <a:bodyPr/>
                    <a:lstStyle/>
                    <a:p>
                      <a:pPr algn="l" fontAlgn="b"/>
                      <a:r>
                        <a:rPr lang="en-US" sz="1100" b="0" i="0" u="none" strike="noStrike" dirty="0">
                          <a:solidFill>
                            <a:schemeClr val="tx1"/>
                          </a:solidFill>
                          <a:effectLst/>
                          <a:latin typeface="+mn-lt"/>
                        </a:rPr>
                        <a:t>Serrano</a:t>
                      </a:r>
                    </a:p>
                  </a:txBody>
                  <a:tcPr marL="27432" marR="27432" marT="9144" marB="9144" anchor="ctr">
                    <a:lnL>
                      <a:noFill/>
                    </a:lnL>
                    <a:lnR>
                      <a:noFill/>
                    </a:lnR>
                    <a:lnT>
                      <a:noFill/>
                    </a:lnT>
                    <a:lnB w="12700" cap="flat" cmpd="sng" algn="ctr">
                      <a:solidFill>
                        <a:srgbClr val="0D0D0D"/>
                      </a:solidFill>
                      <a:prstDash val="dot"/>
                      <a:round/>
                      <a:headEnd type="none" w="med" len="med"/>
                      <a:tailEnd type="none" w="med" len="med"/>
                    </a:lnB>
                    <a:lnTlToBr>
                      <a:noFill/>
                    </a:lnTlToBr>
                    <a:lnBlToTr>
                      <a:noFill/>
                    </a:lnBlToTr>
                    <a:solidFill>
                      <a:srgbClr val="C9DAEF"/>
                    </a:solidFill>
                  </a:tcPr>
                </a:tc>
                <a:tc>
                  <a:txBody>
                    <a:bodyPr/>
                    <a:lstStyle/>
                    <a:p>
                      <a:pPr algn="l" fontAlgn="b"/>
                      <a:r>
                        <a:rPr lang="en-US" sz="1100" b="0" i="0" u="none" strike="noStrike" dirty="0">
                          <a:solidFill>
                            <a:schemeClr val="tx1"/>
                          </a:solidFill>
                          <a:effectLst/>
                          <a:latin typeface="+mn-lt"/>
                        </a:rPr>
                        <a:t>$56,289 </a:t>
                      </a:r>
                    </a:p>
                  </a:txBody>
                  <a:tcPr marL="27432" marR="27432" marT="9144" marB="9144" anchor="ctr">
                    <a:lnL>
                      <a:noFill/>
                    </a:lnL>
                    <a:lnR>
                      <a:noFill/>
                    </a:lnR>
                    <a:lnT>
                      <a:noFill/>
                    </a:lnT>
                    <a:lnB w="12700" cap="flat" cmpd="sng" algn="ctr">
                      <a:solidFill>
                        <a:srgbClr val="0D0D0D"/>
                      </a:solidFill>
                      <a:prstDash val="dot"/>
                      <a:round/>
                      <a:headEnd type="none" w="med" len="med"/>
                      <a:tailEnd type="none" w="med" len="med"/>
                    </a:lnB>
                    <a:lnTlToBr>
                      <a:noFill/>
                    </a:lnTlToBr>
                    <a:lnBlToTr>
                      <a:noFill/>
                    </a:lnBlToTr>
                    <a:solidFill>
                      <a:srgbClr val="C9DAEF"/>
                    </a:solidFill>
                  </a:tcPr>
                </a:tc>
                <a:extLst>
                  <a:ext uri="{0D108BD9-81ED-4DB2-BD59-A6C34878D82A}">
                    <a16:rowId xmlns:a16="http://schemas.microsoft.com/office/drawing/2014/main" val="10001"/>
                  </a:ext>
                </a:extLst>
              </a:tr>
              <a:tr h="277740">
                <a:tc>
                  <a:txBody>
                    <a:bodyPr/>
                    <a:lstStyle/>
                    <a:p>
                      <a:pPr algn="l" fontAlgn="b"/>
                      <a:r>
                        <a:rPr lang="en-US" sz="1100" b="0" i="0" u="none" strike="noStrike" dirty="0">
                          <a:solidFill>
                            <a:schemeClr val="tx1"/>
                          </a:solidFill>
                          <a:effectLst/>
                          <a:latin typeface="+mn-lt"/>
                        </a:rPr>
                        <a:t>Solid D</a:t>
                      </a:r>
                    </a:p>
                  </a:txBody>
                  <a:tcPr marL="27432" marR="27432" marT="9144" marB="9144" anchor="ctr">
                    <a:lnL>
                      <a:noFill/>
                    </a:lnL>
                    <a:lnR>
                      <a:noFill/>
                    </a:lnR>
                    <a:lnT w="12700" cap="flat" cmpd="sng" algn="ctr">
                      <a:solidFill>
                        <a:srgbClr val="0D0D0D"/>
                      </a:solidFill>
                      <a:prstDash val="dot"/>
                      <a:round/>
                      <a:headEnd type="none" w="med" len="med"/>
                      <a:tailEnd type="none" w="med" len="med"/>
                    </a:lnT>
                    <a:lnB w="12700" cap="flat" cmpd="sng" algn="ctr">
                      <a:solidFill>
                        <a:srgbClr val="0D0D0D"/>
                      </a:solidFill>
                      <a:prstDash val="dot"/>
                      <a:round/>
                      <a:headEnd type="none" w="med" len="med"/>
                      <a:tailEnd type="none" w="med" len="med"/>
                    </a:lnB>
                    <a:lnTlToBr>
                      <a:noFill/>
                    </a:lnTlToBr>
                    <a:lnBlToTr>
                      <a:noFill/>
                    </a:lnBlToTr>
                    <a:solidFill>
                      <a:srgbClr val="C9DAEF"/>
                    </a:solidFill>
                  </a:tcPr>
                </a:tc>
                <a:tc>
                  <a:txBody>
                    <a:bodyPr/>
                    <a:lstStyle/>
                    <a:p>
                      <a:pPr algn="ctr" fontAlgn="b"/>
                      <a:r>
                        <a:rPr lang="en-US" sz="1100" b="0" i="0" u="none" strike="noStrike" dirty="0">
                          <a:solidFill>
                            <a:schemeClr val="tx1"/>
                          </a:solidFill>
                          <a:effectLst/>
                          <a:latin typeface="+mn-lt"/>
                        </a:rPr>
                        <a:t>WI-04</a:t>
                      </a:r>
                    </a:p>
                  </a:txBody>
                  <a:tcPr marL="27432" marR="27432" marT="9144" marB="9144" anchor="ctr">
                    <a:lnL>
                      <a:noFill/>
                    </a:lnL>
                    <a:lnR>
                      <a:noFill/>
                    </a:lnR>
                    <a:lnT w="12700" cap="flat" cmpd="sng" algn="ctr">
                      <a:solidFill>
                        <a:srgbClr val="0D0D0D"/>
                      </a:solidFill>
                      <a:prstDash val="dot"/>
                      <a:round/>
                      <a:headEnd type="none" w="med" len="med"/>
                      <a:tailEnd type="none" w="med" len="med"/>
                    </a:lnT>
                    <a:lnB w="12700" cap="flat" cmpd="sng" algn="ctr">
                      <a:solidFill>
                        <a:srgbClr val="0D0D0D"/>
                      </a:solidFill>
                      <a:prstDash val="dot"/>
                      <a:round/>
                      <a:headEnd type="none" w="med" len="med"/>
                      <a:tailEnd type="none" w="med" len="med"/>
                    </a:lnB>
                    <a:lnTlToBr>
                      <a:noFill/>
                    </a:lnTlToBr>
                    <a:lnBlToTr>
                      <a:noFill/>
                    </a:lnBlToTr>
                    <a:solidFill>
                      <a:srgbClr val="C9DAEF"/>
                    </a:solidFill>
                  </a:tcPr>
                </a:tc>
                <a:tc>
                  <a:txBody>
                    <a:bodyPr/>
                    <a:lstStyle/>
                    <a:p>
                      <a:pPr algn="l" fontAlgn="b"/>
                      <a:r>
                        <a:rPr lang="en-US" sz="1100" b="0" i="0" u="none" strike="noStrike" dirty="0">
                          <a:solidFill>
                            <a:schemeClr val="tx1"/>
                          </a:solidFill>
                          <a:effectLst/>
                          <a:latin typeface="+mn-lt"/>
                        </a:rPr>
                        <a:t>Moore</a:t>
                      </a:r>
                    </a:p>
                  </a:txBody>
                  <a:tcPr marL="27432" marR="27432" marT="9144" marB="9144" anchor="ctr">
                    <a:lnL>
                      <a:noFill/>
                    </a:lnL>
                    <a:lnR>
                      <a:noFill/>
                    </a:lnR>
                    <a:lnT w="12700" cap="flat" cmpd="sng" algn="ctr">
                      <a:solidFill>
                        <a:srgbClr val="0D0D0D"/>
                      </a:solidFill>
                      <a:prstDash val="dot"/>
                      <a:round/>
                      <a:headEnd type="none" w="med" len="med"/>
                      <a:tailEnd type="none" w="med" len="med"/>
                    </a:lnT>
                    <a:lnB w="12700" cap="flat" cmpd="sng" algn="ctr">
                      <a:solidFill>
                        <a:srgbClr val="0D0D0D"/>
                      </a:solidFill>
                      <a:prstDash val="dot"/>
                      <a:round/>
                      <a:headEnd type="none" w="med" len="med"/>
                      <a:tailEnd type="none" w="med" len="med"/>
                    </a:lnB>
                    <a:lnTlToBr>
                      <a:noFill/>
                    </a:lnTlToBr>
                    <a:lnBlToTr>
                      <a:noFill/>
                    </a:lnBlToTr>
                    <a:solidFill>
                      <a:srgbClr val="C9DAEF"/>
                    </a:solidFill>
                  </a:tcPr>
                </a:tc>
                <a:tc>
                  <a:txBody>
                    <a:bodyPr/>
                    <a:lstStyle/>
                    <a:p>
                      <a:pPr algn="l" fontAlgn="b"/>
                      <a:r>
                        <a:rPr lang="en-US" sz="1100" b="0" i="0" u="none" strike="noStrike" dirty="0">
                          <a:solidFill>
                            <a:schemeClr val="tx1"/>
                          </a:solidFill>
                          <a:effectLst/>
                          <a:latin typeface="+mn-lt"/>
                        </a:rPr>
                        <a:t>$53,668 </a:t>
                      </a:r>
                    </a:p>
                  </a:txBody>
                  <a:tcPr marL="27432" marR="27432" marT="9144" marB="9144" anchor="ctr">
                    <a:lnL>
                      <a:noFill/>
                    </a:lnL>
                    <a:lnR>
                      <a:noFill/>
                    </a:lnR>
                    <a:lnT w="12700" cap="flat" cmpd="sng" algn="ctr">
                      <a:solidFill>
                        <a:srgbClr val="0D0D0D"/>
                      </a:solidFill>
                      <a:prstDash val="dot"/>
                      <a:round/>
                      <a:headEnd type="none" w="med" len="med"/>
                      <a:tailEnd type="none" w="med" len="med"/>
                    </a:lnT>
                    <a:lnB w="12700" cap="flat" cmpd="sng" algn="ctr">
                      <a:solidFill>
                        <a:srgbClr val="0D0D0D"/>
                      </a:solidFill>
                      <a:prstDash val="dot"/>
                      <a:round/>
                      <a:headEnd type="none" w="med" len="med"/>
                      <a:tailEnd type="none" w="med" len="med"/>
                    </a:lnB>
                    <a:lnTlToBr>
                      <a:noFill/>
                    </a:lnTlToBr>
                    <a:lnBlToTr>
                      <a:noFill/>
                    </a:lnBlToTr>
                    <a:solidFill>
                      <a:srgbClr val="C9DAEF"/>
                    </a:solidFill>
                  </a:tcPr>
                </a:tc>
                <a:extLst>
                  <a:ext uri="{0D108BD9-81ED-4DB2-BD59-A6C34878D82A}">
                    <a16:rowId xmlns:a16="http://schemas.microsoft.com/office/drawing/2014/main" val="1655082578"/>
                  </a:ext>
                </a:extLst>
              </a:tr>
              <a:tr h="277740">
                <a:tc>
                  <a:txBody>
                    <a:bodyPr/>
                    <a:lstStyle/>
                    <a:p>
                      <a:pPr algn="l" fontAlgn="b"/>
                      <a:r>
                        <a:rPr lang="en-US" sz="1100" b="0" i="0" u="none" strike="noStrike" dirty="0">
                          <a:solidFill>
                            <a:schemeClr val="tx1"/>
                          </a:solidFill>
                          <a:effectLst/>
                          <a:latin typeface="+mn-lt"/>
                        </a:rPr>
                        <a:t>Solid D</a:t>
                      </a:r>
                    </a:p>
                  </a:txBody>
                  <a:tcPr marL="27432" marR="27432" marT="9144" marB="9144" anchor="ctr">
                    <a:lnL>
                      <a:noFill/>
                    </a:lnL>
                    <a:lnR>
                      <a:noFill/>
                    </a:lnR>
                    <a:lnT w="12700" cap="flat" cmpd="sng" algn="ctr">
                      <a:solidFill>
                        <a:srgbClr val="0D0D0D"/>
                      </a:solidFill>
                      <a:prstDash val="dot"/>
                      <a:round/>
                      <a:headEnd type="none" w="med" len="med"/>
                      <a:tailEnd type="none" w="med" len="med"/>
                    </a:lnT>
                    <a:lnB w="12700" cap="flat" cmpd="sng" algn="ctr">
                      <a:solidFill>
                        <a:srgbClr val="0D0D0D"/>
                      </a:solidFill>
                      <a:prstDash val="dot"/>
                      <a:round/>
                      <a:headEnd type="none" w="med" len="med"/>
                      <a:tailEnd type="none" w="med" len="med"/>
                    </a:lnB>
                    <a:lnTlToBr>
                      <a:noFill/>
                    </a:lnTlToBr>
                    <a:lnBlToTr>
                      <a:noFill/>
                    </a:lnBlToTr>
                    <a:solidFill>
                      <a:srgbClr val="C9DAEF"/>
                    </a:solidFill>
                  </a:tcPr>
                </a:tc>
                <a:tc>
                  <a:txBody>
                    <a:bodyPr/>
                    <a:lstStyle/>
                    <a:p>
                      <a:pPr algn="ctr" fontAlgn="b"/>
                      <a:r>
                        <a:rPr lang="en-US" sz="1100" b="0" i="0" u="none" strike="noStrike" dirty="0">
                          <a:solidFill>
                            <a:schemeClr val="tx1"/>
                          </a:solidFill>
                          <a:effectLst/>
                          <a:latin typeface="+mn-lt"/>
                        </a:rPr>
                        <a:t>DC</a:t>
                      </a:r>
                    </a:p>
                  </a:txBody>
                  <a:tcPr marL="27432" marR="27432" marT="9144" marB="9144" anchor="ctr">
                    <a:lnL>
                      <a:noFill/>
                    </a:lnL>
                    <a:lnR>
                      <a:noFill/>
                    </a:lnR>
                    <a:lnT w="12700" cap="flat" cmpd="sng" algn="ctr">
                      <a:solidFill>
                        <a:srgbClr val="0D0D0D"/>
                      </a:solidFill>
                      <a:prstDash val="dot"/>
                      <a:round/>
                      <a:headEnd type="none" w="med" len="med"/>
                      <a:tailEnd type="none" w="med" len="med"/>
                    </a:lnT>
                    <a:lnB w="12700" cap="flat" cmpd="sng" algn="ctr">
                      <a:solidFill>
                        <a:srgbClr val="0D0D0D"/>
                      </a:solidFill>
                      <a:prstDash val="dot"/>
                      <a:round/>
                      <a:headEnd type="none" w="med" len="med"/>
                      <a:tailEnd type="none" w="med" len="med"/>
                    </a:lnB>
                    <a:lnTlToBr>
                      <a:noFill/>
                    </a:lnTlToBr>
                    <a:lnBlToTr>
                      <a:noFill/>
                    </a:lnBlToTr>
                    <a:solidFill>
                      <a:srgbClr val="C9DAEF"/>
                    </a:solidFill>
                  </a:tcPr>
                </a:tc>
                <a:tc>
                  <a:txBody>
                    <a:bodyPr/>
                    <a:lstStyle/>
                    <a:p>
                      <a:pPr algn="l" fontAlgn="b"/>
                      <a:r>
                        <a:rPr lang="en-US" sz="1100" b="0" i="0" u="none" strike="noStrike" dirty="0">
                          <a:solidFill>
                            <a:schemeClr val="tx1"/>
                          </a:solidFill>
                          <a:effectLst/>
                          <a:latin typeface="+mn-lt"/>
                        </a:rPr>
                        <a:t>Holmes Norton</a:t>
                      </a:r>
                    </a:p>
                  </a:txBody>
                  <a:tcPr marL="27432" marR="27432" marT="9144" marB="9144" anchor="ctr">
                    <a:lnL>
                      <a:noFill/>
                    </a:lnL>
                    <a:lnR>
                      <a:noFill/>
                    </a:lnR>
                    <a:lnT w="12700" cap="flat" cmpd="sng" algn="ctr">
                      <a:solidFill>
                        <a:srgbClr val="0D0D0D"/>
                      </a:solidFill>
                      <a:prstDash val="dot"/>
                      <a:round/>
                      <a:headEnd type="none" w="med" len="med"/>
                      <a:tailEnd type="none" w="med" len="med"/>
                    </a:lnT>
                    <a:lnB w="12700" cap="flat" cmpd="sng" algn="ctr">
                      <a:solidFill>
                        <a:srgbClr val="0D0D0D"/>
                      </a:solidFill>
                      <a:prstDash val="dot"/>
                      <a:round/>
                      <a:headEnd type="none" w="med" len="med"/>
                      <a:tailEnd type="none" w="med" len="med"/>
                    </a:lnB>
                    <a:lnTlToBr>
                      <a:noFill/>
                    </a:lnTlToBr>
                    <a:lnBlToTr>
                      <a:noFill/>
                    </a:lnBlToTr>
                    <a:solidFill>
                      <a:srgbClr val="C9DAEF"/>
                    </a:solidFill>
                  </a:tcPr>
                </a:tc>
                <a:tc>
                  <a:txBody>
                    <a:bodyPr/>
                    <a:lstStyle/>
                    <a:p>
                      <a:pPr algn="l" fontAlgn="b"/>
                      <a:r>
                        <a:rPr lang="en-US" sz="1100" b="0" i="0" u="none" strike="noStrike" dirty="0">
                          <a:solidFill>
                            <a:schemeClr val="tx1"/>
                          </a:solidFill>
                          <a:effectLst/>
                          <a:latin typeface="+mn-lt"/>
                        </a:rPr>
                        <a:t>$58,947</a:t>
                      </a:r>
                    </a:p>
                  </a:txBody>
                  <a:tcPr marL="27432" marR="27432" marT="9144" marB="9144" anchor="ctr">
                    <a:lnL>
                      <a:noFill/>
                    </a:lnL>
                    <a:lnR>
                      <a:noFill/>
                    </a:lnR>
                    <a:lnT w="12700" cap="flat" cmpd="sng" algn="ctr">
                      <a:solidFill>
                        <a:srgbClr val="0D0D0D"/>
                      </a:solidFill>
                      <a:prstDash val="dot"/>
                      <a:round/>
                      <a:headEnd type="none" w="med" len="med"/>
                      <a:tailEnd type="none" w="med" len="med"/>
                    </a:lnT>
                    <a:lnB w="12700" cap="flat" cmpd="sng" algn="ctr">
                      <a:solidFill>
                        <a:srgbClr val="0D0D0D"/>
                      </a:solidFill>
                      <a:prstDash val="dot"/>
                      <a:round/>
                      <a:headEnd type="none" w="med" len="med"/>
                      <a:tailEnd type="none" w="med" len="med"/>
                    </a:lnB>
                    <a:lnTlToBr>
                      <a:noFill/>
                    </a:lnTlToBr>
                    <a:lnBlToTr>
                      <a:noFill/>
                    </a:lnBlToTr>
                    <a:solidFill>
                      <a:srgbClr val="C9DAEF"/>
                    </a:solidFill>
                  </a:tcPr>
                </a:tc>
                <a:extLst>
                  <a:ext uri="{0D108BD9-81ED-4DB2-BD59-A6C34878D82A}">
                    <a16:rowId xmlns:a16="http://schemas.microsoft.com/office/drawing/2014/main" val="1474450434"/>
                  </a:ext>
                </a:extLst>
              </a:tr>
              <a:tr h="277740">
                <a:tc>
                  <a:txBody>
                    <a:bodyPr/>
                    <a:lstStyle/>
                    <a:p>
                      <a:pPr algn="l" fontAlgn="b"/>
                      <a:r>
                        <a:rPr lang="en-US" sz="1100" b="0" i="0" u="none" strike="noStrike" dirty="0">
                          <a:solidFill>
                            <a:schemeClr val="tx1"/>
                          </a:solidFill>
                          <a:effectLst/>
                          <a:latin typeface="+mn-lt"/>
                        </a:rPr>
                        <a:t>Solid D</a:t>
                      </a:r>
                    </a:p>
                  </a:txBody>
                  <a:tcPr marL="27432" marR="27432" marT="9144" marB="9144" anchor="ctr">
                    <a:lnL>
                      <a:noFill/>
                    </a:lnL>
                    <a:lnR>
                      <a:noFill/>
                    </a:lnR>
                    <a:lnT w="12700" cap="flat" cmpd="sng" algn="ctr">
                      <a:solidFill>
                        <a:srgbClr val="0D0D0D"/>
                      </a:solidFill>
                      <a:prstDash val="dot"/>
                      <a:round/>
                      <a:headEnd type="none" w="med" len="med"/>
                      <a:tailEnd type="none" w="med" len="med"/>
                    </a:lnT>
                    <a:lnB w="12700" cap="flat" cmpd="sng" algn="ctr">
                      <a:solidFill>
                        <a:srgbClr val="0D0D0D"/>
                      </a:solidFill>
                      <a:prstDash val="dot"/>
                      <a:round/>
                      <a:headEnd type="none" w="med" len="med"/>
                      <a:tailEnd type="none" w="med" len="med"/>
                    </a:lnB>
                    <a:lnTlToBr>
                      <a:noFill/>
                    </a:lnTlToBr>
                    <a:lnBlToTr>
                      <a:noFill/>
                    </a:lnBlToTr>
                    <a:solidFill>
                      <a:srgbClr val="C9D9F0"/>
                    </a:solidFill>
                  </a:tcPr>
                </a:tc>
                <a:tc>
                  <a:txBody>
                    <a:bodyPr/>
                    <a:lstStyle/>
                    <a:p>
                      <a:pPr algn="ctr" fontAlgn="b"/>
                      <a:r>
                        <a:rPr lang="en-US" sz="1100" b="0" i="0" u="none" strike="noStrike" dirty="0">
                          <a:solidFill>
                            <a:schemeClr val="tx1"/>
                          </a:solidFill>
                          <a:effectLst/>
                          <a:latin typeface="+mn-lt"/>
                        </a:rPr>
                        <a:t>FL-5</a:t>
                      </a:r>
                    </a:p>
                  </a:txBody>
                  <a:tcPr marL="27432" marR="27432" marT="9144" marB="9144" anchor="ctr">
                    <a:lnL>
                      <a:noFill/>
                    </a:lnL>
                    <a:lnR>
                      <a:noFill/>
                    </a:lnR>
                    <a:lnT w="12700" cap="flat" cmpd="sng" algn="ctr">
                      <a:solidFill>
                        <a:srgbClr val="0D0D0D"/>
                      </a:solidFill>
                      <a:prstDash val="dot"/>
                      <a:round/>
                      <a:headEnd type="none" w="med" len="med"/>
                      <a:tailEnd type="none" w="med" len="med"/>
                    </a:lnT>
                    <a:lnB w="12700" cap="flat" cmpd="sng" algn="ctr">
                      <a:solidFill>
                        <a:srgbClr val="0D0D0D"/>
                      </a:solidFill>
                      <a:prstDash val="dot"/>
                      <a:round/>
                      <a:headEnd type="none" w="med" len="med"/>
                      <a:tailEnd type="none" w="med" len="med"/>
                    </a:lnB>
                    <a:lnTlToBr>
                      <a:noFill/>
                    </a:lnTlToBr>
                    <a:lnBlToTr>
                      <a:noFill/>
                    </a:lnBlToTr>
                    <a:solidFill>
                      <a:srgbClr val="C9D9F0"/>
                    </a:solidFill>
                  </a:tcPr>
                </a:tc>
                <a:tc>
                  <a:txBody>
                    <a:bodyPr/>
                    <a:lstStyle/>
                    <a:p>
                      <a:pPr algn="l" fontAlgn="b"/>
                      <a:r>
                        <a:rPr lang="en-US" sz="1100" b="0" i="0" u="none" strike="noStrike" dirty="0">
                          <a:solidFill>
                            <a:schemeClr val="tx1"/>
                          </a:solidFill>
                          <a:effectLst/>
                          <a:latin typeface="+mn-lt"/>
                        </a:rPr>
                        <a:t>Lawson</a:t>
                      </a:r>
                    </a:p>
                  </a:txBody>
                  <a:tcPr marL="27432" marR="27432" marT="9144" marB="9144" anchor="ctr">
                    <a:lnL>
                      <a:noFill/>
                    </a:lnL>
                    <a:lnR>
                      <a:noFill/>
                    </a:lnR>
                    <a:lnT w="12700" cap="flat" cmpd="sng" algn="ctr">
                      <a:solidFill>
                        <a:srgbClr val="0D0D0D"/>
                      </a:solidFill>
                      <a:prstDash val="dot"/>
                      <a:round/>
                      <a:headEnd type="none" w="med" len="med"/>
                      <a:tailEnd type="none" w="med" len="med"/>
                    </a:lnT>
                    <a:lnB w="12700" cap="flat" cmpd="sng" algn="ctr">
                      <a:solidFill>
                        <a:srgbClr val="0D0D0D"/>
                      </a:solidFill>
                      <a:prstDash val="dot"/>
                      <a:round/>
                      <a:headEnd type="none" w="med" len="med"/>
                      <a:tailEnd type="none" w="med" len="med"/>
                    </a:lnB>
                    <a:lnTlToBr>
                      <a:noFill/>
                    </a:lnTlToBr>
                    <a:lnBlToTr>
                      <a:noFill/>
                    </a:lnBlToTr>
                    <a:solidFill>
                      <a:srgbClr val="C9D9F0"/>
                    </a:solidFill>
                  </a:tcPr>
                </a:tc>
                <a:tc>
                  <a:txBody>
                    <a:bodyPr/>
                    <a:lstStyle/>
                    <a:p>
                      <a:pPr algn="l" fontAlgn="b"/>
                      <a:r>
                        <a:rPr lang="en-US" sz="1100" b="0" i="0" u="none" strike="noStrike" dirty="0">
                          <a:solidFill>
                            <a:schemeClr val="tx1"/>
                          </a:solidFill>
                          <a:effectLst/>
                          <a:latin typeface="+mn-lt"/>
                        </a:rPr>
                        <a:t>$60,3030</a:t>
                      </a:r>
                    </a:p>
                  </a:txBody>
                  <a:tcPr marL="27432" marR="27432" marT="9144" marB="9144" anchor="ctr">
                    <a:lnL>
                      <a:noFill/>
                    </a:lnL>
                    <a:lnR>
                      <a:noFill/>
                    </a:lnR>
                    <a:lnT w="12700" cap="flat" cmpd="sng" algn="ctr">
                      <a:solidFill>
                        <a:srgbClr val="0D0D0D"/>
                      </a:solidFill>
                      <a:prstDash val="dot"/>
                      <a:round/>
                      <a:headEnd type="none" w="med" len="med"/>
                      <a:tailEnd type="none" w="med" len="med"/>
                    </a:lnT>
                    <a:lnB w="12700" cap="flat" cmpd="sng" algn="ctr">
                      <a:solidFill>
                        <a:srgbClr val="0D0D0D"/>
                      </a:solidFill>
                      <a:prstDash val="dot"/>
                      <a:round/>
                      <a:headEnd type="none" w="med" len="med"/>
                      <a:tailEnd type="none" w="med" len="med"/>
                    </a:lnB>
                    <a:lnTlToBr>
                      <a:noFill/>
                    </a:lnTlToBr>
                    <a:lnBlToTr>
                      <a:noFill/>
                    </a:lnBlToTr>
                    <a:solidFill>
                      <a:srgbClr val="C9D9F0"/>
                    </a:solidFill>
                  </a:tcPr>
                </a:tc>
                <a:extLst>
                  <a:ext uri="{0D108BD9-81ED-4DB2-BD59-A6C34878D82A}">
                    <a16:rowId xmlns:a16="http://schemas.microsoft.com/office/drawing/2014/main" val="10002"/>
                  </a:ext>
                </a:extLst>
              </a:tr>
              <a:tr h="277740">
                <a:tc>
                  <a:txBody>
                    <a:bodyPr/>
                    <a:lstStyle/>
                    <a:p>
                      <a:pPr algn="l" fontAlgn="b"/>
                      <a:r>
                        <a:rPr lang="en-US" sz="1100" b="0" i="0" u="none" strike="noStrike" dirty="0">
                          <a:solidFill>
                            <a:schemeClr val="tx1"/>
                          </a:solidFill>
                          <a:effectLst/>
                          <a:latin typeface="+mn-lt"/>
                        </a:rPr>
                        <a:t>Solid D</a:t>
                      </a:r>
                    </a:p>
                  </a:txBody>
                  <a:tcPr marL="27432" marR="27432" marT="9144" marB="9144" anchor="ctr">
                    <a:lnL>
                      <a:noFill/>
                    </a:lnL>
                    <a:lnR>
                      <a:noFill/>
                    </a:lnR>
                    <a:lnT w="12700" cap="flat" cmpd="sng" algn="ctr">
                      <a:solidFill>
                        <a:srgbClr val="0D0D0D"/>
                      </a:solidFill>
                      <a:prstDash val="dot"/>
                      <a:round/>
                      <a:headEnd type="none" w="med" len="med"/>
                      <a:tailEnd type="none" w="med" len="med"/>
                    </a:lnT>
                    <a:lnB w="12700" cap="flat" cmpd="sng" algn="ctr">
                      <a:solidFill>
                        <a:srgbClr val="0D0D0D"/>
                      </a:solidFill>
                      <a:prstDash val="dot"/>
                      <a:round/>
                      <a:headEnd type="none" w="med" len="med"/>
                      <a:tailEnd type="none" w="med" len="med"/>
                    </a:lnB>
                    <a:lnTlToBr>
                      <a:noFill/>
                    </a:lnTlToBr>
                    <a:lnBlToTr>
                      <a:noFill/>
                    </a:lnBlToTr>
                    <a:solidFill>
                      <a:srgbClr val="C9DAEF"/>
                    </a:solidFill>
                  </a:tcPr>
                </a:tc>
                <a:tc>
                  <a:txBody>
                    <a:bodyPr/>
                    <a:lstStyle/>
                    <a:p>
                      <a:pPr algn="ctr" fontAlgn="b"/>
                      <a:r>
                        <a:rPr lang="en-US" sz="1100" b="0" i="0" u="none" strike="noStrike" dirty="0">
                          <a:solidFill>
                            <a:schemeClr val="tx1"/>
                          </a:solidFill>
                          <a:effectLst/>
                          <a:latin typeface="+mn-lt"/>
                        </a:rPr>
                        <a:t>IL-1</a:t>
                      </a:r>
                    </a:p>
                  </a:txBody>
                  <a:tcPr marL="27432" marR="27432" marT="9144" marB="9144" anchor="ctr">
                    <a:lnL>
                      <a:noFill/>
                    </a:lnL>
                    <a:lnR>
                      <a:noFill/>
                    </a:lnR>
                    <a:lnT w="12700" cap="flat" cmpd="sng" algn="ctr">
                      <a:solidFill>
                        <a:srgbClr val="0D0D0D"/>
                      </a:solidFill>
                      <a:prstDash val="dot"/>
                      <a:round/>
                      <a:headEnd type="none" w="med" len="med"/>
                      <a:tailEnd type="none" w="med" len="med"/>
                    </a:lnT>
                    <a:lnB w="12700" cap="flat" cmpd="sng" algn="ctr">
                      <a:solidFill>
                        <a:srgbClr val="0D0D0D"/>
                      </a:solidFill>
                      <a:prstDash val="dot"/>
                      <a:round/>
                      <a:headEnd type="none" w="med" len="med"/>
                      <a:tailEnd type="none" w="med" len="med"/>
                    </a:lnB>
                    <a:lnTlToBr>
                      <a:noFill/>
                    </a:lnTlToBr>
                    <a:lnBlToTr>
                      <a:noFill/>
                    </a:lnBlToTr>
                    <a:solidFill>
                      <a:srgbClr val="C9DAEF"/>
                    </a:solidFill>
                  </a:tcPr>
                </a:tc>
                <a:tc>
                  <a:txBody>
                    <a:bodyPr/>
                    <a:lstStyle/>
                    <a:p>
                      <a:pPr algn="l" fontAlgn="b"/>
                      <a:r>
                        <a:rPr lang="en-US" sz="1100" b="0" i="0" u="none" strike="noStrike" dirty="0">
                          <a:solidFill>
                            <a:schemeClr val="tx1"/>
                          </a:solidFill>
                          <a:effectLst/>
                          <a:latin typeface="+mn-lt"/>
                        </a:rPr>
                        <a:t>Rush</a:t>
                      </a:r>
                    </a:p>
                  </a:txBody>
                  <a:tcPr marL="27432" marR="27432" marT="9144" marB="9144" anchor="ctr">
                    <a:lnL>
                      <a:noFill/>
                    </a:lnL>
                    <a:lnR>
                      <a:noFill/>
                    </a:lnR>
                    <a:lnT w="12700" cap="flat" cmpd="sng" algn="ctr">
                      <a:solidFill>
                        <a:srgbClr val="0D0D0D"/>
                      </a:solidFill>
                      <a:prstDash val="dot"/>
                      <a:round/>
                      <a:headEnd type="none" w="med" len="med"/>
                      <a:tailEnd type="none" w="med" len="med"/>
                    </a:lnT>
                    <a:lnB w="12700" cap="flat" cmpd="sng" algn="ctr">
                      <a:solidFill>
                        <a:srgbClr val="0D0D0D"/>
                      </a:solidFill>
                      <a:prstDash val="dot"/>
                      <a:round/>
                      <a:headEnd type="none" w="med" len="med"/>
                      <a:tailEnd type="none" w="med" len="med"/>
                    </a:lnB>
                    <a:lnTlToBr>
                      <a:noFill/>
                    </a:lnTlToBr>
                    <a:lnBlToTr>
                      <a:noFill/>
                    </a:lnBlToTr>
                    <a:solidFill>
                      <a:srgbClr val="C9DAEF"/>
                    </a:solidFill>
                  </a:tcPr>
                </a:tc>
                <a:tc>
                  <a:txBody>
                    <a:bodyPr/>
                    <a:lstStyle/>
                    <a:p>
                      <a:pPr algn="l" fontAlgn="b"/>
                      <a:r>
                        <a:rPr lang="en-US" sz="1100" b="0" i="0" u="none" strike="noStrike" dirty="0">
                          <a:solidFill>
                            <a:schemeClr val="tx1"/>
                          </a:solidFill>
                          <a:effectLst/>
                          <a:latin typeface="+mn-lt"/>
                        </a:rPr>
                        <a:t>$64,363</a:t>
                      </a:r>
                    </a:p>
                  </a:txBody>
                  <a:tcPr marL="27432" marR="27432" marT="9144" marB="9144" anchor="ctr">
                    <a:lnL>
                      <a:noFill/>
                    </a:lnL>
                    <a:lnR>
                      <a:noFill/>
                    </a:lnR>
                    <a:lnT w="12700" cap="flat" cmpd="sng" algn="ctr">
                      <a:solidFill>
                        <a:srgbClr val="0D0D0D"/>
                      </a:solidFill>
                      <a:prstDash val="dot"/>
                      <a:round/>
                      <a:headEnd type="none" w="med" len="med"/>
                      <a:tailEnd type="none" w="med" len="med"/>
                    </a:lnT>
                    <a:lnB w="12700" cap="flat" cmpd="sng" algn="ctr">
                      <a:solidFill>
                        <a:srgbClr val="0D0D0D"/>
                      </a:solidFill>
                      <a:prstDash val="dot"/>
                      <a:round/>
                      <a:headEnd type="none" w="med" len="med"/>
                      <a:tailEnd type="none" w="med" len="med"/>
                    </a:lnB>
                    <a:lnTlToBr>
                      <a:noFill/>
                    </a:lnTlToBr>
                    <a:lnBlToTr>
                      <a:noFill/>
                    </a:lnBlToTr>
                    <a:solidFill>
                      <a:srgbClr val="C9DAEF"/>
                    </a:solidFill>
                  </a:tcPr>
                </a:tc>
                <a:extLst>
                  <a:ext uri="{0D108BD9-81ED-4DB2-BD59-A6C34878D82A}">
                    <a16:rowId xmlns:a16="http://schemas.microsoft.com/office/drawing/2014/main" val="10003"/>
                  </a:ext>
                </a:extLst>
              </a:tr>
              <a:tr h="277740">
                <a:tc>
                  <a:txBody>
                    <a:bodyPr/>
                    <a:lstStyle/>
                    <a:p>
                      <a:pPr algn="l" fontAlgn="b"/>
                      <a:r>
                        <a:rPr lang="en-US" sz="1100" b="0" i="0" u="none" strike="noStrike" dirty="0">
                          <a:solidFill>
                            <a:schemeClr val="tx1"/>
                          </a:solidFill>
                          <a:effectLst/>
                          <a:latin typeface="+mn-lt"/>
                        </a:rPr>
                        <a:t>Solid D</a:t>
                      </a:r>
                    </a:p>
                  </a:txBody>
                  <a:tcPr marL="27432" marR="27432" marT="9144" marB="9144" anchor="ctr">
                    <a:lnL>
                      <a:noFill/>
                    </a:lnL>
                    <a:lnR>
                      <a:noFill/>
                    </a:lnR>
                    <a:lnT w="12700" cap="flat" cmpd="sng" algn="ctr">
                      <a:solidFill>
                        <a:srgbClr val="0D0D0D"/>
                      </a:solidFill>
                      <a:prstDash val="dot"/>
                      <a:round/>
                      <a:headEnd type="none" w="med" len="med"/>
                      <a:tailEnd type="none" w="med" len="med"/>
                    </a:lnT>
                    <a:lnB w="12700" cap="flat" cmpd="sng" algn="ctr">
                      <a:solidFill>
                        <a:srgbClr val="0D0D0D"/>
                      </a:solidFill>
                      <a:prstDash val="dot"/>
                      <a:round/>
                      <a:headEnd type="none" w="med" len="med"/>
                      <a:tailEnd type="none" w="med" len="med"/>
                    </a:lnB>
                    <a:lnTlToBr>
                      <a:noFill/>
                    </a:lnTlToBr>
                    <a:lnBlToTr>
                      <a:noFill/>
                    </a:lnBlToTr>
                    <a:solidFill>
                      <a:srgbClr val="C9D9F0"/>
                    </a:solidFill>
                  </a:tcPr>
                </a:tc>
                <a:tc>
                  <a:txBody>
                    <a:bodyPr/>
                    <a:lstStyle/>
                    <a:p>
                      <a:pPr algn="ctr" fontAlgn="b"/>
                      <a:r>
                        <a:rPr lang="en-US" sz="1100" b="0" i="0" u="none" strike="noStrike" dirty="0">
                          <a:solidFill>
                            <a:schemeClr val="tx1"/>
                          </a:solidFill>
                          <a:effectLst/>
                          <a:latin typeface="+mn-lt"/>
                        </a:rPr>
                        <a:t>PA-02</a:t>
                      </a:r>
                    </a:p>
                  </a:txBody>
                  <a:tcPr marL="27432" marR="27432" marT="9144" marB="9144" anchor="ctr">
                    <a:lnL>
                      <a:noFill/>
                    </a:lnL>
                    <a:lnR>
                      <a:noFill/>
                    </a:lnR>
                    <a:lnT w="12700" cap="flat" cmpd="sng" algn="ctr">
                      <a:solidFill>
                        <a:srgbClr val="0D0D0D"/>
                      </a:solidFill>
                      <a:prstDash val="dot"/>
                      <a:round/>
                      <a:headEnd type="none" w="med" len="med"/>
                      <a:tailEnd type="none" w="med" len="med"/>
                    </a:lnT>
                    <a:lnB w="12700" cap="flat" cmpd="sng" algn="ctr">
                      <a:solidFill>
                        <a:srgbClr val="0D0D0D"/>
                      </a:solidFill>
                      <a:prstDash val="dot"/>
                      <a:round/>
                      <a:headEnd type="none" w="med" len="med"/>
                      <a:tailEnd type="none" w="med" len="med"/>
                    </a:lnB>
                    <a:lnTlToBr>
                      <a:noFill/>
                    </a:lnTlToBr>
                    <a:lnBlToTr>
                      <a:noFill/>
                    </a:lnBlToTr>
                    <a:solidFill>
                      <a:srgbClr val="C9D9F0"/>
                    </a:solidFill>
                  </a:tcPr>
                </a:tc>
                <a:tc>
                  <a:txBody>
                    <a:bodyPr/>
                    <a:lstStyle/>
                    <a:p>
                      <a:pPr algn="l" fontAlgn="b"/>
                      <a:r>
                        <a:rPr lang="en-US" sz="1100" b="0" i="0" u="none" strike="noStrike" dirty="0">
                          <a:solidFill>
                            <a:schemeClr val="tx1"/>
                          </a:solidFill>
                          <a:effectLst/>
                          <a:latin typeface="+mn-lt"/>
                        </a:rPr>
                        <a:t>Evans </a:t>
                      </a:r>
                    </a:p>
                  </a:txBody>
                  <a:tcPr marL="27432" marR="27432" marT="9144" marB="9144" anchor="ctr">
                    <a:lnL>
                      <a:noFill/>
                    </a:lnL>
                    <a:lnR>
                      <a:noFill/>
                    </a:lnR>
                    <a:lnT w="12700" cap="flat" cmpd="sng" algn="ctr">
                      <a:solidFill>
                        <a:srgbClr val="0D0D0D"/>
                      </a:solidFill>
                      <a:prstDash val="dot"/>
                      <a:round/>
                      <a:headEnd type="none" w="med" len="med"/>
                      <a:tailEnd type="none" w="med" len="med"/>
                    </a:lnT>
                    <a:lnB w="12700" cap="flat" cmpd="sng" algn="ctr">
                      <a:solidFill>
                        <a:srgbClr val="0D0D0D"/>
                      </a:solidFill>
                      <a:prstDash val="dot"/>
                      <a:round/>
                      <a:headEnd type="none" w="med" len="med"/>
                      <a:tailEnd type="none" w="med" len="med"/>
                    </a:lnB>
                    <a:lnTlToBr>
                      <a:noFill/>
                    </a:lnTlToBr>
                    <a:lnBlToTr>
                      <a:noFill/>
                    </a:lnBlToTr>
                    <a:solidFill>
                      <a:srgbClr val="C9D9F0"/>
                    </a:solidFill>
                  </a:tcPr>
                </a:tc>
                <a:tc>
                  <a:txBody>
                    <a:bodyPr/>
                    <a:lstStyle/>
                    <a:p>
                      <a:pPr algn="l" fontAlgn="b"/>
                      <a:r>
                        <a:rPr lang="en-US" sz="1100" b="0" i="0" u="none" strike="noStrike" dirty="0">
                          <a:solidFill>
                            <a:schemeClr val="tx1"/>
                          </a:solidFill>
                          <a:effectLst/>
                          <a:latin typeface="+mn-lt"/>
                        </a:rPr>
                        <a:t>$66,398</a:t>
                      </a:r>
                    </a:p>
                  </a:txBody>
                  <a:tcPr marL="27432" marR="27432" marT="9144" marB="9144" anchor="ctr">
                    <a:lnL>
                      <a:noFill/>
                    </a:lnL>
                    <a:lnR>
                      <a:noFill/>
                    </a:lnR>
                    <a:lnT w="12700" cap="flat" cmpd="sng" algn="ctr">
                      <a:solidFill>
                        <a:srgbClr val="0D0D0D"/>
                      </a:solidFill>
                      <a:prstDash val="dot"/>
                      <a:round/>
                      <a:headEnd type="none" w="med" len="med"/>
                      <a:tailEnd type="none" w="med" len="med"/>
                    </a:lnT>
                    <a:lnB w="12700" cap="flat" cmpd="sng" algn="ctr">
                      <a:solidFill>
                        <a:srgbClr val="0D0D0D"/>
                      </a:solidFill>
                      <a:prstDash val="dot"/>
                      <a:round/>
                      <a:headEnd type="none" w="med" len="med"/>
                      <a:tailEnd type="none" w="med" len="med"/>
                    </a:lnB>
                    <a:lnTlToBr>
                      <a:noFill/>
                    </a:lnTlToBr>
                    <a:lnBlToTr>
                      <a:noFill/>
                    </a:lnBlToTr>
                    <a:solidFill>
                      <a:srgbClr val="C9D9F0"/>
                    </a:solidFill>
                  </a:tcPr>
                </a:tc>
                <a:extLst>
                  <a:ext uri="{0D108BD9-81ED-4DB2-BD59-A6C34878D82A}">
                    <a16:rowId xmlns:a16="http://schemas.microsoft.com/office/drawing/2014/main" val="10005"/>
                  </a:ext>
                </a:extLst>
              </a:tr>
              <a:tr h="277740">
                <a:tc>
                  <a:txBody>
                    <a:bodyPr/>
                    <a:lstStyle/>
                    <a:p>
                      <a:pPr algn="l" fontAlgn="b"/>
                      <a:r>
                        <a:rPr lang="en-US" sz="1100" b="0" i="0" u="none" strike="noStrike" dirty="0">
                          <a:solidFill>
                            <a:schemeClr val="tx1"/>
                          </a:solidFill>
                          <a:effectLst/>
                          <a:latin typeface="+mn-lt"/>
                        </a:rPr>
                        <a:t>Solid D</a:t>
                      </a:r>
                    </a:p>
                  </a:txBody>
                  <a:tcPr marL="27432" marR="27432" marT="9144" marB="9144" anchor="ctr">
                    <a:lnL>
                      <a:noFill/>
                    </a:lnL>
                    <a:lnR>
                      <a:noFill/>
                    </a:lnR>
                    <a:lnT w="12700" cap="flat" cmpd="sng" algn="ctr">
                      <a:solidFill>
                        <a:srgbClr val="0D0D0D"/>
                      </a:solidFill>
                      <a:prstDash val="dot"/>
                      <a:round/>
                      <a:headEnd type="none" w="med" len="med"/>
                      <a:tailEnd type="none" w="med" len="med"/>
                    </a:lnT>
                    <a:lnB w="12700" cap="flat" cmpd="sng" algn="ctr">
                      <a:solidFill>
                        <a:srgbClr val="0D0D0D"/>
                      </a:solidFill>
                      <a:prstDash val="dot"/>
                      <a:round/>
                      <a:headEnd type="none" w="med" len="med"/>
                      <a:tailEnd type="none" w="med" len="med"/>
                    </a:lnB>
                    <a:lnTlToBr>
                      <a:noFill/>
                    </a:lnTlToBr>
                    <a:lnBlToTr>
                      <a:noFill/>
                    </a:lnBlToTr>
                    <a:solidFill>
                      <a:srgbClr val="C9D9F0"/>
                    </a:solidFill>
                  </a:tcPr>
                </a:tc>
                <a:tc>
                  <a:txBody>
                    <a:bodyPr/>
                    <a:lstStyle/>
                    <a:p>
                      <a:pPr algn="ctr" fontAlgn="b"/>
                      <a:r>
                        <a:rPr lang="en-US" sz="1100" b="0" i="0" u="none" strike="noStrike" dirty="0">
                          <a:solidFill>
                            <a:schemeClr val="tx1"/>
                          </a:solidFill>
                          <a:effectLst/>
                          <a:latin typeface="+mn-lt"/>
                        </a:rPr>
                        <a:t>FL-20</a:t>
                      </a:r>
                    </a:p>
                  </a:txBody>
                  <a:tcPr marL="27432" marR="27432" marT="9144" marB="9144" anchor="ctr">
                    <a:lnL>
                      <a:noFill/>
                    </a:lnL>
                    <a:lnR>
                      <a:noFill/>
                    </a:lnR>
                    <a:lnT w="12700" cap="flat" cmpd="sng" algn="ctr">
                      <a:solidFill>
                        <a:srgbClr val="0D0D0D"/>
                      </a:solidFill>
                      <a:prstDash val="dot"/>
                      <a:round/>
                      <a:headEnd type="none" w="med" len="med"/>
                      <a:tailEnd type="none" w="med" len="med"/>
                    </a:lnT>
                    <a:lnB w="12700" cap="flat" cmpd="sng" algn="ctr">
                      <a:solidFill>
                        <a:srgbClr val="0D0D0D"/>
                      </a:solidFill>
                      <a:prstDash val="dot"/>
                      <a:round/>
                      <a:headEnd type="none" w="med" len="med"/>
                      <a:tailEnd type="none" w="med" len="med"/>
                    </a:lnB>
                    <a:lnTlToBr>
                      <a:noFill/>
                    </a:lnTlToBr>
                    <a:lnBlToTr>
                      <a:noFill/>
                    </a:lnBlToTr>
                    <a:solidFill>
                      <a:srgbClr val="C9D9F0"/>
                    </a:solidFill>
                  </a:tcPr>
                </a:tc>
                <a:tc>
                  <a:txBody>
                    <a:bodyPr/>
                    <a:lstStyle/>
                    <a:p>
                      <a:pPr algn="l" fontAlgn="b"/>
                      <a:r>
                        <a:rPr lang="en-US" sz="1100" b="0" i="0" u="none" strike="noStrike" dirty="0">
                          <a:solidFill>
                            <a:schemeClr val="tx1"/>
                          </a:solidFill>
                          <a:effectLst/>
                          <a:latin typeface="+mn-lt"/>
                        </a:rPr>
                        <a:t>Hastings</a:t>
                      </a:r>
                    </a:p>
                  </a:txBody>
                  <a:tcPr marL="27432" marR="27432" marT="9144" marB="9144" anchor="ctr">
                    <a:lnL>
                      <a:noFill/>
                    </a:lnL>
                    <a:lnR>
                      <a:noFill/>
                    </a:lnR>
                    <a:lnT w="12700" cap="flat" cmpd="sng" algn="ctr">
                      <a:solidFill>
                        <a:srgbClr val="0D0D0D"/>
                      </a:solidFill>
                      <a:prstDash val="dot"/>
                      <a:round/>
                      <a:headEnd type="none" w="med" len="med"/>
                      <a:tailEnd type="none" w="med" len="med"/>
                    </a:lnT>
                    <a:lnB w="12700" cap="flat" cmpd="sng" algn="ctr">
                      <a:solidFill>
                        <a:srgbClr val="0D0D0D"/>
                      </a:solidFill>
                      <a:prstDash val="dot"/>
                      <a:round/>
                      <a:headEnd type="none" w="med" len="med"/>
                      <a:tailEnd type="none" w="med" len="med"/>
                    </a:lnB>
                    <a:lnTlToBr>
                      <a:noFill/>
                    </a:lnTlToBr>
                    <a:lnBlToTr>
                      <a:noFill/>
                    </a:lnBlToTr>
                    <a:solidFill>
                      <a:srgbClr val="C9D9F0"/>
                    </a:solidFill>
                  </a:tcPr>
                </a:tc>
                <a:tc>
                  <a:txBody>
                    <a:bodyPr/>
                    <a:lstStyle/>
                    <a:p>
                      <a:pPr algn="l" fontAlgn="b"/>
                      <a:r>
                        <a:rPr lang="en-US" sz="1100" b="0" i="0" u="none" strike="noStrike" dirty="0">
                          <a:solidFill>
                            <a:schemeClr val="tx1"/>
                          </a:solidFill>
                          <a:effectLst/>
                          <a:latin typeface="+mn-lt"/>
                        </a:rPr>
                        <a:t>$82, 164</a:t>
                      </a:r>
                    </a:p>
                  </a:txBody>
                  <a:tcPr marL="27432" marR="27432" marT="9144" marB="9144" anchor="ctr">
                    <a:lnL>
                      <a:noFill/>
                    </a:lnL>
                    <a:lnR>
                      <a:noFill/>
                    </a:lnR>
                    <a:lnT w="12700" cap="flat" cmpd="sng" algn="ctr">
                      <a:solidFill>
                        <a:srgbClr val="0D0D0D"/>
                      </a:solidFill>
                      <a:prstDash val="dot"/>
                      <a:round/>
                      <a:headEnd type="none" w="med" len="med"/>
                      <a:tailEnd type="none" w="med" len="med"/>
                    </a:lnT>
                    <a:lnB w="12700" cap="flat" cmpd="sng" algn="ctr">
                      <a:solidFill>
                        <a:srgbClr val="0D0D0D"/>
                      </a:solidFill>
                      <a:prstDash val="dot"/>
                      <a:round/>
                      <a:headEnd type="none" w="med" len="med"/>
                      <a:tailEnd type="none" w="med" len="med"/>
                    </a:lnB>
                    <a:lnTlToBr>
                      <a:noFill/>
                    </a:lnTlToBr>
                    <a:lnBlToTr>
                      <a:noFill/>
                    </a:lnBlToTr>
                    <a:solidFill>
                      <a:srgbClr val="C9D9F0"/>
                    </a:solidFill>
                  </a:tcPr>
                </a:tc>
                <a:extLst>
                  <a:ext uri="{0D108BD9-81ED-4DB2-BD59-A6C34878D82A}">
                    <a16:rowId xmlns:a16="http://schemas.microsoft.com/office/drawing/2014/main" val="2290433960"/>
                  </a:ext>
                </a:extLst>
              </a:tr>
              <a:tr h="277740">
                <a:tc>
                  <a:txBody>
                    <a:bodyPr/>
                    <a:lstStyle/>
                    <a:p>
                      <a:pPr algn="l" fontAlgn="b"/>
                      <a:r>
                        <a:rPr lang="en-US" sz="1100" b="0" i="0" u="none" strike="noStrike" dirty="0">
                          <a:solidFill>
                            <a:schemeClr val="tx1"/>
                          </a:solidFill>
                          <a:effectLst/>
                          <a:latin typeface="+mn-lt"/>
                        </a:rPr>
                        <a:t>Solid D</a:t>
                      </a:r>
                    </a:p>
                  </a:txBody>
                  <a:tcPr marL="27432" marR="27432" marT="9144" marB="9144" anchor="ctr">
                    <a:lnL>
                      <a:noFill/>
                    </a:lnL>
                    <a:lnR>
                      <a:noFill/>
                    </a:lnR>
                    <a:lnT w="12700" cap="flat" cmpd="sng" algn="ctr">
                      <a:solidFill>
                        <a:srgbClr val="0D0D0D"/>
                      </a:solidFill>
                      <a:prstDash val="dot"/>
                      <a:round/>
                      <a:headEnd type="none" w="med" len="med"/>
                      <a:tailEnd type="none" w="med" len="med"/>
                    </a:lnT>
                    <a:lnB w="12700" cap="flat" cmpd="sng" algn="ctr">
                      <a:solidFill>
                        <a:srgbClr val="0D0D0D"/>
                      </a:solidFill>
                      <a:prstDash val="dot"/>
                      <a:round/>
                      <a:headEnd type="none" w="med" len="med"/>
                      <a:tailEnd type="none" w="med" len="med"/>
                    </a:lnB>
                    <a:lnTlToBr>
                      <a:noFill/>
                    </a:lnTlToBr>
                    <a:lnBlToTr>
                      <a:noFill/>
                    </a:lnBlToTr>
                    <a:solidFill>
                      <a:srgbClr val="C9DAEF"/>
                    </a:solidFill>
                  </a:tcPr>
                </a:tc>
                <a:tc>
                  <a:txBody>
                    <a:bodyPr/>
                    <a:lstStyle/>
                    <a:p>
                      <a:pPr algn="ctr" fontAlgn="b"/>
                      <a:r>
                        <a:rPr lang="en-US" sz="1100" b="0" i="0" u="none" strike="noStrike" dirty="0">
                          <a:solidFill>
                            <a:schemeClr val="tx1"/>
                          </a:solidFill>
                          <a:effectLst/>
                          <a:latin typeface="+mn-lt"/>
                        </a:rPr>
                        <a:t>CA-40</a:t>
                      </a:r>
                    </a:p>
                  </a:txBody>
                  <a:tcPr marL="27432" marR="27432" marT="9144" marB="9144" anchor="ctr">
                    <a:lnL>
                      <a:noFill/>
                    </a:lnL>
                    <a:lnR>
                      <a:noFill/>
                    </a:lnR>
                    <a:lnT w="12700" cap="flat" cmpd="sng" algn="ctr">
                      <a:solidFill>
                        <a:srgbClr val="0D0D0D"/>
                      </a:solidFill>
                      <a:prstDash val="dot"/>
                      <a:round/>
                      <a:headEnd type="none" w="med" len="med"/>
                      <a:tailEnd type="none" w="med" len="med"/>
                    </a:lnT>
                    <a:lnB w="12700" cap="flat" cmpd="sng" algn="ctr">
                      <a:solidFill>
                        <a:srgbClr val="0D0D0D"/>
                      </a:solidFill>
                      <a:prstDash val="dot"/>
                      <a:round/>
                      <a:headEnd type="none" w="med" len="med"/>
                      <a:tailEnd type="none" w="med" len="med"/>
                    </a:lnB>
                    <a:lnTlToBr>
                      <a:noFill/>
                    </a:lnTlToBr>
                    <a:lnBlToTr>
                      <a:noFill/>
                    </a:lnBlToTr>
                    <a:solidFill>
                      <a:srgbClr val="C9DAEF"/>
                    </a:solidFill>
                  </a:tcPr>
                </a:tc>
                <a:tc>
                  <a:txBody>
                    <a:bodyPr/>
                    <a:lstStyle/>
                    <a:p>
                      <a:pPr algn="l" fontAlgn="b"/>
                      <a:r>
                        <a:rPr lang="en-US" sz="1100" b="0" i="0" u="none" strike="noStrike" dirty="0">
                          <a:solidFill>
                            <a:schemeClr val="tx1"/>
                          </a:solidFill>
                          <a:effectLst/>
                          <a:latin typeface="+mn-lt"/>
                        </a:rPr>
                        <a:t>Roybal-Allard</a:t>
                      </a:r>
                    </a:p>
                  </a:txBody>
                  <a:tcPr marL="27432" marR="27432" marT="9144" marB="9144" anchor="ctr">
                    <a:lnL>
                      <a:noFill/>
                    </a:lnL>
                    <a:lnR>
                      <a:noFill/>
                    </a:lnR>
                    <a:lnT w="12700" cap="flat" cmpd="sng" algn="ctr">
                      <a:solidFill>
                        <a:srgbClr val="0D0D0D"/>
                      </a:solidFill>
                      <a:prstDash val="dot"/>
                      <a:round/>
                      <a:headEnd type="none" w="med" len="med"/>
                      <a:tailEnd type="none" w="med" len="med"/>
                    </a:lnT>
                    <a:lnB w="12700" cap="flat" cmpd="sng" algn="ctr">
                      <a:solidFill>
                        <a:srgbClr val="0D0D0D"/>
                      </a:solidFill>
                      <a:prstDash val="dot"/>
                      <a:round/>
                      <a:headEnd type="none" w="med" len="med"/>
                      <a:tailEnd type="none" w="med" len="med"/>
                    </a:lnB>
                    <a:lnTlToBr>
                      <a:noFill/>
                    </a:lnTlToBr>
                    <a:lnBlToTr>
                      <a:noFill/>
                    </a:lnBlToTr>
                    <a:solidFill>
                      <a:srgbClr val="C9DAEF"/>
                    </a:solidFill>
                  </a:tcPr>
                </a:tc>
                <a:tc>
                  <a:txBody>
                    <a:bodyPr/>
                    <a:lstStyle/>
                    <a:p>
                      <a:pPr algn="l" fontAlgn="b"/>
                      <a:r>
                        <a:rPr lang="en-US" sz="1100" b="0" i="0" u="none" strike="noStrike" dirty="0">
                          <a:solidFill>
                            <a:schemeClr val="tx1"/>
                          </a:solidFill>
                          <a:effectLst/>
                          <a:latin typeface="+mn-lt"/>
                        </a:rPr>
                        <a:t>$87,449</a:t>
                      </a:r>
                    </a:p>
                  </a:txBody>
                  <a:tcPr marL="27432" marR="27432" marT="9144" marB="9144" anchor="ctr">
                    <a:lnL>
                      <a:noFill/>
                    </a:lnL>
                    <a:lnR>
                      <a:noFill/>
                    </a:lnR>
                    <a:lnT w="12700" cap="flat" cmpd="sng" algn="ctr">
                      <a:solidFill>
                        <a:srgbClr val="0D0D0D"/>
                      </a:solidFill>
                      <a:prstDash val="dot"/>
                      <a:round/>
                      <a:headEnd type="none" w="med" len="med"/>
                      <a:tailEnd type="none" w="med" len="med"/>
                    </a:lnT>
                    <a:lnB w="12700" cap="flat" cmpd="sng" algn="ctr">
                      <a:solidFill>
                        <a:srgbClr val="0D0D0D"/>
                      </a:solidFill>
                      <a:prstDash val="dot"/>
                      <a:round/>
                      <a:headEnd type="none" w="med" len="med"/>
                      <a:tailEnd type="none" w="med" len="med"/>
                    </a:lnB>
                    <a:lnTlToBr>
                      <a:noFill/>
                    </a:lnTlToBr>
                    <a:lnBlToTr>
                      <a:noFill/>
                    </a:lnBlToTr>
                    <a:solidFill>
                      <a:srgbClr val="C9DAEF"/>
                    </a:solidFill>
                  </a:tcPr>
                </a:tc>
                <a:extLst>
                  <a:ext uri="{0D108BD9-81ED-4DB2-BD59-A6C34878D82A}">
                    <a16:rowId xmlns:a16="http://schemas.microsoft.com/office/drawing/2014/main" val="3562482739"/>
                  </a:ext>
                </a:extLst>
              </a:tr>
              <a:tr h="277740">
                <a:tc>
                  <a:txBody>
                    <a:bodyPr/>
                    <a:lstStyle/>
                    <a:p>
                      <a:pPr algn="l" fontAlgn="b"/>
                      <a:r>
                        <a:rPr lang="en-US" sz="1100" b="0" i="0" u="none" strike="noStrike" dirty="0">
                          <a:solidFill>
                            <a:schemeClr val="tx1"/>
                          </a:solidFill>
                          <a:effectLst/>
                          <a:latin typeface="+mn-lt"/>
                        </a:rPr>
                        <a:t>Solid R</a:t>
                      </a:r>
                    </a:p>
                  </a:txBody>
                  <a:tcPr marL="27432" marR="27432" marT="9144" marB="9144" anchor="ctr">
                    <a:lnL>
                      <a:noFill/>
                    </a:lnL>
                    <a:lnR>
                      <a:noFill/>
                    </a:lnR>
                    <a:lnT w="12700" cap="flat" cmpd="sng" algn="ctr">
                      <a:solidFill>
                        <a:srgbClr val="0D0D0D"/>
                      </a:solidFill>
                      <a:prstDash val="dot"/>
                      <a:round/>
                      <a:headEnd type="none" w="med" len="med"/>
                      <a:tailEnd type="none" w="med" len="med"/>
                    </a:lnT>
                    <a:lnB w="12700" cap="flat" cmpd="sng" algn="ctr">
                      <a:solidFill>
                        <a:srgbClr val="0D0D0D"/>
                      </a:solidFill>
                      <a:prstDash val="dot"/>
                      <a:round/>
                      <a:headEnd type="none" w="med" len="med"/>
                      <a:tailEnd type="none" w="med" len="med"/>
                    </a:lnB>
                    <a:lnTlToBr>
                      <a:noFill/>
                    </a:lnTlToBr>
                    <a:lnBlToTr>
                      <a:noFill/>
                    </a:lnBlToTr>
                    <a:solidFill>
                      <a:srgbClr val="FBCBC6"/>
                    </a:solidFill>
                  </a:tcPr>
                </a:tc>
                <a:tc>
                  <a:txBody>
                    <a:bodyPr/>
                    <a:lstStyle/>
                    <a:p>
                      <a:pPr algn="ctr" fontAlgn="b"/>
                      <a:r>
                        <a:rPr lang="en-US" sz="1100" b="0" i="0" u="none" strike="noStrike" dirty="0">
                          <a:solidFill>
                            <a:schemeClr val="tx1"/>
                          </a:solidFill>
                          <a:effectLst/>
                          <a:latin typeface="+mn-lt"/>
                        </a:rPr>
                        <a:t>TX-01</a:t>
                      </a:r>
                    </a:p>
                  </a:txBody>
                  <a:tcPr marL="27432" marR="27432" marT="9144" marB="9144" anchor="ctr">
                    <a:lnL>
                      <a:noFill/>
                    </a:lnL>
                    <a:lnR>
                      <a:noFill/>
                    </a:lnR>
                    <a:lnT w="12700" cap="flat" cmpd="sng" algn="ctr">
                      <a:solidFill>
                        <a:srgbClr val="0D0D0D"/>
                      </a:solidFill>
                      <a:prstDash val="dot"/>
                      <a:round/>
                      <a:headEnd type="none" w="med" len="med"/>
                      <a:tailEnd type="none" w="med" len="med"/>
                    </a:lnT>
                    <a:lnB w="12700" cap="flat" cmpd="sng" algn="ctr">
                      <a:solidFill>
                        <a:srgbClr val="0D0D0D"/>
                      </a:solidFill>
                      <a:prstDash val="dot"/>
                      <a:round/>
                      <a:headEnd type="none" w="med" len="med"/>
                      <a:tailEnd type="none" w="med" len="med"/>
                    </a:lnB>
                    <a:lnTlToBr>
                      <a:noFill/>
                    </a:lnTlToBr>
                    <a:lnBlToTr>
                      <a:noFill/>
                    </a:lnBlToTr>
                    <a:solidFill>
                      <a:srgbClr val="FBCBC6"/>
                    </a:solidFill>
                  </a:tcPr>
                </a:tc>
                <a:tc>
                  <a:txBody>
                    <a:bodyPr/>
                    <a:lstStyle/>
                    <a:p>
                      <a:pPr algn="l" fontAlgn="b"/>
                      <a:r>
                        <a:rPr lang="en-US" sz="1100" b="0" i="0" u="none" strike="noStrike" dirty="0">
                          <a:solidFill>
                            <a:schemeClr val="tx1"/>
                          </a:solidFill>
                          <a:effectLst/>
                          <a:latin typeface="+mn-lt"/>
                        </a:rPr>
                        <a:t>Gohmert</a:t>
                      </a:r>
                    </a:p>
                  </a:txBody>
                  <a:tcPr marL="27432" marR="27432" marT="9144" marB="9144" anchor="ctr">
                    <a:lnL>
                      <a:noFill/>
                    </a:lnL>
                    <a:lnR>
                      <a:noFill/>
                    </a:lnR>
                    <a:lnT w="12700" cap="flat" cmpd="sng" algn="ctr">
                      <a:solidFill>
                        <a:srgbClr val="0D0D0D"/>
                      </a:solidFill>
                      <a:prstDash val="dot"/>
                      <a:round/>
                      <a:headEnd type="none" w="med" len="med"/>
                      <a:tailEnd type="none" w="med" len="med"/>
                    </a:lnT>
                    <a:lnB w="12700" cap="flat" cmpd="sng" algn="ctr">
                      <a:solidFill>
                        <a:srgbClr val="0D0D0D"/>
                      </a:solidFill>
                      <a:prstDash val="dot"/>
                      <a:round/>
                      <a:headEnd type="none" w="med" len="med"/>
                      <a:tailEnd type="none" w="med" len="med"/>
                    </a:lnB>
                    <a:lnTlToBr>
                      <a:noFill/>
                    </a:lnTlToBr>
                    <a:lnBlToTr>
                      <a:noFill/>
                    </a:lnBlToTr>
                    <a:solidFill>
                      <a:srgbClr val="FBCBC6"/>
                    </a:solidFill>
                  </a:tcPr>
                </a:tc>
                <a:tc>
                  <a:txBody>
                    <a:bodyPr/>
                    <a:lstStyle/>
                    <a:p>
                      <a:pPr algn="l" fontAlgn="b"/>
                      <a:r>
                        <a:rPr lang="en-US" sz="1100" b="0" i="0" u="none" strike="noStrike" dirty="0">
                          <a:solidFill>
                            <a:schemeClr val="tx1"/>
                          </a:solidFill>
                          <a:effectLst/>
                          <a:latin typeface="+mn-lt"/>
                        </a:rPr>
                        <a:t>$90,294</a:t>
                      </a:r>
                    </a:p>
                  </a:txBody>
                  <a:tcPr marL="27432" marR="27432" marT="9144" marB="9144" anchor="ctr">
                    <a:lnL>
                      <a:noFill/>
                    </a:lnL>
                    <a:lnR>
                      <a:noFill/>
                    </a:lnR>
                    <a:lnT w="12700" cap="flat" cmpd="sng" algn="ctr">
                      <a:solidFill>
                        <a:srgbClr val="0D0D0D"/>
                      </a:solidFill>
                      <a:prstDash val="dot"/>
                      <a:round/>
                      <a:headEnd type="none" w="med" len="med"/>
                      <a:tailEnd type="none" w="med" len="med"/>
                    </a:lnT>
                    <a:lnB w="12700" cap="flat" cmpd="sng" algn="ctr">
                      <a:solidFill>
                        <a:srgbClr val="0D0D0D"/>
                      </a:solidFill>
                      <a:prstDash val="dot"/>
                      <a:round/>
                      <a:headEnd type="none" w="med" len="med"/>
                      <a:tailEnd type="none" w="med" len="med"/>
                    </a:lnB>
                    <a:lnTlToBr>
                      <a:noFill/>
                    </a:lnTlToBr>
                    <a:lnBlToTr>
                      <a:noFill/>
                    </a:lnBlToTr>
                    <a:solidFill>
                      <a:srgbClr val="FBCBC6"/>
                    </a:solidFill>
                  </a:tcPr>
                </a:tc>
                <a:extLst>
                  <a:ext uri="{0D108BD9-81ED-4DB2-BD59-A6C34878D82A}">
                    <a16:rowId xmlns:a16="http://schemas.microsoft.com/office/drawing/2014/main" val="377068108"/>
                  </a:ext>
                </a:extLst>
              </a:tr>
              <a:tr h="277740">
                <a:tc>
                  <a:txBody>
                    <a:bodyPr/>
                    <a:lstStyle/>
                    <a:p>
                      <a:pPr algn="l" fontAlgn="b"/>
                      <a:r>
                        <a:rPr lang="en-US" sz="1100" b="0" i="0" u="none" strike="noStrike" dirty="0">
                          <a:solidFill>
                            <a:schemeClr val="tx1"/>
                          </a:solidFill>
                          <a:effectLst/>
                          <a:latin typeface="+mn-lt"/>
                        </a:rPr>
                        <a:t>Solid D</a:t>
                      </a:r>
                    </a:p>
                  </a:txBody>
                  <a:tcPr marL="27432" marR="27432" marT="9144" marB="9144" anchor="ctr">
                    <a:lnL>
                      <a:noFill/>
                    </a:lnL>
                    <a:lnR>
                      <a:noFill/>
                    </a:lnR>
                    <a:lnT w="12700" cap="flat" cmpd="sng" algn="ctr">
                      <a:solidFill>
                        <a:srgbClr val="0D0D0D"/>
                      </a:solidFill>
                      <a:prstDash val="dot"/>
                      <a:round/>
                      <a:headEnd type="none" w="med" len="med"/>
                      <a:tailEnd type="none" w="med" len="med"/>
                    </a:lnT>
                    <a:lnB w="12700" cap="flat" cmpd="sng" algn="ctr">
                      <a:solidFill>
                        <a:srgbClr val="0D0D0D"/>
                      </a:solidFill>
                      <a:prstDash val="dot"/>
                      <a:round/>
                      <a:headEnd type="none" w="med" len="med"/>
                      <a:tailEnd type="none" w="med" len="med"/>
                    </a:lnB>
                    <a:lnTlToBr>
                      <a:noFill/>
                    </a:lnTlToBr>
                    <a:lnBlToTr>
                      <a:noFill/>
                    </a:lnBlToTr>
                    <a:solidFill>
                      <a:srgbClr val="C9DAEF"/>
                    </a:solidFill>
                  </a:tcPr>
                </a:tc>
                <a:tc>
                  <a:txBody>
                    <a:bodyPr/>
                    <a:lstStyle/>
                    <a:p>
                      <a:pPr algn="ctr" fontAlgn="b"/>
                      <a:r>
                        <a:rPr lang="en-US" sz="1100" b="0" i="0" u="none" strike="noStrike" dirty="0">
                          <a:solidFill>
                            <a:schemeClr val="tx1"/>
                          </a:solidFill>
                          <a:effectLst/>
                          <a:latin typeface="+mn-lt"/>
                        </a:rPr>
                        <a:t>NJ-10</a:t>
                      </a:r>
                    </a:p>
                  </a:txBody>
                  <a:tcPr marL="27432" marR="27432" marT="9144" marB="9144" anchor="ctr">
                    <a:lnL>
                      <a:noFill/>
                    </a:lnL>
                    <a:lnR>
                      <a:noFill/>
                    </a:lnR>
                    <a:lnT w="12700" cap="flat" cmpd="sng" algn="ctr">
                      <a:solidFill>
                        <a:srgbClr val="0D0D0D"/>
                      </a:solidFill>
                      <a:prstDash val="dot"/>
                      <a:round/>
                      <a:headEnd type="none" w="med" len="med"/>
                      <a:tailEnd type="none" w="med" len="med"/>
                    </a:lnT>
                    <a:lnB w="12700" cap="flat" cmpd="sng" algn="ctr">
                      <a:solidFill>
                        <a:srgbClr val="0D0D0D"/>
                      </a:solidFill>
                      <a:prstDash val="dot"/>
                      <a:round/>
                      <a:headEnd type="none" w="med" len="med"/>
                      <a:tailEnd type="none" w="med" len="med"/>
                    </a:lnB>
                    <a:lnTlToBr>
                      <a:noFill/>
                    </a:lnTlToBr>
                    <a:lnBlToTr>
                      <a:noFill/>
                    </a:lnBlToTr>
                    <a:solidFill>
                      <a:srgbClr val="C9DAEF"/>
                    </a:solidFill>
                  </a:tcPr>
                </a:tc>
                <a:tc>
                  <a:txBody>
                    <a:bodyPr/>
                    <a:lstStyle/>
                    <a:p>
                      <a:pPr algn="l" fontAlgn="b"/>
                      <a:r>
                        <a:rPr lang="en-US" sz="1100" b="0" i="0" u="none" strike="noStrike" dirty="0">
                          <a:solidFill>
                            <a:schemeClr val="tx1"/>
                          </a:solidFill>
                          <a:effectLst/>
                          <a:latin typeface="+mn-lt"/>
                        </a:rPr>
                        <a:t>Payne</a:t>
                      </a:r>
                    </a:p>
                  </a:txBody>
                  <a:tcPr marL="27432" marR="27432" marT="9144" marB="9144" anchor="ctr">
                    <a:lnL>
                      <a:noFill/>
                    </a:lnL>
                    <a:lnR>
                      <a:noFill/>
                    </a:lnR>
                    <a:lnT w="12700" cap="flat" cmpd="sng" algn="ctr">
                      <a:solidFill>
                        <a:srgbClr val="0D0D0D"/>
                      </a:solidFill>
                      <a:prstDash val="dot"/>
                      <a:round/>
                      <a:headEnd type="none" w="med" len="med"/>
                      <a:tailEnd type="none" w="med" len="med"/>
                    </a:lnT>
                    <a:lnB w="12700" cap="flat" cmpd="sng" algn="ctr">
                      <a:solidFill>
                        <a:srgbClr val="0D0D0D"/>
                      </a:solidFill>
                      <a:prstDash val="dot"/>
                      <a:round/>
                      <a:headEnd type="none" w="med" len="med"/>
                      <a:tailEnd type="none" w="med" len="med"/>
                    </a:lnB>
                    <a:lnTlToBr>
                      <a:noFill/>
                    </a:lnTlToBr>
                    <a:lnBlToTr>
                      <a:noFill/>
                    </a:lnBlToTr>
                    <a:solidFill>
                      <a:srgbClr val="C9DAEF"/>
                    </a:solidFill>
                  </a:tcPr>
                </a:tc>
                <a:tc>
                  <a:txBody>
                    <a:bodyPr/>
                    <a:lstStyle/>
                    <a:p>
                      <a:pPr algn="l" fontAlgn="b"/>
                      <a:r>
                        <a:rPr lang="en-US" sz="1100" b="0" i="0" u="none" strike="noStrike" dirty="0">
                          <a:solidFill>
                            <a:schemeClr val="tx1"/>
                          </a:solidFill>
                          <a:effectLst/>
                          <a:latin typeface="+mn-lt"/>
                        </a:rPr>
                        <a:t>$93,418</a:t>
                      </a:r>
                    </a:p>
                  </a:txBody>
                  <a:tcPr marL="27432" marR="27432" marT="9144" marB="9144" anchor="ctr">
                    <a:lnL>
                      <a:noFill/>
                    </a:lnL>
                    <a:lnR>
                      <a:noFill/>
                    </a:lnR>
                    <a:lnT w="12700" cap="flat" cmpd="sng" algn="ctr">
                      <a:solidFill>
                        <a:srgbClr val="0D0D0D"/>
                      </a:solidFill>
                      <a:prstDash val="dot"/>
                      <a:round/>
                      <a:headEnd type="none" w="med" len="med"/>
                      <a:tailEnd type="none" w="med" len="med"/>
                    </a:lnT>
                    <a:lnB w="12700" cap="flat" cmpd="sng" algn="ctr">
                      <a:solidFill>
                        <a:srgbClr val="0D0D0D"/>
                      </a:solidFill>
                      <a:prstDash val="dot"/>
                      <a:round/>
                      <a:headEnd type="none" w="med" len="med"/>
                      <a:tailEnd type="none" w="med" len="med"/>
                    </a:lnB>
                    <a:lnTlToBr>
                      <a:noFill/>
                    </a:lnTlToBr>
                    <a:lnBlToTr>
                      <a:noFill/>
                    </a:lnBlToTr>
                    <a:solidFill>
                      <a:srgbClr val="C9DAEF"/>
                    </a:solidFill>
                  </a:tcPr>
                </a:tc>
                <a:extLst>
                  <a:ext uri="{0D108BD9-81ED-4DB2-BD59-A6C34878D82A}">
                    <a16:rowId xmlns:a16="http://schemas.microsoft.com/office/drawing/2014/main" val="2871103795"/>
                  </a:ext>
                </a:extLst>
              </a:tr>
            </a:tbl>
          </a:graphicData>
        </a:graphic>
      </p:graphicFrame>
      <p:sp>
        <p:nvSpPr>
          <p:cNvPr id="11" name="Rectangle 14">
            <a:extLst>
              <a:ext uri="{FF2B5EF4-FFF2-40B4-BE49-F238E27FC236}">
                <a16:creationId xmlns:a16="http://schemas.microsoft.com/office/drawing/2014/main" id="{87358A17-9396-5146-976A-A9A5100C2466}"/>
              </a:ext>
            </a:extLst>
          </p:cNvPr>
          <p:cNvSpPr>
            <a:spLocks noChangeArrowheads="1"/>
          </p:cNvSpPr>
          <p:nvPr/>
        </p:nvSpPr>
        <p:spPr bwMode="auto">
          <a:xfrm>
            <a:off x="603041" y="1872572"/>
            <a:ext cx="841665" cy="276999"/>
          </a:xfrm>
          <a:prstGeom prst="rect">
            <a:avLst/>
          </a:prstGeom>
          <a:noFill/>
          <a:ln>
            <a:noFill/>
          </a:ln>
          <a:extLst/>
        </p:spPr>
        <p:txBody>
          <a:bodyPr>
            <a:no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lnSpc>
                <a:spcPct val="100000"/>
              </a:lnSpc>
              <a:spcBef>
                <a:spcPct val="0"/>
              </a:spcBef>
              <a:buFontTx/>
              <a:buNone/>
              <a:defRPr/>
            </a:pPr>
            <a:r>
              <a:rPr lang="en-US" altLang="en-US" sz="1200" b="1" dirty="0"/>
              <a:t>Senate</a:t>
            </a:r>
          </a:p>
        </p:txBody>
      </p:sp>
      <p:sp>
        <p:nvSpPr>
          <p:cNvPr id="12" name="Rectangle 14">
            <a:extLst>
              <a:ext uri="{FF2B5EF4-FFF2-40B4-BE49-F238E27FC236}">
                <a16:creationId xmlns:a16="http://schemas.microsoft.com/office/drawing/2014/main" id="{69E76A20-6C00-4F43-8634-7BB9EB4FE8C7}"/>
              </a:ext>
            </a:extLst>
          </p:cNvPr>
          <p:cNvSpPr>
            <a:spLocks noChangeArrowheads="1"/>
          </p:cNvSpPr>
          <p:nvPr/>
        </p:nvSpPr>
        <p:spPr bwMode="auto">
          <a:xfrm>
            <a:off x="4432634" y="1872572"/>
            <a:ext cx="841665" cy="276999"/>
          </a:xfrm>
          <a:prstGeom prst="rect">
            <a:avLst/>
          </a:prstGeom>
          <a:noFill/>
          <a:ln>
            <a:noFill/>
          </a:ln>
          <a:extLst/>
        </p:spPr>
        <p:txBody>
          <a:bodyPr>
            <a:no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lnSpc>
                <a:spcPct val="100000"/>
              </a:lnSpc>
              <a:spcBef>
                <a:spcPct val="0"/>
              </a:spcBef>
              <a:buFontTx/>
              <a:buNone/>
              <a:defRPr/>
            </a:pPr>
            <a:r>
              <a:rPr lang="en-US" altLang="en-US" sz="1200" b="1" dirty="0"/>
              <a:t>House</a:t>
            </a:r>
          </a:p>
        </p:txBody>
      </p:sp>
    </p:spTree>
    <p:extLst>
      <p:ext uri="{BB962C8B-B14F-4D97-AF65-F5344CB8AC3E}">
        <p14:creationId xmlns:p14="http://schemas.microsoft.com/office/powerpoint/2010/main" val="10400686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p:nvPr/>
        </p:nvSpPr>
        <p:spPr bwMode="auto">
          <a:xfrm>
            <a:off x="404814" y="756919"/>
            <a:ext cx="8407400" cy="609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xmlns:p15="http://schemas.microsoft.com/office/powerpoint/2012/main" xmlns:p14="http://schemas.microsoft.com/office/powerpoint/2010/main" val="1"/>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200" b="1" kern="1200">
                <a:solidFill>
                  <a:schemeClr val="tx1"/>
                </a:solidFill>
                <a:latin typeface="Georgia" panose="02040502050405020303" pitchFamily="18" charset="0"/>
                <a:ea typeface="ＭＳ Ｐゴシック" panose="020B0600070205080204" pitchFamily="34" charset="-128"/>
                <a:cs typeface="MS PGothic" charset="0"/>
              </a:defRPr>
            </a:lvl1pPr>
            <a:lvl2pPr algn="l" rtl="0" eaLnBrk="0" fontAlgn="base" hangingPunct="0">
              <a:lnSpc>
                <a:spcPct val="90000"/>
              </a:lnSpc>
              <a:spcBef>
                <a:spcPct val="0"/>
              </a:spcBef>
              <a:spcAft>
                <a:spcPct val="0"/>
              </a:spcAft>
              <a:defRPr sz="3000">
                <a:solidFill>
                  <a:schemeClr val="tx1"/>
                </a:solidFill>
                <a:latin typeface="Georgia"/>
                <a:ea typeface="ＭＳ Ｐゴシック" panose="020B0600070205080204" pitchFamily="34" charset="-128"/>
                <a:cs typeface="MS PGothic" charset="0"/>
              </a:defRPr>
            </a:lvl2pPr>
            <a:lvl3pPr algn="l" rtl="0" eaLnBrk="0" fontAlgn="base" hangingPunct="0">
              <a:lnSpc>
                <a:spcPct val="90000"/>
              </a:lnSpc>
              <a:spcBef>
                <a:spcPct val="0"/>
              </a:spcBef>
              <a:spcAft>
                <a:spcPct val="0"/>
              </a:spcAft>
              <a:defRPr sz="3000">
                <a:solidFill>
                  <a:schemeClr val="tx1"/>
                </a:solidFill>
                <a:latin typeface="Georgia"/>
                <a:ea typeface="ＭＳ Ｐゴシック" panose="020B0600070205080204" pitchFamily="34" charset="-128"/>
                <a:cs typeface="MS PGothic" charset="0"/>
              </a:defRPr>
            </a:lvl3pPr>
            <a:lvl4pPr algn="l" rtl="0" eaLnBrk="0" fontAlgn="base" hangingPunct="0">
              <a:lnSpc>
                <a:spcPct val="90000"/>
              </a:lnSpc>
              <a:spcBef>
                <a:spcPct val="0"/>
              </a:spcBef>
              <a:spcAft>
                <a:spcPct val="0"/>
              </a:spcAft>
              <a:defRPr sz="3000">
                <a:solidFill>
                  <a:schemeClr val="tx1"/>
                </a:solidFill>
                <a:latin typeface="Georgia"/>
                <a:ea typeface="ＭＳ Ｐゴシック" panose="020B0600070205080204" pitchFamily="34" charset="-128"/>
                <a:cs typeface="MS PGothic" charset="0"/>
              </a:defRPr>
            </a:lvl4pPr>
            <a:lvl5pPr algn="l" rtl="0" eaLnBrk="0" fontAlgn="base" hangingPunct="0">
              <a:lnSpc>
                <a:spcPct val="90000"/>
              </a:lnSpc>
              <a:spcBef>
                <a:spcPct val="0"/>
              </a:spcBef>
              <a:spcAft>
                <a:spcPct val="0"/>
              </a:spcAft>
              <a:defRPr sz="3000">
                <a:solidFill>
                  <a:schemeClr val="tx1"/>
                </a:solidFill>
                <a:latin typeface="Georgia"/>
                <a:ea typeface="ＭＳ Ｐゴシック" panose="020B0600070205080204" pitchFamily="34" charset="-128"/>
                <a:cs typeface="MS PGothic" charset="0"/>
              </a:defRPr>
            </a:lvl5pPr>
            <a:lvl6pPr marL="457200" algn="l" rtl="0" fontAlgn="base">
              <a:lnSpc>
                <a:spcPct val="90000"/>
              </a:lnSpc>
              <a:spcBef>
                <a:spcPct val="0"/>
              </a:spcBef>
              <a:spcAft>
                <a:spcPct val="0"/>
              </a:spcAft>
              <a:defRPr sz="3000">
                <a:solidFill>
                  <a:schemeClr val="tx1"/>
                </a:solidFill>
                <a:latin typeface="Georgia"/>
                <a:ea typeface="ＭＳ Ｐゴシック" charset="0"/>
                <a:cs typeface="ＭＳ Ｐゴシック" charset="0"/>
              </a:defRPr>
            </a:lvl6pPr>
            <a:lvl7pPr marL="914400" algn="l" rtl="0" fontAlgn="base">
              <a:lnSpc>
                <a:spcPct val="90000"/>
              </a:lnSpc>
              <a:spcBef>
                <a:spcPct val="0"/>
              </a:spcBef>
              <a:spcAft>
                <a:spcPct val="0"/>
              </a:spcAft>
              <a:defRPr sz="3000">
                <a:solidFill>
                  <a:schemeClr val="tx1"/>
                </a:solidFill>
                <a:latin typeface="Georgia"/>
                <a:ea typeface="ＭＳ Ｐゴシック" charset="0"/>
                <a:cs typeface="ＭＳ Ｐゴシック" charset="0"/>
              </a:defRPr>
            </a:lvl7pPr>
            <a:lvl8pPr marL="1371600" algn="l" rtl="0" fontAlgn="base">
              <a:lnSpc>
                <a:spcPct val="90000"/>
              </a:lnSpc>
              <a:spcBef>
                <a:spcPct val="0"/>
              </a:spcBef>
              <a:spcAft>
                <a:spcPct val="0"/>
              </a:spcAft>
              <a:defRPr sz="3000">
                <a:solidFill>
                  <a:schemeClr val="tx1"/>
                </a:solidFill>
                <a:latin typeface="Georgia"/>
                <a:ea typeface="ＭＳ Ｐゴシック" charset="0"/>
                <a:cs typeface="ＭＳ Ｐゴシック" charset="0"/>
              </a:defRPr>
            </a:lvl8pPr>
            <a:lvl9pPr marL="1828800" algn="l" rtl="0" fontAlgn="base">
              <a:lnSpc>
                <a:spcPct val="90000"/>
              </a:lnSpc>
              <a:spcBef>
                <a:spcPct val="0"/>
              </a:spcBef>
              <a:spcAft>
                <a:spcPct val="0"/>
              </a:spcAft>
              <a:defRPr sz="3000">
                <a:solidFill>
                  <a:schemeClr val="tx1"/>
                </a:solidFill>
                <a:latin typeface="Georgia"/>
                <a:ea typeface="ＭＳ Ｐゴシック" charset="0"/>
                <a:cs typeface="ＭＳ Ｐゴシック" charset="0"/>
              </a:defRPr>
            </a:lvl9pPr>
          </a:lstStyle>
          <a:p>
            <a:r>
              <a:rPr lang="en-US" altLang="en-US" sz="2000" dirty="0">
                <a:latin typeface="Georgia"/>
                <a:ea typeface="ＭＳ Ｐゴシック" charset="0"/>
              </a:rPr>
              <a:t>Three open Republican seats are rated </a:t>
            </a:r>
            <a:r>
              <a:rPr lang="en-US" altLang="en-US" sz="2000" dirty="0">
                <a:latin typeface="Georgia"/>
                <a:ea typeface="ＭＳ Ｐゴシック" charset="0"/>
                <a:cs typeface="MS PGothic" charset="0"/>
              </a:rPr>
              <a:t>“Likely Democratic,” and four open Republican seats are rated “Lean Democratic”</a:t>
            </a:r>
          </a:p>
        </p:txBody>
      </p:sp>
      <p:sp>
        <p:nvSpPr>
          <p:cNvPr id="5" name="Slide Number Placeholder 4"/>
          <p:cNvSpPr>
            <a:spLocks noGrp="1"/>
          </p:cNvSpPr>
          <p:nvPr>
            <p:ph type="sldNum" sz="quarter" idx="12"/>
          </p:nvPr>
        </p:nvSpPr>
        <p:spPr/>
        <p:txBody>
          <a:bodyPr/>
          <a:lstStyle/>
          <a:p>
            <a:fld id="{BEFBC90E-502A-A54D-9BAE-6F74229062B0}" type="slidenum">
              <a:rPr lang="en-US" smtClean="0"/>
              <a:t>18</a:t>
            </a:fld>
            <a:endParaRPr lang="en-US" dirty="0"/>
          </a:p>
        </p:txBody>
      </p:sp>
      <p:sp>
        <p:nvSpPr>
          <p:cNvPr id="14" name="Rectangle 14"/>
          <p:cNvSpPr>
            <a:spLocks noChangeArrowheads="1"/>
          </p:cNvSpPr>
          <p:nvPr/>
        </p:nvSpPr>
        <p:spPr bwMode="auto">
          <a:xfrm>
            <a:off x="419100" y="1498544"/>
            <a:ext cx="8229600" cy="276999"/>
          </a:xfrm>
          <a:prstGeom prst="rect">
            <a:avLst/>
          </a:prstGeom>
          <a:noFill/>
          <a:ln>
            <a:noFill/>
          </a:ln>
          <a:extLst/>
        </p:spPr>
        <p:txBody>
          <a:bodyPr>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lnSpc>
                <a:spcPct val="100000"/>
              </a:lnSpc>
              <a:spcBef>
                <a:spcPct val="0"/>
              </a:spcBef>
              <a:buFontTx/>
              <a:buNone/>
              <a:defRPr/>
            </a:pPr>
            <a:r>
              <a:rPr lang="en-US" altLang="en-US" sz="1200" b="1" dirty="0"/>
              <a:t>Representatives not seeking re-election in D-leaning districts</a:t>
            </a:r>
          </a:p>
        </p:txBody>
      </p:sp>
      <p:sp>
        <p:nvSpPr>
          <p:cNvPr id="49" name="Rectangle 14"/>
          <p:cNvSpPr>
            <a:spLocks noChangeArrowheads="1"/>
          </p:cNvSpPr>
          <p:nvPr/>
        </p:nvSpPr>
        <p:spPr bwMode="auto">
          <a:xfrm>
            <a:off x="995945" y="2170091"/>
            <a:ext cx="1618488" cy="230832"/>
          </a:xfrm>
          <a:prstGeom prst="rect">
            <a:avLst/>
          </a:prstGeom>
          <a:noFill/>
          <a:ln w="28575">
            <a:solidFill>
              <a:schemeClr val="accent2"/>
            </a:solidFill>
          </a:ln>
          <a:extLst/>
        </p:spPr>
        <p:txBody>
          <a:bodyPr wrap="square">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lgn="ctr">
              <a:lnSpc>
                <a:spcPct val="100000"/>
              </a:lnSpc>
              <a:spcBef>
                <a:spcPct val="0"/>
              </a:spcBef>
              <a:buFontTx/>
              <a:buNone/>
              <a:defRPr/>
            </a:pPr>
            <a:r>
              <a:rPr lang="en-US" altLang="en-US" sz="900" dirty="0">
                <a:latin typeface="+mn-lt"/>
              </a:rPr>
              <a:t>Solid Democratic</a:t>
            </a:r>
          </a:p>
        </p:txBody>
      </p:sp>
      <p:sp>
        <p:nvSpPr>
          <p:cNvPr id="51" name="Rectangle 14"/>
          <p:cNvSpPr>
            <a:spLocks noChangeArrowheads="1"/>
          </p:cNvSpPr>
          <p:nvPr/>
        </p:nvSpPr>
        <p:spPr bwMode="auto">
          <a:xfrm>
            <a:off x="6602267" y="2170091"/>
            <a:ext cx="1620401" cy="230832"/>
          </a:xfrm>
          <a:prstGeom prst="rect">
            <a:avLst/>
          </a:prstGeom>
          <a:noFill/>
          <a:ln w="28575">
            <a:solidFill>
              <a:schemeClr val="accent2">
                <a:lumMod val="20000"/>
                <a:lumOff val="80000"/>
              </a:schemeClr>
            </a:solidFill>
          </a:ln>
          <a:extLst/>
        </p:spPr>
        <p:txBody>
          <a:bodyPr wrap="square">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lgn="ctr">
              <a:lnSpc>
                <a:spcPct val="100000"/>
              </a:lnSpc>
              <a:spcBef>
                <a:spcPct val="0"/>
              </a:spcBef>
              <a:buFontTx/>
              <a:buNone/>
              <a:defRPr/>
            </a:pPr>
            <a:r>
              <a:rPr lang="en-US" altLang="en-US" sz="900" dirty="0">
                <a:latin typeface="+mn-lt"/>
              </a:rPr>
              <a:t>Lean Democratic</a:t>
            </a:r>
          </a:p>
        </p:txBody>
      </p:sp>
      <p:sp>
        <p:nvSpPr>
          <p:cNvPr id="53" name="Rectangle 14"/>
          <p:cNvSpPr>
            <a:spLocks noChangeArrowheads="1"/>
          </p:cNvSpPr>
          <p:nvPr/>
        </p:nvSpPr>
        <p:spPr bwMode="auto">
          <a:xfrm>
            <a:off x="420813" y="1772689"/>
            <a:ext cx="4799077" cy="215444"/>
          </a:xfrm>
          <a:prstGeom prst="rect">
            <a:avLst/>
          </a:prstGeom>
          <a:noFill/>
          <a:ln>
            <a:noFill/>
          </a:ln>
          <a:extLst/>
        </p:spPr>
        <p:txBody>
          <a:bodyPr wrap="square">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lnSpc>
                <a:spcPct val="100000"/>
              </a:lnSpc>
              <a:spcBef>
                <a:spcPct val="0"/>
              </a:spcBef>
              <a:buNone/>
              <a:defRPr/>
            </a:pPr>
            <a:r>
              <a:rPr lang="en-US" altLang="en-US" sz="800" dirty="0">
                <a:solidFill>
                  <a:schemeClr val="tx1">
                    <a:lumMod val="50000"/>
                    <a:lumOff val="50000"/>
                  </a:schemeClr>
                </a:solidFill>
                <a:latin typeface="Verdana"/>
                <a:cs typeface="Verdana"/>
              </a:rPr>
              <a:t>NAME OF RETIRING INCUMBENT (“PARTISAN VOTER INDEX”), (PARTY-STATE-DISTRICT)</a:t>
            </a:r>
          </a:p>
        </p:txBody>
      </p:sp>
      <p:sp>
        <p:nvSpPr>
          <p:cNvPr id="52" name="TextBox 51"/>
          <p:cNvSpPr txBox="1"/>
          <p:nvPr/>
        </p:nvSpPr>
        <p:spPr>
          <a:xfrm>
            <a:off x="509295" y="2451748"/>
            <a:ext cx="2977101" cy="3454792"/>
          </a:xfrm>
          <a:prstGeom prst="rect">
            <a:avLst/>
          </a:prstGeom>
          <a:noFill/>
        </p:spPr>
        <p:txBody>
          <a:bodyPr wrap="square" rtlCol="0">
            <a:spAutoFit/>
          </a:bodyPr>
          <a:lstStyle/>
          <a:p>
            <a:pPr>
              <a:spcAft>
                <a:spcPts val="300"/>
              </a:spcAft>
            </a:pPr>
            <a:r>
              <a:rPr lang="en-US" sz="1050" dirty="0">
                <a:latin typeface="+mj-lt"/>
              </a:rPr>
              <a:t>D+34	Mike Capuano (D-MA07)</a:t>
            </a:r>
          </a:p>
          <a:p>
            <a:pPr>
              <a:spcAft>
                <a:spcPts val="300"/>
              </a:spcAft>
            </a:pPr>
            <a:r>
              <a:rPr lang="en-US" sz="1050" dirty="0">
                <a:latin typeface="+mj-lt"/>
              </a:rPr>
              <a:t>D+33	Luis Gutierrez (D-IL04)</a:t>
            </a:r>
          </a:p>
          <a:p>
            <a:pPr>
              <a:spcAft>
                <a:spcPts val="300"/>
              </a:spcAft>
            </a:pPr>
            <a:r>
              <a:rPr lang="en-US" sz="1050" dirty="0">
                <a:latin typeface="+mj-lt"/>
              </a:rPr>
              <a:t>D+32	John Conyers (D-MI13)</a:t>
            </a:r>
            <a:r>
              <a:rPr lang="en-US" altLang="en-US" sz="1050" dirty="0">
                <a:solidFill>
                  <a:srgbClr val="000000"/>
                </a:solidFill>
                <a:latin typeface="+mj-lt"/>
              </a:rPr>
              <a:t>†</a:t>
            </a:r>
            <a:endParaRPr lang="en-US" altLang="en-US" sz="1050" dirty="0">
              <a:latin typeface="+mj-lt"/>
            </a:endParaRPr>
          </a:p>
          <a:p>
            <a:pPr>
              <a:spcAft>
                <a:spcPts val="300"/>
              </a:spcAft>
            </a:pPr>
            <a:r>
              <a:rPr lang="en-US" altLang="en-US" sz="1050" dirty="0">
                <a:solidFill>
                  <a:srgbClr val="000000"/>
                </a:solidFill>
                <a:latin typeface="+mj-lt"/>
              </a:rPr>
              <a:t>D+31	Robert Brady (D-PA04)</a:t>
            </a:r>
          </a:p>
          <a:p>
            <a:pPr>
              <a:spcAft>
                <a:spcPts val="300"/>
              </a:spcAft>
            </a:pPr>
            <a:r>
              <a:rPr lang="en-US" altLang="en-US" sz="1050" dirty="0">
                <a:solidFill>
                  <a:srgbClr val="000000"/>
                </a:solidFill>
                <a:latin typeface="+mj-lt"/>
              </a:rPr>
              <a:t>D+29	Joe Crowley (D-NY14)</a:t>
            </a:r>
          </a:p>
          <a:p>
            <a:pPr>
              <a:spcAft>
                <a:spcPts val="300"/>
              </a:spcAft>
            </a:pPr>
            <a:r>
              <a:rPr lang="en-US" altLang="en-US" sz="1050" dirty="0">
                <a:solidFill>
                  <a:srgbClr val="000000"/>
                </a:solidFill>
                <a:latin typeface="+mj-lt"/>
              </a:rPr>
              <a:t>D+26	Keith Ellison (D-MN05)</a:t>
            </a:r>
          </a:p>
          <a:p>
            <a:pPr>
              <a:spcAft>
                <a:spcPts val="300"/>
              </a:spcAft>
            </a:pPr>
            <a:r>
              <a:rPr lang="en-US" altLang="en-US" sz="1050" dirty="0">
                <a:solidFill>
                  <a:srgbClr val="000000"/>
                </a:solidFill>
                <a:latin typeface="+mj-lt"/>
              </a:rPr>
              <a:t>D+19	Gene Green (D-TX29)</a:t>
            </a:r>
          </a:p>
          <a:p>
            <a:pPr>
              <a:spcAft>
                <a:spcPts val="300"/>
              </a:spcAft>
            </a:pPr>
            <a:r>
              <a:rPr lang="en-US" altLang="en-US" sz="1050" dirty="0">
                <a:solidFill>
                  <a:srgbClr val="000000"/>
                </a:solidFill>
                <a:latin typeface="+mj-lt"/>
              </a:rPr>
              <a:t>D+17	Colleen Hanabusa (D-HI01)*</a:t>
            </a:r>
          </a:p>
          <a:p>
            <a:pPr>
              <a:spcAft>
                <a:spcPts val="300"/>
              </a:spcAft>
            </a:pPr>
            <a:r>
              <a:rPr lang="en-US" altLang="en-US" sz="1050" dirty="0">
                <a:solidFill>
                  <a:srgbClr val="000000"/>
                </a:solidFill>
                <a:latin typeface="+mj-lt"/>
              </a:rPr>
              <a:t>	Beto O’Rourke (D-TX16)*</a:t>
            </a:r>
          </a:p>
          <a:p>
            <a:pPr>
              <a:spcAft>
                <a:spcPts val="300"/>
              </a:spcAft>
            </a:pPr>
            <a:r>
              <a:rPr lang="en-US" altLang="en-US" sz="1050" dirty="0">
                <a:solidFill>
                  <a:srgbClr val="000000"/>
                </a:solidFill>
                <a:latin typeface="+mj-lt"/>
              </a:rPr>
              <a:t>D+9	Jared Polis (D-CO02)</a:t>
            </a:r>
          </a:p>
          <a:p>
            <a:pPr>
              <a:spcAft>
                <a:spcPts val="300"/>
              </a:spcAft>
            </a:pPr>
            <a:r>
              <a:rPr lang="en-US" altLang="en-US" sz="1050" dirty="0">
                <a:solidFill>
                  <a:srgbClr val="000000"/>
                </a:solidFill>
                <a:latin typeface="+mj-lt"/>
              </a:rPr>
              <a:t>	Niki Tsongas (D-MA03)</a:t>
            </a:r>
          </a:p>
          <a:p>
            <a:pPr>
              <a:spcAft>
                <a:spcPts val="300"/>
              </a:spcAft>
            </a:pPr>
            <a:r>
              <a:rPr lang="en-US" altLang="en-US" sz="1050" dirty="0">
                <a:solidFill>
                  <a:srgbClr val="000000"/>
                </a:solidFill>
                <a:latin typeface="+mj-lt"/>
              </a:rPr>
              <a:t>D+7	</a:t>
            </a:r>
            <a:r>
              <a:rPr lang="en-US" altLang="en-US" sz="1050" dirty="0">
                <a:solidFill>
                  <a:srgbClr val="000000"/>
                </a:solidFill>
                <a:latin typeface="+mj-lt"/>
                <a:ea typeface="Verdana" panose="020B0604030504040204" pitchFamily="34" charset="0"/>
                <a:cs typeface="Verdana" panose="020B0604030504040204" pitchFamily="34" charset="0"/>
              </a:rPr>
              <a:t>Michelle Lujan Grisham (D-NM01)</a:t>
            </a:r>
          </a:p>
          <a:p>
            <a:pPr>
              <a:spcAft>
                <a:spcPts val="300"/>
              </a:spcAft>
            </a:pPr>
            <a:r>
              <a:rPr lang="en-US" altLang="en-US" sz="1050" dirty="0">
                <a:solidFill>
                  <a:srgbClr val="000000"/>
                </a:solidFill>
                <a:latin typeface="+mj-lt"/>
                <a:ea typeface="Verdana" panose="020B0604030504040204" pitchFamily="34" charset="0"/>
                <a:cs typeface="Verdana" panose="020B0604030504040204" pitchFamily="34" charset="0"/>
              </a:rPr>
              <a:t>D+6 	John Delaney (D-MD06)</a:t>
            </a:r>
          </a:p>
          <a:p>
            <a:pPr>
              <a:spcAft>
                <a:spcPts val="300"/>
              </a:spcAft>
            </a:pPr>
            <a:r>
              <a:rPr lang="en-US" altLang="en-US" sz="1050" dirty="0">
                <a:solidFill>
                  <a:srgbClr val="000000"/>
                </a:solidFill>
                <a:latin typeface="+mj-lt"/>
                <a:ea typeface="Verdana" panose="020B0604030504040204" pitchFamily="34" charset="0"/>
                <a:cs typeface="Verdana" panose="020B0604030504040204" pitchFamily="34" charset="0"/>
              </a:rPr>
              <a:t>D+4	Sandy Levin (D-MI09)</a:t>
            </a:r>
          </a:p>
          <a:p>
            <a:pPr>
              <a:spcAft>
                <a:spcPts val="300"/>
              </a:spcAft>
            </a:pPr>
            <a:r>
              <a:rPr lang="en-US" altLang="en-US" sz="1050" dirty="0">
                <a:solidFill>
                  <a:srgbClr val="000000"/>
                </a:solidFill>
                <a:latin typeface="+mj-lt"/>
                <a:ea typeface="Verdana" panose="020B0604030504040204" pitchFamily="34" charset="0"/>
                <a:cs typeface="Verdana" panose="020B0604030504040204" pitchFamily="34" charset="0"/>
              </a:rPr>
              <a:t>	</a:t>
            </a:r>
            <a:r>
              <a:rPr lang="en-US" sz="1050" dirty="0">
                <a:latin typeface="+mj-lt"/>
                <a:ea typeface="Verdana" panose="020B0604030504040204" pitchFamily="34" charset="0"/>
                <a:cs typeface="Verdana" panose="020B0604030504040204" pitchFamily="34" charset="0"/>
              </a:rPr>
              <a:t>Kyrsten Sinema (D-AZ09)*</a:t>
            </a:r>
          </a:p>
          <a:p>
            <a:pPr>
              <a:spcAft>
                <a:spcPts val="300"/>
              </a:spcAft>
            </a:pPr>
            <a:r>
              <a:rPr lang="en-US" sz="1050" dirty="0">
                <a:latin typeface="+mj-lt"/>
                <a:ea typeface="Verdana" panose="020B0604030504040204" pitchFamily="34" charset="0"/>
                <a:cs typeface="Verdana" panose="020B0604030504040204" pitchFamily="34" charset="0"/>
              </a:rPr>
              <a:t>	Elizabeth Esty (D-CT05)*</a:t>
            </a:r>
          </a:p>
          <a:p>
            <a:pPr>
              <a:spcAft>
                <a:spcPts val="300"/>
              </a:spcAft>
            </a:pPr>
            <a:endParaRPr lang="en-US" sz="1050" dirty="0">
              <a:latin typeface="+mj-lt"/>
              <a:ea typeface="Georgia" charset="0"/>
              <a:cs typeface="Georgia"/>
            </a:endParaRPr>
          </a:p>
        </p:txBody>
      </p:sp>
      <p:sp>
        <p:nvSpPr>
          <p:cNvPr id="55" name="Rectangle 14"/>
          <p:cNvSpPr>
            <a:spLocks noChangeArrowheads="1"/>
          </p:cNvSpPr>
          <p:nvPr/>
        </p:nvSpPr>
        <p:spPr bwMode="auto">
          <a:xfrm>
            <a:off x="3756722" y="2170091"/>
            <a:ext cx="1620401" cy="230832"/>
          </a:xfrm>
          <a:prstGeom prst="rect">
            <a:avLst/>
          </a:prstGeom>
          <a:noFill/>
          <a:ln w="28575">
            <a:solidFill>
              <a:schemeClr val="accent2">
                <a:lumMod val="60000"/>
                <a:lumOff val="40000"/>
              </a:schemeClr>
            </a:solidFill>
          </a:ln>
          <a:extLst/>
        </p:spPr>
        <p:txBody>
          <a:bodyPr wrap="square">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lgn="ctr">
              <a:lnSpc>
                <a:spcPct val="100000"/>
              </a:lnSpc>
              <a:spcBef>
                <a:spcPct val="0"/>
              </a:spcBef>
              <a:buFontTx/>
              <a:buNone/>
              <a:defRPr/>
            </a:pPr>
            <a:r>
              <a:rPr lang="en-US" altLang="en-US" sz="900" dirty="0">
                <a:latin typeface="+mn-lt"/>
              </a:rPr>
              <a:t>Likely Democratic</a:t>
            </a:r>
          </a:p>
        </p:txBody>
      </p:sp>
      <p:pic>
        <p:nvPicPr>
          <p:cNvPr id="60" name="Picture 59"/>
          <p:cNvPicPr>
            <a:picLocks noChangeAspect="1" noChangeArrowheads="1"/>
          </p:cNvPicPr>
          <p:nvPr/>
        </p:nvPicPr>
        <p:blipFill>
          <a:blip r:embed="rId3" cstate="print">
            <a:extLst>
              <a:ext uri="{28A0092B-C50C-407E-A947-70E740481C1C}">
                <a14:useLocalDpi xmlns:a14="http://schemas.microsoft.com/office/drawing/2010/main"/>
              </a:ext>
            </a:extLst>
          </a:blip>
          <a:stretch>
            <a:fillRect/>
          </a:stretch>
        </p:blipFill>
        <p:spPr bwMode="auto">
          <a:xfrm>
            <a:off x="6498276" y="3453841"/>
            <a:ext cx="457200" cy="457200"/>
          </a:xfrm>
          <a:prstGeom prst="ellipse">
            <a:avLst/>
          </a:prstGeom>
          <a:noFill/>
          <a:ln w="28575">
            <a:solidFill>
              <a:schemeClr val="tx2"/>
            </a:solidFill>
          </a:ln>
          <a:extLst>
            <a:ext uri="{909E8E84-426E-40DD-AFC4-6F175D3DCCD1}">
              <a14:hiddenFill xmlns:a14="http://schemas.microsoft.com/office/drawing/2010/main">
                <a:solidFill>
                  <a:srgbClr val="FFFFFF"/>
                </a:solidFill>
              </a14:hiddenFill>
            </a:ext>
          </a:extLst>
        </p:spPr>
      </p:pic>
      <p:sp>
        <p:nvSpPr>
          <p:cNvPr id="59" name="TextBox 58"/>
          <p:cNvSpPr txBox="1"/>
          <p:nvPr/>
        </p:nvSpPr>
        <p:spPr>
          <a:xfrm>
            <a:off x="6022755" y="3897524"/>
            <a:ext cx="1408242" cy="400110"/>
          </a:xfrm>
          <a:prstGeom prst="rect">
            <a:avLst/>
          </a:prstGeom>
          <a:noFill/>
        </p:spPr>
        <p:txBody>
          <a:bodyPr wrap="square" rtlCol="0">
            <a:spAutoFit/>
          </a:bodyPr>
          <a:lstStyle/>
          <a:p>
            <a:pPr algn="ctr"/>
            <a:r>
              <a:rPr lang="en-US" sz="1000" dirty="0">
                <a:latin typeface="Georgia"/>
                <a:ea typeface="Georgia" charset="0"/>
                <a:cs typeface="Georgia"/>
              </a:rPr>
              <a:t>Darrell Issa (R+1)</a:t>
            </a:r>
          </a:p>
          <a:p>
            <a:pPr algn="ctr"/>
            <a:r>
              <a:rPr lang="en-US" sz="1000" dirty="0">
                <a:latin typeface="Georgia"/>
                <a:ea typeface="Georgia" charset="0"/>
                <a:cs typeface="Georgia"/>
              </a:rPr>
              <a:t>(R-CA49)</a:t>
            </a:r>
          </a:p>
        </p:txBody>
      </p:sp>
      <p:sp>
        <p:nvSpPr>
          <p:cNvPr id="58" name="TextBox 57"/>
          <p:cNvSpPr txBox="1"/>
          <p:nvPr/>
        </p:nvSpPr>
        <p:spPr>
          <a:xfrm>
            <a:off x="7370234" y="3897945"/>
            <a:ext cx="1450917" cy="400110"/>
          </a:xfrm>
          <a:prstGeom prst="rect">
            <a:avLst/>
          </a:prstGeom>
          <a:noFill/>
        </p:spPr>
        <p:txBody>
          <a:bodyPr wrap="square" rtlCol="0">
            <a:spAutoFit/>
          </a:bodyPr>
          <a:lstStyle/>
          <a:p>
            <a:pPr algn="ctr"/>
            <a:r>
              <a:rPr lang="en-US" sz="1000" dirty="0">
                <a:latin typeface="Georgia"/>
                <a:ea typeface="Georgia" charset="0"/>
                <a:cs typeface="Georgia"/>
              </a:rPr>
              <a:t>Martha McSally (R+1)</a:t>
            </a:r>
          </a:p>
          <a:p>
            <a:pPr algn="ctr"/>
            <a:r>
              <a:rPr lang="en-US" sz="1000" dirty="0">
                <a:latin typeface="Georgia"/>
                <a:ea typeface="Georgia" charset="0"/>
                <a:cs typeface="Georgia"/>
              </a:rPr>
              <a:t>(R-AZ02)*</a:t>
            </a:r>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a:ext>
            </a:extLst>
          </a:blip>
          <a:stretch>
            <a:fillRect/>
          </a:stretch>
        </p:blipFill>
        <p:spPr bwMode="auto">
          <a:xfrm>
            <a:off x="7867092" y="3448164"/>
            <a:ext cx="457200" cy="457200"/>
          </a:xfrm>
          <a:prstGeom prst="ellipse">
            <a:avLst/>
          </a:prstGeom>
          <a:noFill/>
          <a:ln w="28575">
            <a:solidFill>
              <a:schemeClr val="tx2"/>
            </a:solidFill>
          </a:ln>
          <a:extLst>
            <a:ext uri="{909E8E84-426E-40DD-AFC4-6F175D3DCCD1}">
              <a14:hiddenFill xmlns:a14="http://schemas.microsoft.com/office/drawing/2010/main">
                <a:solidFill>
                  <a:srgbClr val="FFFFFF"/>
                </a:solidFill>
              </a14:hiddenFill>
            </a:ext>
          </a:extLst>
        </p:spPr>
      </p:pic>
      <p:sp>
        <p:nvSpPr>
          <p:cNvPr id="61" name="TextBox 60"/>
          <p:cNvSpPr txBox="1"/>
          <p:nvPr/>
        </p:nvSpPr>
        <p:spPr>
          <a:xfrm>
            <a:off x="7370234" y="2998381"/>
            <a:ext cx="1450917" cy="400110"/>
          </a:xfrm>
          <a:prstGeom prst="rect">
            <a:avLst/>
          </a:prstGeom>
          <a:noFill/>
        </p:spPr>
        <p:txBody>
          <a:bodyPr wrap="square" rtlCol="0">
            <a:spAutoFit/>
          </a:bodyPr>
          <a:lstStyle/>
          <a:p>
            <a:pPr algn="ctr"/>
            <a:r>
              <a:rPr lang="en-US" sz="1000" dirty="0">
                <a:latin typeface="Georgia"/>
                <a:ea typeface="Georgia" charset="0"/>
                <a:cs typeface="Georgia"/>
              </a:rPr>
              <a:t>Ruben Kihuen (D+3)</a:t>
            </a:r>
          </a:p>
          <a:p>
            <a:pPr algn="ctr"/>
            <a:r>
              <a:rPr lang="en-US" sz="1000" dirty="0">
                <a:latin typeface="Georgia"/>
                <a:ea typeface="Georgia" charset="0"/>
                <a:cs typeface="Georgia"/>
              </a:rPr>
              <a:t>(D-NV04)</a:t>
            </a:r>
          </a:p>
        </p:txBody>
      </p:sp>
      <p:pic>
        <p:nvPicPr>
          <p:cNvPr id="2052" name="Picture 4"/>
          <p:cNvPicPr>
            <a:picLocks noChangeAspect="1" noChangeArrowheads="1"/>
          </p:cNvPicPr>
          <p:nvPr/>
        </p:nvPicPr>
        <p:blipFill>
          <a:blip r:embed="rId5" cstate="print">
            <a:extLst>
              <a:ext uri="{28A0092B-C50C-407E-A947-70E740481C1C}">
                <a14:useLocalDpi xmlns:a14="http://schemas.microsoft.com/office/drawing/2010/main"/>
              </a:ext>
            </a:extLst>
          </a:blip>
          <a:stretch>
            <a:fillRect/>
          </a:stretch>
        </p:blipFill>
        <p:spPr bwMode="auto">
          <a:xfrm>
            <a:off x="7867092" y="2554698"/>
            <a:ext cx="457200" cy="457200"/>
          </a:xfrm>
          <a:prstGeom prst="ellipse">
            <a:avLst/>
          </a:prstGeom>
          <a:noFill/>
          <a:ln w="28575">
            <a:solidFill>
              <a:schemeClr val="bg2"/>
            </a:solidFill>
          </a:ln>
          <a:extLst>
            <a:ext uri="{909E8E84-426E-40DD-AFC4-6F175D3DCCD1}">
              <a14:hiddenFill xmlns:a14="http://schemas.microsoft.com/office/drawing/2010/main">
                <a:solidFill>
                  <a:srgbClr val="FFFFFF"/>
                </a:solidFill>
              </a14:hiddenFill>
            </a:ext>
          </a:extLst>
        </p:spPr>
      </p:pic>
      <p:pic>
        <p:nvPicPr>
          <p:cNvPr id="2" name="Picture 2"/>
          <p:cNvPicPr>
            <a:picLocks noChangeAspect="1" noChangeArrowheads="1"/>
          </p:cNvPicPr>
          <p:nvPr/>
        </p:nvPicPr>
        <p:blipFill>
          <a:blip r:embed="rId6" cstate="print">
            <a:extLst>
              <a:ext uri="{28A0092B-C50C-407E-A947-70E740481C1C}">
                <a14:useLocalDpi xmlns:a14="http://schemas.microsoft.com/office/drawing/2010/main"/>
              </a:ext>
            </a:extLst>
          </a:blip>
          <a:stretch>
            <a:fillRect/>
          </a:stretch>
        </p:blipFill>
        <p:spPr bwMode="auto">
          <a:xfrm>
            <a:off x="3664285" y="3636354"/>
            <a:ext cx="457200" cy="457200"/>
          </a:xfrm>
          <a:prstGeom prst="ellipse">
            <a:avLst/>
          </a:prstGeom>
          <a:noFill/>
          <a:ln w="28575">
            <a:solidFill>
              <a:schemeClr val="tx2"/>
            </a:solidFill>
          </a:ln>
          <a:extLst>
            <a:ext uri="{909E8E84-426E-40DD-AFC4-6F175D3DCCD1}">
              <a14:hiddenFill xmlns:a14="http://schemas.microsoft.com/office/drawing/2010/main">
                <a:solidFill>
                  <a:srgbClr val="FFFFFF"/>
                </a:solidFill>
              </a14:hiddenFill>
            </a:ext>
          </a:extLst>
        </p:spPr>
      </p:pic>
      <p:sp>
        <p:nvSpPr>
          <p:cNvPr id="35" name="TextBox 34"/>
          <p:cNvSpPr txBox="1"/>
          <p:nvPr/>
        </p:nvSpPr>
        <p:spPr>
          <a:xfrm>
            <a:off x="3188764" y="4086135"/>
            <a:ext cx="1408242" cy="400110"/>
          </a:xfrm>
          <a:prstGeom prst="rect">
            <a:avLst/>
          </a:prstGeom>
          <a:noFill/>
        </p:spPr>
        <p:txBody>
          <a:bodyPr wrap="square" rtlCol="0">
            <a:spAutoFit/>
          </a:bodyPr>
          <a:lstStyle/>
          <a:p>
            <a:pPr algn="ctr"/>
            <a:r>
              <a:rPr lang="en-US" sz="1000" dirty="0">
                <a:latin typeface="Georgia"/>
                <a:ea typeface="Georgia" charset="0"/>
                <a:cs typeface="Georgia"/>
              </a:rPr>
              <a:t>Ryan Costello (R+2)</a:t>
            </a:r>
          </a:p>
          <a:p>
            <a:pPr algn="ctr"/>
            <a:r>
              <a:rPr lang="en-US" sz="1000" dirty="0">
                <a:latin typeface="Georgia"/>
                <a:ea typeface="Georgia" charset="0"/>
                <a:cs typeface="Georgia"/>
              </a:rPr>
              <a:t>(R-PA06)</a:t>
            </a:r>
          </a:p>
        </p:txBody>
      </p:sp>
      <p:sp>
        <p:nvSpPr>
          <p:cNvPr id="39" name="Text Placeholder 18"/>
          <p:cNvSpPr txBox="1"/>
          <p:nvPr/>
        </p:nvSpPr>
        <p:spPr bwMode="auto">
          <a:xfrm>
            <a:off x="404807" y="5997324"/>
            <a:ext cx="3411430" cy="437157"/>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ct val="0"/>
              </a:spcBef>
              <a:buNone/>
              <a:defRPr/>
            </a:pPr>
            <a:r>
              <a:rPr lang="en-US" sz="700" dirty="0">
                <a:solidFill>
                  <a:schemeClr val="tx1">
                    <a:lumMod val="50000"/>
                    <a:lumOff val="50000"/>
                  </a:schemeClr>
                </a:solidFill>
                <a:latin typeface="Georgia"/>
                <a:cs typeface="Georgia"/>
              </a:rPr>
              <a:t>*Seeking another office</a:t>
            </a:r>
          </a:p>
          <a:p>
            <a:pPr marL="0" indent="0">
              <a:lnSpc>
                <a:spcPct val="110000"/>
              </a:lnSpc>
              <a:spcBef>
                <a:spcPct val="0"/>
              </a:spcBef>
              <a:buNone/>
              <a:defRPr/>
            </a:pPr>
            <a:r>
              <a:rPr lang="en-US" sz="700" dirty="0">
                <a:solidFill>
                  <a:schemeClr val="tx1">
                    <a:lumMod val="50000"/>
                    <a:lumOff val="50000"/>
                  </a:schemeClr>
                </a:solidFill>
                <a:latin typeface="Georgia"/>
                <a:cs typeface="Georgia"/>
              </a:rPr>
              <a:t>†Resigning before end of term</a:t>
            </a:r>
          </a:p>
          <a:p>
            <a:pPr marL="0" indent="0">
              <a:lnSpc>
                <a:spcPct val="110000"/>
              </a:lnSpc>
              <a:spcBef>
                <a:spcPct val="0"/>
              </a:spcBef>
              <a:buFont typeface="Arial" panose="020B0604020202020204" pitchFamily="34" charset="0"/>
              <a:buNone/>
              <a:defRPr/>
            </a:pPr>
            <a:r>
              <a:rPr lang="en-US" sz="700" dirty="0">
                <a:solidFill>
                  <a:schemeClr val="tx1">
                    <a:lumMod val="50000"/>
                    <a:lumOff val="50000"/>
                  </a:schemeClr>
                </a:solidFill>
                <a:latin typeface="Georgia"/>
                <a:cs typeface="Georgia"/>
              </a:rPr>
              <a:t>Sources: “2018 House summary” The Cook Political Report.</a:t>
            </a:r>
          </a:p>
        </p:txBody>
      </p:sp>
      <p:sp>
        <p:nvSpPr>
          <p:cNvPr id="40" name="TextBox 39"/>
          <p:cNvSpPr txBox="1"/>
          <p:nvPr/>
        </p:nvSpPr>
        <p:spPr>
          <a:xfrm>
            <a:off x="6022755" y="2998381"/>
            <a:ext cx="1408242" cy="400110"/>
          </a:xfrm>
          <a:prstGeom prst="rect">
            <a:avLst/>
          </a:prstGeom>
          <a:noFill/>
        </p:spPr>
        <p:txBody>
          <a:bodyPr wrap="square" rtlCol="0">
            <a:spAutoFit/>
          </a:bodyPr>
          <a:lstStyle/>
          <a:p>
            <a:pPr algn="ctr"/>
            <a:r>
              <a:rPr lang="en-US" sz="1000" dirty="0">
                <a:latin typeface="Georgia"/>
                <a:ea typeface="Georgia" charset="0"/>
                <a:cs typeface="Georgia"/>
              </a:rPr>
              <a:t>Jacky Rosen (R+2)</a:t>
            </a:r>
          </a:p>
          <a:p>
            <a:pPr algn="ctr"/>
            <a:r>
              <a:rPr lang="en-US" sz="1000" dirty="0">
                <a:latin typeface="Georgia"/>
                <a:ea typeface="Georgia" charset="0"/>
                <a:cs typeface="Georgia"/>
              </a:rPr>
              <a:t>(D-NV03)*</a:t>
            </a:r>
          </a:p>
        </p:txBody>
      </p:sp>
      <p:pic>
        <p:nvPicPr>
          <p:cNvPr id="41" name="Picture 4"/>
          <p:cNvPicPr>
            <a:picLocks noChangeAspect="1" noChangeArrowheads="1"/>
          </p:cNvPicPr>
          <p:nvPr/>
        </p:nvPicPr>
        <p:blipFill>
          <a:blip r:embed="rId7">
            <a:extLst>
              <a:ext uri="{28A0092B-C50C-407E-A947-70E740481C1C}">
                <a14:useLocalDpi xmlns:a14="http://schemas.microsoft.com/office/drawing/2010/main"/>
              </a:ext>
            </a:extLst>
          </a:blip>
          <a:stretch>
            <a:fillRect/>
          </a:stretch>
        </p:blipFill>
        <p:spPr bwMode="auto">
          <a:xfrm>
            <a:off x="6498276" y="2550192"/>
            <a:ext cx="457200" cy="457200"/>
          </a:xfrm>
          <a:prstGeom prst="ellipse">
            <a:avLst/>
          </a:prstGeom>
          <a:noFill/>
          <a:ln w="28575">
            <a:solidFill>
              <a:schemeClr val="bg2"/>
            </a:solidFill>
          </a:ln>
          <a:extLst>
            <a:ext uri="{909E8E84-426E-40DD-AFC4-6F175D3DCCD1}">
              <a14:hiddenFill xmlns:a14="http://schemas.microsoft.com/office/drawing/2010/main">
                <a:solidFill>
                  <a:srgbClr val="FFFFFF"/>
                </a:solidFill>
              </a14:hiddenFill>
            </a:ext>
          </a:extLst>
        </p:spPr>
      </p:pic>
      <p:sp>
        <p:nvSpPr>
          <p:cNvPr id="38" name="TextBox 37"/>
          <p:cNvSpPr txBox="1"/>
          <p:nvPr/>
        </p:nvSpPr>
        <p:spPr>
          <a:xfrm>
            <a:off x="3113947" y="3035928"/>
            <a:ext cx="1557877" cy="400110"/>
          </a:xfrm>
          <a:prstGeom prst="rect">
            <a:avLst/>
          </a:prstGeom>
          <a:noFill/>
        </p:spPr>
        <p:txBody>
          <a:bodyPr wrap="square" rtlCol="0">
            <a:spAutoFit/>
          </a:bodyPr>
          <a:lstStyle/>
          <a:p>
            <a:pPr algn="ctr"/>
            <a:r>
              <a:rPr lang="en-US" sz="1000" dirty="0">
                <a:latin typeface="Georgia"/>
                <a:ea typeface="Georgia" charset="0"/>
                <a:cs typeface="Georgia"/>
              </a:rPr>
              <a:t>Carol Shea-Porter (R+2)</a:t>
            </a:r>
          </a:p>
          <a:p>
            <a:pPr algn="ctr"/>
            <a:r>
              <a:rPr lang="en-US" sz="1000" dirty="0">
                <a:latin typeface="Georgia"/>
                <a:ea typeface="Georgia" charset="0"/>
                <a:cs typeface="Georgia"/>
              </a:rPr>
              <a:t>(D-NH01)</a:t>
            </a:r>
          </a:p>
        </p:txBody>
      </p:sp>
      <p:pic>
        <p:nvPicPr>
          <p:cNvPr id="44" name="Picture 6"/>
          <p:cNvPicPr>
            <a:picLocks noChangeAspect="1" noChangeArrowheads="1"/>
          </p:cNvPicPr>
          <p:nvPr/>
        </p:nvPicPr>
        <p:blipFill>
          <a:blip r:embed="rId8">
            <a:extLst>
              <a:ext uri="{28A0092B-C50C-407E-A947-70E740481C1C}">
                <a14:useLocalDpi xmlns:a14="http://schemas.microsoft.com/office/drawing/2010/main"/>
              </a:ext>
            </a:extLst>
          </a:blip>
          <a:stretch>
            <a:fillRect/>
          </a:stretch>
        </p:blipFill>
        <p:spPr bwMode="auto">
          <a:xfrm>
            <a:off x="3664285" y="2587739"/>
            <a:ext cx="457200" cy="457200"/>
          </a:xfrm>
          <a:prstGeom prst="ellipse">
            <a:avLst/>
          </a:prstGeom>
          <a:noFill/>
          <a:ln w="28575">
            <a:solidFill>
              <a:schemeClr val="bg2"/>
            </a:solidFill>
          </a:ln>
          <a:extLst>
            <a:ext uri="{909E8E84-426E-40DD-AFC4-6F175D3DCCD1}">
              <a14:hiddenFill xmlns:a14="http://schemas.microsoft.com/office/drawing/2010/main">
                <a:solidFill>
                  <a:srgbClr val="FFFFFF"/>
                </a:solidFill>
              </a14:hiddenFill>
            </a:ext>
          </a:extLst>
        </p:spPr>
      </p:pic>
      <p:sp>
        <p:nvSpPr>
          <p:cNvPr id="47" name="TextBox 46"/>
          <p:cNvSpPr txBox="1"/>
          <p:nvPr/>
        </p:nvSpPr>
        <p:spPr>
          <a:xfrm>
            <a:off x="4543828" y="3036724"/>
            <a:ext cx="1512180" cy="400110"/>
          </a:xfrm>
          <a:prstGeom prst="rect">
            <a:avLst/>
          </a:prstGeom>
          <a:noFill/>
        </p:spPr>
        <p:txBody>
          <a:bodyPr wrap="square" rtlCol="0">
            <a:spAutoFit/>
          </a:bodyPr>
          <a:lstStyle/>
          <a:p>
            <a:pPr algn="ctr"/>
            <a:r>
              <a:rPr lang="en-US" sz="1000" dirty="0">
                <a:latin typeface="Georgia"/>
                <a:ea typeface="Georgia" charset="0"/>
                <a:cs typeface="Georgia"/>
              </a:rPr>
              <a:t>Frank LoBiondo (R+1)</a:t>
            </a:r>
          </a:p>
          <a:p>
            <a:pPr algn="ctr"/>
            <a:r>
              <a:rPr lang="en-US" sz="1000" dirty="0">
                <a:latin typeface="Georgia"/>
                <a:ea typeface="Georgia" charset="0"/>
                <a:cs typeface="Georgia"/>
              </a:rPr>
              <a:t>(R-NJ02)</a:t>
            </a:r>
          </a:p>
        </p:txBody>
      </p:sp>
      <p:pic>
        <p:nvPicPr>
          <p:cNvPr id="48" name="Picture 2"/>
          <p:cNvPicPr>
            <a:picLocks noChangeAspect="1" noChangeArrowheads="1"/>
          </p:cNvPicPr>
          <p:nvPr/>
        </p:nvPicPr>
        <p:blipFill>
          <a:blip r:embed="rId9">
            <a:extLst>
              <a:ext uri="{28A0092B-C50C-407E-A947-70E740481C1C}">
                <a14:useLocalDpi xmlns:a14="http://schemas.microsoft.com/office/drawing/2010/main"/>
              </a:ext>
            </a:extLst>
          </a:blip>
          <a:stretch>
            <a:fillRect/>
          </a:stretch>
        </p:blipFill>
        <p:spPr bwMode="auto">
          <a:xfrm>
            <a:off x="5071318" y="2586943"/>
            <a:ext cx="457200" cy="457200"/>
          </a:xfrm>
          <a:prstGeom prst="ellipse">
            <a:avLst/>
          </a:prstGeom>
          <a:noFill/>
          <a:ln w="28575">
            <a:solidFill>
              <a:schemeClr val="tx2"/>
            </a:solidFill>
          </a:ln>
          <a:extLst>
            <a:ext uri="{909E8E84-426E-40DD-AFC4-6F175D3DCCD1}">
              <a14:hiddenFill xmlns:a14="http://schemas.microsoft.com/office/drawing/2010/main">
                <a:solidFill>
                  <a:srgbClr val="FFFFFF"/>
                </a:solidFill>
              </a14:hiddenFill>
            </a:ext>
          </a:extLst>
        </p:spPr>
      </p:pic>
      <p:sp>
        <p:nvSpPr>
          <p:cNvPr id="50" name="TextBox 49"/>
          <p:cNvSpPr txBox="1"/>
          <p:nvPr/>
        </p:nvSpPr>
        <p:spPr>
          <a:xfrm>
            <a:off x="7138073" y="4943547"/>
            <a:ext cx="1915238" cy="400110"/>
          </a:xfrm>
          <a:prstGeom prst="rect">
            <a:avLst/>
          </a:prstGeom>
          <a:noFill/>
        </p:spPr>
        <p:txBody>
          <a:bodyPr wrap="square" rtlCol="0">
            <a:spAutoFit/>
          </a:bodyPr>
          <a:lstStyle/>
          <a:p>
            <a:pPr algn="ctr"/>
            <a:r>
              <a:rPr lang="en-US" sz="1000" dirty="0" smtClean="0">
                <a:latin typeface="Georgia"/>
                <a:ea typeface="Georgia" charset="0"/>
                <a:cs typeface="Georgia"/>
              </a:rPr>
              <a:t>R. Frelinghuysen (R+3</a:t>
            </a:r>
            <a:r>
              <a:rPr lang="en-US" sz="1000" dirty="0">
                <a:latin typeface="Georgia"/>
                <a:ea typeface="Georgia" charset="0"/>
                <a:cs typeface="Georgia"/>
              </a:rPr>
              <a:t>)</a:t>
            </a:r>
          </a:p>
          <a:p>
            <a:pPr algn="ctr"/>
            <a:r>
              <a:rPr lang="en-US" sz="1000" dirty="0">
                <a:latin typeface="Georgia"/>
                <a:ea typeface="Georgia" charset="0"/>
                <a:cs typeface="Georgia"/>
              </a:rPr>
              <a:t>(R-NJ11)</a:t>
            </a:r>
          </a:p>
        </p:txBody>
      </p:sp>
      <p:pic>
        <p:nvPicPr>
          <p:cNvPr id="54" name="Picture 2"/>
          <p:cNvPicPr>
            <a:picLocks noChangeAspect="1" noChangeArrowheads="1"/>
          </p:cNvPicPr>
          <p:nvPr/>
        </p:nvPicPr>
        <p:blipFill>
          <a:blip r:embed="rId10">
            <a:extLst>
              <a:ext uri="{28A0092B-C50C-407E-A947-70E740481C1C}">
                <a14:useLocalDpi xmlns:a14="http://schemas.microsoft.com/office/drawing/2010/main"/>
              </a:ext>
            </a:extLst>
          </a:blip>
          <a:stretch>
            <a:fillRect/>
          </a:stretch>
        </p:blipFill>
        <p:spPr bwMode="auto">
          <a:xfrm>
            <a:off x="7867092" y="4503252"/>
            <a:ext cx="457200" cy="457200"/>
          </a:xfrm>
          <a:prstGeom prst="ellipse">
            <a:avLst/>
          </a:prstGeom>
          <a:noFill/>
          <a:ln w="28575">
            <a:solidFill>
              <a:schemeClr val="tx2"/>
            </a:solidFill>
          </a:ln>
          <a:extLst>
            <a:ext uri="{909E8E84-426E-40DD-AFC4-6F175D3DCCD1}">
              <a14:hiddenFill xmlns:a14="http://schemas.microsoft.com/office/drawing/2010/main">
                <a:solidFill>
                  <a:srgbClr val="FFFFFF"/>
                </a:solidFill>
              </a14:hiddenFill>
            </a:ext>
          </a:extLst>
        </p:spPr>
      </p:pic>
      <p:pic>
        <p:nvPicPr>
          <p:cNvPr id="42" name="Picture 4"/>
          <p:cNvPicPr>
            <a:picLocks noChangeAspect="1" noChangeArrowheads="1"/>
          </p:cNvPicPr>
          <p:nvPr/>
        </p:nvPicPr>
        <p:blipFill>
          <a:blip r:embed="rId11">
            <a:extLst>
              <a:ext uri="{28A0092B-C50C-407E-A947-70E740481C1C}">
                <a14:useLocalDpi xmlns:a14="http://schemas.microsoft.com/office/drawing/2010/main"/>
              </a:ext>
            </a:extLst>
          </a:blip>
          <a:stretch>
            <a:fillRect/>
          </a:stretch>
        </p:blipFill>
        <p:spPr bwMode="auto">
          <a:xfrm>
            <a:off x="5071318" y="3641097"/>
            <a:ext cx="457200" cy="457200"/>
          </a:xfrm>
          <a:prstGeom prst="ellipse">
            <a:avLst/>
          </a:prstGeom>
          <a:noFill/>
          <a:ln w="28575">
            <a:solidFill>
              <a:schemeClr val="tx2"/>
            </a:solidFill>
          </a:ln>
          <a:extLst>
            <a:ext uri="{909E8E84-426E-40DD-AFC4-6F175D3DCCD1}">
              <a14:hiddenFill xmlns:a14="http://schemas.microsoft.com/office/drawing/2010/main">
                <a:solidFill>
                  <a:srgbClr val="FFFFFF"/>
                </a:solidFill>
              </a14:hiddenFill>
            </a:ext>
          </a:extLst>
        </p:spPr>
      </p:pic>
      <p:sp>
        <p:nvSpPr>
          <p:cNvPr id="45" name="TextBox 44"/>
          <p:cNvSpPr txBox="1"/>
          <p:nvPr/>
        </p:nvSpPr>
        <p:spPr>
          <a:xfrm>
            <a:off x="4553628" y="4081392"/>
            <a:ext cx="1492581" cy="400110"/>
          </a:xfrm>
          <a:prstGeom prst="rect">
            <a:avLst/>
          </a:prstGeom>
          <a:noFill/>
        </p:spPr>
        <p:txBody>
          <a:bodyPr wrap="square" rtlCol="0">
            <a:spAutoFit/>
          </a:bodyPr>
          <a:lstStyle/>
          <a:p>
            <a:pPr algn="ctr"/>
            <a:r>
              <a:rPr lang="en-US" sz="1000" dirty="0">
                <a:latin typeface="Georgia"/>
                <a:ea typeface="Georgia" charset="0"/>
                <a:cs typeface="Georgia"/>
              </a:rPr>
              <a:t>Patrick Meehan (R+1)</a:t>
            </a:r>
          </a:p>
          <a:p>
            <a:pPr algn="ctr"/>
            <a:r>
              <a:rPr lang="en-US" sz="1000" dirty="0">
                <a:latin typeface="Georgia"/>
                <a:ea typeface="Georgia" charset="0"/>
                <a:cs typeface="Georgia"/>
              </a:rPr>
              <a:t>(R-PA05)</a:t>
            </a:r>
            <a:r>
              <a:rPr lang="en-US" altLang="en-US" sz="1000" dirty="0">
                <a:solidFill>
                  <a:srgbClr val="000000"/>
                </a:solidFill>
                <a:latin typeface="Calibri Light" charset="0"/>
              </a:rPr>
              <a:t> †</a:t>
            </a:r>
            <a:endParaRPr lang="en-US" altLang="en-US" sz="1000" dirty="0"/>
          </a:p>
        </p:txBody>
      </p:sp>
      <p:sp>
        <p:nvSpPr>
          <p:cNvPr id="46" name="Text Placeholder 18"/>
          <p:cNvSpPr txBox="1">
            <a:spLocks/>
          </p:cNvSpPr>
          <p:nvPr/>
        </p:nvSpPr>
        <p:spPr bwMode="auto">
          <a:xfrm>
            <a:off x="404808" y="6422607"/>
            <a:ext cx="3043242"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dirty="0">
                <a:latin typeface="Georgia"/>
                <a:cs typeface="Georgia"/>
              </a:rPr>
              <a:t>Daniel Stublen | Slide last updated on: October 18, 2018</a:t>
            </a:r>
          </a:p>
        </p:txBody>
      </p:sp>
      <p:pic>
        <p:nvPicPr>
          <p:cNvPr id="56" name="Picture 55"/>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503175" y="274320"/>
            <a:ext cx="2080349" cy="274320"/>
          </a:xfrm>
          <a:prstGeom prst="rect">
            <a:avLst/>
          </a:prstGeom>
        </p:spPr>
      </p:pic>
      <p:pic>
        <p:nvPicPr>
          <p:cNvPr id="57" name="Picture 2">
            <a:extLst>
              <a:ext uri="{FF2B5EF4-FFF2-40B4-BE49-F238E27FC236}">
                <a16:creationId xmlns:a16="http://schemas.microsoft.com/office/drawing/2014/main" id="{BC1AC63B-F3EC-0445-9120-D2C9B2FBD27F}"/>
              </a:ext>
            </a:extLst>
          </p:cNvPr>
          <p:cNvPicPr>
            <a:picLocks noChangeAspect="1" noChangeArrowheads="1"/>
          </p:cNvPicPr>
          <p:nvPr/>
        </p:nvPicPr>
        <p:blipFill>
          <a:blip r:embed="rId13">
            <a:extLst>
              <a:ext uri="{28A0092B-C50C-407E-A947-70E740481C1C}">
                <a14:useLocalDpi xmlns:a14="http://schemas.microsoft.com/office/drawing/2010/main"/>
              </a:ext>
            </a:extLst>
          </a:blip>
          <a:stretch>
            <a:fillRect/>
          </a:stretch>
        </p:blipFill>
        <p:spPr bwMode="auto">
          <a:xfrm>
            <a:off x="6498276" y="4485096"/>
            <a:ext cx="457200" cy="457200"/>
          </a:xfrm>
          <a:prstGeom prst="ellipse">
            <a:avLst/>
          </a:prstGeom>
          <a:ln w="28575" cap="rnd">
            <a:solidFill>
              <a:schemeClr val="tx2"/>
            </a:solidFill>
            <a:prstDash val="solid"/>
          </a:ln>
          <a:effectLst/>
          <a:extLst>
            <a:ext uri="{909E8E84-426E-40DD-AFC4-6F175D3DCCD1}">
              <a14:hiddenFill xmlns:a14="http://schemas.microsoft.com/office/drawing/2010/main">
                <a:solidFill>
                  <a:srgbClr val="FFFFFF"/>
                </a:solidFill>
              </a14:hiddenFill>
            </a:ext>
          </a:extLst>
        </p:spPr>
      </p:pic>
      <p:sp>
        <p:nvSpPr>
          <p:cNvPr id="62" name="TextBox 61">
            <a:extLst>
              <a:ext uri="{FF2B5EF4-FFF2-40B4-BE49-F238E27FC236}">
                <a16:creationId xmlns:a16="http://schemas.microsoft.com/office/drawing/2014/main" id="{350CC49D-BAFC-2C41-8E0E-00B79509130D}"/>
              </a:ext>
            </a:extLst>
          </p:cNvPr>
          <p:cNvSpPr txBox="1"/>
          <p:nvPr/>
        </p:nvSpPr>
        <p:spPr>
          <a:xfrm>
            <a:off x="6073378" y="4948290"/>
            <a:ext cx="1306997" cy="400110"/>
          </a:xfrm>
          <a:prstGeom prst="rect">
            <a:avLst/>
          </a:prstGeom>
          <a:noFill/>
        </p:spPr>
        <p:txBody>
          <a:bodyPr wrap="square" rtlCol="0">
            <a:spAutoFit/>
          </a:bodyPr>
          <a:lstStyle/>
          <a:p>
            <a:pPr algn="ctr"/>
            <a:r>
              <a:rPr lang="en-US" sz="1000" dirty="0">
                <a:latin typeface="Georgia"/>
                <a:ea typeface="Georgia" charset="0"/>
                <a:cs typeface="Georgia"/>
              </a:rPr>
              <a:t>David Trott (R+4)</a:t>
            </a:r>
          </a:p>
          <a:p>
            <a:pPr algn="ctr"/>
            <a:r>
              <a:rPr lang="en-US" sz="1000" dirty="0">
                <a:latin typeface="Georgia"/>
                <a:ea typeface="Georgia" charset="0"/>
                <a:cs typeface="Georgia"/>
              </a:rPr>
              <a:t>(R-MI11)</a:t>
            </a:r>
          </a:p>
        </p:txBody>
      </p:sp>
    </p:spTree>
    <p:extLst>
      <p:ext uri="{BB962C8B-B14F-4D97-AF65-F5344CB8AC3E}">
        <p14:creationId xmlns:p14="http://schemas.microsoft.com/office/powerpoint/2010/main" val="4233550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14"/>
          <p:cNvSpPr>
            <a:spLocks noChangeArrowheads="1"/>
          </p:cNvSpPr>
          <p:nvPr/>
        </p:nvSpPr>
        <p:spPr bwMode="auto">
          <a:xfrm>
            <a:off x="1126417" y="2057374"/>
            <a:ext cx="1480324" cy="230832"/>
          </a:xfrm>
          <a:prstGeom prst="rect">
            <a:avLst/>
          </a:prstGeom>
          <a:noFill/>
          <a:ln w="28575">
            <a:solidFill>
              <a:schemeClr val="tx2">
                <a:lumMod val="40000"/>
                <a:lumOff val="60000"/>
              </a:schemeClr>
            </a:solidFill>
          </a:ln>
          <a:extLst/>
        </p:spPr>
        <p:txBody>
          <a:bodyPr wrap="square">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lgn="ctr">
              <a:lnSpc>
                <a:spcPct val="100000"/>
              </a:lnSpc>
              <a:spcBef>
                <a:spcPct val="0"/>
              </a:spcBef>
              <a:buFontTx/>
              <a:buNone/>
              <a:defRPr/>
            </a:pPr>
            <a:r>
              <a:rPr lang="en-US" altLang="en-US" sz="900" dirty="0" smtClean="0">
                <a:latin typeface="+mn-lt"/>
              </a:rPr>
              <a:t>Toss-Ups</a:t>
            </a:r>
            <a:endParaRPr lang="en-US" altLang="en-US" sz="900" dirty="0">
              <a:latin typeface="+mn-lt"/>
            </a:endParaRPr>
          </a:p>
        </p:txBody>
      </p:sp>
      <p:sp>
        <p:nvSpPr>
          <p:cNvPr id="13" name="Title 1"/>
          <p:cNvSpPr txBox="1"/>
          <p:nvPr/>
        </p:nvSpPr>
        <p:spPr bwMode="auto">
          <a:xfrm>
            <a:off x="404814" y="756919"/>
            <a:ext cx="8407400" cy="609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xmlns:p15="http://schemas.microsoft.com/office/powerpoint/2012/main" xmlns:p14="http://schemas.microsoft.com/office/powerpoint/2010/main" val="1"/>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200" b="1" kern="1200">
                <a:solidFill>
                  <a:schemeClr val="tx1"/>
                </a:solidFill>
                <a:latin typeface="Georgia" panose="02040502050405020303" pitchFamily="18" charset="0"/>
                <a:ea typeface="ＭＳ Ｐゴシック" panose="020B0600070205080204" pitchFamily="34" charset="-128"/>
                <a:cs typeface="MS PGothic" charset="0"/>
              </a:defRPr>
            </a:lvl1pPr>
            <a:lvl2pPr algn="l" rtl="0" eaLnBrk="0" fontAlgn="base" hangingPunct="0">
              <a:lnSpc>
                <a:spcPct val="90000"/>
              </a:lnSpc>
              <a:spcBef>
                <a:spcPct val="0"/>
              </a:spcBef>
              <a:spcAft>
                <a:spcPct val="0"/>
              </a:spcAft>
              <a:defRPr sz="3000">
                <a:solidFill>
                  <a:schemeClr val="tx1"/>
                </a:solidFill>
                <a:latin typeface="Georgia"/>
                <a:ea typeface="ＭＳ Ｐゴシック" panose="020B0600070205080204" pitchFamily="34" charset="-128"/>
                <a:cs typeface="MS PGothic" charset="0"/>
              </a:defRPr>
            </a:lvl2pPr>
            <a:lvl3pPr algn="l" rtl="0" eaLnBrk="0" fontAlgn="base" hangingPunct="0">
              <a:lnSpc>
                <a:spcPct val="90000"/>
              </a:lnSpc>
              <a:spcBef>
                <a:spcPct val="0"/>
              </a:spcBef>
              <a:spcAft>
                <a:spcPct val="0"/>
              </a:spcAft>
              <a:defRPr sz="3000">
                <a:solidFill>
                  <a:schemeClr val="tx1"/>
                </a:solidFill>
                <a:latin typeface="Georgia"/>
                <a:ea typeface="ＭＳ Ｐゴシック" panose="020B0600070205080204" pitchFamily="34" charset="-128"/>
                <a:cs typeface="MS PGothic" charset="0"/>
              </a:defRPr>
            </a:lvl3pPr>
            <a:lvl4pPr algn="l" rtl="0" eaLnBrk="0" fontAlgn="base" hangingPunct="0">
              <a:lnSpc>
                <a:spcPct val="90000"/>
              </a:lnSpc>
              <a:spcBef>
                <a:spcPct val="0"/>
              </a:spcBef>
              <a:spcAft>
                <a:spcPct val="0"/>
              </a:spcAft>
              <a:defRPr sz="3000">
                <a:solidFill>
                  <a:schemeClr val="tx1"/>
                </a:solidFill>
                <a:latin typeface="Georgia"/>
                <a:ea typeface="ＭＳ Ｐゴシック" panose="020B0600070205080204" pitchFamily="34" charset="-128"/>
                <a:cs typeface="MS PGothic" charset="0"/>
              </a:defRPr>
            </a:lvl4pPr>
            <a:lvl5pPr algn="l" rtl="0" eaLnBrk="0" fontAlgn="base" hangingPunct="0">
              <a:lnSpc>
                <a:spcPct val="90000"/>
              </a:lnSpc>
              <a:spcBef>
                <a:spcPct val="0"/>
              </a:spcBef>
              <a:spcAft>
                <a:spcPct val="0"/>
              </a:spcAft>
              <a:defRPr sz="3000">
                <a:solidFill>
                  <a:schemeClr val="tx1"/>
                </a:solidFill>
                <a:latin typeface="Georgia"/>
                <a:ea typeface="ＭＳ Ｐゴシック" panose="020B0600070205080204" pitchFamily="34" charset="-128"/>
                <a:cs typeface="MS PGothic" charset="0"/>
              </a:defRPr>
            </a:lvl5pPr>
            <a:lvl6pPr marL="457200" algn="l" rtl="0" fontAlgn="base">
              <a:lnSpc>
                <a:spcPct val="90000"/>
              </a:lnSpc>
              <a:spcBef>
                <a:spcPct val="0"/>
              </a:spcBef>
              <a:spcAft>
                <a:spcPct val="0"/>
              </a:spcAft>
              <a:defRPr sz="3000">
                <a:solidFill>
                  <a:schemeClr val="tx1"/>
                </a:solidFill>
                <a:latin typeface="Georgia"/>
                <a:ea typeface="ＭＳ Ｐゴシック" charset="0"/>
                <a:cs typeface="ＭＳ Ｐゴシック" charset="0"/>
              </a:defRPr>
            </a:lvl6pPr>
            <a:lvl7pPr marL="914400" algn="l" rtl="0" fontAlgn="base">
              <a:lnSpc>
                <a:spcPct val="90000"/>
              </a:lnSpc>
              <a:spcBef>
                <a:spcPct val="0"/>
              </a:spcBef>
              <a:spcAft>
                <a:spcPct val="0"/>
              </a:spcAft>
              <a:defRPr sz="3000">
                <a:solidFill>
                  <a:schemeClr val="tx1"/>
                </a:solidFill>
                <a:latin typeface="Georgia"/>
                <a:ea typeface="ＭＳ Ｐゴシック" charset="0"/>
                <a:cs typeface="ＭＳ Ｐゴシック" charset="0"/>
              </a:defRPr>
            </a:lvl7pPr>
            <a:lvl8pPr marL="1371600" algn="l" rtl="0" fontAlgn="base">
              <a:lnSpc>
                <a:spcPct val="90000"/>
              </a:lnSpc>
              <a:spcBef>
                <a:spcPct val="0"/>
              </a:spcBef>
              <a:spcAft>
                <a:spcPct val="0"/>
              </a:spcAft>
              <a:defRPr sz="3000">
                <a:solidFill>
                  <a:schemeClr val="tx1"/>
                </a:solidFill>
                <a:latin typeface="Georgia"/>
                <a:ea typeface="ＭＳ Ｐゴシック" charset="0"/>
                <a:cs typeface="ＭＳ Ｐゴシック" charset="0"/>
              </a:defRPr>
            </a:lvl8pPr>
            <a:lvl9pPr marL="1828800" algn="l" rtl="0" fontAlgn="base">
              <a:lnSpc>
                <a:spcPct val="90000"/>
              </a:lnSpc>
              <a:spcBef>
                <a:spcPct val="0"/>
              </a:spcBef>
              <a:spcAft>
                <a:spcPct val="0"/>
              </a:spcAft>
              <a:defRPr sz="3000">
                <a:solidFill>
                  <a:schemeClr val="tx1"/>
                </a:solidFill>
                <a:latin typeface="Georgia"/>
                <a:ea typeface="ＭＳ Ｐゴシック" charset="0"/>
                <a:cs typeface="ＭＳ Ｐゴシック" charset="0"/>
              </a:defRPr>
            </a:lvl9pPr>
          </a:lstStyle>
          <a:p>
            <a:r>
              <a:rPr lang="en-US" altLang="en-US" sz="2000" dirty="0">
                <a:latin typeface="Georgia"/>
                <a:ea typeface="ＭＳ Ｐゴシック" charset="0"/>
                <a:cs typeface="MS PGothic" charset="0"/>
              </a:rPr>
              <a:t>Six open Republican seats and </a:t>
            </a:r>
            <a:r>
              <a:rPr lang="en-US" altLang="en-US" sz="2000" dirty="0" smtClean="0">
                <a:latin typeface="Georgia"/>
                <a:ea typeface="ＭＳ Ｐゴシック" charset="0"/>
                <a:cs typeface="MS PGothic" charset="0"/>
              </a:rPr>
              <a:t>one </a:t>
            </a:r>
            <a:r>
              <a:rPr lang="en-US" altLang="en-US" sz="2000" dirty="0">
                <a:latin typeface="Georgia"/>
                <a:ea typeface="ＭＳ Ｐゴシック" charset="0"/>
                <a:cs typeface="MS PGothic" charset="0"/>
              </a:rPr>
              <a:t>open Democratic </a:t>
            </a:r>
            <a:r>
              <a:rPr lang="en-US" altLang="en-US" sz="2000" dirty="0" smtClean="0">
                <a:latin typeface="Georgia"/>
                <a:ea typeface="ＭＳ Ｐゴシック" charset="0"/>
                <a:cs typeface="MS PGothic" charset="0"/>
              </a:rPr>
              <a:t>seat </a:t>
            </a:r>
            <a:r>
              <a:rPr lang="en-US" altLang="en-US" sz="2000" dirty="0">
                <a:latin typeface="Georgia"/>
                <a:ea typeface="ＭＳ Ｐゴシック" charset="0"/>
                <a:cs typeface="MS PGothic" charset="0"/>
              </a:rPr>
              <a:t>are rated “Toss Ups”</a:t>
            </a:r>
          </a:p>
        </p:txBody>
      </p:sp>
      <p:sp>
        <p:nvSpPr>
          <p:cNvPr id="5" name="Slide Number Placeholder 4"/>
          <p:cNvSpPr>
            <a:spLocks noGrp="1"/>
          </p:cNvSpPr>
          <p:nvPr>
            <p:ph type="sldNum" sz="quarter" idx="12"/>
          </p:nvPr>
        </p:nvSpPr>
        <p:spPr/>
        <p:txBody>
          <a:bodyPr/>
          <a:lstStyle/>
          <a:p>
            <a:fld id="{BEFBC90E-502A-A54D-9BAE-6F74229062B0}" type="slidenum">
              <a:rPr lang="en-US" smtClean="0"/>
              <a:t>19</a:t>
            </a:fld>
            <a:endParaRPr lang="en-US" dirty="0"/>
          </a:p>
        </p:txBody>
      </p:sp>
      <p:sp>
        <p:nvSpPr>
          <p:cNvPr id="14" name="Rectangle 14"/>
          <p:cNvSpPr>
            <a:spLocks noChangeArrowheads="1"/>
          </p:cNvSpPr>
          <p:nvPr/>
        </p:nvSpPr>
        <p:spPr bwMode="auto">
          <a:xfrm>
            <a:off x="419100" y="1377816"/>
            <a:ext cx="8229600" cy="304699"/>
          </a:xfrm>
          <a:prstGeom prst="rect">
            <a:avLst/>
          </a:prstGeom>
          <a:noFill/>
          <a:ln>
            <a:noFill/>
          </a:ln>
          <a:extLst/>
        </p:spPr>
        <p:txBody>
          <a:bodyPr>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lnSpc>
                <a:spcPct val="100000"/>
              </a:lnSpc>
              <a:spcBef>
                <a:spcPct val="0"/>
              </a:spcBef>
              <a:buFontTx/>
              <a:buNone/>
              <a:defRPr/>
            </a:pPr>
            <a:r>
              <a:rPr lang="en-US" altLang="en-US" sz="1200" b="1" dirty="0"/>
              <a:t>Representatives not seeking re-election</a:t>
            </a:r>
          </a:p>
        </p:txBody>
      </p:sp>
      <p:sp>
        <p:nvSpPr>
          <p:cNvPr id="42" name="Rectangle 14"/>
          <p:cNvSpPr>
            <a:spLocks noChangeArrowheads="1"/>
          </p:cNvSpPr>
          <p:nvPr/>
        </p:nvSpPr>
        <p:spPr bwMode="auto">
          <a:xfrm>
            <a:off x="6921183" y="2045419"/>
            <a:ext cx="1201520" cy="230832"/>
          </a:xfrm>
          <a:prstGeom prst="rect">
            <a:avLst/>
          </a:prstGeom>
          <a:noFill/>
          <a:ln w="28575">
            <a:solidFill>
              <a:schemeClr val="tx2">
                <a:lumMod val="75000"/>
              </a:schemeClr>
            </a:solidFill>
          </a:ln>
          <a:extLst/>
        </p:spPr>
        <p:txBody>
          <a:bodyPr wrap="square">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lgn="ctr">
              <a:lnSpc>
                <a:spcPct val="100000"/>
              </a:lnSpc>
              <a:spcBef>
                <a:spcPct val="0"/>
              </a:spcBef>
              <a:buFontTx/>
              <a:buNone/>
              <a:defRPr/>
            </a:pPr>
            <a:r>
              <a:rPr lang="en-US" altLang="en-US" sz="900" dirty="0">
                <a:latin typeface="+mn-lt"/>
              </a:rPr>
              <a:t>Solid Republican</a:t>
            </a:r>
          </a:p>
        </p:txBody>
      </p:sp>
      <p:sp>
        <p:nvSpPr>
          <p:cNvPr id="43" name="Rectangle 14"/>
          <p:cNvSpPr>
            <a:spLocks noChangeArrowheads="1"/>
          </p:cNvSpPr>
          <p:nvPr/>
        </p:nvSpPr>
        <p:spPr bwMode="auto">
          <a:xfrm>
            <a:off x="4169080" y="2055789"/>
            <a:ext cx="1280160" cy="230832"/>
          </a:xfrm>
          <a:prstGeom prst="rect">
            <a:avLst/>
          </a:prstGeom>
          <a:noFill/>
          <a:ln w="28575">
            <a:solidFill>
              <a:schemeClr val="tx2">
                <a:lumMod val="60000"/>
                <a:lumOff val="40000"/>
              </a:schemeClr>
            </a:solidFill>
          </a:ln>
          <a:extLst/>
        </p:spPr>
        <p:txBody>
          <a:bodyPr wrap="square">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lgn="ctr">
              <a:lnSpc>
                <a:spcPct val="100000"/>
              </a:lnSpc>
              <a:spcBef>
                <a:spcPct val="0"/>
              </a:spcBef>
              <a:buFontTx/>
              <a:buNone/>
              <a:defRPr/>
            </a:pPr>
            <a:r>
              <a:rPr lang="en-US" altLang="en-US" sz="900" dirty="0">
                <a:latin typeface="+mn-lt"/>
              </a:rPr>
              <a:t>Lean Republican</a:t>
            </a:r>
          </a:p>
        </p:txBody>
      </p:sp>
      <p:sp>
        <p:nvSpPr>
          <p:cNvPr id="2" name="TextBox 1"/>
          <p:cNvSpPr txBox="1"/>
          <p:nvPr/>
        </p:nvSpPr>
        <p:spPr>
          <a:xfrm>
            <a:off x="6529177" y="2361726"/>
            <a:ext cx="2696299" cy="3842077"/>
          </a:xfrm>
          <a:prstGeom prst="rect">
            <a:avLst/>
          </a:prstGeom>
          <a:noFill/>
        </p:spPr>
        <p:txBody>
          <a:bodyPr wrap="square" rtlCol="0">
            <a:spAutoFit/>
          </a:bodyPr>
          <a:lstStyle/>
          <a:p>
            <a:pPr>
              <a:spcAft>
                <a:spcPts val="200"/>
              </a:spcAft>
              <a:tabLst>
                <a:tab pos="342900" algn="l"/>
              </a:tabLst>
            </a:pPr>
            <a:r>
              <a:rPr lang="en-US" sz="900" dirty="0">
                <a:latin typeface="+mj-lt"/>
              </a:rPr>
              <a:t>R+8		Jim Renacci (R-OH16)</a:t>
            </a:r>
          </a:p>
          <a:p>
            <a:pPr>
              <a:spcAft>
                <a:spcPts val="200"/>
              </a:spcAft>
              <a:tabLst>
                <a:tab pos="342900" algn="l"/>
              </a:tabLst>
            </a:pPr>
            <a:r>
              <a:rPr lang="en-US" sz="900" dirty="0">
                <a:latin typeface="+mj-lt"/>
              </a:rPr>
              <a:t>R+9		Joe Barton (R-TX06)</a:t>
            </a:r>
          </a:p>
          <a:p>
            <a:pPr>
              <a:spcAft>
                <a:spcPts val="200"/>
              </a:spcAft>
            </a:pPr>
            <a:r>
              <a:rPr lang="en-US" sz="900" dirty="0">
                <a:latin typeface="+mj-lt"/>
              </a:rPr>
              <a:t>R+11 	Tim Murphy (R-PA18)</a:t>
            </a:r>
            <a:r>
              <a:rPr lang="en-US" altLang="en-US" sz="900" dirty="0">
                <a:solidFill>
                  <a:srgbClr val="000000"/>
                </a:solidFill>
                <a:latin typeface="+mj-lt"/>
              </a:rPr>
              <a:t> †</a:t>
            </a:r>
            <a:endParaRPr lang="en-US" sz="900" dirty="0">
              <a:latin typeface="+mj-lt"/>
            </a:endParaRPr>
          </a:p>
          <a:p>
            <a:pPr>
              <a:spcAft>
                <a:spcPts val="200"/>
              </a:spcAft>
            </a:pPr>
            <a:r>
              <a:rPr lang="en-US" sz="900" dirty="0">
                <a:latin typeface="+mj-lt"/>
              </a:rPr>
              <a:t>R+13 	Trent Franks (R-AZ08)</a:t>
            </a:r>
            <a:r>
              <a:rPr lang="en-US" altLang="en-US" sz="900" dirty="0">
                <a:solidFill>
                  <a:srgbClr val="000000"/>
                </a:solidFill>
                <a:latin typeface="+mj-lt"/>
              </a:rPr>
              <a:t> † </a:t>
            </a:r>
          </a:p>
          <a:p>
            <a:pPr>
              <a:spcAft>
                <a:spcPts val="200"/>
              </a:spcAft>
            </a:pPr>
            <a:r>
              <a:rPr lang="en-US" altLang="en-US" sz="900" dirty="0">
                <a:solidFill>
                  <a:srgbClr val="000000"/>
                </a:solidFill>
                <a:latin typeface="+mj-lt"/>
              </a:rPr>
              <a:t>	</a:t>
            </a:r>
            <a:r>
              <a:rPr lang="en-US" sz="900" dirty="0">
                <a:latin typeface="+mj-lt"/>
              </a:rPr>
              <a:t>Ken Buck (R-CO04)</a:t>
            </a:r>
            <a:endParaRPr lang="en-US" altLang="en-US" sz="900" dirty="0">
              <a:solidFill>
                <a:srgbClr val="000000"/>
              </a:solidFill>
              <a:latin typeface="+mj-lt"/>
            </a:endParaRPr>
          </a:p>
          <a:p>
            <a:pPr>
              <a:spcAft>
                <a:spcPts val="200"/>
              </a:spcAft>
            </a:pPr>
            <a:r>
              <a:rPr lang="en-US" sz="900" dirty="0">
                <a:solidFill>
                  <a:srgbClr val="000000"/>
                </a:solidFill>
                <a:latin typeface="+mj-lt"/>
              </a:rPr>
              <a:t>	</a:t>
            </a:r>
            <a:r>
              <a:rPr lang="en-US" sz="900" dirty="0">
                <a:latin typeface="+mj-lt"/>
              </a:rPr>
              <a:t>Tom Rooney (R-FL17)</a:t>
            </a:r>
          </a:p>
          <a:p>
            <a:pPr>
              <a:spcAft>
                <a:spcPts val="200"/>
              </a:spcAft>
            </a:pPr>
            <a:r>
              <a:rPr lang="en-US" sz="900" dirty="0">
                <a:latin typeface="+mj-lt"/>
              </a:rPr>
              <a:t>	Gregg Harper (R-MS03)</a:t>
            </a:r>
          </a:p>
          <a:p>
            <a:pPr>
              <a:spcAft>
                <a:spcPts val="200"/>
              </a:spcAft>
            </a:pPr>
            <a:r>
              <a:rPr lang="en-US" sz="900" dirty="0">
                <a:latin typeface="+mj-lt"/>
              </a:rPr>
              <a:t>	Sam Johnson (R-TX03)</a:t>
            </a:r>
          </a:p>
          <a:p>
            <a:pPr>
              <a:spcAft>
                <a:spcPts val="200"/>
              </a:spcAft>
            </a:pPr>
            <a:r>
              <a:rPr lang="en-US" sz="900" dirty="0">
                <a:latin typeface="+mj-lt"/>
              </a:rPr>
              <a:t>	Blake Farenthold (R-TX27)</a:t>
            </a:r>
            <a:r>
              <a:rPr lang="en-US" altLang="en-US" sz="900" dirty="0">
                <a:solidFill>
                  <a:srgbClr val="000000"/>
                </a:solidFill>
                <a:latin typeface="+mj-lt"/>
              </a:rPr>
              <a:t> †</a:t>
            </a:r>
            <a:endParaRPr lang="en-US" sz="900" dirty="0">
              <a:latin typeface="+mj-lt"/>
            </a:endParaRPr>
          </a:p>
          <a:p>
            <a:pPr>
              <a:spcAft>
                <a:spcPts val="200"/>
              </a:spcAft>
            </a:pPr>
            <a:r>
              <a:rPr lang="en-US" sz="900" dirty="0">
                <a:latin typeface="+mj-lt"/>
              </a:rPr>
              <a:t>	Bob Goodlatte (R-VA06)</a:t>
            </a:r>
          </a:p>
          <a:p>
            <a:pPr>
              <a:spcAft>
                <a:spcPts val="200"/>
              </a:spcAft>
            </a:pPr>
            <a:r>
              <a:rPr lang="en-US" sz="900" dirty="0">
                <a:latin typeface="+mj-lt"/>
              </a:rPr>
              <a:t>R+14 	Kristi Noem (R-SD-At large)*</a:t>
            </a:r>
          </a:p>
          <a:p>
            <a:pPr>
              <a:spcAft>
                <a:spcPts val="200"/>
              </a:spcAft>
            </a:pPr>
            <a:r>
              <a:rPr lang="en-US" sz="900" dirty="0">
                <a:latin typeface="+mj-lt"/>
              </a:rPr>
              <a:t>	Lou Barletta (R-PA09)*</a:t>
            </a:r>
          </a:p>
          <a:p>
            <a:pPr>
              <a:spcAft>
                <a:spcPts val="200"/>
              </a:spcAft>
            </a:pPr>
            <a:r>
              <a:rPr lang="en-US" sz="900" dirty="0">
                <a:latin typeface="+mj-lt"/>
              </a:rPr>
              <a:t>R+15 	Trey Gowdy (R-SC04)</a:t>
            </a:r>
          </a:p>
          <a:p>
            <a:pPr>
              <a:spcAft>
                <a:spcPts val="200"/>
              </a:spcAft>
            </a:pPr>
            <a:r>
              <a:rPr lang="en-US" sz="900" dirty="0">
                <a:latin typeface="+mj-lt"/>
              </a:rPr>
              <a:t>R+16 	Kevin Cramer (R-ND At large)*</a:t>
            </a:r>
          </a:p>
          <a:p>
            <a:pPr>
              <a:spcAft>
                <a:spcPts val="200"/>
              </a:spcAft>
            </a:pPr>
            <a:r>
              <a:rPr lang="en-US" sz="900" dirty="0">
                <a:latin typeface="+mj-lt"/>
              </a:rPr>
              <a:t>	Jeb Hensarling (R-TX05)</a:t>
            </a:r>
          </a:p>
          <a:p>
            <a:pPr>
              <a:spcAft>
                <a:spcPts val="200"/>
              </a:spcAft>
            </a:pPr>
            <a:r>
              <a:rPr lang="en-US" sz="900" dirty="0">
                <a:latin typeface="+mj-lt"/>
              </a:rPr>
              <a:t>R+17 	Todd Rokita (R-IN04)*</a:t>
            </a:r>
          </a:p>
          <a:p>
            <a:pPr>
              <a:spcAft>
                <a:spcPts val="200"/>
              </a:spcAft>
            </a:pPr>
            <a:r>
              <a:rPr lang="en-US" sz="900" dirty="0">
                <a:latin typeface="+mj-lt"/>
              </a:rPr>
              <a:t>	Jim Bridenstine (R-OK01)</a:t>
            </a:r>
            <a:r>
              <a:rPr lang="en-US" sz="800" dirty="0">
                <a:latin typeface="+mj-lt"/>
                <a:cs typeface="Georgia"/>
              </a:rPr>
              <a:t> †</a:t>
            </a:r>
            <a:endParaRPr lang="en-US" sz="900" dirty="0">
              <a:latin typeface="+mj-lt"/>
            </a:endParaRPr>
          </a:p>
          <a:p>
            <a:pPr>
              <a:spcAft>
                <a:spcPts val="200"/>
              </a:spcAft>
            </a:pPr>
            <a:r>
              <a:rPr lang="en-US" sz="900" dirty="0">
                <a:latin typeface="+mj-lt"/>
              </a:rPr>
              <a:t>R+18 	Luke Messer (R-IN06)*</a:t>
            </a:r>
          </a:p>
          <a:p>
            <a:pPr>
              <a:spcAft>
                <a:spcPts val="200"/>
              </a:spcAft>
            </a:pPr>
            <a:r>
              <a:rPr lang="en-US" sz="900" dirty="0">
                <a:latin typeface="+mj-lt"/>
              </a:rPr>
              <a:t>R+20 	Marsha Blackburn (R-TN07)*</a:t>
            </a:r>
          </a:p>
          <a:p>
            <a:pPr>
              <a:spcAft>
                <a:spcPts val="200"/>
              </a:spcAft>
            </a:pPr>
            <a:r>
              <a:rPr lang="en-US" sz="900" dirty="0">
                <a:latin typeface="+mj-lt"/>
              </a:rPr>
              <a:t>	Jimmy Duncan (R-TN02)</a:t>
            </a:r>
          </a:p>
          <a:p>
            <a:pPr>
              <a:spcAft>
                <a:spcPts val="200"/>
              </a:spcAft>
            </a:pPr>
            <a:r>
              <a:rPr lang="en-US" sz="900" dirty="0">
                <a:latin typeface="+mj-lt"/>
              </a:rPr>
              <a:t>R+21 	Raul Labrador (R-ID01)*</a:t>
            </a:r>
          </a:p>
          <a:p>
            <a:pPr>
              <a:spcAft>
                <a:spcPts val="200"/>
              </a:spcAft>
            </a:pPr>
            <a:r>
              <a:rPr lang="en-US" sz="900" dirty="0">
                <a:latin typeface="+mj-lt"/>
              </a:rPr>
              <a:t>R+22 	Bill Shuster (R-PA13)</a:t>
            </a:r>
          </a:p>
          <a:p>
            <a:pPr>
              <a:spcAft>
                <a:spcPts val="200"/>
              </a:spcAft>
            </a:pPr>
            <a:r>
              <a:rPr lang="en-US" sz="900" dirty="0">
                <a:latin typeface="+mj-lt"/>
              </a:rPr>
              <a:t>R+24 	Diane Black (R-TN06)*</a:t>
            </a:r>
          </a:p>
        </p:txBody>
      </p:sp>
      <p:pic>
        <p:nvPicPr>
          <p:cNvPr id="19"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t="-763"/>
          <a:stretch>
            <a:fillRect/>
          </a:stretch>
        </p:blipFill>
        <p:spPr bwMode="auto">
          <a:xfrm>
            <a:off x="1042300" y="4164263"/>
            <a:ext cx="457676" cy="457200"/>
          </a:xfrm>
          <a:prstGeom prst="ellipse">
            <a:avLst/>
          </a:prstGeom>
          <a:ln w="28575" cap="rnd">
            <a:solidFill>
              <a:schemeClr val="tx2"/>
            </a:solidFill>
            <a:prstDash val="solid"/>
          </a:ln>
          <a:effectLst/>
          <a:extLst>
            <a:ext uri="{909E8E84-426E-40DD-AFC4-6F175D3DCCD1}">
              <a14:hiddenFill xmlns:a14="http://schemas.microsoft.com/office/drawing/2010/main">
                <a:solidFill>
                  <a:srgbClr val="FFFFFF"/>
                </a:solidFill>
              </a14:hiddenFill>
            </a:ext>
          </a:extLst>
        </p:spPr>
      </p:pic>
      <p:sp>
        <p:nvSpPr>
          <p:cNvPr id="53" name="TextBox 52"/>
          <p:cNvSpPr txBox="1"/>
          <p:nvPr/>
        </p:nvSpPr>
        <p:spPr>
          <a:xfrm>
            <a:off x="567017" y="4616111"/>
            <a:ext cx="1408242" cy="400110"/>
          </a:xfrm>
          <a:prstGeom prst="rect">
            <a:avLst/>
          </a:prstGeom>
          <a:noFill/>
        </p:spPr>
        <p:txBody>
          <a:bodyPr wrap="square" rtlCol="0">
            <a:spAutoFit/>
          </a:bodyPr>
          <a:lstStyle/>
          <a:p>
            <a:pPr algn="ctr"/>
            <a:r>
              <a:rPr lang="en-US" sz="1000" dirty="0">
                <a:latin typeface="Georgia"/>
                <a:ea typeface="Georgia" charset="0"/>
                <a:cs typeface="Georgia"/>
              </a:rPr>
              <a:t>Lynn Jenkins (R+10)</a:t>
            </a:r>
          </a:p>
          <a:p>
            <a:pPr algn="ctr"/>
            <a:r>
              <a:rPr lang="en-US" sz="1000" dirty="0">
                <a:latin typeface="Georgia"/>
                <a:ea typeface="Georgia" charset="0"/>
                <a:cs typeface="Georgia"/>
              </a:rPr>
              <a:t>(R-KS02)</a:t>
            </a:r>
          </a:p>
        </p:txBody>
      </p:sp>
      <p:sp>
        <p:nvSpPr>
          <p:cNvPr id="50" name="TextBox 49"/>
          <p:cNvSpPr txBox="1"/>
          <p:nvPr/>
        </p:nvSpPr>
        <p:spPr>
          <a:xfrm>
            <a:off x="1845403" y="3727550"/>
            <a:ext cx="1408242" cy="400110"/>
          </a:xfrm>
          <a:prstGeom prst="rect">
            <a:avLst/>
          </a:prstGeom>
          <a:noFill/>
        </p:spPr>
        <p:txBody>
          <a:bodyPr wrap="square" rtlCol="0">
            <a:spAutoFit/>
          </a:bodyPr>
          <a:lstStyle/>
          <a:p>
            <a:pPr algn="ctr"/>
            <a:r>
              <a:rPr lang="en-US" sz="1000" dirty="0">
                <a:latin typeface="Georgia"/>
                <a:ea typeface="Georgia" charset="0"/>
                <a:cs typeface="Georgia"/>
              </a:rPr>
              <a:t>Steve Pearce (R+6)</a:t>
            </a:r>
          </a:p>
          <a:p>
            <a:pPr algn="ctr"/>
            <a:r>
              <a:rPr lang="en-US" sz="1000" dirty="0">
                <a:latin typeface="Georgia"/>
                <a:ea typeface="Georgia" charset="0"/>
                <a:cs typeface="Georgia"/>
              </a:rPr>
              <a:t>(R-NM02)*</a:t>
            </a:r>
          </a:p>
        </p:txBody>
      </p:sp>
      <p:pic>
        <p:nvPicPr>
          <p:cNvPr id="2058" name="Picture 10"/>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2320924" y="3275702"/>
            <a:ext cx="457200" cy="457200"/>
          </a:xfrm>
          <a:prstGeom prst="ellipse">
            <a:avLst/>
          </a:prstGeom>
          <a:noFill/>
          <a:ln w="28575">
            <a:solidFill>
              <a:schemeClr val="tx2"/>
            </a:solidFill>
          </a:ln>
          <a:extLst>
            <a:ext uri="{909E8E84-426E-40DD-AFC4-6F175D3DCCD1}">
              <a14:hiddenFill xmlns:a14="http://schemas.microsoft.com/office/drawing/2010/main">
                <a:solidFill>
                  <a:srgbClr val="FFFFFF"/>
                </a:solidFill>
              </a14:hiddenFill>
            </a:ext>
          </a:extLst>
        </p:spPr>
      </p:pic>
      <p:sp>
        <p:nvSpPr>
          <p:cNvPr id="51" name="TextBox 50"/>
          <p:cNvSpPr txBox="1"/>
          <p:nvPr/>
        </p:nvSpPr>
        <p:spPr>
          <a:xfrm>
            <a:off x="3537812" y="2881677"/>
            <a:ext cx="1408242" cy="400110"/>
          </a:xfrm>
          <a:prstGeom prst="rect">
            <a:avLst/>
          </a:prstGeom>
          <a:noFill/>
        </p:spPr>
        <p:txBody>
          <a:bodyPr wrap="square" rtlCol="0">
            <a:spAutoFit/>
          </a:bodyPr>
          <a:lstStyle/>
          <a:p>
            <a:pPr algn="ctr"/>
            <a:r>
              <a:rPr lang="en-US" sz="1000" dirty="0">
                <a:latin typeface="Georgia"/>
                <a:ea typeface="Georgia" charset="0"/>
                <a:cs typeface="Georgia"/>
              </a:rPr>
              <a:t>Dennis Ross (R+6)</a:t>
            </a:r>
          </a:p>
          <a:p>
            <a:pPr algn="ctr"/>
            <a:r>
              <a:rPr lang="en-US" sz="1000" dirty="0">
                <a:latin typeface="Georgia"/>
                <a:ea typeface="Georgia" charset="0"/>
                <a:cs typeface="Georgia"/>
              </a:rPr>
              <a:t>(R-FL15)</a:t>
            </a:r>
          </a:p>
        </p:txBody>
      </p:sp>
      <p:pic>
        <p:nvPicPr>
          <p:cNvPr id="2060" name="Picture 12"/>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4013333" y="2448628"/>
            <a:ext cx="457200" cy="457200"/>
          </a:xfrm>
          <a:prstGeom prst="ellipse">
            <a:avLst/>
          </a:prstGeom>
          <a:noFill/>
          <a:ln w="28575">
            <a:solidFill>
              <a:schemeClr val="tx2"/>
            </a:solidFill>
          </a:ln>
          <a:extLst>
            <a:ext uri="{909E8E84-426E-40DD-AFC4-6F175D3DCCD1}">
              <a14:hiddenFill xmlns:a14="http://schemas.microsoft.com/office/drawing/2010/main">
                <a:solidFill>
                  <a:srgbClr val="FFFFFF"/>
                </a:solidFill>
              </a14:hiddenFill>
            </a:ext>
          </a:extLst>
        </p:spPr>
      </p:pic>
      <p:sp>
        <p:nvSpPr>
          <p:cNvPr id="61" name="Text Placeholder 18"/>
          <p:cNvSpPr txBox="1"/>
          <p:nvPr/>
        </p:nvSpPr>
        <p:spPr bwMode="auto">
          <a:xfrm>
            <a:off x="404807" y="5985449"/>
            <a:ext cx="3411430" cy="437157"/>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ct val="0"/>
              </a:spcBef>
              <a:buNone/>
              <a:defRPr/>
            </a:pPr>
            <a:r>
              <a:rPr lang="en-US" sz="700" dirty="0">
                <a:solidFill>
                  <a:schemeClr val="tx1">
                    <a:lumMod val="50000"/>
                    <a:lumOff val="50000"/>
                  </a:schemeClr>
                </a:solidFill>
                <a:latin typeface="Georgia"/>
                <a:cs typeface="Georgia"/>
              </a:rPr>
              <a:t>*Seeking another office</a:t>
            </a:r>
          </a:p>
          <a:p>
            <a:pPr marL="0" indent="0">
              <a:lnSpc>
                <a:spcPct val="110000"/>
              </a:lnSpc>
              <a:spcBef>
                <a:spcPct val="0"/>
              </a:spcBef>
              <a:buNone/>
              <a:defRPr/>
            </a:pPr>
            <a:r>
              <a:rPr lang="en-US" sz="700" dirty="0">
                <a:solidFill>
                  <a:schemeClr val="tx1">
                    <a:lumMod val="50000"/>
                    <a:lumOff val="50000"/>
                  </a:schemeClr>
                </a:solidFill>
                <a:latin typeface="Georgia"/>
                <a:cs typeface="Georgia"/>
              </a:rPr>
              <a:t>†Resigning before end of term</a:t>
            </a:r>
          </a:p>
          <a:p>
            <a:pPr marL="0" indent="0">
              <a:lnSpc>
                <a:spcPct val="110000"/>
              </a:lnSpc>
              <a:spcBef>
                <a:spcPct val="0"/>
              </a:spcBef>
              <a:buFont typeface="Arial" panose="020B0604020202020204" pitchFamily="34" charset="0"/>
              <a:buNone/>
              <a:defRPr/>
            </a:pPr>
            <a:r>
              <a:rPr lang="en-US" sz="700" dirty="0">
                <a:solidFill>
                  <a:schemeClr val="tx1">
                    <a:lumMod val="50000"/>
                    <a:lumOff val="50000"/>
                  </a:schemeClr>
                </a:solidFill>
                <a:latin typeface="Georgia"/>
                <a:cs typeface="Georgia"/>
              </a:rPr>
              <a:t>Sources: “2018 House summary” The Cook Political Report.</a:t>
            </a:r>
          </a:p>
        </p:txBody>
      </p:sp>
      <p:pic>
        <p:nvPicPr>
          <p:cNvPr id="63" name="Picture 2"/>
          <p:cNvPicPr>
            <a:picLocks noChangeAspect="1" noChangeArrowheads="1"/>
          </p:cNvPicPr>
          <p:nvPr/>
        </p:nvPicPr>
        <p:blipFill>
          <a:blip r:embed="rId6">
            <a:extLst>
              <a:ext uri="{28A0092B-C50C-407E-A947-70E740481C1C}">
                <a14:useLocalDpi xmlns:a14="http://schemas.microsoft.com/office/drawing/2010/main"/>
              </a:ext>
            </a:extLst>
          </a:blip>
          <a:stretch>
            <a:fillRect/>
          </a:stretch>
        </p:blipFill>
        <p:spPr bwMode="auto">
          <a:xfrm>
            <a:off x="1042538" y="2382190"/>
            <a:ext cx="457200" cy="457200"/>
          </a:xfrm>
          <a:prstGeom prst="ellipse">
            <a:avLst/>
          </a:prstGeom>
          <a:ln w="28575" cap="rnd">
            <a:solidFill>
              <a:schemeClr val="tx2"/>
            </a:solidFill>
            <a:prstDash val="solid"/>
          </a:ln>
          <a:effectLst/>
          <a:extLst>
            <a:ext uri="{909E8E84-426E-40DD-AFC4-6F175D3DCCD1}">
              <a14:hiddenFill xmlns:a14="http://schemas.microsoft.com/office/drawing/2010/main">
                <a:solidFill>
                  <a:srgbClr val="FFFFFF"/>
                </a:solidFill>
              </a14:hiddenFill>
            </a:ext>
          </a:extLst>
        </p:spPr>
      </p:pic>
      <p:sp>
        <p:nvSpPr>
          <p:cNvPr id="64" name="TextBox 63"/>
          <p:cNvSpPr txBox="1"/>
          <p:nvPr/>
        </p:nvSpPr>
        <p:spPr>
          <a:xfrm>
            <a:off x="545680" y="2834038"/>
            <a:ext cx="1450917" cy="400110"/>
          </a:xfrm>
          <a:prstGeom prst="rect">
            <a:avLst/>
          </a:prstGeom>
          <a:noFill/>
        </p:spPr>
        <p:txBody>
          <a:bodyPr wrap="square" rtlCol="0">
            <a:spAutoFit/>
          </a:bodyPr>
          <a:lstStyle/>
          <a:p>
            <a:pPr algn="ctr"/>
            <a:r>
              <a:rPr lang="en-US" sz="1000" dirty="0">
                <a:latin typeface="Georgia"/>
                <a:ea typeface="Georgia" charset="0"/>
                <a:cs typeface="Georgia"/>
              </a:rPr>
              <a:t>Dave Reichert (even)</a:t>
            </a:r>
          </a:p>
          <a:p>
            <a:pPr algn="ctr"/>
            <a:r>
              <a:rPr lang="en-US" sz="1000" dirty="0">
                <a:latin typeface="Georgia"/>
                <a:ea typeface="Georgia" charset="0"/>
                <a:cs typeface="Georgia"/>
              </a:rPr>
              <a:t>(R-WA08)</a:t>
            </a:r>
          </a:p>
        </p:txBody>
      </p:sp>
      <p:sp>
        <p:nvSpPr>
          <p:cNvPr id="65" name="Rectangle 14"/>
          <p:cNvSpPr>
            <a:spLocks noChangeArrowheads="1"/>
          </p:cNvSpPr>
          <p:nvPr/>
        </p:nvSpPr>
        <p:spPr bwMode="auto">
          <a:xfrm>
            <a:off x="4263845" y="5237666"/>
            <a:ext cx="1280160" cy="230832"/>
          </a:xfrm>
          <a:prstGeom prst="rect">
            <a:avLst/>
          </a:prstGeom>
          <a:noFill/>
          <a:ln w="28575">
            <a:solidFill>
              <a:schemeClr val="tx2">
                <a:lumMod val="75000"/>
              </a:schemeClr>
            </a:solidFill>
          </a:ln>
          <a:extLst/>
        </p:spPr>
        <p:txBody>
          <a:bodyPr wrap="square">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lgn="ctr">
              <a:lnSpc>
                <a:spcPct val="100000"/>
              </a:lnSpc>
              <a:spcBef>
                <a:spcPct val="0"/>
              </a:spcBef>
              <a:buFontTx/>
              <a:buNone/>
              <a:defRPr/>
            </a:pPr>
            <a:r>
              <a:rPr lang="en-US" altLang="en-US" sz="900" dirty="0">
                <a:latin typeface="+mn-lt"/>
              </a:rPr>
              <a:t>Likely Republican</a:t>
            </a:r>
          </a:p>
        </p:txBody>
      </p:sp>
      <p:sp>
        <p:nvSpPr>
          <p:cNvPr id="67" name="Rectangle 14"/>
          <p:cNvSpPr>
            <a:spLocks noChangeArrowheads="1"/>
          </p:cNvSpPr>
          <p:nvPr/>
        </p:nvSpPr>
        <p:spPr bwMode="auto">
          <a:xfrm>
            <a:off x="420813" y="1655039"/>
            <a:ext cx="4799077" cy="236988"/>
          </a:xfrm>
          <a:prstGeom prst="rect">
            <a:avLst/>
          </a:prstGeom>
          <a:noFill/>
          <a:ln>
            <a:noFill/>
          </a:ln>
          <a:extLst/>
        </p:spPr>
        <p:txBody>
          <a:bodyPr wrap="square">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lnSpc>
                <a:spcPct val="100000"/>
              </a:lnSpc>
              <a:spcBef>
                <a:spcPct val="0"/>
              </a:spcBef>
              <a:buNone/>
              <a:defRPr/>
            </a:pPr>
            <a:r>
              <a:rPr lang="en-US" altLang="en-US" sz="800" dirty="0">
                <a:solidFill>
                  <a:schemeClr val="tx1">
                    <a:lumMod val="50000"/>
                    <a:lumOff val="50000"/>
                  </a:schemeClr>
                </a:solidFill>
                <a:latin typeface="Verdana"/>
                <a:cs typeface="Verdana"/>
              </a:rPr>
              <a:t>NAME OF RETIRING INCUMBENT (“PARTISAN VOTER INDEX”), (PARTY-STATE-DISTRICT)</a:t>
            </a:r>
          </a:p>
        </p:txBody>
      </p:sp>
      <p:sp>
        <p:nvSpPr>
          <p:cNvPr id="35" name="TextBox 34"/>
          <p:cNvSpPr txBox="1"/>
          <p:nvPr/>
        </p:nvSpPr>
        <p:spPr>
          <a:xfrm>
            <a:off x="3600269" y="3765070"/>
            <a:ext cx="1283328" cy="400110"/>
          </a:xfrm>
          <a:prstGeom prst="rect">
            <a:avLst/>
          </a:prstGeom>
          <a:noFill/>
        </p:spPr>
        <p:txBody>
          <a:bodyPr wrap="square" rtlCol="0">
            <a:spAutoFit/>
          </a:bodyPr>
          <a:lstStyle/>
          <a:p>
            <a:pPr algn="ctr"/>
            <a:r>
              <a:rPr lang="en-US" sz="1000" dirty="0">
                <a:latin typeface="Georgia"/>
                <a:ea typeface="Georgia" charset="0"/>
                <a:cs typeface="Georgia"/>
              </a:rPr>
              <a:t>Paul Ryan (R+5)</a:t>
            </a:r>
          </a:p>
          <a:p>
            <a:pPr algn="ctr"/>
            <a:r>
              <a:rPr lang="en-US" sz="1000" dirty="0">
                <a:latin typeface="Georgia"/>
                <a:ea typeface="Georgia" charset="0"/>
                <a:cs typeface="Georgia"/>
              </a:rPr>
              <a:t>(R-WI01)</a:t>
            </a:r>
          </a:p>
        </p:txBody>
      </p:sp>
      <p:pic>
        <p:nvPicPr>
          <p:cNvPr id="1026" name="Picture 2"/>
          <p:cNvPicPr>
            <a:picLocks noChangeAspect="1" noChangeArrowheads="1"/>
          </p:cNvPicPr>
          <p:nvPr/>
        </p:nvPicPr>
        <p:blipFill>
          <a:blip r:embed="rId7">
            <a:extLst>
              <a:ext uri="{28A0092B-C50C-407E-A947-70E740481C1C}">
                <a14:useLocalDpi xmlns:a14="http://schemas.microsoft.com/office/drawing/2010/main"/>
              </a:ext>
            </a:extLst>
          </a:blip>
          <a:stretch>
            <a:fillRect/>
          </a:stretch>
        </p:blipFill>
        <p:spPr bwMode="auto">
          <a:xfrm>
            <a:off x="4013333" y="3312059"/>
            <a:ext cx="457200" cy="457200"/>
          </a:xfrm>
          <a:prstGeom prst="ellipse">
            <a:avLst/>
          </a:prstGeom>
          <a:noFill/>
          <a:ln w="28575">
            <a:solidFill>
              <a:schemeClr val="tx2"/>
            </a:solidFill>
          </a:ln>
          <a:extLst>
            <a:ext uri="{909E8E84-426E-40DD-AFC4-6F175D3DCCD1}">
              <a14:hiddenFill xmlns:a14="http://schemas.microsoft.com/office/drawing/2010/main">
                <a:solidFill>
                  <a:srgbClr val="FFFFFF"/>
                </a:solidFill>
              </a14:hiddenFill>
            </a:ext>
          </a:extLst>
        </p:spPr>
      </p:pic>
      <p:sp>
        <p:nvSpPr>
          <p:cNvPr id="39" name="TextBox 38">
            <a:extLst>
              <a:ext uri="{FF2B5EF4-FFF2-40B4-BE49-F238E27FC236}">
                <a16:creationId xmlns:a16="http://schemas.microsoft.com/office/drawing/2014/main" id="{44BACB76-7623-534A-9813-AE0A1EC04DFD}"/>
              </a:ext>
            </a:extLst>
          </p:cNvPr>
          <p:cNvSpPr txBox="1"/>
          <p:nvPr/>
        </p:nvSpPr>
        <p:spPr>
          <a:xfrm>
            <a:off x="4881456" y="4670503"/>
            <a:ext cx="1283328" cy="400110"/>
          </a:xfrm>
          <a:prstGeom prst="rect">
            <a:avLst/>
          </a:prstGeom>
          <a:noFill/>
        </p:spPr>
        <p:txBody>
          <a:bodyPr wrap="square" rtlCol="0">
            <a:spAutoFit/>
          </a:bodyPr>
          <a:lstStyle/>
          <a:p>
            <a:pPr algn="ctr"/>
            <a:r>
              <a:rPr lang="en-US" sz="1000" dirty="0">
                <a:latin typeface="Georgia"/>
                <a:ea typeface="Georgia" charset="0"/>
                <a:cs typeface="Georgia"/>
              </a:rPr>
              <a:t>Tom Garrett (R+6)</a:t>
            </a:r>
          </a:p>
          <a:p>
            <a:pPr algn="ctr"/>
            <a:r>
              <a:rPr lang="en-US" sz="1000" dirty="0">
                <a:latin typeface="Georgia"/>
                <a:ea typeface="Georgia" charset="0"/>
                <a:cs typeface="Georgia"/>
              </a:rPr>
              <a:t>(R-VA05)</a:t>
            </a:r>
          </a:p>
        </p:txBody>
      </p:sp>
      <p:pic>
        <p:nvPicPr>
          <p:cNvPr id="40" name="Picture 2">
            <a:extLst>
              <a:ext uri="{FF2B5EF4-FFF2-40B4-BE49-F238E27FC236}">
                <a16:creationId xmlns:a16="http://schemas.microsoft.com/office/drawing/2014/main" id="{67F8FEA6-23DD-E241-A09C-DEFF9250647F}"/>
              </a:ext>
            </a:extLst>
          </p:cNvPr>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5294520" y="4217492"/>
            <a:ext cx="457200" cy="457200"/>
          </a:xfrm>
          <a:prstGeom prst="ellipse">
            <a:avLst/>
          </a:prstGeom>
          <a:noFill/>
          <a:ln w="28575">
            <a:solidFill>
              <a:schemeClr val="tx2"/>
            </a:solidFill>
          </a:ln>
          <a:extLst>
            <a:ext uri="{909E8E84-426E-40DD-AFC4-6F175D3DCCD1}">
              <a14:hiddenFill xmlns:a14="http://schemas.microsoft.com/office/drawing/2010/main">
                <a:solidFill>
                  <a:srgbClr val="FFFFFF"/>
                </a:solidFill>
              </a14:hiddenFill>
            </a:ext>
          </a:extLst>
        </p:spPr>
      </p:pic>
      <p:sp>
        <p:nvSpPr>
          <p:cNvPr id="45" name="TextBox 44"/>
          <p:cNvSpPr txBox="1"/>
          <p:nvPr/>
        </p:nvSpPr>
        <p:spPr>
          <a:xfrm>
            <a:off x="1141282" y="5536490"/>
            <a:ext cx="1408242" cy="400110"/>
          </a:xfrm>
          <a:prstGeom prst="rect">
            <a:avLst/>
          </a:prstGeom>
          <a:noFill/>
        </p:spPr>
        <p:txBody>
          <a:bodyPr wrap="square" rtlCol="0">
            <a:spAutoFit/>
          </a:bodyPr>
          <a:lstStyle/>
          <a:p>
            <a:pPr algn="ctr"/>
            <a:r>
              <a:rPr lang="en-US" sz="1000" dirty="0">
                <a:latin typeface="Georgia"/>
                <a:ea typeface="Georgia" charset="0"/>
                <a:cs typeface="Georgia"/>
              </a:rPr>
              <a:t>Tim Walz (R+5)</a:t>
            </a:r>
          </a:p>
          <a:p>
            <a:pPr algn="ctr"/>
            <a:r>
              <a:rPr lang="en-US" sz="1000" dirty="0">
                <a:latin typeface="Georgia"/>
                <a:ea typeface="Georgia" charset="0"/>
                <a:cs typeface="Georgia"/>
              </a:rPr>
              <a:t>(D-MN01)*</a:t>
            </a:r>
          </a:p>
        </p:txBody>
      </p:sp>
      <p:pic>
        <p:nvPicPr>
          <p:cNvPr id="47" name="Picture 8"/>
          <p:cNvPicPr>
            <a:picLocks noChangeAspect="1" noChangeArrowheads="1"/>
          </p:cNvPicPr>
          <p:nvPr/>
        </p:nvPicPr>
        <p:blipFill>
          <a:blip r:embed="rId9">
            <a:extLst>
              <a:ext uri="{28A0092B-C50C-407E-A947-70E740481C1C}">
                <a14:useLocalDpi xmlns:a14="http://schemas.microsoft.com/office/drawing/2010/main"/>
              </a:ext>
            </a:extLst>
          </a:blip>
          <a:stretch>
            <a:fillRect/>
          </a:stretch>
        </p:blipFill>
        <p:spPr bwMode="auto">
          <a:xfrm>
            <a:off x="1616803" y="5080841"/>
            <a:ext cx="457200" cy="457200"/>
          </a:xfrm>
          <a:prstGeom prst="ellipse">
            <a:avLst/>
          </a:prstGeom>
          <a:noFill/>
          <a:ln w="28575">
            <a:solidFill>
              <a:schemeClr val="bg2"/>
            </a:solidFill>
          </a:ln>
          <a:extLst>
            <a:ext uri="{909E8E84-426E-40DD-AFC4-6F175D3DCCD1}">
              <a14:hiddenFill xmlns:a14="http://schemas.microsoft.com/office/drawing/2010/main">
                <a:solidFill>
                  <a:srgbClr val="FFFFFF"/>
                </a:solidFill>
              </a14:hiddenFill>
            </a:ext>
          </a:extLst>
        </p:spPr>
      </p:pic>
      <p:pic>
        <p:nvPicPr>
          <p:cNvPr id="46" name="Picture 2"/>
          <p:cNvPicPr>
            <a:picLocks noChangeAspect="1" noChangeArrowheads="1"/>
          </p:cNvPicPr>
          <p:nvPr/>
        </p:nvPicPr>
        <p:blipFill>
          <a:blip r:embed="rId10" cstate="print">
            <a:extLst>
              <a:ext uri="{28A0092B-C50C-407E-A947-70E740481C1C}">
                <a14:useLocalDpi xmlns:a14="http://schemas.microsoft.com/office/drawing/2010/main"/>
              </a:ext>
            </a:extLst>
          </a:blip>
          <a:stretch>
            <a:fillRect/>
          </a:stretch>
        </p:blipFill>
        <p:spPr bwMode="auto">
          <a:xfrm>
            <a:off x="1042538" y="3244190"/>
            <a:ext cx="457200" cy="457200"/>
          </a:xfrm>
          <a:prstGeom prst="ellipse">
            <a:avLst/>
          </a:prstGeom>
          <a:noFill/>
          <a:ln w="28575">
            <a:solidFill>
              <a:schemeClr val="tx2"/>
            </a:solidFill>
          </a:ln>
          <a:extLst>
            <a:ext uri="{909E8E84-426E-40DD-AFC4-6F175D3DCCD1}">
              <a14:hiddenFill xmlns:a14="http://schemas.microsoft.com/office/drawing/2010/main">
                <a:solidFill>
                  <a:srgbClr val="FFFFFF"/>
                </a:solidFill>
              </a14:hiddenFill>
            </a:ext>
          </a:extLst>
        </p:spPr>
      </p:pic>
      <p:sp>
        <p:nvSpPr>
          <p:cNvPr id="54" name="TextBox 53"/>
          <p:cNvSpPr txBox="1"/>
          <p:nvPr/>
        </p:nvSpPr>
        <p:spPr>
          <a:xfrm>
            <a:off x="545680" y="3696038"/>
            <a:ext cx="1450917" cy="400110"/>
          </a:xfrm>
          <a:prstGeom prst="rect">
            <a:avLst/>
          </a:prstGeom>
          <a:noFill/>
        </p:spPr>
        <p:txBody>
          <a:bodyPr wrap="square" rtlCol="0">
            <a:spAutoFit/>
          </a:bodyPr>
          <a:lstStyle/>
          <a:p>
            <a:pPr algn="ctr"/>
            <a:r>
              <a:rPr lang="en-US" sz="1000" dirty="0">
                <a:latin typeface="Georgia"/>
                <a:ea typeface="Georgia" charset="0"/>
                <a:cs typeface="Georgia"/>
              </a:rPr>
              <a:t>Ed Royce (even)</a:t>
            </a:r>
          </a:p>
          <a:p>
            <a:pPr algn="ctr"/>
            <a:r>
              <a:rPr lang="en-US" sz="1000" dirty="0">
                <a:latin typeface="Georgia"/>
                <a:ea typeface="Georgia" charset="0"/>
                <a:cs typeface="Georgia"/>
              </a:rPr>
              <a:t>(R-CA39)</a:t>
            </a:r>
          </a:p>
        </p:txBody>
      </p:sp>
      <p:pic>
        <p:nvPicPr>
          <p:cNvPr id="2050" name="Picture 2" descr="Image result for evan jenkins"/>
          <p:cNvPicPr>
            <a:picLocks noChangeAspect="1" noChangeArrowheads="1"/>
          </p:cNvPicPr>
          <p:nvPr/>
        </p:nvPicPr>
        <p:blipFill rotWithShape="1">
          <a:blip r:embed="rId11" cstate="print">
            <a:extLst>
              <a:ext uri="{28A0092B-C50C-407E-A947-70E740481C1C}">
                <a14:useLocalDpi xmlns:a14="http://schemas.microsoft.com/office/drawing/2010/main"/>
              </a:ext>
            </a:extLst>
          </a:blip>
          <a:srcRect/>
          <a:stretch/>
        </p:blipFill>
        <p:spPr bwMode="auto">
          <a:xfrm>
            <a:off x="4013333" y="4225723"/>
            <a:ext cx="457200" cy="457200"/>
          </a:xfrm>
          <a:prstGeom prst="ellipse">
            <a:avLst/>
          </a:prstGeom>
          <a:noFill/>
          <a:ln w="28575">
            <a:solidFill>
              <a:schemeClr val="tx2"/>
            </a:solidFill>
          </a:ln>
          <a:extLst>
            <a:ext uri="{909E8E84-426E-40DD-AFC4-6F175D3DCCD1}">
              <a14:hiddenFill xmlns:a14="http://schemas.microsoft.com/office/drawing/2010/main">
                <a:solidFill>
                  <a:srgbClr val="FFFFFF"/>
                </a:solidFill>
              </a14:hiddenFill>
            </a:ext>
          </a:extLst>
        </p:spPr>
      </p:pic>
      <p:sp>
        <p:nvSpPr>
          <p:cNvPr id="55" name="TextBox 54"/>
          <p:cNvSpPr txBox="1"/>
          <p:nvPr/>
        </p:nvSpPr>
        <p:spPr>
          <a:xfrm>
            <a:off x="3506342" y="4678591"/>
            <a:ext cx="1471183" cy="400110"/>
          </a:xfrm>
          <a:prstGeom prst="rect">
            <a:avLst/>
          </a:prstGeom>
          <a:noFill/>
        </p:spPr>
        <p:txBody>
          <a:bodyPr wrap="square" rtlCol="0">
            <a:spAutoFit/>
          </a:bodyPr>
          <a:lstStyle/>
          <a:p>
            <a:pPr algn="ctr"/>
            <a:r>
              <a:rPr lang="en-US" sz="1000" dirty="0">
                <a:latin typeface="Georgia"/>
                <a:ea typeface="Georgia" charset="0"/>
                <a:cs typeface="Georgia"/>
              </a:rPr>
              <a:t>Evan Jenkins (R+23)*</a:t>
            </a:r>
          </a:p>
          <a:p>
            <a:pPr algn="ctr"/>
            <a:r>
              <a:rPr lang="en-US" sz="1000" dirty="0">
                <a:latin typeface="Georgia"/>
                <a:ea typeface="Georgia" charset="0"/>
                <a:cs typeface="Georgia"/>
              </a:rPr>
              <a:t>(R-WV03)</a:t>
            </a:r>
          </a:p>
        </p:txBody>
      </p:sp>
      <p:sp>
        <p:nvSpPr>
          <p:cNvPr id="57" name="Text Placeholder 18"/>
          <p:cNvSpPr txBox="1">
            <a:spLocks/>
          </p:cNvSpPr>
          <p:nvPr/>
        </p:nvSpPr>
        <p:spPr bwMode="auto">
          <a:xfrm>
            <a:off x="404808" y="6422607"/>
            <a:ext cx="3043242"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dirty="0">
                <a:latin typeface="Georgia"/>
                <a:cs typeface="Georgia"/>
              </a:rPr>
              <a:t>Daniel Stublen | Slide last updated on: October 18, 2018</a:t>
            </a:r>
          </a:p>
        </p:txBody>
      </p:sp>
      <p:pic>
        <p:nvPicPr>
          <p:cNvPr id="58" name="Picture 57"/>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503175" y="274320"/>
            <a:ext cx="2080349" cy="274320"/>
          </a:xfrm>
          <a:prstGeom prst="rect">
            <a:avLst/>
          </a:prstGeom>
        </p:spPr>
      </p:pic>
      <p:sp>
        <p:nvSpPr>
          <p:cNvPr id="7" name="Rectangle 6">
            <a:extLst>
              <a:ext uri="{FF2B5EF4-FFF2-40B4-BE49-F238E27FC236}">
                <a16:creationId xmlns:a16="http://schemas.microsoft.com/office/drawing/2014/main" id="{888104CC-A50D-4D42-BF49-5D6AB9E43AD5}"/>
              </a:ext>
            </a:extLst>
          </p:cNvPr>
          <p:cNvSpPr/>
          <p:nvPr/>
        </p:nvSpPr>
        <p:spPr>
          <a:xfrm>
            <a:off x="3929775" y="5515035"/>
            <a:ext cx="2121704" cy="723275"/>
          </a:xfrm>
          <a:prstGeom prst="rect">
            <a:avLst/>
          </a:prstGeom>
        </p:spPr>
        <p:txBody>
          <a:bodyPr wrap="square">
            <a:spAutoFit/>
          </a:bodyPr>
          <a:lstStyle/>
          <a:p>
            <a:pPr>
              <a:spcAft>
                <a:spcPts val="200"/>
              </a:spcAft>
              <a:tabLst>
                <a:tab pos="342900" algn="l"/>
              </a:tabLst>
            </a:pPr>
            <a:r>
              <a:rPr lang="en-US" sz="900" dirty="0">
                <a:latin typeface="+mj-lt"/>
                <a:ea typeface="Verdana" panose="020B0604030504040204" pitchFamily="34" charset="0"/>
                <a:cs typeface="Verdana" panose="020B0604030504040204" pitchFamily="34" charset="0"/>
              </a:rPr>
              <a:t>R+7		Ron DeSantis (R-FL06)</a:t>
            </a:r>
          </a:p>
          <a:p>
            <a:pPr>
              <a:spcAft>
                <a:spcPts val="200"/>
              </a:spcAft>
            </a:pPr>
            <a:r>
              <a:rPr lang="en-US" sz="900" dirty="0">
                <a:latin typeface="+mj-lt"/>
                <a:ea typeface="Verdana" panose="020B0604030504040204" pitchFamily="34" charset="0"/>
                <a:cs typeface="Verdana" panose="020B0604030504040204" pitchFamily="34" charset="0"/>
              </a:rPr>
              <a:t>R+10 	Lamar Smith (R-TX21)</a:t>
            </a:r>
          </a:p>
          <a:p>
            <a:pPr>
              <a:spcAft>
                <a:spcPts val="200"/>
              </a:spcAft>
            </a:pPr>
            <a:r>
              <a:rPr lang="en-US" sz="900" dirty="0">
                <a:latin typeface="+mj-lt"/>
                <a:ea typeface="Verdana" panose="020B0604030504040204" pitchFamily="34" charset="0"/>
                <a:cs typeface="Verdana" panose="020B0604030504040204" pitchFamily="34" charset="0"/>
              </a:rPr>
              <a:t>R+11 	Ted Poe (R-TX02)</a:t>
            </a:r>
          </a:p>
          <a:p>
            <a:pPr>
              <a:spcAft>
                <a:spcPts val="200"/>
              </a:spcAft>
            </a:pPr>
            <a:r>
              <a:rPr lang="en-US" sz="900" dirty="0">
                <a:latin typeface="+mj-lt"/>
                <a:ea typeface="Verdana" panose="020B0604030504040204" pitchFamily="34" charset="0"/>
                <a:cs typeface="Verdana" panose="020B0604030504040204" pitchFamily="34" charset="0"/>
              </a:rPr>
              <a:t>R+14 	Conor Lamb (D-PA14)</a:t>
            </a:r>
          </a:p>
        </p:txBody>
      </p:sp>
      <p:sp>
        <p:nvSpPr>
          <p:cNvPr id="59" name="TextBox 58">
            <a:extLst>
              <a:ext uri="{FF2B5EF4-FFF2-40B4-BE49-F238E27FC236}">
                <a16:creationId xmlns:a16="http://schemas.microsoft.com/office/drawing/2014/main" id="{0123DF58-3BF8-0940-9281-C9FA787A7691}"/>
              </a:ext>
            </a:extLst>
          </p:cNvPr>
          <p:cNvSpPr txBox="1"/>
          <p:nvPr/>
        </p:nvSpPr>
        <p:spPr>
          <a:xfrm>
            <a:off x="1762939" y="2818291"/>
            <a:ext cx="1573171" cy="400110"/>
          </a:xfrm>
          <a:prstGeom prst="rect">
            <a:avLst/>
          </a:prstGeom>
          <a:noFill/>
        </p:spPr>
        <p:txBody>
          <a:bodyPr wrap="square" rtlCol="0">
            <a:spAutoFit/>
          </a:bodyPr>
          <a:lstStyle/>
          <a:p>
            <a:pPr algn="ctr"/>
            <a:r>
              <a:rPr lang="en-US" sz="1000" dirty="0">
                <a:latin typeface="Georgia"/>
                <a:ea typeface="Georgia" charset="0"/>
                <a:cs typeface="Georgia"/>
              </a:rPr>
              <a:t>Robert Pittenger (R+7)</a:t>
            </a:r>
          </a:p>
          <a:p>
            <a:pPr algn="ctr"/>
            <a:r>
              <a:rPr lang="en-US" sz="1000" dirty="0">
                <a:latin typeface="Georgia"/>
                <a:ea typeface="Georgia" charset="0"/>
                <a:cs typeface="Georgia"/>
              </a:rPr>
              <a:t>(R-NC09)</a:t>
            </a:r>
          </a:p>
        </p:txBody>
      </p:sp>
      <p:pic>
        <p:nvPicPr>
          <p:cNvPr id="62" name="Picture 12">
            <a:extLst>
              <a:ext uri="{FF2B5EF4-FFF2-40B4-BE49-F238E27FC236}">
                <a16:creationId xmlns:a16="http://schemas.microsoft.com/office/drawing/2014/main" id="{77CC88C0-303A-AB4B-97A9-BDF904931ECD}"/>
              </a:ext>
            </a:extLst>
          </p:cNvPr>
          <p:cNvPicPr>
            <a:picLocks noChangeAspect="1" noChangeArrowheads="1"/>
          </p:cNvPicPr>
          <p:nvPr/>
        </p:nvPicPr>
        <p:blipFill rotWithShape="1">
          <a:blip r:embed="rId13" cstate="print">
            <a:extLst>
              <a:ext uri="{28A0092B-C50C-407E-A947-70E740481C1C}">
                <a14:useLocalDpi xmlns:a14="http://schemas.microsoft.com/office/drawing/2010/main"/>
              </a:ext>
            </a:extLst>
          </a:blip>
          <a:srcRect/>
          <a:stretch/>
        </p:blipFill>
        <p:spPr bwMode="auto">
          <a:xfrm>
            <a:off x="2320924" y="2397937"/>
            <a:ext cx="457200" cy="457200"/>
          </a:xfrm>
          <a:prstGeom prst="ellipse">
            <a:avLst/>
          </a:prstGeom>
          <a:noFill/>
          <a:ln w="28575">
            <a:solidFill>
              <a:schemeClr val="tx2"/>
            </a:solidFill>
          </a:ln>
          <a:extLst>
            <a:ext uri="{909E8E84-426E-40DD-AFC4-6F175D3DCCD1}">
              <a14:hiddenFill xmlns:a14="http://schemas.microsoft.com/office/drawing/2010/main">
                <a:solidFill>
                  <a:srgbClr val="FFFFFF"/>
                </a:solidFill>
              </a14:hiddenFill>
            </a:ext>
          </a:extLst>
        </p:spPr>
      </p:pic>
      <p:sp>
        <p:nvSpPr>
          <p:cNvPr id="60" name="TextBox 59">
            <a:extLst>
              <a:ext uri="{FF2B5EF4-FFF2-40B4-BE49-F238E27FC236}">
                <a16:creationId xmlns:a16="http://schemas.microsoft.com/office/drawing/2014/main" id="{E7BE06F9-43A4-8640-BF2C-5FAA7970B9F3}"/>
              </a:ext>
            </a:extLst>
          </p:cNvPr>
          <p:cNvSpPr txBox="1"/>
          <p:nvPr/>
        </p:nvSpPr>
        <p:spPr>
          <a:xfrm>
            <a:off x="4807679" y="3772422"/>
            <a:ext cx="1430882" cy="400110"/>
          </a:xfrm>
          <a:prstGeom prst="rect">
            <a:avLst/>
          </a:prstGeom>
          <a:noFill/>
        </p:spPr>
        <p:txBody>
          <a:bodyPr wrap="square" rtlCol="0">
            <a:spAutoFit/>
          </a:bodyPr>
          <a:lstStyle/>
          <a:p>
            <a:pPr algn="ctr"/>
            <a:r>
              <a:rPr lang="en-US" sz="1000" dirty="0">
                <a:latin typeface="Georgia"/>
                <a:ea typeface="Georgia" charset="0"/>
                <a:cs typeface="Georgia"/>
              </a:rPr>
              <a:t>Mark Sanford (R+10)</a:t>
            </a:r>
          </a:p>
          <a:p>
            <a:pPr algn="ctr"/>
            <a:r>
              <a:rPr lang="en-US" sz="1000" dirty="0">
                <a:latin typeface="Georgia"/>
                <a:ea typeface="Georgia" charset="0"/>
                <a:cs typeface="Georgia"/>
              </a:rPr>
              <a:t>(R-SC01)</a:t>
            </a:r>
          </a:p>
        </p:txBody>
      </p:sp>
      <p:pic>
        <p:nvPicPr>
          <p:cNvPr id="66" name="Picture 2">
            <a:extLst>
              <a:ext uri="{FF2B5EF4-FFF2-40B4-BE49-F238E27FC236}">
                <a16:creationId xmlns:a16="http://schemas.microsoft.com/office/drawing/2014/main" id="{566CCFD2-345A-8941-854C-D85E133151C2}"/>
              </a:ext>
            </a:extLst>
          </p:cNvPr>
          <p:cNvPicPr>
            <a:picLocks noChangeAspect="1" noChangeArrowheads="1"/>
          </p:cNvPicPr>
          <p:nvPr/>
        </p:nvPicPr>
        <p:blipFill rotWithShape="1">
          <a:blip r:embed="rId14" cstate="print">
            <a:extLst>
              <a:ext uri="{28A0092B-C50C-407E-A947-70E740481C1C}">
                <a14:useLocalDpi xmlns:a14="http://schemas.microsoft.com/office/drawing/2010/main"/>
              </a:ext>
            </a:extLst>
          </a:blip>
          <a:srcRect/>
          <a:stretch/>
        </p:blipFill>
        <p:spPr bwMode="auto">
          <a:xfrm>
            <a:off x="5294520" y="3317317"/>
            <a:ext cx="457200" cy="457200"/>
          </a:xfrm>
          <a:prstGeom prst="ellipse">
            <a:avLst/>
          </a:prstGeom>
          <a:noFill/>
          <a:ln w="28575">
            <a:solidFill>
              <a:schemeClr val="tx2"/>
            </a:solidFill>
          </a:ln>
          <a:extLst>
            <a:ext uri="{909E8E84-426E-40DD-AFC4-6F175D3DCCD1}">
              <a14:hiddenFill xmlns:a14="http://schemas.microsoft.com/office/drawing/2010/main">
                <a:solidFill>
                  <a:srgbClr val="FFFFFF"/>
                </a:solidFill>
              </a14:hiddenFill>
            </a:ext>
          </a:extLst>
        </p:spPr>
      </p:pic>
      <p:pic>
        <p:nvPicPr>
          <p:cNvPr id="69" name="Picture 2">
            <a:extLst>
              <a:ext uri="{FF2B5EF4-FFF2-40B4-BE49-F238E27FC236}">
                <a16:creationId xmlns:a16="http://schemas.microsoft.com/office/drawing/2014/main" id="{F7E4D4A2-C196-5B4B-83F6-9EAEBEFC7474}"/>
              </a:ext>
            </a:extLst>
          </p:cNvPr>
          <p:cNvPicPr>
            <a:picLocks noChangeAspect="1" noChangeArrowheads="1"/>
          </p:cNvPicPr>
          <p:nvPr/>
        </p:nvPicPr>
        <p:blipFill>
          <a:blip r:embed="rId15">
            <a:extLst>
              <a:ext uri="{28A0092B-C50C-407E-A947-70E740481C1C}">
                <a14:useLocalDpi xmlns:a14="http://schemas.microsoft.com/office/drawing/2010/main"/>
              </a:ext>
            </a:extLst>
          </a:blip>
          <a:stretch>
            <a:fillRect/>
          </a:stretch>
        </p:blipFill>
        <p:spPr bwMode="auto">
          <a:xfrm>
            <a:off x="2320687" y="4176893"/>
            <a:ext cx="457675" cy="457200"/>
          </a:xfrm>
          <a:prstGeom prst="ellipse">
            <a:avLst/>
          </a:prstGeom>
          <a:ln w="28575" cap="rnd">
            <a:solidFill>
              <a:schemeClr val="tx2"/>
            </a:solidFill>
            <a:prstDash val="solid"/>
          </a:ln>
          <a:effectLst/>
          <a:extLst>
            <a:ext uri="{909E8E84-426E-40DD-AFC4-6F175D3DCCD1}">
              <a14:hiddenFill xmlns:a14="http://schemas.microsoft.com/office/drawing/2010/main">
                <a:solidFill>
                  <a:srgbClr val="FFFFFF"/>
                </a:solidFill>
              </a14:hiddenFill>
            </a:ext>
          </a:extLst>
        </p:spPr>
      </p:pic>
      <p:sp>
        <p:nvSpPr>
          <p:cNvPr id="70" name="TextBox 69">
            <a:extLst>
              <a:ext uri="{FF2B5EF4-FFF2-40B4-BE49-F238E27FC236}">
                <a16:creationId xmlns:a16="http://schemas.microsoft.com/office/drawing/2014/main" id="{02721D81-CBB8-0E44-B288-B429008DA081}"/>
              </a:ext>
            </a:extLst>
          </p:cNvPr>
          <p:cNvSpPr txBox="1"/>
          <p:nvPr/>
        </p:nvSpPr>
        <p:spPr>
          <a:xfrm>
            <a:off x="1650998" y="4620576"/>
            <a:ext cx="1797052" cy="400110"/>
          </a:xfrm>
          <a:prstGeom prst="rect">
            <a:avLst/>
          </a:prstGeom>
          <a:noFill/>
        </p:spPr>
        <p:txBody>
          <a:bodyPr wrap="square" rtlCol="0">
            <a:spAutoFit/>
          </a:bodyPr>
          <a:lstStyle/>
          <a:p>
            <a:pPr algn="ctr"/>
            <a:r>
              <a:rPr lang="en-US" sz="1000" dirty="0">
                <a:latin typeface="Georgia"/>
                <a:ea typeface="Georgia" charset="0"/>
                <a:cs typeface="Georgia"/>
              </a:rPr>
              <a:t>Ileana Ros-Lehtinen </a:t>
            </a:r>
          </a:p>
          <a:p>
            <a:pPr algn="ctr"/>
            <a:r>
              <a:rPr lang="en-US" sz="1000" dirty="0">
                <a:latin typeface="Georgia"/>
                <a:ea typeface="Georgia" charset="0"/>
                <a:cs typeface="Georgia"/>
              </a:rPr>
              <a:t>(D+5) (R-FL27)</a:t>
            </a:r>
          </a:p>
        </p:txBody>
      </p:sp>
      <p:sp>
        <p:nvSpPr>
          <p:cNvPr id="72" name="TextBox 71">
            <a:extLst>
              <a:ext uri="{FF2B5EF4-FFF2-40B4-BE49-F238E27FC236}">
                <a16:creationId xmlns:a16="http://schemas.microsoft.com/office/drawing/2014/main" id="{91C567FF-D7CA-334A-AD8A-09EEA4B8B214}"/>
              </a:ext>
            </a:extLst>
          </p:cNvPr>
          <p:cNvSpPr txBox="1"/>
          <p:nvPr/>
        </p:nvSpPr>
        <p:spPr>
          <a:xfrm>
            <a:off x="4818999" y="2870670"/>
            <a:ext cx="1408242" cy="400110"/>
          </a:xfrm>
          <a:prstGeom prst="rect">
            <a:avLst/>
          </a:prstGeom>
          <a:noFill/>
        </p:spPr>
        <p:txBody>
          <a:bodyPr wrap="square" rtlCol="0">
            <a:spAutoFit/>
          </a:bodyPr>
          <a:lstStyle/>
          <a:p>
            <a:pPr algn="ctr"/>
            <a:r>
              <a:rPr lang="en-US" sz="1000" dirty="0">
                <a:latin typeface="Georgia"/>
                <a:ea typeface="Georgia" charset="0"/>
                <a:cs typeface="Georgia"/>
              </a:rPr>
              <a:t>Rick Nolan (R+4)</a:t>
            </a:r>
          </a:p>
          <a:p>
            <a:pPr algn="ctr"/>
            <a:r>
              <a:rPr lang="en-US" sz="1000" dirty="0">
                <a:latin typeface="Georgia"/>
                <a:ea typeface="Georgia" charset="0"/>
                <a:cs typeface="Georgia"/>
              </a:rPr>
              <a:t>(D-MN08)*</a:t>
            </a:r>
          </a:p>
        </p:txBody>
      </p:sp>
      <p:pic>
        <p:nvPicPr>
          <p:cNvPr id="73" name="Picture 2">
            <a:extLst>
              <a:ext uri="{FF2B5EF4-FFF2-40B4-BE49-F238E27FC236}">
                <a16:creationId xmlns:a16="http://schemas.microsoft.com/office/drawing/2014/main" id="{3D66412F-A57C-1346-A579-C0CE83D3775C}"/>
              </a:ext>
            </a:extLst>
          </p:cNvPr>
          <p:cNvPicPr>
            <a:picLocks noChangeAspect="1" noChangeArrowheads="1"/>
          </p:cNvPicPr>
          <p:nvPr/>
        </p:nvPicPr>
        <p:blipFill>
          <a:blip r:embed="rId16">
            <a:extLst>
              <a:ext uri="{28A0092B-C50C-407E-A947-70E740481C1C}">
                <a14:useLocalDpi xmlns:a14="http://schemas.microsoft.com/office/drawing/2010/main"/>
              </a:ext>
            </a:extLst>
          </a:blip>
          <a:stretch>
            <a:fillRect/>
          </a:stretch>
        </p:blipFill>
        <p:spPr bwMode="auto">
          <a:xfrm>
            <a:off x="5294520" y="2415021"/>
            <a:ext cx="457200" cy="457200"/>
          </a:xfrm>
          <a:prstGeom prst="ellipse">
            <a:avLst/>
          </a:prstGeom>
          <a:noFill/>
          <a:ln w="28575">
            <a:solidFill>
              <a:schemeClr val="bg2"/>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34934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Arrow Connector 18"/>
          <p:cNvCxnSpPr/>
          <p:nvPr/>
        </p:nvCxnSpPr>
        <p:spPr>
          <a:xfrm flipV="1">
            <a:off x="1041062" y="2100479"/>
            <a:ext cx="0" cy="564805"/>
          </a:xfrm>
          <a:prstGeom prst="straightConnector1">
            <a:avLst/>
          </a:prstGeom>
          <a:ln w="28575">
            <a:solidFill>
              <a:srgbClr val="9D7C46"/>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9" name="Oval 8"/>
          <p:cNvSpPr>
            <a:spLocks noChangeAspect="1"/>
          </p:cNvSpPr>
          <p:nvPr/>
        </p:nvSpPr>
        <p:spPr>
          <a:xfrm>
            <a:off x="950501" y="2542786"/>
            <a:ext cx="181122" cy="182880"/>
          </a:xfrm>
          <a:prstGeom prst="ellipse">
            <a:avLst/>
          </a:prstGeom>
          <a:solidFill>
            <a:schemeClr val="bg1"/>
          </a:solidFill>
          <a:ln>
            <a:solidFill>
              <a:srgbClr val="9D7C4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Oval 5"/>
          <p:cNvSpPr>
            <a:spLocks noChangeAspect="1"/>
          </p:cNvSpPr>
          <p:nvPr/>
        </p:nvSpPr>
        <p:spPr>
          <a:xfrm>
            <a:off x="950501" y="2055495"/>
            <a:ext cx="181122" cy="182880"/>
          </a:xfrm>
          <a:prstGeom prst="ellipse">
            <a:avLst/>
          </a:prstGeom>
          <a:solidFill>
            <a:srgbClr val="9D7C46"/>
          </a:solidFill>
          <a:ln>
            <a:solidFill>
              <a:srgbClr val="9D7C4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5" name="Rectangle 14"/>
          <p:cNvSpPr>
            <a:spLocks noChangeArrowheads="1"/>
          </p:cNvSpPr>
          <p:nvPr/>
        </p:nvSpPr>
        <p:spPr bwMode="auto">
          <a:xfrm>
            <a:off x="1161366" y="1964957"/>
            <a:ext cx="3563574" cy="2800767"/>
          </a:xfrm>
          <a:prstGeom prst="rect">
            <a:avLst/>
          </a:prstGeom>
          <a:noFill/>
          <a:ln>
            <a:noFill/>
          </a:ln>
          <a:extLst/>
        </p:spPr>
        <p:txBody>
          <a:bodyPr wrap="square">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lnSpc>
                <a:spcPct val="100000"/>
              </a:lnSpc>
              <a:spcBef>
                <a:spcPct val="0"/>
              </a:spcBef>
              <a:buNone/>
              <a:defRPr/>
            </a:pPr>
            <a:r>
              <a:rPr lang="en-US" altLang="en-US" sz="1600" b="1" dirty="0">
                <a:latin typeface="Georgia"/>
                <a:cs typeface="Georgia"/>
              </a:rPr>
              <a:t>Historic midterm trends</a:t>
            </a:r>
          </a:p>
          <a:p>
            <a:pPr>
              <a:lnSpc>
                <a:spcPct val="100000"/>
              </a:lnSpc>
              <a:spcBef>
                <a:spcPct val="0"/>
              </a:spcBef>
              <a:buNone/>
              <a:defRPr/>
            </a:pPr>
            <a:endParaRPr lang="en-US" altLang="en-US" sz="1600" dirty="0">
              <a:latin typeface="Georgia"/>
              <a:cs typeface="Georgia"/>
            </a:endParaRPr>
          </a:p>
          <a:p>
            <a:pPr>
              <a:lnSpc>
                <a:spcPct val="100000"/>
              </a:lnSpc>
              <a:spcBef>
                <a:spcPct val="0"/>
              </a:spcBef>
              <a:buNone/>
              <a:defRPr/>
            </a:pPr>
            <a:r>
              <a:rPr lang="en-US" altLang="en-US" sz="1600" dirty="0">
                <a:latin typeface="Georgia"/>
                <a:cs typeface="Georgia"/>
              </a:rPr>
              <a:t>2018 midterms</a:t>
            </a:r>
          </a:p>
          <a:p>
            <a:pPr>
              <a:lnSpc>
                <a:spcPct val="100000"/>
              </a:lnSpc>
              <a:spcBef>
                <a:spcPct val="0"/>
              </a:spcBef>
              <a:buNone/>
              <a:defRPr/>
            </a:pPr>
            <a:endParaRPr lang="en-US" altLang="en-US" sz="1600" dirty="0">
              <a:latin typeface="Georgia"/>
              <a:cs typeface="Georgia"/>
            </a:endParaRPr>
          </a:p>
          <a:p>
            <a:pPr marL="749300" indent="-285750">
              <a:lnSpc>
                <a:spcPct val="100000"/>
              </a:lnSpc>
              <a:spcBef>
                <a:spcPct val="0"/>
              </a:spcBef>
              <a:defRPr/>
            </a:pPr>
            <a:r>
              <a:rPr lang="en-US" altLang="en-US" sz="1600" dirty="0">
                <a:latin typeface="Georgia"/>
                <a:cs typeface="Georgia"/>
              </a:rPr>
              <a:t>Overall</a:t>
            </a:r>
          </a:p>
          <a:p>
            <a:pPr marL="742950" indent="-285750">
              <a:lnSpc>
                <a:spcPct val="100000"/>
              </a:lnSpc>
              <a:spcBef>
                <a:spcPct val="0"/>
              </a:spcBef>
              <a:defRPr/>
            </a:pPr>
            <a:endParaRPr lang="en-US" altLang="en-US" sz="1600" dirty="0">
              <a:latin typeface="Georgia"/>
              <a:cs typeface="Georgia"/>
            </a:endParaRPr>
          </a:p>
          <a:p>
            <a:pPr marL="742950" indent="-285750">
              <a:lnSpc>
                <a:spcPct val="100000"/>
              </a:lnSpc>
              <a:spcBef>
                <a:spcPct val="0"/>
              </a:spcBef>
              <a:defRPr/>
            </a:pPr>
            <a:r>
              <a:rPr lang="en-US" altLang="en-US" sz="1600" dirty="0">
                <a:latin typeface="Georgia"/>
                <a:cs typeface="Georgia"/>
              </a:rPr>
              <a:t>House</a:t>
            </a:r>
          </a:p>
          <a:p>
            <a:pPr marL="742950" indent="-285750">
              <a:lnSpc>
                <a:spcPct val="100000"/>
              </a:lnSpc>
              <a:spcBef>
                <a:spcPct val="0"/>
              </a:spcBef>
              <a:defRPr/>
            </a:pPr>
            <a:endParaRPr lang="en-US" altLang="en-US" sz="1600" dirty="0">
              <a:latin typeface="Georgia"/>
              <a:cs typeface="Georgia"/>
            </a:endParaRPr>
          </a:p>
          <a:p>
            <a:pPr marL="742950" indent="-285750">
              <a:lnSpc>
                <a:spcPct val="100000"/>
              </a:lnSpc>
              <a:spcBef>
                <a:spcPct val="0"/>
              </a:spcBef>
              <a:defRPr/>
            </a:pPr>
            <a:r>
              <a:rPr lang="en-US" altLang="en-US" sz="1600" dirty="0">
                <a:latin typeface="Georgia"/>
                <a:cs typeface="Georgia"/>
              </a:rPr>
              <a:t>Senate</a:t>
            </a:r>
          </a:p>
          <a:p>
            <a:pPr marL="742950" indent="-285750">
              <a:lnSpc>
                <a:spcPct val="100000"/>
              </a:lnSpc>
              <a:spcBef>
                <a:spcPct val="0"/>
              </a:spcBef>
              <a:defRPr/>
            </a:pPr>
            <a:endParaRPr lang="en-US" altLang="en-US" sz="1600" dirty="0">
              <a:latin typeface="Georgia"/>
              <a:cs typeface="Georgia"/>
            </a:endParaRPr>
          </a:p>
          <a:p>
            <a:pPr marL="742950" indent="-285750">
              <a:lnSpc>
                <a:spcPct val="100000"/>
              </a:lnSpc>
              <a:spcBef>
                <a:spcPct val="0"/>
              </a:spcBef>
              <a:defRPr/>
            </a:pPr>
            <a:r>
              <a:rPr lang="en-US" altLang="en-US" sz="1600" dirty="0">
                <a:latin typeface="Georgia"/>
                <a:cs typeface="Georgia"/>
              </a:rPr>
              <a:t>Governors</a:t>
            </a:r>
          </a:p>
        </p:txBody>
      </p:sp>
      <p:sp>
        <p:nvSpPr>
          <p:cNvPr id="3" name="Slide Number Placeholder 2"/>
          <p:cNvSpPr>
            <a:spLocks noGrp="1"/>
          </p:cNvSpPr>
          <p:nvPr>
            <p:ph type="sldNum" sz="quarter" idx="12"/>
          </p:nvPr>
        </p:nvSpPr>
        <p:spPr/>
        <p:txBody>
          <a:bodyPr/>
          <a:lstStyle/>
          <a:p>
            <a:fld id="{BEFBC90E-502A-A54D-9BAE-6F74229062B0}" type="slidenum">
              <a:rPr lang="en-US" smtClean="0"/>
              <a:t>2</a:t>
            </a:fld>
            <a:endParaRPr lang="en-US" dirty="0"/>
          </a:p>
        </p:txBody>
      </p:sp>
      <p:sp>
        <p:nvSpPr>
          <p:cNvPr id="21" name="Title 7"/>
          <p:cNvSpPr txBox="1">
            <a:spLocks/>
          </p:cNvSpPr>
          <p:nvPr/>
        </p:nvSpPr>
        <p:spPr>
          <a:xfrm>
            <a:off x="404814" y="1122363"/>
            <a:ext cx="8167688" cy="1116012"/>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altLang="en-US" sz="3200" b="1" dirty="0">
                <a:solidFill>
                  <a:srgbClr val="595959"/>
                </a:solidFill>
                <a:latin typeface="Georgia" charset="0"/>
                <a:ea typeface="ＭＳ Ｐゴシック" charset="-128"/>
                <a:cs typeface="MS PGothic" charset="-128"/>
              </a:rPr>
              <a:t>Roadmap</a:t>
            </a:r>
          </a:p>
        </p:txBody>
      </p:sp>
      <p:pic>
        <p:nvPicPr>
          <p:cNvPr id="18" name="Picture 17"/>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03175" y="274320"/>
            <a:ext cx="2080349" cy="274320"/>
          </a:xfrm>
          <a:prstGeom prst="rect">
            <a:avLst/>
          </a:prstGeom>
        </p:spPr>
      </p:pic>
    </p:spTree>
    <p:extLst>
      <p:ext uri="{BB962C8B-B14F-4D97-AF65-F5344CB8AC3E}">
        <p14:creationId xmlns:p14="http://schemas.microsoft.com/office/powerpoint/2010/main" val="37474430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rodney frelinghuysen congress.gov"/>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5377658" y="4976072"/>
            <a:ext cx="548640" cy="548640"/>
          </a:xfrm>
          <a:prstGeom prst="ellipse">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michael mccaul"/>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a:stretch/>
        </p:blipFill>
        <p:spPr bwMode="auto">
          <a:xfrm>
            <a:off x="7667676" y="2477573"/>
            <a:ext cx="548640" cy="548640"/>
          </a:xfrm>
          <a:prstGeom prst="ellipse">
            <a:avLst/>
          </a:prstGeom>
          <a:noFill/>
          <a:extLst>
            <a:ext uri="{909E8E84-426E-40DD-AFC4-6F175D3DCCD1}">
              <a14:hiddenFill xmlns:a14="http://schemas.microsoft.com/office/drawing/2010/main">
                <a:solidFill>
                  <a:srgbClr val="FFFFFF"/>
                </a:solidFill>
              </a14:hiddenFill>
            </a:ext>
          </a:extLst>
        </p:spPr>
      </p:pic>
      <p:pic>
        <p:nvPicPr>
          <p:cNvPr id="4" name="Picture 6" descr="Image result for ed royce"/>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a:stretch/>
        </p:blipFill>
        <p:spPr bwMode="auto">
          <a:xfrm>
            <a:off x="2026232" y="3737515"/>
            <a:ext cx="548640" cy="548640"/>
          </a:xfrm>
          <a:prstGeom prst="ellipse">
            <a:avLst/>
          </a:prstGeom>
          <a:noFill/>
          <a:extLst>
            <a:ext uri="{909E8E84-426E-40DD-AFC4-6F175D3DCCD1}">
              <a14:hiddenFill xmlns:a14="http://schemas.microsoft.com/office/drawing/2010/main">
                <a:solidFill>
                  <a:srgbClr val="FFFFFF"/>
                </a:solidFill>
              </a14:hiddenFill>
            </a:ext>
          </a:extLst>
        </p:spPr>
      </p:pic>
      <p:pic>
        <p:nvPicPr>
          <p:cNvPr id="2" name="Picture 4" descr="Image result for diane black"/>
          <p:cNvPicPr>
            <a:picLocks noChangeAspect="1" noChangeArrowheads="1"/>
          </p:cNvPicPr>
          <p:nvPr/>
        </p:nvPicPr>
        <p:blipFill rotWithShape="1">
          <a:blip r:embed="rId7" cstate="print">
            <a:extLst>
              <a:ext uri="{28A0092B-C50C-407E-A947-70E740481C1C}">
                <a14:useLocalDpi xmlns:a14="http://schemas.microsoft.com/office/drawing/2010/main"/>
              </a:ext>
            </a:extLst>
          </a:blip>
          <a:srcRect/>
          <a:stretch/>
        </p:blipFill>
        <p:spPr bwMode="auto">
          <a:xfrm>
            <a:off x="4712169" y="2477573"/>
            <a:ext cx="548640" cy="548640"/>
          </a:xfrm>
          <a:prstGeom prst="ellipse">
            <a:avLst/>
          </a:prstGeom>
          <a:noFill/>
          <a:extLst>
            <a:ext uri="{909E8E84-426E-40DD-AFC4-6F175D3DCCD1}">
              <a14:hiddenFill xmlns:a14="http://schemas.microsoft.com/office/drawing/2010/main">
                <a:solidFill>
                  <a:srgbClr val="FFFFFF"/>
                </a:solidFill>
              </a14:hiddenFill>
            </a:ext>
          </a:extLst>
        </p:spPr>
      </p:pic>
      <p:sp>
        <p:nvSpPr>
          <p:cNvPr id="13" name="Title 1"/>
          <p:cNvSpPr txBox="1">
            <a:spLocks/>
          </p:cNvSpPr>
          <p:nvPr/>
        </p:nvSpPr>
        <p:spPr bwMode="auto">
          <a:xfrm>
            <a:off x="404814" y="756919"/>
            <a:ext cx="8407400" cy="60908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200" b="1" kern="1200">
                <a:solidFill>
                  <a:schemeClr val="tx1"/>
                </a:solidFill>
                <a:latin typeface="Georgia" panose="02040502050405020303" pitchFamily="18" charset="0"/>
                <a:ea typeface="ＭＳ Ｐゴシック" panose="020B0600070205080204" pitchFamily="34" charset="-128"/>
                <a:cs typeface="MS PGothic" charset="0"/>
              </a:defRPr>
            </a:lvl1pPr>
            <a:lvl2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2pPr>
            <a:lvl3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3pPr>
            <a:lvl4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4pPr>
            <a:lvl5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5pPr>
            <a:lvl6pPr marL="4572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6pPr>
            <a:lvl7pPr marL="9144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7pPr>
            <a:lvl8pPr marL="13716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8pPr>
            <a:lvl9pPr marL="18288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9pPr>
          </a:lstStyle>
          <a:p>
            <a:r>
              <a:rPr lang="en-US" altLang="en-US" sz="2000" dirty="0">
                <a:latin typeface="Georgia" charset="0"/>
                <a:ea typeface="ＭＳ Ｐゴシック" charset="-128"/>
                <a:cs typeface="MS PGothic" charset="-128"/>
              </a:rPr>
              <a:t>Brain drain? Many Republican committee chairs will not seek reelection in 2018, as well as Speaker Ryan</a:t>
            </a:r>
          </a:p>
        </p:txBody>
      </p:sp>
      <p:sp>
        <p:nvSpPr>
          <p:cNvPr id="5" name="Slide Number Placeholder 4"/>
          <p:cNvSpPr>
            <a:spLocks noGrp="1"/>
          </p:cNvSpPr>
          <p:nvPr>
            <p:ph type="sldNum" sz="quarter" idx="12"/>
          </p:nvPr>
        </p:nvSpPr>
        <p:spPr/>
        <p:txBody>
          <a:bodyPr/>
          <a:lstStyle/>
          <a:p>
            <a:fld id="{BEFBC90E-502A-A54D-9BAE-6F74229062B0}" type="slidenum">
              <a:rPr lang="en-US" smtClean="0"/>
              <a:pPr/>
              <a:t>20</a:t>
            </a:fld>
            <a:endParaRPr lang="en-US" dirty="0"/>
          </a:p>
        </p:txBody>
      </p:sp>
      <p:sp>
        <p:nvSpPr>
          <p:cNvPr id="14" name="Rectangle 14"/>
          <p:cNvSpPr>
            <a:spLocks noChangeArrowheads="1"/>
          </p:cNvSpPr>
          <p:nvPr/>
        </p:nvSpPr>
        <p:spPr bwMode="auto">
          <a:xfrm>
            <a:off x="419100" y="1498544"/>
            <a:ext cx="8229600" cy="276999"/>
          </a:xfrm>
          <a:prstGeom prst="rect">
            <a:avLst/>
          </a:prstGeom>
          <a:noFill/>
          <a:ln>
            <a:noFill/>
          </a:ln>
          <a:extLst/>
        </p:spPr>
        <p:txBody>
          <a:bodyPr>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lnSpc>
                <a:spcPct val="100000"/>
              </a:lnSpc>
              <a:spcBef>
                <a:spcPct val="0"/>
              </a:spcBef>
              <a:buFontTx/>
              <a:buNone/>
              <a:defRPr/>
            </a:pPr>
            <a:r>
              <a:rPr lang="en-US" altLang="en-US" sz="1200" b="1" dirty="0"/>
              <a:t>Republican committee and subcommittee chairs retiring after 2018</a:t>
            </a:r>
          </a:p>
        </p:txBody>
      </p:sp>
      <p:sp>
        <p:nvSpPr>
          <p:cNvPr id="40" name="Text Placeholder 18"/>
          <p:cNvSpPr txBox="1">
            <a:spLocks/>
          </p:cNvSpPr>
          <p:nvPr/>
        </p:nvSpPr>
        <p:spPr bwMode="auto">
          <a:xfrm>
            <a:off x="404807" y="6071456"/>
            <a:ext cx="4338643" cy="335762"/>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Font typeface="Arial" panose="020B0604020202020204" pitchFamily="34" charset="0"/>
              <a:buNone/>
              <a:defRPr/>
            </a:pPr>
            <a:r>
              <a:rPr lang="en-US" sz="700" dirty="0">
                <a:solidFill>
                  <a:schemeClr val="tx1">
                    <a:lumMod val="50000"/>
                    <a:lumOff val="50000"/>
                  </a:schemeClr>
                </a:solidFill>
                <a:latin typeface="Georgia"/>
                <a:cs typeface="Georgia"/>
              </a:rPr>
              <a:t>*Dent is also the chair of the House Ethics Committee but is not term-limited from that position</a:t>
            </a:r>
          </a:p>
          <a:p>
            <a:pPr marL="0" indent="0">
              <a:lnSpc>
                <a:spcPct val="110000"/>
              </a:lnSpc>
              <a:spcBef>
                <a:spcPts val="0"/>
              </a:spcBef>
              <a:buFont typeface="Arial" panose="020B0604020202020204" pitchFamily="34" charset="0"/>
              <a:buNone/>
              <a:defRPr/>
            </a:pPr>
            <a:r>
              <a:rPr lang="en-US" sz="700" dirty="0">
                <a:solidFill>
                  <a:schemeClr val="tx1">
                    <a:lumMod val="50000"/>
                    <a:lumOff val="50000"/>
                  </a:schemeClr>
                </a:solidFill>
                <a:latin typeface="Georgia"/>
                <a:cs typeface="Georgia"/>
              </a:rPr>
              <a:t>Sources: National Journal Research, 2017.</a:t>
            </a:r>
          </a:p>
        </p:txBody>
      </p:sp>
      <p:sp>
        <p:nvSpPr>
          <p:cNvPr id="45" name="Rectangle 14"/>
          <p:cNvSpPr>
            <a:spLocks noChangeArrowheads="1"/>
          </p:cNvSpPr>
          <p:nvPr/>
        </p:nvSpPr>
        <p:spPr bwMode="auto">
          <a:xfrm>
            <a:off x="420813" y="1734679"/>
            <a:ext cx="4799077" cy="215444"/>
          </a:xfrm>
          <a:prstGeom prst="rect">
            <a:avLst/>
          </a:prstGeom>
          <a:noFill/>
          <a:ln>
            <a:noFill/>
          </a:ln>
          <a:extLst/>
        </p:spPr>
        <p:txBody>
          <a:bodyPr wrap="square">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lnSpc>
                <a:spcPct val="100000"/>
              </a:lnSpc>
              <a:spcBef>
                <a:spcPct val="0"/>
              </a:spcBef>
              <a:buNone/>
              <a:defRPr/>
            </a:pPr>
            <a:r>
              <a:rPr lang="en-US" altLang="en-US" sz="800" dirty="0">
                <a:solidFill>
                  <a:schemeClr val="tx1">
                    <a:lumMod val="50000"/>
                    <a:lumOff val="50000"/>
                  </a:schemeClr>
                </a:solidFill>
                <a:latin typeface="Verdana"/>
                <a:cs typeface="Verdana"/>
              </a:rPr>
              <a:t>REPUBLICAN CONFERENCE RULES LIMIT CHAIRMANSHIPS TO 6 YEARS</a:t>
            </a:r>
          </a:p>
        </p:txBody>
      </p:sp>
      <p:sp>
        <p:nvSpPr>
          <p:cNvPr id="41" name="TextBox 40"/>
          <p:cNvSpPr txBox="1"/>
          <p:nvPr/>
        </p:nvSpPr>
        <p:spPr>
          <a:xfrm>
            <a:off x="167400" y="4294079"/>
            <a:ext cx="1774008" cy="338554"/>
          </a:xfrm>
          <a:prstGeom prst="rect">
            <a:avLst/>
          </a:prstGeom>
          <a:noFill/>
        </p:spPr>
        <p:txBody>
          <a:bodyPr wrap="square" rtlCol="0">
            <a:spAutoFit/>
          </a:bodyPr>
          <a:lstStyle/>
          <a:p>
            <a:pPr algn="ctr"/>
            <a:r>
              <a:rPr lang="en-US" sz="800" b="1" dirty="0">
                <a:latin typeface="Georgia" charset="0"/>
                <a:ea typeface="Georgia" charset="0"/>
                <a:cs typeface="Georgia" charset="0"/>
              </a:rPr>
              <a:t>Judiciary</a:t>
            </a:r>
          </a:p>
          <a:p>
            <a:pPr algn="ctr"/>
            <a:r>
              <a:rPr lang="en-US" sz="800" dirty="0">
                <a:latin typeface="Georgia" charset="0"/>
                <a:ea typeface="Georgia" charset="0"/>
                <a:cs typeface="Georgia" charset="0"/>
              </a:rPr>
              <a:t>Bob Goodlatte (R-VA6)</a:t>
            </a:r>
          </a:p>
        </p:txBody>
      </p:sp>
      <p:sp>
        <p:nvSpPr>
          <p:cNvPr id="57" name="TextBox 56"/>
          <p:cNvSpPr txBox="1"/>
          <p:nvPr/>
        </p:nvSpPr>
        <p:spPr>
          <a:xfrm>
            <a:off x="2595674" y="4294079"/>
            <a:ext cx="1946240" cy="338554"/>
          </a:xfrm>
          <a:prstGeom prst="rect">
            <a:avLst/>
          </a:prstGeom>
          <a:noFill/>
        </p:spPr>
        <p:txBody>
          <a:bodyPr wrap="square" rtlCol="0">
            <a:spAutoFit/>
          </a:bodyPr>
          <a:lstStyle/>
          <a:p>
            <a:pPr algn="ctr"/>
            <a:r>
              <a:rPr lang="en-US" sz="800" b="1" dirty="0">
                <a:latin typeface="Georgia" charset="0"/>
                <a:ea typeface="Georgia" charset="0"/>
                <a:cs typeface="Georgia" charset="0"/>
              </a:rPr>
              <a:t>Financial Services</a:t>
            </a:r>
          </a:p>
          <a:p>
            <a:pPr algn="ctr"/>
            <a:r>
              <a:rPr lang="en-US" sz="800" dirty="0">
                <a:latin typeface="Georgia" charset="0"/>
                <a:ea typeface="Georgia" charset="0"/>
                <a:cs typeface="Georgia" charset="0"/>
              </a:rPr>
              <a:t>Jeb Hensarling (R-TX5)</a:t>
            </a:r>
          </a:p>
        </p:txBody>
      </p:sp>
      <p:pic>
        <p:nvPicPr>
          <p:cNvPr id="3" name="Picture 2" descr="Image result for Bob Goodlatte"/>
          <p:cNvPicPr>
            <a:picLocks noChangeAspect="1" noChangeArrowheads="1"/>
          </p:cNvPicPr>
          <p:nvPr/>
        </p:nvPicPr>
        <p:blipFill rotWithShape="1">
          <a:blip r:embed="rId8" cstate="print">
            <a:extLst>
              <a:ext uri="{28A0092B-C50C-407E-A947-70E740481C1C}">
                <a14:useLocalDpi xmlns:a14="http://schemas.microsoft.com/office/drawing/2010/main"/>
              </a:ext>
            </a:extLst>
          </a:blip>
          <a:srcRect/>
          <a:stretch/>
        </p:blipFill>
        <p:spPr bwMode="auto">
          <a:xfrm>
            <a:off x="780084" y="3737515"/>
            <a:ext cx="548640" cy="548640"/>
          </a:xfrm>
          <a:prstGeom prst="ellipse">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jeb hensarling"/>
          <p:cNvPicPr>
            <a:picLocks noChangeAspect="1" noChangeArrowheads="1"/>
          </p:cNvPicPr>
          <p:nvPr/>
        </p:nvPicPr>
        <p:blipFill rotWithShape="1">
          <a:blip r:embed="rId9" cstate="print">
            <a:extLst>
              <a:ext uri="{28A0092B-C50C-407E-A947-70E740481C1C}">
                <a14:useLocalDpi xmlns:a14="http://schemas.microsoft.com/office/drawing/2010/main"/>
              </a:ext>
            </a:extLst>
          </a:blip>
          <a:srcRect/>
          <a:stretch/>
        </p:blipFill>
        <p:spPr bwMode="auto">
          <a:xfrm>
            <a:off x="3294474" y="3737515"/>
            <a:ext cx="548640" cy="548640"/>
          </a:xfrm>
          <a:prstGeom prst="ellipse">
            <a:avLst/>
          </a:prstGeom>
          <a:noFill/>
          <a:extLst>
            <a:ext uri="{909E8E84-426E-40DD-AFC4-6F175D3DCCD1}">
              <a14:hiddenFill xmlns:a14="http://schemas.microsoft.com/office/drawing/2010/main">
                <a:solidFill>
                  <a:srgbClr val="FFFFFF"/>
                </a:solidFill>
              </a14:hiddenFill>
            </a:ext>
          </a:extLst>
        </p:spPr>
      </p:pic>
      <p:sp>
        <p:nvSpPr>
          <p:cNvPr id="46" name="TextBox 45"/>
          <p:cNvSpPr txBox="1"/>
          <p:nvPr/>
        </p:nvSpPr>
        <p:spPr>
          <a:xfrm>
            <a:off x="2230606" y="5523367"/>
            <a:ext cx="1774008" cy="338554"/>
          </a:xfrm>
          <a:prstGeom prst="rect">
            <a:avLst/>
          </a:prstGeom>
          <a:noFill/>
        </p:spPr>
        <p:txBody>
          <a:bodyPr wrap="square" rtlCol="0">
            <a:spAutoFit/>
          </a:bodyPr>
          <a:lstStyle/>
          <a:p>
            <a:pPr algn="ctr"/>
            <a:r>
              <a:rPr lang="en-US" sz="800" b="1" dirty="0">
                <a:latin typeface="Georgia" charset="0"/>
                <a:ea typeface="Georgia" charset="0"/>
                <a:cs typeface="Georgia" charset="0"/>
              </a:rPr>
              <a:t>Aviation Sub.</a:t>
            </a:r>
          </a:p>
          <a:p>
            <a:pPr algn="ctr"/>
            <a:r>
              <a:rPr lang="en-US" sz="800" dirty="0">
                <a:latin typeface="Georgia" charset="0"/>
                <a:ea typeface="Georgia" charset="0"/>
                <a:cs typeface="Georgia" charset="0"/>
              </a:rPr>
              <a:t>Frank LoBiondo (R-NJ2)</a:t>
            </a:r>
          </a:p>
        </p:txBody>
      </p:sp>
      <p:pic>
        <p:nvPicPr>
          <p:cNvPr id="2050" name="Picture 2" descr="Image result for frank lobiondo"/>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a:stretch/>
        </p:blipFill>
        <p:spPr bwMode="auto">
          <a:xfrm>
            <a:off x="2843290" y="4976072"/>
            <a:ext cx="548640" cy="548640"/>
          </a:xfrm>
          <a:prstGeom prst="ellipse">
            <a:avLst/>
          </a:prstGeom>
          <a:noFill/>
          <a:extLst>
            <a:ext uri="{909E8E84-426E-40DD-AFC4-6F175D3DCCD1}">
              <a14:hiddenFill xmlns:a14="http://schemas.microsoft.com/office/drawing/2010/main">
                <a:solidFill>
                  <a:srgbClr val="FFFFFF"/>
                </a:solidFill>
              </a14:hiddenFill>
            </a:ext>
          </a:extLst>
        </p:spPr>
      </p:pic>
      <p:sp>
        <p:nvSpPr>
          <p:cNvPr id="55" name="TextBox 54"/>
          <p:cNvSpPr txBox="1"/>
          <p:nvPr/>
        </p:nvSpPr>
        <p:spPr>
          <a:xfrm>
            <a:off x="300547" y="3025876"/>
            <a:ext cx="2181382" cy="338554"/>
          </a:xfrm>
          <a:prstGeom prst="rect">
            <a:avLst/>
          </a:prstGeom>
          <a:noFill/>
        </p:spPr>
        <p:txBody>
          <a:bodyPr wrap="square" rtlCol="0">
            <a:spAutoFit/>
          </a:bodyPr>
          <a:lstStyle/>
          <a:p>
            <a:pPr algn="ctr"/>
            <a:r>
              <a:rPr lang="en-US" sz="800" b="1" dirty="0">
                <a:latin typeface="Georgia" charset="0"/>
                <a:ea typeface="Georgia" charset="0"/>
                <a:cs typeface="Georgia" charset="0"/>
              </a:rPr>
              <a:t>Space, Science &amp; Technology</a:t>
            </a:r>
          </a:p>
          <a:p>
            <a:pPr algn="ctr"/>
            <a:r>
              <a:rPr lang="en-US" sz="800" dirty="0">
                <a:latin typeface="Georgia" charset="0"/>
                <a:ea typeface="Georgia" charset="0"/>
                <a:cs typeface="Georgia" charset="0"/>
              </a:rPr>
              <a:t>Lamar Smith (R-TX21)</a:t>
            </a:r>
          </a:p>
        </p:txBody>
      </p:sp>
      <p:pic>
        <p:nvPicPr>
          <p:cNvPr id="2066" name="Picture 18" descr="Image result for lamar smith"/>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a:stretch/>
        </p:blipFill>
        <p:spPr bwMode="auto">
          <a:xfrm>
            <a:off x="1116918" y="2477573"/>
            <a:ext cx="548640" cy="548640"/>
          </a:xfrm>
          <a:prstGeom prst="ellipse">
            <a:avLst/>
          </a:prstGeom>
          <a:noFill/>
          <a:extLst>
            <a:ext uri="{909E8E84-426E-40DD-AFC4-6F175D3DCCD1}">
              <a14:hiddenFill xmlns:a14="http://schemas.microsoft.com/office/drawing/2010/main">
                <a:solidFill>
                  <a:srgbClr val="FFFFFF"/>
                </a:solidFill>
              </a14:hiddenFill>
            </a:ext>
          </a:extLst>
        </p:spPr>
      </p:pic>
      <p:sp>
        <p:nvSpPr>
          <p:cNvPr id="56" name="TextBox 55"/>
          <p:cNvSpPr txBox="1"/>
          <p:nvPr/>
        </p:nvSpPr>
        <p:spPr>
          <a:xfrm>
            <a:off x="2093731" y="3025876"/>
            <a:ext cx="2047758" cy="338554"/>
          </a:xfrm>
          <a:prstGeom prst="rect">
            <a:avLst/>
          </a:prstGeom>
          <a:noFill/>
        </p:spPr>
        <p:txBody>
          <a:bodyPr wrap="square" rtlCol="0">
            <a:spAutoFit/>
          </a:bodyPr>
          <a:lstStyle/>
          <a:p>
            <a:pPr algn="ctr"/>
            <a:r>
              <a:rPr lang="en-US" sz="800" b="1" dirty="0">
                <a:latin typeface="Georgia" charset="0"/>
                <a:ea typeface="Georgia" charset="0"/>
                <a:cs typeface="Georgia" charset="0"/>
              </a:rPr>
              <a:t>Transportation &amp; Infrastructure</a:t>
            </a:r>
          </a:p>
          <a:p>
            <a:pPr algn="ctr"/>
            <a:r>
              <a:rPr lang="en-US" sz="800" dirty="0">
                <a:latin typeface="Georgia" charset="0"/>
                <a:ea typeface="Georgia" charset="0"/>
                <a:cs typeface="Georgia" charset="0"/>
              </a:rPr>
              <a:t>Bill Shuster (R-PA9)</a:t>
            </a:r>
          </a:p>
        </p:txBody>
      </p:sp>
      <p:pic>
        <p:nvPicPr>
          <p:cNvPr id="1028" name="Picture 4" descr="Image result for bill shuster"/>
          <p:cNvPicPr>
            <a:picLocks noChangeAspect="1" noChangeArrowheads="1"/>
          </p:cNvPicPr>
          <p:nvPr/>
        </p:nvPicPr>
        <p:blipFill rotWithShape="1">
          <a:blip r:embed="rId12" cstate="print">
            <a:extLst>
              <a:ext uri="{28A0092B-C50C-407E-A947-70E740481C1C}">
                <a14:useLocalDpi xmlns:a14="http://schemas.microsoft.com/office/drawing/2010/main"/>
              </a:ext>
            </a:extLst>
          </a:blip>
          <a:srcRect/>
          <a:stretch/>
        </p:blipFill>
        <p:spPr bwMode="auto">
          <a:xfrm>
            <a:off x="2843290" y="2477573"/>
            <a:ext cx="548640" cy="548640"/>
          </a:xfrm>
          <a:prstGeom prst="ellipse">
            <a:avLst/>
          </a:prstGeom>
          <a:noFill/>
          <a:extLst>
            <a:ext uri="{909E8E84-426E-40DD-AFC4-6F175D3DCCD1}">
              <a14:hiddenFill xmlns:a14="http://schemas.microsoft.com/office/drawing/2010/main">
                <a:solidFill>
                  <a:srgbClr val="FFFFFF"/>
                </a:solidFill>
              </a14:hiddenFill>
            </a:ext>
          </a:extLst>
        </p:spPr>
      </p:pic>
      <p:sp>
        <p:nvSpPr>
          <p:cNvPr id="61" name="TextBox 60"/>
          <p:cNvSpPr txBox="1"/>
          <p:nvPr/>
        </p:nvSpPr>
        <p:spPr>
          <a:xfrm>
            <a:off x="432653" y="5523367"/>
            <a:ext cx="1917171" cy="338554"/>
          </a:xfrm>
          <a:prstGeom prst="rect">
            <a:avLst/>
          </a:prstGeom>
          <a:noFill/>
        </p:spPr>
        <p:txBody>
          <a:bodyPr wrap="square" rtlCol="0">
            <a:spAutoFit/>
          </a:bodyPr>
          <a:lstStyle/>
          <a:p>
            <a:pPr algn="ctr"/>
            <a:r>
              <a:rPr lang="en-US" sz="800" b="1" dirty="0">
                <a:latin typeface="Georgia" charset="0"/>
                <a:ea typeface="Georgia" charset="0"/>
                <a:cs typeface="Georgia" charset="0"/>
              </a:rPr>
              <a:t>VA Appropriations Sub.*</a:t>
            </a:r>
            <a:endParaRPr lang="en-US" sz="800" dirty="0">
              <a:latin typeface="Georgia" charset="0"/>
              <a:ea typeface="Georgia" charset="0"/>
              <a:cs typeface="Georgia" charset="0"/>
            </a:endParaRPr>
          </a:p>
          <a:p>
            <a:pPr algn="ctr"/>
            <a:r>
              <a:rPr lang="en-US" sz="800" dirty="0">
                <a:latin typeface="Georgia" charset="0"/>
                <a:ea typeface="Georgia" charset="0"/>
                <a:cs typeface="Georgia" charset="0"/>
              </a:rPr>
              <a:t>Charlie Dent (R-PA15)</a:t>
            </a:r>
          </a:p>
        </p:txBody>
      </p:sp>
      <p:pic>
        <p:nvPicPr>
          <p:cNvPr id="62" name="Picture 2"/>
          <p:cNvPicPr>
            <a:picLocks noChangeAspect="1" noChangeArrowheads="1"/>
          </p:cNvPicPr>
          <p:nvPr/>
        </p:nvPicPr>
        <p:blipFill rotWithShape="1">
          <a:blip r:embed="rId13" cstate="print">
            <a:extLst>
              <a:ext uri="{28A0092B-C50C-407E-A947-70E740481C1C}">
                <a14:useLocalDpi xmlns:a14="http://schemas.microsoft.com/office/drawing/2010/main"/>
              </a:ext>
            </a:extLst>
          </a:blip>
          <a:srcRect/>
          <a:stretch/>
        </p:blipFill>
        <p:spPr bwMode="auto">
          <a:xfrm>
            <a:off x="1116918" y="4976072"/>
            <a:ext cx="548640" cy="548640"/>
          </a:xfrm>
          <a:prstGeom prst="ellipse">
            <a:avLst/>
          </a:prstGeom>
          <a:ln w="6350" cap="rnd">
            <a:noFill/>
            <a:prstDash val="solid"/>
          </a:ln>
          <a:effectLst/>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4689149" y="4294079"/>
            <a:ext cx="1946240" cy="338554"/>
          </a:xfrm>
          <a:prstGeom prst="rect">
            <a:avLst/>
          </a:prstGeom>
          <a:noFill/>
        </p:spPr>
        <p:txBody>
          <a:bodyPr wrap="square" rtlCol="0">
            <a:spAutoFit/>
          </a:bodyPr>
          <a:lstStyle/>
          <a:p>
            <a:pPr algn="ctr"/>
            <a:r>
              <a:rPr lang="en-US" sz="800" b="1" dirty="0">
                <a:latin typeface="Georgia" charset="0"/>
                <a:ea typeface="Georgia" charset="0"/>
                <a:cs typeface="Georgia" charset="0"/>
              </a:rPr>
              <a:t>Administration</a:t>
            </a:r>
          </a:p>
          <a:p>
            <a:pPr algn="ctr"/>
            <a:r>
              <a:rPr lang="en-US" sz="800" dirty="0">
                <a:latin typeface="Georgia" charset="0"/>
                <a:ea typeface="Georgia" charset="0"/>
                <a:cs typeface="Georgia" charset="0"/>
              </a:rPr>
              <a:t>Gregg Harper (R-MS3)</a:t>
            </a:r>
          </a:p>
        </p:txBody>
      </p:sp>
      <p:pic>
        <p:nvPicPr>
          <p:cNvPr id="1026" name="Picture 2" descr="Image result for gregg harper"/>
          <p:cNvPicPr>
            <a:picLocks noChangeAspect="1" noChangeArrowheads="1"/>
          </p:cNvPicPr>
          <p:nvPr/>
        </p:nvPicPr>
        <p:blipFill rotWithShape="1">
          <a:blip r:embed="rId14" cstate="print">
            <a:extLst>
              <a:ext uri="{BEBA8EAE-BF5A-486C-A8C5-ECC9F3942E4B}">
                <a14:imgProps xmlns:a14="http://schemas.microsoft.com/office/drawing/2010/main">
                  <a14:imgLayer r:embed="rId15">
                    <a14:imgEffect>
                      <a14:brightnessContrast bright="20000"/>
                    </a14:imgEffect>
                  </a14:imgLayer>
                </a14:imgProps>
              </a:ext>
              <a:ext uri="{28A0092B-C50C-407E-A947-70E740481C1C}">
                <a14:useLocalDpi xmlns:a14="http://schemas.microsoft.com/office/drawing/2010/main"/>
              </a:ext>
            </a:extLst>
          </a:blip>
          <a:srcRect/>
          <a:stretch/>
        </p:blipFill>
        <p:spPr bwMode="auto">
          <a:xfrm>
            <a:off x="5409372" y="3737515"/>
            <a:ext cx="548640" cy="548640"/>
          </a:xfrm>
          <a:prstGeom prst="ellipse">
            <a:avLst/>
          </a:prstGeom>
          <a:noFill/>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4099485" y="3025876"/>
            <a:ext cx="1774008" cy="338554"/>
          </a:xfrm>
          <a:prstGeom prst="rect">
            <a:avLst/>
          </a:prstGeom>
          <a:noFill/>
        </p:spPr>
        <p:txBody>
          <a:bodyPr wrap="square" rtlCol="0">
            <a:spAutoFit/>
          </a:bodyPr>
          <a:lstStyle/>
          <a:p>
            <a:pPr algn="ctr"/>
            <a:r>
              <a:rPr lang="en-US" sz="800" b="1" dirty="0">
                <a:latin typeface="Georgia" charset="0"/>
                <a:ea typeface="Georgia" charset="0"/>
                <a:cs typeface="Georgia" charset="0"/>
              </a:rPr>
              <a:t>Budget</a:t>
            </a:r>
          </a:p>
          <a:p>
            <a:pPr algn="ctr"/>
            <a:r>
              <a:rPr lang="en-US" sz="800" dirty="0">
                <a:latin typeface="Georgia" charset="0"/>
                <a:ea typeface="Georgia" charset="0"/>
                <a:cs typeface="Georgia" charset="0"/>
              </a:rPr>
              <a:t>Diane Black (R-TN6)</a:t>
            </a:r>
          </a:p>
        </p:txBody>
      </p:sp>
      <p:sp>
        <p:nvSpPr>
          <p:cNvPr id="28" name="TextBox 27"/>
          <p:cNvSpPr txBox="1"/>
          <p:nvPr/>
        </p:nvSpPr>
        <p:spPr>
          <a:xfrm>
            <a:off x="1413548" y="4294079"/>
            <a:ext cx="1774008" cy="338554"/>
          </a:xfrm>
          <a:prstGeom prst="rect">
            <a:avLst/>
          </a:prstGeom>
          <a:noFill/>
        </p:spPr>
        <p:txBody>
          <a:bodyPr wrap="square" rtlCol="0">
            <a:spAutoFit/>
          </a:bodyPr>
          <a:lstStyle/>
          <a:p>
            <a:pPr algn="ctr"/>
            <a:r>
              <a:rPr lang="en-US" sz="800" b="1" dirty="0">
                <a:latin typeface="Georgia" charset="0"/>
                <a:ea typeface="Georgia" charset="0"/>
                <a:cs typeface="Georgia" charset="0"/>
              </a:rPr>
              <a:t>Foreign Affairs</a:t>
            </a:r>
          </a:p>
          <a:p>
            <a:pPr algn="ctr"/>
            <a:r>
              <a:rPr lang="en-US" sz="800" dirty="0">
                <a:latin typeface="Georgia" charset="0"/>
                <a:ea typeface="Georgia" charset="0"/>
                <a:cs typeface="Georgia" charset="0"/>
              </a:rPr>
              <a:t>Ed Royce (R-CA39)</a:t>
            </a:r>
          </a:p>
        </p:txBody>
      </p:sp>
      <p:sp>
        <p:nvSpPr>
          <p:cNvPr id="30" name="Rectangle 14"/>
          <p:cNvSpPr>
            <a:spLocks noChangeArrowheads="1"/>
          </p:cNvSpPr>
          <p:nvPr/>
        </p:nvSpPr>
        <p:spPr bwMode="auto">
          <a:xfrm>
            <a:off x="1413548" y="2101038"/>
            <a:ext cx="1745827" cy="230832"/>
          </a:xfrm>
          <a:prstGeom prst="rect">
            <a:avLst/>
          </a:prstGeom>
          <a:noFill/>
          <a:ln w="28575">
            <a:noFill/>
          </a:ln>
          <a:extLst/>
        </p:spPr>
        <p:txBody>
          <a:bodyPr wrap="square">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lgn="ctr">
              <a:lnSpc>
                <a:spcPct val="100000"/>
              </a:lnSpc>
              <a:spcBef>
                <a:spcPct val="0"/>
              </a:spcBef>
              <a:buFontTx/>
              <a:buNone/>
              <a:defRPr/>
            </a:pPr>
            <a:r>
              <a:rPr lang="en-US" altLang="en-US" sz="900" b="1" dirty="0">
                <a:latin typeface="+mj-lt"/>
              </a:rPr>
              <a:t>Term-limited and retiring</a:t>
            </a:r>
          </a:p>
        </p:txBody>
      </p:sp>
      <p:sp>
        <p:nvSpPr>
          <p:cNvPr id="32" name="Rectangle 14"/>
          <p:cNvSpPr>
            <a:spLocks noChangeArrowheads="1"/>
          </p:cNvSpPr>
          <p:nvPr/>
        </p:nvSpPr>
        <p:spPr bwMode="auto">
          <a:xfrm>
            <a:off x="4571119" y="2101038"/>
            <a:ext cx="2049036" cy="230832"/>
          </a:xfrm>
          <a:prstGeom prst="rect">
            <a:avLst/>
          </a:prstGeom>
          <a:noFill/>
          <a:ln w="28575">
            <a:noFill/>
          </a:ln>
          <a:extLst/>
        </p:spPr>
        <p:txBody>
          <a:bodyPr wrap="square">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lgn="ctr">
              <a:lnSpc>
                <a:spcPct val="100000"/>
              </a:lnSpc>
              <a:spcBef>
                <a:spcPct val="0"/>
              </a:spcBef>
              <a:buFontTx/>
              <a:buNone/>
              <a:defRPr/>
            </a:pPr>
            <a:r>
              <a:rPr lang="en-US" altLang="en-US" sz="900" b="1" dirty="0">
                <a:latin typeface="+mj-lt"/>
              </a:rPr>
              <a:t>Retiring but not term-limited</a:t>
            </a:r>
          </a:p>
        </p:txBody>
      </p:sp>
      <p:sp>
        <p:nvSpPr>
          <p:cNvPr id="33" name="Rectangle 14"/>
          <p:cNvSpPr>
            <a:spLocks noChangeArrowheads="1"/>
          </p:cNvSpPr>
          <p:nvPr/>
        </p:nvSpPr>
        <p:spPr bwMode="auto">
          <a:xfrm>
            <a:off x="6719722" y="2101038"/>
            <a:ext cx="2257004" cy="230832"/>
          </a:xfrm>
          <a:prstGeom prst="rect">
            <a:avLst/>
          </a:prstGeom>
          <a:noFill/>
          <a:ln w="28575">
            <a:noFill/>
          </a:ln>
          <a:extLst/>
        </p:spPr>
        <p:txBody>
          <a:bodyPr wrap="square">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lgn="ctr">
              <a:lnSpc>
                <a:spcPct val="100000"/>
              </a:lnSpc>
              <a:spcBef>
                <a:spcPct val="0"/>
              </a:spcBef>
              <a:buFontTx/>
              <a:buNone/>
              <a:defRPr/>
            </a:pPr>
            <a:r>
              <a:rPr lang="en-US" altLang="en-US" sz="900" b="1" dirty="0">
                <a:latin typeface="+mj-lt"/>
              </a:rPr>
              <a:t>Term-limited but still running</a:t>
            </a:r>
          </a:p>
        </p:txBody>
      </p:sp>
      <p:sp>
        <p:nvSpPr>
          <p:cNvPr id="39" name="TextBox 38"/>
          <p:cNvSpPr txBox="1"/>
          <p:nvPr/>
        </p:nvSpPr>
        <p:spPr>
          <a:xfrm>
            <a:off x="7054992" y="3025876"/>
            <a:ext cx="1774008" cy="338554"/>
          </a:xfrm>
          <a:prstGeom prst="rect">
            <a:avLst/>
          </a:prstGeom>
          <a:noFill/>
        </p:spPr>
        <p:txBody>
          <a:bodyPr wrap="square" rtlCol="0">
            <a:spAutoFit/>
          </a:bodyPr>
          <a:lstStyle/>
          <a:p>
            <a:pPr algn="ctr"/>
            <a:r>
              <a:rPr lang="en-US" sz="800" b="1" dirty="0">
                <a:latin typeface="Georgia" charset="0"/>
                <a:ea typeface="Georgia" charset="0"/>
                <a:cs typeface="Georgia" charset="0"/>
              </a:rPr>
              <a:t>Homeland Security</a:t>
            </a:r>
          </a:p>
          <a:p>
            <a:pPr algn="ctr"/>
            <a:r>
              <a:rPr lang="en-US" sz="800" dirty="0">
                <a:latin typeface="Georgia" charset="0"/>
                <a:ea typeface="Georgia" charset="0"/>
                <a:cs typeface="Georgia" charset="0"/>
              </a:rPr>
              <a:t>Michael McCaul (R-TX10)</a:t>
            </a:r>
          </a:p>
        </p:txBody>
      </p:sp>
      <p:sp>
        <p:nvSpPr>
          <p:cNvPr id="35" name="TextBox 34"/>
          <p:cNvSpPr txBox="1"/>
          <p:nvPr/>
        </p:nvSpPr>
        <p:spPr>
          <a:xfrm>
            <a:off x="4678858" y="5523367"/>
            <a:ext cx="1946240" cy="338554"/>
          </a:xfrm>
          <a:prstGeom prst="rect">
            <a:avLst/>
          </a:prstGeom>
          <a:noFill/>
        </p:spPr>
        <p:txBody>
          <a:bodyPr wrap="square" rtlCol="0">
            <a:spAutoFit/>
          </a:bodyPr>
          <a:lstStyle/>
          <a:p>
            <a:pPr algn="ctr"/>
            <a:r>
              <a:rPr lang="en-US" sz="800" b="1" dirty="0">
                <a:latin typeface="Georgia" charset="0"/>
                <a:ea typeface="Georgia" charset="0"/>
                <a:cs typeface="Georgia" charset="0"/>
              </a:rPr>
              <a:t>Appropriations</a:t>
            </a:r>
          </a:p>
          <a:p>
            <a:pPr algn="ctr"/>
            <a:r>
              <a:rPr lang="en-US" sz="800" dirty="0">
                <a:latin typeface="Georgia" charset="0"/>
                <a:ea typeface="Georgia" charset="0"/>
                <a:cs typeface="Georgia" charset="0"/>
              </a:rPr>
              <a:t>Rodney Frelinghuysen (R-NJ11)</a:t>
            </a:r>
          </a:p>
        </p:txBody>
      </p:sp>
      <p:sp>
        <p:nvSpPr>
          <p:cNvPr id="37" name="TextBox 36"/>
          <p:cNvSpPr txBox="1"/>
          <p:nvPr/>
        </p:nvSpPr>
        <p:spPr>
          <a:xfrm>
            <a:off x="5398133" y="3025876"/>
            <a:ext cx="1774008" cy="338554"/>
          </a:xfrm>
          <a:prstGeom prst="rect">
            <a:avLst/>
          </a:prstGeom>
          <a:noFill/>
        </p:spPr>
        <p:txBody>
          <a:bodyPr wrap="square" rtlCol="0">
            <a:spAutoFit/>
          </a:bodyPr>
          <a:lstStyle/>
          <a:p>
            <a:pPr algn="ctr"/>
            <a:r>
              <a:rPr lang="en-US" sz="800" b="1" dirty="0">
                <a:latin typeface="Georgia" charset="0"/>
                <a:ea typeface="Georgia" charset="0"/>
                <a:cs typeface="Georgia" charset="0"/>
              </a:rPr>
              <a:t>Oversight</a:t>
            </a:r>
          </a:p>
          <a:p>
            <a:pPr algn="ctr"/>
            <a:r>
              <a:rPr lang="en-US" sz="800" dirty="0">
                <a:latin typeface="Georgia" charset="0"/>
                <a:ea typeface="Georgia" charset="0"/>
                <a:cs typeface="Georgia" charset="0"/>
              </a:rPr>
              <a:t>Trey Gowdy (R-SC4)</a:t>
            </a:r>
          </a:p>
        </p:txBody>
      </p:sp>
      <p:pic>
        <p:nvPicPr>
          <p:cNvPr id="8" name="Picture 2" descr="Image result for trey gowdy congress.gov"/>
          <p:cNvPicPr>
            <a:picLocks noChangeAspect="1" noChangeArrowheads="1"/>
          </p:cNvPicPr>
          <p:nvPr/>
        </p:nvPicPr>
        <p:blipFill rotWithShape="1">
          <a:blip r:embed="rId16" cstate="print">
            <a:extLst>
              <a:ext uri="{28A0092B-C50C-407E-A947-70E740481C1C}">
                <a14:useLocalDpi xmlns:a14="http://schemas.microsoft.com/office/drawing/2010/main"/>
              </a:ext>
            </a:extLst>
          </a:blip>
          <a:srcRect/>
          <a:stretch/>
        </p:blipFill>
        <p:spPr bwMode="auto">
          <a:xfrm>
            <a:off x="6010817" y="2477573"/>
            <a:ext cx="548640" cy="548640"/>
          </a:xfrm>
          <a:prstGeom prst="ellipse">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7054992" y="5526867"/>
            <a:ext cx="1774008" cy="338554"/>
          </a:xfrm>
          <a:prstGeom prst="rect">
            <a:avLst/>
          </a:prstGeom>
          <a:noFill/>
        </p:spPr>
        <p:txBody>
          <a:bodyPr wrap="square" rtlCol="0">
            <a:spAutoFit/>
          </a:bodyPr>
          <a:lstStyle/>
          <a:p>
            <a:pPr algn="ctr"/>
            <a:r>
              <a:rPr lang="en-US" sz="800" b="1" dirty="0">
                <a:latin typeface="Georgia" charset="0"/>
                <a:ea typeface="Georgia" charset="0"/>
                <a:cs typeface="Georgia" charset="0"/>
              </a:rPr>
              <a:t>Speaker of the House</a:t>
            </a:r>
          </a:p>
          <a:p>
            <a:pPr algn="ctr"/>
            <a:r>
              <a:rPr lang="en-US" sz="800" dirty="0">
                <a:latin typeface="Georgia" charset="0"/>
                <a:ea typeface="Georgia" charset="0"/>
                <a:cs typeface="Georgia" charset="0"/>
              </a:rPr>
              <a:t>Paul Ryan (R-WI1)</a:t>
            </a:r>
          </a:p>
        </p:txBody>
      </p:sp>
      <p:pic>
        <p:nvPicPr>
          <p:cNvPr id="9" name="Picture 2" descr="Image result for Paul Ryan"/>
          <p:cNvPicPr>
            <a:picLocks noChangeAspect="1" noChangeArrowheads="1"/>
          </p:cNvPicPr>
          <p:nvPr/>
        </p:nvPicPr>
        <p:blipFill rotWithShape="1">
          <a:blip r:embed="rId17" cstate="print">
            <a:extLst>
              <a:ext uri="{28A0092B-C50C-407E-A947-70E740481C1C}">
                <a14:useLocalDpi xmlns:a14="http://schemas.microsoft.com/office/drawing/2010/main"/>
              </a:ext>
            </a:extLst>
          </a:blip>
          <a:srcRect/>
          <a:stretch/>
        </p:blipFill>
        <p:spPr bwMode="auto">
          <a:xfrm>
            <a:off x="7651289" y="4945453"/>
            <a:ext cx="581414" cy="581414"/>
          </a:xfrm>
          <a:prstGeom prst="ellipse">
            <a:avLst/>
          </a:prstGeom>
          <a:noFill/>
          <a:extLst>
            <a:ext uri="{909E8E84-426E-40DD-AFC4-6F175D3DCCD1}">
              <a14:hiddenFill xmlns:a14="http://schemas.microsoft.com/office/drawing/2010/main">
                <a:solidFill>
                  <a:srgbClr val="FFFFFF"/>
                </a:solidFill>
              </a14:hiddenFill>
            </a:ext>
          </a:extLst>
        </p:spPr>
      </p:pic>
      <p:sp>
        <p:nvSpPr>
          <p:cNvPr id="15" name="Rounded Rectangle 14"/>
          <p:cNvSpPr/>
          <p:nvPr/>
        </p:nvSpPr>
        <p:spPr>
          <a:xfrm>
            <a:off x="7101120" y="4857750"/>
            <a:ext cx="1681753" cy="1095375"/>
          </a:xfrm>
          <a:prstGeom prst="roundRect">
            <a:avLst/>
          </a:prstGeom>
          <a:noFill/>
          <a:ln>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ctr"/>
          <a:lstStyle/>
          <a:p>
            <a:pPr algn="ctr">
              <a:spcAft>
                <a:spcPts val="400"/>
              </a:spcAft>
            </a:pPr>
            <a:endParaRPr lang="en-US" sz="1200" b="1" dirty="0">
              <a:solidFill>
                <a:schemeClr val="tx1">
                  <a:lumMod val="95000"/>
                  <a:lumOff val="5000"/>
                </a:schemeClr>
              </a:solidFill>
              <a:latin typeface="Georgia"/>
              <a:cs typeface="Georgia"/>
            </a:endParaRPr>
          </a:p>
        </p:txBody>
      </p:sp>
      <p:sp>
        <p:nvSpPr>
          <p:cNvPr id="44" name="Text Placeholder 18"/>
          <p:cNvSpPr txBox="1">
            <a:spLocks/>
          </p:cNvSpPr>
          <p:nvPr/>
        </p:nvSpPr>
        <p:spPr bwMode="auto">
          <a:xfrm>
            <a:off x="404808" y="6422607"/>
            <a:ext cx="3043242"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dirty="0">
                <a:latin typeface="Georgia"/>
                <a:cs typeface="Georgia"/>
              </a:rPr>
              <a:t>Daniel Stublen | Slide last updated on: July 17, 2018</a:t>
            </a:r>
          </a:p>
        </p:txBody>
      </p:sp>
      <p:pic>
        <p:nvPicPr>
          <p:cNvPr id="47" name="Picture 46"/>
          <p:cNvPicPr>
            <a:picLocks noChangeAspect="1"/>
          </p:cNvPicPr>
          <p:nvPr/>
        </p:nvPicPr>
        <p:blipFill>
          <a:blip r:embed="rId18" cstate="print">
            <a:extLst>
              <a:ext uri="{28A0092B-C50C-407E-A947-70E740481C1C}">
                <a14:useLocalDpi xmlns:a14="http://schemas.microsoft.com/office/drawing/2010/main"/>
              </a:ext>
            </a:extLst>
          </a:blip>
          <a:stretch>
            <a:fillRect/>
          </a:stretch>
        </p:blipFill>
        <p:spPr>
          <a:xfrm>
            <a:off x="503175" y="274320"/>
            <a:ext cx="2080349" cy="274320"/>
          </a:xfrm>
          <a:prstGeom prst="rect">
            <a:avLst/>
          </a:prstGeom>
        </p:spPr>
      </p:pic>
    </p:spTree>
    <p:extLst>
      <p:ext uri="{BB962C8B-B14F-4D97-AF65-F5344CB8AC3E}">
        <p14:creationId xmlns:p14="http://schemas.microsoft.com/office/powerpoint/2010/main" val="15785526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txBox="1">
            <a:spLocks/>
          </p:cNvSpPr>
          <p:nvPr/>
        </p:nvSpPr>
        <p:spPr bwMode="auto">
          <a:xfrm>
            <a:off x="404814" y="756919"/>
            <a:ext cx="8407400" cy="60908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200" b="1" kern="1200">
                <a:solidFill>
                  <a:schemeClr val="tx1"/>
                </a:solidFill>
                <a:latin typeface="Georgia" panose="02040502050405020303" pitchFamily="18" charset="0"/>
                <a:ea typeface="ＭＳ Ｐゴシック" panose="020B0600070205080204" pitchFamily="34" charset="-128"/>
                <a:cs typeface="MS PGothic" charset="0"/>
              </a:defRPr>
            </a:lvl1pPr>
            <a:lvl2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2pPr>
            <a:lvl3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3pPr>
            <a:lvl4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4pPr>
            <a:lvl5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5pPr>
            <a:lvl6pPr marL="4572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6pPr>
            <a:lvl7pPr marL="9144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7pPr>
            <a:lvl8pPr marL="13716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8pPr>
            <a:lvl9pPr marL="18288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9pPr>
          </a:lstStyle>
          <a:p>
            <a:r>
              <a:rPr lang="en-US" altLang="en-US" sz="2000" dirty="0">
                <a:latin typeface="Georgia" charset="0"/>
                <a:ea typeface="ＭＳ Ｐゴシック" charset="-128"/>
                <a:cs typeface="MS PGothic" charset="-128"/>
              </a:rPr>
              <a:t>The 2018 election will determine who will replace Paul Ryan as speaker in the 116</a:t>
            </a:r>
            <a:r>
              <a:rPr lang="en-US" altLang="en-US" sz="2000" baseline="30000" dirty="0">
                <a:latin typeface="Georgia" charset="0"/>
                <a:ea typeface="ＭＳ Ｐゴシック" charset="-128"/>
                <a:cs typeface="MS PGothic" charset="-128"/>
              </a:rPr>
              <a:t>th</a:t>
            </a:r>
            <a:r>
              <a:rPr lang="en-US" altLang="en-US" sz="2000" dirty="0">
                <a:latin typeface="Georgia" charset="0"/>
                <a:ea typeface="ＭＳ Ｐゴシック" charset="-128"/>
                <a:cs typeface="MS PGothic" charset="-128"/>
              </a:rPr>
              <a:t> Congress</a:t>
            </a:r>
          </a:p>
        </p:txBody>
      </p:sp>
      <p:sp>
        <p:nvSpPr>
          <p:cNvPr id="24" name="Text Placeholder 18"/>
          <p:cNvSpPr txBox="1">
            <a:spLocks/>
          </p:cNvSpPr>
          <p:nvPr/>
        </p:nvSpPr>
        <p:spPr bwMode="auto">
          <a:xfrm>
            <a:off x="404807" y="6220588"/>
            <a:ext cx="8247721" cy="191226"/>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dirty="0">
                <a:solidFill>
                  <a:schemeClr val="tx1">
                    <a:lumMod val="50000"/>
                    <a:lumOff val="50000"/>
                  </a:schemeClr>
                </a:solidFill>
                <a:latin typeface="Georgia"/>
                <a:cs typeface="Georgia"/>
              </a:rPr>
              <a:t>Sources: Deirdre Shesgreen and Deborah Barfield Berry, “Who's who in the race to become the next House speaker?”, April 12, 2018, USA Today</a:t>
            </a:r>
          </a:p>
        </p:txBody>
      </p:sp>
      <p:sp>
        <p:nvSpPr>
          <p:cNvPr id="6" name="Slide Number Placeholder 5"/>
          <p:cNvSpPr>
            <a:spLocks noGrp="1"/>
          </p:cNvSpPr>
          <p:nvPr>
            <p:ph type="sldNum" sz="quarter" idx="12"/>
          </p:nvPr>
        </p:nvSpPr>
        <p:spPr/>
        <p:txBody>
          <a:bodyPr/>
          <a:lstStyle/>
          <a:p>
            <a:fld id="{BEFBC90E-502A-A54D-9BAE-6F74229062B0}" type="slidenum">
              <a:rPr lang="en-US" smtClean="0"/>
              <a:pPr/>
              <a:t>21</a:t>
            </a:fld>
            <a:endParaRPr lang="en-US" dirty="0"/>
          </a:p>
        </p:txBody>
      </p:sp>
      <p:sp>
        <p:nvSpPr>
          <p:cNvPr id="25" name="TextBox 24"/>
          <p:cNvSpPr txBox="1"/>
          <p:nvPr/>
        </p:nvSpPr>
        <p:spPr>
          <a:xfrm>
            <a:off x="1108550" y="1917110"/>
            <a:ext cx="3580691" cy="1097736"/>
          </a:xfrm>
          <a:prstGeom prst="rect">
            <a:avLst/>
          </a:prstGeom>
          <a:noFill/>
        </p:spPr>
        <p:txBody>
          <a:bodyPr wrap="square" rtlCol="0">
            <a:spAutoFit/>
          </a:bodyPr>
          <a:lstStyle/>
          <a:p>
            <a:pPr>
              <a:spcAft>
                <a:spcPts val="400"/>
              </a:spcAft>
            </a:pPr>
            <a:r>
              <a:rPr lang="en-US" sz="1400" b="1" dirty="0">
                <a:solidFill>
                  <a:schemeClr val="bg2"/>
                </a:solidFill>
                <a:latin typeface="Georgia"/>
                <a:cs typeface="Georgia"/>
              </a:rPr>
              <a:t>Nancy Pelosi (D-CA)</a:t>
            </a:r>
          </a:p>
          <a:p>
            <a:pPr marL="171450" indent="-171450">
              <a:buFont typeface="Arial" panose="020B0604020202020204" pitchFamily="34" charset="0"/>
              <a:buChar char="•"/>
            </a:pPr>
            <a:r>
              <a:rPr lang="en-US" sz="1200" dirty="0">
                <a:latin typeface="Georgia"/>
                <a:cs typeface="Georgia"/>
              </a:rPr>
              <a:t>Minority Leader – No. 1 House Democrat</a:t>
            </a:r>
          </a:p>
          <a:p>
            <a:pPr marL="171450" indent="-171450">
              <a:buFont typeface="Arial" panose="020B0604020202020204" pitchFamily="34" charset="0"/>
              <a:buChar char="•"/>
            </a:pPr>
            <a:r>
              <a:rPr lang="en-US" sz="1200" dirty="0">
                <a:latin typeface="Georgia"/>
                <a:cs typeface="Georgia"/>
              </a:rPr>
              <a:t>Previous experience as speaker</a:t>
            </a:r>
          </a:p>
          <a:p>
            <a:pPr marL="171450" indent="-171450">
              <a:buFont typeface="Arial" panose="020B0604020202020204" pitchFamily="34" charset="0"/>
              <a:buChar char="•"/>
            </a:pPr>
            <a:r>
              <a:rPr lang="en-US" sz="1200" dirty="0">
                <a:latin typeface="Georgia"/>
                <a:cs typeface="Georgia"/>
              </a:rPr>
              <a:t>Largest Dem. fundraiser</a:t>
            </a:r>
          </a:p>
          <a:p>
            <a:pPr marL="171450" indent="-171450">
              <a:buFont typeface="Arial" panose="020B0604020202020204" pitchFamily="34" charset="0"/>
              <a:buChar char="•"/>
            </a:pPr>
            <a:r>
              <a:rPr lang="en-US" sz="1200" dirty="0">
                <a:latin typeface="Georgia"/>
                <a:cs typeface="Georgia"/>
              </a:rPr>
              <a:t>Has led House Dems since 2003</a:t>
            </a:r>
          </a:p>
        </p:txBody>
      </p:sp>
      <p:sp>
        <p:nvSpPr>
          <p:cNvPr id="26" name="TextBox 25"/>
          <p:cNvSpPr txBox="1"/>
          <p:nvPr/>
        </p:nvSpPr>
        <p:spPr>
          <a:xfrm>
            <a:off x="1108549" y="3490044"/>
            <a:ext cx="3580691" cy="728405"/>
          </a:xfrm>
          <a:prstGeom prst="rect">
            <a:avLst/>
          </a:prstGeom>
          <a:noFill/>
        </p:spPr>
        <p:txBody>
          <a:bodyPr wrap="square" rtlCol="0">
            <a:spAutoFit/>
          </a:bodyPr>
          <a:lstStyle/>
          <a:p>
            <a:pPr>
              <a:spcAft>
                <a:spcPts val="400"/>
              </a:spcAft>
            </a:pPr>
            <a:r>
              <a:rPr lang="en-US" sz="1400" b="1" dirty="0">
                <a:solidFill>
                  <a:schemeClr val="bg2"/>
                </a:solidFill>
                <a:latin typeface="Georgia"/>
                <a:cs typeface="Georgia"/>
              </a:rPr>
              <a:t>Steny Hoyer (D-MD)</a:t>
            </a:r>
          </a:p>
          <a:p>
            <a:pPr marL="171450" indent="-171450">
              <a:buFont typeface="Arial" panose="020B0604020202020204" pitchFamily="34" charset="0"/>
              <a:buChar char="•"/>
            </a:pPr>
            <a:r>
              <a:rPr lang="en-US" sz="1200" dirty="0">
                <a:latin typeface="Georgia"/>
                <a:cs typeface="Georgia"/>
              </a:rPr>
              <a:t>Minority Whip – No. 2 House Democrat</a:t>
            </a:r>
          </a:p>
          <a:p>
            <a:pPr marL="171450" indent="-171450">
              <a:buFont typeface="Arial" panose="020B0604020202020204" pitchFamily="34" charset="0"/>
              <a:buChar char="•"/>
            </a:pPr>
            <a:r>
              <a:rPr lang="en-US" sz="1200" dirty="0">
                <a:latin typeface="Georgia"/>
                <a:cs typeface="Georgia"/>
              </a:rPr>
              <a:t>Has been deputy to Pelosi for 15 years</a:t>
            </a:r>
          </a:p>
        </p:txBody>
      </p:sp>
      <p:sp>
        <p:nvSpPr>
          <p:cNvPr id="27" name="TextBox 26"/>
          <p:cNvSpPr txBox="1"/>
          <p:nvPr/>
        </p:nvSpPr>
        <p:spPr>
          <a:xfrm>
            <a:off x="1108551" y="4835213"/>
            <a:ext cx="3258734" cy="1097736"/>
          </a:xfrm>
          <a:prstGeom prst="rect">
            <a:avLst/>
          </a:prstGeom>
          <a:noFill/>
        </p:spPr>
        <p:txBody>
          <a:bodyPr wrap="square" rtlCol="0">
            <a:spAutoFit/>
          </a:bodyPr>
          <a:lstStyle/>
          <a:p>
            <a:pPr>
              <a:spcAft>
                <a:spcPts val="400"/>
              </a:spcAft>
            </a:pPr>
            <a:r>
              <a:rPr lang="en-US" sz="1400" b="1" dirty="0">
                <a:solidFill>
                  <a:schemeClr val="bg2"/>
                </a:solidFill>
                <a:latin typeface="Georgia"/>
                <a:cs typeface="Georgia"/>
              </a:rPr>
              <a:t>Tim Ryan (D-OH)</a:t>
            </a:r>
          </a:p>
          <a:p>
            <a:pPr marL="171450" indent="-171450">
              <a:buFont typeface="Arial" panose="020B0604020202020204" pitchFamily="34" charset="0"/>
              <a:buChar char="•"/>
            </a:pPr>
            <a:r>
              <a:rPr lang="en-US" sz="1200" dirty="0">
                <a:latin typeface="Georgia"/>
                <a:cs typeface="Georgia"/>
              </a:rPr>
              <a:t>Long shot because he is not in leadership</a:t>
            </a:r>
          </a:p>
          <a:p>
            <a:pPr marL="171450" indent="-171450">
              <a:buFont typeface="Arial" panose="020B0604020202020204" pitchFamily="34" charset="0"/>
              <a:buChar char="•"/>
            </a:pPr>
            <a:r>
              <a:rPr lang="en-US" sz="1200" dirty="0">
                <a:latin typeface="Georgia"/>
                <a:cs typeface="Georgia"/>
              </a:rPr>
              <a:t>Ranking member of the Appropriations Subcommittee for the Legislative Branch</a:t>
            </a:r>
          </a:p>
          <a:p>
            <a:pPr marL="171450" indent="-171450">
              <a:buFont typeface="Arial" panose="020B0604020202020204" pitchFamily="34" charset="0"/>
              <a:buChar char="•"/>
            </a:pPr>
            <a:r>
              <a:rPr lang="en-US" sz="1200" dirty="0">
                <a:latin typeface="Georgia"/>
                <a:cs typeface="Georgia"/>
              </a:rPr>
              <a:t>Unsuccessfully challenged Pelosi in 2016</a:t>
            </a:r>
          </a:p>
        </p:txBody>
      </p:sp>
      <p:pic>
        <p:nvPicPr>
          <p:cNvPr id="28" name="Picture 2" descr="Image result for nancy pelosi"/>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377030" y="1917110"/>
            <a:ext cx="731520" cy="731520"/>
          </a:xfrm>
          <a:prstGeom prst="ellipse">
            <a:avLst/>
          </a:prstGeom>
          <a:noFill/>
          <a:extLst>
            <a:ext uri="{909E8E84-426E-40DD-AFC4-6F175D3DCCD1}">
              <a14:hiddenFill xmlns:a14="http://schemas.microsoft.com/office/drawing/2010/main">
                <a:solidFill>
                  <a:srgbClr val="FFFFFF"/>
                </a:solidFill>
              </a14:hiddenFill>
            </a:ext>
          </a:extLst>
        </p:spPr>
      </p:pic>
      <p:pic>
        <p:nvPicPr>
          <p:cNvPr id="29" name="Picture 4" descr="Image result for steny hoye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377030" y="3490044"/>
            <a:ext cx="731520" cy="731520"/>
          </a:xfrm>
          <a:prstGeom prst="ellipse">
            <a:avLst/>
          </a:prstGeom>
          <a:noFill/>
          <a:extLst>
            <a:ext uri="{909E8E84-426E-40DD-AFC4-6F175D3DCCD1}">
              <a14:hiddenFill xmlns:a14="http://schemas.microsoft.com/office/drawing/2010/main">
                <a:solidFill>
                  <a:srgbClr val="FFFFFF"/>
                </a:solidFill>
              </a14:hiddenFill>
            </a:ext>
          </a:extLst>
        </p:spPr>
      </p:pic>
      <p:sp>
        <p:nvSpPr>
          <p:cNvPr id="31" name="TextBox 30"/>
          <p:cNvSpPr txBox="1"/>
          <p:nvPr/>
        </p:nvSpPr>
        <p:spPr>
          <a:xfrm>
            <a:off x="5283069" y="1917110"/>
            <a:ext cx="3601142" cy="1097736"/>
          </a:xfrm>
          <a:prstGeom prst="rect">
            <a:avLst/>
          </a:prstGeom>
          <a:noFill/>
        </p:spPr>
        <p:txBody>
          <a:bodyPr wrap="square" rtlCol="0">
            <a:spAutoFit/>
          </a:bodyPr>
          <a:lstStyle/>
          <a:p>
            <a:pPr>
              <a:spcAft>
                <a:spcPts val="400"/>
              </a:spcAft>
            </a:pPr>
            <a:r>
              <a:rPr lang="en-US" sz="1400" b="1" dirty="0">
                <a:solidFill>
                  <a:schemeClr val="tx2"/>
                </a:solidFill>
                <a:latin typeface="Georgia"/>
                <a:cs typeface="Georgia"/>
              </a:rPr>
              <a:t>Kevin McCarthy (R-CA)</a:t>
            </a:r>
          </a:p>
          <a:p>
            <a:pPr marL="171450" indent="-171450">
              <a:buFont typeface="Arial" panose="020B0604020202020204" pitchFamily="34" charset="0"/>
              <a:buChar char="•"/>
            </a:pPr>
            <a:r>
              <a:rPr lang="en-US" sz="1200" dirty="0">
                <a:latin typeface="Georgia"/>
                <a:cs typeface="Georgia"/>
              </a:rPr>
              <a:t>Majority Leader – No. 2 House Republican</a:t>
            </a:r>
          </a:p>
          <a:p>
            <a:pPr marL="171450" indent="-171450">
              <a:buFont typeface="Arial" panose="020B0604020202020204" pitchFamily="34" charset="0"/>
              <a:buChar char="•"/>
            </a:pPr>
            <a:r>
              <a:rPr lang="en-US" sz="1200" dirty="0">
                <a:latin typeface="Georgia"/>
                <a:cs typeface="Georgia"/>
              </a:rPr>
              <a:t>Has ties to President Trump</a:t>
            </a:r>
          </a:p>
          <a:p>
            <a:pPr marL="171450" indent="-171450">
              <a:buFont typeface="Arial" panose="020B0604020202020204" pitchFamily="34" charset="0"/>
              <a:buChar char="•"/>
            </a:pPr>
            <a:r>
              <a:rPr lang="en-US" sz="1200" dirty="0">
                <a:latin typeface="Georgia"/>
                <a:cs typeface="Georgia"/>
              </a:rPr>
              <a:t>Major fundraiser for House Republicans</a:t>
            </a:r>
          </a:p>
          <a:p>
            <a:pPr marL="171450" indent="-171450">
              <a:spcAft>
                <a:spcPts val="400"/>
              </a:spcAft>
              <a:buFont typeface="Arial" panose="020B0604020202020204" pitchFamily="34" charset="0"/>
              <a:buChar char="•"/>
            </a:pPr>
            <a:r>
              <a:rPr lang="en-US" sz="1200" dirty="0">
                <a:latin typeface="Georgia"/>
                <a:cs typeface="Georgia"/>
              </a:rPr>
              <a:t>Lacked support in 2015 from Freedom Caucus</a:t>
            </a:r>
          </a:p>
        </p:txBody>
      </p:sp>
      <p:sp>
        <p:nvSpPr>
          <p:cNvPr id="32" name="TextBox 31"/>
          <p:cNvSpPr txBox="1"/>
          <p:nvPr/>
        </p:nvSpPr>
        <p:spPr>
          <a:xfrm>
            <a:off x="5283068" y="3490044"/>
            <a:ext cx="3580691" cy="1097736"/>
          </a:xfrm>
          <a:prstGeom prst="rect">
            <a:avLst/>
          </a:prstGeom>
          <a:noFill/>
        </p:spPr>
        <p:txBody>
          <a:bodyPr wrap="square" rtlCol="0">
            <a:spAutoFit/>
          </a:bodyPr>
          <a:lstStyle/>
          <a:p>
            <a:pPr>
              <a:spcAft>
                <a:spcPts val="400"/>
              </a:spcAft>
            </a:pPr>
            <a:r>
              <a:rPr lang="en-US" sz="1400" b="1" dirty="0">
                <a:solidFill>
                  <a:schemeClr val="tx2"/>
                </a:solidFill>
                <a:latin typeface="Georgia"/>
                <a:cs typeface="Georgia"/>
              </a:rPr>
              <a:t>Steve Scalise (R-LA)</a:t>
            </a:r>
          </a:p>
          <a:p>
            <a:pPr marL="171450" indent="-171450">
              <a:buFont typeface="Arial" panose="020B0604020202020204" pitchFamily="34" charset="0"/>
              <a:buChar char="•"/>
            </a:pPr>
            <a:r>
              <a:rPr lang="en-US" sz="1200" dirty="0">
                <a:latin typeface="Georgia"/>
                <a:cs typeface="Georgia"/>
              </a:rPr>
              <a:t>Majority Whip – No. 3 House Republican</a:t>
            </a:r>
          </a:p>
          <a:p>
            <a:pPr marL="171450" indent="-171450">
              <a:buFont typeface="Arial" panose="020B0604020202020204" pitchFamily="34" charset="0"/>
              <a:buChar char="•"/>
            </a:pPr>
            <a:r>
              <a:rPr lang="en-US" sz="1200" dirty="0">
                <a:latin typeface="Georgia"/>
                <a:cs typeface="Georgia"/>
              </a:rPr>
              <a:t>Former Republican Study Committee chair</a:t>
            </a:r>
          </a:p>
          <a:p>
            <a:pPr marL="171450" indent="-171450">
              <a:buFont typeface="Arial" panose="020B0604020202020204" pitchFamily="34" charset="0"/>
              <a:buChar char="•"/>
            </a:pPr>
            <a:r>
              <a:rPr lang="en-US" sz="1200" dirty="0">
                <a:latin typeface="Georgia"/>
                <a:cs typeface="Georgia"/>
              </a:rPr>
              <a:t>First elected in 2008</a:t>
            </a:r>
          </a:p>
          <a:p>
            <a:pPr marL="171450" indent="-171450">
              <a:spcAft>
                <a:spcPts val="400"/>
              </a:spcAft>
              <a:buFont typeface="Arial" panose="020B0604020202020204" pitchFamily="34" charset="0"/>
              <a:buChar char="•"/>
            </a:pPr>
            <a:r>
              <a:rPr lang="en-US" sz="1200" dirty="0">
                <a:latin typeface="Georgia"/>
                <a:cs typeface="Georgia"/>
              </a:rPr>
              <a:t>Has some support from conservatives</a:t>
            </a:r>
          </a:p>
        </p:txBody>
      </p:sp>
      <p:sp>
        <p:nvSpPr>
          <p:cNvPr id="33" name="TextBox 32"/>
          <p:cNvSpPr txBox="1"/>
          <p:nvPr/>
        </p:nvSpPr>
        <p:spPr>
          <a:xfrm>
            <a:off x="5283068" y="4835213"/>
            <a:ext cx="3580691" cy="913070"/>
          </a:xfrm>
          <a:prstGeom prst="rect">
            <a:avLst/>
          </a:prstGeom>
          <a:noFill/>
        </p:spPr>
        <p:txBody>
          <a:bodyPr wrap="square" rtlCol="0">
            <a:spAutoFit/>
          </a:bodyPr>
          <a:lstStyle/>
          <a:p>
            <a:pPr>
              <a:spcAft>
                <a:spcPts val="400"/>
              </a:spcAft>
            </a:pPr>
            <a:r>
              <a:rPr lang="en-US" sz="1400" b="1" dirty="0">
                <a:solidFill>
                  <a:schemeClr val="tx2"/>
                </a:solidFill>
                <a:latin typeface="Georgia"/>
                <a:cs typeface="Georgia"/>
              </a:rPr>
              <a:t>Mark Meadows (R-NC)</a:t>
            </a:r>
          </a:p>
          <a:p>
            <a:pPr marL="171450" indent="-171450">
              <a:buFont typeface="Arial" panose="020B0604020202020204" pitchFamily="34" charset="0"/>
              <a:buChar char="•"/>
            </a:pPr>
            <a:r>
              <a:rPr lang="en-US" sz="1200" dirty="0">
                <a:latin typeface="Georgia"/>
                <a:cs typeface="Georgia"/>
              </a:rPr>
              <a:t>Chair of the House Freedom Caucus</a:t>
            </a:r>
          </a:p>
          <a:p>
            <a:pPr marL="171450" indent="-171450">
              <a:buFont typeface="Arial" panose="020B0604020202020204" pitchFamily="34" charset="0"/>
              <a:buChar char="•"/>
            </a:pPr>
            <a:r>
              <a:rPr lang="en-US" sz="1200" dirty="0">
                <a:latin typeface="Georgia"/>
                <a:cs typeface="Georgia"/>
              </a:rPr>
              <a:t>First elected in 2012</a:t>
            </a:r>
          </a:p>
          <a:p>
            <a:pPr marL="171450" indent="-171450">
              <a:buFont typeface="Arial" panose="020B0604020202020204" pitchFamily="34" charset="0"/>
              <a:buChar char="•"/>
            </a:pPr>
            <a:r>
              <a:rPr lang="en-US" sz="1200" dirty="0">
                <a:latin typeface="Georgia"/>
                <a:cs typeface="Georgia"/>
              </a:rPr>
              <a:t>Campaigned with Pres. Trump in NC</a:t>
            </a:r>
          </a:p>
        </p:txBody>
      </p:sp>
      <p:pic>
        <p:nvPicPr>
          <p:cNvPr id="34" name="Picture 2" descr="Image result for kevin mccarthy"/>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a:stretch/>
        </p:blipFill>
        <p:spPr bwMode="auto">
          <a:xfrm>
            <a:off x="4551548" y="1917110"/>
            <a:ext cx="731520" cy="731520"/>
          </a:xfrm>
          <a:prstGeom prst="ellipse">
            <a:avLst/>
          </a:prstGeom>
          <a:noFill/>
          <a:extLst>
            <a:ext uri="{909E8E84-426E-40DD-AFC4-6F175D3DCCD1}">
              <a14:hiddenFill xmlns:a14="http://schemas.microsoft.com/office/drawing/2010/main">
                <a:solidFill>
                  <a:srgbClr val="FFFFFF"/>
                </a:solidFill>
              </a14:hiddenFill>
            </a:ext>
          </a:extLst>
        </p:spPr>
      </p:pic>
      <p:pic>
        <p:nvPicPr>
          <p:cNvPr id="35" name="Picture 4" descr="Image result for steve scalise"/>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a:stretch/>
        </p:blipFill>
        <p:spPr bwMode="auto">
          <a:xfrm>
            <a:off x="4551548" y="3490044"/>
            <a:ext cx="731520" cy="731520"/>
          </a:xfrm>
          <a:prstGeom prst="ellipse">
            <a:avLst/>
          </a:prstGeom>
          <a:noFill/>
          <a:extLst>
            <a:ext uri="{909E8E84-426E-40DD-AFC4-6F175D3DCCD1}">
              <a14:hiddenFill xmlns:a14="http://schemas.microsoft.com/office/drawing/2010/main">
                <a:solidFill>
                  <a:srgbClr val="FFFFFF"/>
                </a:solidFill>
              </a14:hiddenFill>
            </a:ext>
          </a:extLst>
        </p:spPr>
      </p:pic>
      <p:pic>
        <p:nvPicPr>
          <p:cNvPr id="36" name="Picture 6" descr="Image result for mark meadows"/>
          <p:cNvPicPr>
            <a:picLocks noChangeAspect="1" noChangeArrowheads="1"/>
          </p:cNvPicPr>
          <p:nvPr/>
        </p:nvPicPr>
        <p:blipFill rotWithShape="1">
          <a:blip r:embed="rId7" cstate="print">
            <a:extLst>
              <a:ext uri="{28A0092B-C50C-407E-A947-70E740481C1C}">
                <a14:useLocalDpi xmlns:a14="http://schemas.microsoft.com/office/drawing/2010/main"/>
              </a:ext>
            </a:extLst>
          </a:blip>
          <a:srcRect/>
          <a:stretch/>
        </p:blipFill>
        <p:spPr bwMode="auto">
          <a:xfrm>
            <a:off x="4551548" y="4835213"/>
            <a:ext cx="731520" cy="731520"/>
          </a:xfrm>
          <a:prstGeom prst="ellipse">
            <a:avLst/>
          </a:prstGeom>
          <a:noFill/>
          <a:extLst>
            <a:ext uri="{909E8E84-426E-40DD-AFC4-6F175D3DCCD1}">
              <a14:hiddenFill xmlns:a14="http://schemas.microsoft.com/office/drawing/2010/main">
                <a:solidFill>
                  <a:srgbClr val="FFFFFF"/>
                </a:solidFill>
              </a14:hiddenFill>
            </a:ext>
          </a:extLst>
        </p:spPr>
      </p:pic>
      <p:sp>
        <p:nvSpPr>
          <p:cNvPr id="22" name="Rectangle 14"/>
          <p:cNvSpPr>
            <a:spLocks noChangeArrowheads="1"/>
          </p:cNvSpPr>
          <p:nvPr/>
        </p:nvSpPr>
        <p:spPr bwMode="auto">
          <a:xfrm>
            <a:off x="419100" y="1498544"/>
            <a:ext cx="8229600" cy="276999"/>
          </a:xfrm>
          <a:prstGeom prst="rect">
            <a:avLst/>
          </a:prstGeom>
          <a:noFill/>
          <a:ln>
            <a:noFill/>
          </a:ln>
          <a:extLst/>
        </p:spPr>
        <p:txBody>
          <a:bodyPr>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lnSpc>
                <a:spcPct val="100000"/>
              </a:lnSpc>
              <a:spcBef>
                <a:spcPct val="0"/>
              </a:spcBef>
              <a:buFontTx/>
              <a:buNone/>
              <a:defRPr/>
            </a:pPr>
            <a:r>
              <a:rPr lang="en-US" altLang="en-US" sz="1200" b="1" dirty="0"/>
              <a:t>Frontrunners in the race for speaker of the House</a:t>
            </a:r>
          </a:p>
        </p:txBody>
      </p:sp>
      <p:pic>
        <p:nvPicPr>
          <p:cNvPr id="1026" name="Picture 2" descr="Image result for Tim Ryan"/>
          <p:cNvPicPr>
            <a:picLocks noChangeAspect="1" noChangeArrowheads="1"/>
          </p:cNvPicPr>
          <p:nvPr/>
        </p:nvPicPr>
        <p:blipFill rotWithShape="1">
          <a:blip r:embed="rId8" cstate="print">
            <a:extLst>
              <a:ext uri="{28A0092B-C50C-407E-A947-70E740481C1C}">
                <a14:useLocalDpi xmlns:a14="http://schemas.microsoft.com/office/drawing/2010/main"/>
              </a:ext>
            </a:extLst>
          </a:blip>
          <a:srcRect/>
          <a:stretch/>
        </p:blipFill>
        <p:spPr bwMode="auto">
          <a:xfrm>
            <a:off x="377029" y="4835213"/>
            <a:ext cx="731520" cy="731520"/>
          </a:xfrm>
          <a:prstGeom prst="ellipse">
            <a:avLst/>
          </a:prstGeom>
          <a:noFill/>
          <a:extLst>
            <a:ext uri="{909E8E84-426E-40DD-AFC4-6F175D3DCCD1}">
              <a14:hiddenFill xmlns:a14="http://schemas.microsoft.com/office/drawing/2010/main">
                <a:solidFill>
                  <a:srgbClr val="FFFFFF"/>
                </a:solidFill>
              </a14:hiddenFill>
            </a:ext>
          </a:extLst>
        </p:spPr>
      </p:pic>
      <p:sp>
        <p:nvSpPr>
          <p:cNvPr id="30" name="Text Placeholder 18"/>
          <p:cNvSpPr txBox="1">
            <a:spLocks/>
          </p:cNvSpPr>
          <p:nvPr/>
        </p:nvSpPr>
        <p:spPr bwMode="auto">
          <a:xfrm>
            <a:off x="404808" y="6422607"/>
            <a:ext cx="3043242"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dirty="0">
                <a:latin typeface="Georgia"/>
                <a:cs typeface="Georgia"/>
              </a:rPr>
              <a:t>Daniel Stublen | Slide last updated on: July 17, 2018</a:t>
            </a:r>
          </a:p>
        </p:txBody>
      </p:sp>
      <p:pic>
        <p:nvPicPr>
          <p:cNvPr id="37" name="Picture 36"/>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503175" y="274320"/>
            <a:ext cx="2080349" cy="274320"/>
          </a:xfrm>
          <a:prstGeom prst="rect">
            <a:avLst/>
          </a:prstGeom>
        </p:spPr>
      </p:pic>
    </p:spTree>
    <p:extLst>
      <p:ext uri="{BB962C8B-B14F-4D97-AF65-F5344CB8AC3E}">
        <p14:creationId xmlns:p14="http://schemas.microsoft.com/office/powerpoint/2010/main" val="241430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8"/>
          <p:cNvSpPr txBox="1">
            <a:spLocks/>
          </p:cNvSpPr>
          <p:nvPr/>
        </p:nvSpPr>
        <p:spPr bwMode="auto">
          <a:xfrm>
            <a:off x="404808" y="6422607"/>
            <a:ext cx="3043242"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dirty="0">
                <a:latin typeface="Georgia"/>
                <a:cs typeface="Georgia"/>
              </a:rPr>
              <a:t>Alice Johnson | Slide last updated on: August 13, 2018</a:t>
            </a:r>
          </a:p>
        </p:txBody>
      </p:sp>
      <p:sp>
        <p:nvSpPr>
          <p:cNvPr id="15" name="Text Placeholder 18"/>
          <p:cNvSpPr txBox="1">
            <a:spLocks/>
          </p:cNvSpPr>
          <p:nvPr/>
        </p:nvSpPr>
        <p:spPr bwMode="auto">
          <a:xfrm>
            <a:off x="404807" y="6209571"/>
            <a:ext cx="8247721" cy="191226"/>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Font typeface="Arial" panose="020B0604020202020204" pitchFamily="34" charset="0"/>
              <a:buNone/>
              <a:defRPr/>
            </a:pPr>
            <a:r>
              <a:rPr lang="en-US" sz="700" dirty="0">
                <a:solidFill>
                  <a:schemeClr val="tx1">
                    <a:lumMod val="50000"/>
                    <a:lumOff val="50000"/>
                  </a:schemeClr>
                </a:solidFill>
                <a:latin typeface="Georgia"/>
                <a:cs typeface="Georgia"/>
              </a:rPr>
              <a:t>Sources: House.gov; Ella Nilsen, “More than 40 Democratic House candidates want Nancy Pelosi to step aside after 2018,” </a:t>
            </a:r>
            <a:r>
              <a:rPr lang="en-US" sz="700" i="1" dirty="0">
                <a:solidFill>
                  <a:schemeClr val="tx1">
                    <a:lumMod val="50000"/>
                    <a:lumOff val="50000"/>
                  </a:schemeClr>
                </a:solidFill>
                <a:latin typeface="Georgia"/>
                <a:cs typeface="Georgia"/>
              </a:rPr>
              <a:t>Vox. </a:t>
            </a:r>
            <a:r>
              <a:rPr lang="en-US" sz="700" dirty="0">
                <a:solidFill>
                  <a:schemeClr val="tx1">
                    <a:lumMod val="50000"/>
                    <a:lumOff val="50000"/>
                  </a:schemeClr>
                </a:solidFill>
                <a:latin typeface="Georgia"/>
                <a:cs typeface="Georgia"/>
              </a:rPr>
              <a:t>August 10, 2018. </a:t>
            </a:r>
          </a:p>
        </p:txBody>
      </p:sp>
      <p:sp>
        <p:nvSpPr>
          <p:cNvPr id="5" name="Slide Number Placeholder 4"/>
          <p:cNvSpPr>
            <a:spLocks noGrp="1"/>
          </p:cNvSpPr>
          <p:nvPr>
            <p:ph type="sldNum" sz="quarter" idx="12"/>
          </p:nvPr>
        </p:nvSpPr>
        <p:spPr>
          <a:xfrm>
            <a:off x="8420099" y="6427104"/>
            <a:ext cx="316645" cy="323353"/>
          </a:xfrm>
        </p:spPr>
        <p:txBody>
          <a:bodyPr/>
          <a:lstStyle/>
          <a:p>
            <a:fld id="{BEFBC90E-502A-A54D-9BAE-6F74229062B0}" type="slidenum">
              <a:rPr lang="en-US" smtClean="0"/>
              <a:pPr/>
              <a:t>22</a:t>
            </a:fld>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03175" y="274320"/>
            <a:ext cx="2080349" cy="274320"/>
          </a:xfrm>
          <a:prstGeom prst="rect">
            <a:avLst/>
          </a:prstGeom>
        </p:spPr>
      </p:pic>
      <p:sp>
        <p:nvSpPr>
          <p:cNvPr id="14" name="Title 1"/>
          <p:cNvSpPr txBox="1">
            <a:spLocks/>
          </p:cNvSpPr>
          <p:nvPr/>
        </p:nvSpPr>
        <p:spPr bwMode="auto">
          <a:xfrm>
            <a:off x="404814" y="756919"/>
            <a:ext cx="8407400" cy="60908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200" b="1" kern="1200">
                <a:solidFill>
                  <a:schemeClr val="tx1"/>
                </a:solidFill>
                <a:latin typeface="Georgia" panose="02040502050405020303" pitchFamily="18" charset="0"/>
                <a:ea typeface="ＭＳ Ｐゴシック" panose="020B0600070205080204" pitchFamily="34" charset="-128"/>
                <a:cs typeface="MS PGothic" charset="0"/>
              </a:defRPr>
            </a:lvl1pPr>
            <a:lvl2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2pPr>
            <a:lvl3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3pPr>
            <a:lvl4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4pPr>
            <a:lvl5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5pPr>
            <a:lvl6pPr marL="4572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6pPr>
            <a:lvl7pPr marL="9144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7pPr>
            <a:lvl8pPr marL="13716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8pPr>
            <a:lvl9pPr marL="18288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9pPr>
          </a:lstStyle>
          <a:p>
            <a:r>
              <a:rPr lang="en-US" altLang="en-US" sz="2000" dirty="0">
                <a:latin typeface="Georgia" charset="0"/>
                <a:ea typeface="ＭＳ Ｐゴシック" charset="-128"/>
                <a:cs typeface="MS PGothic" charset="-128"/>
              </a:rPr>
              <a:t>Pelosi faces increasing opposition, with over 40 House candidates saying they would not back her for Speaker </a:t>
            </a:r>
          </a:p>
        </p:txBody>
      </p:sp>
      <p:sp>
        <p:nvSpPr>
          <p:cNvPr id="16" name="TextBox 726">
            <a:extLst>
              <a:ext uri="{FF2B5EF4-FFF2-40B4-BE49-F238E27FC236}">
                <a16:creationId xmlns:a16="http://schemas.microsoft.com/office/drawing/2014/main" id="{DDD2A858-77C8-7F45-9D4F-3012B6E3DFD3}"/>
              </a:ext>
            </a:extLst>
          </p:cNvPr>
          <p:cNvSpPr txBox="1">
            <a:spLocks noChangeArrowheads="1"/>
          </p:cNvSpPr>
          <p:nvPr/>
        </p:nvSpPr>
        <p:spPr bwMode="auto">
          <a:xfrm>
            <a:off x="680189" y="4383202"/>
            <a:ext cx="4130306" cy="846386"/>
          </a:xfrm>
          <a:prstGeom prst="rect">
            <a:avLst/>
          </a:prstGeom>
          <a:noFill/>
          <a:ln>
            <a:noFill/>
          </a:ln>
          <a:extLst/>
        </p:spPr>
        <p:txBody>
          <a:bodyPr wrap="square">
            <a:spAutoFit/>
          </a:bodyPr>
          <a:lstStyle>
            <a:lvl1pPr>
              <a:defRPr sz="2400">
                <a:solidFill>
                  <a:schemeClr val="tx1"/>
                </a:solidFill>
                <a:latin typeface="Gill Sans MT" charset="0"/>
                <a:ea typeface="MS PGothic" charset="0"/>
                <a:cs typeface="Gill Sans MT" charset="0"/>
              </a:defRPr>
            </a:lvl1pPr>
            <a:lvl2pPr>
              <a:defRPr sz="2000">
                <a:solidFill>
                  <a:schemeClr val="tx1"/>
                </a:solidFill>
                <a:latin typeface="Gill Sans MT" charset="0"/>
                <a:ea typeface="MS PGothic" charset="0"/>
                <a:cs typeface="Gill Sans MT" charset="0"/>
              </a:defRPr>
            </a:lvl2pPr>
            <a:lvl3pPr>
              <a:defRPr sz="2000">
                <a:solidFill>
                  <a:schemeClr val="tx1"/>
                </a:solidFill>
                <a:latin typeface="Gill Sans MT" charset="0"/>
                <a:ea typeface="MS PGothic" charset="0"/>
                <a:cs typeface="Gill Sans MT" charset="0"/>
              </a:defRPr>
            </a:lvl3pPr>
            <a:lvl4pPr>
              <a:defRPr sz="2000">
                <a:solidFill>
                  <a:schemeClr val="tx1"/>
                </a:solidFill>
                <a:latin typeface="Gill Sans MT" charset="0"/>
                <a:ea typeface="MS PGothic" charset="0"/>
                <a:cs typeface="Gill Sans MT" charset="0"/>
              </a:defRPr>
            </a:lvl4pPr>
            <a:lvl5pPr>
              <a:defRPr sz="2000">
                <a:solidFill>
                  <a:schemeClr val="tx1"/>
                </a:solidFill>
                <a:latin typeface="Gill Sans MT" charset="0"/>
                <a:ea typeface="MS PGothic" charset="0"/>
                <a:cs typeface="Gill Sans MT" charset="0"/>
              </a:defRPr>
            </a:lvl5pPr>
            <a:lvl6pPr eaLnBrk="0" fontAlgn="base" hangingPunct="0">
              <a:spcAft>
                <a:spcPct val="0"/>
              </a:spcAft>
              <a:buFont typeface="Arial" charset="0"/>
              <a:buChar char="»"/>
              <a:defRPr sz="2000">
                <a:solidFill>
                  <a:schemeClr val="tx1"/>
                </a:solidFill>
                <a:latin typeface="Gill Sans MT" charset="0"/>
                <a:ea typeface="MS PGothic" charset="0"/>
                <a:cs typeface="Gill Sans MT" charset="0"/>
              </a:defRPr>
            </a:lvl6pPr>
            <a:lvl7pPr eaLnBrk="0" fontAlgn="base" hangingPunct="0">
              <a:spcAft>
                <a:spcPct val="0"/>
              </a:spcAft>
              <a:buFont typeface="Arial" charset="0"/>
              <a:buChar char="»"/>
              <a:defRPr sz="2000">
                <a:solidFill>
                  <a:schemeClr val="tx1"/>
                </a:solidFill>
                <a:latin typeface="Gill Sans MT" charset="0"/>
                <a:ea typeface="MS PGothic" charset="0"/>
                <a:cs typeface="Gill Sans MT" charset="0"/>
              </a:defRPr>
            </a:lvl7pPr>
            <a:lvl8pPr eaLnBrk="0" fontAlgn="base" hangingPunct="0">
              <a:spcAft>
                <a:spcPct val="0"/>
              </a:spcAft>
              <a:buFont typeface="Arial" charset="0"/>
              <a:buChar char="»"/>
              <a:defRPr sz="2000">
                <a:solidFill>
                  <a:schemeClr val="tx1"/>
                </a:solidFill>
                <a:latin typeface="Gill Sans MT" charset="0"/>
                <a:ea typeface="MS PGothic" charset="0"/>
                <a:cs typeface="Gill Sans MT" charset="0"/>
              </a:defRPr>
            </a:lvl8pPr>
            <a:lvl9pPr eaLnBrk="0" fontAlgn="base" hangingPunct="0">
              <a:spcAft>
                <a:spcPct val="0"/>
              </a:spcAft>
              <a:buFont typeface="Arial" charset="0"/>
              <a:buChar char="»"/>
              <a:defRPr sz="2000">
                <a:solidFill>
                  <a:schemeClr val="tx1"/>
                </a:solidFill>
                <a:latin typeface="Gill Sans MT" charset="0"/>
                <a:ea typeface="MS PGothic" charset="0"/>
                <a:cs typeface="Gill Sans MT" charset="0"/>
              </a:defRPr>
            </a:lvl9pPr>
          </a:lstStyle>
          <a:p>
            <a:pPr marL="171450" indent="-171450">
              <a:spcAft>
                <a:spcPts val="600"/>
              </a:spcAft>
              <a:buFont typeface="Arial" panose="020B0604020202020204" pitchFamily="34" charset="0"/>
              <a:buChar char="•"/>
              <a:defRPr/>
            </a:pPr>
            <a:r>
              <a:rPr lang="en-US" sz="1100" i="1" dirty="0">
                <a:latin typeface="+mj-lt"/>
                <a:cs typeface="Verdana"/>
              </a:rPr>
              <a:t>If Democrats win the majority by just 1 vote (218-217), Pelosi would need 109 votes to win her party’s nomination</a:t>
            </a:r>
          </a:p>
          <a:p>
            <a:pPr marL="171450" indent="-171450">
              <a:spcAft>
                <a:spcPts val="600"/>
              </a:spcAft>
              <a:buFont typeface="Arial" panose="020B0604020202020204" pitchFamily="34" charset="0"/>
              <a:buChar char="•"/>
              <a:defRPr/>
            </a:pPr>
            <a:r>
              <a:rPr lang="en-US" sz="1100" i="1" dirty="0">
                <a:latin typeface="+mj-lt"/>
                <a:cs typeface="Verdana"/>
              </a:rPr>
              <a:t>In 2016, she won the minority leader position against     Rep. Tim Ryan (D-OH) on a vote of 134-63</a:t>
            </a:r>
          </a:p>
        </p:txBody>
      </p:sp>
      <p:sp>
        <p:nvSpPr>
          <p:cNvPr id="6" name="TextBox 5">
            <a:extLst>
              <a:ext uri="{FF2B5EF4-FFF2-40B4-BE49-F238E27FC236}">
                <a16:creationId xmlns:a16="http://schemas.microsoft.com/office/drawing/2014/main" id="{8773A644-A9A9-0C42-B995-336949EDD608}"/>
              </a:ext>
            </a:extLst>
          </p:cNvPr>
          <p:cNvSpPr txBox="1"/>
          <p:nvPr/>
        </p:nvSpPr>
        <p:spPr>
          <a:xfrm>
            <a:off x="5261956" y="2040151"/>
            <a:ext cx="3158143" cy="2846173"/>
          </a:xfrm>
          <a:prstGeom prst="rect">
            <a:avLst/>
          </a:prstGeom>
          <a:solidFill>
            <a:schemeClr val="accent6">
              <a:lumMod val="20000"/>
              <a:lumOff val="80000"/>
            </a:schemeClr>
          </a:solidFill>
        </p:spPr>
        <p:txBody>
          <a:bodyPr wrap="square" rtlCol="0" anchor="ctr" anchorCtr="0">
            <a:noAutofit/>
          </a:bodyPr>
          <a:lstStyle/>
          <a:p>
            <a:pPr>
              <a:spcAft>
                <a:spcPts val="600"/>
              </a:spcAft>
            </a:pPr>
            <a:r>
              <a:rPr lang="en-US" sz="1200" b="1" dirty="0">
                <a:latin typeface="Georgia"/>
                <a:cs typeface="Georgia"/>
              </a:rPr>
              <a:t>Potential problems for Pelosi:</a:t>
            </a:r>
          </a:p>
          <a:p>
            <a:pPr marL="171450" indent="-171450">
              <a:spcAft>
                <a:spcPts val="600"/>
              </a:spcAft>
              <a:buFont typeface="Arial" panose="020B0604020202020204" pitchFamily="34" charset="0"/>
              <a:buChar char="•"/>
            </a:pPr>
            <a:r>
              <a:rPr lang="en-US" sz="1200" dirty="0">
                <a:latin typeface="Georgia"/>
                <a:cs typeface="Georgia"/>
              </a:rPr>
              <a:t>Unlike party positions such as minority and majority leader, the whole House formally votes for the speaker</a:t>
            </a:r>
          </a:p>
          <a:p>
            <a:pPr marL="171450" indent="-171450">
              <a:spcAft>
                <a:spcPts val="600"/>
              </a:spcAft>
              <a:buFont typeface="Arial" panose="020B0604020202020204" pitchFamily="34" charset="0"/>
              <a:buChar char="•"/>
            </a:pPr>
            <a:r>
              <a:rPr lang="en-US" sz="1200" dirty="0">
                <a:latin typeface="Georgia"/>
                <a:cs typeface="Georgia"/>
              </a:rPr>
              <a:t>Parties </a:t>
            </a:r>
            <a:r>
              <a:rPr lang="en-US" sz="1200" dirty="0" smtClean="0">
                <a:latin typeface="Georgia"/>
                <a:cs typeface="Georgia"/>
              </a:rPr>
              <a:t>vote </a:t>
            </a:r>
            <a:r>
              <a:rPr lang="en-US" sz="1200" dirty="0">
                <a:latin typeface="Georgia"/>
                <a:cs typeface="Georgia"/>
              </a:rPr>
              <a:t>by secret ballot beforehand to choose their nominee, and then they vote en bloc </a:t>
            </a:r>
            <a:r>
              <a:rPr lang="en-US" sz="1200" dirty="0" smtClean="0">
                <a:latin typeface="Georgia"/>
                <a:cs typeface="Georgia"/>
              </a:rPr>
              <a:t>for that candidate in the formal House vote</a:t>
            </a:r>
            <a:endParaRPr lang="en-US" sz="1200" dirty="0">
              <a:latin typeface="Georgia"/>
              <a:cs typeface="Georgia"/>
            </a:endParaRPr>
          </a:p>
          <a:p>
            <a:pPr marL="171450" indent="-171450">
              <a:spcAft>
                <a:spcPts val="600"/>
              </a:spcAft>
              <a:buFont typeface="Arial" panose="020B0604020202020204" pitchFamily="34" charset="0"/>
              <a:buChar char="•"/>
            </a:pPr>
            <a:r>
              <a:rPr lang="en-US" sz="1200" dirty="0">
                <a:latin typeface="Georgia"/>
                <a:cs typeface="Georgia"/>
              </a:rPr>
              <a:t>However, over 40 Democratic House candidates have said they will not support Pelosi for Speaker of the House, which could pose problems if they only win a small majority </a:t>
            </a:r>
          </a:p>
        </p:txBody>
      </p:sp>
      <p:pic>
        <p:nvPicPr>
          <p:cNvPr id="3" name="Picture 2"/>
          <p:cNvPicPr>
            <a:picLocks noChangeAspect="1"/>
          </p:cNvPicPr>
          <p:nvPr/>
        </p:nvPicPr>
        <p:blipFill>
          <a:blip r:embed="rId4"/>
          <a:stretch>
            <a:fillRect/>
          </a:stretch>
        </p:blipFill>
        <p:spPr>
          <a:xfrm>
            <a:off x="626798" y="1962871"/>
            <a:ext cx="4237087" cy="2133785"/>
          </a:xfrm>
          <a:prstGeom prst="rect">
            <a:avLst/>
          </a:prstGeom>
        </p:spPr>
      </p:pic>
    </p:spTree>
    <p:extLst>
      <p:ext uri="{BB962C8B-B14F-4D97-AF65-F5344CB8AC3E}">
        <p14:creationId xmlns:p14="http://schemas.microsoft.com/office/powerpoint/2010/main" val="33212295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Arrow Connector 18"/>
          <p:cNvCxnSpPr/>
          <p:nvPr/>
        </p:nvCxnSpPr>
        <p:spPr>
          <a:xfrm flipV="1">
            <a:off x="1041062" y="2100479"/>
            <a:ext cx="0" cy="564805"/>
          </a:xfrm>
          <a:prstGeom prst="straightConnector1">
            <a:avLst/>
          </a:prstGeom>
          <a:ln w="28575">
            <a:solidFill>
              <a:srgbClr val="9D7C46"/>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9" name="Oval 8"/>
          <p:cNvSpPr>
            <a:spLocks noChangeAspect="1"/>
          </p:cNvSpPr>
          <p:nvPr/>
        </p:nvSpPr>
        <p:spPr>
          <a:xfrm>
            <a:off x="950501" y="2542786"/>
            <a:ext cx="181122" cy="182880"/>
          </a:xfrm>
          <a:prstGeom prst="ellipse">
            <a:avLst/>
          </a:prstGeom>
          <a:solidFill>
            <a:srgbClr val="9D7C46"/>
          </a:solidFill>
          <a:ln>
            <a:solidFill>
              <a:srgbClr val="9D7C4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Oval 5"/>
          <p:cNvSpPr>
            <a:spLocks noChangeAspect="1"/>
          </p:cNvSpPr>
          <p:nvPr/>
        </p:nvSpPr>
        <p:spPr>
          <a:xfrm>
            <a:off x="950501" y="2055495"/>
            <a:ext cx="181122" cy="182880"/>
          </a:xfrm>
          <a:prstGeom prst="ellipse">
            <a:avLst/>
          </a:prstGeom>
          <a:solidFill>
            <a:schemeClr val="bg1"/>
          </a:solidFill>
          <a:ln>
            <a:solidFill>
              <a:srgbClr val="9D7C4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5" name="Rectangle 14"/>
          <p:cNvSpPr>
            <a:spLocks noChangeArrowheads="1"/>
          </p:cNvSpPr>
          <p:nvPr/>
        </p:nvSpPr>
        <p:spPr bwMode="auto">
          <a:xfrm>
            <a:off x="1161366" y="1964957"/>
            <a:ext cx="3563574" cy="2800767"/>
          </a:xfrm>
          <a:prstGeom prst="rect">
            <a:avLst/>
          </a:prstGeom>
          <a:noFill/>
          <a:ln>
            <a:noFill/>
          </a:ln>
          <a:extLst/>
        </p:spPr>
        <p:txBody>
          <a:bodyPr wrap="square">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lnSpc>
                <a:spcPct val="100000"/>
              </a:lnSpc>
              <a:spcBef>
                <a:spcPct val="0"/>
              </a:spcBef>
              <a:buNone/>
              <a:defRPr/>
            </a:pPr>
            <a:r>
              <a:rPr lang="en-US" altLang="en-US" sz="1600" dirty="0">
                <a:latin typeface="Georgia"/>
                <a:cs typeface="Georgia"/>
              </a:rPr>
              <a:t>Historic midterm trends</a:t>
            </a:r>
          </a:p>
          <a:p>
            <a:pPr>
              <a:lnSpc>
                <a:spcPct val="100000"/>
              </a:lnSpc>
              <a:spcBef>
                <a:spcPct val="0"/>
              </a:spcBef>
              <a:buNone/>
              <a:defRPr/>
            </a:pPr>
            <a:endParaRPr lang="en-US" altLang="en-US" sz="1600" dirty="0">
              <a:latin typeface="Georgia"/>
              <a:cs typeface="Georgia"/>
            </a:endParaRPr>
          </a:p>
          <a:p>
            <a:pPr>
              <a:lnSpc>
                <a:spcPct val="100000"/>
              </a:lnSpc>
              <a:spcBef>
                <a:spcPct val="0"/>
              </a:spcBef>
              <a:buNone/>
              <a:defRPr/>
            </a:pPr>
            <a:r>
              <a:rPr lang="en-US" altLang="en-US" sz="1600" dirty="0">
                <a:latin typeface="Georgia"/>
                <a:cs typeface="Georgia"/>
              </a:rPr>
              <a:t>2018 midterms</a:t>
            </a:r>
          </a:p>
          <a:p>
            <a:pPr>
              <a:lnSpc>
                <a:spcPct val="100000"/>
              </a:lnSpc>
              <a:spcBef>
                <a:spcPct val="0"/>
              </a:spcBef>
              <a:buNone/>
              <a:defRPr/>
            </a:pPr>
            <a:endParaRPr lang="en-US" altLang="en-US" sz="1600" dirty="0">
              <a:latin typeface="Georgia"/>
              <a:cs typeface="Georgia"/>
            </a:endParaRPr>
          </a:p>
          <a:p>
            <a:pPr marL="749300" indent="-285750">
              <a:lnSpc>
                <a:spcPct val="100000"/>
              </a:lnSpc>
              <a:spcBef>
                <a:spcPct val="0"/>
              </a:spcBef>
              <a:defRPr/>
            </a:pPr>
            <a:r>
              <a:rPr lang="en-US" altLang="en-US" sz="1600" dirty="0">
                <a:latin typeface="Georgia"/>
                <a:cs typeface="Georgia"/>
              </a:rPr>
              <a:t>Overall</a:t>
            </a:r>
          </a:p>
          <a:p>
            <a:pPr marL="742950" indent="-285750">
              <a:lnSpc>
                <a:spcPct val="100000"/>
              </a:lnSpc>
              <a:spcBef>
                <a:spcPct val="0"/>
              </a:spcBef>
              <a:defRPr/>
            </a:pPr>
            <a:endParaRPr lang="en-US" altLang="en-US" sz="1600" dirty="0">
              <a:latin typeface="Georgia"/>
              <a:cs typeface="Georgia"/>
            </a:endParaRPr>
          </a:p>
          <a:p>
            <a:pPr marL="742950" indent="-285750">
              <a:lnSpc>
                <a:spcPct val="100000"/>
              </a:lnSpc>
              <a:spcBef>
                <a:spcPct val="0"/>
              </a:spcBef>
              <a:defRPr/>
            </a:pPr>
            <a:r>
              <a:rPr lang="en-US" altLang="en-US" sz="1600" dirty="0">
                <a:latin typeface="Georgia"/>
                <a:cs typeface="Georgia"/>
              </a:rPr>
              <a:t>House</a:t>
            </a:r>
          </a:p>
          <a:p>
            <a:pPr marL="742950" indent="-285750">
              <a:lnSpc>
                <a:spcPct val="100000"/>
              </a:lnSpc>
              <a:spcBef>
                <a:spcPct val="0"/>
              </a:spcBef>
              <a:defRPr/>
            </a:pPr>
            <a:endParaRPr lang="en-US" altLang="en-US" sz="1600" dirty="0">
              <a:latin typeface="Georgia"/>
              <a:cs typeface="Georgia"/>
            </a:endParaRPr>
          </a:p>
          <a:p>
            <a:pPr marL="742950" indent="-285750">
              <a:lnSpc>
                <a:spcPct val="100000"/>
              </a:lnSpc>
              <a:spcBef>
                <a:spcPct val="0"/>
              </a:spcBef>
              <a:defRPr/>
            </a:pPr>
            <a:r>
              <a:rPr lang="en-US" altLang="en-US" sz="1600" b="1" dirty="0">
                <a:latin typeface="Georgia"/>
                <a:cs typeface="Georgia"/>
              </a:rPr>
              <a:t>Senate</a:t>
            </a:r>
          </a:p>
          <a:p>
            <a:pPr marL="742950" indent="-285750">
              <a:lnSpc>
                <a:spcPct val="100000"/>
              </a:lnSpc>
              <a:spcBef>
                <a:spcPct val="0"/>
              </a:spcBef>
              <a:defRPr/>
            </a:pPr>
            <a:endParaRPr lang="en-US" altLang="en-US" sz="1600" dirty="0">
              <a:latin typeface="Georgia"/>
              <a:cs typeface="Georgia"/>
            </a:endParaRPr>
          </a:p>
          <a:p>
            <a:pPr marL="742950" indent="-285750">
              <a:lnSpc>
                <a:spcPct val="100000"/>
              </a:lnSpc>
              <a:spcBef>
                <a:spcPct val="0"/>
              </a:spcBef>
              <a:defRPr/>
            </a:pPr>
            <a:r>
              <a:rPr lang="en-US" altLang="en-US" sz="1600" dirty="0">
                <a:latin typeface="Georgia"/>
                <a:cs typeface="Georgia"/>
              </a:rPr>
              <a:t>Governors</a:t>
            </a:r>
          </a:p>
        </p:txBody>
      </p:sp>
      <p:sp>
        <p:nvSpPr>
          <p:cNvPr id="3" name="Slide Number Placeholder 2"/>
          <p:cNvSpPr>
            <a:spLocks noGrp="1"/>
          </p:cNvSpPr>
          <p:nvPr>
            <p:ph type="sldNum" sz="quarter" idx="12"/>
          </p:nvPr>
        </p:nvSpPr>
        <p:spPr/>
        <p:txBody>
          <a:bodyPr/>
          <a:lstStyle/>
          <a:p>
            <a:fld id="{BEFBC90E-502A-A54D-9BAE-6F74229062B0}" type="slidenum">
              <a:rPr lang="en-US" smtClean="0"/>
              <a:t>23</a:t>
            </a:fld>
            <a:endParaRPr lang="en-US" dirty="0"/>
          </a:p>
        </p:txBody>
      </p:sp>
      <p:sp>
        <p:nvSpPr>
          <p:cNvPr id="21" name="Title 7"/>
          <p:cNvSpPr txBox="1">
            <a:spLocks/>
          </p:cNvSpPr>
          <p:nvPr/>
        </p:nvSpPr>
        <p:spPr>
          <a:xfrm>
            <a:off x="404814" y="1122363"/>
            <a:ext cx="8167688" cy="1116012"/>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altLang="en-US" sz="3200" b="1" dirty="0">
                <a:solidFill>
                  <a:srgbClr val="595959"/>
                </a:solidFill>
                <a:latin typeface="Georgia" charset="0"/>
                <a:ea typeface="ＭＳ Ｐゴシック" charset="-128"/>
                <a:cs typeface="MS PGothic" charset="-128"/>
              </a:rPr>
              <a:t>Roadmap</a:t>
            </a:r>
          </a:p>
        </p:txBody>
      </p:sp>
      <p:pic>
        <p:nvPicPr>
          <p:cNvPr id="18" name="Picture 17"/>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03175" y="274320"/>
            <a:ext cx="2080349" cy="274320"/>
          </a:xfrm>
          <a:prstGeom prst="rect">
            <a:avLst/>
          </a:prstGeom>
        </p:spPr>
      </p:pic>
    </p:spTree>
    <p:extLst>
      <p:ext uri="{BB962C8B-B14F-4D97-AF65-F5344CB8AC3E}">
        <p14:creationId xmlns:p14="http://schemas.microsoft.com/office/powerpoint/2010/main" val="5687175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txBox="1">
            <a:spLocks/>
          </p:cNvSpPr>
          <p:nvPr/>
        </p:nvSpPr>
        <p:spPr bwMode="auto">
          <a:xfrm>
            <a:off x="404814" y="756919"/>
            <a:ext cx="8407400" cy="398433"/>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200" b="1" kern="1200">
                <a:solidFill>
                  <a:schemeClr val="tx1"/>
                </a:solidFill>
                <a:latin typeface="Georgia" panose="02040502050405020303" pitchFamily="18" charset="0"/>
                <a:ea typeface="ＭＳ Ｐゴシック" panose="020B0600070205080204" pitchFamily="34" charset="-128"/>
                <a:cs typeface="MS PGothic" charset="0"/>
              </a:defRPr>
            </a:lvl1pPr>
            <a:lvl2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2pPr>
            <a:lvl3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3pPr>
            <a:lvl4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4pPr>
            <a:lvl5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5pPr>
            <a:lvl6pPr marL="4572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6pPr>
            <a:lvl7pPr marL="9144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7pPr>
            <a:lvl8pPr marL="13716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8pPr>
            <a:lvl9pPr marL="18288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9pPr>
          </a:lstStyle>
          <a:p>
            <a:pPr marL="0" marR="0" lvl="0" indent="0" algn="l" defTabSz="457200" rtl="0" eaLnBrk="0" fontAlgn="base" latinLnBrk="0" hangingPunct="0">
              <a:lnSpc>
                <a:spcPct val="9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prstClr val="black"/>
                </a:solidFill>
                <a:effectLst/>
                <a:uLnTx/>
                <a:uFillTx/>
                <a:latin typeface="Georgia" charset="0"/>
                <a:ea typeface="ＭＳ Ｐゴシック" charset="-128"/>
                <a:cs typeface="MS PGothic" charset="-128"/>
              </a:rPr>
              <a:t>2018 Senate candidates with the largest war chests for the midterm elections</a:t>
            </a:r>
          </a:p>
        </p:txBody>
      </p:sp>
      <p:sp>
        <p:nvSpPr>
          <p:cNvPr id="18" name="Rectangle 14"/>
          <p:cNvSpPr>
            <a:spLocks noChangeArrowheads="1"/>
          </p:cNvSpPr>
          <p:nvPr/>
        </p:nvSpPr>
        <p:spPr bwMode="auto">
          <a:xfrm>
            <a:off x="419100" y="1548295"/>
            <a:ext cx="8229600" cy="276999"/>
          </a:xfrm>
          <a:prstGeom prst="rect">
            <a:avLst/>
          </a:prstGeom>
          <a:noFill/>
          <a:ln>
            <a:noFill/>
          </a:ln>
          <a:extLst/>
        </p:spPr>
        <p:txBody>
          <a:bodyPr lIns="91440">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marL="0" marR="0" lvl="0" indent="0" algn="l" defTabSz="811213" rtl="0" eaLnBrk="1" fontAlgn="auto" latinLnBrk="0" hangingPunct="1">
              <a:lnSpc>
                <a:spcPct val="100000"/>
              </a:lnSpc>
              <a:spcBef>
                <a:spcPct val="0"/>
              </a:spcBef>
              <a:spcAft>
                <a:spcPts val="0"/>
              </a:spcAft>
              <a:buClrTx/>
              <a:buSzTx/>
              <a:buFontTx/>
              <a:buNone/>
              <a:tabLst/>
              <a:defRPr/>
            </a:pPr>
            <a:r>
              <a:rPr kumimoji="0" lang="en-US" altLang="en-US" sz="1200" b="1" i="0" u="none" strike="noStrike" kern="1200" cap="none" spc="0" normalizeH="0" baseline="0" noProof="0" dirty="0">
                <a:ln>
                  <a:noFill/>
                </a:ln>
                <a:solidFill>
                  <a:prstClr val="black"/>
                </a:solidFill>
                <a:effectLst/>
                <a:uLnTx/>
                <a:uFillTx/>
                <a:latin typeface="Georgia" panose="02040502050405020303" pitchFamily="18" charset="0"/>
                <a:ea typeface="ＭＳ Ｐゴシック" panose="020B0600070205080204" pitchFamily="34" charset="-128"/>
                <a:cs typeface="+mn-cs"/>
              </a:rPr>
              <a:t>Top 10 Senate candidates with the most cash on </a:t>
            </a:r>
            <a:r>
              <a:rPr kumimoji="0" lang="en-US" altLang="en-US" sz="1200" b="1" i="0" u="none" strike="noStrike" kern="1200" cap="none" spc="0" normalizeH="0" baseline="0" noProof="0" dirty="0" smtClean="0">
                <a:ln>
                  <a:noFill/>
                </a:ln>
                <a:solidFill>
                  <a:prstClr val="black"/>
                </a:solidFill>
                <a:effectLst/>
                <a:uLnTx/>
                <a:uFillTx/>
                <a:latin typeface="Georgia" panose="02040502050405020303" pitchFamily="18" charset="0"/>
                <a:ea typeface="ＭＳ Ｐゴシック" panose="020B0600070205080204" pitchFamily="34" charset="-128"/>
                <a:cs typeface="+mn-cs"/>
              </a:rPr>
              <a:t>hand at the end of Q3</a:t>
            </a:r>
            <a:endParaRPr kumimoji="0" lang="en-US" altLang="en-US" sz="1200" b="1" i="0" u="none" strike="noStrike" kern="1200" cap="none" spc="0" normalizeH="0" baseline="0" noProof="0" dirty="0">
              <a:ln>
                <a:noFill/>
              </a:ln>
              <a:solidFill>
                <a:prstClr val="black"/>
              </a:solidFill>
              <a:effectLst/>
              <a:uLnTx/>
              <a:uFillTx/>
              <a:latin typeface="Georgia" panose="02040502050405020303" pitchFamily="18" charset="0"/>
              <a:ea typeface="ＭＳ Ｐゴシック" panose="020B0600070205080204" pitchFamily="34" charset="-128"/>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EFBC90E-502A-A54D-9BAE-6F74229062B0}" type="slidenum">
              <a:rPr kumimoji="0" lang="en-US" sz="800" b="0" i="0" u="none" strike="noStrike" kern="1200" cap="none" spc="0" normalizeH="0" baseline="0" noProof="0" smtClean="0">
                <a:ln>
                  <a:noFill/>
                </a:ln>
                <a:solidFill>
                  <a:prstClr val="black"/>
                </a:solidFill>
                <a:effectLst/>
                <a:uLnTx/>
                <a:uFillTx/>
                <a:latin typeface="Georgia"/>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800" b="0" i="0" u="none" strike="noStrike" kern="1200" cap="none" spc="0" normalizeH="0" baseline="0" noProof="0" dirty="0">
              <a:ln>
                <a:noFill/>
              </a:ln>
              <a:solidFill>
                <a:prstClr val="black"/>
              </a:solidFill>
              <a:effectLst/>
              <a:uLnTx/>
              <a:uFillTx/>
              <a:latin typeface="Georgia"/>
              <a:ea typeface="+mn-ea"/>
              <a:cs typeface="+mn-cs"/>
            </a:endParaRPr>
          </a:p>
        </p:txBody>
      </p:sp>
      <p:sp>
        <p:nvSpPr>
          <p:cNvPr id="11" name="Rectangle 14"/>
          <p:cNvSpPr>
            <a:spLocks noChangeArrowheads="1"/>
          </p:cNvSpPr>
          <p:nvPr/>
        </p:nvSpPr>
        <p:spPr bwMode="auto">
          <a:xfrm>
            <a:off x="419100" y="1809300"/>
            <a:ext cx="2824227" cy="215444"/>
          </a:xfrm>
          <a:prstGeom prst="rect">
            <a:avLst/>
          </a:prstGeom>
          <a:noFill/>
          <a:ln>
            <a:noFill/>
          </a:ln>
          <a:extLst/>
        </p:spPr>
        <p:txBody>
          <a:bodyPr wrap="square" lIns="91440">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marL="0" marR="0" lvl="0" indent="0" algn="l" defTabSz="811213"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800" b="0" i="0" u="none" strike="noStrike" kern="1200" cap="none" spc="0" normalizeH="0" baseline="0" noProof="0" dirty="0">
                <a:ln>
                  <a:noFill/>
                </a:ln>
                <a:solidFill>
                  <a:prstClr val="black">
                    <a:lumMod val="50000"/>
                    <a:lumOff val="50000"/>
                  </a:prstClr>
                </a:solidFill>
                <a:effectLst/>
                <a:uLnTx/>
                <a:uFillTx/>
                <a:latin typeface="Verdana"/>
                <a:ea typeface="ＭＳ Ｐゴシック" panose="020B0600070205080204" pitchFamily="34" charset="-128"/>
                <a:cs typeface="Verdana"/>
              </a:rPr>
              <a:t>AS OF OCTOBER </a:t>
            </a:r>
            <a:r>
              <a:rPr kumimoji="0" lang="en-US" altLang="en-US" sz="800" b="0" i="0" u="none" strike="noStrike" kern="1200" cap="none" spc="0" normalizeH="0" baseline="0" noProof="0" dirty="0" smtClean="0">
                <a:ln>
                  <a:noFill/>
                </a:ln>
                <a:solidFill>
                  <a:prstClr val="black">
                    <a:lumMod val="50000"/>
                    <a:lumOff val="50000"/>
                  </a:prstClr>
                </a:solidFill>
                <a:effectLst/>
                <a:uLnTx/>
                <a:uFillTx/>
                <a:latin typeface="Verdana"/>
                <a:ea typeface="ＭＳ Ｐゴシック" panose="020B0600070205080204" pitchFamily="34" charset="-128"/>
                <a:cs typeface="Verdana"/>
              </a:rPr>
              <a:t>1, </a:t>
            </a:r>
            <a:r>
              <a:rPr kumimoji="0" lang="en-US" altLang="en-US" sz="800" b="0" i="0" u="none" strike="noStrike" kern="1200" cap="none" spc="0" normalizeH="0" baseline="0" noProof="0" dirty="0">
                <a:ln>
                  <a:noFill/>
                </a:ln>
                <a:solidFill>
                  <a:prstClr val="black">
                    <a:lumMod val="50000"/>
                    <a:lumOff val="50000"/>
                  </a:prstClr>
                </a:solidFill>
                <a:effectLst/>
                <a:uLnTx/>
                <a:uFillTx/>
                <a:latin typeface="Verdana"/>
                <a:ea typeface="ＭＳ Ｐゴシック" panose="020B0600070205080204" pitchFamily="34" charset="-128"/>
                <a:cs typeface="Verdana"/>
              </a:rPr>
              <a:t>2018</a:t>
            </a:r>
          </a:p>
        </p:txBody>
      </p:sp>
      <p:sp>
        <p:nvSpPr>
          <p:cNvPr id="15" name="TextBox 13"/>
          <p:cNvSpPr txBox="1">
            <a:spLocks noChangeArrowheads="1"/>
          </p:cNvSpPr>
          <p:nvPr/>
        </p:nvSpPr>
        <p:spPr bwMode="auto">
          <a:xfrm>
            <a:off x="419100" y="2008750"/>
            <a:ext cx="23401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0" rIns="0" bIns="0" anchor="ctr" anchorCtr="0">
            <a:spAutoFit/>
          </a:bodyPr>
          <a:lstStyle>
            <a:lvl1pPr>
              <a:lnSpc>
                <a:spcPct val="90000"/>
              </a:lnSpc>
              <a:spcBef>
                <a:spcPts val="1000"/>
              </a:spcBef>
              <a:buFont typeface="Arial" charset="0"/>
              <a:buChar char="•"/>
              <a:defRPr sz="2800">
                <a:solidFill>
                  <a:schemeClr val="tx1"/>
                </a:solidFill>
                <a:latin typeface="Georgia" charset="0"/>
                <a:ea typeface="ＭＳ Ｐゴシック" charset="-128"/>
                <a:cs typeface="MS PGothic" charset="-128"/>
              </a:defRPr>
            </a:lvl1pPr>
            <a:lvl2pPr marL="742950" indent="-285750">
              <a:lnSpc>
                <a:spcPct val="90000"/>
              </a:lnSpc>
              <a:spcBef>
                <a:spcPts val="500"/>
              </a:spcBef>
              <a:buFont typeface="Arial" charset="0"/>
              <a:buChar char="•"/>
              <a:defRPr sz="2400">
                <a:solidFill>
                  <a:schemeClr val="tx1"/>
                </a:solidFill>
                <a:latin typeface="Georgia" charset="0"/>
                <a:ea typeface="ＭＳ Ｐゴシック" charset="-128"/>
                <a:cs typeface="MS PGothic" charset="-128"/>
              </a:defRPr>
            </a:lvl2pPr>
            <a:lvl3pPr marL="1143000" indent="-228600">
              <a:lnSpc>
                <a:spcPct val="90000"/>
              </a:lnSpc>
              <a:spcBef>
                <a:spcPts val="500"/>
              </a:spcBef>
              <a:buFont typeface="Arial" charset="0"/>
              <a:buChar char="•"/>
              <a:defRPr sz="2000">
                <a:solidFill>
                  <a:schemeClr val="tx1"/>
                </a:solidFill>
                <a:latin typeface="Georgia" charset="0"/>
                <a:ea typeface="ＭＳ Ｐゴシック" charset="-128"/>
                <a:cs typeface="MS PGothic" charset="-128"/>
              </a:defRPr>
            </a:lvl3pPr>
            <a:lvl4pPr marL="1600200" indent="-228600">
              <a:lnSpc>
                <a:spcPct val="90000"/>
              </a:lnSpc>
              <a:spcBef>
                <a:spcPts val="500"/>
              </a:spcBef>
              <a:buFont typeface="Arial" charset="0"/>
              <a:buChar char="•"/>
              <a:defRPr>
                <a:solidFill>
                  <a:schemeClr val="tx1"/>
                </a:solidFill>
                <a:latin typeface="Georgia" charset="0"/>
                <a:ea typeface="ＭＳ Ｐゴシック" charset="-128"/>
                <a:cs typeface="MS PGothic" charset="-128"/>
              </a:defRPr>
            </a:lvl4pPr>
            <a:lvl5pPr marL="2057400" indent="-228600">
              <a:lnSpc>
                <a:spcPct val="90000"/>
              </a:lnSpc>
              <a:spcBef>
                <a:spcPts val="500"/>
              </a:spcBef>
              <a:buFont typeface="Arial" charset="0"/>
              <a:buChar char="•"/>
              <a:defRPr>
                <a:solidFill>
                  <a:schemeClr val="tx1"/>
                </a:solidFill>
                <a:latin typeface="Georgia" charset="0"/>
                <a:ea typeface="ＭＳ Ｐゴシック" charset="-128"/>
                <a:cs typeface="MS PGothic" charset="-128"/>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MS PGothic" charset="-128"/>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MS PGothic" charset="-128"/>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MS PGothic" charset="-128"/>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MS PGothic"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altLang="en-US" sz="1400" b="1" i="0" u="none" strike="noStrike" kern="1200" cap="none" spc="0" normalizeH="0" baseline="0" noProof="0" dirty="0">
                <a:ln>
                  <a:noFill/>
                </a:ln>
                <a:solidFill>
                  <a:srgbClr val="0D3A70"/>
                </a:solidFill>
                <a:effectLst/>
                <a:uLnTx/>
                <a:uFillTx/>
                <a:latin typeface="Verdana" charset="0"/>
                <a:ea typeface="Verdana" charset="0"/>
                <a:cs typeface="Verdana" charset="0"/>
              </a:rPr>
              <a:t>■</a:t>
            </a:r>
            <a:r>
              <a:rPr kumimoji="0" lang="en-US" altLang="en-US" sz="900" b="1" i="0" u="none" strike="noStrike" kern="1200" cap="none" spc="0" normalizeH="0" baseline="0" noProof="0" dirty="0">
                <a:ln>
                  <a:noFill/>
                </a:ln>
                <a:solidFill>
                  <a:prstClr val="black"/>
                </a:solidFill>
                <a:effectLst/>
                <a:uLnTx/>
                <a:uFillTx/>
                <a:latin typeface="Verdana" charset="0"/>
                <a:ea typeface="Verdana" charset="0"/>
                <a:cs typeface="Verdana" charset="0"/>
              </a:rPr>
              <a:t> </a:t>
            </a:r>
            <a:r>
              <a:rPr kumimoji="0" lang="en-US" altLang="en-US" sz="900" b="0" i="0" u="none" strike="noStrike" kern="1200" cap="none" spc="0" normalizeH="0" baseline="0" noProof="0" dirty="0">
                <a:ln>
                  <a:noFill/>
                </a:ln>
                <a:solidFill>
                  <a:prstClr val="black"/>
                </a:solidFill>
                <a:effectLst/>
                <a:uLnTx/>
                <a:uFillTx/>
                <a:latin typeface="Verdana" charset="0"/>
                <a:ea typeface="Verdana" charset="0"/>
                <a:cs typeface="Verdana" charset="0"/>
              </a:rPr>
              <a:t>Democrat	</a:t>
            </a:r>
            <a:r>
              <a:rPr kumimoji="0" lang="en-US" altLang="en-US" sz="1400" b="1" i="0" u="none" strike="noStrike" kern="1200" cap="none" spc="0" normalizeH="0" baseline="0" noProof="0" dirty="0">
                <a:ln>
                  <a:noFill/>
                </a:ln>
                <a:solidFill>
                  <a:srgbClr val="B22830"/>
                </a:solidFill>
                <a:effectLst/>
                <a:uLnTx/>
                <a:uFillTx/>
                <a:latin typeface="Verdana" charset="0"/>
                <a:ea typeface="Verdana" charset="0"/>
                <a:cs typeface="Verdana" charset="0"/>
              </a:rPr>
              <a:t>■</a:t>
            </a:r>
            <a:r>
              <a:rPr kumimoji="0" lang="en-US" altLang="en-US" sz="900" b="1" i="0" u="none" strike="noStrike" kern="1200" cap="none" spc="0" normalizeH="0" baseline="0" noProof="0" dirty="0">
                <a:ln>
                  <a:noFill/>
                </a:ln>
                <a:solidFill>
                  <a:prstClr val="black"/>
                </a:solidFill>
                <a:effectLst/>
                <a:uLnTx/>
                <a:uFillTx/>
                <a:latin typeface="Verdana" charset="0"/>
                <a:ea typeface="Verdana" charset="0"/>
                <a:cs typeface="Verdana" charset="0"/>
              </a:rPr>
              <a:t> </a:t>
            </a:r>
            <a:r>
              <a:rPr kumimoji="0" lang="en-US" altLang="en-US" sz="900" b="0" i="0" u="none" strike="noStrike" kern="1200" cap="none" spc="0" normalizeH="0" baseline="0" noProof="0" dirty="0">
                <a:ln>
                  <a:noFill/>
                </a:ln>
                <a:solidFill>
                  <a:prstClr val="black"/>
                </a:solidFill>
                <a:effectLst/>
                <a:uLnTx/>
                <a:uFillTx/>
                <a:latin typeface="Verdana" charset="0"/>
                <a:ea typeface="Verdana" charset="0"/>
                <a:cs typeface="Verdana" charset="0"/>
              </a:rPr>
              <a:t>Republican</a:t>
            </a:r>
          </a:p>
        </p:txBody>
      </p:sp>
      <p:graphicFrame>
        <p:nvGraphicFramePr>
          <p:cNvPr id="4" name="Chart 3"/>
          <p:cNvGraphicFramePr/>
          <p:nvPr>
            <p:extLst>
              <p:ext uri="{D42A27DB-BD31-4B8C-83A1-F6EECF244321}">
                <p14:modId xmlns:p14="http://schemas.microsoft.com/office/powerpoint/2010/main" val="1988198844"/>
              </p:ext>
            </p:extLst>
          </p:nvPr>
        </p:nvGraphicFramePr>
        <p:xfrm>
          <a:off x="420813" y="2218237"/>
          <a:ext cx="8407407" cy="3820036"/>
        </p:xfrm>
        <a:graphic>
          <a:graphicData uri="http://schemas.openxmlformats.org/drawingml/2006/chart">
            <c:chart xmlns:c="http://schemas.openxmlformats.org/drawingml/2006/chart" xmlns:r="http://schemas.openxmlformats.org/officeDocument/2006/relationships" r:id="rId2"/>
          </a:graphicData>
        </a:graphic>
      </p:graphicFrame>
      <p:pic>
        <p:nvPicPr>
          <p:cNvPr id="9" name="Picture 8"/>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03175" y="274320"/>
            <a:ext cx="2080349" cy="274320"/>
          </a:xfrm>
          <a:prstGeom prst="rect">
            <a:avLst/>
          </a:prstGeom>
        </p:spPr>
      </p:pic>
      <p:sp>
        <p:nvSpPr>
          <p:cNvPr id="10" name="Text Placeholder 18"/>
          <p:cNvSpPr txBox="1">
            <a:spLocks/>
          </p:cNvSpPr>
          <p:nvPr/>
        </p:nvSpPr>
        <p:spPr bwMode="auto">
          <a:xfrm>
            <a:off x="404808" y="6422607"/>
            <a:ext cx="3043242"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dirty="0">
                <a:latin typeface="Georgia"/>
                <a:cs typeface="Georgia"/>
              </a:rPr>
              <a:t>Daniel Stublen | Slide last updated on: October 17, 2018</a:t>
            </a:r>
          </a:p>
        </p:txBody>
      </p:sp>
      <p:sp>
        <p:nvSpPr>
          <p:cNvPr id="12" name="Text Placeholder 18"/>
          <p:cNvSpPr txBox="1">
            <a:spLocks/>
          </p:cNvSpPr>
          <p:nvPr/>
        </p:nvSpPr>
        <p:spPr bwMode="auto">
          <a:xfrm>
            <a:off x="404807" y="6088309"/>
            <a:ext cx="8247721" cy="334297"/>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457200" rtl="0" eaLnBrk="0" fontAlgn="base" latinLnBrk="0" hangingPunct="0">
              <a:lnSpc>
                <a:spcPct val="110000"/>
              </a:lnSpc>
              <a:spcBef>
                <a:spcPts val="0"/>
              </a:spcBef>
              <a:spcAft>
                <a:spcPct val="0"/>
              </a:spcAft>
              <a:buClrTx/>
              <a:buSzTx/>
              <a:buFont typeface="Arial" panose="020B0604020202020204" pitchFamily="34" charset="0"/>
              <a:buNone/>
              <a:tabLst/>
              <a:defRPr/>
            </a:pPr>
            <a:endParaRPr kumimoji="0" lang="en-US" sz="700" b="0" i="0" u="none" strike="noStrike" kern="1200" cap="none" spc="0" normalizeH="0" baseline="0" noProof="0" dirty="0">
              <a:ln>
                <a:noFill/>
              </a:ln>
              <a:solidFill>
                <a:prstClr val="black">
                  <a:lumMod val="50000"/>
                  <a:lumOff val="50000"/>
                </a:prstClr>
              </a:solidFill>
              <a:effectLst/>
              <a:uLnTx/>
              <a:uFillTx/>
              <a:latin typeface="Georgia"/>
              <a:ea typeface="MS PGothic" panose="020B0600070205080204" pitchFamily="34" charset="-128"/>
              <a:cs typeface="Georgia"/>
            </a:endParaRPr>
          </a:p>
          <a:p>
            <a:pPr marL="0" marR="0" lvl="0" indent="0" algn="l" defTabSz="457200" rtl="0" eaLnBrk="0" fontAlgn="base" latinLnBrk="0" hangingPunct="0">
              <a:lnSpc>
                <a:spcPct val="110000"/>
              </a:lnSpc>
              <a:spcBef>
                <a:spcPts val="0"/>
              </a:spcBef>
              <a:spcAft>
                <a:spcPct val="0"/>
              </a:spcAft>
              <a:buClrTx/>
              <a:buSzTx/>
              <a:buFont typeface="Arial" panose="020B0604020202020204" pitchFamily="34" charset="0"/>
              <a:buNone/>
              <a:tabLst/>
              <a:defRPr/>
            </a:pPr>
            <a:r>
              <a:rPr kumimoji="0" lang="en-US" sz="700" b="0" i="0" u="none" strike="noStrike" kern="1200" cap="none" spc="0" normalizeH="0" baseline="0" noProof="0" dirty="0">
                <a:ln>
                  <a:noFill/>
                </a:ln>
                <a:solidFill>
                  <a:prstClr val="black">
                    <a:lumMod val="50000"/>
                    <a:lumOff val="50000"/>
                  </a:prstClr>
                </a:solidFill>
                <a:effectLst/>
                <a:uLnTx/>
                <a:uFillTx/>
                <a:latin typeface="Georgia"/>
                <a:ea typeface="MS PGothic" panose="020B0600070205080204" pitchFamily="34" charset="-128"/>
                <a:cs typeface="Georgia"/>
              </a:rPr>
              <a:t>Sources: </a:t>
            </a:r>
            <a:r>
              <a:rPr kumimoji="0" lang="en-US" sz="700" b="0" i="0" u="none" strike="noStrike" kern="1200" cap="none" spc="0" normalizeH="0" baseline="0" noProof="0" dirty="0" smtClean="0">
                <a:ln>
                  <a:noFill/>
                </a:ln>
                <a:solidFill>
                  <a:prstClr val="black">
                    <a:lumMod val="50000"/>
                    <a:lumOff val="50000"/>
                  </a:prstClr>
                </a:solidFill>
                <a:effectLst/>
                <a:uLnTx/>
                <a:uFillTx/>
                <a:latin typeface="Georgia"/>
                <a:ea typeface="MS PGothic" panose="020B0600070205080204" pitchFamily="34" charset="-128"/>
                <a:cs typeface="Georgia"/>
              </a:rPr>
              <a:t>OpenSecrets.org,</a:t>
            </a:r>
            <a:r>
              <a:rPr kumimoji="0" lang="en-US" sz="700" b="0" i="0" u="none" strike="noStrike" kern="1200" cap="none" spc="0" normalizeH="0" noProof="0" dirty="0" smtClean="0">
                <a:ln>
                  <a:noFill/>
                </a:ln>
                <a:solidFill>
                  <a:prstClr val="black">
                    <a:lumMod val="50000"/>
                    <a:lumOff val="50000"/>
                  </a:prstClr>
                </a:solidFill>
                <a:effectLst/>
                <a:uLnTx/>
                <a:uFillTx/>
                <a:latin typeface="Georgia"/>
                <a:ea typeface="MS PGothic" panose="020B0600070205080204" pitchFamily="34" charset="-128"/>
                <a:cs typeface="Georgia"/>
              </a:rPr>
              <a:t> “Top Cash on Hand”</a:t>
            </a:r>
            <a:endParaRPr kumimoji="0" lang="en-US" sz="700" b="0" i="0" u="none" strike="noStrike" kern="1200" cap="none" spc="0" normalizeH="0" baseline="0" noProof="0" dirty="0">
              <a:ln>
                <a:noFill/>
              </a:ln>
              <a:solidFill>
                <a:prstClr val="black">
                  <a:lumMod val="50000"/>
                  <a:lumOff val="50000"/>
                </a:prstClr>
              </a:solidFill>
              <a:effectLst/>
              <a:uLnTx/>
              <a:uFillTx/>
              <a:latin typeface="Georgia"/>
              <a:ea typeface="MS PGothic" panose="020B0600070205080204" pitchFamily="34" charset="-128"/>
              <a:cs typeface="Georgia"/>
            </a:endParaRPr>
          </a:p>
        </p:txBody>
      </p:sp>
    </p:spTree>
    <p:extLst>
      <p:ext uri="{BB962C8B-B14F-4D97-AF65-F5344CB8AC3E}">
        <p14:creationId xmlns:p14="http://schemas.microsoft.com/office/powerpoint/2010/main" val="37953556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txBox="1">
            <a:spLocks/>
          </p:cNvSpPr>
          <p:nvPr/>
        </p:nvSpPr>
        <p:spPr bwMode="auto">
          <a:xfrm>
            <a:off x="404814" y="756919"/>
            <a:ext cx="8243886" cy="3984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200" b="1" kern="1200">
                <a:solidFill>
                  <a:schemeClr val="tx1"/>
                </a:solidFill>
                <a:latin typeface="Georgia" panose="02040502050405020303" pitchFamily="18" charset="0"/>
                <a:ea typeface="ＭＳ Ｐゴシック" panose="020B0600070205080204" pitchFamily="34" charset="-128"/>
                <a:cs typeface="MS PGothic" charset="0"/>
              </a:defRPr>
            </a:lvl1pPr>
            <a:lvl2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2pPr>
            <a:lvl3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3pPr>
            <a:lvl4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4pPr>
            <a:lvl5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5pPr>
            <a:lvl6pPr marL="4572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6pPr>
            <a:lvl7pPr marL="9144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7pPr>
            <a:lvl8pPr marL="13716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8pPr>
            <a:lvl9pPr marL="18288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9pPr>
          </a:lstStyle>
          <a:p>
            <a:r>
              <a:rPr lang="en-US" altLang="en-US" sz="2000" dirty="0">
                <a:latin typeface="Georgia" charset="0"/>
                <a:ea typeface="ＭＳ Ｐゴシック" charset="-128"/>
                <a:cs typeface="MS PGothic" charset="-128"/>
              </a:rPr>
              <a:t>Of the 26 Democratic senators up for re-election, Trump won 10 of their states – and five by double digits</a:t>
            </a:r>
          </a:p>
        </p:txBody>
      </p:sp>
      <p:sp>
        <p:nvSpPr>
          <p:cNvPr id="18" name="Rectangle 14"/>
          <p:cNvSpPr>
            <a:spLocks noChangeArrowheads="1"/>
          </p:cNvSpPr>
          <p:nvPr/>
        </p:nvSpPr>
        <p:spPr bwMode="auto">
          <a:xfrm>
            <a:off x="419100" y="1548295"/>
            <a:ext cx="8229600" cy="276999"/>
          </a:xfrm>
          <a:prstGeom prst="rect">
            <a:avLst/>
          </a:prstGeom>
          <a:noFill/>
          <a:ln>
            <a:noFill/>
          </a:ln>
          <a:extLst/>
        </p:spPr>
        <p:txBody>
          <a:bodyPr>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lnSpc>
                <a:spcPct val="100000"/>
              </a:lnSpc>
              <a:spcBef>
                <a:spcPct val="0"/>
              </a:spcBef>
              <a:buFontTx/>
              <a:buNone/>
              <a:defRPr/>
            </a:pPr>
            <a:r>
              <a:rPr lang="en-US" altLang="en-US" sz="1200" b="1" dirty="0"/>
              <a:t>Senators up for re-election in states won by the opposing party’s 2016 presidential candidate</a:t>
            </a:r>
          </a:p>
        </p:txBody>
      </p:sp>
      <p:sp>
        <p:nvSpPr>
          <p:cNvPr id="23" name="Text Placeholder 18"/>
          <p:cNvSpPr txBox="1">
            <a:spLocks/>
          </p:cNvSpPr>
          <p:nvPr/>
        </p:nvSpPr>
        <p:spPr bwMode="auto">
          <a:xfrm>
            <a:off x="404807" y="6220588"/>
            <a:ext cx="8247721" cy="191226"/>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Font typeface="Arial" panose="020B0604020202020204" pitchFamily="34" charset="0"/>
              <a:buNone/>
              <a:defRPr/>
            </a:pPr>
            <a:r>
              <a:rPr lang="en-US" sz="700" dirty="0">
                <a:solidFill>
                  <a:schemeClr val="tx1">
                    <a:lumMod val="50000"/>
                    <a:lumOff val="50000"/>
                  </a:schemeClr>
                </a:solidFill>
                <a:latin typeface="Georgia"/>
                <a:cs typeface="Georgia"/>
              </a:rPr>
              <a:t>Sources: National Journal Research, 2017. </a:t>
            </a:r>
          </a:p>
        </p:txBody>
      </p:sp>
      <p:sp>
        <p:nvSpPr>
          <p:cNvPr id="6" name="Slide Number Placeholder 5"/>
          <p:cNvSpPr>
            <a:spLocks noGrp="1"/>
          </p:cNvSpPr>
          <p:nvPr>
            <p:ph type="sldNum" sz="quarter" idx="12"/>
          </p:nvPr>
        </p:nvSpPr>
        <p:spPr/>
        <p:txBody>
          <a:bodyPr/>
          <a:lstStyle/>
          <a:p>
            <a:fld id="{BEFBC90E-502A-A54D-9BAE-6F74229062B0}" type="slidenum">
              <a:rPr lang="en-US" smtClean="0"/>
              <a:pPr/>
              <a:t>25</a:t>
            </a:fld>
            <a:endParaRPr lang="en-US" dirty="0"/>
          </a:p>
        </p:txBody>
      </p:sp>
      <p:grpSp>
        <p:nvGrpSpPr>
          <p:cNvPr id="38" name="Group 37"/>
          <p:cNvGrpSpPr>
            <a:grpSpLocks/>
          </p:cNvGrpSpPr>
          <p:nvPr/>
        </p:nvGrpSpPr>
        <p:grpSpPr bwMode="auto">
          <a:xfrm>
            <a:off x="1568021" y="2690858"/>
            <a:ext cx="5798532" cy="3532188"/>
            <a:chOff x="1749425" y="1354138"/>
            <a:chExt cx="5799138" cy="3532187"/>
          </a:xfrm>
          <a:solidFill>
            <a:srgbClr val="D9D9D9"/>
          </a:solidFill>
        </p:grpSpPr>
        <p:sp>
          <p:nvSpPr>
            <p:cNvPr id="39" name="Freeform 26"/>
            <p:cNvSpPr>
              <a:spLocks/>
            </p:cNvSpPr>
            <p:nvPr/>
          </p:nvSpPr>
          <p:spPr bwMode="auto">
            <a:xfrm>
              <a:off x="1889125" y="3867150"/>
              <a:ext cx="873125" cy="701675"/>
            </a:xfrm>
            <a:custGeom>
              <a:avLst/>
              <a:gdLst>
                <a:gd name="T0" fmla="*/ 913852 w 450"/>
                <a:gd name="T1" fmla="*/ 622508 h 356"/>
                <a:gd name="T2" fmla="*/ 840492 w 450"/>
                <a:gd name="T3" fmla="*/ 565916 h 356"/>
                <a:gd name="T4" fmla="*/ 773421 w 450"/>
                <a:gd name="T5" fmla="*/ 507229 h 356"/>
                <a:gd name="T6" fmla="*/ 714733 w 450"/>
                <a:gd name="T7" fmla="*/ 528188 h 356"/>
                <a:gd name="T8" fmla="*/ 641373 w 450"/>
                <a:gd name="T9" fmla="*/ 496749 h 356"/>
                <a:gd name="T10" fmla="*/ 563822 w 450"/>
                <a:gd name="T11" fmla="*/ 301822 h 356"/>
                <a:gd name="T12" fmla="*/ 503038 w 450"/>
                <a:gd name="T13" fmla="*/ 46112 h 356"/>
                <a:gd name="T14" fmla="*/ 459022 w 450"/>
                <a:gd name="T15" fmla="*/ 35632 h 356"/>
                <a:gd name="T16" fmla="*/ 396142 w 450"/>
                <a:gd name="T17" fmla="*/ 35632 h 356"/>
                <a:gd name="T18" fmla="*/ 337455 w 450"/>
                <a:gd name="T19" fmla="*/ 29344 h 356"/>
                <a:gd name="T20" fmla="*/ 291343 w 450"/>
                <a:gd name="T21" fmla="*/ 10480 h 356"/>
                <a:gd name="T22" fmla="*/ 241039 w 450"/>
                <a:gd name="T23" fmla="*/ 0 h 356"/>
                <a:gd name="T24" fmla="*/ 184447 w 450"/>
                <a:gd name="T25" fmla="*/ 18864 h 356"/>
                <a:gd name="T26" fmla="*/ 127855 w 450"/>
                <a:gd name="T27" fmla="*/ 33536 h 356"/>
                <a:gd name="T28" fmla="*/ 88032 w 450"/>
                <a:gd name="T29" fmla="*/ 98511 h 356"/>
                <a:gd name="T30" fmla="*/ 62880 w 450"/>
                <a:gd name="T31" fmla="*/ 127855 h 356"/>
                <a:gd name="T32" fmla="*/ 104800 w 450"/>
                <a:gd name="T33" fmla="*/ 190735 h 356"/>
                <a:gd name="T34" fmla="*/ 134143 w 450"/>
                <a:gd name="T35" fmla="*/ 236846 h 356"/>
                <a:gd name="T36" fmla="*/ 96416 w 450"/>
                <a:gd name="T37" fmla="*/ 215887 h 356"/>
                <a:gd name="T38" fmla="*/ 37728 w 450"/>
                <a:gd name="T39" fmla="*/ 224270 h 356"/>
                <a:gd name="T40" fmla="*/ 10480 w 450"/>
                <a:gd name="T41" fmla="*/ 253614 h 356"/>
                <a:gd name="T42" fmla="*/ 27248 w 450"/>
                <a:gd name="T43" fmla="*/ 295534 h 356"/>
                <a:gd name="T44" fmla="*/ 58688 w 450"/>
                <a:gd name="T45" fmla="*/ 316494 h 356"/>
                <a:gd name="T46" fmla="*/ 125759 w 450"/>
                <a:gd name="T47" fmla="*/ 314398 h 356"/>
                <a:gd name="T48" fmla="*/ 138335 w 450"/>
                <a:gd name="T49" fmla="*/ 350030 h 356"/>
                <a:gd name="T50" fmla="*/ 96416 w 450"/>
                <a:gd name="T51" fmla="*/ 362606 h 356"/>
                <a:gd name="T52" fmla="*/ 67072 w 450"/>
                <a:gd name="T53" fmla="*/ 375181 h 356"/>
                <a:gd name="T54" fmla="*/ 46112 w 450"/>
                <a:gd name="T55" fmla="*/ 398237 h 356"/>
                <a:gd name="T56" fmla="*/ 8384 w 450"/>
                <a:gd name="T57" fmla="*/ 444349 h 356"/>
                <a:gd name="T58" fmla="*/ 23056 w 450"/>
                <a:gd name="T59" fmla="*/ 496749 h 356"/>
                <a:gd name="T60" fmla="*/ 46112 w 450"/>
                <a:gd name="T61" fmla="*/ 542860 h 356"/>
                <a:gd name="T62" fmla="*/ 88032 w 450"/>
                <a:gd name="T63" fmla="*/ 570108 h 356"/>
                <a:gd name="T64" fmla="*/ 134143 w 450"/>
                <a:gd name="T65" fmla="*/ 599452 h 356"/>
                <a:gd name="T66" fmla="*/ 167679 w 450"/>
                <a:gd name="T67" fmla="*/ 616220 h 356"/>
                <a:gd name="T68" fmla="*/ 209599 w 450"/>
                <a:gd name="T69" fmla="*/ 612028 h 356"/>
                <a:gd name="T70" fmla="*/ 167679 w 450"/>
                <a:gd name="T71" fmla="*/ 702155 h 356"/>
                <a:gd name="T72" fmla="*/ 115280 w 450"/>
                <a:gd name="T73" fmla="*/ 727307 h 356"/>
                <a:gd name="T74" fmla="*/ 150911 w 450"/>
                <a:gd name="T75" fmla="*/ 739883 h 356"/>
                <a:gd name="T76" fmla="*/ 211695 w 450"/>
                <a:gd name="T77" fmla="*/ 697963 h 356"/>
                <a:gd name="T78" fmla="*/ 245231 w 450"/>
                <a:gd name="T79" fmla="*/ 670716 h 356"/>
                <a:gd name="T80" fmla="*/ 289247 w 450"/>
                <a:gd name="T81" fmla="*/ 639276 h 356"/>
                <a:gd name="T82" fmla="*/ 310207 w 450"/>
                <a:gd name="T83" fmla="*/ 616220 h 356"/>
                <a:gd name="T84" fmla="*/ 301823 w 450"/>
                <a:gd name="T85" fmla="*/ 574300 h 356"/>
                <a:gd name="T86" fmla="*/ 343743 w 450"/>
                <a:gd name="T87" fmla="*/ 505133 h 356"/>
                <a:gd name="T88" fmla="*/ 356318 w 450"/>
                <a:gd name="T89" fmla="*/ 519805 h 356"/>
                <a:gd name="T90" fmla="*/ 341647 w 450"/>
                <a:gd name="T91" fmla="*/ 580588 h 356"/>
                <a:gd name="T92" fmla="*/ 389854 w 450"/>
                <a:gd name="T93" fmla="*/ 557532 h 356"/>
                <a:gd name="T94" fmla="*/ 427582 w 450"/>
                <a:gd name="T95" fmla="*/ 534476 h 356"/>
                <a:gd name="T96" fmla="*/ 433870 w 450"/>
                <a:gd name="T97" fmla="*/ 500941 h 356"/>
                <a:gd name="T98" fmla="*/ 492558 w 450"/>
                <a:gd name="T99" fmla="*/ 509325 h 356"/>
                <a:gd name="T100" fmla="*/ 557534 w 450"/>
                <a:gd name="T101" fmla="*/ 519805 h 356"/>
                <a:gd name="T102" fmla="*/ 630893 w 450"/>
                <a:gd name="T103" fmla="*/ 523996 h 356"/>
                <a:gd name="T104" fmla="*/ 687485 w 450"/>
                <a:gd name="T105" fmla="*/ 544956 h 356"/>
                <a:gd name="T106" fmla="*/ 731501 w 450"/>
                <a:gd name="T107" fmla="*/ 568012 h 356"/>
                <a:gd name="T108" fmla="*/ 765037 w 450"/>
                <a:gd name="T109" fmla="*/ 551244 h 356"/>
                <a:gd name="T110" fmla="*/ 832108 w 450"/>
                <a:gd name="T111" fmla="*/ 593164 h 356"/>
                <a:gd name="T112" fmla="*/ 882412 w 450"/>
                <a:gd name="T113" fmla="*/ 635084 h 356"/>
                <a:gd name="T114" fmla="*/ 928524 w 450"/>
                <a:gd name="T115" fmla="*/ 679099 h 35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50" h="356">
                  <a:moveTo>
                    <a:pt x="443" y="324"/>
                  </a:moveTo>
                  <a:lnTo>
                    <a:pt x="445" y="323"/>
                  </a:lnTo>
                  <a:lnTo>
                    <a:pt x="449" y="318"/>
                  </a:lnTo>
                  <a:lnTo>
                    <a:pt x="450" y="311"/>
                  </a:lnTo>
                  <a:lnTo>
                    <a:pt x="444" y="303"/>
                  </a:lnTo>
                  <a:lnTo>
                    <a:pt x="436" y="297"/>
                  </a:lnTo>
                  <a:lnTo>
                    <a:pt x="430" y="294"/>
                  </a:lnTo>
                  <a:lnTo>
                    <a:pt x="427" y="293"/>
                  </a:lnTo>
                  <a:lnTo>
                    <a:pt x="422" y="290"/>
                  </a:lnTo>
                  <a:lnTo>
                    <a:pt x="417" y="285"/>
                  </a:lnTo>
                  <a:lnTo>
                    <a:pt x="407" y="278"/>
                  </a:lnTo>
                  <a:lnTo>
                    <a:pt x="401" y="270"/>
                  </a:lnTo>
                  <a:lnTo>
                    <a:pt x="396" y="263"/>
                  </a:lnTo>
                  <a:lnTo>
                    <a:pt x="394" y="259"/>
                  </a:lnTo>
                  <a:lnTo>
                    <a:pt x="389" y="255"/>
                  </a:lnTo>
                  <a:lnTo>
                    <a:pt x="383" y="250"/>
                  </a:lnTo>
                  <a:lnTo>
                    <a:pt x="376" y="245"/>
                  </a:lnTo>
                  <a:lnTo>
                    <a:pt x="369" y="242"/>
                  </a:lnTo>
                  <a:lnTo>
                    <a:pt x="364" y="239"/>
                  </a:lnTo>
                  <a:lnTo>
                    <a:pt x="359" y="237"/>
                  </a:lnTo>
                  <a:lnTo>
                    <a:pt x="356" y="237"/>
                  </a:lnTo>
                  <a:lnTo>
                    <a:pt x="352" y="241"/>
                  </a:lnTo>
                  <a:lnTo>
                    <a:pt x="346" y="247"/>
                  </a:lnTo>
                  <a:lnTo>
                    <a:pt x="341" y="252"/>
                  </a:lnTo>
                  <a:lnTo>
                    <a:pt x="335" y="255"/>
                  </a:lnTo>
                  <a:lnTo>
                    <a:pt x="329" y="251"/>
                  </a:lnTo>
                  <a:lnTo>
                    <a:pt x="323" y="244"/>
                  </a:lnTo>
                  <a:lnTo>
                    <a:pt x="318" y="239"/>
                  </a:lnTo>
                  <a:lnTo>
                    <a:pt x="312" y="236"/>
                  </a:lnTo>
                  <a:lnTo>
                    <a:pt x="306" y="237"/>
                  </a:lnTo>
                  <a:lnTo>
                    <a:pt x="299" y="240"/>
                  </a:lnTo>
                  <a:lnTo>
                    <a:pt x="293" y="240"/>
                  </a:lnTo>
                  <a:lnTo>
                    <a:pt x="290" y="236"/>
                  </a:lnTo>
                  <a:lnTo>
                    <a:pt x="285" y="218"/>
                  </a:lnTo>
                  <a:lnTo>
                    <a:pt x="277" y="182"/>
                  </a:lnTo>
                  <a:lnTo>
                    <a:pt x="269" y="144"/>
                  </a:lnTo>
                  <a:lnTo>
                    <a:pt x="263" y="118"/>
                  </a:lnTo>
                  <a:lnTo>
                    <a:pt x="258" y="93"/>
                  </a:lnTo>
                  <a:lnTo>
                    <a:pt x="251" y="61"/>
                  </a:lnTo>
                  <a:lnTo>
                    <a:pt x="244" y="34"/>
                  </a:lnTo>
                  <a:lnTo>
                    <a:pt x="242" y="22"/>
                  </a:lnTo>
                  <a:lnTo>
                    <a:pt x="240" y="22"/>
                  </a:lnTo>
                  <a:lnTo>
                    <a:pt x="237" y="22"/>
                  </a:lnTo>
                  <a:lnTo>
                    <a:pt x="233" y="22"/>
                  </a:lnTo>
                  <a:lnTo>
                    <a:pt x="229" y="21"/>
                  </a:lnTo>
                  <a:lnTo>
                    <a:pt x="225" y="19"/>
                  </a:lnTo>
                  <a:lnTo>
                    <a:pt x="222" y="17"/>
                  </a:lnTo>
                  <a:lnTo>
                    <a:pt x="219" y="17"/>
                  </a:lnTo>
                  <a:lnTo>
                    <a:pt x="213" y="17"/>
                  </a:lnTo>
                  <a:lnTo>
                    <a:pt x="209" y="17"/>
                  </a:lnTo>
                  <a:lnTo>
                    <a:pt x="205" y="17"/>
                  </a:lnTo>
                  <a:lnTo>
                    <a:pt x="200" y="17"/>
                  </a:lnTo>
                  <a:lnTo>
                    <a:pt x="194" y="17"/>
                  </a:lnTo>
                  <a:lnTo>
                    <a:pt x="189" y="17"/>
                  </a:lnTo>
                  <a:lnTo>
                    <a:pt x="183" y="17"/>
                  </a:lnTo>
                  <a:lnTo>
                    <a:pt x="178" y="16"/>
                  </a:lnTo>
                  <a:lnTo>
                    <a:pt x="174" y="15"/>
                  </a:lnTo>
                  <a:lnTo>
                    <a:pt x="168" y="13"/>
                  </a:lnTo>
                  <a:lnTo>
                    <a:pt x="164" y="13"/>
                  </a:lnTo>
                  <a:lnTo>
                    <a:pt x="161" y="14"/>
                  </a:lnTo>
                  <a:lnTo>
                    <a:pt x="157" y="15"/>
                  </a:lnTo>
                  <a:lnTo>
                    <a:pt x="154" y="15"/>
                  </a:lnTo>
                  <a:lnTo>
                    <a:pt x="152" y="13"/>
                  </a:lnTo>
                  <a:lnTo>
                    <a:pt x="149" y="11"/>
                  </a:lnTo>
                  <a:lnTo>
                    <a:pt x="144" y="7"/>
                  </a:lnTo>
                  <a:lnTo>
                    <a:pt x="139" y="5"/>
                  </a:lnTo>
                  <a:lnTo>
                    <a:pt x="139" y="2"/>
                  </a:lnTo>
                  <a:lnTo>
                    <a:pt x="138" y="2"/>
                  </a:lnTo>
                  <a:lnTo>
                    <a:pt x="133" y="2"/>
                  </a:lnTo>
                  <a:lnTo>
                    <a:pt x="126" y="2"/>
                  </a:lnTo>
                  <a:lnTo>
                    <a:pt x="121" y="1"/>
                  </a:lnTo>
                  <a:lnTo>
                    <a:pt x="115" y="0"/>
                  </a:lnTo>
                  <a:lnTo>
                    <a:pt x="111" y="1"/>
                  </a:lnTo>
                  <a:lnTo>
                    <a:pt x="108" y="4"/>
                  </a:lnTo>
                  <a:lnTo>
                    <a:pt x="106" y="5"/>
                  </a:lnTo>
                  <a:lnTo>
                    <a:pt x="101" y="6"/>
                  </a:lnTo>
                  <a:lnTo>
                    <a:pt x="95" y="7"/>
                  </a:lnTo>
                  <a:lnTo>
                    <a:pt x="88" y="9"/>
                  </a:lnTo>
                  <a:lnTo>
                    <a:pt x="83" y="12"/>
                  </a:lnTo>
                  <a:lnTo>
                    <a:pt x="78" y="14"/>
                  </a:lnTo>
                  <a:lnTo>
                    <a:pt x="73" y="15"/>
                  </a:lnTo>
                  <a:lnTo>
                    <a:pt x="68" y="15"/>
                  </a:lnTo>
                  <a:lnTo>
                    <a:pt x="64" y="14"/>
                  </a:lnTo>
                  <a:lnTo>
                    <a:pt x="61" y="16"/>
                  </a:lnTo>
                  <a:lnTo>
                    <a:pt x="60" y="23"/>
                  </a:lnTo>
                  <a:lnTo>
                    <a:pt x="58" y="32"/>
                  </a:lnTo>
                  <a:lnTo>
                    <a:pt x="58" y="40"/>
                  </a:lnTo>
                  <a:lnTo>
                    <a:pt x="55" y="45"/>
                  </a:lnTo>
                  <a:lnTo>
                    <a:pt x="49" y="47"/>
                  </a:lnTo>
                  <a:lnTo>
                    <a:pt x="42" y="47"/>
                  </a:lnTo>
                  <a:lnTo>
                    <a:pt x="38" y="49"/>
                  </a:lnTo>
                  <a:lnTo>
                    <a:pt x="34" y="50"/>
                  </a:lnTo>
                  <a:lnTo>
                    <a:pt x="31" y="52"/>
                  </a:lnTo>
                  <a:lnTo>
                    <a:pt x="28" y="54"/>
                  </a:lnTo>
                  <a:lnTo>
                    <a:pt x="28" y="58"/>
                  </a:lnTo>
                  <a:lnTo>
                    <a:pt x="30" y="61"/>
                  </a:lnTo>
                  <a:lnTo>
                    <a:pt x="32" y="65"/>
                  </a:lnTo>
                  <a:lnTo>
                    <a:pt x="36" y="68"/>
                  </a:lnTo>
                  <a:lnTo>
                    <a:pt x="41" y="73"/>
                  </a:lnTo>
                  <a:lnTo>
                    <a:pt x="46" y="78"/>
                  </a:lnTo>
                  <a:lnTo>
                    <a:pt x="48" y="85"/>
                  </a:lnTo>
                  <a:lnTo>
                    <a:pt x="50" y="91"/>
                  </a:lnTo>
                  <a:lnTo>
                    <a:pt x="55" y="92"/>
                  </a:lnTo>
                  <a:lnTo>
                    <a:pt x="58" y="93"/>
                  </a:lnTo>
                  <a:lnTo>
                    <a:pt x="61" y="97"/>
                  </a:lnTo>
                  <a:lnTo>
                    <a:pt x="63" y="103"/>
                  </a:lnTo>
                  <a:lnTo>
                    <a:pt x="64" y="110"/>
                  </a:lnTo>
                  <a:lnTo>
                    <a:pt x="64" y="113"/>
                  </a:lnTo>
                  <a:lnTo>
                    <a:pt x="61" y="115"/>
                  </a:lnTo>
                  <a:lnTo>
                    <a:pt x="57" y="114"/>
                  </a:lnTo>
                  <a:lnTo>
                    <a:pt x="54" y="112"/>
                  </a:lnTo>
                  <a:lnTo>
                    <a:pt x="50" y="110"/>
                  </a:lnTo>
                  <a:lnTo>
                    <a:pt x="48" y="106"/>
                  </a:lnTo>
                  <a:lnTo>
                    <a:pt x="46" y="103"/>
                  </a:lnTo>
                  <a:lnTo>
                    <a:pt x="45" y="100"/>
                  </a:lnTo>
                  <a:lnTo>
                    <a:pt x="42" y="99"/>
                  </a:lnTo>
                  <a:lnTo>
                    <a:pt x="38" y="100"/>
                  </a:lnTo>
                  <a:lnTo>
                    <a:pt x="31" y="103"/>
                  </a:lnTo>
                  <a:lnTo>
                    <a:pt x="25" y="105"/>
                  </a:lnTo>
                  <a:lnTo>
                    <a:pt x="18" y="107"/>
                  </a:lnTo>
                  <a:lnTo>
                    <a:pt x="11" y="110"/>
                  </a:lnTo>
                  <a:lnTo>
                    <a:pt x="5" y="111"/>
                  </a:lnTo>
                  <a:lnTo>
                    <a:pt x="1" y="114"/>
                  </a:lnTo>
                  <a:lnTo>
                    <a:pt x="0" y="116"/>
                  </a:lnTo>
                  <a:lnTo>
                    <a:pt x="1" y="119"/>
                  </a:lnTo>
                  <a:lnTo>
                    <a:pt x="5" y="121"/>
                  </a:lnTo>
                  <a:lnTo>
                    <a:pt x="10" y="123"/>
                  </a:lnTo>
                  <a:lnTo>
                    <a:pt x="15" y="126"/>
                  </a:lnTo>
                  <a:lnTo>
                    <a:pt x="15" y="129"/>
                  </a:lnTo>
                  <a:lnTo>
                    <a:pt x="12" y="134"/>
                  </a:lnTo>
                  <a:lnTo>
                    <a:pt x="12" y="137"/>
                  </a:lnTo>
                  <a:lnTo>
                    <a:pt x="13" y="141"/>
                  </a:lnTo>
                  <a:lnTo>
                    <a:pt x="16" y="146"/>
                  </a:lnTo>
                  <a:lnTo>
                    <a:pt x="17" y="151"/>
                  </a:lnTo>
                  <a:lnTo>
                    <a:pt x="18" y="154"/>
                  </a:lnTo>
                  <a:lnTo>
                    <a:pt x="20" y="156"/>
                  </a:lnTo>
                  <a:lnTo>
                    <a:pt x="24" y="153"/>
                  </a:lnTo>
                  <a:lnTo>
                    <a:pt x="28" y="151"/>
                  </a:lnTo>
                  <a:lnTo>
                    <a:pt x="33" y="150"/>
                  </a:lnTo>
                  <a:lnTo>
                    <a:pt x="36" y="149"/>
                  </a:lnTo>
                  <a:lnTo>
                    <a:pt x="41" y="150"/>
                  </a:lnTo>
                  <a:lnTo>
                    <a:pt x="47" y="151"/>
                  </a:lnTo>
                  <a:lnTo>
                    <a:pt x="53" y="150"/>
                  </a:lnTo>
                  <a:lnTo>
                    <a:pt x="60" y="150"/>
                  </a:lnTo>
                  <a:lnTo>
                    <a:pt x="64" y="150"/>
                  </a:lnTo>
                  <a:lnTo>
                    <a:pt x="65" y="152"/>
                  </a:lnTo>
                  <a:lnTo>
                    <a:pt x="64" y="156"/>
                  </a:lnTo>
                  <a:lnTo>
                    <a:pt x="63" y="160"/>
                  </a:lnTo>
                  <a:lnTo>
                    <a:pt x="64" y="164"/>
                  </a:lnTo>
                  <a:lnTo>
                    <a:pt x="66" y="167"/>
                  </a:lnTo>
                  <a:lnTo>
                    <a:pt x="65" y="172"/>
                  </a:lnTo>
                  <a:lnTo>
                    <a:pt x="63" y="175"/>
                  </a:lnTo>
                  <a:lnTo>
                    <a:pt x="60" y="176"/>
                  </a:lnTo>
                  <a:lnTo>
                    <a:pt x="55" y="175"/>
                  </a:lnTo>
                  <a:lnTo>
                    <a:pt x="50" y="174"/>
                  </a:lnTo>
                  <a:lnTo>
                    <a:pt x="46" y="173"/>
                  </a:lnTo>
                  <a:lnTo>
                    <a:pt x="45" y="176"/>
                  </a:lnTo>
                  <a:lnTo>
                    <a:pt x="42" y="180"/>
                  </a:lnTo>
                  <a:lnTo>
                    <a:pt x="39" y="181"/>
                  </a:lnTo>
                  <a:lnTo>
                    <a:pt x="34" y="180"/>
                  </a:lnTo>
                  <a:lnTo>
                    <a:pt x="32" y="179"/>
                  </a:lnTo>
                  <a:lnTo>
                    <a:pt x="31" y="178"/>
                  </a:lnTo>
                  <a:lnTo>
                    <a:pt x="28" y="179"/>
                  </a:lnTo>
                  <a:lnTo>
                    <a:pt x="24" y="181"/>
                  </a:lnTo>
                  <a:lnTo>
                    <a:pt x="22" y="184"/>
                  </a:lnTo>
                  <a:lnTo>
                    <a:pt x="22" y="187"/>
                  </a:lnTo>
                  <a:lnTo>
                    <a:pt x="22" y="190"/>
                  </a:lnTo>
                  <a:lnTo>
                    <a:pt x="16" y="195"/>
                  </a:lnTo>
                  <a:lnTo>
                    <a:pt x="9" y="199"/>
                  </a:lnTo>
                  <a:lnTo>
                    <a:pt x="7" y="202"/>
                  </a:lnTo>
                  <a:lnTo>
                    <a:pt x="7" y="204"/>
                  </a:lnTo>
                  <a:lnTo>
                    <a:pt x="5" y="207"/>
                  </a:lnTo>
                  <a:lnTo>
                    <a:pt x="4" y="212"/>
                  </a:lnTo>
                  <a:lnTo>
                    <a:pt x="4" y="217"/>
                  </a:lnTo>
                  <a:lnTo>
                    <a:pt x="5" y="222"/>
                  </a:lnTo>
                  <a:lnTo>
                    <a:pt x="8" y="226"/>
                  </a:lnTo>
                  <a:lnTo>
                    <a:pt x="10" y="229"/>
                  </a:lnTo>
                  <a:lnTo>
                    <a:pt x="11" y="234"/>
                  </a:lnTo>
                  <a:lnTo>
                    <a:pt x="11" y="237"/>
                  </a:lnTo>
                  <a:lnTo>
                    <a:pt x="11" y="239"/>
                  </a:lnTo>
                  <a:lnTo>
                    <a:pt x="15" y="250"/>
                  </a:lnTo>
                  <a:lnTo>
                    <a:pt x="15" y="251"/>
                  </a:lnTo>
                  <a:lnTo>
                    <a:pt x="16" y="255"/>
                  </a:lnTo>
                  <a:lnTo>
                    <a:pt x="18" y="257"/>
                  </a:lnTo>
                  <a:lnTo>
                    <a:pt x="22" y="259"/>
                  </a:lnTo>
                  <a:lnTo>
                    <a:pt x="28" y="260"/>
                  </a:lnTo>
                  <a:lnTo>
                    <a:pt x="35" y="260"/>
                  </a:lnTo>
                  <a:lnTo>
                    <a:pt x="41" y="260"/>
                  </a:lnTo>
                  <a:lnTo>
                    <a:pt x="43" y="260"/>
                  </a:lnTo>
                  <a:lnTo>
                    <a:pt x="43" y="264"/>
                  </a:lnTo>
                  <a:lnTo>
                    <a:pt x="42" y="272"/>
                  </a:lnTo>
                  <a:lnTo>
                    <a:pt x="43" y="280"/>
                  </a:lnTo>
                  <a:lnTo>
                    <a:pt x="45" y="287"/>
                  </a:lnTo>
                  <a:lnTo>
                    <a:pt x="49" y="288"/>
                  </a:lnTo>
                  <a:lnTo>
                    <a:pt x="54" y="287"/>
                  </a:lnTo>
                  <a:lnTo>
                    <a:pt x="60" y="285"/>
                  </a:lnTo>
                  <a:lnTo>
                    <a:pt x="64" y="286"/>
                  </a:lnTo>
                  <a:lnTo>
                    <a:pt x="69" y="290"/>
                  </a:lnTo>
                  <a:lnTo>
                    <a:pt x="73" y="294"/>
                  </a:lnTo>
                  <a:lnTo>
                    <a:pt x="78" y="298"/>
                  </a:lnTo>
                  <a:lnTo>
                    <a:pt x="79" y="300"/>
                  </a:lnTo>
                  <a:lnTo>
                    <a:pt x="79" y="297"/>
                  </a:lnTo>
                  <a:lnTo>
                    <a:pt x="80" y="294"/>
                  </a:lnTo>
                  <a:lnTo>
                    <a:pt x="83" y="290"/>
                  </a:lnTo>
                  <a:lnTo>
                    <a:pt x="86" y="290"/>
                  </a:lnTo>
                  <a:lnTo>
                    <a:pt x="92" y="290"/>
                  </a:lnTo>
                  <a:lnTo>
                    <a:pt x="96" y="289"/>
                  </a:lnTo>
                  <a:lnTo>
                    <a:pt x="100" y="289"/>
                  </a:lnTo>
                  <a:lnTo>
                    <a:pt x="100" y="292"/>
                  </a:lnTo>
                  <a:lnTo>
                    <a:pt x="98" y="297"/>
                  </a:lnTo>
                  <a:lnTo>
                    <a:pt x="96" y="305"/>
                  </a:lnTo>
                  <a:lnTo>
                    <a:pt x="94" y="315"/>
                  </a:lnTo>
                  <a:lnTo>
                    <a:pt x="89" y="323"/>
                  </a:lnTo>
                  <a:lnTo>
                    <a:pt x="84" y="330"/>
                  </a:lnTo>
                  <a:lnTo>
                    <a:pt x="80" y="335"/>
                  </a:lnTo>
                  <a:lnTo>
                    <a:pt x="78" y="340"/>
                  </a:lnTo>
                  <a:lnTo>
                    <a:pt x="75" y="342"/>
                  </a:lnTo>
                  <a:lnTo>
                    <a:pt x="70" y="342"/>
                  </a:lnTo>
                  <a:lnTo>
                    <a:pt x="64" y="342"/>
                  </a:lnTo>
                  <a:lnTo>
                    <a:pt x="58" y="345"/>
                  </a:lnTo>
                  <a:lnTo>
                    <a:pt x="55" y="347"/>
                  </a:lnTo>
                  <a:lnTo>
                    <a:pt x="55" y="350"/>
                  </a:lnTo>
                  <a:lnTo>
                    <a:pt x="57" y="354"/>
                  </a:lnTo>
                  <a:lnTo>
                    <a:pt x="61" y="356"/>
                  </a:lnTo>
                  <a:lnTo>
                    <a:pt x="64" y="356"/>
                  </a:lnTo>
                  <a:lnTo>
                    <a:pt x="68" y="355"/>
                  </a:lnTo>
                  <a:lnTo>
                    <a:pt x="72" y="353"/>
                  </a:lnTo>
                  <a:lnTo>
                    <a:pt x="77" y="349"/>
                  </a:lnTo>
                  <a:lnTo>
                    <a:pt x="84" y="347"/>
                  </a:lnTo>
                  <a:lnTo>
                    <a:pt x="89" y="343"/>
                  </a:lnTo>
                  <a:lnTo>
                    <a:pt x="94" y="339"/>
                  </a:lnTo>
                  <a:lnTo>
                    <a:pt x="98" y="335"/>
                  </a:lnTo>
                  <a:lnTo>
                    <a:pt x="101" y="333"/>
                  </a:lnTo>
                  <a:lnTo>
                    <a:pt x="106" y="333"/>
                  </a:lnTo>
                  <a:lnTo>
                    <a:pt x="109" y="334"/>
                  </a:lnTo>
                  <a:lnTo>
                    <a:pt x="113" y="333"/>
                  </a:lnTo>
                  <a:lnTo>
                    <a:pt x="115" y="330"/>
                  </a:lnTo>
                  <a:lnTo>
                    <a:pt x="116" y="325"/>
                  </a:lnTo>
                  <a:lnTo>
                    <a:pt x="117" y="320"/>
                  </a:lnTo>
                  <a:lnTo>
                    <a:pt x="118" y="318"/>
                  </a:lnTo>
                  <a:lnTo>
                    <a:pt x="121" y="316"/>
                  </a:lnTo>
                  <a:lnTo>
                    <a:pt x="125" y="312"/>
                  </a:lnTo>
                  <a:lnTo>
                    <a:pt x="131" y="309"/>
                  </a:lnTo>
                  <a:lnTo>
                    <a:pt x="136" y="307"/>
                  </a:lnTo>
                  <a:lnTo>
                    <a:pt x="138" y="305"/>
                  </a:lnTo>
                  <a:lnTo>
                    <a:pt x="138" y="304"/>
                  </a:lnTo>
                  <a:lnTo>
                    <a:pt x="137" y="302"/>
                  </a:lnTo>
                  <a:lnTo>
                    <a:pt x="138" y="300"/>
                  </a:lnTo>
                  <a:lnTo>
                    <a:pt x="141" y="297"/>
                  </a:lnTo>
                  <a:lnTo>
                    <a:pt x="145" y="296"/>
                  </a:lnTo>
                  <a:lnTo>
                    <a:pt x="148" y="294"/>
                  </a:lnTo>
                  <a:lnTo>
                    <a:pt x="149" y="290"/>
                  </a:lnTo>
                  <a:lnTo>
                    <a:pt x="148" y="287"/>
                  </a:lnTo>
                  <a:lnTo>
                    <a:pt x="146" y="283"/>
                  </a:lnTo>
                  <a:lnTo>
                    <a:pt x="142" y="281"/>
                  </a:lnTo>
                  <a:lnTo>
                    <a:pt x="142" y="278"/>
                  </a:lnTo>
                  <a:lnTo>
                    <a:pt x="144" y="274"/>
                  </a:lnTo>
                  <a:lnTo>
                    <a:pt x="146" y="271"/>
                  </a:lnTo>
                  <a:lnTo>
                    <a:pt x="148" y="269"/>
                  </a:lnTo>
                  <a:lnTo>
                    <a:pt x="151" y="265"/>
                  </a:lnTo>
                  <a:lnTo>
                    <a:pt x="154" y="258"/>
                  </a:lnTo>
                  <a:lnTo>
                    <a:pt x="159" y="249"/>
                  </a:lnTo>
                  <a:lnTo>
                    <a:pt x="164" y="241"/>
                  </a:lnTo>
                  <a:lnTo>
                    <a:pt x="169" y="235"/>
                  </a:lnTo>
                  <a:lnTo>
                    <a:pt x="175" y="234"/>
                  </a:lnTo>
                  <a:lnTo>
                    <a:pt x="177" y="236"/>
                  </a:lnTo>
                  <a:lnTo>
                    <a:pt x="176" y="240"/>
                  </a:lnTo>
                  <a:lnTo>
                    <a:pt x="174" y="243"/>
                  </a:lnTo>
                  <a:lnTo>
                    <a:pt x="170" y="248"/>
                  </a:lnTo>
                  <a:lnTo>
                    <a:pt x="168" y="254"/>
                  </a:lnTo>
                  <a:lnTo>
                    <a:pt x="167" y="260"/>
                  </a:lnTo>
                  <a:lnTo>
                    <a:pt x="166" y="267"/>
                  </a:lnTo>
                  <a:lnTo>
                    <a:pt x="164" y="270"/>
                  </a:lnTo>
                  <a:lnTo>
                    <a:pt x="163" y="272"/>
                  </a:lnTo>
                  <a:lnTo>
                    <a:pt x="163" y="277"/>
                  </a:lnTo>
                  <a:lnTo>
                    <a:pt x="164" y="280"/>
                  </a:lnTo>
                  <a:lnTo>
                    <a:pt x="168" y="280"/>
                  </a:lnTo>
                  <a:lnTo>
                    <a:pt x="172" y="277"/>
                  </a:lnTo>
                  <a:lnTo>
                    <a:pt x="178" y="273"/>
                  </a:lnTo>
                  <a:lnTo>
                    <a:pt x="183" y="270"/>
                  </a:lnTo>
                  <a:lnTo>
                    <a:pt x="186" y="266"/>
                  </a:lnTo>
                  <a:lnTo>
                    <a:pt x="189" y="264"/>
                  </a:lnTo>
                  <a:lnTo>
                    <a:pt x="189" y="263"/>
                  </a:lnTo>
                  <a:lnTo>
                    <a:pt x="191" y="260"/>
                  </a:lnTo>
                  <a:lnTo>
                    <a:pt x="194" y="260"/>
                  </a:lnTo>
                  <a:lnTo>
                    <a:pt x="199" y="259"/>
                  </a:lnTo>
                  <a:lnTo>
                    <a:pt x="204" y="255"/>
                  </a:lnTo>
                  <a:lnTo>
                    <a:pt x="206" y="251"/>
                  </a:lnTo>
                  <a:lnTo>
                    <a:pt x="207" y="250"/>
                  </a:lnTo>
                  <a:lnTo>
                    <a:pt x="206" y="249"/>
                  </a:lnTo>
                  <a:lnTo>
                    <a:pt x="204" y="245"/>
                  </a:lnTo>
                  <a:lnTo>
                    <a:pt x="204" y="242"/>
                  </a:lnTo>
                  <a:lnTo>
                    <a:pt x="207" y="239"/>
                  </a:lnTo>
                  <a:lnTo>
                    <a:pt x="213" y="237"/>
                  </a:lnTo>
                  <a:lnTo>
                    <a:pt x="219" y="237"/>
                  </a:lnTo>
                  <a:lnTo>
                    <a:pt x="223" y="239"/>
                  </a:lnTo>
                  <a:lnTo>
                    <a:pt x="227" y="240"/>
                  </a:lnTo>
                  <a:lnTo>
                    <a:pt x="230" y="242"/>
                  </a:lnTo>
                  <a:lnTo>
                    <a:pt x="235" y="243"/>
                  </a:lnTo>
                  <a:lnTo>
                    <a:pt x="242" y="245"/>
                  </a:lnTo>
                  <a:lnTo>
                    <a:pt x="250" y="248"/>
                  </a:lnTo>
                  <a:lnTo>
                    <a:pt x="257" y="249"/>
                  </a:lnTo>
                  <a:lnTo>
                    <a:pt x="260" y="249"/>
                  </a:lnTo>
                  <a:lnTo>
                    <a:pt x="262" y="248"/>
                  </a:lnTo>
                  <a:lnTo>
                    <a:pt x="266" y="248"/>
                  </a:lnTo>
                  <a:lnTo>
                    <a:pt x="270" y="248"/>
                  </a:lnTo>
                  <a:lnTo>
                    <a:pt x="275" y="249"/>
                  </a:lnTo>
                  <a:lnTo>
                    <a:pt x="280" y="250"/>
                  </a:lnTo>
                  <a:lnTo>
                    <a:pt x="288" y="250"/>
                  </a:lnTo>
                  <a:lnTo>
                    <a:pt x="296" y="250"/>
                  </a:lnTo>
                  <a:lnTo>
                    <a:pt x="301" y="250"/>
                  </a:lnTo>
                  <a:lnTo>
                    <a:pt x="306" y="251"/>
                  </a:lnTo>
                  <a:lnTo>
                    <a:pt x="311" y="255"/>
                  </a:lnTo>
                  <a:lnTo>
                    <a:pt x="316" y="258"/>
                  </a:lnTo>
                  <a:lnTo>
                    <a:pt x="322" y="259"/>
                  </a:lnTo>
                  <a:lnTo>
                    <a:pt x="327" y="260"/>
                  </a:lnTo>
                  <a:lnTo>
                    <a:pt x="328" y="260"/>
                  </a:lnTo>
                  <a:lnTo>
                    <a:pt x="329" y="262"/>
                  </a:lnTo>
                  <a:lnTo>
                    <a:pt x="330" y="263"/>
                  </a:lnTo>
                  <a:lnTo>
                    <a:pt x="334" y="266"/>
                  </a:lnTo>
                  <a:lnTo>
                    <a:pt x="338" y="269"/>
                  </a:lnTo>
                  <a:lnTo>
                    <a:pt x="344" y="270"/>
                  </a:lnTo>
                  <a:lnTo>
                    <a:pt x="349" y="271"/>
                  </a:lnTo>
                  <a:lnTo>
                    <a:pt x="352" y="271"/>
                  </a:lnTo>
                  <a:lnTo>
                    <a:pt x="354" y="269"/>
                  </a:lnTo>
                  <a:lnTo>
                    <a:pt x="356" y="265"/>
                  </a:lnTo>
                  <a:lnTo>
                    <a:pt x="357" y="262"/>
                  </a:lnTo>
                  <a:lnTo>
                    <a:pt x="359" y="262"/>
                  </a:lnTo>
                  <a:lnTo>
                    <a:pt x="365" y="263"/>
                  </a:lnTo>
                  <a:lnTo>
                    <a:pt x="372" y="265"/>
                  </a:lnTo>
                  <a:lnTo>
                    <a:pt x="377" y="266"/>
                  </a:lnTo>
                  <a:lnTo>
                    <a:pt x="383" y="269"/>
                  </a:lnTo>
                  <a:lnTo>
                    <a:pt x="388" y="273"/>
                  </a:lnTo>
                  <a:lnTo>
                    <a:pt x="392" y="279"/>
                  </a:lnTo>
                  <a:lnTo>
                    <a:pt x="397" y="283"/>
                  </a:lnTo>
                  <a:lnTo>
                    <a:pt x="401" y="286"/>
                  </a:lnTo>
                  <a:lnTo>
                    <a:pt x="402" y="287"/>
                  </a:lnTo>
                  <a:lnTo>
                    <a:pt x="412" y="297"/>
                  </a:lnTo>
                  <a:lnTo>
                    <a:pt x="418" y="303"/>
                  </a:lnTo>
                  <a:lnTo>
                    <a:pt x="419" y="303"/>
                  </a:lnTo>
                  <a:lnTo>
                    <a:pt x="421" y="303"/>
                  </a:lnTo>
                  <a:lnTo>
                    <a:pt x="424" y="304"/>
                  </a:lnTo>
                  <a:lnTo>
                    <a:pt x="427" y="307"/>
                  </a:lnTo>
                  <a:lnTo>
                    <a:pt x="432" y="311"/>
                  </a:lnTo>
                  <a:lnTo>
                    <a:pt x="437" y="317"/>
                  </a:lnTo>
                  <a:lnTo>
                    <a:pt x="441" y="321"/>
                  </a:lnTo>
                  <a:lnTo>
                    <a:pt x="443" y="324"/>
                  </a:lnTo>
                  <a:close/>
                </a:path>
              </a:pathLst>
            </a:custGeom>
            <a:solidFill>
              <a:srgbClr val="D9D9D9"/>
            </a:solidFill>
            <a:ln w="28575">
              <a:noFill/>
            </a:ln>
          </p:spPr>
          <p:txBody>
            <a:bodyPr/>
            <a:lstStyle/>
            <a:p>
              <a:pPr eaLnBrk="1" fontAlgn="auto" hangingPunct="1">
                <a:spcBef>
                  <a:spcPts val="0"/>
                </a:spcBef>
                <a:spcAft>
                  <a:spcPts val="0"/>
                </a:spcAft>
                <a:defRPr/>
              </a:pPr>
              <a:endParaRPr lang="en-US" kern="0" dirty="0">
                <a:latin typeface="+mj-lt"/>
                <a:ea typeface="Tahoma" panose="020B0604030504040204" pitchFamily="34" charset="0"/>
                <a:cs typeface="Tahoma" panose="020B0604030504040204" pitchFamily="34" charset="0"/>
              </a:endParaRPr>
            </a:p>
          </p:txBody>
        </p:sp>
        <p:sp>
          <p:nvSpPr>
            <p:cNvPr id="40" name="Freeform 1114"/>
            <p:cNvSpPr>
              <a:spLocks/>
            </p:cNvSpPr>
            <p:nvPr/>
          </p:nvSpPr>
          <p:spPr bwMode="auto">
            <a:xfrm>
              <a:off x="2030412" y="1354138"/>
              <a:ext cx="738188" cy="533400"/>
            </a:xfrm>
            <a:custGeom>
              <a:avLst/>
              <a:gdLst>
                <a:gd name="T0" fmla="*/ 26 w 730"/>
                <a:gd name="T1" fmla="*/ 112 h 517"/>
                <a:gd name="T2" fmla="*/ 17 w 730"/>
                <a:gd name="T3" fmla="*/ 255 h 517"/>
                <a:gd name="T4" fmla="*/ 34 w 730"/>
                <a:gd name="T5" fmla="*/ 255 h 517"/>
                <a:gd name="T6" fmla="*/ 24 w 730"/>
                <a:gd name="T7" fmla="*/ 285 h 517"/>
                <a:gd name="T8" fmla="*/ 11 w 730"/>
                <a:gd name="T9" fmla="*/ 268 h 517"/>
                <a:gd name="T10" fmla="*/ 0 w 730"/>
                <a:gd name="T11" fmla="*/ 304 h 517"/>
                <a:gd name="T12" fmla="*/ 51 w 730"/>
                <a:gd name="T13" fmla="*/ 333 h 517"/>
                <a:gd name="T14" fmla="*/ 53 w 730"/>
                <a:gd name="T15" fmla="*/ 346 h 517"/>
                <a:gd name="T16" fmla="*/ 66 w 730"/>
                <a:gd name="T17" fmla="*/ 348 h 517"/>
                <a:gd name="T18" fmla="*/ 133 w 730"/>
                <a:gd name="T19" fmla="*/ 452 h 517"/>
                <a:gd name="T20" fmla="*/ 207 w 730"/>
                <a:gd name="T21" fmla="*/ 449 h 517"/>
                <a:gd name="T22" fmla="*/ 262 w 730"/>
                <a:gd name="T23" fmla="*/ 473 h 517"/>
                <a:gd name="T24" fmla="*/ 289 w 730"/>
                <a:gd name="T25" fmla="*/ 469 h 517"/>
                <a:gd name="T26" fmla="*/ 456 w 730"/>
                <a:gd name="T27" fmla="*/ 473 h 517"/>
                <a:gd name="T28" fmla="*/ 646 w 730"/>
                <a:gd name="T29" fmla="*/ 517 h 517"/>
                <a:gd name="T30" fmla="*/ 650 w 730"/>
                <a:gd name="T31" fmla="*/ 460 h 517"/>
                <a:gd name="T32" fmla="*/ 730 w 730"/>
                <a:gd name="T33" fmla="*/ 129 h 517"/>
                <a:gd name="T34" fmla="*/ 224 w 730"/>
                <a:gd name="T35" fmla="*/ 0 h 517"/>
                <a:gd name="T36" fmla="*/ 228 w 730"/>
                <a:gd name="T37" fmla="*/ 97 h 517"/>
                <a:gd name="T38" fmla="*/ 203 w 730"/>
                <a:gd name="T39" fmla="*/ 177 h 517"/>
                <a:gd name="T40" fmla="*/ 199 w 730"/>
                <a:gd name="T41" fmla="*/ 219 h 517"/>
                <a:gd name="T42" fmla="*/ 146 w 730"/>
                <a:gd name="T43" fmla="*/ 234 h 517"/>
                <a:gd name="T44" fmla="*/ 142 w 730"/>
                <a:gd name="T45" fmla="*/ 213 h 517"/>
                <a:gd name="T46" fmla="*/ 186 w 730"/>
                <a:gd name="T47" fmla="*/ 186 h 517"/>
                <a:gd name="T48" fmla="*/ 182 w 730"/>
                <a:gd name="T49" fmla="*/ 165 h 517"/>
                <a:gd name="T50" fmla="*/ 144 w 730"/>
                <a:gd name="T51" fmla="*/ 169 h 517"/>
                <a:gd name="T52" fmla="*/ 173 w 730"/>
                <a:gd name="T53" fmla="*/ 144 h 517"/>
                <a:gd name="T54" fmla="*/ 194 w 730"/>
                <a:gd name="T55" fmla="*/ 127 h 517"/>
                <a:gd name="T56" fmla="*/ 30 w 730"/>
                <a:gd name="T57" fmla="*/ 25 h 517"/>
                <a:gd name="T58" fmla="*/ 17 w 730"/>
                <a:gd name="T59" fmla="*/ 53 h 517"/>
                <a:gd name="T60" fmla="*/ 26 w 730"/>
                <a:gd name="T61" fmla="*/ 112 h 517"/>
                <a:gd name="T62" fmla="*/ 26 w 730"/>
                <a:gd name="T63" fmla="*/ 112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0" h="517">
                  <a:moveTo>
                    <a:pt x="26" y="112"/>
                  </a:moveTo>
                  <a:lnTo>
                    <a:pt x="17" y="255"/>
                  </a:lnTo>
                  <a:lnTo>
                    <a:pt x="34" y="255"/>
                  </a:lnTo>
                  <a:lnTo>
                    <a:pt x="24" y="285"/>
                  </a:lnTo>
                  <a:lnTo>
                    <a:pt x="11" y="268"/>
                  </a:lnTo>
                  <a:lnTo>
                    <a:pt x="0" y="304"/>
                  </a:lnTo>
                  <a:lnTo>
                    <a:pt x="51" y="333"/>
                  </a:lnTo>
                  <a:lnTo>
                    <a:pt x="53" y="346"/>
                  </a:lnTo>
                  <a:lnTo>
                    <a:pt x="66" y="348"/>
                  </a:lnTo>
                  <a:lnTo>
                    <a:pt x="133" y="452"/>
                  </a:lnTo>
                  <a:lnTo>
                    <a:pt x="207" y="449"/>
                  </a:lnTo>
                  <a:lnTo>
                    <a:pt x="262" y="473"/>
                  </a:lnTo>
                  <a:lnTo>
                    <a:pt x="289" y="469"/>
                  </a:lnTo>
                  <a:lnTo>
                    <a:pt x="456" y="473"/>
                  </a:lnTo>
                  <a:lnTo>
                    <a:pt x="646" y="517"/>
                  </a:lnTo>
                  <a:lnTo>
                    <a:pt x="650" y="460"/>
                  </a:lnTo>
                  <a:lnTo>
                    <a:pt x="730" y="129"/>
                  </a:lnTo>
                  <a:lnTo>
                    <a:pt x="224" y="0"/>
                  </a:lnTo>
                  <a:lnTo>
                    <a:pt x="228" y="97"/>
                  </a:lnTo>
                  <a:lnTo>
                    <a:pt x="203" y="177"/>
                  </a:lnTo>
                  <a:lnTo>
                    <a:pt x="199" y="219"/>
                  </a:lnTo>
                  <a:lnTo>
                    <a:pt x="146" y="234"/>
                  </a:lnTo>
                  <a:lnTo>
                    <a:pt x="142" y="213"/>
                  </a:lnTo>
                  <a:lnTo>
                    <a:pt x="186" y="186"/>
                  </a:lnTo>
                  <a:lnTo>
                    <a:pt x="182" y="165"/>
                  </a:lnTo>
                  <a:lnTo>
                    <a:pt x="144" y="169"/>
                  </a:lnTo>
                  <a:lnTo>
                    <a:pt x="173" y="144"/>
                  </a:lnTo>
                  <a:lnTo>
                    <a:pt x="194" y="127"/>
                  </a:lnTo>
                  <a:lnTo>
                    <a:pt x="30" y="25"/>
                  </a:lnTo>
                  <a:lnTo>
                    <a:pt x="17" y="53"/>
                  </a:lnTo>
                  <a:lnTo>
                    <a:pt x="26" y="112"/>
                  </a:lnTo>
                  <a:lnTo>
                    <a:pt x="26" y="112"/>
                  </a:lnTo>
                  <a:close/>
                </a:path>
              </a:pathLst>
            </a:custGeom>
            <a:solidFill>
              <a:srgbClr val="D9D9D9"/>
            </a:solidFill>
            <a:ln w="9525">
              <a:solidFill>
                <a:schemeClr val="bg1"/>
              </a:solidFill>
              <a:round/>
              <a:headEnd/>
              <a:tailEnd/>
            </a:ln>
            <a:effectLst/>
            <a:extLst/>
          </p:spPr>
          <p:txBody>
            <a:bodyPr/>
            <a:lstStyle/>
            <a:p>
              <a:pPr eaLnBrk="1" hangingPunct="1">
                <a:defRPr/>
              </a:pPr>
              <a:endParaRPr lang="en-US" dirty="0">
                <a:latin typeface="+mj-lt"/>
                <a:ea typeface="Tahoma" panose="020B0604030504040204" pitchFamily="34" charset="0"/>
                <a:cs typeface="Tahoma" panose="020B0604030504040204" pitchFamily="34" charset="0"/>
              </a:endParaRPr>
            </a:p>
          </p:txBody>
        </p:sp>
        <p:sp>
          <p:nvSpPr>
            <p:cNvPr id="41" name="Freeform 1116"/>
            <p:cNvSpPr>
              <a:spLocks/>
            </p:cNvSpPr>
            <p:nvPr/>
          </p:nvSpPr>
          <p:spPr bwMode="auto">
            <a:xfrm>
              <a:off x="2713037" y="2484438"/>
              <a:ext cx="627063" cy="779463"/>
            </a:xfrm>
            <a:custGeom>
              <a:avLst/>
              <a:gdLst>
                <a:gd name="T0" fmla="*/ 135 w 618"/>
                <a:gd name="T1" fmla="*/ 0 h 752"/>
                <a:gd name="T2" fmla="*/ 433 w 618"/>
                <a:gd name="T3" fmla="*/ 55 h 752"/>
                <a:gd name="T4" fmla="*/ 410 w 618"/>
                <a:gd name="T5" fmla="*/ 186 h 752"/>
                <a:gd name="T6" fmla="*/ 618 w 618"/>
                <a:gd name="T7" fmla="*/ 218 h 752"/>
                <a:gd name="T8" fmla="*/ 538 w 618"/>
                <a:gd name="T9" fmla="*/ 752 h 752"/>
                <a:gd name="T10" fmla="*/ 0 w 618"/>
                <a:gd name="T11" fmla="*/ 663 h 752"/>
                <a:gd name="T12" fmla="*/ 135 w 618"/>
                <a:gd name="T13" fmla="*/ 0 h 752"/>
                <a:gd name="T14" fmla="*/ 135 w 618"/>
                <a:gd name="T15" fmla="*/ 0 h 7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8" h="752">
                  <a:moveTo>
                    <a:pt x="135" y="0"/>
                  </a:moveTo>
                  <a:lnTo>
                    <a:pt x="433" y="55"/>
                  </a:lnTo>
                  <a:lnTo>
                    <a:pt x="410" y="186"/>
                  </a:lnTo>
                  <a:lnTo>
                    <a:pt x="618" y="218"/>
                  </a:lnTo>
                  <a:lnTo>
                    <a:pt x="538" y="752"/>
                  </a:lnTo>
                  <a:lnTo>
                    <a:pt x="0" y="663"/>
                  </a:lnTo>
                  <a:lnTo>
                    <a:pt x="135" y="0"/>
                  </a:lnTo>
                  <a:lnTo>
                    <a:pt x="135" y="0"/>
                  </a:lnTo>
                  <a:close/>
                </a:path>
              </a:pathLst>
            </a:custGeom>
            <a:solidFill>
              <a:srgbClr val="D9D9D9"/>
            </a:solidFill>
            <a:ln w="9525">
              <a:solidFill>
                <a:schemeClr val="bg1"/>
              </a:solidFill>
              <a:round/>
              <a:headEnd/>
              <a:tailEnd/>
            </a:ln>
            <a:effectLst/>
            <a:extLst/>
          </p:spPr>
          <p:txBody>
            <a:bodyPr/>
            <a:lstStyle/>
            <a:p>
              <a:pPr eaLnBrk="1" hangingPunct="1">
                <a:defRPr/>
              </a:pPr>
              <a:endParaRPr lang="en-US" dirty="0">
                <a:latin typeface="+mj-lt"/>
                <a:ea typeface="Tahoma" panose="020B0604030504040204" pitchFamily="34" charset="0"/>
                <a:cs typeface="Tahoma" panose="020B0604030504040204" pitchFamily="34" charset="0"/>
              </a:endParaRPr>
            </a:p>
          </p:txBody>
        </p:sp>
        <p:sp>
          <p:nvSpPr>
            <p:cNvPr id="42" name="Freeform 1117"/>
            <p:cNvSpPr>
              <a:spLocks/>
            </p:cNvSpPr>
            <p:nvPr/>
          </p:nvSpPr>
          <p:spPr bwMode="auto">
            <a:xfrm>
              <a:off x="1831975" y="1679576"/>
              <a:ext cx="884237" cy="739775"/>
            </a:xfrm>
            <a:custGeom>
              <a:avLst/>
              <a:gdLst>
                <a:gd name="T0" fmla="*/ 0 w 871"/>
                <a:gd name="T1" fmla="*/ 537 h 720"/>
                <a:gd name="T2" fmla="*/ 38 w 871"/>
                <a:gd name="T3" fmla="*/ 355 h 720"/>
                <a:gd name="T4" fmla="*/ 82 w 871"/>
                <a:gd name="T5" fmla="*/ 302 h 720"/>
                <a:gd name="T6" fmla="*/ 188 w 871"/>
                <a:gd name="T7" fmla="*/ 0 h 720"/>
                <a:gd name="T8" fmla="*/ 243 w 871"/>
                <a:gd name="T9" fmla="*/ 15 h 720"/>
                <a:gd name="T10" fmla="*/ 245 w 871"/>
                <a:gd name="T11" fmla="*/ 28 h 720"/>
                <a:gd name="T12" fmla="*/ 258 w 871"/>
                <a:gd name="T13" fmla="*/ 30 h 720"/>
                <a:gd name="T14" fmla="*/ 325 w 871"/>
                <a:gd name="T15" fmla="*/ 134 h 720"/>
                <a:gd name="T16" fmla="*/ 399 w 871"/>
                <a:gd name="T17" fmla="*/ 133 h 720"/>
                <a:gd name="T18" fmla="*/ 454 w 871"/>
                <a:gd name="T19" fmla="*/ 157 h 720"/>
                <a:gd name="T20" fmla="*/ 481 w 871"/>
                <a:gd name="T21" fmla="*/ 152 h 720"/>
                <a:gd name="T22" fmla="*/ 648 w 871"/>
                <a:gd name="T23" fmla="*/ 157 h 720"/>
                <a:gd name="T24" fmla="*/ 838 w 871"/>
                <a:gd name="T25" fmla="*/ 199 h 720"/>
                <a:gd name="T26" fmla="*/ 848 w 871"/>
                <a:gd name="T27" fmla="*/ 224 h 720"/>
                <a:gd name="T28" fmla="*/ 871 w 871"/>
                <a:gd name="T29" fmla="*/ 256 h 720"/>
                <a:gd name="T30" fmla="*/ 806 w 871"/>
                <a:gd name="T31" fmla="*/ 353 h 720"/>
                <a:gd name="T32" fmla="*/ 766 w 871"/>
                <a:gd name="T33" fmla="*/ 389 h 720"/>
                <a:gd name="T34" fmla="*/ 760 w 871"/>
                <a:gd name="T35" fmla="*/ 416 h 720"/>
                <a:gd name="T36" fmla="*/ 783 w 871"/>
                <a:gd name="T37" fmla="*/ 444 h 720"/>
                <a:gd name="T38" fmla="*/ 756 w 871"/>
                <a:gd name="T39" fmla="*/ 503 h 720"/>
                <a:gd name="T40" fmla="*/ 703 w 871"/>
                <a:gd name="T41" fmla="*/ 720 h 720"/>
                <a:gd name="T42" fmla="*/ 410 w 871"/>
                <a:gd name="T43" fmla="*/ 650 h 720"/>
                <a:gd name="T44" fmla="*/ 0 w 871"/>
                <a:gd name="T45" fmla="*/ 537 h 720"/>
                <a:gd name="T46" fmla="*/ 0 w 871"/>
                <a:gd name="T47" fmla="*/ 537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71" h="720">
                  <a:moveTo>
                    <a:pt x="0" y="537"/>
                  </a:moveTo>
                  <a:lnTo>
                    <a:pt x="38" y="355"/>
                  </a:lnTo>
                  <a:lnTo>
                    <a:pt x="82" y="302"/>
                  </a:lnTo>
                  <a:lnTo>
                    <a:pt x="188" y="0"/>
                  </a:lnTo>
                  <a:lnTo>
                    <a:pt x="243" y="15"/>
                  </a:lnTo>
                  <a:lnTo>
                    <a:pt x="245" y="28"/>
                  </a:lnTo>
                  <a:lnTo>
                    <a:pt x="258" y="30"/>
                  </a:lnTo>
                  <a:lnTo>
                    <a:pt x="325" y="134"/>
                  </a:lnTo>
                  <a:lnTo>
                    <a:pt x="399" y="133"/>
                  </a:lnTo>
                  <a:lnTo>
                    <a:pt x="454" y="157"/>
                  </a:lnTo>
                  <a:lnTo>
                    <a:pt x="481" y="152"/>
                  </a:lnTo>
                  <a:lnTo>
                    <a:pt x="648" y="157"/>
                  </a:lnTo>
                  <a:lnTo>
                    <a:pt x="838" y="199"/>
                  </a:lnTo>
                  <a:lnTo>
                    <a:pt x="848" y="224"/>
                  </a:lnTo>
                  <a:lnTo>
                    <a:pt x="871" y="256"/>
                  </a:lnTo>
                  <a:lnTo>
                    <a:pt x="806" y="353"/>
                  </a:lnTo>
                  <a:lnTo>
                    <a:pt x="766" y="389"/>
                  </a:lnTo>
                  <a:lnTo>
                    <a:pt x="760" y="416"/>
                  </a:lnTo>
                  <a:lnTo>
                    <a:pt x="783" y="444"/>
                  </a:lnTo>
                  <a:lnTo>
                    <a:pt x="756" y="503"/>
                  </a:lnTo>
                  <a:lnTo>
                    <a:pt x="703" y="720"/>
                  </a:lnTo>
                  <a:lnTo>
                    <a:pt x="410" y="650"/>
                  </a:lnTo>
                  <a:lnTo>
                    <a:pt x="0" y="537"/>
                  </a:lnTo>
                  <a:lnTo>
                    <a:pt x="0" y="537"/>
                  </a:lnTo>
                  <a:close/>
                </a:path>
              </a:pathLst>
            </a:custGeom>
            <a:solidFill>
              <a:srgbClr val="D9D9D9"/>
            </a:solidFill>
            <a:ln w="9525">
              <a:solidFill>
                <a:schemeClr val="bg1"/>
              </a:solidFill>
              <a:round/>
              <a:headEnd/>
              <a:tailEnd/>
            </a:ln>
            <a:effectLst/>
            <a:extLst/>
          </p:spPr>
          <p:txBody>
            <a:bodyPr/>
            <a:lstStyle/>
            <a:p>
              <a:pPr eaLnBrk="1" hangingPunct="1">
                <a:defRPr/>
              </a:pPr>
              <a:endParaRPr lang="en-US" dirty="0">
                <a:latin typeface="+mj-lt"/>
                <a:ea typeface="Tahoma" panose="020B0604030504040204" pitchFamily="34" charset="0"/>
                <a:cs typeface="Tahoma" panose="020B0604030504040204" pitchFamily="34" charset="0"/>
              </a:endParaRPr>
            </a:p>
          </p:txBody>
        </p:sp>
        <p:sp>
          <p:nvSpPr>
            <p:cNvPr id="43" name="Freeform 1118"/>
            <p:cNvSpPr>
              <a:spLocks/>
            </p:cNvSpPr>
            <p:nvPr/>
          </p:nvSpPr>
          <p:spPr bwMode="auto">
            <a:xfrm>
              <a:off x="1749425" y="2235201"/>
              <a:ext cx="879475" cy="1482725"/>
            </a:xfrm>
            <a:custGeom>
              <a:avLst/>
              <a:gdLst>
                <a:gd name="T0" fmla="*/ 29 w 865"/>
                <a:gd name="T1" fmla="*/ 293 h 1443"/>
                <a:gd name="T2" fmla="*/ 4 w 865"/>
                <a:gd name="T3" fmla="*/ 405 h 1443"/>
                <a:gd name="T4" fmla="*/ 87 w 865"/>
                <a:gd name="T5" fmla="*/ 586 h 1443"/>
                <a:gd name="T6" fmla="*/ 103 w 865"/>
                <a:gd name="T7" fmla="*/ 574 h 1443"/>
                <a:gd name="T8" fmla="*/ 129 w 865"/>
                <a:gd name="T9" fmla="*/ 650 h 1443"/>
                <a:gd name="T10" fmla="*/ 87 w 865"/>
                <a:gd name="T11" fmla="*/ 597 h 1443"/>
                <a:gd name="T12" fmla="*/ 78 w 865"/>
                <a:gd name="T13" fmla="*/ 681 h 1443"/>
                <a:gd name="T14" fmla="*/ 125 w 865"/>
                <a:gd name="T15" fmla="*/ 732 h 1443"/>
                <a:gd name="T16" fmla="*/ 93 w 865"/>
                <a:gd name="T17" fmla="*/ 803 h 1443"/>
                <a:gd name="T18" fmla="*/ 184 w 865"/>
                <a:gd name="T19" fmla="*/ 994 h 1443"/>
                <a:gd name="T20" fmla="*/ 164 w 865"/>
                <a:gd name="T21" fmla="*/ 1065 h 1443"/>
                <a:gd name="T22" fmla="*/ 283 w 865"/>
                <a:gd name="T23" fmla="*/ 1120 h 1443"/>
                <a:gd name="T24" fmla="*/ 327 w 865"/>
                <a:gd name="T25" fmla="*/ 1177 h 1443"/>
                <a:gd name="T26" fmla="*/ 378 w 865"/>
                <a:gd name="T27" fmla="*/ 1196 h 1443"/>
                <a:gd name="T28" fmla="*/ 378 w 865"/>
                <a:gd name="T29" fmla="*/ 1230 h 1443"/>
                <a:gd name="T30" fmla="*/ 411 w 865"/>
                <a:gd name="T31" fmla="*/ 1238 h 1443"/>
                <a:gd name="T32" fmla="*/ 481 w 865"/>
                <a:gd name="T33" fmla="*/ 1348 h 1443"/>
                <a:gd name="T34" fmla="*/ 481 w 865"/>
                <a:gd name="T35" fmla="*/ 1426 h 1443"/>
                <a:gd name="T36" fmla="*/ 789 w 865"/>
                <a:gd name="T37" fmla="*/ 1443 h 1443"/>
                <a:gd name="T38" fmla="*/ 770 w 865"/>
                <a:gd name="T39" fmla="*/ 1413 h 1443"/>
                <a:gd name="T40" fmla="*/ 779 w 865"/>
                <a:gd name="T41" fmla="*/ 1365 h 1443"/>
                <a:gd name="T42" fmla="*/ 829 w 865"/>
                <a:gd name="T43" fmla="*/ 1287 h 1443"/>
                <a:gd name="T44" fmla="*/ 865 w 865"/>
                <a:gd name="T45" fmla="*/ 1264 h 1443"/>
                <a:gd name="T46" fmla="*/ 844 w 865"/>
                <a:gd name="T47" fmla="*/ 1236 h 1443"/>
                <a:gd name="T48" fmla="*/ 831 w 865"/>
                <a:gd name="T49" fmla="*/ 1160 h 1443"/>
                <a:gd name="T50" fmla="*/ 388 w 865"/>
                <a:gd name="T51" fmla="*/ 497 h 1443"/>
                <a:gd name="T52" fmla="*/ 492 w 865"/>
                <a:gd name="T53" fmla="*/ 113 h 1443"/>
                <a:gd name="T54" fmla="*/ 82 w 865"/>
                <a:gd name="T55" fmla="*/ 0 h 1443"/>
                <a:gd name="T56" fmla="*/ 70 w 865"/>
                <a:gd name="T57" fmla="*/ 23 h 1443"/>
                <a:gd name="T58" fmla="*/ 0 w 865"/>
                <a:gd name="T59" fmla="*/ 192 h 1443"/>
                <a:gd name="T60" fmla="*/ 29 w 865"/>
                <a:gd name="T61" fmla="*/ 293 h 1443"/>
                <a:gd name="T62" fmla="*/ 29 w 865"/>
                <a:gd name="T63" fmla="*/ 293 h 1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65" h="1443">
                  <a:moveTo>
                    <a:pt x="29" y="293"/>
                  </a:moveTo>
                  <a:lnTo>
                    <a:pt x="4" y="405"/>
                  </a:lnTo>
                  <a:lnTo>
                    <a:pt x="87" y="586"/>
                  </a:lnTo>
                  <a:lnTo>
                    <a:pt x="103" y="574"/>
                  </a:lnTo>
                  <a:lnTo>
                    <a:pt x="129" y="650"/>
                  </a:lnTo>
                  <a:lnTo>
                    <a:pt x="87" y="597"/>
                  </a:lnTo>
                  <a:lnTo>
                    <a:pt x="78" y="681"/>
                  </a:lnTo>
                  <a:lnTo>
                    <a:pt x="125" y="732"/>
                  </a:lnTo>
                  <a:lnTo>
                    <a:pt x="93" y="803"/>
                  </a:lnTo>
                  <a:lnTo>
                    <a:pt x="184" y="994"/>
                  </a:lnTo>
                  <a:lnTo>
                    <a:pt x="164" y="1065"/>
                  </a:lnTo>
                  <a:lnTo>
                    <a:pt x="283" y="1120"/>
                  </a:lnTo>
                  <a:lnTo>
                    <a:pt x="327" y="1177"/>
                  </a:lnTo>
                  <a:lnTo>
                    <a:pt x="378" y="1196"/>
                  </a:lnTo>
                  <a:lnTo>
                    <a:pt x="378" y="1230"/>
                  </a:lnTo>
                  <a:lnTo>
                    <a:pt x="411" y="1238"/>
                  </a:lnTo>
                  <a:lnTo>
                    <a:pt x="481" y="1348"/>
                  </a:lnTo>
                  <a:lnTo>
                    <a:pt x="481" y="1426"/>
                  </a:lnTo>
                  <a:lnTo>
                    <a:pt x="789" y="1443"/>
                  </a:lnTo>
                  <a:lnTo>
                    <a:pt x="770" y="1413"/>
                  </a:lnTo>
                  <a:lnTo>
                    <a:pt x="779" y="1365"/>
                  </a:lnTo>
                  <a:lnTo>
                    <a:pt x="829" y="1287"/>
                  </a:lnTo>
                  <a:lnTo>
                    <a:pt x="865" y="1264"/>
                  </a:lnTo>
                  <a:lnTo>
                    <a:pt x="844" y="1236"/>
                  </a:lnTo>
                  <a:lnTo>
                    <a:pt x="831" y="1160"/>
                  </a:lnTo>
                  <a:lnTo>
                    <a:pt x="388" y="497"/>
                  </a:lnTo>
                  <a:lnTo>
                    <a:pt x="492" y="113"/>
                  </a:lnTo>
                  <a:lnTo>
                    <a:pt x="82" y="0"/>
                  </a:lnTo>
                  <a:lnTo>
                    <a:pt x="70" y="23"/>
                  </a:lnTo>
                  <a:lnTo>
                    <a:pt x="0" y="192"/>
                  </a:lnTo>
                  <a:lnTo>
                    <a:pt x="29" y="293"/>
                  </a:lnTo>
                  <a:lnTo>
                    <a:pt x="29" y="293"/>
                  </a:lnTo>
                  <a:close/>
                </a:path>
              </a:pathLst>
            </a:custGeom>
            <a:solidFill>
              <a:srgbClr val="D9D9D9"/>
            </a:solidFill>
            <a:ln w="9525">
              <a:solidFill>
                <a:schemeClr val="bg1"/>
              </a:solidFill>
              <a:round/>
              <a:headEnd/>
              <a:tailEnd/>
            </a:ln>
            <a:effectLst/>
            <a:extLst/>
          </p:spPr>
          <p:txBody>
            <a:bodyPr/>
            <a:lstStyle/>
            <a:p>
              <a:pPr eaLnBrk="1" hangingPunct="1">
                <a:defRPr/>
              </a:pPr>
              <a:endParaRPr lang="en-US" dirty="0">
                <a:latin typeface="+mj-lt"/>
                <a:ea typeface="Tahoma" panose="020B0604030504040204" pitchFamily="34" charset="0"/>
                <a:cs typeface="Tahoma" panose="020B0604030504040204" pitchFamily="34" charset="0"/>
              </a:endParaRPr>
            </a:p>
          </p:txBody>
        </p:sp>
        <p:sp>
          <p:nvSpPr>
            <p:cNvPr id="44" name="Freeform 1123"/>
            <p:cNvSpPr>
              <a:spLocks/>
            </p:cNvSpPr>
            <p:nvPr/>
          </p:nvSpPr>
          <p:spPr bwMode="auto">
            <a:xfrm>
              <a:off x="3130550" y="2132013"/>
              <a:ext cx="782637" cy="636588"/>
            </a:xfrm>
            <a:custGeom>
              <a:avLst/>
              <a:gdLst>
                <a:gd name="T0" fmla="*/ 0 w 770"/>
                <a:gd name="T1" fmla="*/ 530 h 619"/>
                <a:gd name="T2" fmla="*/ 92 w 770"/>
                <a:gd name="T3" fmla="*/ 0 h 619"/>
                <a:gd name="T4" fmla="*/ 396 w 770"/>
                <a:gd name="T5" fmla="*/ 45 h 619"/>
                <a:gd name="T6" fmla="*/ 770 w 770"/>
                <a:gd name="T7" fmla="*/ 83 h 619"/>
                <a:gd name="T8" fmla="*/ 744 w 770"/>
                <a:gd name="T9" fmla="*/ 351 h 619"/>
                <a:gd name="T10" fmla="*/ 719 w 770"/>
                <a:gd name="T11" fmla="*/ 619 h 619"/>
                <a:gd name="T12" fmla="*/ 208 w 770"/>
                <a:gd name="T13" fmla="*/ 562 h 619"/>
                <a:gd name="T14" fmla="*/ 0 w 770"/>
                <a:gd name="T15" fmla="*/ 530 h 619"/>
                <a:gd name="T16" fmla="*/ 0 w 770"/>
                <a:gd name="T17" fmla="*/ 530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0" h="619">
                  <a:moveTo>
                    <a:pt x="0" y="530"/>
                  </a:moveTo>
                  <a:lnTo>
                    <a:pt x="92" y="0"/>
                  </a:lnTo>
                  <a:lnTo>
                    <a:pt x="396" y="45"/>
                  </a:lnTo>
                  <a:lnTo>
                    <a:pt x="770" y="83"/>
                  </a:lnTo>
                  <a:lnTo>
                    <a:pt x="744" y="351"/>
                  </a:lnTo>
                  <a:lnTo>
                    <a:pt x="719" y="619"/>
                  </a:lnTo>
                  <a:lnTo>
                    <a:pt x="208" y="562"/>
                  </a:lnTo>
                  <a:lnTo>
                    <a:pt x="0" y="530"/>
                  </a:lnTo>
                  <a:lnTo>
                    <a:pt x="0" y="530"/>
                  </a:lnTo>
                  <a:close/>
                </a:path>
              </a:pathLst>
            </a:custGeom>
            <a:solidFill>
              <a:srgbClr val="D9D9D9"/>
            </a:solidFill>
            <a:ln w="9525">
              <a:solidFill>
                <a:schemeClr val="bg1"/>
              </a:solidFill>
              <a:round/>
              <a:headEnd/>
              <a:tailEnd/>
            </a:ln>
            <a:effectLst/>
            <a:extLst/>
          </p:spPr>
          <p:txBody>
            <a:bodyPr/>
            <a:lstStyle/>
            <a:p>
              <a:pPr eaLnBrk="1" hangingPunct="1">
                <a:defRPr/>
              </a:pPr>
              <a:endParaRPr lang="en-US" dirty="0">
                <a:latin typeface="+mj-lt"/>
                <a:ea typeface="Tahoma" panose="020B0604030504040204" pitchFamily="34" charset="0"/>
                <a:cs typeface="Tahoma" panose="020B0604030504040204" pitchFamily="34" charset="0"/>
              </a:endParaRPr>
            </a:p>
          </p:txBody>
        </p:sp>
        <p:sp>
          <p:nvSpPr>
            <p:cNvPr id="45" name="Freeform 1128"/>
            <p:cNvSpPr>
              <a:spLocks/>
            </p:cNvSpPr>
            <p:nvPr/>
          </p:nvSpPr>
          <p:spPr bwMode="auto">
            <a:xfrm>
              <a:off x="3883025" y="2085976"/>
              <a:ext cx="782637" cy="515937"/>
            </a:xfrm>
            <a:custGeom>
              <a:avLst/>
              <a:gdLst>
                <a:gd name="T0" fmla="*/ 38 w 768"/>
                <a:gd name="T1" fmla="*/ 0 h 502"/>
                <a:gd name="T2" fmla="*/ 378 w 768"/>
                <a:gd name="T3" fmla="*/ 24 h 502"/>
                <a:gd name="T4" fmla="*/ 756 w 768"/>
                <a:gd name="T5" fmla="*/ 36 h 502"/>
                <a:gd name="T6" fmla="*/ 732 w 768"/>
                <a:gd name="T7" fmla="*/ 83 h 502"/>
                <a:gd name="T8" fmla="*/ 768 w 768"/>
                <a:gd name="T9" fmla="*/ 118 h 502"/>
                <a:gd name="T10" fmla="*/ 766 w 768"/>
                <a:gd name="T11" fmla="*/ 365 h 502"/>
                <a:gd name="T12" fmla="*/ 751 w 768"/>
                <a:gd name="T13" fmla="*/ 363 h 502"/>
                <a:gd name="T14" fmla="*/ 753 w 768"/>
                <a:gd name="T15" fmla="*/ 395 h 502"/>
                <a:gd name="T16" fmla="*/ 764 w 768"/>
                <a:gd name="T17" fmla="*/ 420 h 502"/>
                <a:gd name="T18" fmla="*/ 756 w 768"/>
                <a:gd name="T19" fmla="*/ 443 h 502"/>
                <a:gd name="T20" fmla="*/ 764 w 768"/>
                <a:gd name="T21" fmla="*/ 502 h 502"/>
                <a:gd name="T22" fmla="*/ 747 w 768"/>
                <a:gd name="T23" fmla="*/ 496 h 502"/>
                <a:gd name="T24" fmla="*/ 728 w 768"/>
                <a:gd name="T25" fmla="*/ 473 h 502"/>
                <a:gd name="T26" fmla="*/ 659 w 768"/>
                <a:gd name="T27" fmla="*/ 450 h 502"/>
                <a:gd name="T28" fmla="*/ 593 w 768"/>
                <a:gd name="T29" fmla="*/ 454 h 502"/>
                <a:gd name="T30" fmla="*/ 555 w 768"/>
                <a:gd name="T31" fmla="*/ 426 h 502"/>
                <a:gd name="T32" fmla="*/ 0 w 768"/>
                <a:gd name="T33" fmla="*/ 393 h 502"/>
                <a:gd name="T34" fmla="*/ 38 w 768"/>
                <a:gd name="T35" fmla="*/ 0 h 502"/>
                <a:gd name="T36" fmla="*/ 38 w 768"/>
                <a:gd name="T37" fmla="*/ 0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68" h="502">
                  <a:moveTo>
                    <a:pt x="38" y="0"/>
                  </a:moveTo>
                  <a:lnTo>
                    <a:pt x="378" y="24"/>
                  </a:lnTo>
                  <a:lnTo>
                    <a:pt x="756" y="36"/>
                  </a:lnTo>
                  <a:lnTo>
                    <a:pt x="732" y="83"/>
                  </a:lnTo>
                  <a:lnTo>
                    <a:pt x="768" y="118"/>
                  </a:lnTo>
                  <a:lnTo>
                    <a:pt x="766" y="365"/>
                  </a:lnTo>
                  <a:lnTo>
                    <a:pt x="751" y="363"/>
                  </a:lnTo>
                  <a:lnTo>
                    <a:pt x="753" y="395"/>
                  </a:lnTo>
                  <a:lnTo>
                    <a:pt x="764" y="420"/>
                  </a:lnTo>
                  <a:lnTo>
                    <a:pt x="756" y="443"/>
                  </a:lnTo>
                  <a:lnTo>
                    <a:pt x="764" y="502"/>
                  </a:lnTo>
                  <a:lnTo>
                    <a:pt x="747" y="496"/>
                  </a:lnTo>
                  <a:lnTo>
                    <a:pt x="728" y="473"/>
                  </a:lnTo>
                  <a:lnTo>
                    <a:pt x="659" y="450"/>
                  </a:lnTo>
                  <a:lnTo>
                    <a:pt x="593" y="454"/>
                  </a:lnTo>
                  <a:lnTo>
                    <a:pt x="555" y="426"/>
                  </a:lnTo>
                  <a:lnTo>
                    <a:pt x="0" y="393"/>
                  </a:lnTo>
                  <a:lnTo>
                    <a:pt x="38" y="0"/>
                  </a:lnTo>
                  <a:lnTo>
                    <a:pt x="38" y="0"/>
                  </a:lnTo>
                  <a:close/>
                </a:path>
              </a:pathLst>
            </a:custGeom>
            <a:solidFill>
              <a:srgbClr val="D9D9D9"/>
            </a:solidFill>
            <a:ln w="9525">
              <a:solidFill>
                <a:schemeClr val="bg1"/>
              </a:solidFill>
              <a:round/>
              <a:headEnd/>
              <a:tailEnd/>
            </a:ln>
            <a:effectLst/>
            <a:extLst/>
          </p:spPr>
          <p:txBody>
            <a:bodyPr/>
            <a:lstStyle/>
            <a:p>
              <a:pPr eaLnBrk="1" hangingPunct="1">
                <a:defRPr/>
              </a:pPr>
              <a:endParaRPr lang="en-US" dirty="0">
                <a:latin typeface="+mj-lt"/>
                <a:ea typeface="Tahoma" panose="020B0604030504040204" pitchFamily="34" charset="0"/>
                <a:cs typeface="Tahoma" panose="020B0604030504040204" pitchFamily="34" charset="0"/>
              </a:endParaRPr>
            </a:p>
          </p:txBody>
        </p:sp>
        <p:sp>
          <p:nvSpPr>
            <p:cNvPr id="46" name="Freeform 1120"/>
            <p:cNvSpPr>
              <a:spLocks/>
            </p:cNvSpPr>
            <p:nvPr/>
          </p:nvSpPr>
          <p:spPr bwMode="auto">
            <a:xfrm>
              <a:off x="2546350" y="1484313"/>
              <a:ext cx="663575" cy="1055688"/>
            </a:xfrm>
            <a:custGeom>
              <a:avLst/>
              <a:gdLst>
                <a:gd name="T0" fmla="*/ 0 w 654"/>
                <a:gd name="T1" fmla="*/ 909 h 1027"/>
                <a:gd name="T2" fmla="*/ 53 w 654"/>
                <a:gd name="T3" fmla="*/ 692 h 1027"/>
                <a:gd name="T4" fmla="*/ 80 w 654"/>
                <a:gd name="T5" fmla="*/ 633 h 1027"/>
                <a:gd name="T6" fmla="*/ 57 w 654"/>
                <a:gd name="T7" fmla="*/ 605 h 1027"/>
                <a:gd name="T8" fmla="*/ 63 w 654"/>
                <a:gd name="T9" fmla="*/ 578 h 1027"/>
                <a:gd name="T10" fmla="*/ 103 w 654"/>
                <a:gd name="T11" fmla="*/ 542 h 1027"/>
                <a:gd name="T12" fmla="*/ 168 w 654"/>
                <a:gd name="T13" fmla="*/ 445 h 1027"/>
                <a:gd name="T14" fmla="*/ 145 w 654"/>
                <a:gd name="T15" fmla="*/ 413 h 1027"/>
                <a:gd name="T16" fmla="*/ 135 w 654"/>
                <a:gd name="T17" fmla="*/ 388 h 1027"/>
                <a:gd name="T18" fmla="*/ 139 w 654"/>
                <a:gd name="T19" fmla="*/ 333 h 1027"/>
                <a:gd name="T20" fmla="*/ 219 w 654"/>
                <a:gd name="T21" fmla="*/ 0 h 1027"/>
                <a:gd name="T22" fmla="*/ 304 w 654"/>
                <a:gd name="T23" fmla="*/ 19 h 1027"/>
                <a:gd name="T24" fmla="*/ 276 w 654"/>
                <a:gd name="T25" fmla="*/ 149 h 1027"/>
                <a:gd name="T26" fmla="*/ 295 w 654"/>
                <a:gd name="T27" fmla="*/ 194 h 1027"/>
                <a:gd name="T28" fmla="*/ 297 w 654"/>
                <a:gd name="T29" fmla="*/ 223 h 1027"/>
                <a:gd name="T30" fmla="*/ 287 w 654"/>
                <a:gd name="T31" fmla="*/ 228 h 1027"/>
                <a:gd name="T32" fmla="*/ 320 w 654"/>
                <a:gd name="T33" fmla="*/ 259 h 1027"/>
                <a:gd name="T34" fmla="*/ 354 w 654"/>
                <a:gd name="T35" fmla="*/ 342 h 1027"/>
                <a:gd name="T36" fmla="*/ 365 w 654"/>
                <a:gd name="T37" fmla="*/ 417 h 1027"/>
                <a:gd name="T38" fmla="*/ 371 w 654"/>
                <a:gd name="T39" fmla="*/ 457 h 1027"/>
                <a:gd name="T40" fmla="*/ 346 w 654"/>
                <a:gd name="T41" fmla="*/ 495 h 1027"/>
                <a:gd name="T42" fmla="*/ 363 w 654"/>
                <a:gd name="T43" fmla="*/ 512 h 1027"/>
                <a:gd name="T44" fmla="*/ 409 w 654"/>
                <a:gd name="T45" fmla="*/ 487 h 1027"/>
                <a:gd name="T46" fmla="*/ 439 w 654"/>
                <a:gd name="T47" fmla="*/ 618 h 1027"/>
                <a:gd name="T48" fmla="*/ 460 w 654"/>
                <a:gd name="T49" fmla="*/ 626 h 1027"/>
                <a:gd name="T50" fmla="*/ 464 w 654"/>
                <a:gd name="T51" fmla="*/ 664 h 1027"/>
                <a:gd name="T52" fmla="*/ 523 w 654"/>
                <a:gd name="T53" fmla="*/ 679 h 1027"/>
                <a:gd name="T54" fmla="*/ 616 w 654"/>
                <a:gd name="T55" fmla="*/ 679 h 1027"/>
                <a:gd name="T56" fmla="*/ 654 w 654"/>
                <a:gd name="T57" fmla="*/ 696 h 1027"/>
                <a:gd name="T58" fmla="*/ 599 w 654"/>
                <a:gd name="T59" fmla="*/ 1027 h 1027"/>
                <a:gd name="T60" fmla="*/ 299 w 654"/>
                <a:gd name="T61" fmla="*/ 972 h 1027"/>
                <a:gd name="T62" fmla="*/ 0 w 654"/>
                <a:gd name="T63" fmla="*/ 909 h 1027"/>
                <a:gd name="T64" fmla="*/ 0 w 654"/>
                <a:gd name="T65" fmla="*/ 909 h 1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54" h="1027">
                  <a:moveTo>
                    <a:pt x="0" y="909"/>
                  </a:moveTo>
                  <a:lnTo>
                    <a:pt x="53" y="692"/>
                  </a:lnTo>
                  <a:lnTo>
                    <a:pt x="80" y="633"/>
                  </a:lnTo>
                  <a:lnTo>
                    <a:pt x="57" y="605"/>
                  </a:lnTo>
                  <a:lnTo>
                    <a:pt x="63" y="578"/>
                  </a:lnTo>
                  <a:lnTo>
                    <a:pt x="103" y="542"/>
                  </a:lnTo>
                  <a:lnTo>
                    <a:pt x="168" y="445"/>
                  </a:lnTo>
                  <a:lnTo>
                    <a:pt x="145" y="413"/>
                  </a:lnTo>
                  <a:lnTo>
                    <a:pt x="135" y="388"/>
                  </a:lnTo>
                  <a:lnTo>
                    <a:pt x="139" y="333"/>
                  </a:lnTo>
                  <a:lnTo>
                    <a:pt x="219" y="0"/>
                  </a:lnTo>
                  <a:lnTo>
                    <a:pt x="304" y="19"/>
                  </a:lnTo>
                  <a:lnTo>
                    <a:pt x="276" y="149"/>
                  </a:lnTo>
                  <a:lnTo>
                    <a:pt x="295" y="194"/>
                  </a:lnTo>
                  <a:lnTo>
                    <a:pt x="297" y="223"/>
                  </a:lnTo>
                  <a:lnTo>
                    <a:pt x="287" y="228"/>
                  </a:lnTo>
                  <a:lnTo>
                    <a:pt x="320" y="259"/>
                  </a:lnTo>
                  <a:lnTo>
                    <a:pt x="354" y="342"/>
                  </a:lnTo>
                  <a:lnTo>
                    <a:pt x="365" y="417"/>
                  </a:lnTo>
                  <a:lnTo>
                    <a:pt x="371" y="457"/>
                  </a:lnTo>
                  <a:lnTo>
                    <a:pt x="346" y="495"/>
                  </a:lnTo>
                  <a:lnTo>
                    <a:pt x="363" y="512"/>
                  </a:lnTo>
                  <a:lnTo>
                    <a:pt x="409" y="487"/>
                  </a:lnTo>
                  <a:lnTo>
                    <a:pt x="439" y="618"/>
                  </a:lnTo>
                  <a:lnTo>
                    <a:pt x="460" y="626"/>
                  </a:lnTo>
                  <a:lnTo>
                    <a:pt x="464" y="664"/>
                  </a:lnTo>
                  <a:lnTo>
                    <a:pt x="523" y="679"/>
                  </a:lnTo>
                  <a:lnTo>
                    <a:pt x="616" y="679"/>
                  </a:lnTo>
                  <a:lnTo>
                    <a:pt x="654" y="696"/>
                  </a:lnTo>
                  <a:lnTo>
                    <a:pt x="599" y="1027"/>
                  </a:lnTo>
                  <a:lnTo>
                    <a:pt x="299" y="972"/>
                  </a:lnTo>
                  <a:lnTo>
                    <a:pt x="0" y="909"/>
                  </a:lnTo>
                  <a:lnTo>
                    <a:pt x="0" y="909"/>
                  </a:lnTo>
                  <a:close/>
                </a:path>
              </a:pathLst>
            </a:custGeom>
            <a:solidFill>
              <a:srgbClr val="D9D9D9"/>
            </a:solidFill>
            <a:ln w="9525">
              <a:solidFill>
                <a:schemeClr val="bg1"/>
              </a:solidFill>
              <a:round/>
              <a:headEnd/>
              <a:tailEnd/>
            </a:ln>
            <a:effectLst/>
            <a:extLst/>
          </p:spPr>
          <p:txBody>
            <a:bodyPr/>
            <a:lstStyle/>
            <a:p>
              <a:pPr eaLnBrk="1" hangingPunct="1">
                <a:defRPr/>
              </a:pPr>
              <a:endParaRPr lang="en-US" dirty="0">
                <a:latin typeface="+mj-lt"/>
                <a:ea typeface="Tahoma" panose="020B0604030504040204" pitchFamily="34" charset="0"/>
                <a:cs typeface="Tahoma" panose="020B0604030504040204" pitchFamily="34" charset="0"/>
              </a:endParaRPr>
            </a:p>
          </p:txBody>
        </p:sp>
        <p:sp>
          <p:nvSpPr>
            <p:cNvPr id="47" name="Freeform 1122"/>
            <p:cNvSpPr>
              <a:spLocks/>
            </p:cNvSpPr>
            <p:nvPr/>
          </p:nvSpPr>
          <p:spPr bwMode="auto">
            <a:xfrm>
              <a:off x="2505075" y="3170237"/>
              <a:ext cx="755650" cy="863600"/>
            </a:xfrm>
            <a:custGeom>
              <a:avLst/>
              <a:gdLst>
                <a:gd name="T0" fmla="*/ 48 w 746"/>
                <a:gd name="T1" fmla="*/ 534 h 840"/>
                <a:gd name="T2" fmla="*/ 29 w 746"/>
                <a:gd name="T3" fmla="*/ 504 h 840"/>
                <a:gd name="T4" fmla="*/ 38 w 746"/>
                <a:gd name="T5" fmla="*/ 456 h 840"/>
                <a:gd name="T6" fmla="*/ 88 w 746"/>
                <a:gd name="T7" fmla="*/ 378 h 840"/>
                <a:gd name="T8" fmla="*/ 124 w 746"/>
                <a:gd name="T9" fmla="*/ 355 h 840"/>
                <a:gd name="T10" fmla="*/ 103 w 746"/>
                <a:gd name="T11" fmla="*/ 327 h 840"/>
                <a:gd name="T12" fmla="*/ 90 w 746"/>
                <a:gd name="T13" fmla="*/ 251 h 840"/>
                <a:gd name="T14" fmla="*/ 105 w 746"/>
                <a:gd name="T15" fmla="*/ 108 h 840"/>
                <a:gd name="T16" fmla="*/ 130 w 746"/>
                <a:gd name="T17" fmla="*/ 101 h 840"/>
                <a:gd name="T18" fmla="*/ 172 w 746"/>
                <a:gd name="T19" fmla="*/ 125 h 840"/>
                <a:gd name="T20" fmla="*/ 208 w 746"/>
                <a:gd name="T21" fmla="*/ 0 h 840"/>
                <a:gd name="T22" fmla="*/ 746 w 746"/>
                <a:gd name="T23" fmla="*/ 89 h 840"/>
                <a:gd name="T24" fmla="*/ 634 w 746"/>
                <a:gd name="T25" fmla="*/ 840 h 840"/>
                <a:gd name="T26" fmla="*/ 468 w 746"/>
                <a:gd name="T27" fmla="*/ 817 h 840"/>
                <a:gd name="T28" fmla="*/ 366 w 746"/>
                <a:gd name="T29" fmla="*/ 789 h 840"/>
                <a:gd name="T30" fmla="*/ 154 w 746"/>
                <a:gd name="T31" fmla="*/ 705 h 840"/>
                <a:gd name="T32" fmla="*/ 0 w 746"/>
                <a:gd name="T33" fmla="*/ 576 h 840"/>
                <a:gd name="T34" fmla="*/ 48 w 746"/>
                <a:gd name="T35" fmla="*/ 534 h 840"/>
                <a:gd name="T36" fmla="*/ 48 w 746"/>
                <a:gd name="T37" fmla="*/ 534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46" h="840">
                  <a:moveTo>
                    <a:pt x="48" y="534"/>
                  </a:moveTo>
                  <a:lnTo>
                    <a:pt x="29" y="504"/>
                  </a:lnTo>
                  <a:lnTo>
                    <a:pt x="38" y="456"/>
                  </a:lnTo>
                  <a:lnTo>
                    <a:pt x="88" y="378"/>
                  </a:lnTo>
                  <a:lnTo>
                    <a:pt x="124" y="355"/>
                  </a:lnTo>
                  <a:lnTo>
                    <a:pt x="103" y="327"/>
                  </a:lnTo>
                  <a:lnTo>
                    <a:pt x="90" y="251"/>
                  </a:lnTo>
                  <a:lnTo>
                    <a:pt x="105" y="108"/>
                  </a:lnTo>
                  <a:lnTo>
                    <a:pt x="130" y="101"/>
                  </a:lnTo>
                  <a:lnTo>
                    <a:pt x="172" y="125"/>
                  </a:lnTo>
                  <a:lnTo>
                    <a:pt x="208" y="0"/>
                  </a:lnTo>
                  <a:lnTo>
                    <a:pt x="746" y="89"/>
                  </a:lnTo>
                  <a:lnTo>
                    <a:pt x="634" y="840"/>
                  </a:lnTo>
                  <a:lnTo>
                    <a:pt x="468" y="817"/>
                  </a:lnTo>
                  <a:lnTo>
                    <a:pt x="366" y="789"/>
                  </a:lnTo>
                  <a:lnTo>
                    <a:pt x="154" y="705"/>
                  </a:lnTo>
                  <a:lnTo>
                    <a:pt x="0" y="576"/>
                  </a:lnTo>
                  <a:lnTo>
                    <a:pt x="48" y="534"/>
                  </a:lnTo>
                  <a:lnTo>
                    <a:pt x="48" y="534"/>
                  </a:lnTo>
                  <a:close/>
                </a:path>
              </a:pathLst>
            </a:custGeom>
            <a:grpFill/>
            <a:ln w="9525">
              <a:solidFill>
                <a:schemeClr val="bg1"/>
              </a:solidFill>
              <a:round/>
              <a:headEnd/>
              <a:tailEnd/>
            </a:ln>
            <a:effectLst/>
            <a:extLst/>
          </p:spPr>
          <p:txBody>
            <a:bodyPr/>
            <a:lstStyle/>
            <a:p>
              <a:pPr eaLnBrk="1" hangingPunct="1">
                <a:defRPr/>
              </a:pPr>
              <a:endParaRPr lang="en-US" dirty="0">
                <a:latin typeface="+mj-lt"/>
                <a:ea typeface="Tahoma" panose="020B0604030504040204" pitchFamily="34" charset="0"/>
                <a:cs typeface="Tahoma" panose="020B0604030504040204" pitchFamily="34" charset="0"/>
              </a:endParaRPr>
            </a:p>
          </p:txBody>
        </p:sp>
        <p:sp>
          <p:nvSpPr>
            <p:cNvPr id="48" name="Freeform 1124"/>
            <p:cNvSpPr>
              <a:spLocks/>
            </p:cNvSpPr>
            <p:nvPr/>
          </p:nvSpPr>
          <p:spPr bwMode="auto">
            <a:xfrm>
              <a:off x="3260725" y="2709863"/>
              <a:ext cx="809625" cy="631825"/>
            </a:xfrm>
            <a:custGeom>
              <a:avLst/>
              <a:gdLst>
                <a:gd name="T0" fmla="*/ 80 w 796"/>
                <a:gd name="T1" fmla="*/ 0 h 612"/>
                <a:gd name="T2" fmla="*/ 591 w 796"/>
                <a:gd name="T3" fmla="*/ 57 h 612"/>
                <a:gd name="T4" fmla="*/ 796 w 796"/>
                <a:gd name="T5" fmla="*/ 74 h 612"/>
                <a:gd name="T6" fmla="*/ 789 w 796"/>
                <a:gd name="T7" fmla="*/ 207 h 612"/>
                <a:gd name="T8" fmla="*/ 760 w 796"/>
                <a:gd name="T9" fmla="*/ 612 h 612"/>
                <a:gd name="T10" fmla="*/ 656 w 796"/>
                <a:gd name="T11" fmla="*/ 605 h 612"/>
                <a:gd name="T12" fmla="*/ 331 w 796"/>
                <a:gd name="T13" fmla="*/ 576 h 612"/>
                <a:gd name="T14" fmla="*/ 0 w 796"/>
                <a:gd name="T15" fmla="*/ 534 h 612"/>
                <a:gd name="T16" fmla="*/ 80 w 796"/>
                <a:gd name="T17" fmla="*/ 0 h 612"/>
                <a:gd name="T18" fmla="*/ 80 w 796"/>
                <a:gd name="T19" fmla="*/ 0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96" h="612">
                  <a:moveTo>
                    <a:pt x="80" y="0"/>
                  </a:moveTo>
                  <a:lnTo>
                    <a:pt x="591" y="57"/>
                  </a:lnTo>
                  <a:lnTo>
                    <a:pt x="796" y="74"/>
                  </a:lnTo>
                  <a:lnTo>
                    <a:pt x="789" y="207"/>
                  </a:lnTo>
                  <a:lnTo>
                    <a:pt x="760" y="612"/>
                  </a:lnTo>
                  <a:lnTo>
                    <a:pt x="656" y="605"/>
                  </a:lnTo>
                  <a:lnTo>
                    <a:pt x="331" y="576"/>
                  </a:lnTo>
                  <a:lnTo>
                    <a:pt x="0" y="534"/>
                  </a:lnTo>
                  <a:lnTo>
                    <a:pt x="80" y="0"/>
                  </a:lnTo>
                  <a:lnTo>
                    <a:pt x="80" y="0"/>
                  </a:lnTo>
                  <a:close/>
                </a:path>
              </a:pathLst>
            </a:custGeom>
            <a:grpFill/>
            <a:ln w="9525">
              <a:solidFill>
                <a:schemeClr val="bg1"/>
              </a:solidFill>
              <a:round/>
              <a:headEnd/>
              <a:tailEnd/>
            </a:ln>
            <a:effectLst/>
            <a:extLst/>
          </p:spPr>
          <p:txBody>
            <a:bodyPr/>
            <a:lstStyle/>
            <a:p>
              <a:pPr eaLnBrk="1" hangingPunct="1">
                <a:defRPr/>
              </a:pPr>
              <a:endParaRPr lang="en-US" dirty="0">
                <a:latin typeface="+mj-lt"/>
                <a:ea typeface="Tahoma" panose="020B0604030504040204" pitchFamily="34" charset="0"/>
                <a:cs typeface="Tahoma" panose="020B0604030504040204" pitchFamily="34" charset="0"/>
              </a:endParaRPr>
            </a:p>
          </p:txBody>
        </p:sp>
        <p:sp>
          <p:nvSpPr>
            <p:cNvPr id="49" name="Freeform 1125"/>
            <p:cNvSpPr>
              <a:spLocks/>
            </p:cNvSpPr>
            <p:nvPr/>
          </p:nvSpPr>
          <p:spPr bwMode="auto">
            <a:xfrm>
              <a:off x="3143250" y="3260725"/>
              <a:ext cx="782637" cy="785812"/>
            </a:xfrm>
            <a:custGeom>
              <a:avLst/>
              <a:gdLst>
                <a:gd name="T0" fmla="*/ 97 w 768"/>
                <a:gd name="T1" fmla="*/ 764 h 764"/>
                <a:gd name="T2" fmla="*/ 106 w 768"/>
                <a:gd name="T3" fmla="*/ 707 h 764"/>
                <a:gd name="T4" fmla="*/ 298 w 768"/>
                <a:gd name="T5" fmla="*/ 732 h 764"/>
                <a:gd name="T6" fmla="*/ 290 w 768"/>
                <a:gd name="T7" fmla="*/ 704 h 764"/>
                <a:gd name="T8" fmla="*/ 705 w 768"/>
                <a:gd name="T9" fmla="*/ 742 h 764"/>
                <a:gd name="T10" fmla="*/ 768 w 768"/>
                <a:gd name="T11" fmla="*/ 71 h 764"/>
                <a:gd name="T12" fmla="*/ 443 w 768"/>
                <a:gd name="T13" fmla="*/ 42 h 764"/>
                <a:gd name="T14" fmla="*/ 112 w 768"/>
                <a:gd name="T15" fmla="*/ 0 h 764"/>
                <a:gd name="T16" fmla="*/ 0 w 768"/>
                <a:gd name="T17" fmla="*/ 751 h 764"/>
                <a:gd name="T18" fmla="*/ 97 w 768"/>
                <a:gd name="T19" fmla="*/ 764 h 764"/>
                <a:gd name="T20" fmla="*/ 97 w 768"/>
                <a:gd name="T21" fmla="*/ 764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8" h="764">
                  <a:moveTo>
                    <a:pt x="97" y="764"/>
                  </a:moveTo>
                  <a:lnTo>
                    <a:pt x="106" y="707"/>
                  </a:lnTo>
                  <a:lnTo>
                    <a:pt x="298" y="732"/>
                  </a:lnTo>
                  <a:lnTo>
                    <a:pt x="290" y="704"/>
                  </a:lnTo>
                  <a:lnTo>
                    <a:pt x="705" y="742"/>
                  </a:lnTo>
                  <a:lnTo>
                    <a:pt x="768" y="71"/>
                  </a:lnTo>
                  <a:lnTo>
                    <a:pt x="443" y="42"/>
                  </a:lnTo>
                  <a:lnTo>
                    <a:pt x="112" y="0"/>
                  </a:lnTo>
                  <a:lnTo>
                    <a:pt x="0" y="751"/>
                  </a:lnTo>
                  <a:lnTo>
                    <a:pt x="97" y="764"/>
                  </a:lnTo>
                  <a:lnTo>
                    <a:pt x="97" y="764"/>
                  </a:lnTo>
                  <a:close/>
                </a:path>
              </a:pathLst>
            </a:custGeom>
            <a:grpFill/>
            <a:ln w="9525">
              <a:solidFill>
                <a:schemeClr val="bg1"/>
              </a:solidFill>
              <a:round/>
              <a:headEnd/>
              <a:tailEnd/>
            </a:ln>
            <a:effectLst/>
            <a:extLst/>
          </p:spPr>
          <p:txBody>
            <a:bodyPr/>
            <a:lstStyle/>
            <a:p>
              <a:pPr eaLnBrk="1" hangingPunct="1">
                <a:defRPr/>
              </a:pPr>
              <a:endParaRPr lang="en-US" dirty="0">
                <a:latin typeface="+mj-lt"/>
                <a:ea typeface="Tahoma" panose="020B0604030504040204" pitchFamily="34" charset="0"/>
                <a:cs typeface="Tahoma" panose="020B0604030504040204" pitchFamily="34" charset="0"/>
              </a:endParaRPr>
            </a:p>
          </p:txBody>
        </p:sp>
        <p:sp>
          <p:nvSpPr>
            <p:cNvPr id="50" name="Freeform 1126"/>
            <p:cNvSpPr>
              <a:spLocks/>
            </p:cNvSpPr>
            <p:nvPr/>
          </p:nvSpPr>
          <p:spPr bwMode="auto">
            <a:xfrm>
              <a:off x="3441700" y="3403600"/>
              <a:ext cx="1547812" cy="1482725"/>
            </a:xfrm>
            <a:custGeom>
              <a:avLst/>
              <a:gdLst>
                <a:gd name="T0" fmla="*/ 0 w 1527"/>
                <a:gd name="T1" fmla="*/ 563 h 1439"/>
                <a:gd name="T2" fmla="*/ 415 w 1527"/>
                <a:gd name="T3" fmla="*/ 601 h 1439"/>
                <a:gd name="T4" fmla="*/ 472 w 1527"/>
                <a:gd name="T5" fmla="*/ 0 h 1439"/>
                <a:gd name="T6" fmla="*/ 803 w 1527"/>
                <a:gd name="T7" fmla="*/ 19 h 1439"/>
                <a:gd name="T8" fmla="*/ 791 w 1527"/>
                <a:gd name="T9" fmla="*/ 277 h 1439"/>
                <a:gd name="T10" fmla="*/ 824 w 1527"/>
                <a:gd name="T11" fmla="*/ 304 h 1439"/>
                <a:gd name="T12" fmla="*/ 854 w 1527"/>
                <a:gd name="T13" fmla="*/ 304 h 1439"/>
                <a:gd name="T14" fmla="*/ 879 w 1527"/>
                <a:gd name="T15" fmla="*/ 329 h 1439"/>
                <a:gd name="T16" fmla="*/ 928 w 1527"/>
                <a:gd name="T17" fmla="*/ 340 h 1439"/>
                <a:gd name="T18" fmla="*/ 1029 w 1527"/>
                <a:gd name="T19" fmla="*/ 384 h 1439"/>
                <a:gd name="T20" fmla="*/ 1046 w 1527"/>
                <a:gd name="T21" fmla="*/ 365 h 1439"/>
                <a:gd name="T22" fmla="*/ 1111 w 1527"/>
                <a:gd name="T23" fmla="*/ 403 h 1439"/>
                <a:gd name="T24" fmla="*/ 1196 w 1527"/>
                <a:gd name="T25" fmla="*/ 401 h 1439"/>
                <a:gd name="T26" fmla="*/ 1255 w 1527"/>
                <a:gd name="T27" fmla="*/ 384 h 1439"/>
                <a:gd name="T28" fmla="*/ 1337 w 1527"/>
                <a:gd name="T29" fmla="*/ 369 h 1439"/>
                <a:gd name="T30" fmla="*/ 1411 w 1527"/>
                <a:gd name="T31" fmla="*/ 409 h 1439"/>
                <a:gd name="T32" fmla="*/ 1423 w 1527"/>
                <a:gd name="T33" fmla="*/ 422 h 1439"/>
                <a:gd name="T34" fmla="*/ 1463 w 1527"/>
                <a:gd name="T35" fmla="*/ 422 h 1439"/>
                <a:gd name="T36" fmla="*/ 1470 w 1527"/>
                <a:gd name="T37" fmla="*/ 635 h 1439"/>
                <a:gd name="T38" fmla="*/ 1527 w 1527"/>
                <a:gd name="T39" fmla="*/ 739 h 1439"/>
                <a:gd name="T40" fmla="*/ 1506 w 1527"/>
                <a:gd name="T41" fmla="*/ 821 h 1439"/>
                <a:gd name="T42" fmla="*/ 1510 w 1527"/>
                <a:gd name="T43" fmla="*/ 889 h 1439"/>
                <a:gd name="T44" fmla="*/ 1485 w 1527"/>
                <a:gd name="T45" fmla="*/ 924 h 1439"/>
                <a:gd name="T46" fmla="*/ 1495 w 1527"/>
                <a:gd name="T47" fmla="*/ 935 h 1439"/>
                <a:gd name="T48" fmla="*/ 1432 w 1527"/>
                <a:gd name="T49" fmla="*/ 954 h 1439"/>
                <a:gd name="T50" fmla="*/ 1383 w 1527"/>
                <a:gd name="T51" fmla="*/ 960 h 1439"/>
                <a:gd name="T52" fmla="*/ 1392 w 1527"/>
                <a:gd name="T53" fmla="*/ 924 h 1439"/>
                <a:gd name="T54" fmla="*/ 1366 w 1527"/>
                <a:gd name="T55" fmla="*/ 945 h 1439"/>
                <a:gd name="T56" fmla="*/ 1367 w 1527"/>
                <a:gd name="T57" fmla="*/ 986 h 1439"/>
                <a:gd name="T58" fmla="*/ 1333 w 1527"/>
                <a:gd name="T59" fmla="*/ 1030 h 1439"/>
                <a:gd name="T60" fmla="*/ 1153 w 1527"/>
                <a:gd name="T61" fmla="*/ 1121 h 1439"/>
                <a:gd name="T62" fmla="*/ 1096 w 1527"/>
                <a:gd name="T63" fmla="*/ 1180 h 1439"/>
                <a:gd name="T64" fmla="*/ 1042 w 1527"/>
                <a:gd name="T65" fmla="*/ 1308 h 1439"/>
                <a:gd name="T66" fmla="*/ 1086 w 1527"/>
                <a:gd name="T67" fmla="*/ 1439 h 1439"/>
                <a:gd name="T68" fmla="*/ 1044 w 1527"/>
                <a:gd name="T69" fmla="*/ 1439 h 1439"/>
                <a:gd name="T70" fmla="*/ 848 w 1527"/>
                <a:gd name="T71" fmla="*/ 1370 h 1439"/>
                <a:gd name="T72" fmla="*/ 827 w 1527"/>
                <a:gd name="T73" fmla="*/ 1313 h 1439"/>
                <a:gd name="T74" fmla="*/ 807 w 1527"/>
                <a:gd name="T75" fmla="*/ 1289 h 1439"/>
                <a:gd name="T76" fmla="*/ 801 w 1527"/>
                <a:gd name="T77" fmla="*/ 1213 h 1439"/>
                <a:gd name="T78" fmla="*/ 763 w 1527"/>
                <a:gd name="T79" fmla="*/ 1186 h 1439"/>
                <a:gd name="T80" fmla="*/ 658 w 1527"/>
                <a:gd name="T81" fmla="*/ 984 h 1439"/>
                <a:gd name="T82" fmla="*/ 607 w 1527"/>
                <a:gd name="T83" fmla="*/ 946 h 1439"/>
                <a:gd name="T84" fmla="*/ 592 w 1527"/>
                <a:gd name="T85" fmla="*/ 914 h 1439"/>
                <a:gd name="T86" fmla="*/ 438 w 1527"/>
                <a:gd name="T87" fmla="*/ 907 h 1439"/>
                <a:gd name="T88" fmla="*/ 356 w 1527"/>
                <a:gd name="T89" fmla="*/ 1002 h 1439"/>
                <a:gd name="T90" fmla="*/ 217 w 1527"/>
                <a:gd name="T91" fmla="*/ 903 h 1439"/>
                <a:gd name="T92" fmla="*/ 175 w 1527"/>
                <a:gd name="T93" fmla="*/ 766 h 1439"/>
                <a:gd name="T94" fmla="*/ 42 w 1527"/>
                <a:gd name="T95" fmla="*/ 639 h 1439"/>
                <a:gd name="T96" fmla="*/ 27 w 1527"/>
                <a:gd name="T97" fmla="*/ 597 h 1439"/>
                <a:gd name="T98" fmla="*/ 8 w 1527"/>
                <a:gd name="T99" fmla="*/ 591 h 1439"/>
                <a:gd name="T100" fmla="*/ 0 w 1527"/>
                <a:gd name="T101" fmla="*/ 563 h 1439"/>
                <a:gd name="T102" fmla="*/ 0 w 1527"/>
                <a:gd name="T103" fmla="*/ 563 h 1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27" h="1439">
                  <a:moveTo>
                    <a:pt x="0" y="563"/>
                  </a:moveTo>
                  <a:lnTo>
                    <a:pt x="415" y="601"/>
                  </a:lnTo>
                  <a:lnTo>
                    <a:pt x="472" y="0"/>
                  </a:lnTo>
                  <a:lnTo>
                    <a:pt x="803" y="19"/>
                  </a:lnTo>
                  <a:lnTo>
                    <a:pt x="791" y="277"/>
                  </a:lnTo>
                  <a:lnTo>
                    <a:pt x="824" y="304"/>
                  </a:lnTo>
                  <a:lnTo>
                    <a:pt x="854" y="304"/>
                  </a:lnTo>
                  <a:lnTo>
                    <a:pt x="879" y="329"/>
                  </a:lnTo>
                  <a:lnTo>
                    <a:pt x="928" y="340"/>
                  </a:lnTo>
                  <a:lnTo>
                    <a:pt x="1029" y="384"/>
                  </a:lnTo>
                  <a:lnTo>
                    <a:pt x="1046" y="365"/>
                  </a:lnTo>
                  <a:lnTo>
                    <a:pt x="1111" y="403"/>
                  </a:lnTo>
                  <a:lnTo>
                    <a:pt x="1196" y="401"/>
                  </a:lnTo>
                  <a:lnTo>
                    <a:pt x="1255" y="384"/>
                  </a:lnTo>
                  <a:lnTo>
                    <a:pt x="1337" y="369"/>
                  </a:lnTo>
                  <a:lnTo>
                    <a:pt x="1411" y="409"/>
                  </a:lnTo>
                  <a:lnTo>
                    <a:pt x="1423" y="422"/>
                  </a:lnTo>
                  <a:lnTo>
                    <a:pt x="1463" y="422"/>
                  </a:lnTo>
                  <a:lnTo>
                    <a:pt x="1470" y="635"/>
                  </a:lnTo>
                  <a:lnTo>
                    <a:pt x="1527" y="739"/>
                  </a:lnTo>
                  <a:lnTo>
                    <a:pt x="1506" y="821"/>
                  </a:lnTo>
                  <a:lnTo>
                    <a:pt x="1510" y="889"/>
                  </a:lnTo>
                  <a:lnTo>
                    <a:pt x="1485" y="924"/>
                  </a:lnTo>
                  <a:lnTo>
                    <a:pt x="1495" y="935"/>
                  </a:lnTo>
                  <a:lnTo>
                    <a:pt x="1432" y="954"/>
                  </a:lnTo>
                  <a:lnTo>
                    <a:pt x="1383" y="960"/>
                  </a:lnTo>
                  <a:lnTo>
                    <a:pt x="1392" y="924"/>
                  </a:lnTo>
                  <a:lnTo>
                    <a:pt x="1366" y="945"/>
                  </a:lnTo>
                  <a:lnTo>
                    <a:pt x="1367" y="986"/>
                  </a:lnTo>
                  <a:lnTo>
                    <a:pt x="1333" y="1030"/>
                  </a:lnTo>
                  <a:lnTo>
                    <a:pt x="1153" y="1121"/>
                  </a:lnTo>
                  <a:lnTo>
                    <a:pt x="1096" y="1180"/>
                  </a:lnTo>
                  <a:lnTo>
                    <a:pt x="1042" y="1308"/>
                  </a:lnTo>
                  <a:lnTo>
                    <a:pt x="1086" y="1439"/>
                  </a:lnTo>
                  <a:lnTo>
                    <a:pt x="1044" y="1439"/>
                  </a:lnTo>
                  <a:lnTo>
                    <a:pt x="848" y="1370"/>
                  </a:lnTo>
                  <a:lnTo>
                    <a:pt x="827" y="1313"/>
                  </a:lnTo>
                  <a:lnTo>
                    <a:pt x="807" y="1289"/>
                  </a:lnTo>
                  <a:lnTo>
                    <a:pt x="801" y="1213"/>
                  </a:lnTo>
                  <a:lnTo>
                    <a:pt x="763" y="1186"/>
                  </a:lnTo>
                  <a:lnTo>
                    <a:pt x="658" y="984"/>
                  </a:lnTo>
                  <a:lnTo>
                    <a:pt x="607" y="946"/>
                  </a:lnTo>
                  <a:lnTo>
                    <a:pt x="592" y="914"/>
                  </a:lnTo>
                  <a:lnTo>
                    <a:pt x="438" y="907"/>
                  </a:lnTo>
                  <a:lnTo>
                    <a:pt x="356" y="1002"/>
                  </a:lnTo>
                  <a:lnTo>
                    <a:pt x="217" y="903"/>
                  </a:lnTo>
                  <a:lnTo>
                    <a:pt x="175" y="766"/>
                  </a:lnTo>
                  <a:lnTo>
                    <a:pt x="42" y="639"/>
                  </a:lnTo>
                  <a:lnTo>
                    <a:pt x="27" y="597"/>
                  </a:lnTo>
                  <a:lnTo>
                    <a:pt x="8" y="591"/>
                  </a:lnTo>
                  <a:lnTo>
                    <a:pt x="0" y="563"/>
                  </a:lnTo>
                  <a:lnTo>
                    <a:pt x="0" y="563"/>
                  </a:lnTo>
                  <a:close/>
                </a:path>
              </a:pathLst>
            </a:custGeom>
            <a:solidFill>
              <a:srgbClr val="D9D9D9"/>
            </a:solidFill>
            <a:ln w="9525">
              <a:solidFill>
                <a:schemeClr val="bg1"/>
              </a:solidFill>
              <a:round/>
              <a:headEnd/>
              <a:tailEnd/>
            </a:ln>
            <a:effectLst/>
            <a:extLst/>
          </p:spPr>
          <p:txBody>
            <a:bodyPr/>
            <a:lstStyle/>
            <a:p>
              <a:pPr eaLnBrk="1" hangingPunct="1">
                <a:defRPr/>
              </a:pPr>
              <a:endParaRPr lang="en-US" dirty="0">
                <a:latin typeface="+mj-lt"/>
                <a:ea typeface="Tahoma" panose="020B0604030504040204" pitchFamily="34" charset="0"/>
                <a:cs typeface="Tahoma" panose="020B0604030504040204" pitchFamily="34" charset="0"/>
              </a:endParaRPr>
            </a:p>
          </p:txBody>
        </p:sp>
        <p:sp>
          <p:nvSpPr>
            <p:cNvPr id="51" name="Freeform 1129"/>
            <p:cNvSpPr>
              <a:spLocks/>
            </p:cNvSpPr>
            <p:nvPr/>
          </p:nvSpPr>
          <p:spPr bwMode="auto">
            <a:xfrm>
              <a:off x="3860800" y="2490788"/>
              <a:ext cx="914400" cy="455613"/>
            </a:xfrm>
            <a:custGeom>
              <a:avLst/>
              <a:gdLst>
                <a:gd name="T0" fmla="*/ 25 w 901"/>
                <a:gd name="T1" fmla="*/ 0 h 439"/>
                <a:gd name="T2" fmla="*/ 580 w 901"/>
                <a:gd name="T3" fmla="*/ 33 h 439"/>
                <a:gd name="T4" fmla="*/ 618 w 901"/>
                <a:gd name="T5" fmla="*/ 61 h 439"/>
                <a:gd name="T6" fmla="*/ 684 w 901"/>
                <a:gd name="T7" fmla="*/ 57 h 439"/>
                <a:gd name="T8" fmla="*/ 753 w 901"/>
                <a:gd name="T9" fmla="*/ 80 h 439"/>
                <a:gd name="T10" fmla="*/ 772 w 901"/>
                <a:gd name="T11" fmla="*/ 103 h 439"/>
                <a:gd name="T12" fmla="*/ 789 w 901"/>
                <a:gd name="T13" fmla="*/ 109 h 439"/>
                <a:gd name="T14" fmla="*/ 819 w 901"/>
                <a:gd name="T15" fmla="*/ 192 h 439"/>
                <a:gd name="T16" fmla="*/ 819 w 901"/>
                <a:gd name="T17" fmla="*/ 217 h 439"/>
                <a:gd name="T18" fmla="*/ 840 w 901"/>
                <a:gd name="T19" fmla="*/ 257 h 439"/>
                <a:gd name="T20" fmla="*/ 850 w 901"/>
                <a:gd name="T21" fmla="*/ 320 h 439"/>
                <a:gd name="T22" fmla="*/ 844 w 901"/>
                <a:gd name="T23" fmla="*/ 339 h 439"/>
                <a:gd name="T24" fmla="*/ 857 w 901"/>
                <a:gd name="T25" fmla="*/ 359 h 439"/>
                <a:gd name="T26" fmla="*/ 901 w 901"/>
                <a:gd name="T27" fmla="*/ 439 h 439"/>
                <a:gd name="T28" fmla="*/ 500 w 901"/>
                <a:gd name="T29" fmla="*/ 435 h 439"/>
                <a:gd name="T30" fmla="*/ 198 w 901"/>
                <a:gd name="T31" fmla="*/ 418 h 439"/>
                <a:gd name="T32" fmla="*/ 205 w 901"/>
                <a:gd name="T33" fmla="*/ 285 h 439"/>
                <a:gd name="T34" fmla="*/ 0 w 901"/>
                <a:gd name="T35" fmla="*/ 268 h 439"/>
                <a:gd name="T36" fmla="*/ 25 w 901"/>
                <a:gd name="T37" fmla="*/ 0 h 439"/>
                <a:gd name="T38" fmla="*/ 25 w 901"/>
                <a:gd name="T39" fmla="*/ 0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01" h="439">
                  <a:moveTo>
                    <a:pt x="25" y="0"/>
                  </a:moveTo>
                  <a:lnTo>
                    <a:pt x="580" y="33"/>
                  </a:lnTo>
                  <a:lnTo>
                    <a:pt x="618" y="61"/>
                  </a:lnTo>
                  <a:lnTo>
                    <a:pt x="684" y="57"/>
                  </a:lnTo>
                  <a:lnTo>
                    <a:pt x="753" y="80"/>
                  </a:lnTo>
                  <a:lnTo>
                    <a:pt x="772" y="103"/>
                  </a:lnTo>
                  <a:lnTo>
                    <a:pt x="789" y="109"/>
                  </a:lnTo>
                  <a:lnTo>
                    <a:pt x="819" y="192"/>
                  </a:lnTo>
                  <a:lnTo>
                    <a:pt x="819" y="217"/>
                  </a:lnTo>
                  <a:lnTo>
                    <a:pt x="840" y="257"/>
                  </a:lnTo>
                  <a:lnTo>
                    <a:pt x="850" y="320"/>
                  </a:lnTo>
                  <a:lnTo>
                    <a:pt x="844" y="339"/>
                  </a:lnTo>
                  <a:lnTo>
                    <a:pt x="857" y="359"/>
                  </a:lnTo>
                  <a:lnTo>
                    <a:pt x="901" y="439"/>
                  </a:lnTo>
                  <a:lnTo>
                    <a:pt x="500" y="435"/>
                  </a:lnTo>
                  <a:lnTo>
                    <a:pt x="198" y="418"/>
                  </a:lnTo>
                  <a:lnTo>
                    <a:pt x="205" y="285"/>
                  </a:lnTo>
                  <a:lnTo>
                    <a:pt x="0" y="268"/>
                  </a:lnTo>
                  <a:lnTo>
                    <a:pt x="25" y="0"/>
                  </a:lnTo>
                  <a:lnTo>
                    <a:pt x="25" y="0"/>
                  </a:lnTo>
                  <a:close/>
                </a:path>
              </a:pathLst>
            </a:custGeom>
            <a:solidFill>
              <a:srgbClr val="D9D9D9"/>
            </a:solidFill>
            <a:ln w="9525">
              <a:solidFill>
                <a:schemeClr val="bg1"/>
              </a:solidFill>
              <a:round/>
              <a:headEnd/>
              <a:tailEnd/>
            </a:ln>
            <a:effectLst/>
            <a:extLst/>
          </p:spPr>
          <p:txBody>
            <a:bodyPr/>
            <a:lstStyle/>
            <a:p>
              <a:pPr eaLnBrk="1" hangingPunct="1">
                <a:defRPr/>
              </a:pPr>
              <a:endParaRPr lang="en-US" dirty="0">
                <a:latin typeface="+mj-lt"/>
                <a:ea typeface="Tahoma" panose="020B0604030504040204" pitchFamily="34" charset="0"/>
                <a:cs typeface="Tahoma" panose="020B0604030504040204" pitchFamily="34" charset="0"/>
              </a:endParaRPr>
            </a:p>
          </p:txBody>
        </p:sp>
        <p:sp>
          <p:nvSpPr>
            <p:cNvPr id="52" name="Freeform 1130"/>
            <p:cNvSpPr>
              <a:spLocks/>
            </p:cNvSpPr>
            <p:nvPr/>
          </p:nvSpPr>
          <p:spPr bwMode="auto">
            <a:xfrm>
              <a:off x="4035425" y="2925763"/>
              <a:ext cx="822325" cy="436563"/>
            </a:xfrm>
            <a:custGeom>
              <a:avLst/>
              <a:gdLst>
                <a:gd name="T0" fmla="*/ 29 w 812"/>
                <a:gd name="T1" fmla="*/ 0 h 426"/>
                <a:gd name="T2" fmla="*/ 331 w 812"/>
                <a:gd name="T3" fmla="*/ 17 h 426"/>
                <a:gd name="T4" fmla="*/ 732 w 812"/>
                <a:gd name="T5" fmla="*/ 21 h 426"/>
                <a:gd name="T6" fmla="*/ 755 w 812"/>
                <a:gd name="T7" fmla="*/ 40 h 426"/>
                <a:gd name="T8" fmla="*/ 766 w 812"/>
                <a:gd name="T9" fmla="*/ 36 h 426"/>
                <a:gd name="T10" fmla="*/ 782 w 812"/>
                <a:gd name="T11" fmla="*/ 57 h 426"/>
                <a:gd name="T12" fmla="*/ 768 w 812"/>
                <a:gd name="T13" fmla="*/ 57 h 426"/>
                <a:gd name="T14" fmla="*/ 755 w 812"/>
                <a:gd name="T15" fmla="*/ 86 h 426"/>
                <a:gd name="T16" fmla="*/ 787 w 812"/>
                <a:gd name="T17" fmla="*/ 132 h 426"/>
                <a:gd name="T18" fmla="*/ 812 w 812"/>
                <a:gd name="T19" fmla="*/ 137 h 426"/>
                <a:gd name="T20" fmla="*/ 808 w 812"/>
                <a:gd name="T21" fmla="*/ 424 h 426"/>
                <a:gd name="T22" fmla="*/ 464 w 812"/>
                <a:gd name="T23" fmla="*/ 426 h 426"/>
                <a:gd name="T24" fmla="*/ 0 w 812"/>
                <a:gd name="T25" fmla="*/ 405 h 426"/>
                <a:gd name="T26" fmla="*/ 29 w 812"/>
                <a:gd name="T27" fmla="*/ 0 h 426"/>
                <a:gd name="T28" fmla="*/ 29 w 812"/>
                <a:gd name="T29" fmla="*/ 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12" h="426">
                  <a:moveTo>
                    <a:pt x="29" y="0"/>
                  </a:moveTo>
                  <a:lnTo>
                    <a:pt x="331" y="17"/>
                  </a:lnTo>
                  <a:lnTo>
                    <a:pt x="732" y="21"/>
                  </a:lnTo>
                  <a:lnTo>
                    <a:pt x="755" y="40"/>
                  </a:lnTo>
                  <a:lnTo>
                    <a:pt x="766" y="36"/>
                  </a:lnTo>
                  <a:lnTo>
                    <a:pt x="782" y="57"/>
                  </a:lnTo>
                  <a:lnTo>
                    <a:pt x="768" y="57"/>
                  </a:lnTo>
                  <a:lnTo>
                    <a:pt x="755" y="86"/>
                  </a:lnTo>
                  <a:lnTo>
                    <a:pt x="787" y="132"/>
                  </a:lnTo>
                  <a:lnTo>
                    <a:pt x="812" y="137"/>
                  </a:lnTo>
                  <a:lnTo>
                    <a:pt x="808" y="424"/>
                  </a:lnTo>
                  <a:lnTo>
                    <a:pt x="464" y="426"/>
                  </a:lnTo>
                  <a:lnTo>
                    <a:pt x="0" y="405"/>
                  </a:lnTo>
                  <a:lnTo>
                    <a:pt x="29" y="0"/>
                  </a:lnTo>
                  <a:lnTo>
                    <a:pt x="29" y="0"/>
                  </a:lnTo>
                  <a:close/>
                </a:path>
              </a:pathLst>
            </a:custGeom>
            <a:solidFill>
              <a:srgbClr val="D9D9D9"/>
            </a:solidFill>
            <a:ln w="9525">
              <a:solidFill>
                <a:schemeClr val="bg1"/>
              </a:solidFill>
              <a:round/>
              <a:headEnd/>
              <a:tailEnd/>
            </a:ln>
            <a:effectLst/>
            <a:extLst/>
          </p:spPr>
          <p:txBody>
            <a:bodyPr/>
            <a:lstStyle/>
            <a:p>
              <a:pPr eaLnBrk="1" hangingPunct="1">
                <a:defRPr/>
              </a:pPr>
              <a:endParaRPr lang="en-US" dirty="0">
                <a:latin typeface="+mj-lt"/>
                <a:ea typeface="Tahoma" panose="020B0604030504040204" pitchFamily="34" charset="0"/>
                <a:cs typeface="Tahoma" panose="020B0604030504040204" pitchFamily="34" charset="0"/>
              </a:endParaRPr>
            </a:p>
          </p:txBody>
        </p:sp>
        <p:sp>
          <p:nvSpPr>
            <p:cNvPr id="53" name="Freeform 1131"/>
            <p:cNvSpPr>
              <a:spLocks/>
            </p:cNvSpPr>
            <p:nvPr/>
          </p:nvSpPr>
          <p:spPr bwMode="auto">
            <a:xfrm>
              <a:off x="3917950" y="3335337"/>
              <a:ext cx="958850" cy="490538"/>
            </a:xfrm>
            <a:custGeom>
              <a:avLst/>
              <a:gdLst>
                <a:gd name="T0" fmla="*/ 6 w 943"/>
                <a:gd name="T1" fmla="*/ 0 h 479"/>
                <a:gd name="T2" fmla="*/ 110 w 943"/>
                <a:gd name="T3" fmla="*/ 7 h 479"/>
                <a:gd name="T4" fmla="*/ 574 w 943"/>
                <a:gd name="T5" fmla="*/ 28 h 479"/>
                <a:gd name="T6" fmla="*/ 918 w 943"/>
                <a:gd name="T7" fmla="*/ 26 h 479"/>
                <a:gd name="T8" fmla="*/ 922 w 943"/>
                <a:gd name="T9" fmla="*/ 97 h 479"/>
                <a:gd name="T10" fmla="*/ 943 w 943"/>
                <a:gd name="T11" fmla="*/ 247 h 479"/>
                <a:gd name="T12" fmla="*/ 939 w 943"/>
                <a:gd name="T13" fmla="*/ 479 h 479"/>
                <a:gd name="T14" fmla="*/ 865 w 943"/>
                <a:gd name="T15" fmla="*/ 439 h 479"/>
                <a:gd name="T16" fmla="*/ 783 w 943"/>
                <a:gd name="T17" fmla="*/ 454 h 479"/>
                <a:gd name="T18" fmla="*/ 724 w 943"/>
                <a:gd name="T19" fmla="*/ 471 h 479"/>
                <a:gd name="T20" fmla="*/ 639 w 943"/>
                <a:gd name="T21" fmla="*/ 473 h 479"/>
                <a:gd name="T22" fmla="*/ 574 w 943"/>
                <a:gd name="T23" fmla="*/ 435 h 479"/>
                <a:gd name="T24" fmla="*/ 557 w 943"/>
                <a:gd name="T25" fmla="*/ 454 h 479"/>
                <a:gd name="T26" fmla="*/ 456 w 943"/>
                <a:gd name="T27" fmla="*/ 410 h 479"/>
                <a:gd name="T28" fmla="*/ 407 w 943"/>
                <a:gd name="T29" fmla="*/ 399 h 479"/>
                <a:gd name="T30" fmla="*/ 382 w 943"/>
                <a:gd name="T31" fmla="*/ 376 h 479"/>
                <a:gd name="T32" fmla="*/ 352 w 943"/>
                <a:gd name="T33" fmla="*/ 374 h 479"/>
                <a:gd name="T34" fmla="*/ 319 w 943"/>
                <a:gd name="T35" fmla="*/ 347 h 479"/>
                <a:gd name="T36" fmla="*/ 331 w 943"/>
                <a:gd name="T37" fmla="*/ 89 h 479"/>
                <a:gd name="T38" fmla="*/ 0 w 943"/>
                <a:gd name="T39" fmla="*/ 70 h 479"/>
                <a:gd name="T40" fmla="*/ 6 w 943"/>
                <a:gd name="T41" fmla="*/ 0 h 479"/>
                <a:gd name="T42" fmla="*/ 6 w 943"/>
                <a:gd name="T43"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43" h="479">
                  <a:moveTo>
                    <a:pt x="6" y="0"/>
                  </a:moveTo>
                  <a:lnTo>
                    <a:pt x="110" y="7"/>
                  </a:lnTo>
                  <a:lnTo>
                    <a:pt x="574" y="28"/>
                  </a:lnTo>
                  <a:lnTo>
                    <a:pt x="918" y="26"/>
                  </a:lnTo>
                  <a:lnTo>
                    <a:pt x="922" y="97"/>
                  </a:lnTo>
                  <a:lnTo>
                    <a:pt x="943" y="247"/>
                  </a:lnTo>
                  <a:lnTo>
                    <a:pt x="939" y="479"/>
                  </a:lnTo>
                  <a:lnTo>
                    <a:pt x="865" y="439"/>
                  </a:lnTo>
                  <a:lnTo>
                    <a:pt x="783" y="454"/>
                  </a:lnTo>
                  <a:lnTo>
                    <a:pt x="724" y="471"/>
                  </a:lnTo>
                  <a:lnTo>
                    <a:pt x="639" y="473"/>
                  </a:lnTo>
                  <a:lnTo>
                    <a:pt x="574" y="435"/>
                  </a:lnTo>
                  <a:lnTo>
                    <a:pt x="557" y="454"/>
                  </a:lnTo>
                  <a:lnTo>
                    <a:pt x="456" y="410"/>
                  </a:lnTo>
                  <a:lnTo>
                    <a:pt x="407" y="399"/>
                  </a:lnTo>
                  <a:lnTo>
                    <a:pt x="382" y="376"/>
                  </a:lnTo>
                  <a:lnTo>
                    <a:pt x="352" y="374"/>
                  </a:lnTo>
                  <a:lnTo>
                    <a:pt x="319" y="347"/>
                  </a:lnTo>
                  <a:lnTo>
                    <a:pt x="331" y="89"/>
                  </a:lnTo>
                  <a:lnTo>
                    <a:pt x="0" y="70"/>
                  </a:lnTo>
                  <a:lnTo>
                    <a:pt x="6" y="0"/>
                  </a:lnTo>
                  <a:lnTo>
                    <a:pt x="6" y="0"/>
                  </a:lnTo>
                  <a:close/>
                </a:path>
              </a:pathLst>
            </a:custGeom>
            <a:solidFill>
              <a:srgbClr val="D9D9D9"/>
            </a:solidFill>
            <a:ln w="9525">
              <a:solidFill>
                <a:schemeClr val="bg1"/>
              </a:solidFill>
              <a:round/>
              <a:headEnd/>
              <a:tailEnd/>
            </a:ln>
            <a:effectLst/>
            <a:extLst/>
          </p:spPr>
          <p:txBody>
            <a:bodyPr/>
            <a:lstStyle/>
            <a:p>
              <a:pPr eaLnBrk="1" hangingPunct="1">
                <a:defRPr/>
              </a:pPr>
              <a:endParaRPr lang="en-US" dirty="0">
                <a:latin typeface="+mj-lt"/>
                <a:ea typeface="Tahoma" panose="020B0604030504040204" pitchFamily="34" charset="0"/>
                <a:cs typeface="Tahoma" panose="020B0604030504040204" pitchFamily="34" charset="0"/>
              </a:endParaRPr>
            </a:p>
          </p:txBody>
        </p:sp>
        <p:sp>
          <p:nvSpPr>
            <p:cNvPr id="54" name="Freeform 1133"/>
            <p:cNvSpPr>
              <a:spLocks/>
            </p:cNvSpPr>
            <p:nvPr/>
          </p:nvSpPr>
          <p:spPr bwMode="auto">
            <a:xfrm>
              <a:off x="4651376" y="2454276"/>
              <a:ext cx="660400" cy="431800"/>
            </a:xfrm>
            <a:custGeom>
              <a:avLst/>
              <a:gdLst>
                <a:gd name="T0" fmla="*/ 2 w 652"/>
                <a:gd name="T1" fmla="*/ 40 h 420"/>
                <a:gd name="T2" fmla="*/ 13 w 652"/>
                <a:gd name="T3" fmla="*/ 65 h 420"/>
                <a:gd name="T4" fmla="*/ 5 w 652"/>
                <a:gd name="T5" fmla="*/ 88 h 420"/>
                <a:gd name="T6" fmla="*/ 13 w 652"/>
                <a:gd name="T7" fmla="*/ 147 h 420"/>
                <a:gd name="T8" fmla="*/ 43 w 652"/>
                <a:gd name="T9" fmla="*/ 230 h 420"/>
                <a:gd name="T10" fmla="*/ 43 w 652"/>
                <a:gd name="T11" fmla="*/ 255 h 420"/>
                <a:gd name="T12" fmla="*/ 64 w 652"/>
                <a:gd name="T13" fmla="*/ 295 h 420"/>
                <a:gd name="T14" fmla="*/ 74 w 652"/>
                <a:gd name="T15" fmla="*/ 358 h 420"/>
                <a:gd name="T16" fmla="*/ 68 w 652"/>
                <a:gd name="T17" fmla="*/ 377 h 420"/>
                <a:gd name="T18" fmla="*/ 81 w 652"/>
                <a:gd name="T19" fmla="*/ 397 h 420"/>
                <a:gd name="T20" fmla="*/ 504 w 652"/>
                <a:gd name="T21" fmla="*/ 388 h 420"/>
                <a:gd name="T22" fmla="*/ 534 w 652"/>
                <a:gd name="T23" fmla="*/ 420 h 420"/>
                <a:gd name="T24" fmla="*/ 578 w 652"/>
                <a:gd name="T25" fmla="*/ 325 h 420"/>
                <a:gd name="T26" fmla="*/ 564 w 652"/>
                <a:gd name="T27" fmla="*/ 289 h 420"/>
                <a:gd name="T28" fmla="*/ 639 w 652"/>
                <a:gd name="T29" fmla="*/ 232 h 420"/>
                <a:gd name="T30" fmla="*/ 652 w 652"/>
                <a:gd name="T31" fmla="*/ 190 h 420"/>
                <a:gd name="T32" fmla="*/ 599 w 652"/>
                <a:gd name="T33" fmla="*/ 129 h 420"/>
                <a:gd name="T34" fmla="*/ 545 w 652"/>
                <a:gd name="T35" fmla="*/ 67 h 420"/>
                <a:gd name="T36" fmla="*/ 534 w 652"/>
                <a:gd name="T37" fmla="*/ 0 h 420"/>
                <a:gd name="T38" fmla="*/ 15 w 652"/>
                <a:gd name="T39" fmla="*/ 10 h 420"/>
                <a:gd name="T40" fmla="*/ 0 w 652"/>
                <a:gd name="T41" fmla="*/ 8 h 420"/>
                <a:gd name="T42" fmla="*/ 2 w 652"/>
                <a:gd name="T43" fmla="*/ 40 h 420"/>
                <a:gd name="T44" fmla="*/ 2 w 652"/>
                <a:gd name="T45" fmla="*/ 4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2" h="420">
                  <a:moveTo>
                    <a:pt x="2" y="40"/>
                  </a:moveTo>
                  <a:lnTo>
                    <a:pt x="13" y="65"/>
                  </a:lnTo>
                  <a:lnTo>
                    <a:pt x="5" y="88"/>
                  </a:lnTo>
                  <a:lnTo>
                    <a:pt x="13" y="147"/>
                  </a:lnTo>
                  <a:lnTo>
                    <a:pt x="43" y="230"/>
                  </a:lnTo>
                  <a:lnTo>
                    <a:pt x="43" y="255"/>
                  </a:lnTo>
                  <a:lnTo>
                    <a:pt x="64" y="295"/>
                  </a:lnTo>
                  <a:lnTo>
                    <a:pt x="74" y="358"/>
                  </a:lnTo>
                  <a:lnTo>
                    <a:pt x="68" y="377"/>
                  </a:lnTo>
                  <a:lnTo>
                    <a:pt x="81" y="397"/>
                  </a:lnTo>
                  <a:lnTo>
                    <a:pt x="504" y="388"/>
                  </a:lnTo>
                  <a:lnTo>
                    <a:pt x="534" y="420"/>
                  </a:lnTo>
                  <a:lnTo>
                    <a:pt x="578" y="325"/>
                  </a:lnTo>
                  <a:lnTo>
                    <a:pt x="564" y="289"/>
                  </a:lnTo>
                  <a:lnTo>
                    <a:pt x="639" y="232"/>
                  </a:lnTo>
                  <a:lnTo>
                    <a:pt x="652" y="190"/>
                  </a:lnTo>
                  <a:lnTo>
                    <a:pt x="599" y="129"/>
                  </a:lnTo>
                  <a:lnTo>
                    <a:pt x="545" y="67"/>
                  </a:lnTo>
                  <a:lnTo>
                    <a:pt x="534" y="0"/>
                  </a:lnTo>
                  <a:lnTo>
                    <a:pt x="15" y="10"/>
                  </a:lnTo>
                  <a:lnTo>
                    <a:pt x="0" y="8"/>
                  </a:lnTo>
                  <a:lnTo>
                    <a:pt x="2" y="40"/>
                  </a:lnTo>
                  <a:lnTo>
                    <a:pt x="2" y="40"/>
                  </a:lnTo>
                  <a:close/>
                </a:path>
              </a:pathLst>
            </a:custGeom>
            <a:grpFill/>
            <a:ln w="9525">
              <a:solidFill>
                <a:schemeClr val="bg1"/>
              </a:solidFill>
              <a:round/>
              <a:headEnd/>
              <a:tailEnd/>
            </a:ln>
            <a:effectLst/>
            <a:extLst/>
          </p:spPr>
          <p:txBody>
            <a:bodyPr/>
            <a:lstStyle/>
            <a:p>
              <a:pPr eaLnBrk="1" hangingPunct="1">
                <a:defRPr/>
              </a:pPr>
              <a:endParaRPr lang="en-US" dirty="0">
                <a:latin typeface="+mj-lt"/>
                <a:ea typeface="Tahoma" panose="020B0604030504040204" pitchFamily="34" charset="0"/>
                <a:cs typeface="Tahoma" panose="020B0604030504040204" pitchFamily="34" charset="0"/>
              </a:endParaRPr>
            </a:p>
          </p:txBody>
        </p:sp>
        <p:sp>
          <p:nvSpPr>
            <p:cNvPr id="55" name="Freeform 1135"/>
            <p:cNvSpPr>
              <a:spLocks/>
            </p:cNvSpPr>
            <p:nvPr/>
          </p:nvSpPr>
          <p:spPr bwMode="auto">
            <a:xfrm>
              <a:off x="4857751" y="3419475"/>
              <a:ext cx="558800" cy="495300"/>
            </a:xfrm>
            <a:custGeom>
              <a:avLst/>
              <a:gdLst>
                <a:gd name="T0" fmla="*/ 21 w 551"/>
                <a:gd name="T1" fmla="*/ 166 h 481"/>
                <a:gd name="T2" fmla="*/ 17 w 551"/>
                <a:gd name="T3" fmla="*/ 398 h 481"/>
                <a:gd name="T4" fmla="*/ 29 w 551"/>
                <a:gd name="T5" fmla="*/ 411 h 481"/>
                <a:gd name="T6" fmla="*/ 69 w 551"/>
                <a:gd name="T7" fmla="*/ 411 h 481"/>
                <a:gd name="T8" fmla="*/ 70 w 551"/>
                <a:gd name="T9" fmla="*/ 481 h 481"/>
                <a:gd name="T10" fmla="*/ 397 w 551"/>
                <a:gd name="T11" fmla="*/ 477 h 481"/>
                <a:gd name="T12" fmla="*/ 392 w 551"/>
                <a:gd name="T13" fmla="*/ 405 h 481"/>
                <a:gd name="T14" fmla="*/ 418 w 551"/>
                <a:gd name="T15" fmla="*/ 325 h 481"/>
                <a:gd name="T16" fmla="*/ 460 w 551"/>
                <a:gd name="T17" fmla="*/ 270 h 481"/>
                <a:gd name="T18" fmla="*/ 456 w 551"/>
                <a:gd name="T19" fmla="*/ 255 h 481"/>
                <a:gd name="T20" fmla="*/ 487 w 551"/>
                <a:gd name="T21" fmla="*/ 204 h 481"/>
                <a:gd name="T22" fmla="*/ 504 w 551"/>
                <a:gd name="T23" fmla="*/ 149 h 481"/>
                <a:gd name="T24" fmla="*/ 498 w 551"/>
                <a:gd name="T25" fmla="*/ 145 h 481"/>
                <a:gd name="T26" fmla="*/ 525 w 551"/>
                <a:gd name="T27" fmla="*/ 124 h 481"/>
                <a:gd name="T28" fmla="*/ 551 w 551"/>
                <a:gd name="T29" fmla="*/ 76 h 481"/>
                <a:gd name="T30" fmla="*/ 542 w 551"/>
                <a:gd name="T31" fmla="*/ 65 h 481"/>
                <a:gd name="T32" fmla="*/ 468 w 551"/>
                <a:gd name="T33" fmla="*/ 69 h 481"/>
                <a:gd name="T34" fmla="*/ 489 w 551"/>
                <a:gd name="T35" fmla="*/ 42 h 481"/>
                <a:gd name="T36" fmla="*/ 483 w 551"/>
                <a:gd name="T37" fmla="*/ 0 h 481"/>
                <a:gd name="T38" fmla="*/ 0 w 551"/>
                <a:gd name="T39" fmla="*/ 16 h 481"/>
                <a:gd name="T40" fmla="*/ 21 w 551"/>
                <a:gd name="T41" fmla="*/ 166 h 481"/>
                <a:gd name="T42" fmla="*/ 21 w 551"/>
                <a:gd name="T43" fmla="*/ 166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51" h="481">
                  <a:moveTo>
                    <a:pt x="21" y="166"/>
                  </a:moveTo>
                  <a:lnTo>
                    <a:pt x="17" y="398"/>
                  </a:lnTo>
                  <a:lnTo>
                    <a:pt x="29" y="411"/>
                  </a:lnTo>
                  <a:lnTo>
                    <a:pt x="69" y="411"/>
                  </a:lnTo>
                  <a:lnTo>
                    <a:pt x="70" y="481"/>
                  </a:lnTo>
                  <a:lnTo>
                    <a:pt x="397" y="477"/>
                  </a:lnTo>
                  <a:lnTo>
                    <a:pt x="392" y="405"/>
                  </a:lnTo>
                  <a:lnTo>
                    <a:pt x="418" y="325"/>
                  </a:lnTo>
                  <a:lnTo>
                    <a:pt x="460" y="270"/>
                  </a:lnTo>
                  <a:lnTo>
                    <a:pt x="456" y="255"/>
                  </a:lnTo>
                  <a:lnTo>
                    <a:pt x="487" y="204"/>
                  </a:lnTo>
                  <a:lnTo>
                    <a:pt x="504" y="149"/>
                  </a:lnTo>
                  <a:lnTo>
                    <a:pt x="498" y="145"/>
                  </a:lnTo>
                  <a:lnTo>
                    <a:pt x="525" y="124"/>
                  </a:lnTo>
                  <a:lnTo>
                    <a:pt x="551" y="76"/>
                  </a:lnTo>
                  <a:lnTo>
                    <a:pt x="542" y="65"/>
                  </a:lnTo>
                  <a:lnTo>
                    <a:pt x="468" y="69"/>
                  </a:lnTo>
                  <a:lnTo>
                    <a:pt x="489" y="42"/>
                  </a:lnTo>
                  <a:lnTo>
                    <a:pt x="483" y="0"/>
                  </a:lnTo>
                  <a:lnTo>
                    <a:pt x="0" y="16"/>
                  </a:lnTo>
                  <a:lnTo>
                    <a:pt x="21" y="166"/>
                  </a:lnTo>
                  <a:lnTo>
                    <a:pt x="21" y="166"/>
                  </a:lnTo>
                  <a:close/>
                </a:path>
              </a:pathLst>
            </a:custGeom>
            <a:grpFill/>
            <a:ln w="9525">
              <a:solidFill>
                <a:schemeClr val="bg1"/>
              </a:solidFill>
              <a:round/>
              <a:headEnd/>
              <a:tailEnd/>
            </a:ln>
            <a:effectLst/>
            <a:extLst/>
          </p:spPr>
          <p:txBody>
            <a:bodyPr/>
            <a:lstStyle/>
            <a:p>
              <a:pPr eaLnBrk="1" hangingPunct="1">
                <a:defRPr/>
              </a:pPr>
              <a:endParaRPr lang="en-US" dirty="0">
                <a:latin typeface="+mj-lt"/>
                <a:ea typeface="Tahoma" panose="020B0604030504040204" pitchFamily="34" charset="0"/>
                <a:cs typeface="Tahoma" panose="020B0604030504040204" pitchFamily="34" charset="0"/>
              </a:endParaRPr>
            </a:p>
          </p:txBody>
        </p:sp>
        <p:sp>
          <p:nvSpPr>
            <p:cNvPr id="56" name="Freeform 1136"/>
            <p:cNvSpPr>
              <a:spLocks/>
            </p:cNvSpPr>
            <p:nvPr/>
          </p:nvSpPr>
          <p:spPr bwMode="auto">
            <a:xfrm>
              <a:off x="4930776" y="3910012"/>
              <a:ext cx="635000" cy="544513"/>
            </a:xfrm>
            <a:custGeom>
              <a:avLst/>
              <a:gdLst>
                <a:gd name="T0" fmla="*/ 0 w 624"/>
                <a:gd name="T1" fmla="*/ 4 h 529"/>
                <a:gd name="T2" fmla="*/ 6 w 624"/>
                <a:gd name="T3" fmla="*/ 147 h 529"/>
                <a:gd name="T4" fmla="*/ 63 w 624"/>
                <a:gd name="T5" fmla="*/ 251 h 529"/>
                <a:gd name="T6" fmla="*/ 42 w 624"/>
                <a:gd name="T7" fmla="*/ 333 h 529"/>
                <a:gd name="T8" fmla="*/ 46 w 624"/>
                <a:gd name="T9" fmla="*/ 401 h 529"/>
                <a:gd name="T10" fmla="*/ 21 w 624"/>
                <a:gd name="T11" fmla="*/ 436 h 529"/>
                <a:gd name="T12" fmla="*/ 31 w 624"/>
                <a:gd name="T13" fmla="*/ 447 h 529"/>
                <a:gd name="T14" fmla="*/ 114 w 624"/>
                <a:gd name="T15" fmla="*/ 438 h 529"/>
                <a:gd name="T16" fmla="*/ 217 w 624"/>
                <a:gd name="T17" fmla="*/ 464 h 529"/>
                <a:gd name="T18" fmla="*/ 251 w 624"/>
                <a:gd name="T19" fmla="*/ 438 h 529"/>
                <a:gd name="T20" fmla="*/ 352 w 624"/>
                <a:gd name="T21" fmla="*/ 479 h 529"/>
                <a:gd name="T22" fmla="*/ 360 w 624"/>
                <a:gd name="T23" fmla="*/ 502 h 529"/>
                <a:gd name="T24" fmla="*/ 398 w 624"/>
                <a:gd name="T25" fmla="*/ 519 h 529"/>
                <a:gd name="T26" fmla="*/ 419 w 624"/>
                <a:gd name="T27" fmla="*/ 498 h 529"/>
                <a:gd name="T28" fmla="*/ 466 w 624"/>
                <a:gd name="T29" fmla="*/ 517 h 529"/>
                <a:gd name="T30" fmla="*/ 497 w 624"/>
                <a:gd name="T31" fmla="*/ 502 h 529"/>
                <a:gd name="T32" fmla="*/ 491 w 624"/>
                <a:gd name="T33" fmla="*/ 472 h 529"/>
                <a:gd name="T34" fmla="*/ 573 w 624"/>
                <a:gd name="T35" fmla="*/ 498 h 529"/>
                <a:gd name="T36" fmla="*/ 569 w 624"/>
                <a:gd name="T37" fmla="*/ 529 h 529"/>
                <a:gd name="T38" fmla="*/ 624 w 624"/>
                <a:gd name="T39" fmla="*/ 491 h 529"/>
                <a:gd name="T40" fmla="*/ 575 w 624"/>
                <a:gd name="T41" fmla="*/ 485 h 529"/>
                <a:gd name="T42" fmla="*/ 538 w 624"/>
                <a:gd name="T43" fmla="*/ 445 h 529"/>
                <a:gd name="T44" fmla="*/ 584 w 624"/>
                <a:gd name="T45" fmla="*/ 396 h 529"/>
                <a:gd name="T46" fmla="*/ 584 w 624"/>
                <a:gd name="T47" fmla="*/ 367 h 529"/>
                <a:gd name="T48" fmla="*/ 533 w 624"/>
                <a:gd name="T49" fmla="*/ 409 h 529"/>
                <a:gd name="T50" fmla="*/ 508 w 624"/>
                <a:gd name="T51" fmla="*/ 396 h 529"/>
                <a:gd name="T52" fmla="*/ 529 w 624"/>
                <a:gd name="T53" fmla="*/ 373 h 529"/>
                <a:gd name="T54" fmla="*/ 472 w 624"/>
                <a:gd name="T55" fmla="*/ 390 h 529"/>
                <a:gd name="T56" fmla="*/ 436 w 624"/>
                <a:gd name="T57" fmla="*/ 375 h 529"/>
                <a:gd name="T58" fmla="*/ 445 w 624"/>
                <a:gd name="T59" fmla="*/ 350 h 529"/>
                <a:gd name="T60" fmla="*/ 542 w 624"/>
                <a:gd name="T61" fmla="*/ 367 h 529"/>
                <a:gd name="T62" fmla="*/ 504 w 624"/>
                <a:gd name="T63" fmla="*/ 305 h 529"/>
                <a:gd name="T64" fmla="*/ 510 w 624"/>
                <a:gd name="T65" fmla="*/ 259 h 529"/>
                <a:gd name="T66" fmla="*/ 289 w 624"/>
                <a:gd name="T67" fmla="*/ 268 h 529"/>
                <a:gd name="T68" fmla="*/ 316 w 624"/>
                <a:gd name="T69" fmla="*/ 170 h 529"/>
                <a:gd name="T70" fmla="*/ 354 w 624"/>
                <a:gd name="T71" fmla="*/ 120 h 529"/>
                <a:gd name="T72" fmla="*/ 343 w 624"/>
                <a:gd name="T73" fmla="*/ 107 h 529"/>
                <a:gd name="T74" fmla="*/ 327 w 624"/>
                <a:gd name="T75" fmla="*/ 0 h 529"/>
                <a:gd name="T76" fmla="*/ 0 w 624"/>
                <a:gd name="T77" fmla="*/ 4 h 529"/>
                <a:gd name="T78" fmla="*/ 0 w 624"/>
                <a:gd name="T79" fmla="*/ 4 h 529"/>
                <a:gd name="T80" fmla="*/ 0 w 624"/>
                <a:gd name="T81" fmla="*/ 4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24" h="529">
                  <a:moveTo>
                    <a:pt x="0" y="4"/>
                  </a:moveTo>
                  <a:lnTo>
                    <a:pt x="6" y="147"/>
                  </a:lnTo>
                  <a:lnTo>
                    <a:pt x="63" y="251"/>
                  </a:lnTo>
                  <a:lnTo>
                    <a:pt x="42" y="333"/>
                  </a:lnTo>
                  <a:lnTo>
                    <a:pt x="46" y="401"/>
                  </a:lnTo>
                  <a:lnTo>
                    <a:pt x="21" y="436"/>
                  </a:lnTo>
                  <a:lnTo>
                    <a:pt x="31" y="447"/>
                  </a:lnTo>
                  <a:lnTo>
                    <a:pt x="114" y="438"/>
                  </a:lnTo>
                  <a:lnTo>
                    <a:pt x="217" y="464"/>
                  </a:lnTo>
                  <a:lnTo>
                    <a:pt x="251" y="438"/>
                  </a:lnTo>
                  <a:lnTo>
                    <a:pt x="352" y="479"/>
                  </a:lnTo>
                  <a:lnTo>
                    <a:pt x="360" y="502"/>
                  </a:lnTo>
                  <a:lnTo>
                    <a:pt x="398" y="519"/>
                  </a:lnTo>
                  <a:lnTo>
                    <a:pt x="419" y="498"/>
                  </a:lnTo>
                  <a:lnTo>
                    <a:pt x="466" y="517"/>
                  </a:lnTo>
                  <a:lnTo>
                    <a:pt x="497" y="502"/>
                  </a:lnTo>
                  <a:lnTo>
                    <a:pt x="491" y="472"/>
                  </a:lnTo>
                  <a:lnTo>
                    <a:pt x="573" y="498"/>
                  </a:lnTo>
                  <a:lnTo>
                    <a:pt x="569" y="529"/>
                  </a:lnTo>
                  <a:lnTo>
                    <a:pt x="624" y="491"/>
                  </a:lnTo>
                  <a:lnTo>
                    <a:pt x="575" y="485"/>
                  </a:lnTo>
                  <a:lnTo>
                    <a:pt x="538" y="445"/>
                  </a:lnTo>
                  <a:lnTo>
                    <a:pt x="584" y="396"/>
                  </a:lnTo>
                  <a:lnTo>
                    <a:pt x="584" y="367"/>
                  </a:lnTo>
                  <a:lnTo>
                    <a:pt x="533" y="409"/>
                  </a:lnTo>
                  <a:lnTo>
                    <a:pt x="508" y="396"/>
                  </a:lnTo>
                  <a:lnTo>
                    <a:pt x="529" y="373"/>
                  </a:lnTo>
                  <a:lnTo>
                    <a:pt x="472" y="390"/>
                  </a:lnTo>
                  <a:lnTo>
                    <a:pt x="436" y="375"/>
                  </a:lnTo>
                  <a:lnTo>
                    <a:pt x="445" y="350"/>
                  </a:lnTo>
                  <a:lnTo>
                    <a:pt x="542" y="367"/>
                  </a:lnTo>
                  <a:lnTo>
                    <a:pt x="504" y="305"/>
                  </a:lnTo>
                  <a:lnTo>
                    <a:pt x="510" y="259"/>
                  </a:lnTo>
                  <a:lnTo>
                    <a:pt x="289" y="268"/>
                  </a:lnTo>
                  <a:lnTo>
                    <a:pt x="316" y="170"/>
                  </a:lnTo>
                  <a:lnTo>
                    <a:pt x="354" y="120"/>
                  </a:lnTo>
                  <a:lnTo>
                    <a:pt x="343" y="107"/>
                  </a:lnTo>
                  <a:lnTo>
                    <a:pt x="327" y="0"/>
                  </a:lnTo>
                  <a:lnTo>
                    <a:pt x="0" y="4"/>
                  </a:lnTo>
                  <a:lnTo>
                    <a:pt x="0" y="4"/>
                  </a:lnTo>
                  <a:lnTo>
                    <a:pt x="0" y="4"/>
                  </a:lnTo>
                  <a:close/>
                </a:path>
              </a:pathLst>
            </a:custGeom>
            <a:grpFill/>
            <a:ln w="9525">
              <a:solidFill>
                <a:schemeClr val="bg1"/>
              </a:solidFill>
              <a:round/>
              <a:headEnd/>
              <a:tailEnd/>
            </a:ln>
            <a:effectLst/>
            <a:extLst/>
          </p:spPr>
          <p:txBody>
            <a:bodyPr/>
            <a:lstStyle/>
            <a:p>
              <a:pPr eaLnBrk="1" hangingPunct="1">
                <a:defRPr/>
              </a:pPr>
              <a:endParaRPr lang="en-US" dirty="0">
                <a:latin typeface="+mj-lt"/>
                <a:ea typeface="Tahoma" panose="020B0604030504040204" pitchFamily="34" charset="0"/>
                <a:cs typeface="Tahoma" panose="020B0604030504040204" pitchFamily="34" charset="0"/>
              </a:endParaRPr>
            </a:p>
          </p:txBody>
        </p:sp>
        <p:sp>
          <p:nvSpPr>
            <p:cNvPr id="57" name="Freeform 1140"/>
            <p:cNvSpPr>
              <a:spLocks/>
            </p:cNvSpPr>
            <p:nvPr/>
          </p:nvSpPr>
          <p:spPr bwMode="auto">
            <a:xfrm>
              <a:off x="5183188" y="2568576"/>
              <a:ext cx="438150" cy="779462"/>
            </a:xfrm>
            <a:custGeom>
              <a:avLst/>
              <a:gdLst>
                <a:gd name="T0" fmla="*/ 8 w 430"/>
                <a:gd name="T1" fmla="*/ 308 h 753"/>
                <a:gd name="T2" fmla="*/ 52 w 430"/>
                <a:gd name="T3" fmla="*/ 213 h 753"/>
                <a:gd name="T4" fmla="*/ 38 w 430"/>
                <a:gd name="T5" fmla="*/ 177 h 753"/>
                <a:gd name="T6" fmla="*/ 113 w 430"/>
                <a:gd name="T7" fmla="*/ 120 h 753"/>
                <a:gd name="T8" fmla="*/ 126 w 430"/>
                <a:gd name="T9" fmla="*/ 78 h 753"/>
                <a:gd name="T10" fmla="*/ 73 w 430"/>
                <a:gd name="T11" fmla="*/ 17 h 753"/>
                <a:gd name="T12" fmla="*/ 360 w 430"/>
                <a:gd name="T13" fmla="*/ 0 h 753"/>
                <a:gd name="T14" fmla="*/ 367 w 430"/>
                <a:gd name="T15" fmla="*/ 44 h 753"/>
                <a:gd name="T16" fmla="*/ 396 w 430"/>
                <a:gd name="T17" fmla="*/ 101 h 753"/>
                <a:gd name="T18" fmla="*/ 421 w 430"/>
                <a:gd name="T19" fmla="*/ 388 h 753"/>
                <a:gd name="T20" fmla="*/ 415 w 430"/>
                <a:gd name="T21" fmla="*/ 447 h 753"/>
                <a:gd name="T22" fmla="*/ 430 w 430"/>
                <a:gd name="T23" fmla="*/ 481 h 753"/>
                <a:gd name="T24" fmla="*/ 413 w 430"/>
                <a:gd name="T25" fmla="*/ 546 h 753"/>
                <a:gd name="T26" fmla="*/ 390 w 430"/>
                <a:gd name="T27" fmla="*/ 574 h 753"/>
                <a:gd name="T28" fmla="*/ 379 w 430"/>
                <a:gd name="T29" fmla="*/ 622 h 753"/>
                <a:gd name="T30" fmla="*/ 392 w 430"/>
                <a:gd name="T31" fmla="*/ 637 h 753"/>
                <a:gd name="T32" fmla="*/ 381 w 430"/>
                <a:gd name="T33" fmla="*/ 664 h 753"/>
                <a:gd name="T34" fmla="*/ 386 w 430"/>
                <a:gd name="T35" fmla="*/ 673 h 753"/>
                <a:gd name="T36" fmla="*/ 352 w 430"/>
                <a:gd name="T37" fmla="*/ 686 h 753"/>
                <a:gd name="T38" fmla="*/ 344 w 430"/>
                <a:gd name="T39" fmla="*/ 734 h 753"/>
                <a:gd name="T40" fmla="*/ 295 w 430"/>
                <a:gd name="T41" fmla="*/ 719 h 753"/>
                <a:gd name="T42" fmla="*/ 270 w 430"/>
                <a:gd name="T43" fmla="*/ 753 h 753"/>
                <a:gd name="T44" fmla="*/ 255 w 430"/>
                <a:gd name="T45" fmla="*/ 749 h 753"/>
                <a:gd name="T46" fmla="*/ 238 w 430"/>
                <a:gd name="T47" fmla="*/ 719 h 753"/>
                <a:gd name="T48" fmla="*/ 211 w 430"/>
                <a:gd name="T49" fmla="*/ 645 h 753"/>
                <a:gd name="T50" fmla="*/ 147 w 430"/>
                <a:gd name="T51" fmla="*/ 607 h 753"/>
                <a:gd name="T52" fmla="*/ 133 w 430"/>
                <a:gd name="T53" fmla="*/ 569 h 753"/>
                <a:gd name="T54" fmla="*/ 154 w 430"/>
                <a:gd name="T55" fmla="*/ 510 h 753"/>
                <a:gd name="T56" fmla="*/ 137 w 430"/>
                <a:gd name="T57" fmla="*/ 498 h 753"/>
                <a:gd name="T58" fmla="*/ 95 w 430"/>
                <a:gd name="T59" fmla="*/ 498 h 753"/>
                <a:gd name="T60" fmla="*/ 86 w 430"/>
                <a:gd name="T61" fmla="*/ 462 h 753"/>
                <a:gd name="T62" fmla="*/ 17 w 430"/>
                <a:gd name="T63" fmla="*/ 390 h 753"/>
                <a:gd name="T64" fmla="*/ 0 w 430"/>
                <a:gd name="T65" fmla="*/ 331 h 753"/>
                <a:gd name="T66" fmla="*/ 8 w 430"/>
                <a:gd name="T67" fmla="*/ 308 h 753"/>
                <a:gd name="T68" fmla="*/ 8 w 430"/>
                <a:gd name="T69" fmla="*/ 308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0" h="753">
                  <a:moveTo>
                    <a:pt x="8" y="308"/>
                  </a:moveTo>
                  <a:lnTo>
                    <a:pt x="52" y="213"/>
                  </a:lnTo>
                  <a:lnTo>
                    <a:pt x="38" y="177"/>
                  </a:lnTo>
                  <a:lnTo>
                    <a:pt x="113" y="120"/>
                  </a:lnTo>
                  <a:lnTo>
                    <a:pt x="126" y="78"/>
                  </a:lnTo>
                  <a:lnTo>
                    <a:pt x="73" y="17"/>
                  </a:lnTo>
                  <a:lnTo>
                    <a:pt x="360" y="0"/>
                  </a:lnTo>
                  <a:lnTo>
                    <a:pt x="367" y="44"/>
                  </a:lnTo>
                  <a:lnTo>
                    <a:pt x="396" y="101"/>
                  </a:lnTo>
                  <a:lnTo>
                    <a:pt x="421" y="388"/>
                  </a:lnTo>
                  <a:lnTo>
                    <a:pt x="415" y="447"/>
                  </a:lnTo>
                  <a:lnTo>
                    <a:pt x="430" y="481"/>
                  </a:lnTo>
                  <a:lnTo>
                    <a:pt x="413" y="546"/>
                  </a:lnTo>
                  <a:lnTo>
                    <a:pt x="390" y="574"/>
                  </a:lnTo>
                  <a:lnTo>
                    <a:pt x="379" y="622"/>
                  </a:lnTo>
                  <a:lnTo>
                    <a:pt x="392" y="637"/>
                  </a:lnTo>
                  <a:lnTo>
                    <a:pt x="381" y="664"/>
                  </a:lnTo>
                  <a:lnTo>
                    <a:pt x="386" y="673"/>
                  </a:lnTo>
                  <a:lnTo>
                    <a:pt x="352" y="686"/>
                  </a:lnTo>
                  <a:lnTo>
                    <a:pt x="344" y="734"/>
                  </a:lnTo>
                  <a:lnTo>
                    <a:pt x="295" y="719"/>
                  </a:lnTo>
                  <a:lnTo>
                    <a:pt x="270" y="753"/>
                  </a:lnTo>
                  <a:lnTo>
                    <a:pt x="255" y="749"/>
                  </a:lnTo>
                  <a:lnTo>
                    <a:pt x="238" y="719"/>
                  </a:lnTo>
                  <a:lnTo>
                    <a:pt x="211" y="645"/>
                  </a:lnTo>
                  <a:lnTo>
                    <a:pt x="147" y="607"/>
                  </a:lnTo>
                  <a:lnTo>
                    <a:pt x="133" y="569"/>
                  </a:lnTo>
                  <a:lnTo>
                    <a:pt x="154" y="510"/>
                  </a:lnTo>
                  <a:lnTo>
                    <a:pt x="137" y="498"/>
                  </a:lnTo>
                  <a:lnTo>
                    <a:pt x="95" y="498"/>
                  </a:lnTo>
                  <a:lnTo>
                    <a:pt x="86" y="462"/>
                  </a:lnTo>
                  <a:lnTo>
                    <a:pt x="17" y="390"/>
                  </a:lnTo>
                  <a:lnTo>
                    <a:pt x="0" y="331"/>
                  </a:lnTo>
                  <a:lnTo>
                    <a:pt x="8" y="308"/>
                  </a:lnTo>
                  <a:lnTo>
                    <a:pt x="8" y="308"/>
                  </a:lnTo>
                  <a:close/>
                </a:path>
              </a:pathLst>
            </a:custGeom>
            <a:solidFill>
              <a:srgbClr val="D9D9D9"/>
            </a:solidFill>
            <a:ln w="9525">
              <a:solidFill>
                <a:schemeClr val="bg1"/>
              </a:solidFill>
              <a:round/>
              <a:headEnd/>
              <a:tailEnd/>
            </a:ln>
            <a:effectLst/>
            <a:extLst/>
          </p:spPr>
          <p:txBody>
            <a:bodyPr/>
            <a:lstStyle/>
            <a:p>
              <a:pPr eaLnBrk="1" hangingPunct="1">
                <a:defRPr/>
              </a:pPr>
              <a:endParaRPr lang="en-US" dirty="0">
                <a:latin typeface="+mj-lt"/>
                <a:ea typeface="Tahoma" panose="020B0604030504040204" pitchFamily="34" charset="0"/>
                <a:cs typeface="Tahoma" panose="020B0604030504040204" pitchFamily="34" charset="0"/>
              </a:endParaRPr>
            </a:p>
          </p:txBody>
        </p:sp>
        <p:sp>
          <p:nvSpPr>
            <p:cNvPr id="58" name="Freeform 1142"/>
            <p:cNvSpPr>
              <a:spLocks/>
            </p:cNvSpPr>
            <p:nvPr/>
          </p:nvSpPr>
          <p:spPr bwMode="auto">
            <a:xfrm>
              <a:off x="5451476" y="2995613"/>
              <a:ext cx="804862" cy="409575"/>
            </a:xfrm>
            <a:custGeom>
              <a:avLst/>
              <a:gdLst>
                <a:gd name="T0" fmla="*/ 4 w 791"/>
                <a:gd name="T1" fmla="*/ 375 h 396"/>
                <a:gd name="T2" fmla="*/ 23 w 791"/>
                <a:gd name="T3" fmla="*/ 373 h 396"/>
                <a:gd name="T4" fmla="*/ 29 w 791"/>
                <a:gd name="T5" fmla="*/ 331 h 396"/>
                <a:gd name="T6" fmla="*/ 17 w 791"/>
                <a:gd name="T7" fmla="*/ 329 h 396"/>
                <a:gd name="T8" fmla="*/ 42 w 791"/>
                <a:gd name="T9" fmla="*/ 295 h 396"/>
                <a:gd name="T10" fmla="*/ 91 w 791"/>
                <a:gd name="T11" fmla="*/ 310 h 396"/>
                <a:gd name="T12" fmla="*/ 99 w 791"/>
                <a:gd name="T13" fmla="*/ 262 h 396"/>
                <a:gd name="T14" fmla="*/ 133 w 791"/>
                <a:gd name="T15" fmla="*/ 249 h 396"/>
                <a:gd name="T16" fmla="*/ 128 w 791"/>
                <a:gd name="T17" fmla="*/ 240 h 396"/>
                <a:gd name="T18" fmla="*/ 147 w 791"/>
                <a:gd name="T19" fmla="*/ 194 h 396"/>
                <a:gd name="T20" fmla="*/ 211 w 791"/>
                <a:gd name="T21" fmla="*/ 190 h 396"/>
                <a:gd name="T22" fmla="*/ 264 w 791"/>
                <a:gd name="T23" fmla="*/ 173 h 396"/>
                <a:gd name="T24" fmla="*/ 299 w 791"/>
                <a:gd name="T25" fmla="*/ 150 h 396"/>
                <a:gd name="T26" fmla="*/ 318 w 791"/>
                <a:gd name="T27" fmla="*/ 141 h 396"/>
                <a:gd name="T28" fmla="*/ 361 w 791"/>
                <a:gd name="T29" fmla="*/ 139 h 396"/>
                <a:gd name="T30" fmla="*/ 411 w 791"/>
                <a:gd name="T31" fmla="*/ 57 h 396"/>
                <a:gd name="T32" fmla="*/ 426 w 791"/>
                <a:gd name="T33" fmla="*/ 63 h 396"/>
                <a:gd name="T34" fmla="*/ 464 w 791"/>
                <a:gd name="T35" fmla="*/ 34 h 396"/>
                <a:gd name="T36" fmla="*/ 455 w 791"/>
                <a:gd name="T37" fmla="*/ 13 h 396"/>
                <a:gd name="T38" fmla="*/ 458 w 791"/>
                <a:gd name="T39" fmla="*/ 2 h 396"/>
                <a:gd name="T40" fmla="*/ 493 w 791"/>
                <a:gd name="T41" fmla="*/ 0 h 396"/>
                <a:gd name="T42" fmla="*/ 515 w 791"/>
                <a:gd name="T43" fmla="*/ 8 h 396"/>
                <a:gd name="T44" fmla="*/ 584 w 791"/>
                <a:gd name="T45" fmla="*/ 48 h 396"/>
                <a:gd name="T46" fmla="*/ 633 w 791"/>
                <a:gd name="T47" fmla="*/ 46 h 396"/>
                <a:gd name="T48" fmla="*/ 656 w 791"/>
                <a:gd name="T49" fmla="*/ 31 h 396"/>
                <a:gd name="T50" fmla="*/ 711 w 791"/>
                <a:gd name="T51" fmla="*/ 65 h 396"/>
                <a:gd name="T52" fmla="*/ 728 w 791"/>
                <a:gd name="T53" fmla="*/ 129 h 396"/>
                <a:gd name="T54" fmla="*/ 791 w 791"/>
                <a:gd name="T55" fmla="*/ 175 h 396"/>
                <a:gd name="T56" fmla="*/ 761 w 791"/>
                <a:gd name="T57" fmla="*/ 211 h 396"/>
                <a:gd name="T58" fmla="*/ 707 w 791"/>
                <a:gd name="T59" fmla="*/ 262 h 396"/>
                <a:gd name="T60" fmla="*/ 706 w 791"/>
                <a:gd name="T61" fmla="*/ 274 h 396"/>
                <a:gd name="T62" fmla="*/ 628 w 791"/>
                <a:gd name="T63" fmla="*/ 323 h 396"/>
                <a:gd name="T64" fmla="*/ 190 w 791"/>
                <a:gd name="T65" fmla="*/ 365 h 396"/>
                <a:gd name="T66" fmla="*/ 143 w 791"/>
                <a:gd name="T67" fmla="*/ 361 h 396"/>
                <a:gd name="T68" fmla="*/ 145 w 791"/>
                <a:gd name="T69" fmla="*/ 384 h 396"/>
                <a:gd name="T70" fmla="*/ 0 w 791"/>
                <a:gd name="T71" fmla="*/ 396 h 396"/>
                <a:gd name="T72" fmla="*/ 4 w 791"/>
                <a:gd name="T73" fmla="*/ 375 h 396"/>
                <a:gd name="T74" fmla="*/ 4 w 791"/>
                <a:gd name="T75" fmla="*/ 375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91" h="396">
                  <a:moveTo>
                    <a:pt x="4" y="375"/>
                  </a:moveTo>
                  <a:lnTo>
                    <a:pt x="23" y="373"/>
                  </a:lnTo>
                  <a:lnTo>
                    <a:pt x="29" y="331"/>
                  </a:lnTo>
                  <a:lnTo>
                    <a:pt x="17" y="329"/>
                  </a:lnTo>
                  <a:lnTo>
                    <a:pt x="42" y="295"/>
                  </a:lnTo>
                  <a:lnTo>
                    <a:pt x="91" y="310"/>
                  </a:lnTo>
                  <a:lnTo>
                    <a:pt x="99" y="262"/>
                  </a:lnTo>
                  <a:lnTo>
                    <a:pt x="133" y="249"/>
                  </a:lnTo>
                  <a:lnTo>
                    <a:pt x="128" y="240"/>
                  </a:lnTo>
                  <a:lnTo>
                    <a:pt x="147" y="194"/>
                  </a:lnTo>
                  <a:lnTo>
                    <a:pt x="211" y="190"/>
                  </a:lnTo>
                  <a:lnTo>
                    <a:pt x="264" y="173"/>
                  </a:lnTo>
                  <a:lnTo>
                    <a:pt x="299" y="150"/>
                  </a:lnTo>
                  <a:lnTo>
                    <a:pt x="318" y="141"/>
                  </a:lnTo>
                  <a:lnTo>
                    <a:pt x="361" y="139"/>
                  </a:lnTo>
                  <a:lnTo>
                    <a:pt x="411" y="57"/>
                  </a:lnTo>
                  <a:lnTo>
                    <a:pt x="426" y="63"/>
                  </a:lnTo>
                  <a:lnTo>
                    <a:pt x="464" y="34"/>
                  </a:lnTo>
                  <a:lnTo>
                    <a:pt x="455" y="13"/>
                  </a:lnTo>
                  <a:lnTo>
                    <a:pt x="458" y="2"/>
                  </a:lnTo>
                  <a:lnTo>
                    <a:pt x="493" y="0"/>
                  </a:lnTo>
                  <a:lnTo>
                    <a:pt x="515" y="8"/>
                  </a:lnTo>
                  <a:lnTo>
                    <a:pt x="584" y="48"/>
                  </a:lnTo>
                  <a:lnTo>
                    <a:pt x="633" y="46"/>
                  </a:lnTo>
                  <a:lnTo>
                    <a:pt x="656" y="31"/>
                  </a:lnTo>
                  <a:lnTo>
                    <a:pt x="711" y="65"/>
                  </a:lnTo>
                  <a:lnTo>
                    <a:pt x="728" y="129"/>
                  </a:lnTo>
                  <a:lnTo>
                    <a:pt x="791" y="175"/>
                  </a:lnTo>
                  <a:lnTo>
                    <a:pt x="761" y="211"/>
                  </a:lnTo>
                  <a:lnTo>
                    <a:pt x="707" y="262"/>
                  </a:lnTo>
                  <a:lnTo>
                    <a:pt x="706" y="274"/>
                  </a:lnTo>
                  <a:lnTo>
                    <a:pt x="628" y="323"/>
                  </a:lnTo>
                  <a:lnTo>
                    <a:pt x="190" y="365"/>
                  </a:lnTo>
                  <a:lnTo>
                    <a:pt x="143" y="361"/>
                  </a:lnTo>
                  <a:lnTo>
                    <a:pt x="145" y="384"/>
                  </a:lnTo>
                  <a:lnTo>
                    <a:pt x="0" y="396"/>
                  </a:lnTo>
                  <a:lnTo>
                    <a:pt x="4" y="375"/>
                  </a:lnTo>
                  <a:lnTo>
                    <a:pt x="4" y="375"/>
                  </a:lnTo>
                  <a:close/>
                </a:path>
              </a:pathLst>
            </a:custGeom>
            <a:grpFill/>
            <a:ln w="9525">
              <a:solidFill>
                <a:schemeClr val="bg1"/>
              </a:solidFill>
              <a:round/>
              <a:headEnd/>
              <a:tailEnd/>
            </a:ln>
            <a:effectLst/>
            <a:extLst/>
          </p:spPr>
          <p:txBody>
            <a:bodyPr/>
            <a:lstStyle/>
            <a:p>
              <a:pPr eaLnBrk="1" hangingPunct="1">
                <a:defRPr/>
              </a:pPr>
              <a:endParaRPr lang="en-US" dirty="0">
                <a:latin typeface="+mj-lt"/>
                <a:ea typeface="Tahoma" panose="020B0604030504040204" pitchFamily="34" charset="0"/>
                <a:cs typeface="Tahoma" panose="020B0604030504040204" pitchFamily="34" charset="0"/>
              </a:endParaRPr>
            </a:p>
          </p:txBody>
        </p:sp>
        <p:sp>
          <p:nvSpPr>
            <p:cNvPr id="59" name="Freeform 1143"/>
            <p:cNvSpPr>
              <a:spLocks/>
            </p:cNvSpPr>
            <p:nvPr/>
          </p:nvSpPr>
          <p:spPr bwMode="auto">
            <a:xfrm>
              <a:off x="5353051" y="3308350"/>
              <a:ext cx="946150" cy="317500"/>
            </a:xfrm>
            <a:custGeom>
              <a:avLst/>
              <a:gdLst>
                <a:gd name="T0" fmla="*/ 17 w 931"/>
                <a:gd name="T1" fmla="*/ 253 h 308"/>
                <a:gd name="T2" fmla="*/ 11 w 931"/>
                <a:gd name="T3" fmla="*/ 249 h 308"/>
                <a:gd name="T4" fmla="*/ 38 w 931"/>
                <a:gd name="T5" fmla="*/ 228 h 308"/>
                <a:gd name="T6" fmla="*/ 64 w 931"/>
                <a:gd name="T7" fmla="*/ 180 h 308"/>
                <a:gd name="T8" fmla="*/ 55 w 931"/>
                <a:gd name="T9" fmla="*/ 169 h 308"/>
                <a:gd name="T10" fmla="*/ 68 w 931"/>
                <a:gd name="T11" fmla="*/ 146 h 308"/>
                <a:gd name="T12" fmla="*/ 68 w 931"/>
                <a:gd name="T13" fmla="*/ 120 h 308"/>
                <a:gd name="T14" fmla="*/ 87 w 931"/>
                <a:gd name="T15" fmla="*/ 101 h 308"/>
                <a:gd name="T16" fmla="*/ 232 w 931"/>
                <a:gd name="T17" fmla="*/ 89 h 308"/>
                <a:gd name="T18" fmla="*/ 230 w 931"/>
                <a:gd name="T19" fmla="*/ 66 h 308"/>
                <a:gd name="T20" fmla="*/ 277 w 931"/>
                <a:gd name="T21" fmla="*/ 70 h 308"/>
                <a:gd name="T22" fmla="*/ 715 w 931"/>
                <a:gd name="T23" fmla="*/ 28 h 308"/>
                <a:gd name="T24" fmla="*/ 931 w 931"/>
                <a:gd name="T25" fmla="*/ 0 h 308"/>
                <a:gd name="T26" fmla="*/ 893 w 931"/>
                <a:gd name="T27" fmla="*/ 74 h 308"/>
                <a:gd name="T28" fmla="*/ 834 w 931"/>
                <a:gd name="T29" fmla="*/ 87 h 308"/>
                <a:gd name="T30" fmla="*/ 806 w 931"/>
                <a:gd name="T31" fmla="*/ 125 h 308"/>
                <a:gd name="T32" fmla="*/ 699 w 931"/>
                <a:gd name="T33" fmla="*/ 186 h 308"/>
                <a:gd name="T34" fmla="*/ 694 w 931"/>
                <a:gd name="T35" fmla="*/ 209 h 308"/>
                <a:gd name="T36" fmla="*/ 667 w 931"/>
                <a:gd name="T37" fmla="*/ 222 h 308"/>
                <a:gd name="T38" fmla="*/ 667 w 931"/>
                <a:gd name="T39" fmla="*/ 253 h 308"/>
                <a:gd name="T40" fmla="*/ 523 w 931"/>
                <a:gd name="T41" fmla="*/ 270 h 308"/>
                <a:gd name="T42" fmla="*/ 234 w 931"/>
                <a:gd name="T43" fmla="*/ 294 h 308"/>
                <a:gd name="T44" fmla="*/ 0 w 931"/>
                <a:gd name="T45" fmla="*/ 308 h 308"/>
                <a:gd name="T46" fmla="*/ 17 w 931"/>
                <a:gd name="T47" fmla="*/ 253 h 308"/>
                <a:gd name="T48" fmla="*/ 17 w 931"/>
                <a:gd name="T49" fmla="*/ 253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31" h="308">
                  <a:moveTo>
                    <a:pt x="17" y="253"/>
                  </a:moveTo>
                  <a:lnTo>
                    <a:pt x="11" y="249"/>
                  </a:lnTo>
                  <a:lnTo>
                    <a:pt x="38" y="228"/>
                  </a:lnTo>
                  <a:lnTo>
                    <a:pt x="64" y="180"/>
                  </a:lnTo>
                  <a:lnTo>
                    <a:pt x="55" y="169"/>
                  </a:lnTo>
                  <a:lnTo>
                    <a:pt x="68" y="146"/>
                  </a:lnTo>
                  <a:lnTo>
                    <a:pt x="68" y="120"/>
                  </a:lnTo>
                  <a:lnTo>
                    <a:pt x="87" y="101"/>
                  </a:lnTo>
                  <a:lnTo>
                    <a:pt x="232" y="89"/>
                  </a:lnTo>
                  <a:lnTo>
                    <a:pt x="230" y="66"/>
                  </a:lnTo>
                  <a:lnTo>
                    <a:pt x="277" y="70"/>
                  </a:lnTo>
                  <a:lnTo>
                    <a:pt x="715" y="28"/>
                  </a:lnTo>
                  <a:lnTo>
                    <a:pt x="931" y="0"/>
                  </a:lnTo>
                  <a:lnTo>
                    <a:pt x="893" y="74"/>
                  </a:lnTo>
                  <a:lnTo>
                    <a:pt x="834" y="87"/>
                  </a:lnTo>
                  <a:lnTo>
                    <a:pt x="806" y="125"/>
                  </a:lnTo>
                  <a:lnTo>
                    <a:pt x="699" y="186"/>
                  </a:lnTo>
                  <a:lnTo>
                    <a:pt x="694" y="209"/>
                  </a:lnTo>
                  <a:lnTo>
                    <a:pt x="667" y="222"/>
                  </a:lnTo>
                  <a:lnTo>
                    <a:pt x="667" y="253"/>
                  </a:lnTo>
                  <a:lnTo>
                    <a:pt x="523" y="270"/>
                  </a:lnTo>
                  <a:lnTo>
                    <a:pt x="234" y="294"/>
                  </a:lnTo>
                  <a:lnTo>
                    <a:pt x="0" y="308"/>
                  </a:lnTo>
                  <a:lnTo>
                    <a:pt x="17" y="253"/>
                  </a:lnTo>
                  <a:lnTo>
                    <a:pt x="17" y="253"/>
                  </a:lnTo>
                  <a:close/>
                </a:path>
              </a:pathLst>
            </a:custGeom>
            <a:grpFill/>
            <a:ln w="9525">
              <a:solidFill>
                <a:schemeClr val="bg1"/>
              </a:solidFill>
              <a:round/>
              <a:headEnd/>
              <a:tailEnd/>
            </a:ln>
            <a:effectLst/>
            <a:extLst/>
          </p:spPr>
          <p:txBody>
            <a:bodyPr/>
            <a:lstStyle/>
            <a:p>
              <a:pPr eaLnBrk="1" hangingPunct="1">
                <a:defRPr/>
              </a:pPr>
              <a:endParaRPr lang="en-US" dirty="0">
                <a:latin typeface="+mj-lt"/>
                <a:ea typeface="Tahoma" panose="020B0604030504040204" pitchFamily="34" charset="0"/>
                <a:cs typeface="Tahoma" panose="020B0604030504040204" pitchFamily="34" charset="0"/>
              </a:endParaRPr>
            </a:p>
          </p:txBody>
        </p:sp>
        <p:sp>
          <p:nvSpPr>
            <p:cNvPr id="60" name="Freeform 1144"/>
            <p:cNvSpPr>
              <a:spLocks/>
            </p:cNvSpPr>
            <p:nvPr/>
          </p:nvSpPr>
          <p:spPr bwMode="auto">
            <a:xfrm>
              <a:off x="5221288" y="3613150"/>
              <a:ext cx="396875" cy="673100"/>
            </a:xfrm>
            <a:custGeom>
              <a:avLst/>
              <a:gdLst>
                <a:gd name="T0" fmla="*/ 27 w 388"/>
                <a:gd name="T1" fmla="*/ 457 h 654"/>
                <a:gd name="T2" fmla="*/ 65 w 388"/>
                <a:gd name="T3" fmla="*/ 407 h 654"/>
                <a:gd name="T4" fmla="*/ 54 w 388"/>
                <a:gd name="T5" fmla="*/ 394 h 654"/>
                <a:gd name="T6" fmla="*/ 38 w 388"/>
                <a:gd name="T7" fmla="*/ 287 h 654"/>
                <a:gd name="T8" fmla="*/ 33 w 388"/>
                <a:gd name="T9" fmla="*/ 215 h 654"/>
                <a:gd name="T10" fmla="*/ 59 w 388"/>
                <a:gd name="T11" fmla="*/ 135 h 654"/>
                <a:gd name="T12" fmla="*/ 101 w 388"/>
                <a:gd name="T13" fmla="*/ 80 h 654"/>
                <a:gd name="T14" fmla="*/ 97 w 388"/>
                <a:gd name="T15" fmla="*/ 65 h 654"/>
                <a:gd name="T16" fmla="*/ 128 w 388"/>
                <a:gd name="T17" fmla="*/ 14 h 654"/>
                <a:gd name="T18" fmla="*/ 362 w 388"/>
                <a:gd name="T19" fmla="*/ 0 h 654"/>
                <a:gd name="T20" fmla="*/ 373 w 388"/>
                <a:gd name="T21" fmla="*/ 12 h 654"/>
                <a:gd name="T22" fmla="*/ 362 w 388"/>
                <a:gd name="T23" fmla="*/ 419 h 654"/>
                <a:gd name="T24" fmla="*/ 388 w 388"/>
                <a:gd name="T25" fmla="*/ 614 h 654"/>
                <a:gd name="T26" fmla="*/ 379 w 388"/>
                <a:gd name="T27" fmla="*/ 624 h 654"/>
                <a:gd name="T28" fmla="*/ 329 w 388"/>
                <a:gd name="T29" fmla="*/ 612 h 654"/>
                <a:gd name="T30" fmla="*/ 253 w 388"/>
                <a:gd name="T31" fmla="*/ 654 h 654"/>
                <a:gd name="T32" fmla="*/ 215 w 388"/>
                <a:gd name="T33" fmla="*/ 592 h 654"/>
                <a:gd name="T34" fmla="*/ 221 w 388"/>
                <a:gd name="T35" fmla="*/ 546 h 654"/>
                <a:gd name="T36" fmla="*/ 0 w 388"/>
                <a:gd name="T37" fmla="*/ 555 h 654"/>
                <a:gd name="T38" fmla="*/ 27 w 388"/>
                <a:gd name="T39" fmla="*/ 457 h 654"/>
                <a:gd name="T40" fmla="*/ 27 w 388"/>
                <a:gd name="T41" fmla="*/ 457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88" h="654">
                  <a:moveTo>
                    <a:pt x="27" y="457"/>
                  </a:moveTo>
                  <a:lnTo>
                    <a:pt x="65" y="407"/>
                  </a:lnTo>
                  <a:lnTo>
                    <a:pt x="54" y="394"/>
                  </a:lnTo>
                  <a:lnTo>
                    <a:pt x="38" y="287"/>
                  </a:lnTo>
                  <a:lnTo>
                    <a:pt x="33" y="215"/>
                  </a:lnTo>
                  <a:lnTo>
                    <a:pt x="59" y="135"/>
                  </a:lnTo>
                  <a:lnTo>
                    <a:pt x="101" y="80"/>
                  </a:lnTo>
                  <a:lnTo>
                    <a:pt x="97" y="65"/>
                  </a:lnTo>
                  <a:lnTo>
                    <a:pt x="128" y="14"/>
                  </a:lnTo>
                  <a:lnTo>
                    <a:pt x="362" y="0"/>
                  </a:lnTo>
                  <a:lnTo>
                    <a:pt x="373" y="12"/>
                  </a:lnTo>
                  <a:lnTo>
                    <a:pt x="362" y="419"/>
                  </a:lnTo>
                  <a:lnTo>
                    <a:pt x="388" y="614"/>
                  </a:lnTo>
                  <a:lnTo>
                    <a:pt x="379" y="624"/>
                  </a:lnTo>
                  <a:lnTo>
                    <a:pt x="329" y="612"/>
                  </a:lnTo>
                  <a:lnTo>
                    <a:pt x="253" y="654"/>
                  </a:lnTo>
                  <a:lnTo>
                    <a:pt x="215" y="592"/>
                  </a:lnTo>
                  <a:lnTo>
                    <a:pt x="221" y="546"/>
                  </a:lnTo>
                  <a:lnTo>
                    <a:pt x="0" y="555"/>
                  </a:lnTo>
                  <a:lnTo>
                    <a:pt x="27" y="457"/>
                  </a:lnTo>
                  <a:lnTo>
                    <a:pt x="27" y="457"/>
                  </a:lnTo>
                  <a:close/>
                </a:path>
              </a:pathLst>
            </a:custGeom>
            <a:solidFill>
              <a:srgbClr val="D9D9D9"/>
            </a:solidFill>
            <a:ln w="9525">
              <a:solidFill>
                <a:schemeClr val="bg1"/>
              </a:solidFill>
              <a:round/>
              <a:headEnd/>
              <a:tailEnd/>
            </a:ln>
            <a:effectLst/>
            <a:extLst/>
          </p:spPr>
          <p:txBody>
            <a:bodyPr/>
            <a:lstStyle/>
            <a:p>
              <a:pPr eaLnBrk="1" hangingPunct="1">
                <a:defRPr/>
              </a:pPr>
              <a:endParaRPr lang="en-US" dirty="0">
                <a:latin typeface="+mj-lt"/>
                <a:ea typeface="Tahoma" panose="020B0604030504040204" pitchFamily="34" charset="0"/>
                <a:cs typeface="Tahoma" panose="020B0604030504040204" pitchFamily="34" charset="0"/>
              </a:endParaRPr>
            </a:p>
          </p:txBody>
        </p:sp>
        <p:sp>
          <p:nvSpPr>
            <p:cNvPr id="61" name="Freeform 1145"/>
            <p:cNvSpPr>
              <a:spLocks/>
            </p:cNvSpPr>
            <p:nvPr/>
          </p:nvSpPr>
          <p:spPr bwMode="auto">
            <a:xfrm>
              <a:off x="5591176" y="3586162"/>
              <a:ext cx="419100" cy="677863"/>
            </a:xfrm>
            <a:custGeom>
              <a:avLst/>
              <a:gdLst>
                <a:gd name="T0" fmla="*/ 11 w 416"/>
                <a:gd name="T1" fmla="*/ 36 h 659"/>
                <a:gd name="T2" fmla="*/ 0 w 416"/>
                <a:gd name="T3" fmla="*/ 443 h 659"/>
                <a:gd name="T4" fmla="*/ 26 w 416"/>
                <a:gd name="T5" fmla="*/ 638 h 659"/>
                <a:gd name="T6" fmla="*/ 55 w 416"/>
                <a:gd name="T7" fmla="*/ 646 h 659"/>
                <a:gd name="T8" fmla="*/ 81 w 416"/>
                <a:gd name="T9" fmla="*/ 631 h 659"/>
                <a:gd name="T10" fmla="*/ 97 w 416"/>
                <a:gd name="T11" fmla="*/ 646 h 659"/>
                <a:gd name="T12" fmla="*/ 74 w 416"/>
                <a:gd name="T13" fmla="*/ 659 h 659"/>
                <a:gd name="T14" fmla="*/ 131 w 416"/>
                <a:gd name="T15" fmla="*/ 644 h 659"/>
                <a:gd name="T16" fmla="*/ 142 w 416"/>
                <a:gd name="T17" fmla="*/ 627 h 659"/>
                <a:gd name="T18" fmla="*/ 135 w 416"/>
                <a:gd name="T19" fmla="*/ 616 h 659"/>
                <a:gd name="T20" fmla="*/ 138 w 416"/>
                <a:gd name="T21" fmla="*/ 598 h 659"/>
                <a:gd name="T22" fmla="*/ 112 w 416"/>
                <a:gd name="T23" fmla="*/ 574 h 659"/>
                <a:gd name="T24" fmla="*/ 112 w 416"/>
                <a:gd name="T25" fmla="*/ 553 h 659"/>
                <a:gd name="T26" fmla="*/ 416 w 416"/>
                <a:gd name="T27" fmla="*/ 526 h 659"/>
                <a:gd name="T28" fmla="*/ 391 w 416"/>
                <a:gd name="T29" fmla="*/ 422 h 659"/>
                <a:gd name="T30" fmla="*/ 406 w 416"/>
                <a:gd name="T31" fmla="*/ 359 h 659"/>
                <a:gd name="T32" fmla="*/ 368 w 416"/>
                <a:gd name="T33" fmla="*/ 277 h 659"/>
                <a:gd name="T34" fmla="*/ 289 w 416"/>
                <a:gd name="T35" fmla="*/ 0 h 659"/>
                <a:gd name="T36" fmla="*/ 0 w 416"/>
                <a:gd name="T37" fmla="*/ 24 h 659"/>
                <a:gd name="T38" fmla="*/ 11 w 416"/>
                <a:gd name="T39" fmla="*/ 36 h 659"/>
                <a:gd name="T40" fmla="*/ 11 w 416"/>
                <a:gd name="T41" fmla="*/ 36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6" h="659">
                  <a:moveTo>
                    <a:pt x="11" y="36"/>
                  </a:moveTo>
                  <a:lnTo>
                    <a:pt x="0" y="443"/>
                  </a:lnTo>
                  <a:lnTo>
                    <a:pt x="26" y="638"/>
                  </a:lnTo>
                  <a:lnTo>
                    <a:pt x="55" y="646"/>
                  </a:lnTo>
                  <a:lnTo>
                    <a:pt x="81" y="631"/>
                  </a:lnTo>
                  <a:lnTo>
                    <a:pt x="97" y="646"/>
                  </a:lnTo>
                  <a:lnTo>
                    <a:pt x="74" y="659"/>
                  </a:lnTo>
                  <a:lnTo>
                    <a:pt x="131" y="644"/>
                  </a:lnTo>
                  <a:lnTo>
                    <a:pt x="142" y="627"/>
                  </a:lnTo>
                  <a:lnTo>
                    <a:pt x="135" y="616"/>
                  </a:lnTo>
                  <a:lnTo>
                    <a:pt x="138" y="598"/>
                  </a:lnTo>
                  <a:lnTo>
                    <a:pt x="112" y="574"/>
                  </a:lnTo>
                  <a:lnTo>
                    <a:pt x="112" y="553"/>
                  </a:lnTo>
                  <a:lnTo>
                    <a:pt x="416" y="526"/>
                  </a:lnTo>
                  <a:lnTo>
                    <a:pt x="391" y="422"/>
                  </a:lnTo>
                  <a:lnTo>
                    <a:pt x="406" y="359"/>
                  </a:lnTo>
                  <a:lnTo>
                    <a:pt x="368" y="277"/>
                  </a:lnTo>
                  <a:lnTo>
                    <a:pt x="289" y="0"/>
                  </a:lnTo>
                  <a:lnTo>
                    <a:pt x="0" y="24"/>
                  </a:lnTo>
                  <a:lnTo>
                    <a:pt x="11" y="36"/>
                  </a:lnTo>
                  <a:lnTo>
                    <a:pt x="11" y="36"/>
                  </a:lnTo>
                  <a:close/>
                </a:path>
              </a:pathLst>
            </a:custGeom>
            <a:solidFill>
              <a:srgbClr val="D9D9D9"/>
            </a:solidFill>
            <a:ln w="9525">
              <a:solidFill>
                <a:schemeClr val="bg1"/>
              </a:solidFill>
              <a:round/>
              <a:headEnd/>
              <a:tailEnd/>
            </a:ln>
            <a:effectLst/>
            <a:extLst/>
          </p:spPr>
          <p:txBody>
            <a:bodyPr/>
            <a:lstStyle/>
            <a:p>
              <a:pPr eaLnBrk="1" hangingPunct="1">
                <a:defRPr/>
              </a:pPr>
              <a:endParaRPr lang="en-US" dirty="0">
                <a:latin typeface="+mj-lt"/>
                <a:ea typeface="Tahoma" panose="020B0604030504040204" pitchFamily="34" charset="0"/>
                <a:cs typeface="Tahoma" panose="020B0604030504040204" pitchFamily="34" charset="0"/>
              </a:endParaRPr>
            </a:p>
          </p:txBody>
        </p:sp>
        <p:sp>
          <p:nvSpPr>
            <p:cNvPr id="62" name="Freeform 1146"/>
            <p:cNvSpPr>
              <a:spLocks/>
            </p:cNvSpPr>
            <p:nvPr/>
          </p:nvSpPr>
          <p:spPr bwMode="auto">
            <a:xfrm>
              <a:off x="5881688" y="3554412"/>
              <a:ext cx="596900" cy="619125"/>
            </a:xfrm>
            <a:custGeom>
              <a:avLst/>
              <a:gdLst>
                <a:gd name="T0" fmla="*/ 79 w 587"/>
                <a:gd name="T1" fmla="*/ 312 h 603"/>
                <a:gd name="T2" fmla="*/ 117 w 587"/>
                <a:gd name="T3" fmla="*/ 394 h 603"/>
                <a:gd name="T4" fmla="*/ 102 w 587"/>
                <a:gd name="T5" fmla="*/ 457 h 603"/>
                <a:gd name="T6" fmla="*/ 127 w 587"/>
                <a:gd name="T7" fmla="*/ 561 h 603"/>
                <a:gd name="T8" fmla="*/ 150 w 587"/>
                <a:gd name="T9" fmla="*/ 595 h 603"/>
                <a:gd name="T10" fmla="*/ 464 w 587"/>
                <a:gd name="T11" fmla="*/ 578 h 603"/>
                <a:gd name="T12" fmla="*/ 467 w 587"/>
                <a:gd name="T13" fmla="*/ 599 h 603"/>
                <a:gd name="T14" fmla="*/ 486 w 587"/>
                <a:gd name="T15" fmla="*/ 603 h 603"/>
                <a:gd name="T16" fmla="*/ 479 w 587"/>
                <a:gd name="T17" fmla="*/ 552 h 603"/>
                <a:gd name="T18" fmla="*/ 492 w 587"/>
                <a:gd name="T19" fmla="*/ 538 h 603"/>
                <a:gd name="T20" fmla="*/ 538 w 587"/>
                <a:gd name="T21" fmla="*/ 548 h 603"/>
                <a:gd name="T22" fmla="*/ 545 w 587"/>
                <a:gd name="T23" fmla="*/ 512 h 603"/>
                <a:gd name="T24" fmla="*/ 540 w 587"/>
                <a:gd name="T25" fmla="*/ 464 h 603"/>
                <a:gd name="T26" fmla="*/ 559 w 587"/>
                <a:gd name="T27" fmla="*/ 451 h 603"/>
                <a:gd name="T28" fmla="*/ 587 w 587"/>
                <a:gd name="T29" fmla="*/ 360 h 603"/>
                <a:gd name="T30" fmla="*/ 568 w 587"/>
                <a:gd name="T31" fmla="*/ 356 h 603"/>
                <a:gd name="T32" fmla="*/ 492 w 587"/>
                <a:gd name="T33" fmla="*/ 238 h 603"/>
                <a:gd name="T34" fmla="*/ 327 w 587"/>
                <a:gd name="T35" fmla="*/ 90 h 603"/>
                <a:gd name="T36" fmla="*/ 254 w 587"/>
                <a:gd name="T37" fmla="*/ 44 h 603"/>
                <a:gd name="T38" fmla="*/ 279 w 587"/>
                <a:gd name="T39" fmla="*/ 0 h 603"/>
                <a:gd name="T40" fmla="*/ 144 w 587"/>
                <a:gd name="T41" fmla="*/ 18 h 603"/>
                <a:gd name="T42" fmla="*/ 0 w 587"/>
                <a:gd name="T43" fmla="*/ 35 h 603"/>
                <a:gd name="T44" fmla="*/ 79 w 587"/>
                <a:gd name="T45" fmla="*/ 312 h 603"/>
                <a:gd name="T46" fmla="*/ 79 w 587"/>
                <a:gd name="T47" fmla="*/ 312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87" h="603">
                  <a:moveTo>
                    <a:pt x="79" y="312"/>
                  </a:moveTo>
                  <a:lnTo>
                    <a:pt x="117" y="394"/>
                  </a:lnTo>
                  <a:lnTo>
                    <a:pt x="102" y="457"/>
                  </a:lnTo>
                  <a:lnTo>
                    <a:pt x="127" y="561"/>
                  </a:lnTo>
                  <a:lnTo>
                    <a:pt x="150" y="595"/>
                  </a:lnTo>
                  <a:lnTo>
                    <a:pt x="464" y="578"/>
                  </a:lnTo>
                  <a:lnTo>
                    <a:pt x="467" y="599"/>
                  </a:lnTo>
                  <a:lnTo>
                    <a:pt x="486" y="603"/>
                  </a:lnTo>
                  <a:lnTo>
                    <a:pt x="479" y="552"/>
                  </a:lnTo>
                  <a:lnTo>
                    <a:pt x="492" y="538"/>
                  </a:lnTo>
                  <a:lnTo>
                    <a:pt x="538" y="548"/>
                  </a:lnTo>
                  <a:lnTo>
                    <a:pt x="545" y="512"/>
                  </a:lnTo>
                  <a:lnTo>
                    <a:pt x="540" y="464"/>
                  </a:lnTo>
                  <a:lnTo>
                    <a:pt x="559" y="451"/>
                  </a:lnTo>
                  <a:lnTo>
                    <a:pt x="587" y="360"/>
                  </a:lnTo>
                  <a:lnTo>
                    <a:pt x="568" y="356"/>
                  </a:lnTo>
                  <a:lnTo>
                    <a:pt x="492" y="238"/>
                  </a:lnTo>
                  <a:lnTo>
                    <a:pt x="327" y="90"/>
                  </a:lnTo>
                  <a:lnTo>
                    <a:pt x="254" y="44"/>
                  </a:lnTo>
                  <a:lnTo>
                    <a:pt x="279" y="0"/>
                  </a:lnTo>
                  <a:lnTo>
                    <a:pt x="144" y="18"/>
                  </a:lnTo>
                  <a:lnTo>
                    <a:pt x="0" y="35"/>
                  </a:lnTo>
                  <a:lnTo>
                    <a:pt x="79" y="312"/>
                  </a:lnTo>
                  <a:lnTo>
                    <a:pt x="79" y="312"/>
                  </a:lnTo>
                  <a:close/>
                </a:path>
              </a:pathLst>
            </a:custGeom>
            <a:grpFill/>
            <a:ln w="9525">
              <a:solidFill>
                <a:schemeClr val="bg1"/>
              </a:solidFill>
              <a:round/>
              <a:headEnd/>
              <a:tailEnd/>
            </a:ln>
            <a:effectLst/>
            <a:extLst/>
          </p:spPr>
          <p:txBody>
            <a:bodyPr/>
            <a:lstStyle/>
            <a:p>
              <a:pPr eaLnBrk="1" hangingPunct="1">
                <a:defRPr/>
              </a:pPr>
              <a:endParaRPr lang="en-US" dirty="0">
                <a:latin typeface="+mj-lt"/>
                <a:ea typeface="Tahoma" panose="020B0604030504040204" pitchFamily="34" charset="0"/>
                <a:cs typeface="Tahoma" panose="020B0604030504040204" pitchFamily="34" charset="0"/>
              </a:endParaRPr>
            </a:p>
          </p:txBody>
        </p:sp>
        <p:sp>
          <p:nvSpPr>
            <p:cNvPr id="63" name="Freeform 1153"/>
            <p:cNvSpPr>
              <a:spLocks/>
            </p:cNvSpPr>
            <p:nvPr/>
          </p:nvSpPr>
          <p:spPr bwMode="auto">
            <a:xfrm>
              <a:off x="6461126" y="2771776"/>
              <a:ext cx="506412" cy="244475"/>
            </a:xfrm>
            <a:custGeom>
              <a:avLst/>
              <a:gdLst>
                <a:gd name="T0" fmla="*/ 0 w 496"/>
                <a:gd name="T1" fmla="*/ 72 h 240"/>
                <a:gd name="T2" fmla="*/ 11 w 496"/>
                <a:gd name="T3" fmla="*/ 139 h 240"/>
                <a:gd name="T4" fmla="*/ 49 w 496"/>
                <a:gd name="T5" fmla="*/ 97 h 240"/>
                <a:gd name="T6" fmla="*/ 108 w 496"/>
                <a:gd name="T7" fmla="*/ 80 h 240"/>
                <a:gd name="T8" fmla="*/ 120 w 496"/>
                <a:gd name="T9" fmla="*/ 63 h 240"/>
                <a:gd name="T10" fmla="*/ 152 w 496"/>
                <a:gd name="T11" fmla="*/ 59 h 240"/>
                <a:gd name="T12" fmla="*/ 194 w 496"/>
                <a:gd name="T13" fmla="*/ 93 h 240"/>
                <a:gd name="T14" fmla="*/ 222 w 496"/>
                <a:gd name="T15" fmla="*/ 101 h 240"/>
                <a:gd name="T16" fmla="*/ 276 w 496"/>
                <a:gd name="T17" fmla="*/ 148 h 240"/>
                <a:gd name="T18" fmla="*/ 257 w 496"/>
                <a:gd name="T19" fmla="*/ 194 h 240"/>
                <a:gd name="T20" fmla="*/ 264 w 496"/>
                <a:gd name="T21" fmla="*/ 215 h 240"/>
                <a:gd name="T22" fmla="*/ 287 w 496"/>
                <a:gd name="T23" fmla="*/ 205 h 240"/>
                <a:gd name="T24" fmla="*/ 308 w 496"/>
                <a:gd name="T25" fmla="*/ 205 h 240"/>
                <a:gd name="T26" fmla="*/ 319 w 496"/>
                <a:gd name="T27" fmla="*/ 221 h 240"/>
                <a:gd name="T28" fmla="*/ 344 w 496"/>
                <a:gd name="T29" fmla="*/ 221 h 240"/>
                <a:gd name="T30" fmla="*/ 354 w 496"/>
                <a:gd name="T31" fmla="*/ 215 h 240"/>
                <a:gd name="T32" fmla="*/ 338 w 496"/>
                <a:gd name="T33" fmla="*/ 173 h 240"/>
                <a:gd name="T34" fmla="*/ 335 w 496"/>
                <a:gd name="T35" fmla="*/ 97 h 240"/>
                <a:gd name="T36" fmla="*/ 316 w 496"/>
                <a:gd name="T37" fmla="*/ 86 h 240"/>
                <a:gd name="T38" fmla="*/ 354 w 496"/>
                <a:gd name="T39" fmla="*/ 51 h 240"/>
                <a:gd name="T40" fmla="*/ 356 w 496"/>
                <a:gd name="T41" fmla="*/ 29 h 240"/>
                <a:gd name="T42" fmla="*/ 380 w 496"/>
                <a:gd name="T43" fmla="*/ 31 h 240"/>
                <a:gd name="T44" fmla="*/ 350 w 496"/>
                <a:gd name="T45" fmla="*/ 78 h 240"/>
                <a:gd name="T46" fmla="*/ 367 w 496"/>
                <a:gd name="T47" fmla="*/ 135 h 240"/>
                <a:gd name="T48" fmla="*/ 375 w 496"/>
                <a:gd name="T49" fmla="*/ 150 h 240"/>
                <a:gd name="T50" fmla="*/ 386 w 496"/>
                <a:gd name="T51" fmla="*/ 158 h 240"/>
                <a:gd name="T52" fmla="*/ 363 w 496"/>
                <a:gd name="T53" fmla="*/ 156 h 240"/>
                <a:gd name="T54" fmla="*/ 371 w 496"/>
                <a:gd name="T55" fmla="*/ 192 h 240"/>
                <a:gd name="T56" fmla="*/ 411 w 496"/>
                <a:gd name="T57" fmla="*/ 215 h 240"/>
                <a:gd name="T58" fmla="*/ 420 w 496"/>
                <a:gd name="T59" fmla="*/ 221 h 240"/>
                <a:gd name="T60" fmla="*/ 432 w 496"/>
                <a:gd name="T61" fmla="*/ 221 h 240"/>
                <a:gd name="T62" fmla="*/ 426 w 496"/>
                <a:gd name="T63" fmla="*/ 240 h 240"/>
                <a:gd name="T64" fmla="*/ 475 w 496"/>
                <a:gd name="T65" fmla="*/ 215 h 240"/>
                <a:gd name="T66" fmla="*/ 485 w 496"/>
                <a:gd name="T67" fmla="*/ 184 h 240"/>
                <a:gd name="T68" fmla="*/ 496 w 496"/>
                <a:gd name="T69" fmla="*/ 152 h 240"/>
                <a:gd name="T70" fmla="*/ 426 w 496"/>
                <a:gd name="T71" fmla="*/ 167 h 240"/>
                <a:gd name="T72" fmla="*/ 380 w 496"/>
                <a:gd name="T73" fmla="*/ 0 h 240"/>
                <a:gd name="T74" fmla="*/ 0 w 496"/>
                <a:gd name="T75" fmla="*/ 72 h 240"/>
                <a:gd name="T76" fmla="*/ 0 w 496"/>
                <a:gd name="T77" fmla="*/ 72 h 240"/>
                <a:gd name="T78" fmla="*/ 0 w 496"/>
                <a:gd name="T79" fmla="*/ 72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96" h="240">
                  <a:moveTo>
                    <a:pt x="0" y="72"/>
                  </a:moveTo>
                  <a:lnTo>
                    <a:pt x="11" y="139"/>
                  </a:lnTo>
                  <a:lnTo>
                    <a:pt x="49" y="97"/>
                  </a:lnTo>
                  <a:lnTo>
                    <a:pt x="108" y="80"/>
                  </a:lnTo>
                  <a:lnTo>
                    <a:pt x="120" y="63"/>
                  </a:lnTo>
                  <a:lnTo>
                    <a:pt x="152" y="59"/>
                  </a:lnTo>
                  <a:lnTo>
                    <a:pt x="194" y="93"/>
                  </a:lnTo>
                  <a:lnTo>
                    <a:pt x="222" y="101"/>
                  </a:lnTo>
                  <a:lnTo>
                    <a:pt x="276" y="148"/>
                  </a:lnTo>
                  <a:lnTo>
                    <a:pt x="257" y="194"/>
                  </a:lnTo>
                  <a:lnTo>
                    <a:pt x="264" y="215"/>
                  </a:lnTo>
                  <a:lnTo>
                    <a:pt x="287" y="205"/>
                  </a:lnTo>
                  <a:lnTo>
                    <a:pt x="308" y="205"/>
                  </a:lnTo>
                  <a:lnTo>
                    <a:pt x="319" y="221"/>
                  </a:lnTo>
                  <a:lnTo>
                    <a:pt x="344" y="221"/>
                  </a:lnTo>
                  <a:lnTo>
                    <a:pt x="354" y="215"/>
                  </a:lnTo>
                  <a:lnTo>
                    <a:pt x="338" y="173"/>
                  </a:lnTo>
                  <a:lnTo>
                    <a:pt x="335" y="97"/>
                  </a:lnTo>
                  <a:lnTo>
                    <a:pt x="316" y="86"/>
                  </a:lnTo>
                  <a:lnTo>
                    <a:pt x="354" y="51"/>
                  </a:lnTo>
                  <a:lnTo>
                    <a:pt x="356" y="29"/>
                  </a:lnTo>
                  <a:lnTo>
                    <a:pt x="380" y="31"/>
                  </a:lnTo>
                  <a:lnTo>
                    <a:pt x="350" y="78"/>
                  </a:lnTo>
                  <a:lnTo>
                    <a:pt x="367" y="135"/>
                  </a:lnTo>
                  <a:lnTo>
                    <a:pt x="375" y="150"/>
                  </a:lnTo>
                  <a:lnTo>
                    <a:pt x="386" y="158"/>
                  </a:lnTo>
                  <a:lnTo>
                    <a:pt x="363" y="156"/>
                  </a:lnTo>
                  <a:lnTo>
                    <a:pt x="371" y="192"/>
                  </a:lnTo>
                  <a:lnTo>
                    <a:pt x="411" y="215"/>
                  </a:lnTo>
                  <a:lnTo>
                    <a:pt x="420" y="221"/>
                  </a:lnTo>
                  <a:lnTo>
                    <a:pt x="432" y="221"/>
                  </a:lnTo>
                  <a:lnTo>
                    <a:pt x="426" y="240"/>
                  </a:lnTo>
                  <a:lnTo>
                    <a:pt x="475" y="215"/>
                  </a:lnTo>
                  <a:lnTo>
                    <a:pt x="485" y="184"/>
                  </a:lnTo>
                  <a:lnTo>
                    <a:pt x="496" y="152"/>
                  </a:lnTo>
                  <a:lnTo>
                    <a:pt x="426" y="167"/>
                  </a:lnTo>
                  <a:lnTo>
                    <a:pt x="380" y="0"/>
                  </a:lnTo>
                  <a:lnTo>
                    <a:pt x="0" y="72"/>
                  </a:lnTo>
                  <a:lnTo>
                    <a:pt x="0" y="72"/>
                  </a:lnTo>
                  <a:lnTo>
                    <a:pt x="0" y="72"/>
                  </a:lnTo>
                  <a:close/>
                </a:path>
              </a:pathLst>
            </a:custGeom>
            <a:solidFill>
              <a:srgbClr val="D9D9D9"/>
            </a:solidFill>
            <a:ln w="9525">
              <a:solidFill>
                <a:schemeClr val="bg1"/>
              </a:solidFill>
              <a:round/>
              <a:headEnd/>
              <a:tailEnd/>
            </a:ln>
            <a:effectLst/>
            <a:extLst/>
          </p:spPr>
          <p:txBody>
            <a:bodyPr/>
            <a:lstStyle/>
            <a:p>
              <a:pPr eaLnBrk="1" hangingPunct="1">
                <a:defRPr/>
              </a:pPr>
              <a:endParaRPr lang="en-US" dirty="0">
                <a:latin typeface="+mj-lt"/>
                <a:ea typeface="Tahoma" panose="020B0604030504040204" pitchFamily="34" charset="0"/>
                <a:cs typeface="Tahoma" panose="020B0604030504040204" pitchFamily="34" charset="0"/>
              </a:endParaRPr>
            </a:p>
          </p:txBody>
        </p:sp>
        <p:sp>
          <p:nvSpPr>
            <p:cNvPr id="64" name="Freeform 1154"/>
            <p:cNvSpPr>
              <a:spLocks/>
            </p:cNvSpPr>
            <p:nvPr/>
          </p:nvSpPr>
          <p:spPr bwMode="auto">
            <a:xfrm>
              <a:off x="6078538" y="2863851"/>
              <a:ext cx="857250" cy="476250"/>
            </a:xfrm>
            <a:custGeom>
              <a:avLst/>
              <a:gdLst>
                <a:gd name="T0" fmla="*/ 78 w 844"/>
                <a:gd name="T1" fmla="*/ 414 h 463"/>
                <a:gd name="T2" fmla="*/ 79 w 844"/>
                <a:gd name="T3" fmla="*/ 402 h 463"/>
                <a:gd name="T4" fmla="*/ 133 w 844"/>
                <a:gd name="T5" fmla="*/ 351 h 463"/>
                <a:gd name="T6" fmla="*/ 163 w 844"/>
                <a:gd name="T7" fmla="*/ 315 h 463"/>
                <a:gd name="T8" fmla="*/ 194 w 844"/>
                <a:gd name="T9" fmla="*/ 351 h 463"/>
                <a:gd name="T10" fmla="*/ 287 w 844"/>
                <a:gd name="T11" fmla="*/ 313 h 463"/>
                <a:gd name="T12" fmla="*/ 329 w 844"/>
                <a:gd name="T13" fmla="*/ 307 h 463"/>
                <a:gd name="T14" fmla="*/ 351 w 844"/>
                <a:gd name="T15" fmla="*/ 279 h 463"/>
                <a:gd name="T16" fmla="*/ 387 w 844"/>
                <a:gd name="T17" fmla="*/ 136 h 463"/>
                <a:gd name="T18" fmla="*/ 427 w 844"/>
                <a:gd name="T19" fmla="*/ 153 h 463"/>
                <a:gd name="T20" fmla="*/ 503 w 844"/>
                <a:gd name="T21" fmla="*/ 0 h 463"/>
                <a:gd name="T22" fmla="*/ 562 w 844"/>
                <a:gd name="T23" fmla="*/ 32 h 463"/>
                <a:gd name="T24" fmla="*/ 572 w 844"/>
                <a:gd name="T25" fmla="*/ 5 h 463"/>
                <a:gd name="T26" fmla="*/ 600 w 844"/>
                <a:gd name="T27" fmla="*/ 13 h 463"/>
                <a:gd name="T28" fmla="*/ 654 w 844"/>
                <a:gd name="T29" fmla="*/ 60 h 463"/>
                <a:gd name="T30" fmla="*/ 635 w 844"/>
                <a:gd name="T31" fmla="*/ 106 h 463"/>
                <a:gd name="T32" fmla="*/ 642 w 844"/>
                <a:gd name="T33" fmla="*/ 127 h 463"/>
                <a:gd name="T34" fmla="*/ 665 w 844"/>
                <a:gd name="T35" fmla="*/ 117 h 463"/>
                <a:gd name="T36" fmla="*/ 682 w 844"/>
                <a:gd name="T37" fmla="*/ 138 h 463"/>
                <a:gd name="T38" fmla="*/ 764 w 844"/>
                <a:gd name="T39" fmla="*/ 165 h 463"/>
                <a:gd name="T40" fmla="*/ 688 w 844"/>
                <a:gd name="T41" fmla="*/ 161 h 463"/>
                <a:gd name="T42" fmla="*/ 768 w 844"/>
                <a:gd name="T43" fmla="*/ 231 h 463"/>
                <a:gd name="T44" fmla="*/ 718 w 844"/>
                <a:gd name="T45" fmla="*/ 224 h 463"/>
                <a:gd name="T46" fmla="*/ 819 w 844"/>
                <a:gd name="T47" fmla="*/ 288 h 463"/>
                <a:gd name="T48" fmla="*/ 844 w 844"/>
                <a:gd name="T49" fmla="*/ 332 h 463"/>
                <a:gd name="T50" fmla="*/ 827 w 844"/>
                <a:gd name="T51" fmla="*/ 326 h 463"/>
                <a:gd name="T52" fmla="*/ 823 w 844"/>
                <a:gd name="T53" fmla="*/ 338 h 463"/>
                <a:gd name="T54" fmla="*/ 492 w 844"/>
                <a:gd name="T55" fmla="*/ 401 h 463"/>
                <a:gd name="T56" fmla="*/ 216 w 844"/>
                <a:gd name="T57" fmla="*/ 435 h 463"/>
                <a:gd name="T58" fmla="*/ 0 w 844"/>
                <a:gd name="T59" fmla="*/ 463 h 463"/>
                <a:gd name="T60" fmla="*/ 78 w 844"/>
                <a:gd name="T61" fmla="*/ 414 h 463"/>
                <a:gd name="T62" fmla="*/ 78 w 844"/>
                <a:gd name="T63" fmla="*/ 414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44" h="463">
                  <a:moveTo>
                    <a:pt x="78" y="414"/>
                  </a:moveTo>
                  <a:lnTo>
                    <a:pt x="79" y="402"/>
                  </a:lnTo>
                  <a:lnTo>
                    <a:pt x="133" y="351"/>
                  </a:lnTo>
                  <a:lnTo>
                    <a:pt x="163" y="315"/>
                  </a:lnTo>
                  <a:lnTo>
                    <a:pt x="194" y="351"/>
                  </a:lnTo>
                  <a:lnTo>
                    <a:pt x="287" y="313"/>
                  </a:lnTo>
                  <a:lnTo>
                    <a:pt x="329" y="307"/>
                  </a:lnTo>
                  <a:lnTo>
                    <a:pt x="351" y="279"/>
                  </a:lnTo>
                  <a:lnTo>
                    <a:pt x="387" y="136"/>
                  </a:lnTo>
                  <a:lnTo>
                    <a:pt x="427" y="153"/>
                  </a:lnTo>
                  <a:lnTo>
                    <a:pt x="503" y="0"/>
                  </a:lnTo>
                  <a:lnTo>
                    <a:pt x="562" y="32"/>
                  </a:lnTo>
                  <a:lnTo>
                    <a:pt x="572" y="5"/>
                  </a:lnTo>
                  <a:lnTo>
                    <a:pt x="600" y="13"/>
                  </a:lnTo>
                  <a:lnTo>
                    <a:pt x="654" y="60"/>
                  </a:lnTo>
                  <a:lnTo>
                    <a:pt x="635" y="106"/>
                  </a:lnTo>
                  <a:lnTo>
                    <a:pt x="642" y="127"/>
                  </a:lnTo>
                  <a:lnTo>
                    <a:pt x="665" y="117"/>
                  </a:lnTo>
                  <a:lnTo>
                    <a:pt x="682" y="138"/>
                  </a:lnTo>
                  <a:lnTo>
                    <a:pt x="764" y="165"/>
                  </a:lnTo>
                  <a:lnTo>
                    <a:pt x="688" y="161"/>
                  </a:lnTo>
                  <a:lnTo>
                    <a:pt x="768" y="231"/>
                  </a:lnTo>
                  <a:lnTo>
                    <a:pt x="718" y="224"/>
                  </a:lnTo>
                  <a:lnTo>
                    <a:pt x="819" y="288"/>
                  </a:lnTo>
                  <a:lnTo>
                    <a:pt x="844" y="332"/>
                  </a:lnTo>
                  <a:lnTo>
                    <a:pt x="827" y="326"/>
                  </a:lnTo>
                  <a:lnTo>
                    <a:pt x="823" y="338"/>
                  </a:lnTo>
                  <a:lnTo>
                    <a:pt x="492" y="401"/>
                  </a:lnTo>
                  <a:lnTo>
                    <a:pt x="216" y="435"/>
                  </a:lnTo>
                  <a:lnTo>
                    <a:pt x="0" y="463"/>
                  </a:lnTo>
                  <a:lnTo>
                    <a:pt x="78" y="414"/>
                  </a:lnTo>
                  <a:lnTo>
                    <a:pt x="78" y="414"/>
                  </a:lnTo>
                  <a:close/>
                </a:path>
              </a:pathLst>
            </a:custGeom>
            <a:grpFill/>
            <a:ln w="9525">
              <a:solidFill>
                <a:schemeClr val="bg1"/>
              </a:solidFill>
              <a:round/>
              <a:headEnd/>
              <a:tailEnd/>
            </a:ln>
            <a:effectLst/>
            <a:extLst/>
          </p:spPr>
          <p:txBody>
            <a:bodyPr/>
            <a:lstStyle/>
            <a:p>
              <a:pPr eaLnBrk="1" hangingPunct="1">
                <a:defRPr/>
              </a:pPr>
              <a:endParaRPr lang="en-US" dirty="0">
                <a:latin typeface="+mj-lt"/>
                <a:ea typeface="Tahoma" panose="020B0604030504040204" pitchFamily="34" charset="0"/>
                <a:cs typeface="Tahoma" panose="020B0604030504040204" pitchFamily="34" charset="0"/>
              </a:endParaRPr>
            </a:p>
          </p:txBody>
        </p:sp>
        <p:sp>
          <p:nvSpPr>
            <p:cNvPr id="65" name="Freeform 1156"/>
            <p:cNvSpPr>
              <a:spLocks/>
            </p:cNvSpPr>
            <p:nvPr/>
          </p:nvSpPr>
          <p:spPr bwMode="auto">
            <a:xfrm>
              <a:off x="6030913" y="3208337"/>
              <a:ext cx="944563" cy="422275"/>
            </a:xfrm>
            <a:custGeom>
              <a:avLst/>
              <a:gdLst>
                <a:gd name="T0" fmla="*/ 0 w 932"/>
                <a:gd name="T1" fmla="*/ 350 h 407"/>
                <a:gd name="T2" fmla="*/ 135 w 932"/>
                <a:gd name="T3" fmla="*/ 332 h 407"/>
                <a:gd name="T4" fmla="*/ 213 w 932"/>
                <a:gd name="T5" fmla="*/ 294 h 407"/>
                <a:gd name="T6" fmla="*/ 361 w 932"/>
                <a:gd name="T7" fmla="*/ 279 h 407"/>
                <a:gd name="T8" fmla="*/ 422 w 932"/>
                <a:gd name="T9" fmla="*/ 317 h 407"/>
                <a:gd name="T10" fmla="*/ 519 w 932"/>
                <a:gd name="T11" fmla="*/ 304 h 407"/>
                <a:gd name="T12" fmla="*/ 666 w 932"/>
                <a:gd name="T13" fmla="*/ 407 h 407"/>
                <a:gd name="T14" fmla="*/ 723 w 932"/>
                <a:gd name="T15" fmla="*/ 393 h 407"/>
                <a:gd name="T16" fmla="*/ 804 w 932"/>
                <a:gd name="T17" fmla="*/ 275 h 407"/>
                <a:gd name="T18" fmla="*/ 871 w 932"/>
                <a:gd name="T19" fmla="*/ 251 h 407"/>
                <a:gd name="T20" fmla="*/ 892 w 932"/>
                <a:gd name="T21" fmla="*/ 217 h 407"/>
                <a:gd name="T22" fmla="*/ 820 w 932"/>
                <a:gd name="T23" fmla="*/ 230 h 407"/>
                <a:gd name="T24" fmla="*/ 801 w 932"/>
                <a:gd name="T25" fmla="*/ 205 h 407"/>
                <a:gd name="T26" fmla="*/ 844 w 932"/>
                <a:gd name="T27" fmla="*/ 194 h 407"/>
                <a:gd name="T28" fmla="*/ 844 w 932"/>
                <a:gd name="T29" fmla="*/ 179 h 407"/>
                <a:gd name="T30" fmla="*/ 795 w 932"/>
                <a:gd name="T31" fmla="*/ 161 h 407"/>
                <a:gd name="T32" fmla="*/ 858 w 932"/>
                <a:gd name="T33" fmla="*/ 139 h 407"/>
                <a:gd name="T34" fmla="*/ 854 w 932"/>
                <a:gd name="T35" fmla="*/ 163 h 407"/>
                <a:gd name="T36" fmla="*/ 894 w 932"/>
                <a:gd name="T37" fmla="*/ 163 h 407"/>
                <a:gd name="T38" fmla="*/ 916 w 932"/>
                <a:gd name="T39" fmla="*/ 122 h 407"/>
                <a:gd name="T40" fmla="*/ 932 w 932"/>
                <a:gd name="T41" fmla="*/ 120 h 407"/>
                <a:gd name="T42" fmla="*/ 922 w 932"/>
                <a:gd name="T43" fmla="*/ 82 h 407"/>
                <a:gd name="T44" fmla="*/ 894 w 932"/>
                <a:gd name="T45" fmla="*/ 120 h 407"/>
                <a:gd name="T46" fmla="*/ 865 w 932"/>
                <a:gd name="T47" fmla="*/ 36 h 407"/>
                <a:gd name="T48" fmla="*/ 884 w 932"/>
                <a:gd name="T49" fmla="*/ 32 h 407"/>
                <a:gd name="T50" fmla="*/ 911 w 932"/>
                <a:gd name="T51" fmla="*/ 55 h 407"/>
                <a:gd name="T52" fmla="*/ 892 w 932"/>
                <a:gd name="T53" fmla="*/ 17 h 407"/>
                <a:gd name="T54" fmla="*/ 871 w 932"/>
                <a:gd name="T55" fmla="*/ 0 h 407"/>
                <a:gd name="T56" fmla="*/ 540 w 932"/>
                <a:gd name="T57" fmla="*/ 63 h 407"/>
                <a:gd name="T58" fmla="*/ 264 w 932"/>
                <a:gd name="T59" fmla="*/ 97 h 407"/>
                <a:gd name="T60" fmla="*/ 226 w 932"/>
                <a:gd name="T61" fmla="*/ 171 h 407"/>
                <a:gd name="T62" fmla="*/ 167 w 932"/>
                <a:gd name="T63" fmla="*/ 184 h 407"/>
                <a:gd name="T64" fmla="*/ 139 w 932"/>
                <a:gd name="T65" fmla="*/ 222 h 407"/>
                <a:gd name="T66" fmla="*/ 32 w 932"/>
                <a:gd name="T67" fmla="*/ 283 h 407"/>
                <a:gd name="T68" fmla="*/ 27 w 932"/>
                <a:gd name="T69" fmla="*/ 306 h 407"/>
                <a:gd name="T70" fmla="*/ 0 w 932"/>
                <a:gd name="T71" fmla="*/ 319 h 407"/>
                <a:gd name="T72" fmla="*/ 0 w 932"/>
                <a:gd name="T73" fmla="*/ 350 h 407"/>
                <a:gd name="T74" fmla="*/ 0 w 932"/>
                <a:gd name="T75" fmla="*/ 35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32" h="407">
                  <a:moveTo>
                    <a:pt x="0" y="350"/>
                  </a:moveTo>
                  <a:lnTo>
                    <a:pt x="135" y="332"/>
                  </a:lnTo>
                  <a:lnTo>
                    <a:pt x="213" y="294"/>
                  </a:lnTo>
                  <a:lnTo>
                    <a:pt x="361" y="279"/>
                  </a:lnTo>
                  <a:lnTo>
                    <a:pt x="422" y="317"/>
                  </a:lnTo>
                  <a:lnTo>
                    <a:pt x="519" y="304"/>
                  </a:lnTo>
                  <a:lnTo>
                    <a:pt x="666" y="407"/>
                  </a:lnTo>
                  <a:lnTo>
                    <a:pt x="723" y="393"/>
                  </a:lnTo>
                  <a:lnTo>
                    <a:pt x="804" y="275"/>
                  </a:lnTo>
                  <a:lnTo>
                    <a:pt x="871" y="251"/>
                  </a:lnTo>
                  <a:lnTo>
                    <a:pt x="892" y="217"/>
                  </a:lnTo>
                  <a:lnTo>
                    <a:pt x="820" y="230"/>
                  </a:lnTo>
                  <a:lnTo>
                    <a:pt x="801" y="205"/>
                  </a:lnTo>
                  <a:lnTo>
                    <a:pt x="844" y="194"/>
                  </a:lnTo>
                  <a:lnTo>
                    <a:pt x="844" y="179"/>
                  </a:lnTo>
                  <a:lnTo>
                    <a:pt x="795" y="161"/>
                  </a:lnTo>
                  <a:lnTo>
                    <a:pt x="858" y="139"/>
                  </a:lnTo>
                  <a:lnTo>
                    <a:pt x="854" y="163"/>
                  </a:lnTo>
                  <a:lnTo>
                    <a:pt x="894" y="163"/>
                  </a:lnTo>
                  <a:lnTo>
                    <a:pt x="916" y="122"/>
                  </a:lnTo>
                  <a:lnTo>
                    <a:pt x="932" y="120"/>
                  </a:lnTo>
                  <a:lnTo>
                    <a:pt x="922" y="82"/>
                  </a:lnTo>
                  <a:lnTo>
                    <a:pt x="894" y="120"/>
                  </a:lnTo>
                  <a:lnTo>
                    <a:pt x="865" y="36"/>
                  </a:lnTo>
                  <a:lnTo>
                    <a:pt x="884" y="32"/>
                  </a:lnTo>
                  <a:lnTo>
                    <a:pt x="911" y="55"/>
                  </a:lnTo>
                  <a:lnTo>
                    <a:pt x="892" y="17"/>
                  </a:lnTo>
                  <a:lnTo>
                    <a:pt x="871" y="0"/>
                  </a:lnTo>
                  <a:lnTo>
                    <a:pt x="540" y="63"/>
                  </a:lnTo>
                  <a:lnTo>
                    <a:pt x="264" y="97"/>
                  </a:lnTo>
                  <a:lnTo>
                    <a:pt x="226" y="171"/>
                  </a:lnTo>
                  <a:lnTo>
                    <a:pt x="167" y="184"/>
                  </a:lnTo>
                  <a:lnTo>
                    <a:pt x="139" y="222"/>
                  </a:lnTo>
                  <a:lnTo>
                    <a:pt x="32" y="283"/>
                  </a:lnTo>
                  <a:lnTo>
                    <a:pt x="27" y="306"/>
                  </a:lnTo>
                  <a:lnTo>
                    <a:pt x="0" y="319"/>
                  </a:lnTo>
                  <a:lnTo>
                    <a:pt x="0" y="350"/>
                  </a:lnTo>
                  <a:lnTo>
                    <a:pt x="0" y="350"/>
                  </a:lnTo>
                  <a:close/>
                </a:path>
              </a:pathLst>
            </a:custGeom>
            <a:grpFill/>
            <a:ln w="9525">
              <a:solidFill>
                <a:schemeClr val="bg1"/>
              </a:solidFill>
              <a:round/>
              <a:headEnd/>
              <a:tailEnd/>
            </a:ln>
            <a:effectLst/>
            <a:extLst/>
          </p:spPr>
          <p:txBody>
            <a:bodyPr/>
            <a:lstStyle/>
            <a:p>
              <a:pPr eaLnBrk="1" hangingPunct="1">
                <a:defRPr/>
              </a:pPr>
              <a:endParaRPr lang="en-US" dirty="0">
                <a:latin typeface="+mj-lt"/>
                <a:ea typeface="Tahoma" panose="020B0604030504040204" pitchFamily="34" charset="0"/>
                <a:cs typeface="Tahoma" panose="020B0604030504040204" pitchFamily="34" charset="0"/>
              </a:endParaRPr>
            </a:p>
          </p:txBody>
        </p:sp>
        <p:sp>
          <p:nvSpPr>
            <p:cNvPr id="66" name="Freeform 1157"/>
            <p:cNvSpPr>
              <a:spLocks/>
            </p:cNvSpPr>
            <p:nvPr/>
          </p:nvSpPr>
          <p:spPr bwMode="auto">
            <a:xfrm>
              <a:off x="6142038" y="3500437"/>
              <a:ext cx="563563" cy="422275"/>
            </a:xfrm>
            <a:custGeom>
              <a:avLst/>
              <a:gdLst>
                <a:gd name="T0" fmla="*/ 25 w 556"/>
                <a:gd name="T1" fmla="*/ 53 h 413"/>
                <a:gd name="T2" fmla="*/ 103 w 556"/>
                <a:gd name="T3" fmla="*/ 15 h 413"/>
                <a:gd name="T4" fmla="*/ 251 w 556"/>
                <a:gd name="T5" fmla="*/ 0 h 413"/>
                <a:gd name="T6" fmla="*/ 312 w 556"/>
                <a:gd name="T7" fmla="*/ 38 h 413"/>
                <a:gd name="T8" fmla="*/ 409 w 556"/>
                <a:gd name="T9" fmla="*/ 25 h 413"/>
                <a:gd name="T10" fmla="*/ 556 w 556"/>
                <a:gd name="T11" fmla="*/ 128 h 413"/>
                <a:gd name="T12" fmla="*/ 491 w 556"/>
                <a:gd name="T13" fmla="*/ 206 h 413"/>
                <a:gd name="T14" fmla="*/ 495 w 556"/>
                <a:gd name="T15" fmla="*/ 240 h 413"/>
                <a:gd name="T16" fmla="*/ 384 w 556"/>
                <a:gd name="T17" fmla="*/ 340 h 413"/>
                <a:gd name="T18" fmla="*/ 365 w 556"/>
                <a:gd name="T19" fmla="*/ 344 h 413"/>
                <a:gd name="T20" fmla="*/ 358 w 556"/>
                <a:gd name="T21" fmla="*/ 375 h 413"/>
                <a:gd name="T22" fmla="*/ 333 w 556"/>
                <a:gd name="T23" fmla="*/ 358 h 413"/>
                <a:gd name="T24" fmla="*/ 354 w 556"/>
                <a:gd name="T25" fmla="*/ 386 h 413"/>
                <a:gd name="T26" fmla="*/ 333 w 556"/>
                <a:gd name="T27" fmla="*/ 413 h 413"/>
                <a:gd name="T28" fmla="*/ 314 w 556"/>
                <a:gd name="T29" fmla="*/ 409 h 413"/>
                <a:gd name="T30" fmla="*/ 238 w 556"/>
                <a:gd name="T31" fmla="*/ 291 h 413"/>
                <a:gd name="T32" fmla="*/ 73 w 556"/>
                <a:gd name="T33" fmla="*/ 143 h 413"/>
                <a:gd name="T34" fmla="*/ 0 w 556"/>
                <a:gd name="T35" fmla="*/ 97 h 413"/>
                <a:gd name="T36" fmla="*/ 25 w 556"/>
                <a:gd name="T37" fmla="*/ 53 h 413"/>
                <a:gd name="T38" fmla="*/ 25 w 556"/>
                <a:gd name="T39" fmla="*/ 53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56" h="413">
                  <a:moveTo>
                    <a:pt x="25" y="53"/>
                  </a:moveTo>
                  <a:lnTo>
                    <a:pt x="103" y="15"/>
                  </a:lnTo>
                  <a:lnTo>
                    <a:pt x="251" y="0"/>
                  </a:lnTo>
                  <a:lnTo>
                    <a:pt x="312" y="38"/>
                  </a:lnTo>
                  <a:lnTo>
                    <a:pt x="409" y="25"/>
                  </a:lnTo>
                  <a:lnTo>
                    <a:pt x="556" y="128"/>
                  </a:lnTo>
                  <a:lnTo>
                    <a:pt x="491" y="206"/>
                  </a:lnTo>
                  <a:lnTo>
                    <a:pt x="495" y="240"/>
                  </a:lnTo>
                  <a:lnTo>
                    <a:pt x="384" y="340"/>
                  </a:lnTo>
                  <a:lnTo>
                    <a:pt x="365" y="344"/>
                  </a:lnTo>
                  <a:lnTo>
                    <a:pt x="358" y="375"/>
                  </a:lnTo>
                  <a:lnTo>
                    <a:pt x="333" y="358"/>
                  </a:lnTo>
                  <a:lnTo>
                    <a:pt x="354" y="386"/>
                  </a:lnTo>
                  <a:lnTo>
                    <a:pt x="333" y="413"/>
                  </a:lnTo>
                  <a:lnTo>
                    <a:pt x="314" y="409"/>
                  </a:lnTo>
                  <a:lnTo>
                    <a:pt x="238" y="291"/>
                  </a:lnTo>
                  <a:lnTo>
                    <a:pt x="73" y="143"/>
                  </a:lnTo>
                  <a:lnTo>
                    <a:pt x="0" y="97"/>
                  </a:lnTo>
                  <a:lnTo>
                    <a:pt x="25" y="53"/>
                  </a:lnTo>
                  <a:lnTo>
                    <a:pt x="25" y="53"/>
                  </a:lnTo>
                  <a:close/>
                </a:path>
              </a:pathLst>
            </a:custGeom>
            <a:solidFill>
              <a:srgbClr val="D9D9D9"/>
            </a:solidFill>
            <a:ln w="9525">
              <a:noFill/>
              <a:round/>
              <a:headEnd/>
              <a:tailEnd/>
            </a:ln>
            <a:effectLst/>
            <a:extLst/>
          </p:spPr>
          <p:txBody>
            <a:bodyPr/>
            <a:lstStyle/>
            <a:p>
              <a:pPr eaLnBrk="1" hangingPunct="1">
                <a:defRPr/>
              </a:pPr>
              <a:endParaRPr lang="en-US" u="sng" dirty="0">
                <a:latin typeface="+mj-lt"/>
                <a:ea typeface="Tahoma" panose="020B0604030504040204" pitchFamily="34" charset="0"/>
                <a:cs typeface="Tahoma" panose="020B0604030504040204" pitchFamily="34" charset="0"/>
              </a:endParaRPr>
            </a:p>
          </p:txBody>
        </p:sp>
        <p:sp>
          <p:nvSpPr>
            <p:cNvPr id="67" name="Freeform 1160"/>
            <p:cNvSpPr>
              <a:spLocks/>
            </p:cNvSpPr>
            <p:nvPr/>
          </p:nvSpPr>
          <p:spPr bwMode="auto">
            <a:xfrm>
              <a:off x="6880226" y="2522538"/>
              <a:ext cx="139700" cy="336550"/>
            </a:xfrm>
            <a:custGeom>
              <a:avLst/>
              <a:gdLst>
                <a:gd name="T0" fmla="*/ 7 w 137"/>
                <a:gd name="T1" fmla="*/ 222 h 325"/>
                <a:gd name="T2" fmla="*/ 32 w 137"/>
                <a:gd name="T3" fmla="*/ 205 h 325"/>
                <a:gd name="T4" fmla="*/ 68 w 137"/>
                <a:gd name="T5" fmla="*/ 159 h 325"/>
                <a:gd name="T6" fmla="*/ 5 w 137"/>
                <a:gd name="T7" fmla="*/ 110 h 325"/>
                <a:gd name="T8" fmla="*/ 3 w 137"/>
                <a:gd name="T9" fmla="*/ 64 h 325"/>
                <a:gd name="T10" fmla="*/ 32 w 137"/>
                <a:gd name="T11" fmla="*/ 0 h 325"/>
                <a:gd name="T12" fmla="*/ 125 w 137"/>
                <a:gd name="T13" fmla="*/ 32 h 325"/>
                <a:gd name="T14" fmla="*/ 127 w 137"/>
                <a:gd name="T15" fmla="*/ 43 h 325"/>
                <a:gd name="T16" fmla="*/ 116 w 137"/>
                <a:gd name="T17" fmla="*/ 79 h 325"/>
                <a:gd name="T18" fmla="*/ 106 w 137"/>
                <a:gd name="T19" fmla="*/ 87 h 325"/>
                <a:gd name="T20" fmla="*/ 104 w 137"/>
                <a:gd name="T21" fmla="*/ 106 h 325"/>
                <a:gd name="T22" fmla="*/ 114 w 137"/>
                <a:gd name="T23" fmla="*/ 112 h 325"/>
                <a:gd name="T24" fmla="*/ 137 w 137"/>
                <a:gd name="T25" fmla="*/ 106 h 325"/>
                <a:gd name="T26" fmla="*/ 137 w 137"/>
                <a:gd name="T27" fmla="*/ 161 h 325"/>
                <a:gd name="T28" fmla="*/ 137 w 137"/>
                <a:gd name="T29" fmla="*/ 195 h 325"/>
                <a:gd name="T30" fmla="*/ 137 w 137"/>
                <a:gd name="T31" fmla="*/ 214 h 325"/>
                <a:gd name="T32" fmla="*/ 129 w 137"/>
                <a:gd name="T33" fmla="*/ 232 h 325"/>
                <a:gd name="T34" fmla="*/ 119 w 137"/>
                <a:gd name="T35" fmla="*/ 233 h 325"/>
                <a:gd name="T36" fmla="*/ 123 w 137"/>
                <a:gd name="T37" fmla="*/ 249 h 325"/>
                <a:gd name="T38" fmla="*/ 89 w 137"/>
                <a:gd name="T39" fmla="*/ 325 h 325"/>
                <a:gd name="T40" fmla="*/ 81 w 137"/>
                <a:gd name="T41" fmla="*/ 325 h 325"/>
                <a:gd name="T42" fmla="*/ 78 w 137"/>
                <a:gd name="T43" fmla="*/ 296 h 325"/>
                <a:gd name="T44" fmla="*/ 55 w 137"/>
                <a:gd name="T45" fmla="*/ 296 h 325"/>
                <a:gd name="T46" fmla="*/ 7 w 137"/>
                <a:gd name="T47" fmla="*/ 266 h 325"/>
                <a:gd name="T48" fmla="*/ 0 w 137"/>
                <a:gd name="T49" fmla="*/ 241 h 325"/>
                <a:gd name="T50" fmla="*/ 7 w 137"/>
                <a:gd name="T51" fmla="*/ 222 h 325"/>
                <a:gd name="T52" fmla="*/ 7 w 137"/>
                <a:gd name="T53" fmla="*/ 222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7" h="325">
                  <a:moveTo>
                    <a:pt x="7" y="222"/>
                  </a:moveTo>
                  <a:lnTo>
                    <a:pt x="32" y="205"/>
                  </a:lnTo>
                  <a:lnTo>
                    <a:pt x="68" y="159"/>
                  </a:lnTo>
                  <a:lnTo>
                    <a:pt x="5" y="110"/>
                  </a:lnTo>
                  <a:lnTo>
                    <a:pt x="3" y="64"/>
                  </a:lnTo>
                  <a:lnTo>
                    <a:pt x="32" y="0"/>
                  </a:lnTo>
                  <a:lnTo>
                    <a:pt x="125" y="32"/>
                  </a:lnTo>
                  <a:lnTo>
                    <a:pt x="127" y="43"/>
                  </a:lnTo>
                  <a:lnTo>
                    <a:pt x="116" y="79"/>
                  </a:lnTo>
                  <a:lnTo>
                    <a:pt x="106" y="87"/>
                  </a:lnTo>
                  <a:lnTo>
                    <a:pt x="104" y="106"/>
                  </a:lnTo>
                  <a:lnTo>
                    <a:pt x="114" y="112"/>
                  </a:lnTo>
                  <a:lnTo>
                    <a:pt x="137" y="106"/>
                  </a:lnTo>
                  <a:lnTo>
                    <a:pt x="137" y="161"/>
                  </a:lnTo>
                  <a:lnTo>
                    <a:pt x="137" y="195"/>
                  </a:lnTo>
                  <a:lnTo>
                    <a:pt x="137" y="214"/>
                  </a:lnTo>
                  <a:lnTo>
                    <a:pt x="129" y="232"/>
                  </a:lnTo>
                  <a:lnTo>
                    <a:pt x="119" y="233"/>
                  </a:lnTo>
                  <a:lnTo>
                    <a:pt x="123" y="249"/>
                  </a:lnTo>
                  <a:lnTo>
                    <a:pt x="89" y="325"/>
                  </a:lnTo>
                  <a:lnTo>
                    <a:pt x="81" y="325"/>
                  </a:lnTo>
                  <a:lnTo>
                    <a:pt x="78" y="296"/>
                  </a:lnTo>
                  <a:lnTo>
                    <a:pt x="55" y="296"/>
                  </a:lnTo>
                  <a:lnTo>
                    <a:pt x="7" y="266"/>
                  </a:lnTo>
                  <a:lnTo>
                    <a:pt x="0" y="241"/>
                  </a:lnTo>
                  <a:lnTo>
                    <a:pt x="7" y="222"/>
                  </a:lnTo>
                  <a:lnTo>
                    <a:pt x="7" y="222"/>
                  </a:lnTo>
                  <a:close/>
                </a:path>
              </a:pathLst>
            </a:custGeom>
            <a:solidFill>
              <a:srgbClr val="D9D9D9"/>
            </a:solidFill>
            <a:ln w="9525">
              <a:solidFill>
                <a:schemeClr val="bg1"/>
              </a:solidFill>
              <a:round/>
              <a:headEnd/>
              <a:tailEnd/>
            </a:ln>
            <a:effectLst/>
            <a:extLst/>
          </p:spPr>
          <p:txBody>
            <a:bodyPr/>
            <a:lstStyle/>
            <a:p>
              <a:pPr eaLnBrk="1" hangingPunct="1">
                <a:defRPr/>
              </a:pPr>
              <a:endParaRPr lang="en-US" dirty="0">
                <a:latin typeface="+mj-lt"/>
                <a:ea typeface="Tahoma" panose="020B0604030504040204" pitchFamily="34" charset="0"/>
                <a:cs typeface="Tahoma" panose="020B0604030504040204" pitchFamily="34" charset="0"/>
              </a:endParaRPr>
            </a:p>
          </p:txBody>
        </p:sp>
        <p:sp>
          <p:nvSpPr>
            <p:cNvPr id="68" name="Freeform 1161"/>
            <p:cNvSpPr>
              <a:spLocks/>
            </p:cNvSpPr>
            <p:nvPr/>
          </p:nvSpPr>
          <p:spPr bwMode="auto">
            <a:xfrm>
              <a:off x="6373813" y="2000251"/>
              <a:ext cx="658813" cy="584200"/>
            </a:xfrm>
            <a:custGeom>
              <a:avLst/>
              <a:gdLst>
                <a:gd name="T0" fmla="*/ 20 w 648"/>
                <a:gd name="T1" fmla="*/ 517 h 565"/>
                <a:gd name="T2" fmla="*/ 443 w 648"/>
                <a:gd name="T3" fmla="*/ 439 h 565"/>
                <a:gd name="T4" fmla="*/ 488 w 648"/>
                <a:gd name="T5" fmla="*/ 487 h 565"/>
                <a:gd name="T6" fmla="*/ 530 w 648"/>
                <a:gd name="T7" fmla="*/ 508 h 565"/>
                <a:gd name="T8" fmla="*/ 623 w 648"/>
                <a:gd name="T9" fmla="*/ 540 h 565"/>
                <a:gd name="T10" fmla="*/ 631 w 648"/>
                <a:gd name="T11" fmla="*/ 565 h 565"/>
                <a:gd name="T12" fmla="*/ 646 w 648"/>
                <a:gd name="T13" fmla="*/ 530 h 565"/>
                <a:gd name="T14" fmla="*/ 648 w 648"/>
                <a:gd name="T15" fmla="*/ 483 h 565"/>
                <a:gd name="T16" fmla="*/ 631 w 648"/>
                <a:gd name="T17" fmla="*/ 392 h 565"/>
                <a:gd name="T18" fmla="*/ 631 w 648"/>
                <a:gd name="T19" fmla="*/ 297 h 565"/>
                <a:gd name="T20" fmla="*/ 585 w 648"/>
                <a:gd name="T21" fmla="*/ 158 h 565"/>
                <a:gd name="T22" fmla="*/ 577 w 648"/>
                <a:gd name="T23" fmla="*/ 97 h 565"/>
                <a:gd name="T24" fmla="*/ 549 w 648"/>
                <a:gd name="T25" fmla="*/ 0 h 565"/>
                <a:gd name="T26" fmla="*/ 412 w 648"/>
                <a:gd name="T27" fmla="*/ 32 h 565"/>
                <a:gd name="T28" fmla="*/ 336 w 648"/>
                <a:gd name="T29" fmla="*/ 112 h 565"/>
                <a:gd name="T30" fmla="*/ 332 w 648"/>
                <a:gd name="T31" fmla="*/ 133 h 565"/>
                <a:gd name="T32" fmla="*/ 289 w 648"/>
                <a:gd name="T33" fmla="*/ 181 h 565"/>
                <a:gd name="T34" fmla="*/ 300 w 648"/>
                <a:gd name="T35" fmla="*/ 198 h 565"/>
                <a:gd name="T36" fmla="*/ 309 w 648"/>
                <a:gd name="T37" fmla="*/ 211 h 565"/>
                <a:gd name="T38" fmla="*/ 302 w 648"/>
                <a:gd name="T39" fmla="*/ 215 h 565"/>
                <a:gd name="T40" fmla="*/ 315 w 648"/>
                <a:gd name="T41" fmla="*/ 234 h 565"/>
                <a:gd name="T42" fmla="*/ 317 w 648"/>
                <a:gd name="T43" fmla="*/ 251 h 565"/>
                <a:gd name="T44" fmla="*/ 275 w 648"/>
                <a:gd name="T45" fmla="*/ 291 h 565"/>
                <a:gd name="T46" fmla="*/ 212 w 648"/>
                <a:gd name="T47" fmla="*/ 308 h 565"/>
                <a:gd name="T48" fmla="*/ 197 w 648"/>
                <a:gd name="T49" fmla="*/ 319 h 565"/>
                <a:gd name="T50" fmla="*/ 174 w 648"/>
                <a:gd name="T51" fmla="*/ 310 h 565"/>
                <a:gd name="T52" fmla="*/ 104 w 648"/>
                <a:gd name="T53" fmla="*/ 318 h 565"/>
                <a:gd name="T54" fmla="*/ 53 w 648"/>
                <a:gd name="T55" fmla="*/ 338 h 565"/>
                <a:gd name="T56" fmla="*/ 53 w 648"/>
                <a:gd name="T57" fmla="*/ 365 h 565"/>
                <a:gd name="T58" fmla="*/ 62 w 648"/>
                <a:gd name="T59" fmla="*/ 382 h 565"/>
                <a:gd name="T60" fmla="*/ 70 w 648"/>
                <a:gd name="T61" fmla="*/ 382 h 565"/>
                <a:gd name="T62" fmla="*/ 77 w 648"/>
                <a:gd name="T63" fmla="*/ 403 h 565"/>
                <a:gd name="T64" fmla="*/ 64 w 648"/>
                <a:gd name="T65" fmla="*/ 414 h 565"/>
                <a:gd name="T66" fmla="*/ 58 w 648"/>
                <a:gd name="T67" fmla="*/ 433 h 565"/>
                <a:gd name="T68" fmla="*/ 0 w 648"/>
                <a:gd name="T69" fmla="*/ 487 h 565"/>
                <a:gd name="T70" fmla="*/ 20 w 648"/>
                <a:gd name="T71" fmla="*/ 517 h 565"/>
                <a:gd name="T72" fmla="*/ 20 w 648"/>
                <a:gd name="T73" fmla="*/ 517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48" h="565">
                  <a:moveTo>
                    <a:pt x="20" y="517"/>
                  </a:moveTo>
                  <a:lnTo>
                    <a:pt x="443" y="439"/>
                  </a:lnTo>
                  <a:lnTo>
                    <a:pt x="488" y="487"/>
                  </a:lnTo>
                  <a:lnTo>
                    <a:pt x="530" y="508"/>
                  </a:lnTo>
                  <a:lnTo>
                    <a:pt x="623" y="540"/>
                  </a:lnTo>
                  <a:lnTo>
                    <a:pt x="631" y="565"/>
                  </a:lnTo>
                  <a:lnTo>
                    <a:pt x="646" y="530"/>
                  </a:lnTo>
                  <a:lnTo>
                    <a:pt x="648" y="483"/>
                  </a:lnTo>
                  <a:lnTo>
                    <a:pt x="631" y="392"/>
                  </a:lnTo>
                  <a:lnTo>
                    <a:pt x="631" y="297"/>
                  </a:lnTo>
                  <a:lnTo>
                    <a:pt x="585" y="158"/>
                  </a:lnTo>
                  <a:lnTo>
                    <a:pt x="577" y="97"/>
                  </a:lnTo>
                  <a:lnTo>
                    <a:pt x="549" y="0"/>
                  </a:lnTo>
                  <a:lnTo>
                    <a:pt x="412" y="32"/>
                  </a:lnTo>
                  <a:lnTo>
                    <a:pt x="336" y="112"/>
                  </a:lnTo>
                  <a:lnTo>
                    <a:pt x="332" y="133"/>
                  </a:lnTo>
                  <a:lnTo>
                    <a:pt x="289" y="181"/>
                  </a:lnTo>
                  <a:lnTo>
                    <a:pt x="300" y="198"/>
                  </a:lnTo>
                  <a:lnTo>
                    <a:pt x="309" y="211"/>
                  </a:lnTo>
                  <a:lnTo>
                    <a:pt x="302" y="215"/>
                  </a:lnTo>
                  <a:lnTo>
                    <a:pt x="315" y="234"/>
                  </a:lnTo>
                  <a:lnTo>
                    <a:pt x="317" y="251"/>
                  </a:lnTo>
                  <a:lnTo>
                    <a:pt x="275" y="291"/>
                  </a:lnTo>
                  <a:lnTo>
                    <a:pt x="212" y="308"/>
                  </a:lnTo>
                  <a:lnTo>
                    <a:pt x="197" y="319"/>
                  </a:lnTo>
                  <a:lnTo>
                    <a:pt x="174" y="310"/>
                  </a:lnTo>
                  <a:lnTo>
                    <a:pt x="104" y="318"/>
                  </a:lnTo>
                  <a:lnTo>
                    <a:pt x="53" y="338"/>
                  </a:lnTo>
                  <a:lnTo>
                    <a:pt x="53" y="365"/>
                  </a:lnTo>
                  <a:lnTo>
                    <a:pt x="62" y="382"/>
                  </a:lnTo>
                  <a:lnTo>
                    <a:pt x="70" y="382"/>
                  </a:lnTo>
                  <a:lnTo>
                    <a:pt x="77" y="403"/>
                  </a:lnTo>
                  <a:lnTo>
                    <a:pt x="64" y="414"/>
                  </a:lnTo>
                  <a:lnTo>
                    <a:pt x="58" y="433"/>
                  </a:lnTo>
                  <a:lnTo>
                    <a:pt x="0" y="487"/>
                  </a:lnTo>
                  <a:lnTo>
                    <a:pt x="20" y="517"/>
                  </a:lnTo>
                  <a:lnTo>
                    <a:pt x="20" y="517"/>
                  </a:lnTo>
                  <a:close/>
                </a:path>
              </a:pathLst>
            </a:custGeom>
            <a:solidFill>
              <a:srgbClr val="D9D9D9"/>
            </a:solidFill>
            <a:ln w="9525">
              <a:solidFill>
                <a:schemeClr val="bg1"/>
              </a:solidFill>
              <a:round/>
              <a:headEnd/>
              <a:tailEnd/>
            </a:ln>
            <a:effectLst/>
            <a:extLst/>
          </p:spPr>
          <p:txBody>
            <a:bodyPr/>
            <a:lstStyle/>
            <a:p>
              <a:pPr eaLnBrk="1" hangingPunct="1">
                <a:defRPr/>
              </a:pPr>
              <a:endParaRPr lang="en-US" dirty="0">
                <a:latin typeface="+mj-lt"/>
                <a:ea typeface="Tahoma" panose="020B0604030504040204" pitchFamily="34" charset="0"/>
                <a:cs typeface="Tahoma" panose="020B0604030504040204" pitchFamily="34" charset="0"/>
              </a:endParaRPr>
            </a:p>
          </p:txBody>
        </p:sp>
        <p:sp>
          <p:nvSpPr>
            <p:cNvPr id="69" name="Freeform 1163"/>
            <p:cNvSpPr>
              <a:spLocks/>
            </p:cNvSpPr>
            <p:nvPr/>
          </p:nvSpPr>
          <p:spPr bwMode="auto">
            <a:xfrm>
              <a:off x="7004051" y="2495551"/>
              <a:ext cx="203200" cy="123825"/>
            </a:xfrm>
            <a:custGeom>
              <a:avLst/>
              <a:gdLst>
                <a:gd name="T0" fmla="*/ 15 w 202"/>
                <a:gd name="T1" fmla="*/ 116 h 116"/>
                <a:gd name="T2" fmla="*/ 86 w 202"/>
                <a:gd name="T3" fmla="*/ 76 h 116"/>
                <a:gd name="T4" fmla="*/ 135 w 202"/>
                <a:gd name="T5" fmla="*/ 53 h 116"/>
                <a:gd name="T6" fmla="*/ 84 w 202"/>
                <a:gd name="T7" fmla="*/ 89 h 116"/>
                <a:gd name="T8" fmla="*/ 88 w 202"/>
                <a:gd name="T9" fmla="*/ 91 h 116"/>
                <a:gd name="T10" fmla="*/ 164 w 202"/>
                <a:gd name="T11" fmla="*/ 40 h 116"/>
                <a:gd name="T12" fmla="*/ 202 w 202"/>
                <a:gd name="T13" fmla="*/ 6 h 116"/>
                <a:gd name="T14" fmla="*/ 198 w 202"/>
                <a:gd name="T15" fmla="*/ 0 h 116"/>
                <a:gd name="T16" fmla="*/ 164 w 202"/>
                <a:gd name="T17" fmla="*/ 19 h 116"/>
                <a:gd name="T18" fmla="*/ 160 w 202"/>
                <a:gd name="T19" fmla="*/ 17 h 116"/>
                <a:gd name="T20" fmla="*/ 143 w 202"/>
                <a:gd name="T21" fmla="*/ 40 h 116"/>
                <a:gd name="T22" fmla="*/ 133 w 202"/>
                <a:gd name="T23" fmla="*/ 40 h 116"/>
                <a:gd name="T24" fmla="*/ 158 w 202"/>
                <a:gd name="T25" fmla="*/ 0 h 116"/>
                <a:gd name="T26" fmla="*/ 131 w 202"/>
                <a:gd name="T27" fmla="*/ 30 h 116"/>
                <a:gd name="T28" fmla="*/ 40 w 202"/>
                <a:gd name="T29" fmla="*/ 61 h 116"/>
                <a:gd name="T30" fmla="*/ 23 w 202"/>
                <a:gd name="T31" fmla="*/ 84 h 116"/>
                <a:gd name="T32" fmla="*/ 10 w 202"/>
                <a:gd name="T33" fmla="*/ 87 h 116"/>
                <a:gd name="T34" fmla="*/ 0 w 202"/>
                <a:gd name="T35" fmla="*/ 105 h 116"/>
                <a:gd name="T36" fmla="*/ 15 w 202"/>
                <a:gd name="T37" fmla="*/ 116 h 116"/>
                <a:gd name="T38" fmla="*/ 15 w 202"/>
                <a:gd name="T39" fmla="*/ 1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2" h="116">
                  <a:moveTo>
                    <a:pt x="15" y="116"/>
                  </a:moveTo>
                  <a:lnTo>
                    <a:pt x="86" y="76"/>
                  </a:lnTo>
                  <a:lnTo>
                    <a:pt x="135" y="53"/>
                  </a:lnTo>
                  <a:lnTo>
                    <a:pt x="84" y="89"/>
                  </a:lnTo>
                  <a:lnTo>
                    <a:pt x="88" y="91"/>
                  </a:lnTo>
                  <a:lnTo>
                    <a:pt x="164" y="40"/>
                  </a:lnTo>
                  <a:lnTo>
                    <a:pt x="202" y="6"/>
                  </a:lnTo>
                  <a:lnTo>
                    <a:pt x="198" y="0"/>
                  </a:lnTo>
                  <a:lnTo>
                    <a:pt x="164" y="19"/>
                  </a:lnTo>
                  <a:lnTo>
                    <a:pt x="160" y="17"/>
                  </a:lnTo>
                  <a:lnTo>
                    <a:pt x="143" y="40"/>
                  </a:lnTo>
                  <a:lnTo>
                    <a:pt x="133" y="40"/>
                  </a:lnTo>
                  <a:lnTo>
                    <a:pt x="158" y="0"/>
                  </a:lnTo>
                  <a:lnTo>
                    <a:pt x="131" y="30"/>
                  </a:lnTo>
                  <a:lnTo>
                    <a:pt x="40" y="61"/>
                  </a:lnTo>
                  <a:lnTo>
                    <a:pt x="23" y="84"/>
                  </a:lnTo>
                  <a:lnTo>
                    <a:pt x="10" y="87"/>
                  </a:lnTo>
                  <a:lnTo>
                    <a:pt x="0" y="105"/>
                  </a:lnTo>
                  <a:lnTo>
                    <a:pt x="15" y="116"/>
                  </a:lnTo>
                  <a:lnTo>
                    <a:pt x="15" y="116"/>
                  </a:lnTo>
                  <a:close/>
                </a:path>
              </a:pathLst>
            </a:custGeom>
            <a:solidFill>
              <a:srgbClr val="D9D9D9"/>
            </a:solidFill>
            <a:ln w="9525">
              <a:solidFill>
                <a:schemeClr val="bg1"/>
              </a:solidFill>
              <a:round/>
              <a:headEnd/>
              <a:tailEnd/>
            </a:ln>
            <a:effectLst/>
            <a:extLst/>
          </p:spPr>
          <p:txBody>
            <a:bodyPr/>
            <a:lstStyle/>
            <a:p>
              <a:pPr eaLnBrk="1" hangingPunct="1">
                <a:defRPr/>
              </a:pPr>
              <a:endParaRPr lang="en-US" dirty="0">
                <a:latin typeface="+mj-lt"/>
                <a:ea typeface="Tahoma" panose="020B0604030504040204" pitchFamily="34" charset="0"/>
                <a:cs typeface="Tahoma" panose="020B0604030504040204" pitchFamily="34" charset="0"/>
              </a:endParaRPr>
            </a:p>
          </p:txBody>
        </p:sp>
        <p:sp>
          <p:nvSpPr>
            <p:cNvPr id="70" name="Freeform 1164"/>
            <p:cNvSpPr>
              <a:spLocks/>
            </p:cNvSpPr>
            <p:nvPr/>
          </p:nvSpPr>
          <p:spPr bwMode="auto">
            <a:xfrm>
              <a:off x="7015163" y="2370138"/>
              <a:ext cx="188913" cy="177800"/>
            </a:xfrm>
            <a:custGeom>
              <a:avLst/>
              <a:gdLst>
                <a:gd name="T0" fmla="*/ 17 w 188"/>
                <a:gd name="T1" fmla="*/ 127 h 174"/>
                <a:gd name="T2" fmla="*/ 15 w 188"/>
                <a:gd name="T3" fmla="*/ 174 h 174"/>
                <a:gd name="T4" fmla="*/ 30 w 188"/>
                <a:gd name="T5" fmla="*/ 171 h 174"/>
                <a:gd name="T6" fmla="*/ 66 w 188"/>
                <a:gd name="T7" fmla="*/ 144 h 174"/>
                <a:gd name="T8" fmla="*/ 78 w 188"/>
                <a:gd name="T9" fmla="*/ 121 h 174"/>
                <a:gd name="T10" fmla="*/ 85 w 188"/>
                <a:gd name="T11" fmla="*/ 127 h 174"/>
                <a:gd name="T12" fmla="*/ 135 w 188"/>
                <a:gd name="T13" fmla="*/ 114 h 174"/>
                <a:gd name="T14" fmla="*/ 137 w 188"/>
                <a:gd name="T15" fmla="*/ 104 h 174"/>
                <a:gd name="T16" fmla="*/ 144 w 188"/>
                <a:gd name="T17" fmla="*/ 108 h 174"/>
                <a:gd name="T18" fmla="*/ 154 w 188"/>
                <a:gd name="T19" fmla="*/ 100 h 174"/>
                <a:gd name="T20" fmla="*/ 169 w 188"/>
                <a:gd name="T21" fmla="*/ 98 h 174"/>
                <a:gd name="T22" fmla="*/ 188 w 188"/>
                <a:gd name="T23" fmla="*/ 89 h 174"/>
                <a:gd name="T24" fmla="*/ 169 w 188"/>
                <a:gd name="T25" fmla="*/ 0 h 174"/>
                <a:gd name="T26" fmla="*/ 0 w 188"/>
                <a:gd name="T27" fmla="*/ 36 h 174"/>
                <a:gd name="T28" fmla="*/ 17 w 188"/>
                <a:gd name="T29" fmla="*/ 127 h 174"/>
                <a:gd name="T30" fmla="*/ 17 w 188"/>
                <a:gd name="T31" fmla="*/ 127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8" h="174">
                  <a:moveTo>
                    <a:pt x="17" y="127"/>
                  </a:moveTo>
                  <a:lnTo>
                    <a:pt x="15" y="174"/>
                  </a:lnTo>
                  <a:lnTo>
                    <a:pt x="30" y="171"/>
                  </a:lnTo>
                  <a:lnTo>
                    <a:pt x="66" y="144"/>
                  </a:lnTo>
                  <a:lnTo>
                    <a:pt x="78" y="121"/>
                  </a:lnTo>
                  <a:lnTo>
                    <a:pt x="85" y="127"/>
                  </a:lnTo>
                  <a:lnTo>
                    <a:pt x="135" y="114"/>
                  </a:lnTo>
                  <a:lnTo>
                    <a:pt x="137" y="104"/>
                  </a:lnTo>
                  <a:lnTo>
                    <a:pt x="144" y="108"/>
                  </a:lnTo>
                  <a:lnTo>
                    <a:pt x="154" y="100"/>
                  </a:lnTo>
                  <a:lnTo>
                    <a:pt x="169" y="98"/>
                  </a:lnTo>
                  <a:lnTo>
                    <a:pt x="188" y="89"/>
                  </a:lnTo>
                  <a:lnTo>
                    <a:pt x="169" y="0"/>
                  </a:lnTo>
                  <a:lnTo>
                    <a:pt x="0" y="36"/>
                  </a:lnTo>
                  <a:lnTo>
                    <a:pt x="17" y="127"/>
                  </a:lnTo>
                  <a:lnTo>
                    <a:pt x="17" y="127"/>
                  </a:lnTo>
                  <a:close/>
                </a:path>
              </a:pathLst>
            </a:custGeom>
            <a:solidFill>
              <a:srgbClr val="D9D9D9"/>
            </a:solidFill>
            <a:ln w="9525">
              <a:solidFill>
                <a:schemeClr val="bg1"/>
              </a:solidFill>
              <a:round/>
              <a:headEnd/>
              <a:tailEnd/>
            </a:ln>
            <a:effectLst/>
            <a:extLst/>
          </p:spPr>
          <p:txBody>
            <a:bodyPr/>
            <a:lstStyle/>
            <a:p>
              <a:pPr eaLnBrk="1" hangingPunct="1">
                <a:defRPr/>
              </a:pPr>
              <a:endParaRPr lang="en-US" dirty="0">
                <a:latin typeface="+mj-lt"/>
                <a:ea typeface="Tahoma" panose="020B0604030504040204" pitchFamily="34" charset="0"/>
                <a:cs typeface="Tahoma" panose="020B0604030504040204" pitchFamily="34" charset="0"/>
              </a:endParaRPr>
            </a:p>
          </p:txBody>
        </p:sp>
        <p:sp>
          <p:nvSpPr>
            <p:cNvPr id="71" name="Freeform 1165"/>
            <p:cNvSpPr>
              <a:spLocks/>
            </p:cNvSpPr>
            <p:nvPr/>
          </p:nvSpPr>
          <p:spPr bwMode="auto">
            <a:xfrm>
              <a:off x="7186613" y="2357438"/>
              <a:ext cx="87313" cy="103188"/>
            </a:xfrm>
            <a:custGeom>
              <a:avLst/>
              <a:gdLst>
                <a:gd name="T0" fmla="*/ 19 w 85"/>
                <a:gd name="T1" fmla="*/ 99 h 99"/>
                <a:gd name="T2" fmla="*/ 55 w 85"/>
                <a:gd name="T3" fmla="*/ 86 h 99"/>
                <a:gd name="T4" fmla="*/ 55 w 85"/>
                <a:gd name="T5" fmla="*/ 46 h 99"/>
                <a:gd name="T6" fmla="*/ 65 w 85"/>
                <a:gd name="T7" fmla="*/ 55 h 99"/>
                <a:gd name="T8" fmla="*/ 66 w 85"/>
                <a:gd name="T9" fmla="*/ 74 h 99"/>
                <a:gd name="T10" fmla="*/ 74 w 85"/>
                <a:gd name="T11" fmla="*/ 74 h 99"/>
                <a:gd name="T12" fmla="*/ 85 w 85"/>
                <a:gd name="T13" fmla="*/ 55 h 99"/>
                <a:gd name="T14" fmla="*/ 74 w 85"/>
                <a:gd name="T15" fmla="*/ 34 h 99"/>
                <a:gd name="T16" fmla="*/ 55 w 85"/>
                <a:gd name="T17" fmla="*/ 30 h 99"/>
                <a:gd name="T18" fmla="*/ 42 w 85"/>
                <a:gd name="T19" fmla="*/ 4 h 99"/>
                <a:gd name="T20" fmla="*/ 30 w 85"/>
                <a:gd name="T21" fmla="*/ 0 h 99"/>
                <a:gd name="T22" fmla="*/ 0 w 85"/>
                <a:gd name="T23" fmla="*/ 10 h 99"/>
                <a:gd name="T24" fmla="*/ 19 w 85"/>
                <a:gd name="T25" fmla="*/ 99 h 99"/>
                <a:gd name="T26" fmla="*/ 19 w 85"/>
                <a:gd name="T27" fmla="*/ 9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5" h="99">
                  <a:moveTo>
                    <a:pt x="19" y="99"/>
                  </a:moveTo>
                  <a:lnTo>
                    <a:pt x="55" y="86"/>
                  </a:lnTo>
                  <a:lnTo>
                    <a:pt x="55" y="46"/>
                  </a:lnTo>
                  <a:lnTo>
                    <a:pt x="65" y="55"/>
                  </a:lnTo>
                  <a:lnTo>
                    <a:pt x="66" y="74"/>
                  </a:lnTo>
                  <a:lnTo>
                    <a:pt x="74" y="74"/>
                  </a:lnTo>
                  <a:lnTo>
                    <a:pt x="85" y="55"/>
                  </a:lnTo>
                  <a:lnTo>
                    <a:pt x="74" y="34"/>
                  </a:lnTo>
                  <a:lnTo>
                    <a:pt x="55" y="30"/>
                  </a:lnTo>
                  <a:lnTo>
                    <a:pt x="42" y="4"/>
                  </a:lnTo>
                  <a:lnTo>
                    <a:pt x="30" y="0"/>
                  </a:lnTo>
                  <a:lnTo>
                    <a:pt x="0" y="10"/>
                  </a:lnTo>
                  <a:lnTo>
                    <a:pt x="19" y="99"/>
                  </a:lnTo>
                  <a:lnTo>
                    <a:pt x="19" y="99"/>
                  </a:lnTo>
                  <a:close/>
                </a:path>
              </a:pathLst>
            </a:custGeom>
            <a:solidFill>
              <a:srgbClr val="D9D9D9"/>
            </a:solidFill>
            <a:ln w="9525">
              <a:solidFill>
                <a:schemeClr val="bg1"/>
              </a:solidFill>
              <a:round/>
              <a:headEnd/>
              <a:tailEnd/>
            </a:ln>
            <a:effectLst/>
            <a:extLst/>
          </p:spPr>
          <p:txBody>
            <a:bodyPr/>
            <a:lstStyle/>
            <a:p>
              <a:pPr eaLnBrk="1" hangingPunct="1">
                <a:defRPr/>
              </a:pPr>
              <a:endParaRPr lang="en-US" dirty="0">
                <a:latin typeface="+mj-lt"/>
                <a:ea typeface="Tahoma" panose="020B0604030504040204" pitchFamily="34" charset="0"/>
                <a:cs typeface="Tahoma" panose="020B0604030504040204" pitchFamily="34" charset="0"/>
              </a:endParaRPr>
            </a:p>
          </p:txBody>
        </p:sp>
        <p:sp>
          <p:nvSpPr>
            <p:cNvPr id="72" name="Freeform 1166"/>
            <p:cNvSpPr>
              <a:spLocks/>
            </p:cNvSpPr>
            <p:nvPr/>
          </p:nvSpPr>
          <p:spPr bwMode="auto">
            <a:xfrm>
              <a:off x="7019926" y="2235201"/>
              <a:ext cx="373062" cy="184150"/>
            </a:xfrm>
            <a:custGeom>
              <a:avLst/>
              <a:gdLst>
                <a:gd name="T0" fmla="*/ 0 w 365"/>
                <a:gd name="T1" fmla="*/ 169 h 180"/>
                <a:gd name="T2" fmla="*/ 169 w 365"/>
                <a:gd name="T3" fmla="*/ 133 h 180"/>
                <a:gd name="T4" fmla="*/ 199 w 365"/>
                <a:gd name="T5" fmla="*/ 123 h 180"/>
                <a:gd name="T6" fmla="*/ 211 w 365"/>
                <a:gd name="T7" fmla="*/ 127 h 180"/>
                <a:gd name="T8" fmla="*/ 224 w 365"/>
                <a:gd name="T9" fmla="*/ 153 h 180"/>
                <a:gd name="T10" fmla="*/ 243 w 365"/>
                <a:gd name="T11" fmla="*/ 157 h 180"/>
                <a:gd name="T12" fmla="*/ 254 w 365"/>
                <a:gd name="T13" fmla="*/ 178 h 180"/>
                <a:gd name="T14" fmla="*/ 266 w 365"/>
                <a:gd name="T15" fmla="*/ 180 h 180"/>
                <a:gd name="T16" fmla="*/ 279 w 365"/>
                <a:gd name="T17" fmla="*/ 159 h 180"/>
                <a:gd name="T18" fmla="*/ 285 w 365"/>
                <a:gd name="T19" fmla="*/ 142 h 180"/>
                <a:gd name="T20" fmla="*/ 298 w 365"/>
                <a:gd name="T21" fmla="*/ 165 h 180"/>
                <a:gd name="T22" fmla="*/ 365 w 365"/>
                <a:gd name="T23" fmla="*/ 144 h 180"/>
                <a:gd name="T24" fmla="*/ 361 w 365"/>
                <a:gd name="T25" fmla="*/ 119 h 180"/>
                <a:gd name="T26" fmla="*/ 342 w 365"/>
                <a:gd name="T27" fmla="*/ 87 h 180"/>
                <a:gd name="T28" fmla="*/ 332 w 365"/>
                <a:gd name="T29" fmla="*/ 83 h 180"/>
                <a:gd name="T30" fmla="*/ 321 w 365"/>
                <a:gd name="T31" fmla="*/ 85 h 180"/>
                <a:gd name="T32" fmla="*/ 323 w 365"/>
                <a:gd name="T33" fmla="*/ 91 h 180"/>
                <a:gd name="T34" fmla="*/ 338 w 365"/>
                <a:gd name="T35" fmla="*/ 93 h 180"/>
                <a:gd name="T36" fmla="*/ 344 w 365"/>
                <a:gd name="T37" fmla="*/ 123 h 180"/>
                <a:gd name="T38" fmla="*/ 317 w 365"/>
                <a:gd name="T39" fmla="*/ 134 h 180"/>
                <a:gd name="T40" fmla="*/ 279 w 365"/>
                <a:gd name="T41" fmla="*/ 110 h 180"/>
                <a:gd name="T42" fmla="*/ 266 w 365"/>
                <a:gd name="T43" fmla="*/ 83 h 180"/>
                <a:gd name="T44" fmla="*/ 249 w 365"/>
                <a:gd name="T45" fmla="*/ 76 h 180"/>
                <a:gd name="T46" fmla="*/ 249 w 365"/>
                <a:gd name="T47" fmla="*/ 83 h 180"/>
                <a:gd name="T48" fmla="*/ 232 w 365"/>
                <a:gd name="T49" fmla="*/ 68 h 180"/>
                <a:gd name="T50" fmla="*/ 245 w 365"/>
                <a:gd name="T51" fmla="*/ 49 h 180"/>
                <a:gd name="T52" fmla="*/ 256 w 365"/>
                <a:gd name="T53" fmla="*/ 32 h 180"/>
                <a:gd name="T54" fmla="*/ 235 w 365"/>
                <a:gd name="T55" fmla="*/ 0 h 180"/>
                <a:gd name="T56" fmla="*/ 199 w 365"/>
                <a:gd name="T57" fmla="*/ 26 h 180"/>
                <a:gd name="T58" fmla="*/ 78 w 365"/>
                <a:gd name="T59" fmla="*/ 57 h 180"/>
                <a:gd name="T60" fmla="*/ 0 w 365"/>
                <a:gd name="T61" fmla="*/ 74 h 180"/>
                <a:gd name="T62" fmla="*/ 0 w 365"/>
                <a:gd name="T63" fmla="*/ 169 h 180"/>
                <a:gd name="T64" fmla="*/ 0 w 365"/>
                <a:gd name="T65" fmla="*/ 16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5" h="180">
                  <a:moveTo>
                    <a:pt x="0" y="169"/>
                  </a:moveTo>
                  <a:lnTo>
                    <a:pt x="169" y="133"/>
                  </a:lnTo>
                  <a:lnTo>
                    <a:pt x="199" y="123"/>
                  </a:lnTo>
                  <a:lnTo>
                    <a:pt x="211" y="127"/>
                  </a:lnTo>
                  <a:lnTo>
                    <a:pt x="224" y="153"/>
                  </a:lnTo>
                  <a:lnTo>
                    <a:pt x="243" y="157"/>
                  </a:lnTo>
                  <a:lnTo>
                    <a:pt x="254" y="178"/>
                  </a:lnTo>
                  <a:lnTo>
                    <a:pt x="266" y="180"/>
                  </a:lnTo>
                  <a:lnTo>
                    <a:pt x="279" y="159"/>
                  </a:lnTo>
                  <a:lnTo>
                    <a:pt x="285" y="142"/>
                  </a:lnTo>
                  <a:lnTo>
                    <a:pt x="298" y="165"/>
                  </a:lnTo>
                  <a:lnTo>
                    <a:pt x="365" y="144"/>
                  </a:lnTo>
                  <a:lnTo>
                    <a:pt x="361" y="119"/>
                  </a:lnTo>
                  <a:lnTo>
                    <a:pt x="342" y="87"/>
                  </a:lnTo>
                  <a:lnTo>
                    <a:pt x="332" y="83"/>
                  </a:lnTo>
                  <a:lnTo>
                    <a:pt x="321" y="85"/>
                  </a:lnTo>
                  <a:lnTo>
                    <a:pt x="323" y="91"/>
                  </a:lnTo>
                  <a:lnTo>
                    <a:pt x="338" y="93"/>
                  </a:lnTo>
                  <a:lnTo>
                    <a:pt x="344" y="123"/>
                  </a:lnTo>
                  <a:lnTo>
                    <a:pt x="317" y="134"/>
                  </a:lnTo>
                  <a:lnTo>
                    <a:pt x="279" y="110"/>
                  </a:lnTo>
                  <a:lnTo>
                    <a:pt x="266" y="83"/>
                  </a:lnTo>
                  <a:lnTo>
                    <a:pt x="249" y="76"/>
                  </a:lnTo>
                  <a:lnTo>
                    <a:pt x="249" y="83"/>
                  </a:lnTo>
                  <a:lnTo>
                    <a:pt x="232" y="68"/>
                  </a:lnTo>
                  <a:lnTo>
                    <a:pt x="245" y="49"/>
                  </a:lnTo>
                  <a:lnTo>
                    <a:pt x="256" y="32"/>
                  </a:lnTo>
                  <a:lnTo>
                    <a:pt x="235" y="0"/>
                  </a:lnTo>
                  <a:lnTo>
                    <a:pt x="199" y="26"/>
                  </a:lnTo>
                  <a:lnTo>
                    <a:pt x="78" y="57"/>
                  </a:lnTo>
                  <a:lnTo>
                    <a:pt x="0" y="74"/>
                  </a:lnTo>
                  <a:lnTo>
                    <a:pt x="0" y="169"/>
                  </a:lnTo>
                  <a:lnTo>
                    <a:pt x="0" y="169"/>
                  </a:lnTo>
                  <a:close/>
                </a:path>
              </a:pathLst>
            </a:custGeom>
            <a:solidFill>
              <a:srgbClr val="D9D9D9"/>
            </a:solidFill>
            <a:ln w="9525">
              <a:solidFill>
                <a:schemeClr val="bg1"/>
              </a:solidFill>
              <a:round/>
              <a:headEnd/>
              <a:tailEnd/>
            </a:ln>
            <a:effectLst/>
            <a:extLst/>
          </p:spPr>
          <p:txBody>
            <a:bodyPr/>
            <a:lstStyle/>
            <a:p>
              <a:pPr eaLnBrk="1" hangingPunct="1">
                <a:defRPr/>
              </a:pPr>
              <a:endParaRPr lang="en-US" dirty="0">
                <a:latin typeface="+mj-lt"/>
                <a:ea typeface="Tahoma" panose="020B0604030504040204" pitchFamily="34" charset="0"/>
                <a:cs typeface="Tahoma" panose="020B0604030504040204" pitchFamily="34" charset="0"/>
              </a:endParaRPr>
            </a:p>
          </p:txBody>
        </p:sp>
        <p:sp>
          <p:nvSpPr>
            <p:cNvPr id="73" name="Freeform 1169"/>
            <p:cNvSpPr>
              <a:spLocks/>
            </p:cNvSpPr>
            <p:nvPr/>
          </p:nvSpPr>
          <p:spPr bwMode="auto">
            <a:xfrm>
              <a:off x="6927851" y="1958976"/>
              <a:ext cx="180975" cy="349250"/>
            </a:xfrm>
            <a:custGeom>
              <a:avLst/>
              <a:gdLst>
                <a:gd name="T0" fmla="*/ 28 w 177"/>
                <a:gd name="T1" fmla="*/ 139 h 339"/>
                <a:gd name="T2" fmla="*/ 36 w 177"/>
                <a:gd name="T3" fmla="*/ 200 h 339"/>
                <a:gd name="T4" fmla="*/ 82 w 177"/>
                <a:gd name="T5" fmla="*/ 339 h 339"/>
                <a:gd name="T6" fmla="*/ 160 w 177"/>
                <a:gd name="T7" fmla="*/ 322 h 339"/>
                <a:gd name="T8" fmla="*/ 154 w 177"/>
                <a:gd name="T9" fmla="*/ 124 h 339"/>
                <a:gd name="T10" fmla="*/ 175 w 177"/>
                <a:gd name="T11" fmla="*/ 86 h 339"/>
                <a:gd name="T12" fmla="*/ 177 w 177"/>
                <a:gd name="T13" fmla="*/ 0 h 339"/>
                <a:gd name="T14" fmla="*/ 0 w 177"/>
                <a:gd name="T15" fmla="*/ 42 h 339"/>
                <a:gd name="T16" fmla="*/ 28 w 177"/>
                <a:gd name="T17" fmla="*/ 139 h 339"/>
                <a:gd name="T18" fmla="*/ 28 w 177"/>
                <a:gd name="T19" fmla="*/ 13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7" h="339">
                  <a:moveTo>
                    <a:pt x="28" y="139"/>
                  </a:moveTo>
                  <a:lnTo>
                    <a:pt x="36" y="200"/>
                  </a:lnTo>
                  <a:lnTo>
                    <a:pt x="82" y="339"/>
                  </a:lnTo>
                  <a:lnTo>
                    <a:pt x="160" y="322"/>
                  </a:lnTo>
                  <a:lnTo>
                    <a:pt x="154" y="124"/>
                  </a:lnTo>
                  <a:lnTo>
                    <a:pt x="175" y="86"/>
                  </a:lnTo>
                  <a:lnTo>
                    <a:pt x="177" y="0"/>
                  </a:lnTo>
                  <a:lnTo>
                    <a:pt x="0" y="42"/>
                  </a:lnTo>
                  <a:lnTo>
                    <a:pt x="28" y="139"/>
                  </a:lnTo>
                  <a:lnTo>
                    <a:pt x="28" y="139"/>
                  </a:lnTo>
                  <a:close/>
                </a:path>
              </a:pathLst>
            </a:custGeom>
            <a:solidFill>
              <a:srgbClr val="D9D9D9"/>
            </a:solidFill>
            <a:ln w="9525">
              <a:solidFill>
                <a:schemeClr val="bg1"/>
              </a:solidFill>
              <a:round/>
              <a:headEnd/>
              <a:tailEnd/>
            </a:ln>
            <a:effectLst/>
            <a:extLst/>
          </p:spPr>
          <p:txBody>
            <a:bodyPr/>
            <a:lstStyle/>
            <a:p>
              <a:pPr eaLnBrk="1" hangingPunct="1">
                <a:defRPr/>
              </a:pPr>
              <a:endParaRPr lang="en-US" dirty="0">
                <a:latin typeface="+mj-lt"/>
                <a:ea typeface="Tahoma" panose="020B0604030504040204" pitchFamily="34" charset="0"/>
                <a:cs typeface="Tahoma" panose="020B0604030504040204" pitchFamily="34" charset="0"/>
              </a:endParaRPr>
            </a:p>
          </p:txBody>
        </p:sp>
        <p:sp>
          <p:nvSpPr>
            <p:cNvPr id="74" name="Freeform 1170"/>
            <p:cNvSpPr>
              <a:spLocks/>
            </p:cNvSpPr>
            <p:nvPr/>
          </p:nvSpPr>
          <p:spPr bwMode="auto">
            <a:xfrm>
              <a:off x="7086601" y="1909763"/>
              <a:ext cx="166687" cy="379413"/>
            </a:xfrm>
            <a:custGeom>
              <a:avLst/>
              <a:gdLst>
                <a:gd name="T0" fmla="*/ 0 w 163"/>
                <a:gd name="T1" fmla="*/ 173 h 371"/>
                <a:gd name="T2" fmla="*/ 21 w 163"/>
                <a:gd name="T3" fmla="*/ 135 h 371"/>
                <a:gd name="T4" fmla="*/ 23 w 163"/>
                <a:gd name="T5" fmla="*/ 49 h 371"/>
                <a:gd name="T6" fmla="*/ 21 w 163"/>
                <a:gd name="T7" fmla="*/ 17 h 371"/>
                <a:gd name="T8" fmla="*/ 53 w 163"/>
                <a:gd name="T9" fmla="*/ 0 h 371"/>
                <a:gd name="T10" fmla="*/ 127 w 163"/>
                <a:gd name="T11" fmla="*/ 232 h 371"/>
                <a:gd name="T12" fmla="*/ 163 w 163"/>
                <a:gd name="T13" fmla="*/ 281 h 371"/>
                <a:gd name="T14" fmla="*/ 163 w 163"/>
                <a:gd name="T15" fmla="*/ 314 h 371"/>
                <a:gd name="T16" fmla="*/ 127 w 163"/>
                <a:gd name="T17" fmla="*/ 340 h 371"/>
                <a:gd name="T18" fmla="*/ 6 w 163"/>
                <a:gd name="T19" fmla="*/ 371 h 371"/>
                <a:gd name="T20" fmla="*/ 0 w 163"/>
                <a:gd name="T21" fmla="*/ 173 h 371"/>
                <a:gd name="T22" fmla="*/ 0 w 163"/>
                <a:gd name="T23" fmla="*/ 173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3" h="371">
                  <a:moveTo>
                    <a:pt x="0" y="173"/>
                  </a:moveTo>
                  <a:lnTo>
                    <a:pt x="21" y="135"/>
                  </a:lnTo>
                  <a:lnTo>
                    <a:pt x="23" y="49"/>
                  </a:lnTo>
                  <a:lnTo>
                    <a:pt x="21" y="17"/>
                  </a:lnTo>
                  <a:lnTo>
                    <a:pt x="53" y="0"/>
                  </a:lnTo>
                  <a:lnTo>
                    <a:pt x="127" y="232"/>
                  </a:lnTo>
                  <a:lnTo>
                    <a:pt x="163" y="281"/>
                  </a:lnTo>
                  <a:lnTo>
                    <a:pt x="163" y="314"/>
                  </a:lnTo>
                  <a:lnTo>
                    <a:pt x="127" y="340"/>
                  </a:lnTo>
                  <a:lnTo>
                    <a:pt x="6" y="371"/>
                  </a:lnTo>
                  <a:lnTo>
                    <a:pt x="0" y="173"/>
                  </a:lnTo>
                  <a:lnTo>
                    <a:pt x="0" y="173"/>
                  </a:lnTo>
                  <a:close/>
                </a:path>
              </a:pathLst>
            </a:custGeom>
            <a:grpFill/>
            <a:ln w="9525">
              <a:solidFill>
                <a:schemeClr val="bg1"/>
              </a:solidFill>
              <a:round/>
              <a:headEnd/>
              <a:tailEnd/>
            </a:ln>
            <a:effectLst/>
            <a:extLst/>
          </p:spPr>
          <p:txBody>
            <a:bodyPr/>
            <a:lstStyle/>
            <a:p>
              <a:pPr eaLnBrk="1" hangingPunct="1">
                <a:defRPr/>
              </a:pPr>
              <a:endParaRPr lang="en-US" dirty="0">
                <a:latin typeface="+mj-lt"/>
                <a:ea typeface="Tahoma" panose="020B0604030504040204" pitchFamily="34" charset="0"/>
                <a:cs typeface="Tahoma" panose="020B0604030504040204" pitchFamily="34" charset="0"/>
              </a:endParaRPr>
            </a:p>
          </p:txBody>
        </p:sp>
        <p:sp>
          <p:nvSpPr>
            <p:cNvPr id="75" name="Freeform 1171"/>
            <p:cNvSpPr>
              <a:spLocks/>
            </p:cNvSpPr>
            <p:nvPr/>
          </p:nvSpPr>
          <p:spPr bwMode="auto">
            <a:xfrm>
              <a:off x="7138988" y="1568451"/>
              <a:ext cx="409575" cy="628650"/>
            </a:xfrm>
            <a:custGeom>
              <a:avLst/>
              <a:gdLst>
                <a:gd name="T0" fmla="*/ 0 w 399"/>
                <a:gd name="T1" fmla="*/ 329 h 610"/>
                <a:gd name="T2" fmla="*/ 23 w 399"/>
                <a:gd name="T3" fmla="*/ 331 h 610"/>
                <a:gd name="T4" fmla="*/ 25 w 399"/>
                <a:gd name="T5" fmla="*/ 291 h 610"/>
                <a:gd name="T6" fmla="*/ 53 w 399"/>
                <a:gd name="T7" fmla="*/ 236 h 610"/>
                <a:gd name="T8" fmla="*/ 40 w 399"/>
                <a:gd name="T9" fmla="*/ 196 h 610"/>
                <a:gd name="T10" fmla="*/ 97 w 399"/>
                <a:gd name="T11" fmla="*/ 4 h 610"/>
                <a:gd name="T12" fmla="*/ 110 w 399"/>
                <a:gd name="T13" fmla="*/ 4 h 610"/>
                <a:gd name="T14" fmla="*/ 114 w 399"/>
                <a:gd name="T15" fmla="*/ 29 h 610"/>
                <a:gd name="T16" fmla="*/ 171 w 399"/>
                <a:gd name="T17" fmla="*/ 8 h 610"/>
                <a:gd name="T18" fmla="*/ 173 w 399"/>
                <a:gd name="T19" fmla="*/ 0 h 610"/>
                <a:gd name="T20" fmla="*/ 219 w 399"/>
                <a:gd name="T21" fmla="*/ 10 h 610"/>
                <a:gd name="T22" fmla="*/ 293 w 399"/>
                <a:gd name="T23" fmla="*/ 198 h 610"/>
                <a:gd name="T24" fmla="*/ 327 w 399"/>
                <a:gd name="T25" fmla="*/ 200 h 610"/>
                <a:gd name="T26" fmla="*/ 390 w 399"/>
                <a:gd name="T27" fmla="*/ 270 h 610"/>
                <a:gd name="T28" fmla="*/ 380 w 399"/>
                <a:gd name="T29" fmla="*/ 283 h 610"/>
                <a:gd name="T30" fmla="*/ 399 w 399"/>
                <a:gd name="T31" fmla="*/ 283 h 610"/>
                <a:gd name="T32" fmla="*/ 386 w 399"/>
                <a:gd name="T33" fmla="*/ 318 h 610"/>
                <a:gd name="T34" fmla="*/ 356 w 399"/>
                <a:gd name="T35" fmla="*/ 340 h 610"/>
                <a:gd name="T36" fmla="*/ 322 w 399"/>
                <a:gd name="T37" fmla="*/ 357 h 610"/>
                <a:gd name="T38" fmla="*/ 318 w 399"/>
                <a:gd name="T39" fmla="*/ 380 h 610"/>
                <a:gd name="T40" fmla="*/ 299 w 399"/>
                <a:gd name="T41" fmla="*/ 359 h 610"/>
                <a:gd name="T42" fmla="*/ 268 w 399"/>
                <a:gd name="T43" fmla="*/ 384 h 610"/>
                <a:gd name="T44" fmla="*/ 253 w 399"/>
                <a:gd name="T45" fmla="*/ 384 h 610"/>
                <a:gd name="T46" fmla="*/ 240 w 399"/>
                <a:gd name="T47" fmla="*/ 369 h 610"/>
                <a:gd name="T48" fmla="*/ 232 w 399"/>
                <a:gd name="T49" fmla="*/ 443 h 610"/>
                <a:gd name="T50" fmla="*/ 204 w 399"/>
                <a:gd name="T51" fmla="*/ 454 h 610"/>
                <a:gd name="T52" fmla="*/ 190 w 399"/>
                <a:gd name="T53" fmla="*/ 483 h 610"/>
                <a:gd name="T54" fmla="*/ 173 w 399"/>
                <a:gd name="T55" fmla="*/ 483 h 610"/>
                <a:gd name="T56" fmla="*/ 133 w 399"/>
                <a:gd name="T57" fmla="*/ 527 h 610"/>
                <a:gd name="T58" fmla="*/ 131 w 399"/>
                <a:gd name="T59" fmla="*/ 561 h 610"/>
                <a:gd name="T60" fmla="*/ 122 w 399"/>
                <a:gd name="T61" fmla="*/ 574 h 610"/>
                <a:gd name="T62" fmla="*/ 110 w 399"/>
                <a:gd name="T63" fmla="*/ 610 h 610"/>
                <a:gd name="T64" fmla="*/ 74 w 399"/>
                <a:gd name="T65" fmla="*/ 561 h 610"/>
                <a:gd name="T66" fmla="*/ 0 w 399"/>
                <a:gd name="T67" fmla="*/ 329 h 610"/>
                <a:gd name="T68" fmla="*/ 0 w 399"/>
                <a:gd name="T69" fmla="*/ 329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9" h="610">
                  <a:moveTo>
                    <a:pt x="0" y="329"/>
                  </a:moveTo>
                  <a:lnTo>
                    <a:pt x="23" y="331"/>
                  </a:lnTo>
                  <a:lnTo>
                    <a:pt x="25" y="291"/>
                  </a:lnTo>
                  <a:lnTo>
                    <a:pt x="53" y="236"/>
                  </a:lnTo>
                  <a:lnTo>
                    <a:pt x="40" y="196"/>
                  </a:lnTo>
                  <a:lnTo>
                    <a:pt x="97" y="4"/>
                  </a:lnTo>
                  <a:lnTo>
                    <a:pt x="110" y="4"/>
                  </a:lnTo>
                  <a:lnTo>
                    <a:pt x="114" y="29"/>
                  </a:lnTo>
                  <a:lnTo>
                    <a:pt x="171" y="8"/>
                  </a:lnTo>
                  <a:lnTo>
                    <a:pt x="173" y="0"/>
                  </a:lnTo>
                  <a:lnTo>
                    <a:pt x="219" y="10"/>
                  </a:lnTo>
                  <a:lnTo>
                    <a:pt x="293" y="198"/>
                  </a:lnTo>
                  <a:lnTo>
                    <a:pt x="327" y="200"/>
                  </a:lnTo>
                  <a:lnTo>
                    <a:pt x="390" y="270"/>
                  </a:lnTo>
                  <a:lnTo>
                    <a:pt x="380" y="283"/>
                  </a:lnTo>
                  <a:lnTo>
                    <a:pt x="399" y="283"/>
                  </a:lnTo>
                  <a:lnTo>
                    <a:pt x="386" y="318"/>
                  </a:lnTo>
                  <a:lnTo>
                    <a:pt x="356" y="340"/>
                  </a:lnTo>
                  <a:lnTo>
                    <a:pt x="322" y="357"/>
                  </a:lnTo>
                  <a:lnTo>
                    <a:pt x="318" y="380"/>
                  </a:lnTo>
                  <a:lnTo>
                    <a:pt x="299" y="359"/>
                  </a:lnTo>
                  <a:lnTo>
                    <a:pt x="268" y="384"/>
                  </a:lnTo>
                  <a:lnTo>
                    <a:pt x="253" y="384"/>
                  </a:lnTo>
                  <a:lnTo>
                    <a:pt x="240" y="369"/>
                  </a:lnTo>
                  <a:lnTo>
                    <a:pt x="232" y="443"/>
                  </a:lnTo>
                  <a:lnTo>
                    <a:pt x="204" y="454"/>
                  </a:lnTo>
                  <a:lnTo>
                    <a:pt x="190" y="483"/>
                  </a:lnTo>
                  <a:lnTo>
                    <a:pt x="173" y="483"/>
                  </a:lnTo>
                  <a:lnTo>
                    <a:pt x="133" y="527"/>
                  </a:lnTo>
                  <a:lnTo>
                    <a:pt x="131" y="561"/>
                  </a:lnTo>
                  <a:lnTo>
                    <a:pt x="122" y="574"/>
                  </a:lnTo>
                  <a:lnTo>
                    <a:pt x="110" y="610"/>
                  </a:lnTo>
                  <a:lnTo>
                    <a:pt x="74" y="561"/>
                  </a:lnTo>
                  <a:lnTo>
                    <a:pt x="0" y="329"/>
                  </a:lnTo>
                  <a:lnTo>
                    <a:pt x="0" y="329"/>
                  </a:lnTo>
                  <a:close/>
                </a:path>
              </a:pathLst>
            </a:custGeom>
            <a:solidFill>
              <a:srgbClr val="D9D9D9"/>
            </a:solidFill>
            <a:ln w="9525">
              <a:solidFill>
                <a:schemeClr val="bg1"/>
              </a:solidFill>
              <a:round/>
              <a:headEnd/>
              <a:tailEnd/>
            </a:ln>
            <a:effectLst/>
            <a:extLst/>
          </p:spPr>
          <p:txBody>
            <a:bodyPr/>
            <a:lstStyle/>
            <a:p>
              <a:pPr eaLnBrk="1" hangingPunct="1">
                <a:defRPr/>
              </a:pPr>
              <a:endParaRPr lang="en-US" dirty="0">
                <a:latin typeface="+mj-lt"/>
                <a:ea typeface="Tahoma" panose="020B0604030504040204" pitchFamily="34" charset="0"/>
                <a:cs typeface="Tahoma" panose="020B0604030504040204" pitchFamily="34" charset="0"/>
              </a:endParaRPr>
            </a:p>
          </p:txBody>
        </p:sp>
        <p:sp>
          <p:nvSpPr>
            <p:cNvPr id="76" name="Freeform 58"/>
            <p:cNvSpPr>
              <a:spLocks/>
            </p:cNvSpPr>
            <p:nvPr/>
          </p:nvSpPr>
          <p:spPr bwMode="auto">
            <a:xfrm>
              <a:off x="6846888" y="2749551"/>
              <a:ext cx="114300" cy="192087"/>
            </a:xfrm>
            <a:custGeom>
              <a:avLst/>
              <a:gdLst>
                <a:gd name="T0" fmla="*/ 0 w 64"/>
                <a:gd name="T1" fmla="*/ 2147483646 h 107"/>
                <a:gd name="T2" fmla="*/ 2147483646 w 64"/>
                <a:gd name="T3" fmla="*/ 2147483646 h 107"/>
                <a:gd name="T4" fmla="*/ 2147483646 w 64"/>
                <a:gd name="T5" fmla="*/ 2147483646 h 107"/>
                <a:gd name="T6" fmla="*/ 2147483646 w 64"/>
                <a:gd name="T7" fmla="*/ 2147483646 h 107"/>
                <a:gd name="T8" fmla="*/ 2147483646 w 64"/>
                <a:gd name="T9" fmla="*/ 0 h 107"/>
                <a:gd name="T10" fmla="*/ 2147483646 w 64"/>
                <a:gd name="T11" fmla="*/ 0 h 107"/>
                <a:gd name="T12" fmla="*/ 2147483646 w 64"/>
                <a:gd name="T13" fmla="*/ 2147483646 h 107"/>
                <a:gd name="T14" fmla="*/ 2147483646 w 64"/>
                <a:gd name="T15" fmla="*/ 2147483646 h 107"/>
                <a:gd name="T16" fmla="*/ 2147483646 w 64"/>
                <a:gd name="T17" fmla="*/ 2147483646 h 107"/>
                <a:gd name="T18" fmla="*/ 2147483646 w 64"/>
                <a:gd name="T19" fmla="*/ 2147483646 h 107"/>
                <a:gd name="T20" fmla="*/ 2147483646 w 64"/>
                <a:gd name="T21" fmla="*/ 2147483646 h 107"/>
                <a:gd name="T22" fmla="*/ 2147483646 w 64"/>
                <a:gd name="T23" fmla="*/ 2147483646 h 107"/>
                <a:gd name="T24" fmla="*/ 2147483646 w 64"/>
                <a:gd name="T25" fmla="*/ 2147483646 h 107"/>
                <a:gd name="T26" fmla="*/ 2147483646 w 64"/>
                <a:gd name="T27" fmla="*/ 2147483646 h 107"/>
                <a:gd name="T28" fmla="*/ 2147483646 w 64"/>
                <a:gd name="T29" fmla="*/ 2147483646 h 107"/>
                <a:gd name="T30" fmla="*/ 2147483646 w 64"/>
                <a:gd name="T31" fmla="*/ 2147483646 h 107"/>
                <a:gd name="T32" fmla="*/ 2147483646 w 64"/>
                <a:gd name="T33" fmla="*/ 2147483646 h 107"/>
                <a:gd name="T34" fmla="*/ 2147483646 w 64"/>
                <a:gd name="T35" fmla="*/ 2147483646 h 107"/>
                <a:gd name="T36" fmla="*/ 2147483646 w 64"/>
                <a:gd name="T37" fmla="*/ 2147483646 h 107"/>
                <a:gd name="T38" fmla="*/ 2147483646 w 64"/>
                <a:gd name="T39" fmla="*/ 2147483646 h 107"/>
                <a:gd name="T40" fmla="*/ 2147483646 w 64"/>
                <a:gd name="T41" fmla="*/ 2147483646 h 107"/>
                <a:gd name="T42" fmla="*/ 2147483646 w 64"/>
                <a:gd name="T43" fmla="*/ 2147483646 h 107"/>
                <a:gd name="T44" fmla="*/ 2147483646 w 64"/>
                <a:gd name="T45" fmla="*/ 2147483646 h 107"/>
                <a:gd name="T46" fmla="*/ 2147483646 w 64"/>
                <a:gd name="T47" fmla="*/ 2147483646 h 107"/>
                <a:gd name="T48" fmla="*/ 2147483646 w 64"/>
                <a:gd name="T49" fmla="*/ 2147483646 h 107"/>
                <a:gd name="T50" fmla="*/ 2147483646 w 64"/>
                <a:gd name="T51" fmla="*/ 2147483646 h 107"/>
                <a:gd name="T52" fmla="*/ 2147483646 w 64"/>
                <a:gd name="T53" fmla="*/ 2147483646 h 107"/>
                <a:gd name="T54" fmla="*/ 2147483646 w 64"/>
                <a:gd name="T55" fmla="*/ 2147483646 h 107"/>
                <a:gd name="T56" fmla="*/ 2147483646 w 64"/>
                <a:gd name="T57" fmla="*/ 2147483646 h 107"/>
                <a:gd name="T58" fmla="*/ 2147483646 w 64"/>
                <a:gd name="T59" fmla="*/ 2147483646 h 107"/>
                <a:gd name="T60" fmla="*/ 2147483646 w 64"/>
                <a:gd name="T61" fmla="*/ 2147483646 h 107"/>
                <a:gd name="T62" fmla="*/ 2147483646 w 64"/>
                <a:gd name="T63" fmla="*/ 2147483646 h 107"/>
                <a:gd name="T64" fmla="*/ 2147483646 w 64"/>
                <a:gd name="T65" fmla="*/ 2147483646 h 107"/>
                <a:gd name="T66" fmla="*/ 2147483646 w 64"/>
                <a:gd name="T67" fmla="*/ 2147483646 h 107"/>
                <a:gd name="T68" fmla="*/ 2147483646 w 64"/>
                <a:gd name="T69" fmla="*/ 2147483646 h 107"/>
                <a:gd name="T70" fmla="*/ 2147483646 w 64"/>
                <a:gd name="T71" fmla="*/ 2147483646 h 107"/>
                <a:gd name="T72" fmla="*/ 0 w 64"/>
                <a:gd name="T73" fmla="*/ 2147483646 h 10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64" h="107">
                  <a:moveTo>
                    <a:pt x="0" y="14"/>
                  </a:moveTo>
                  <a:lnTo>
                    <a:pt x="1" y="9"/>
                  </a:lnTo>
                  <a:lnTo>
                    <a:pt x="4" y="4"/>
                  </a:lnTo>
                  <a:lnTo>
                    <a:pt x="9" y="2"/>
                  </a:lnTo>
                  <a:lnTo>
                    <a:pt x="12" y="0"/>
                  </a:lnTo>
                  <a:lnTo>
                    <a:pt x="16" y="0"/>
                  </a:lnTo>
                  <a:lnTo>
                    <a:pt x="19" y="3"/>
                  </a:lnTo>
                  <a:lnTo>
                    <a:pt x="16" y="4"/>
                  </a:lnTo>
                  <a:lnTo>
                    <a:pt x="16" y="9"/>
                  </a:lnTo>
                  <a:lnTo>
                    <a:pt x="14" y="14"/>
                  </a:lnTo>
                  <a:lnTo>
                    <a:pt x="11" y="18"/>
                  </a:lnTo>
                  <a:lnTo>
                    <a:pt x="15" y="23"/>
                  </a:lnTo>
                  <a:lnTo>
                    <a:pt x="15" y="27"/>
                  </a:lnTo>
                  <a:lnTo>
                    <a:pt x="17" y="32"/>
                  </a:lnTo>
                  <a:lnTo>
                    <a:pt x="21" y="37"/>
                  </a:lnTo>
                  <a:lnTo>
                    <a:pt x="26" y="41"/>
                  </a:lnTo>
                  <a:lnTo>
                    <a:pt x="30" y="44"/>
                  </a:lnTo>
                  <a:lnTo>
                    <a:pt x="30" y="51"/>
                  </a:lnTo>
                  <a:lnTo>
                    <a:pt x="33" y="58"/>
                  </a:lnTo>
                  <a:lnTo>
                    <a:pt x="39" y="62"/>
                  </a:lnTo>
                  <a:lnTo>
                    <a:pt x="40" y="67"/>
                  </a:lnTo>
                  <a:lnTo>
                    <a:pt x="49" y="75"/>
                  </a:lnTo>
                  <a:lnTo>
                    <a:pt x="55" y="73"/>
                  </a:lnTo>
                  <a:lnTo>
                    <a:pt x="56" y="76"/>
                  </a:lnTo>
                  <a:lnTo>
                    <a:pt x="55" y="81"/>
                  </a:lnTo>
                  <a:lnTo>
                    <a:pt x="55" y="86"/>
                  </a:lnTo>
                  <a:lnTo>
                    <a:pt x="56" y="86"/>
                  </a:lnTo>
                  <a:lnTo>
                    <a:pt x="53" y="91"/>
                  </a:lnTo>
                  <a:lnTo>
                    <a:pt x="55" y="90"/>
                  </a:lnTo>
                  <a:lnTo>
                    <a:pt x="60" y="88"/>
                  </a:lnTo>
                  <a:lnTo>
                    <a:pt x="64" y="99"/>
                  </a:lnTo>
                  <a:lnTo>
                    <a:pt x="63" y="99"/>
                  </a:lnTo>
                  <a:lnTo>
                    <a:pt x="60" y="100"/>
                  </a:lnTo>
                  <a:lnTo>
                    <a:pt x="26" y="107"/>
                  </a:lnTo>
                  <a:lnTo>
                    <a:pt x="24" y="102"/>
                  </a:lnTo>
                  <a:lnTo>
                    <a:pt x="15" y="68"/>
                  </a:lnTo>
                  <a:lnTo>
                    <a:pt x="0" y="14"/>
                  </a:lnTo>
                </a:path>
              </a:pathLst>
            </a:custGeom>
            <a:solidFill>
              <a:srgbClr val="D9D9D9"/>
            </a:solidFill>
            <a:ln w="4763">
              <a:solidFill>
                <a:srgbClr val="FFFFFF"/>
              </a:solidFill>
              <a:prstDash val="solid"/>
              <a:round/>
              <a:headEnd/>
              <a:tailEnd/>
            </a:ln>
          </p:spPr>
          <p:txBody>
            <a:bodyPr/>
            <a:lstStyle/>
            <a:p>
              <a:pPr>
                <a:defRPr/>
              </a:pPr>
              <a:endParaRPr lang="en-US" dirty="0">
                <a:latin typeface="+mj-lt"/>
                <a:ea typeface="MS PGothic" panose="020B0600070205080204" pitchFamily="34" charset="-128"/>
              </a:endParaRPr>
            </a:p>
          </p:txBody>
        </p:sp>
        <p:sp>
          <p:nvSpPr>
            <p:cNvPr id="77" name="Freeform 8"/>
            <p:cNvSpPr>
              <a:spLocks/>
            </p:cNvSpPr>
            <p:nvPr/>
          </p:nvSpPr>
          <p:spPr bwMode="auto">
            <a:xfrm>
              <a:off x="2871787" y="4224337"/>
              <a:ext cx="47625" cy="68263"/>
            </a:xfrm>
            <a:custGeom>
              <a:avLst/>
              <a:gdLst>
                <a:gd name="T0" fmla="*/ 0 w 44"/>
                <a:gd name="T1" fmla="*/ 64 h 64"/>
                <a:gd name="T2" fmla="*/ 0 w 44"/>
                <a:gd name="T3" fmla="*/ 45 h 64"/>
                <a:gd name="T4" fmla="*/ 25 w 44"/>
                <a:gd name="T5" fmla="*/ 0 h 64"/>
                <a:gd name="T6" fmla="*/ 44 w 44"/>
                <a:gd name="T7" fmla="*/ 13 h 64"/>
                <a:gd name="T8" fmla="*/ 23 w 44"/>
                <a:gd name="T9" fmla="*/ 64 h 64"/>
                <a:gd name="T10" fmla="*/ 0 w 44"/>
                <a:gd name="T11" fmla="*/ 64 h 64"/>
                <a:gd name="T12" fmla="*/ 0 60000 65536"/>
                <a:gd name="T13" fmla="*/ 0 60000 65536"/>
                <a:gd name="T14" fmla="*/ 0 60000 65536"/>
                <a:gd name="T15" fmla="*/ 0 60000 65536"/>
                <a:gd name="T16" fmla="*/ 0 60000 65536"/>
                <a:gd name="T17" fmla="*/ 0 60000 65536"/>
                <a:gd name="T18" fmla="*/ 0 w 44"/>
                <a:gd name="T19" fmla="*/ 0 h 64"/>
                <a:gd name="T20" fmla="*/ 44 w 44"/>
                <a:gd name="T21" fmla="*/ 64 h 64"/>
              </a:gdLst>
              <a:ahLst/>
              <a:cxnLst>
                <a:cxn ang="T12">
                  <a:pos x="T0" y="T1"/>
                </a:cxn>
                <a:cxn ang="T13">
                  <a:pos x="T2" y="T3"/>
                </a:cxn>
                <a:cxn ang="T14">
                  <a:pos x="T4" y="T5"/>
                </a:cxn>
                <a:cxn ang="T15">
                  <a:pos x="T6" y="T7"/>
                </a:cxn>
                <a:cxn ang="T16">
                  <a:pos x="T8" y="T9"/>
                </a:cxn>
                <a:cxn ang="T17">
                  <a:pos x="T10" y="T11"/>
                </a:cxn>
              </a:cxnLst>
              <a:rect l="T18" t="T19" r="T20" b="T21"/>
              <a:pathLst>
                <a:path w="44" h="64">
                  <a:moveTo>
                    <a:pt x="0" y="64"/>
                  </a:moveTo>
                  <a:lnTo>
                    <a:pt x="0" y="45"/>
                  </a:lnTo>
                  <a:lnTo>
                    <a:pt x="25" y="0"/>
                  </a:lnTo>
                  <a:lnTo>
                    <a:pt x="44" y="13"/>
                  </a:lnTo>
                  <a:lnTo>
                    <a:pt x="23" y="64"/>
                  </a:lnTo>
                  <a:lnTo>
                    <a:pt x="0" y="64"/>
                  </a:lnTo>
                  <a:close/>
                </a:path>
              </a:pathLst>
            </a:custGeom>
            <a:solidFill>
              <a:srgbClr val="D9D9D9"/>
            </a:solidFill>
            <a:ln w="6350">
              <a:solidFill>
                <a:srgbClr val="FFFFFF"/>
              </a:solidFill>
              <a:round/>
              <a:headEnd/>
              <a:tailEnd/>
            </a:ln>
          </p:spPr>
          <p:txBody>
            <a:bodyPr/>
            <a:lstStyle/>
            <a:p>
              <a:pPr eaLnBrk="1" hangingPunct="1">
                <a:defRPr/>
              </a:pPr>
              <a:endParaRPr lang="en-US" dirty="0">
                <a:latin typeface="+mj-lt"/>
                <a:ea typeface="Tahoma" panose="020B0604030504040204" pitchFamily="34" charset="0"/>
                <a:cs typeface="Tahoma" panose="020B0604030504040204" pitchFamily="34" charset="0"/>
              </a:endParaRPr>
            </a:p>
          </p:txBody>
        </p:sp>
        <p:sp>
          <p:nvSpPr>
            <p:cNvPr id="78" name="Freeform 9"/>
            <p:cNvSpPr>
              <a:spLocks/>
            </p:cNvSpPr>
            <p:nvPr/>
          </p:nvSpPr>
          <p:spPr bwMode="auto">
            <a:xfrm>
              <a:off x="2940050" y="4164012"/>
              <a:ext cx="88900" cy="87313"/>
            </a:xfrm>
            <a:custGeom>
              <a:avLst/>
              <a:gdLst>
                <a:gd name="T0" fmla="*/ 18 w 83"/>
                <a:gd name="T1" fmla="*/ 9 h 81"/>
                <a:gd name="T2" fmla="*/ 0 w 83"/>
                <a:gd name="T3" fmla="*/ 48 h 81"/>
                <a:gd name="T4" fmla="*/ 32 w 83"/>
                <a:gd name="T5" fmla="*/ 74 h 81"/>
                <a:gd name="T6" fmla="*/ 69 w 83"/>
                <a:gd name="T7" fmla="*/ 81 h 81"/>
                <a:gd name="T8" fmla="*/ 83 w 83"/>
                <a:gd name="T9" fmla="*/ 49 h 81"/>
                <a:gd name="T10" fmla="*/ 74 w 83"/>
                <a:gd name="T11" fmla="*/ 0 h 81"/>
                <a:gd name="T12" fmla="*/ 18 w 83"/>
                <a:gd name="T13" fmla="*/ 9 h 81"/>
                <a:gd name="T14" fmla="*/ 0 60000 65536"/>
                <a:gd name="T15" fmla="*/ 0 60000 65536"/>
                <a:gd name="T16" fmla="*/ 0 60000 65536"/>
                <a:gd name="T17" fmla="*/ 0 60000 65536"/>
                <a:gd name="T18" fmla="*/ 0 60000 65536"/>
                <a:gd name="T19" fmla="*/ 0 60000 65536"/>
                <a:gd name="T20" fmla="*/ 0 60000 65536"/>
                <a:gd name="T21" fmla="*/ 0 w 83"/>
                <a:gd name="T22" fmla="*/ 0 h 81"/>
                <a:gd name="T23" fmla="*/ 83 w 83"/>
                <a:gd name="T24" fmla="*/ 81 h 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3" h="81">
                  <a:moveTo>
                    <a:pt x="18" y="9"/>
                  </a:moveTo>
                  <a:lnTo>
                    <a:pt x="0" y="48"/>
                  </a:lnTo>
                  <a:lnTo>
                    <a:pt x="32" y="74"/>
                  </a:lnTo>
                  <a:lnTo>
                    <a:pt x="69" y="81"/>
                  </a:lnTo>
                  <a:lnTo>
                    <a:pt x="83" y="49"/>
                  </a:lnTo>
                  <a:lnTo>
                    <a:pt x="74" y="0"/>
                  </a:lnTo>
                  <a:lnTo>
                    <a:pt x="18" y="9"/>
                  </a:lnTo>
                  <a:close/>
                </a:path>
              </a:pathLst>
            </a:custGeom>
            <a:solidFill>
              <a:srgbClr val="D9D9D9"/>
            </a:solidFill>
            <a:ln w="6350">
              <a:solidFill>
                <a:srgbClr val="FFFFFF"/>
              </a:solidFill>
              <a:round/>
              <a:headEnd/>
              <a:tailEnd/>
            </a:ln>
          </p:spPr>
          <p:txBody>
            <a:bodyPr/>
            <a:lstStyle/>
            <a:p>
              <a:pPr eaLnBrk="1" hangingPunct="1">
                <a:defRPr/>
              </a:pPr>
              <a:endParaRPr lang="en-US" dirty="0">
                <a:latin typeface="+mj-lt"/>
                <a:ea typeface="Tahoma" panose="020B0604030504040204" pitchFamily="34" charset="0"/>
                <a:cs typeface="Tahoma" panose="020B0604030504040204" pitchFamily="34" charset="0"/>
              </a:endParaRPr>
            </a:p>
          </p:txBody>
        </p:sp>
        <p:sp>
          <p:nvSpPr>
            <p:cNvPr id="79" name="Freeform 1121"/>
            <p:cNvSpPr>
              <a:spLocks/>
            </p:cNvSpPr>
            <p:nvPr/>
          </p:nvSpPr>
          <p:spPr bwMode="auto">
            <a:xfrm>
              <a:off x="2825750" y="1504951"/>
              <a:ext cx="1138237" cy="712787"/>
            </a:xfrm>
            <a:custGeom>
              <a:avLst/>
              <a:gdLst>
                <a:gd name="T0" fmla="*/ 19 w 1118"/>
                <a:gd name="T1" fmla="*/ 175 h 692"/>
                <a:gd name="T2" fmla="*/ 21 w 1118"/>
                <a:gd name="T3" fmla="*/ 204 h 692"/>
                <a:gd name="T4" fmla="*/ 11 w 1118"/>
                <a:gd name="T5" fmla="*/ 209 h 692"/>
                <a:gd name="T6" fmla="*/ 44 w 1118"/>
                <a:gd name="T7" fmla="*/ 240 h 692"/>
                <a:gd name="T8" fmla="*/ 78 w 1118"/>
                <a:gd name="T9" fmla="*/ 323 h 692"/>
                <a:gd name="T10" fmla="*/ 89 w 1118"/>
                <a:gd name="T11" fmla="*/ 398 h 692"/>
                <a:gd name="T12" fmla="*/ 95 w 1118"/>
                <a:gd name="T13" fmla="*/ 438 h 692"/>
                <a:gd name="T14" fmla="*/ 70 w 1118"/>
                <a:gd name="T15" fmla="*/ 476 h 692"/>
                <a:gd name="T16" fmla="*/ 87 w 1118"/>
                <a:gd name="T17" fmla="*/ 493 h 692"/>
                <a:gd name="T18" fmla="*/ 133 w 1118"/>
                <a:gd name="T19" fmla="*/ 468 h 692"/>
                <a:gd name="T20" fmla="*/ 163 w 1118"/>
                <a:gd name="T21" fmla="*/ 599 h 692"/>
                <a:gd name="T22" fmla="*/ 184 w 1118"/>
                <a:gd name="T23" fmla="*/ 607 h 692"/>
                <a:gd name="T24" fmla="*/ 188 w 1118"/>
                <a:gd name="T25" fmla="*/ 645 h 692"/>
                <a:gd name="T26" fmla="*/ 205 w 1118"/>
                <a:gd name="T27" fmla="*/ 662 h 692"/>
                <a:gd name="T28" fmla="*/ 247 w 1118"/>
                <a:gd name="T29" fmla="*/ 660 h 692"/>
                <a:gd name="T30" fmla="*/ 340 w 1118"/>
                <a:gd name="T31" fmla="*/ 660 h 692"/>
                <a:gd name="T32" fmla="*/ 378 w 1118"/>
                <a:gd name="T33" fmla="*/ 677 h 692"/>
                <a:gd name="T34" fmla="*/ 390 w 1118"/>
                <a:gd name="T35" fmla="*/ 609 h 692"/>
                <a:gd name="T36" fmla="*/ 694 w 1118"/>
                <a:gd name="T37" fmla="*/ 654 h 692"/>
                <a:gd name="T38" fmla="*/ 1068 w 1118"/>
                <a:gd name="T39" fmla="*/ 692 h 692"/>
                <a:gd name="T40" fmla="*/ 1080 w 1118"/>
                <a:gd name="T41" fmla="*/ 567 h 692"/>
                <a:gd name="T42" fmla="*/ 1118 w 1118"/>
                <a:gd name="T43" fmla="*/ 162 h 692"/>
                <a:gd name="T44" fmla="*/ 622 w 1118"/>
                <a:gd name="T45" fmla="*/ 105 h 692"/>
                <a:gd name="T46" fmla="*/ 376 w 1118"/>
                <a:gd name="T47" fmla="*/ 67 h 692"/>
                <a:gd name="T48" fmla="*/ 28 w 1118"/>
                <a:gd name="T49" fmla="*/ 0 h 692"/>
                <a:gd name="T50" fmla="*/ 0 w 1118"/>
                <a:gd name="T51" fmla="*/ 130 h 692"/>
                <a:gd name="T52" fmla="*/ 19 w 1118"/>
                <a:gd name="T53" fmla="*/ 175 h 692"/>
                <a:gd name="T54" fmla="*/ 19 w 1118"/>
                <a:gd name="T55" fmla="*/ 175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18" h="692">
                  <a:moveTo>
                    <a:pt x="19" y="175"/>
                  </a:moveTo>
                  <a:lnTo>
                    <a:pt x="21" y="204"/>
                  </a:lnTo>
                  <a:lnTo>
                    <a:pt x="11" y="209"/>
                  </a:lnTo>
                  <a:lnTo>
                    <a:pt x="44" y="240"/>
                  </a:lnTo>
                  <a:lnTo>
                    <a:pt x="78" y="323"/>
                  </a:lnTo>
                  <a:lnTo>
                    <a:pt x="89" y="398"/>
                  </a:lnTo>
                  <a:lnTo>
                    <a:pt x="95" y="438"/>
                  </a:lnTo>
                  <a:lnTo>
                    <a:pt x="70" y="476"/>
                  </a:lnTo>
                  <a:lnTo>
                    <a:pt x="87" y="493"/>
                  </a:lnTo>
                  <a:lnTo>
                    <a:pt x="133" y="468"/>
                  </a:lnTo>
                  <a:lnTo>
                    <a:pt x="163" y="599"/>
                  </a:lnTo>
                  <a:lnTo>
                    <a:pt x="184" y="607"/>
                  </a:lnTo>
                  <a:lnTo>
                    <a:pt x="188" y="645"/>
                  </a:lnTo>
                  <a:lnTo>
                    <a:pt x="205" y="662"/>
                  </a:lnTo>
                  <a:lnTo>
                    <a:pt x="247" y="660"/>
                  </a:lnTo>
                  <a:lnTo>
                    <a:pt x="340" y="660"/>
                  </a:lnTo>
                  <a:lnTo>
                    <a:pt x="378" y="677"/>
                  </a:lnTo>
                  <a:lnTo>
                    <a:pt x="390" y="609"/>
                  </a:lnTo>
                  <a:lnTo>
                    <a:pt x="694" y="654"/>
                  </a:lnTo>
                  <a:lnTo>
                    <a:pt x="1068" y="692"/>
                  </a:lnTo>
                  <a:lnTo>
                    <a:pt x="1080" y="567"/>
                  </a:lnTo>
                  <a:lnTo>
                    <a:pt x="1118" y="162"/>
                  </a:lnTo>
                  <a:lnTo>
                    <a:pt x="622" y="105"/>
                  </a:lnTo>
                  <a:lnTo>
                    <a:pt x="376" y="67"/>
                  </a:lnTo>
                  <a:lnTo>
                    <a:pt x="28" y="0"/>
                  </a:lnTo>
                  <a:lnTo>
                    <a:pt x="0" y="130"/>
                  </a:lnTo>
                  <a:lnTo>
                    <a:pt x="19" y="175"/>
                  </a:lnTo>
                  <a:lnTo>
                    <a:pt x="19" y="175"/>
                  </a:lnTo>
                  <a:close/>
                </a:path>
              </a:pathLst>
            </a:custGeom>
            <a:solidFill>
              <a:srgbClr val="70ACE2"/>
            </a:solidFill>
            <a:ln w="12700">
              <a:solidFill>
                <a:srgbClr val="D27770"/>
              </a:solidFill>
              <a:round/>
              <a:headEnd/>
              <a:tailEnd/>
            </a:ln>
            <a:effectLst/>
            <a:extLst/>
          </p:spPr>
          <p:txBody>
            <a:bodyPr/>
            <a:lstStyle/>
            <a:p>
              <a:pPr eaLnBrk="1" hangingPunct="1">
                <a:defRPr/>
              </a:pPr>
              <a:endParaRPr lang="en-US" dirty="0">
                <a:latin typeface="+mj-lt"/>
                <a:ea typeface="Tahoma" panose="020B0604030504040204" pitchFamily="34" charset="0"/>
                <a:cs typeface="Tahoma" panose="020B0604030504040204" pitchFamily="34" charset="0"/>
              </a:endParaRPr>
            </a:p>
          </p:txBody>
        </p:sp>
        <p:sp>
          <p:nvSpPr>
            <p:cNvPr id="80" name="Freeform 10"/>
            <p:cNvSpPr>
              <a:spLocks/>
            </p:cNvSpPr>
            <p:nvPr/>
          </p:nvSpPr>
          <p:spPr bwMode="auto">
            <a:xfrm>
              <a:off x="3022600" y="4224337"/>
              <a:ext cx="131762" cy="98425"/>
            </a:xfrm>
            <a:custGeom>
              <a:avLst/>
              <a:gdLst>
                <a:gd name="T0" fmla="*/ 0 w 123"/>
                <a:gd name="T1" fmla="*/ 32 h 91"/>
                <a:gd name="T2" fmla="*/ 84 w 123"/>
                <a:gd name="T3" fmla="*/ 0 h 91"/>
                <a:gd name="T4" fmla="*/ 100 w 123"/>
                <a:gd name="T5" fmla="*/ 39 h 91"/>
                <a:gd name="T6" fmla="*/ 116 w 123"/>
                <a:gd name="T7" fmla="*/ 48 h 91"/>
                <a:gd name="T8" fmla="*/ 123 w 123"/>
                <a:gd name="T9" fmla="*/ 80 h 91"/>
                <a:gd name="T10" fmla="*/ 81 w 123"/>
                <a:gd name="T11" fmla="*/ 85 h 91"/>
                <a:gd name="T12" fmla="*/ 51 w 123"/>
                <a:gd name="T13" fmla="*/ 91 h 91"/>
                <a:gd name="T14" fmla="*/ 0 w 123"/>
                <a:gd name="T15" fmla="*/ 32 h 91"/>
                <a:gd name="T16" fmla="*/ 0 60000 65536"/>
                <a:gd name="T17" fmla="*/ 0 60000 65536"/>
                <a:gd name="T18" fmla="*/ 0 60000 65536"/>
                <a:gd name="T19" fmla="*/ 0 60000 65536"/>
                <a:gd name="T20" fmla="*/ 0 60000 65536"/>
                <a:gd name="T21" fmla="*/ 0 60000 65536"/>
                <a:gd name="T22" fmla="*/ 0 60000 65536"/>
                <a:gd name="T23" fmla="*/ 0 60000 65536"/>
                <a:gd name="T24" fmla="*/ 0 w 123"/>
                <a:gd name="T25" fmla="*/ 0 h 91"/>
                <a:gd name="T26" fmla="*/ 123 w 123"/>
                <a:gd name="T27" fmla="*/ 91 h 9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3" h="91">
                  <a:moveTo>
                    <a:pt x="0" y="32"/>
                  </a:moveTo>
                  <a:lnTo>
                    <a:pt x="84" y="0"/>
                  </a:lnTo>
                  <a:lnTo>
                    <a:pt x="100" y="39"/>
                  </a:lnTo>
                  <a:lnTo>
                    <a:pt x="116" y="48"/>
                  </a:lnTo>
                  <a:lnTo>
                    <a:pt x="123" y="80"/>
                  </a:lnTo>
                  <a:lnTo>
                    <a:pt x="81" y="85"/>
                  </a:lnTo>
                  <a:lnTo>
                    <a:pt x="51" y="91"/>
                  </a:lnTo>
                  <a:lnTo>
                    <a:pt x="0" y="32"/>
                  </a:lnTo>
                  <a:close/>
                </a:path>
              </a:pathLst>
            </a:custGeom>
            <a:solidFill>
              <a:srgbClr val="D9D9D9"/>
            </a:solidFill>
            <a:ln w="6350">
              <a:solidFill>
                <a:srgbClr val="FFFFFF"/>
              </a:solidFill>
              <a:round/>
              <a:headEnd/>
              <a:tailEnd/>
            </a:ln>
          </p:spPr>
          <p:txBody>
            <a:bodyPr/>
            <a:lstStyle/>
            <a:p>
              <a:pPr eaLnBrk="1" hangingPunct="1">
                <a:defRPr/>
              </a:pPr>
              <a:endParaRPr lang="en-US" dirty="0">
                <a:latin typeface="+mj-lt"/>
                <a:ea typeface="Tahoma" panose="020B0604030504040204" pitchFamily="34" charset="0"/>
                <a:cs typeface="Tahoma" panose="020B0604030504040204" pitchFamily="34" charset="0"/>
              </a:endParaRPr>
            </a:p>
          </p:txBody>
        </p:sp>
        <p:sp>
          <p:nvSpPr>
            <p:cNvPr id="81" name="Freeform 11"/>
            <p:cNvSpPr>
              <a:spLocks/>
            </p:cNvSpPr>
            <p:nvPr/>
          </p:nvSpPr>
          <p:spPr bwMode="auto">
            <a:xfrm>
              <a:off x="3159125" y="4298950"/>
              <a:ext cx="104775" cy="52387"/>
            </a:xfrm>
            <a:custGeom>
              <a:avLst/>
              <a:gdLst>
                <a:gd name="T0" fmla="*/ 15 w 98"/>
                <a:gd name="T1" fmla="*/ 2 h 48"/>
                <a:gd name="T2" fmla="*/ 0 w 98"/>
                <a:gd name="T3" fmla="*/ 45 h 48"/>
                <a:gd name="T4" fmla="*/ 26 w 98"/>
                <a:gd name="T5" fmla="*/ 48 h 48"/>
                <a:gd name="T6" fmla="*/ 42 w 98"/>
                <a:gd name="T7" fmla="*/ 38 h 48"/>
                <a:gd name="T8" fmla="*/ 72 w 98"/>
                <a:gd name="T9" fmla="*/ 39 h 48"/>
                <a:gd name="T10" fmla="*/ 98 w 98"/>
                <a:gd name="T11" fmla="*/ 20 h 48"/>
                <a:gd name="T12" fmla="*/ 81 w 98"/>
                <a:gd name="T13" fmla="*/ 13 h 48"/>
                <a:gd name="T14" fmla="*/ 68 w 98"/>
                <a:gd name="T15" fmla="*/ 0 h 48"/>
                <a:gd name="T16" fmla="*/ 15 w 98"/>
                <a:gd name="T17" fmla="*/ 2 h 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8"/>
                <a:gd name="T28" fmla="*/ 0 h 48"/>
                <a:gd name="T29" fmla="*/ 98 w 98"/>
                <a:gd name="T30" fmla="*/ 48 h 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8" h="48">
                  <a:moveTo>
                    <a:pt x="15" y="2"/>
                  </a:moveTo>
                  <a:lnTo>
                    <a:pt x="0" y="45"/>
                  </a:lnTo>
                  <a:lnTo>
                    <a:pt x="26" y="48"/>
                  </a:lnTo>
                  <a:lnTo>
                    <a:pt x="42" y="38"/>
                  </a:lnTo>
                  <a:lnTo>
                    <a:pt x="72" y="39"/>
                  </a:lnTo>
                  <a:lnTo>
                    <a:pt x="98" y="20"/>
                  </a:lnTo>
                  <a:lnTo>
                    <a:pt x="81" y="13"/>
                  </a:lnTo>
                  <a:lnTo>
                    <a:pt x="68" y="0"/>
                  </a:lnTo>
                  <a:lnTo>
                    <a:pt x="15" y="2"/>
                  </a:lnTo>
                  <a:close/>
                </a:path>
              </a:pathLst>
            </a:custGeom>
            <a:solidFill>
              <a:srgbClr val="D9D9D9"/>
            </a:solidFill>
            <a:ln w="6350">
              <a:solidFill>
                <a:srgbClr val="FFFFFF"/>
              </a:solidFill>
              <a:round/>
              <a:headEnd/>
              <a:tailEnd/>
            </a:ln>
          </p:spPr>
          <p:txBody>
            <a:bodyPr/>
            <a:lstStyle/>
            <a:p>
              <a:pPr eaLnBrk="1" hangingPunct="1">
                <a:defRPr/>
              </a:pPr>
              <a:endParaRPr lang="en-US" dirty="0">
                <a:latin typeface="+mj-lt"/>
                <a:ea typeface="Tahoma" panose="020B0604030504040204" pitchFamily="34" charset="0"/>
                <a:cs typeface="Tahoma" panose="020B0604030504040204" pitchFamily="34" charset="0"/>
              </a:endParaRPr>
            </a:p>
          </p:txBody>
        </p:sp>
        <p:sp>
          <p:nvSpPr>
            <p:cNvPr id="82" name="Freeform 12"/>
            <p:cNvSpPr>
              <a:spLocks/>
            </p:cNvSpPr>
            <p:nvPr/>
          </p:nvSpPr>
          <p:spPr bwMode="auto">
            <a:xfrm>
              <a:off x="3189287" y="4371975"/>
              <a:ext cx="42863" cy="38100"/>
            </a:xfrm>
            <a:custGeom>
              <a:avLst/>
              <a:gdLst>
                <a:gd name="T0" fmla="*/ 35 w 40"/>
                <a:gd name="T1" fmla="*/ 0 h 35"/>
                <a:gd name="T2" fmla="*/ 0 w 40"/>
                <a:gd name="T3" fmla="*/ 3 h 35"/>
                <a:gd name="T4" fmla="*/ 6 w 40"/>
                <a:gd name="T5" fmla="*/ 35 h 35"/>
                <a:gd name="T6" fmla="*/ 40 w 40"/>
                <a:gd name="T7" fmla="*/ 27 h 35"/>
                <a:gd name="T8" fmla="*/ 35 w 40"/>
                <a:gd name="T9" fmla="*/ 0 h 35"/>
                <a:gd name="T10" fmla="*/ 0 60000 65536"/>
                <a:gd name="T11" fmla="*/ 0 60000 65536"/>
                <a:gd name="T12" fmla="*/ 0 60000 65536"/>
                <a:gd name="T13" fmla="*/ 0 60000 65536"/>
                <a:gd name="T14" fmla="*/ 0 60000 65536"/>
                <a:gd name="T15" fmla="*/ 0 w 40"/>
                <a:gd name="T16" fmla="*/ 0 h 35"/>
                <a:gd name="T17" fmla="*/ 40 w 40"/>
                <a:gd name="T18" fmla="*/ 35 h 35"/>
              </a:gdLst>
              <a:ahLst/>
              <a:cxnLst>
                <a:cxn ang="T10">
                  <a:pos x="T0" y="T1"/>
                </a:cxn>
                <a:cxn ang="T11">
                  <a:pos x="T2" y="T3"/>
                </a:cxn>
                <a:cxn ang="T12">
                  <a:pos x="T4" y="T5"/>
                </a:cxn>
                <a:cxn ang="T13">
                  <a:pos x="T6" y="T7"/>
                </a:cxn>
                <a:cxn ang="T14">
                  <a:pos x="T8" y="T9"/>
                </a:cxn>
              </a:cxnLst>
              <a:rect l="T15" t="T16" r="T17" b="T18"/>
              <a:pathLst>
                <a:path w="40" h="35">
                  <a:moveTo>
                    <a:pt x="35" y="0"/>
                  </a:moveTo>
                  <a:lnTo>
                    <a:pt x="0" y="3"/>
                  </a:lnTo>
                  <a:lnTo>
                    <a:pt x="6" y="35"/>
                  </a:lnTo>
                  <a:lnTo>
                    <a:pt x="40" y="27"/>
                  </a:lnTo>
                  <a:lnTo>
                    <a:pt x="35" y="0"/>
                  </a:lnTo>
                  <a:close/>
                </a:path>
              </a:pathLst>
            </a:custGeom>
            <a:solidFill>
              <a:srgbClr val="D9D9D9"/>
            </a:solidFill>
            <a:ln w="6350">
              <a:solidFill>
                <a:srgbClr val="FFFFFF"/>
              </a:solidFill>
              <a:round/>
              <a:headEnd/>
              <a:tailEnd/>
            </a:ln>
          </p:spPr>
          <p:txBody>
            <a:bodyPr/>
            <a:lstStyle/>
            <a:p>
              <a:pPr eaLnBrk="1" hangingPunct="1">
                <a:defRPr/>
              </a:pPr>
              <a:endParaRPr lang="en-US" dirty="0">
                <a:latin typeface="+mj-lt"/>
                <a:ea typeface="Tahoma" panose="020B0604030504040204" pitchFamily="34" charset="0"/>
                <a:cs typeface="Tahoma" panose="020B0604030504040204" pitchFamily="34" charset="0"/>
              </a:endParaRPr>
            </a:p>
          </p:txBody>
        </p:sp>
        <p:sp>
          <p:nvSpPr>
            <p:cNvPr id="83" name="Freeform 13"/>
            <p:cNvSpPr>
              <a:spLocks/>
            </p:cNvSpPr>
            <p:nvPr/>
          </p:nvSpPr>
          <p:spPr bwMode="auto">
            <a:xfrm>
              <a:off x="3236912" y="4413250"/>
              <a:ext cx="28575" cy="36512"/>
            </a:xfrm>
            <a:custGeom>
              <a:avLst/>
              <a:gdLst>
                <a:gd name="T0" fmla="*/ 0 w 27"/>
                <a:gd name="T1" fmla="*/ 13 h 34"/>
                <a:gd name="T2" fmla="*/ 27 w 27"/>
                <a:gd name="T3" fmla="*/ 0 h 34"/>
                <a:gd name="T4" fmla="*/ 27 w 27"/>
                <a:gd name="T5" fmla="*/ 30 h 34"/>
                <a:gd name="T6" fmla="*/ 9 w 27"/>
                <a:gd name="T7" fmla="*/ 34 h 34"/>
                <a:gd name="T8" fmla="*/ 0 w 27"/>
                <a:gd name="T9" fmla="*/ 13 h 34"/>
                <a:gd name="T10" fmla="*/ 0 60000 65536"/>
                <a:gd name="T11" fmla="*/ 0 60000 65536"/>
                <a:gd name="T12" fmla="*/ 0 60000 65536"/>
                <a:gd name="T13" fmla="*/ 0 60000 65536"/>
                <a:gd name="T14" fmla="*/ 0 60000 65536"/>
                <a:gd name="T15" fmla="*/ 0 w 27"/>
                <a:gd name="T16" fmla="*/ 0 h 34"/>
                <a:gd name="T17" fmla="*/ 27 w 27"/>
                <a:gd name="T18" fmla="*/ 34 h 34"/>
              </a:gdLst>
              <a:ahLst/>
              <a:cxnLst>
                <a:cxn ang="T10">
                  <a:pos x="T0" y="T1"/>
                </a:cxn>
                <a:cxn ang="T11">
                  <a:pos x="T2" y="T3"/>
                </a:cxn>
                <a:cxn ang="T12">
                  <a:pos x="T4" y="T5"/>
                </a:cxn>
                <a:cxn ang="T13">
                  <a:pos x="T6" y="T7"/>
                </a:cxn>
                <a:cxn ang="T14">
                  <a:pos x="T8" y="T9"/>
                </a:cxn>
              </a:cxnLst>
              <a:rect l="T15" t="T16" r="T17" b="T18"/>
              <a:pathLst>
                <a:path w="27" h="34">
                  <a:moveTo>
                    <a:pt x="0" y="13"/>
                  </a:moveTo>
                  <a:lnTo>
                    <a:pt x="27" y="0"/>
                  </a:lnTo>
                  <a:lnTo>
                    <a:pt x="27" y="30"/>
                  </a:lnTo>
                  <a:lnTo>
                    <a:pt x="9" y="34"/>
                  </a:lnTo>
                  <a:lnTo>
                    <a:pt x="0" y="13"/>
                  </a:lnTo>
                  <a:close/>
                </a:path>
              </a:pathLst>
            </a:custGeom>
            <a:solidFill>
              <a:srgbClr val="D9D9D9"/>
            </a:solidFill>
            <a:ln w="6350">
              <a:solidFill>
                <a:srgbClr val="FFFFFF"/>
              </a:solidFill>
              <a:round/>
              <a:headEnd/>
              <a:tailEnd/>
            </a:ln>
          </p:spPr>
          <p:txBody>
            <a:bodyPr/>
            <a:lstStyle/>
            <a:p>
              <a:pPr eaLnBrk="1" hangingPunct="1">
                <a:defRPr/>
              </a:pPr>
              <a:endParaRPr lang="en-US" dirty="0">
                <a:latin typeface="+mj-lt"/>
                <a:ea typeface="Tahoma" panose="020B0604030504040204" pitchFamily="34" charset="0"/>
                <a:cs typeface="Tahoma" panose="020B0604030504040204" pitchFamily="34" charset="0"/>
              </a:endParaRPr>
            </a:p>
          </p:txBody>
        </p:sp>
        <p:sp>
          <p:nvSpPr>
            <p:cNvPr id="84" name="Freeform 14"/>
            <p:cNvSpPr>
              <a:spLocks/>
            </p:cNvSpPr>
            <p:nvPr/>
          </p:nvSpPr>
          <p:spPr bwMode="auto">
            <a:xfrm>
              <a:off x="3309937" y="4430712"/>
              <a:ext cx="177800" cy="212725"/>
            </a:xfrm>
            <a:custGeom>
              <a:avLst/>
              <a:gdLst>
                <a:gd name="T0" fmla="*/ 28 w 167"/>
                <a:gd name="T1" fmla="*/ 0 h 197"/>
                <a:gd name="T2" fmla="*/ 0 w 167"/>
                <a:gd name="T3" fmla="*/ 75 h 197"/>
                <a:gd name="T4" fmla="*/ 20 w 167"/>
                <a:gd name="T5" fmla="*/ 112 h 197"/>
                <a:gd name="T6" fmla="*/ 20 w 167"/>
                <a:gd name="T7" fmla="*/ 179 h 197"/>
                <a:gd name="T8" fmla="*/ 60 w 167"/>
                <a:gd name="T9" fmla="*/ 197 h 197"/>
                <a:gd name="T10" fmla="*/ 78 w 167"/>
                <a:gd name="T11" fmla="*/ 158 h 197"/>
                <a:gd name="T12" fmla="*/ 129 w 167"/>
                <a:gd name="T13" fmla="*/ 149 h 197"/>
                <a:gd name="T14" fmla="*/ 167 w 167"/>
                <a:gd name="T15" fmla="*/ 106 h 197"/>
                <a:gd name="T16" fmla="*/ 127 w 167"/>
                <a:gd name="T17" fmla="*/ 39 h 197"/>
                <a:gd name="T18" fmla="*/ 28 w 167"/>
                <a:gd name="T19" fmla="*/ 0 h 1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7"/>
                <a:gd name="T31" fmla="*/ 0 h 197"/>
                <a:gd name="T32" fmla="*/ 167 w 167"/>
                <a:gd name="T33" fmla="*/ 197 h 1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7" h="197">
                  <a:moveTo>
                    <a:pt x="28" y="0"/>
                  </a:moveTo>
                  <a:lnTo>
                    <a:pt x="0" y="75"/>
                  </a:lnTo>
                  <a:lnTo>
                    <a:pt x="20" y="112"/>
                  </a:lnTo>
                  <a:lnTo>
                    <a:pt x="20" y="179"/>
                  </a:lnTo>
                  <a:lnTo>
                    <a:pt x="60" y="197"/>
                  </a:lnTo>
                  <a:lnTo>
                    <a:pt x="78" y="158"/>
                  </a:lnTo>
                  <a:lnTo>
                    <a:pt x="129" y="149"/>
                  </a:lnTo>
                  <a:lnTo>
                    <a:pt x="167" y="106"/>
                  </a:lnTo>
                  <a:lnTo>
                    <a:pt x="127" y="39"/>
                  </a:lnTo>
                  <a:lnTo>
                    <a:pt x="28" y="0"/>
                  </a:lnTo>
                  <a:close/>
                </a:path>
              </a:pathLst>
            </a:custGeom>
            <a:solidFill>
              <a:srgbClr val="D9D9D9"/>
            </a:solidFill>
            <a:ln w="6350">
              <a:solidFill>
                <a:srgbClr val="FFFFFF"/>
              </a:solidFill>
              <a:round/>
              <a:headEnd/>
              <a:tailEnd/>
            </a:ln>
          </p:spPr>
          <p:txBody>
            <a:bodyPr/>
            <a:lstStyle/>
            <a:p>
              <a:pPr eaLnBrk="1" hangingPunct="1">
                <a:defRPr/>
              </a:pPr>
              <a:endParaRPr lang="en-US" dirty="0">
                <a:latin typeface="+mj-lt"/>
                <a:ea typeface="Tahoma" panose="020B0604030504040204" pitchFamily="34" charset="0"/>
                <a:cs typeface="Tahoma" panose="020B0604030504040204" pitchFamily="34" charset="0"/>
              </a:endParaRPr>
            </a:p>
          </p:txBody>
        </p:sp>
        <p:sp>
          <p:nvSpPr>
            <p:cNvPr id="85" name="Freeform 15"/>
            <p:cNvSpPr>
              <a:spLocks/>
            </p:cNvSpPr>
            <p:nvPr/>
          </p:nvSpPr>
          <p:spPr bwMode="auto">
            <a:xfrm>
              <a:off x="3246437" y="4330700"/>
              <a:ext cx="98425" cy="84137"/>
            </a:xfrm>
            <a:custGeom>
              <a:avLst/>
              <a:gdLst>
                <a:gd name="T0" fmla="*/ 19 w 92"/>
                <a:gd name="T1" fmla="*/ 0 h 77"/>
                <a:gd name="T2" fmla="*/ 0 w 92"/>
                <a:gd name="T3" fmla="*/ 23 h 77"/>
                <a:gd name="T4" fmla="*/ 8 w 92"/>
                <a:gd name="T5" fmla="*/ 41 h 77"/>
                <a:gd name="T6" fmla="*/ 25 w 92"/>
                <a:gd name="T7" fmla="*/ 47 h 77"/>
                <a:gd name="T8" fmla="*/ 43 w 92"/>
                <a:gd name="T9" fmla="*/ 77 h 77"/>
                <a:gd name="T10" fmla="*/ 91 w 92"/>
                <a:gd name="T11" fmla="*/ 65 h 77"/>
                <a:gd name="T12" fmla="*/ 92 w 92"/>
                <a:gd name="T13" fmla="*/ 33 h 77"/>
                <a:gd name="T14" fmla="*/ 57 w 92"/>
                <a:gd name="T15" fmla="*/ 6 h 77"/>
                <a:gd name="T16" fmla="*/ 19 w 92"/>
                <a:gd name="T17" fmla="*/ 0 h 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2"/>
                <a:gd name="T28" fmla="*/ 0 h 77"/>
                <a:gd name="T29" fmla="*/ 92 w 92"/>
                <a:gd name="T30" fmla="*/ 77 h 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2" h="77">
                  <a:moveTo>
                    <a:pt x="19" y="0"/>
                  </a:moveTo>
                  <a:lnTo>
                    <a:pt x="0" y="23"/>
                  </a:lnTo>
                  <a:lnTo>
                    <a:pt x="8" y="41"/>
                  </a:lnTo>
                  <a:lnTo>
                    <a:pt x="25" y="47"/>
                  </a:lnTo>
                  <a:lnTo>
                    <a:pt x="43" y="77"/>
                  </a:lnTo>
                  <a:lnTo>
                    <a:pt x="91" y="65"/>
                  </a:lnTo>
                  <a:lnTo>
                    <a:pt x="92" y="33"/>
                  </a:lnTo>
                  <a:lnTo>
                    <a:pt x="57" y="6"/>
                  </a:lnTo>
                  <a:lnTo>
                    <a:pt x="19" y="0"/>
                  </a:lnTo>
                  <a:close/>
                </a:path>
              </a:pathLst>
            </a:custGeom>
            <a:solidFill>
              <a:srgbClr val="D9D9D9"/>
            </a:solidFill>
            <a:ln w="6350">
              <a:solidFill>
                <a:srgbClr val="FFFFFF"/>
              </a:solidFill>
              <a:round/>
              <a:headEnd/>
              <a:tailEnd/>
            </a:ln>
          </p:spPr>
          <p:txBody>
            <a:bodyPr/>
            <a:lstStyle/>
            <a:p>
              <a:pPr eaLnBrk="1" hangingPunct="1">
                <a:defRPr/>
              </a:pPr>
              <a:endParaRPr lang="en-US" dirty="0">
                <a:latin typeface="+mj-lt"/>
                <a:ea typeface="Tahoma" panose="020B0604030504040204" pitchFamily="34" charset="0"/>
                <a:cs typeface="Tahoma" panose="020B0604030504040204" pitchFamily="34" charset="0"/>
              </a:endParaRPr>
            </a:p>
          </p:txBody>
        </p:sp>
        <p:sp>
          <p:nvSpPr>
            <p:cNvPr id="86" name="TextBox 104"/>
            <p:cNvSpPr txBox="1">
              <a:spLocks noChangeArrowheads="1"/>
            </p:cNvSpPr>
            <p:nvPr/>
          </p:nvSpPr>
          <p:spPr bwMode="auto">
            <a:xfrm>
              <a:off x="6464296" y="3022601"/>
              <a:ext cx="322262" cy="215900"/>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dirty="0">
                  <a:latin typeface="+mj-lt"/>
                  <a:cs typeface="Tahoma" panose="020B0604030504040204" pitchFamily="34" charset="0"/>
                </a:rPr>
                <a:t>VA</a:t>
              </a:r>
            </a:p>
          </p:txBody>
        </p:sp>
        <p:sp>
          <p:nvSpPr>
            <p:cNvPr id="87" name="TextBox 106"/>
            <p:cNvSpPr txBox="1">
              <a:spLocks noChangeArrowheads="1"/>
            </p:cNvSpPr>
            <p:nvPr/>
          </p:nvSpPr>
          <p:spPr bwMode="auto">
            <a:xfrm>
              <a:off x="6637338" y="2185988"/>
              <a:ext cx="327025" cy="215900"/>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dirty="0">
                  <a:latin typeface="+mj-lt"/>
                  <a:cs typeface="Tahoma" panose="020B0604030504040204" pitchFamily="34" charset="0"/>
                </a:rPr>
                <a:t>NY</a:t>
              </a:r>
            </a:p>
          </p:txBody>
        </p:sp>
        <p:sp>
          <p:nvSpPr>
            <p:cNvPr id="88" name="TextBox 107"/>
            <p:cNvSpPr txBox="1">
              <a:spLocks noChangeArrowheads="1"/>
            </p:cNvSpPr>
            <p:nvPr/>
          </p:nvSpPr>
          <p:spPr bwMode="auto">
            <a:xfrm>
              <a:off x="7145338" y="1701801"/>
              <a:ext cx="346075" cy="215900"/>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dirty="0">
                  <a:latin typeface="+mj-lt"/>
                  <a:cs typeface="Tahoma" panose="020B0604030504040204" pitchFamily="34" charset="0"/>
                </a:rPr>
                <a:t>ME</a:t>
              </a:r>
            </a:p>
          </p:txBody>
        </p:sp>
        <p:sp>
          <p:nvSpPr>
            <p:cNvPr id="89" name="TextBox 108"/>
            <p:cNvSpPr txBox="1">
              <a:spLocks noChangeArrowheads="1"/>
            </p:cNvSpPr>
            <p:nvPr/>
          </p:nvSpPr>
          <p:spPr bwMode="auto">
            <a:xfrm>
              <a:off x="6461126" y="3300412"/>
              <a:ext cx="336550" cy="215900"/>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dirty="0">
                  <a:latin typeface="+mj-lt"/>
                  <a:cs typeface="Tahoma" panose="020B0604030504040204" pitchFamily="34" charset="0"/>
                </a:rPr>
                <a:t>NC</a:t>
              </a:r>
            </a:p>
          </p:txBody>
        </p:sp>
        <p:sp>
          <p:nvSpPr>
            <p:cNvPr id="90" name="TextBox 109"/>
            <p:cNvSpPr txBox="1">
              <a:spLocks noChangeArrowheads="1"/>
            </p:cNvSpPr>
            <p:nvPr/>
          </p:nvSpPr>
          <p:spPr bwMode="auto">
            <a:xfrm>
              <a:off x="6310164" y="3559968"/>
              <a:ext cx="307975" cy="215900"/>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dirty="0">
                  <a:latin typeface="+mj-lt"/>
                  <a:cs typeface="Tahoma" panose="020B0604030504040204" pitchFamily="34" charset="0"/>
                </a:rPr>
                <a:t>SC</a:t>
              </a:r>
            </a:p>
          </p:txBody>
        </p:sp>
        <p:sp>
          <p:nvSpPr>
            <p:cNvPr id="91" name="TextBox 110"/>
            <p:cNvSpPr txBox="1">
              <a:spLocks noChangeArrowheads="1"/>
            </p:cNvSpPr>
            <p:nvPr/>
          </p:nvSpPr>
          <p:spPr bwMode="auto">
            <a:xfrm>
              <a:off x="6005513" y="3778250"/>
              <a:ext cx="328613" cy="215900"/>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dirty="0">
                  <a:latin typeface="+mj-lt"/>
                  <a:cs typeface="Tahoma" panose="020B0604030504040204" pitchFamily="34" charset="0"/>
                </a:rPr>
                <a:t>GA</a:t>
              </a:r>
            </a:p>
          </p:txBody>
        </p:sp>
        <p:sp>
          <p:nvSpPr>
            <p:cNvPr id="92" name="TextBox 111"/>
            <p:cNvSpPr txBox="1">
              <a:spLocks noChangeArrowheads="1"/>
            </p:cNvSpPr>
            <p:nvPr/>
          </p:nvSpPr>
          <p:spPr bwMode="auto">
            <a:xfrm>
              <a:off x="5641976" y="3365500"/>
              <a:ext cx="327025" cy="214312"/>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dirty="0">
                  <a:latin typeface="+mj-lt"/>
                  <a:cs typeface="Tahoma" panose="020B0604030504040204" pitchFamily="34" charset="0"/>
                </a:rPr>
                <a:t>TN</a:t>
              </a:r>
            </a:p>
          </p:txBody>
        </p:sp>
        <p:sp>
          <p:nvSpPr>
            <p:cNvPr id="93" name="TextBox 112"/>
            <p:cNvSpPr txBox="1">
              <a:spLocks noChangeArrowheads="1"/>
            </p:cNvSpPr>
            <p:nvPr/>
          </p:nvSpPr>
          <p:spPr bwMode="auto">
            <a:xfrm>
              <a:off x="5786438" y="3087688"/>
              <a:ext cx="315913" cy="215900"/>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algn="ctr" eaLnBrk="1" hangingPunct="1">
                <a:spcBef>
                  <a:spcPct val="0"/>
                </a:spcBef>
                <a:buClrTx/>
                <a:buFontTx/>
                <a:buNone/>
                <a:defRPr/>
              </a:pPr>
              <a:r>
                <a:rPr lang="en-US" altLang="en-US" sz="800" dirty="0">
                  <a:latin typeface="+mj-lt"/>
                  <a:cs typeface="Tahoma" panose="020B0604030504040204" pitchFamily="34" charset="0"/>
                </a:rPr>
                <a:t>KY</a:t>
              </a:r>
            </a:p>
          </p:txBody>
        </p:sp>
        <p:sp>
          <p:nvSpPr>
            <p:cNvPr id="94" name="TextBox 117"/>
            <p:cNvSpPr txBox="1">
              <a:spLocks noChangeArrowheads="1"/>
            </p:cNvSpPr>
            <p:nvPr/>
          </p:nvSpPr>
          <p:spPr bwMode="auto">
            <a:xfrm>
              <a:off x="5327651" y="2798763"/>
              <a:ext cx="287337" cy="215900"/>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dirty="0">
                  <a:latin typeface="+mj-lt"/>
                  <a:cs typeface="Tahoma" panose="020B0604030504040204" pitchFamily="34" charset="0"/>
                </a:rPr>
                <a:t>IL</a:t>
              </a:r>
            </a:p>
          </p:txBody>
        </p:sp>
        <p:sp>
          <p:nvSpPr>
            <p:cNvPr id="95" name="TextBox 118"/>
            <p:cNvSpPr txBox="1">
              <a:spLocks noChangeArrowheads="1"/>
            </p:cNvSpPr>
            <p:nvPr/>
          </p:nvSpPr>
          <p:spPr bwMode="auto">
            <a:xfrm>
              <a:off x="4968876" y="4029075"/>
              <a:ext cx="315912" cy="338137"/>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algn="ctr" eaLnBrk="1" hangingPunct="1">
                <a:spcBef>
                  <a:spcPct val="0"/>
                </a:spcBef>
                <a:buClrTx/>
                <a:buFontTx/>
                <a:buNone/>
                <a:defRPr/>
              </a:pPr>
              <a:r>
                <a:rPr lang="en-US" altLang="en-US" sz="800" dirty="0">
                  <a:latin typeface="+mj-lt"/>
                  <a:cs typeface="Tahoma" panose="020B0604030504040204" pitchFamily="34" charset="0"/>
                </a:rPr>
                <a:t>LA</a:t>
              </a:r>
            </a:p>
            <a:p>
              <a:pPr algn="ctr" eaLnBrk="1" hangingPunct="1">
                <a:spcBef>
                  <a:spcPct val="0"/>
                </a:spcBef>
                <a:buClrTx/>
                <a:buFontTx/>
                <a:buNone/>
                <a:defRPr/>
              </a:pPr>
              <a:endParaRPr lang="en-US" altLang="en-US" sz="800" b="1" dirty="0">
                <a:latin typeface="+mj-lt"/>
                <a:cs typeface="Tahoma" panose="020B0604030504040204" pitchFamily="34" charset="0"/>
              </a:endParaRPr>
            </a:p>
          </p:txBody>
        </p:sp>
        <p:sp>
          <p:nvSpPr>
            <p:cNvPr id="96" name="TextBox 119"/>
            <p:cNvSpPr txBox="1">
              <a:spLocks noChangeArrowheads="1"/>
            </p:cNvSpPr>
            <p:nvPr/>
          </p:nvSpPr>
          <p:spPr bwMode="auto">
            <a:xfrm>
              <a:off x="4189412" y="3981450"/>
              <a:ext cx="320675" cy="215900"/>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dirty="0">
                  <a:latin typeface="+mj-lt"/>
                  <a:cs typeface="Tahoma" panose="020B0604030504040204" pitchFamily="34" charset="0"/>
                </a:rPr>
                <a:t>TX</a:t>
              </a:r>
            </a:p>
          </p:txBody>
        </p:sp>
        <p:sp>
          <p:nvSpPr>
            <p:cNvPr id="97" name="TextBox 120"/>
            <p:cNvSpPr txBox="1">
              <a:spLocks noChangeArrowheads="1"/>
            </p:cNvSpPr>
            <p:nvPr/>
          </p:nvSpPr>
          <p:spPr bwMode="auto">
            <a:xfrm>
              <a:off x="4391025" y="3451225"/>
              <a:ext cx="336550" cy="215900"/>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dirty="0">
                  <a:latin typeface="+mj-lt"/>
                  <a:cs typeface="Tahoma" panose="020B0604030504040204" pitchFamily="34" charset="0"/>
                </a:rPr>
                <a:t>OK</a:t>
              </a:r>
            </a:p>
          </p:txBody>
        </p:sp>
        <p:sp>
          <p:nvSpPr>
            <p:cNvPr id="98" name="TextBox 121"/>
            <p:cNvSpPr txBox="1">
              <a:spLocks noChangeArrowheads="1"/>
            </p:cNvSpPr>
            <p:nvPr/>
          </p:nvSpPr>
          <p:spPr bwMode="auto">
            <a:xfrm>
              <a:off x="2740025" y="2174876"/>
              <a:ext cx="301625" cy="215900"/>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dirty="0">
                  <a:latin typeface="+mj-lt"/>
                  <a:cs typeface="Tahoma" panose="020B0604030504040204" pitchFamily="34" charset="0"/>
                </a:rPr>
                <a:t>ID</a:t>
              </a:r>
            </a:p>
          </p:txBody>
        </p:sp>
        <p:sp>
          <p:nvSpPr>
            <p:cNvPr id="99" name="TextBox 123"/>
            <p:cNvSpPr txBox="1">
              <a:spLocks noChangeArrowheads="1"/>
            </p:cNvSpPr>
            <p:nvPr/>
          </p:nvSpPr>
          <p:spPr bwMode="auto">
            <a:xfrm>
              <a:off x="2095500" y="1936751"/>
              <a:ext cx="333375" cy="215900"/>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dirty="0">
                  <a:latin typeface="+mj-lt"/>
                  <a:cs typeface="Tahoma" panose="020B0604030504040204" pitchFamily="34" charset="0"/>
                </a:rPr>
                <a:t>OR</a:t>
              </a:r>
            </a:p>
          </p:txBody>
        </p:sp>
        <p:sp>
          <p:nvSpPr>
            <p:cNvPr id="100" name="TextBox 124"/>
            <p:cNvSpPr txBox="1">
              <a:spLocks noChangeArrowheads="1"/>
            </p:cNvSpPr>
            <p:nvPr/>
          </p:nvSpPr>
          <p:spPr bwMode="auto">
            <a:xfrm>
              <a:off x="2259012" y="1509713"/>
              <a:ext cx="360363" cy="215900"/>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dirty="0">
                  <a:latin typeface="+mj-lt"/>
                  <a:cs typeface="Tahoma" panose="020B0604030504040204" pitchFamily="34" charset="0"/>
                </a:rPr>
                <a:t>WA</a:t>
              </a:r>
            </a:p>
          </p:txBody>
        </p:sp>
        <p:sp>
          <p:nvSpPr>
            <p:cNvPr id="101" name="TextBox 125"/>
            <p:cNvSpPr txBox="1">
              <a:spLocks noChangeArrowheads="1"/>
            </p:cNvSpPr>
            <p:nvPr/>
          </p:nvSpPr>
          <p:spPr bwMode="auto">
            <a:xfrm>
              <a:off x="1938337" y="3022601"/>
              <a:ext cx="325438" cy="215900"/>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algn="just" eaLnBrk="1" hangingPunct="1">
                <a:spcBef>
                  <a:spcPct val="0"/>
                </a:spcBef>
                <a:buClrTx/>
                <a:buFontTx/>
                <a:buNone/>
                <a:defRPr/>
              </a:pPr>
              <a:r>
                <a:rPr lang="en-US" altLang="en-US" sz="800" dirty="0">
                  <a:latin typeface="+mj-lt"/>
                  <a:cs typeface="Tahoma" panose="020B0604030504040204" pitchFamily="34" charset="0"/>
                </a:rPr>
                <a:t>CA</a:t>
              </a:r>
            </a:p>
          </p:txBody>
        </p:sp>
        <p:sp>
          <p:nvSpPr>
            <p:cNvPr id="102" name="TextBox 126"/>
            <p:cNvSpPr txBox="1">
              <a:spLocks noChangeArrowheads="1"/>
            </p:cNvSpPr>
            <p:nvPr/>
          </p:nvSpPr>
          <p:spPr bwMode="auto">
            <a:xfrm>
              <a:off x="2781300" y="3411537"/>
              <a:ext cx="320675" cy="215900"/>
            </a:xfrm>
            <a:prstGeom prst="rect">
              <a:avLst/>
            </a:prstGeom>
            <a:grp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dirty="0">
                  <a:latin typeface="+mj-lt"/>
                  <a:cs typeface="Tahoma" panose="020B0604030504040204" pitchFamily="34" charset="0"/>
                </a:rPr>
                <a:t>AZ</a:t>
              </a:r>
            </a:p>
          </p:txBody>
        </p:sp>
        <p:sp>
          <p:nvSpPr>
            <p:cNvPr id="103" name="TextBox 127"/>
            <p:cNvSpPr txBox="1">
              <a:spLocks noChangeArrowheads="1"/>
            </p:cNvSpPr>
            <p:nvPr/>
          </p:nvSpPr>
          <p:spPr bwMode="auto">
            <a:xfrm>
              <a:off x="3427412" y="3541712"/>
              <a:ext cx="357188" cy="215900"/>
            </a:xfrm>
            <a:prstGeom prst="rect">
              <a:avLst/>
            </a:prstGeom>
            <a:grp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dirty="0">
                  <a:latin typeface="+mj-lt"/>
                  <a:cs typeface="Tahoma" panose="020B0604030504040204" pitchFamily="34" charset="0"/>
                </a:rPr>
                <a:t>NM</a:t>
              </a:r>
            </a:p>
          </p:txBody>
        </p:sp>
        <p:sp>
          <p:nvSpPr>
            <p:cNvPr id="104" name="TextBox 128"/>
            <p:cNvSpPr txBox="1">
              <a:spLocks noChangeArrowheads="1"/>
            </p:cNvSpPr>
            <p:nvPr/>
          </p:nvSpPr>
          <p:spPr bwMode="auto">
            <a:xfrm>
              <a:off x="3511550" y="2928938"/>
              <a:ext cx="328612" cy="215900"/>
            </a:xfrm>
            <a:prstGeom prst="rect">
              <a:avLst/>
            </a:prstGeom>
            <a:grp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algn="ctr" eaLnBrk="1" hangingPunct="1">
                <a:spcBef>
                  <a:spcPct val="0"/>
                </a:spcBef>
                <a:buClrTx/>
                <a:buFontTx/>
                <a:buNone/>
                <a:defRPr/>
              </a:pPr>
              <a:r>
                <a:rPr lang="en-US" altLang="en-US" sz="800" dirty="0">
                  <a:latin typeface="+mj-lt"/>
                  <a:cs typeface="Tahoma" panose="020B0604030504040204" pitchFamily="34" charset="0"/>
                </a:rPr>
                <a:t>CO</a:t>
              </a:r>
            </a:p>
          </p:txBody>
        </p:sp>
        <p:sp>
          <p:nvSpPr>
            <p:cNvPr id="105" name="TextBox 129"/>
            <p:cNvSpPr txBox="1">
              <a:spLocks noChangeArrowheads="1"/>
            </p:cNvSpPr>
            <p:nvPr/>
          </p:nvSpPr>
          <p:spPr bwMode="auto">
            <a:xfrm>
              <a:off x="3355975" y="2362201"/>
              <a:ext cx="354012" cy="215900"/>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dirty="0">
                  <a:latin typeface="+mj-lt"/>
                  <a:cs typeface="Tahoma" panose="020B0604030504040204" pitchFamily="34" charset="0"/>
                </a:rPr>
                <a:t>WY</a:t>
              </a:r>
            </a:p>
          </p:txBody>
        </p:sp>
        <p:sp>
          <p:nvSpPr>
            <p:cNvPr id="106" name="TextBox 130"/>
            <p:cNvSpPr txBox="1">
              <a:spLocks noChangeArrowheads="1"/>
            </p:cNvSpPr>
            <p:nvPr/>
          </p:nvSpPr>
          <p:spPr bwMode="auto">
            <a:xfrm>
              <a:off x="3276600" y="1704560"/>
              <a:ext cx="388289" cy="338554"/>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dirty="0">
                  <a:latin typeface="+mj-lt"/>
                  <a:cs typeface="Tahoma" panose="020B0604030504040204" pitchFamily="34" charset="0"/>
                </a:rPr>
                <a:t>MT</a:t>
              </a:r>
            </a:p>
            <a:p>
              <a:pPr eaLnBrk="1" hangingPunct="1">
                <a:spcBef>
                  <a:spcPct val="0"/>
                </a:spcBef>
                <a:buClrTx/>
                <a:buFontTx/>
                <a:buNone/>
                <a:defRPr/>
              </a:pPr>
              <a:r>
                <a:rPr lang="en-US" altLang="en-US" sz="800" dirty="0">
                  <a:latin typeface="+mj-lt"/>
                  <a:cs typeface="Tahoma" panose="020B0604030504040204" pitchFamily="34" charset="0"/>
                </a:rPr>
                <a:t>20%</a:t>
              </a:r>
            </a:p>
          </p:txBody>
        </p:sp>
        <p:sp>
          <p:nvSpPr>
            <p:cNvPr id="107" name="TextBox 132"/>
            <p:cNvSpPr txBox="1">
              <a:spLocks noChangeArrowheads="1"/>
            </p:cNvSpPr>
            <p:nvPr/>
          </p:nvSpPr>
          <p:spPr bwMode="auto">
            <a:xfrm>
              <a:off x="4116387" y="2184401"/>
              <a:ext cx="319088" cy="215900"/>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dirty="0">
                  <a:latin typeface="+mj-lt"/>
                  <a:cs typeface="Tahoma" panose="020B0604030504040204" pitchFamily="34" charset="0"/>
                </a:rPr>
                <a:t>SD</a:t>
              </a:r>
            </a:p>
          </p:txBody>
        </p:sp>
        <p:sp>
          <p:nvSpPr>
            <p:cNvPr id="108" name="TextBox 133"/>
            <p:cNvSpPr txBox="1">
              <a:spLocks noChangeArrowheads="1"/>
            </p:cNvSpPr>
            <p:nvPr/>
          </p:nvSpPr>
          <p:spPr bwMode="auto">
            <a:xfrm>
              <a:off x="4833938" y="2549526"/>
              <a:ext cx="293688" cy="215900"/>
            </a:xfrm>
            <a:prstGeom prst="rect">
              <a:avLst/>
            </a:prstGeom>
            <a:grp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dirty="0">
                  <a:latin typeface="+mj-lt"/>
                  <a:cs typeface="Tahoma" panose="020B0604030504040204" pitchFamily="34" charset="0"/>
                </a:rPr>
                <a:t>IA</a:t>
              </a:r>
            </a:p>
          </p:txBody>
        </p:sp>
        <p:sp>
          <p:nvSpPr>
            <p:cNvPr id="109" name="TextBox 134"/>
            <p:cNvSpPr txBox="1">
              <a:spLocks noChangeArrowheads="1"/>
            </p:cNvSpPr>
            <p:nvPr/>
          </p:nvSpPr>
          <p:spPr bwMode="auto">
            <a:xfrm>
              <a:off x="2862262" y="2779713"/>
              <a:ext cx="325438" cy="215900"/>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dirty="0">
                  <a:latin typeface="+mj-lt"/>
                  <a:cs typeface="Tahoma" panose="020B0604030504040204" pitchFamily="34" charset="0"/>
                </a:rPr>
                <a:t>UT</a:t>
              </a:r>
            </a:p>
          </p:txBody>
        </p:sp>
        <p:sp>
          <p:nvSpPr>
            <p:cNvPr id="110" name="TextBox 136"/>
            <p:cNvSpPr txBox="1">
              <a:spLocks noChangeArrowheads="1"/>
            </p:cNvSpPr>
            <p:nvPr/>
          </p:nvSpPr>
          <p:spPr bwMode="auto">
            <a:xfrm>
              <a:off x="4926013" y="3533775"/>
              <a:ext cx="325438" cy="215900"/>
            </a:xfrm>
            <a:prstGeom prst="rect">
              <a:avLst/>
            </a:prstGeom>
            <a:grp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dirty="0">
                  <a:latin typeface="+mj-lt"/>
                  <a:cs typeface="Tahoma" panose="020B0604030504040204" pitchFamily="34" charset="0"/>
                </a:rPr>
                <a:t>AR</a:t>
              </a:r>
            </a:p>
          </p:txBody>
        </p:sp>
        <p:sp>
          <p:nvSpPr>
            <p:cNvPr id="111" name="TextBox 138"/>
            <p:cNvSpPr txBox="1">
              <a:spLocks noChangeArrowheads="1"/>
            </p:cNvSpPr>
            <p:nvPr/>
          </p:nvSpPr>
          <p:spPr bwMode="auto">
            <a:xfrm>
              <a:off x="5270501" y="3768725"/>
              <a:ext cx="336550" cy="338137"/>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algn="ctr" eaLnBrk="1" hangingPunct="1">
                <a:spcBef>
                  <a:spcPct val="0"/>
                </a:spcBef>
                <a:buClrTx/>
                <a:buFontTx/>
                <a:buNone/>
                <a:defRPr/>
              </a:pPr>
              <a:r>
                <a:rPr lang="en-US" altLang="en-US" sz="800" dirty="0">
                  <a:latin typeface="+mj-lt"/>
                  <a:cs typeface="Tahoma" panose="020B0604030504040204" pitchFamily="34" charset="0"/>
                </a:rPr>
                <a:t>MS</a:t>
              </a:r>
            </a:p>
            <a:p>
              <a:pPr algn="ctr" eaLnBrk="1" hangingPunct="1">
                <a:spcBef>
                  <a:spcPct val="0"/>
                </a:spcBef>
                <a:buClrTx/>
                <a:buFontTx/>
                <a:buNone/>
                <a:defRPr/>
              </a:pPr>
              <a:endParaRPr lang="en-US" altLang="en-US" sz="800" dirty="0">
                <a:latin typeface="+mj-lt"/>
                <a:cs typeface="Tahoma" panose="020B0604030504040204" pitchFamily="34" charset="0"/>
              </a:endParaRPr>
            </a:p>
          </p:txBody>
        </p:sp>
        <p:sp>
          <p:nvSpPr>
            <p:cNvPr id="112" name="TextBox 139"/>
            <p:cNvSpPr txBox="1">
              <a:spLocks noChangeArrowheads="1"/>
            </p:cNvSpPr>
            <p:nvPr/>
          </p:nvSpPr>
          <p:spPr bwMode="auto">
            <a:xfrm>
              <a:off x="5661026" y="3781425"/>
              <a:ext cx="315912" cy="215900"/>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dirty="0">
                  <a:latin typeface="+mj-lt"/>
                  <a:cs typeface="Tahoma" panose="020B0604030504040204" pitchFamily="34" charset="0"/>
                </a:rPr>
                <a:t>AL</a:t>
              </a:r>
            </a:p>
          </p:txBody>
        </p:sp>
        <p:sp>
          <p:nvSpPr>
            <p:cNvPr id="113" name="TextBox 140"/>
            <p:cNvSpPr txBox="1">
              <a:spLocks noChangeArrowheads="1"/>
            </p:cNvSpPr>
            <p:nvPr/>
          </p:nvSpPr>
          <p:spPr bwMode="auto">
            <a:xfrm>
              <a:off x="4217987" y="2611438"/>
              <a:ext cx="330200" cy="215900"/>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dirty="0">
                  <a:latin typeface="+mj-lt"/>
                  <a:cs typeface="Tahoma" panose="020B0604030504040204" pitchFamily="34" charset="0"/>
                </a:rPr>
                <a:t>NE</a:t>
              </a:r>
            </a:p>
          </p:txBody>
        </p:sp>
        <p:sp>
          <p:nvSpPr>
            <p:cNvPr id="114" name="TextBox 141"/>
            <p:cNvSpPr txBox="1">
              <a:spLocks noChangeArrowheads="1"/>
            </p:cNvSpPr>
            <p:nvPr/>
          </p:nvSpPr>
          <p:spPr bwMode="auto">
            <a:xfrm>
              <a:off x="4275137" y="3049588"/>
              <a:ext cx="312738" cy="215900"/>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dirty="0">
                  <a:latin typeface="+mj-lt"/>
                  <a:cs typeface="Tahoma" panose="020B0604030504040204" pitchFamily="34" charset="0"/>
                </a:rPr>
                <a:t>KS</a:t>
              </a:r>
            </a:p>
          </p:txBody>
        </p:sp>
        <p:sp>
          <p:nvSpPr>
            <p:cNvPr id="115" name="Freeform 1132"/>
            <p:cNvSpPr>
              <a:spLocks/>
            </p:cNvSpPr>
            <p:nvPr/>
          </p:nvSpPr>
          <p:spPr bwMode="auto">
            <a:xfrm>
              <a:off x="4597400" y="1668463"/>
              <a:ext cx="725487" cy="798513"/>
            </a:xfrm>
            <a:custGeom>
              <a:avLst/>
              <a:gdLst>
                <a:gd name="T0" fmla="*/ 4 w 711"/>
                <a:gd name="T1" fmla="*/ 146 h 774"/>
                <a:gd name="T2" fmla="*/ 33 w 711"/>
                <a:gd name="T3" fmla="*/ 238 h 774"/>
                <a:gd name="T4" fmla="*/ 36 w 711"/>
                <a:gd name="T5" fmla="*/ 352 h 774"/>
                <a:gd name="T6" fmla="*/ 55 w 711"/>
                <a:gd name="T7" fmla="*/ 445 h 774"/>
                <a:gd name="T8" fmla="*/ 31 w 711"/>
                <a:gd name="T9" fmla="*/ 492 h 774"/>
                <a:gd name="T10" fmla="*/ 67 w 711"/>
                <a:gd name="T11" fmla="*/ 527 h 774"/>
                <a:gd name="T12" fmla="*/ 65 w 711"/>
                <a:gd name="T13" fmla="*/ 774 h 774"/>
                <a:gd name="T14" fmla="*/ 584 w 711"/>
                <a:gd name="T15" fmla="*/ 764 h 774"/>
                <a:gd name="T16" fmla="*/ 576 w 711"/>
                <a:gd name="T17" fmla="*/ 715 h 774"/>
                <a:gd name="T18" fmla="*/ 519 w 711"/>
                <a:gd name="T19" fmla="*/ 673 h 774"/>
                <a:gd name="T20" fmla="*/ 493 w 711"/>
                <a:gd name="T21" fmla="*/ 643 h 774"/>
                <a:gd name="T22" fmla="*/ 422 w 711"/>
                <a:gd name="T23" fmla="*/ 599 h 774"/>
                <a:gd name="T24" fmla="*/ 424 w 711"/>
                <a:gd name="T25" fmla="*/ 529 h 774"/>
                <a:gd name="T26" fmla="*/ 409 w 711"/>
                <a:gd name="T27" fmla="*/ 481 h 774"/>
                <a:gd name="T28" fmla="*/ 466 w 711"/>
                <a:gd name="T29" fmla="*/ 413 h 774"/>
                <a:gd name="T30" fmla="*/ 462 w 711"/>
                <a:gd name="T31" fmla="*/ 344 h 774"/>
                <a:gd name="T32" fmla="*/ 557 w 711"/>
                <a:gd name="T33" fmla="*/ 274 h 774"/>
                <a:gd name="T34" fmla="*/ 580 w 711"/>
                <a:gd name="T35" fmla="*/ 234 h 774"/>
                <a:gd name="T36" fmla="*/ 711 w 711"/>
                <a:gd name="T37" fmla="*/ 165 h 774"/>
                <a:gd name="T38" fmla="*/ 652 w 711"/>
                <a:gd name="T39" fmla="*/ 141 h 774"/>
                <a:gd name="T40" fmla="*/ 601 w 711"/>
                <a:gd name="T41" fmla="*/ 146 h 774"/>
                <a:gd name="T42" fmla="*/ 590 w 711"/>
                <a:gd name="T43" fmla="*/ 127 h 774"/>
                <a:gd name="T44" fmla="*/ 495 w 711"/>
                <a:gd name="T45" fmla="*/ 126 h 774"/>
                <a:gd name="T46" fmla="*/ 432 w 711"/>
                <a:gd name="T47" fmla="*/ 107 h 774"/>
                <a:gd name="T48" fmla="*/ 301 w 711"/>
                <a:gd name="T49" fmla="*/ 93 h 774"/>
                <a:gd name="T50" fmla="*/ 282 w 711"/>
                <a:gd name="T51" fmla="*/ 70 h 774"/>
                <a:gd name="T52" fmla="*/ 228 w 711"/>
                <a:gd name="T53" fmla="*/ 50 h 774"/>
                <a:gd name="T54" fmla="*/ 219 w 711"/>
                <a:gd name="T55" fmla="*/ 0 h 774"/>
                <a:gd name="T56" fmla="*/ 187 w 711"/>
                <a:gd name="T57" fmla="*/ 0 h 774"/>
                <a:gd name="T58" fmla="*/ 187 w 711"/>
                <a:gd name="T59" fmla="*/ 36 h 774"/>
                <a:gd name="T60" fmla="*/ 0 w 711"/>
                <a:gd name="T61" fmla="*/ 36 h 774"/>
                <a:gd name="T62" fmla="*/ 4 w 711"/>
                <a:gd name="T63" fmla="*/ 146 h 774"/>
                <a:gd name="T64" fmla="*/ 4 w 711"/>
                <a:gd name="T65" fmla="*/ 146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11" h="774">
                  <a:moveTo>
                    <a:pt x="4" y="146"/>
                  </a:moveTo>
                  <a:lnTo>
                    <a:pt x="33" y="238"/>
                  </a:lnTo>
                  <a:lnTo>
                    <a:pt x="36" y="352"/>
                  </a:lnTo>
                  <a:lnTo>
                    <a:pt x="55" y="445"/>
                  </a:lnTo>
                  <a:lnTo>
                    <a:pt x="31" y="492"/>
                  </a:lnTo>
                  <a:lnTo>
                    <a:pt x="67" y="527"/>
                  </a:lnTo>
                  <a:lnTo>
                    <a:pt x="65" y="774"/>
                  </a:lnTo>
                  <a:lnTo>
                    <a:pt x="584" y="764"/>
                  </a:lnTo>
                  <a:lnTo>
                    <a:pt x="576" y="715"/>
                  </a:lnTo>
                  <a:lnTo>
                    <a:pt x="519" y="673"/>
                  </a:lnTo>
                  <a:lnTo>
                    <a:pt x="493" y="643"/>
                  </a:lnTo>
                  <a:lnTo>
                    <a:pt x="422" y="599"/>
                  </a:lnTo>
                  <a:lnTo>
                    <a:pt x="424" y="529"/>
                  </a:lnTo>
                  <a:lnTo>
                    <a:pt x="409" y="481"/>
                  </a:lnTo>
                  <a:lnTo>
                    <a:pt x="466" y="413"/>
                  </a:lnTo>
                  <a:lnTo>
                    <a:pt x="462" y="344"/>
                  </a:lnTo>
                  <a:lnTo>
                    <a:pt x="557" y="274"/>
                  </a:lnTo>
                  <a:lnTo>
                    <a:pt x="580" y="234"/>
                  </a:lnTo>
                  <a:lnTo>
                    <a:pt x="711" y="165"/>
                  </a:lnTo>
                  <a:lnTo>
                    <a:pt x="652" y="141"/>
                  </a:lnTo>
                  <a:lnTo>
                    <a:pt x="601" y="146"/>
                  </a:lnTo>
                  <a:lnTo>
                    <a:pt x="590" y="127"/>
                  </a:lnTo>
                  <a:lnTo>
                    <a:pt x="495" y="126"/>
                  </a:lnTo>
                  <a:lnTo>
                    <a:pt x="432" y="107"/>
                  </a:lnTo>
                  <a:lnTo>
                    <a:pt x="301" y="93"/>
                  </a:lnTo>
                  <a:lnTo>
                    <a:pt x="282" y="70"/>
                  </a:lnTo>
                  <a:lnTo>
                    <a:pt x="228" y="50"/>
                  </a:lnTo>
                  <a:lnTo>
                    <a:pt x="219" y="0"/>
                  </a:lnTo>
                  <a:lnTo>
                    <a:pt x="187" y="0"/>
                  </a:lnTo>
                  <a:lnTo>
                    <a:pt x="187" y="36"/>
                  </a:lnTo>
                  <a:lnTo>
                    <a:pt x="0" y="36"/>
                  </a:lnTo>
                  <a:lnTo>
                    <a:pt x="4" y="146"/>
                  </a:lnTo>
                  <a:lnTo>
                    <a:pt x="4" y="146"/>
                  </a:lnTo>
                  <a:close/>
                </a:path>
              </a:pathLst>
            </a:custGeom>
            <a:solidFill>
              <a:srgbClr val="D9D9D9"/>
            </a:solidFill>
            <a:ln w="12700">
              <a:solidFill>
                <a:srgbClr val="FFFFFF"/>
              </a:solidFill>
              <a:round/>
              <a:headEnd/>
              <a:tailEnd/>
            </a:ln>
            <a:effectLst/>
            <a:extLst/>
          </p:spPr>
          <p:txBody>
            <a:bodyPr/>
            <a:lstStyle/>
            <a:p>
              <a:pPr eaLnBrk="1" hangingPunct="1">
                <a:defRPr/>
              </a:pPr>
              <a:endParaRPr lang="en-US" dirty="0">
                <a:latin typeface="+mj-lt"/>
                <a:ea typeface="Tahoma" panose="020B0604030504040204" pitchFamily="34" charset="0"/>
                <a:cs typeface="Tahoma" panose="020B0604030504040204" pitchFamily="34" charset="0"/>
              </a:endParaRPr>
            </a:p>
          </p:txBody>
        </p:sp>
        <p:sp>
          <p:nvSpPr>
            <p:cNvPr id="116" name="TextBox 153"/>
            <p:cNvSpPr txBox="1">
              <a:spLocks noChangeArrowheads="1"/>
            </p:cNvSpPr>
            <p:nvPr/>
          </p:nvSpPr>
          <p:spPr bwMode="auto">
            <a:xfrm>
              <a:off x="2019300" y="3997325"/>
              <a:ext cx="323850" cy="215900"/>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dirty="0">
                  <a:latin typeface="+mj-lt"/>
                  <a:cs typeface="Tahoma" panose="020B0604030504040204" pitchFamily="34" charset="0"/>
                </a:rPr>
                <a:t>AK</a:t>
              </a:r>
            </a:p>
          </p:txBody>
        </p:sp>
        <p:sp>
          <p:nvSpPr>
            <p:cNvPr id="117" name="Freeform 1139"/>
            <p:cNvSpPr>
              <a:spLocks/>
            </p:cNvSpPr>
            <p:nvPr/>
          </p:nvSpPr>
          <p:spPr bwMode="auto">
            <a:xfrm>
              <a:off x="5011738" y="1978026"/>
              <a:ext cx="590550" cy="609600"/>
            </a:xfrm>
            <a:custGeom>
              <a:avLst/>
              <a:gdLst>
                <a:gd name="T0" fmla="*/ 15 w 578"/>
                <a:gd name="T1" fmla="*/ 227 h 591"/>
                <a:gd name="T2" fmla="*/ 13 w 578"/>
                <a:gd name="T3" fmla="*/ 297 h 591"/>
                <a:gd name="T4" fmla="*/ 84 w 578"/>
                <a:gd name="T5" fmla="*/ 341 h 591"/>
                <a:gd name="T6" fmla="*/ 110 w 578"/>
                <a:gd name="T7" fmla="*/ 371 h 591"/>
                <a:gd name="T8" fmla="*/ 167 w 578"/>
                <a:gd name="T9" fmla="*/ 413 h 591"/>
                <a:gd name="T10" fmla="*/ 175 w 578"/>
                <a:gd name="T11" fmla="*/ 462 h 591"/>
                <a:gd name="T12" fmla="*/ 186 w 578"/>
                <a:gd name="T13" fmla="*/ 529 h 591"/>
                <a:gd name="T14" fmla="*/ 240 w 578"/>
                <a:gd name="T15" fmla="*/ 591 h 591"/>
                <a:gd name="T16" fmla="*/ 527 w 578"/>
                <a:gd name="T17" fmla="*/ 574 h 591"/>
                <a:gd name="T18" fmla="*/ 511 w 578"/>
                <a:gd name="T19" fmla="*/ 483 h 591"/>
                <a:gd name="T20" fmla="*/ 536 w 578"/>
                <a:gd name="T21" fmla="*/ 344 h 591"/>
                <a:gd name="T22" fmla="*/ 536 w 578"/>
                <a:gd name="T23" fmla="*/ 306 h 591"/>
                <a:gd name="T24" fmla="*/ 578 w 578"/>
                <a:gd name="T25" fmla="*/ 198 h 591"/>
                <a:gd name="T26" fmla="*/ 567 w 578"/>
                <a:gd name="T27" fmla="*/ 194 h 591"/>
                <a:gd name="T28" fmla="*/ 540 w 578"/>
                <a:gd name="T29" fmla="*/ 257 h 591"/>
                <a:gd name="T30" fmla="*/ 517 w 578"/>
                <a:gd name="T31" fmla="*/ 261 h 591"/>
                <a:gd name="T32" fmla="*/ 508 w 578"/>
                <a:gd name="T33" fmla="*/ 287 h 591"/>
                <a:gd name="T34" fmla="*/ 483 w 578"/>
                <a:gd name="T35" fmla="*/ 304 h 591"/>
                <a:gd name="T36" fmla="*/ 500 w 578"/>
                <a:gd name="T37" fmla="*/ 247 h 591"/>
                <a:gd name="T38" fmla="*/ 517 w 578"/>
                <a:gd name="T39" fmla="*/ 225 h 591"/>
                <a:gd name="T40" fmla="*/ 487 w 578"/>
                <a:gd name="T41" fmla="*/ 143 h 591"/>
                <a:gd name="T42" fmla="*/ 466 w 578"/>
                <a:gd name="T43" fmla="*/ 137 h 591"/>
                <a:gd name="T44" fmla="*/ 458 w 578"/>
                <a:gd name="T45" fmla="*/ 118 h 591"/>
                <a:gd name="T46" fmla="*/ 234 w 578"/>
                <a:gd name="T47" fmla="*/ 48 h 591"/>
                <a:gd name="T48" fmla="*/ 205 w 578"/>
                <a:gd name="T49" fmla="*/ 35 h 591"/>
                <a:gd name="T50" fmla="*/ 190 w 578"/>
                <a:gd name="T51" fmla="*/ 48 h 591"/>
                <a:gd name="T52" fmla="*/ 184 w 578"/>
                <a:gd name="T53" fmla="*/ 44 h 591"/>
                <a:gd name="T54" fmla="*/ 192 w 578"/>
                <a:gd name="T55" fmla="*/ 19 h 591"/>
                <a:gd name="T56" fmla="*/ 198 w 578"/>
                <a:gd name="T57" fmla="*/ 4 h 591"/>
                <a:gd name="T58" fmla="*/ 190 w 578"/>
                <a:gd name="T59" fmla="*/ 0 h 591"/>
                <a:gd name="T60" fmla="*/ 99 w 578"/>
                <a:gd name="T61" fmla="*/ 38 h 591"/>
                <a:gd name="T62" fmla="*/ 89 w 578"/>
                <a:gd name="T63" fmla="*/ 40 h 591"/>
                <a:gd name="T64" fmla="*/ 70 w 578"/>
                <a:gd name="T65" fmla="*/ 31 h 591"/>
                <a:gd name="T66" fmla="*/ 53 w 578"/>
                <a:gd name="T67" fmla="*/ 42 h 591"/>
                <a:gd name="T68" fmla="*/ 57 w 578"/>
                <a:gd name="T69" fmla="*/ 111 h 591"/>
                <a:gd name="T70" fmla="*/ 0 w 578"/>
                <a:gd name="T71" fmla="*/ 179 h 591"/>
                <a:gd name="T72" fmla="*/ 15 w 578"/>
                <a:gd name="T73" fmla="*/ 227 h 591"/>
                <a:gd name="T74" fmla="*/ 15 w 578"/>
                <a:gd name="T75" fmla="*/ 227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78" h="591">
                  <a:moveTo>
                    <a:pt x="15" y="227"/>
                  </a:moveTo>
                  <a:lnTo>
                    <a:pt x="13" y="297"/>
                  </a:lnTo>
                  <a:lnTo>
                    <a:pt x="84" y="341"/>
                  </a:lnTo>
                  <a:lnTo>
                    <a:pt x="110" y="371"/>
                  </a:lnTo>
                  <a:lnTo>
                    <a:pt x="167" y="413"/>
                  </a:lnTo>
                  <a:lnTo>
                    <a:pt x="175" y="462"/>
                  </a:lnTo>
                  <a:lnTo>
                    <a:pt x="186" y="529"/>
                  </a:lnTo>
                  <a:lnTo>
                    <a:pt x="240" y="591"/>
                  </a:lnTo>
                  <a:lnTo>
                    <a:pt x="527" y="574"/>
                  </a:lnTo>
                  <a:lnTo>
                    <a:pt x="511" y="483"/>
                  </a:lnTo>
                  <a:lnTo>
                    <a:pt x="536" y="344"/>
                  </a:lnTo>
                  <a:lnTo>
                    <a:pt x="536" y="306"/>
                  </a:lnTo>
                  <a:lnTo>
                    <a:pt x="578" y="198"/>
                  </a:lnTo>
                  <a:lnTo>
                    <a:pt x="567" y="194"/>
                  </a:lnTo>
                  <a:lnTo>
                    <a:pt x="540" y="257"/>
                  </a:lnTo>
                  <a:lnTo>
                    <a:pt x="517" y="261"/>
                  </a:lnTo>
                  <a:lnTo>
                    <a:pt x="508" y="287"/>
                  </a:lnTo>
                  <a:lnTo>
                    <a:pt x="483" y="304"/>
                  </a:lnTo>
                  <a:lnTo>
                    <a:pt x="500" y="247"/>
                  </a:lnTo>
                  <a:lnTo>
                    <a:pt x="517" y="225"/>
                  </a:lnTo>
                  <a:lnTo>
                    <a:pt x="487" y="143"/>
                  </a:lnTo>
                  <a:lnTo>
                    <a:pt x="466" y="137"/>
                  </a:lnTo>
                  <a:lnTo>
                    <a:pt x="458" y="118"/>
                  </a:lnTo>
                  <a:lnTo>
                    <a:pt x="234" y="48"/>
                  </a:lnTo>
                  <a:lnTo>
                    <a:pt x="205" y="35"/>
                  </a:lnTo>
                  <a:lnTo>
                    <a:pt x="190" y="48"/>
                  </a:lnTo>
                  <a:lnTo>
                    <a:pt x="184" y="44"/>
                  </a:lnTo>
                  <a:lnTo>
                    <a:pt x="192" y="19"/>
                  </a:lnTo>
                  <a:lnTo>
                    <a:pt x="198" y="4"/>
                  </a:lnTo>
                  <a:lnTo>
                    <a:pt x="190" y="0"/>
                  </a:lnTo>
                  <a:lnTo>
                    <a:pt x="99" y="38"/>
                  </a:lnTo>
                  <a:lnTo>
                    <a:pt x="89" y="40"/>
                  </a:lnTo>
                  <a:lnTo>
                    <a:pt x="70" y="31"/>
                  </a:lnTo>
                  <a:lnTo>
                    <a:pt x="53" y="42"/>
                  </a:lnTo>
                  <a:lnTo>
                    <a:pt x="57" y="111"/>
                  </a:lnTo>
                  <a:lnTo>
                    <a:pt x="0" y="179"/>
                  </a:lnTo>
                  <a:lnTo>
                    <a:pt x="15" y="227"/>
                  </a:lnTo>
                  <a:lnTo>
                    <a:pt x="15" y="227"/>
                  </a:lnTo>
                  <a:close/>
                </a:path>
              </a:pathLst>
            </a:custGeom>
            <a:solidFill>
              <a:srgbClr val="70ACE2"/>
            </a:solidFill>
            <a:ln w="12700">
              <a:solidFill>
                <a:srgbClr val="D27770"/>
              </a:solidFill>
              <a:round/>
              <a:headEnd/>
              <a:tailEnd/>
            </a:ln>
            <a:effectLst/>
            <a:extLst/>
          </p:spPr>
          <p:txBody>
            <a:bodyPr/>
            <a:lstStyle/>
            <a:p>
              <a:pPr eaLnBrk="1" hangingPunct="1">
                <a:defRPr/>
              </a:pPr>
              <a:endParaRPr lang="en-US" dirty="0">
                <a:latin typeface="+mj-lt"/>
                <a:ea typeface="Tahoma" panose="020B0604030504040204" pitchFamily="34" charset="0"/>
                <a:cs typeface="Tahoma" panose="020B0604030504040204" pitchFamily="34" charset="0"/>
              </a:endParaRPr>
            </a:p>
          </p:txBody>
        </p:sp>
        <p:sp>
          <p:nvSpPr>
            <p:cNvPr id="118" name="TextBox 115"/>
            <p:cNvSpPr txBox="1">
              <a:spLocks noChangeArrowheads="1"/>
            </p:cNvSpPr>
            <p:nvPr/>
          </p:nvSpPr>
          <p:spPr bwMode="auto">
            <a:xfrm>
              <a:off x="5154613" y="2144723"/>
              <a:ext cx="409129" cy="338554"/>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dirty="0">
                  <a:latin typeface="+mj-lt"/>
                  <a:cs typeface="Tahoma" panose="020B0604030504040204" pitchFamily="34" charset="0"/>
                </a:rPr>
                <a:t>WI</a:t>
              </a:r>
            </a:p>
            <a:p>
              <a:pPr eaLnBrk="1" hangingPunct="1">
                <a:spcBef>
                  <a:spcPct val="0"/>
                </a:spcBef>
                <a:buClrTx/>
                <a:buFontTx/>
                <a:buNone/>
                <a:defRPr/>
              </a:pPr>
              <a:r>
                <a:rPr lang="en-US" altLang="en-US" sz="800" dirty="0">
                  <a:latin typeface="+mj-lt"/>
                  <a:cs typeface="Tahoma" panose="020B0604030504040204" pitchFamily="34" charset="0"/>
                </a:rPr>
                <a:t>0.7%</a:t>
              </a:r>
            </a:p>
          </p:txBody>
        </p:sp>
        <p:sp>
          <p:nvSpPr>
            <p:cNvPr id="119" name="Freeform 1151"/>
            <p:cNvSpPr>
              <a:spLocks/>
            </p:cNvSpPr>
            <p:nvPr/>
          </p:nvSpPr>
          <p:spPr bwMode="auto">
            <a:xfrm>
              <a:off x="5867401" y="2552701"/>
              <a:ext cx="465137" cy="517525"/>
            </a:xfrm>
            <a:custGeom>
              <a:avLst/>
              <a:gdLst>
                <a:gd name="T0" fmla="*/ 0 w 459"/>
                <a:gd name="T1" fmla="*/ 91 h 504"/>
                <a:gd name="T2" fmla="*/ 38 w 459"/>
                <a:gd name="T3" fmla="*/ 441 h 504"/>
                <a:gd name="T4" fmla="*/ 95 w 459"/>
                <a:gd name="T5" fmla="*/ 447 h 504"/>
                <a:gd name="T6" fmla="*/ 164 w 459"/>
                <a:gd name="T7" fmla="*/ 487 h 504"/>
                <a:gd name="T8" fmla="*/ 213 w 459"/>
                <a:gd name="T9" fmla="*/ 485 h 504"/>
                <a:gd name="T10" fmla="*/ 236 w 459"/>
                <a:gd name="T11" fmla="*/ 470 h 504"/>
                <a:gd name="T12" fmla="*/ 291 w 459"/>
                <a:gd name="T13" fmla="*/ 504 h 504"/>
                <a:gd name="T14" fmla="*/ 324 w 459"/>
                <a:gd name="T15" fmla="*/ 475 h 504"/>
                <a:gd name="T16" fmla="*/ 331 w 459"/>
                <a:gd name="T17" fmla="*/ 420 h 504"/>
                <a:gd name="T18" fmla="*/ 352 w 459"/>
                <a:gd name="T19" fmla="*/ 432 h 504"/>
                <a:gd name="T20" fmla="*/ 364 w 459"/>
                <a:gd name="T21" fmla="*/ 386 h 504"/>
                <a:gd name="T22" fmla="*/ 440 w 459"/>
                <a:gd name="T23" fmla="*/ 319 h 504"/>
                <a:gd name="T24" fmla="*/ 453 w 459"/>
                <a:gd name="T25" fmla="*/ 211 h 504"/>
                <a:gd name="T26" fmla="*/ 443 w 459"/>
                <a:gd name="T27" fmla="*/ 188 h 504"/>
                <a:gd name="T28" fmla="*/ 459 w 459"/>
                <a:gd name="T29" fmla="*/ 177 h 504"/>
                <a:gd name="T30" fmla="*/ 430 w 459"/>
                <a:gd name="T31" fmla="*/ 0 h 504"/>
                <a:gd name="T32" fmla="*/ 352 w 459"/>
                <a:gd name="T33" fmla="*/ 40 h 504"/>
                <a:gd name="T34" fmla="*/ 312 w 459"/>
                <a:gd name="T35" fmla="*/ 82 h 504"/>
                <a:gd name="T36" fmla="*/ 284 w 459"/>
                <a:gd name="T37" fmla="*/ 84 h 504"/>
                <a:gd name="T38" fmla="*/ 240 w 459"/>
                <a:gd name="T39" fmla="*/ 107 h 504"/>
                <a:gd name="T40" fmla="*/ 139 w 459"/>
                <a:gd name="T41" fmla="*/ 72 h 504"/>
                <a:gd name="T42" fmla="*/ 0 w 459"/>
                <a:gd name="T43" fmla="*/ 91 h 504"/>
                <a:gd name="T44" fmla="*/ 0 w 459"/>
                <a:gd name="T45" fmla="*/ 91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59" h="504">
                  <a:moveTo>
                    <a:pt x="0" y="91"/>
                  </a:moveTo>
                  <a:lnTo>
                    <a:pt x="38" y="441"/>
                  </a:lnTo>
                  <a:lnTo>
                    <a:pt x="95" y="447"/>
                  </a:lnTo>
                  <a:lnTo>
                    <a:pt x="164" y="487"/>
                  </a:lnTo>
                  <a:lnTo>
                    <a:pt x="213" y="485"/>
                  </a:lnTo>
                  <a:lnTo>
                    <a:pt x="236" y="470"/>
                  </a:lnTo>
                  <a:lnTo>
                    <a:pt x="291" y="504"/>
                  </a:lnTo>
                  <a:lnTo>
                    <a:pt x="324" y="475"/>
                  </a:lnTo>
                  <a:lnTo>
                    <a:pt x="331" y="420"/>
                  </a:lnTo>
                  <a:lnTo>
                    <a:pt x="352" y="432"/>
                  </a:lnTo>
                  <a:lnTo>
                    <a:pt x="364" y="386"/>
                  </a:lnTo>
                  <a:lnTo>
                    <a:pt x="440" y="319"/>
                  </a:lnTo>
                  <a:lnTo>
                    <a:pt x="453" y="211"/>
                  </a:lnTo>
                  <a:lnTo>
                    <a:pt x="443" y="188"/>
                  </a:lnTo>
                  <a:lnTo>
                    <a:pt x="459" y="177"/>
                  </a:lnTo>
                  <a:lnTo>
                    <a:pt x="430" y="0"/>
                  </a:lnTo>
                  <a:lnTo>
                    <a:pt x="352" y="40"/>
                  </a:lnTo>
                  <a:lnTo>
                    <a:pt x="312" y="82"/>
                  </a:lnTo>
                  <a:lnTo>
                    <a:pt x="284" y="84"/>
                  </a:lnTo>
                  <a:lnTo>
                    <a:pt x="240" y="107"/>
                  </a:lnTo>
                  <a:lnTo>
                    <a:pt x="139" y="72"/>
                  </a:lnTo>
                  <a:lnTo>
                    <a:pt x="0" y="91"/>
                  </a:lnTo>
                  <a:lnTo>
                    <a:pt x="0" y="91"/>
                  </a:lnTo>
                  <a:close/>
                </a:path>
              </a:pathLst>
            </a:custGeom>
            <a:solidFill>
              <a:srgbClr val="70ACE2"/>
            </a:solidFill>
            <a:ln w="12700">
              <a:solidFill>
                <a:srgbClr val="D27770"/>
              </a:solidFill>
              <a:round/>
              <a:headEnd/>
              <a:tailEnd/>
            </a:ln>
            <a:effectLst/>
            <a:extLst/>
          </p:spPr>
          <p:txBody>
            <a:bodyPr/>
            <a:lstStyle/>
            <a:p>
              <a:pPr eaLnBrk="1" hangingPunct="1">
                <a:defRPr/>
              </a:pPr>
              <a:endParaRPr lang="en-US" dirty="0">
                <a:latin typeface="+mj-lt"/>
                <a:ea typeface="Tahoma" panose="020B0604030504040204" pitchFamily="34" charset="0"/>
                <a:cs typeface="Tahoma" panose="020B0604030504040204" pitchFamily="34" charset="0"/>
              </a:endParaRPr>
            </a:p>
          </p:txBody>
        </p:sp>
        <p:sp>
          <p:nvSpPr>
            <p:cNvPr id="120" name="TextBox 102"/>
            <p:cNvSpPr txBox="1">
              <a:spLocks noChangeArrowheads="1"/>
            </p:cNvSpPr>
            <p:nvPr/>
          </p:nvSpPr>
          <p:spPr bwMode="auto">
            <a:xfrm>
              <a:off x="5921011" y="2648328"/>
              <a:ext cx="401114" cy="338554"/>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dirty="0">
                  <a:latin typeface="+mj-lt"/>
                  <a:cs typeface="Tahoma" panose="020B0604030504040204" pitchFamily="34" charset="0"/>
                </a:rPr>
                <a:t>OH</a:t>
              </a:r>
            </a:p>
            <a:p>
              <a:pPr eaLnBrk="1" hangingPunct="1">
                <a:spcBef>
                  <a:spcPct val="0"/>
                </a:spcBef>
                <a:buClrTx/>
                <a:buFontTx/>
                <a:buNone/>
                <a:defRPr/>
              </a:pPr>
              <a:r>
                <a:rPr lang="en-US" altLang="en-US" sz="800" dirty="0">
                  <a:latin typeface="+mj-lt"/>
                  <a:cs typeface="Tahoma" panose="020B0604030504040204" pitchFamily="34" charset="0"/>
                </a:rPr>
                <a:t>8.1%</a:t>
              </a:r>
            </a:p>
          </p:txBody>
        </p:sp>
        <p:sp>
          <p:nvSpPr>
            <p:cNvPr id="121" name="Freeform 1159"/>
            <p:cNvSpPr>
              <a:spLocks/>
            </p:cNvSpPr>
            <p:nvPr/>
          </p:nvSpPr>
          <p:spPr bwMode="auto">
            <a:xfrm>
              <a:off x="6303963" y="2454276"/>
              <a:ext cx="642938" cy="409575"/>
            </a:xfrm>
            <a:custGeom>
              <a:avLst/>
              <a:gdLst>
                <a:gd name="T0" fmla="*/ 50 w 635"/>
                <a:gd name="T1" fmla="*/ 397 h 397"/>
                <a:gd name="T2" fmla="*/ 156 w 635"/>
                <a:gd name="T3" fmla="*/ 380 h 397"/>
                <a:gd name="T4" fmla="*/ 536 w 635"/>
                <a:gd name="T5" fmla="*/ 308 h 397"/>
                <a:gd name="T6" fmla="*/ 553 w 635"/>
                <a:gd name="T7" fmla="*/ 291 h 397"/>
                <a:gd name="T8" fmla="*/ 574 w 635"/>
                <a:gd name="T9" fmla="*/ 291 h 397"/>
                <a:gd name="T10" fmla="*/ 599 w 635"/>
                <a:gd name="T11" fmla="*/ 274 h 397"/>
                <a:gd name="T12" fmla="*/ 635 w 635"/>
                <a:gd name="T13" fmla="*/ 228 h 397"/>
                <a:gd name="T14" fmla="*/ 572 w 635"/>
                <a:gd name="T15" fmla="*/ 179 h 397"/>
                <a:gd name="T16" fmla="*/ 570 w 635"/>
                <a:gd name="T17" fmla="*/ 133 h 397"/>
                <a:gd name="T18" fmla="*/ 599 w 635"/>
                <a:gd name="T19" fmla="*/ 69 h 397"/>
                <a:gd name="T20" fmla="*/ 557 w 635"/>
                <a:gd name="T21" fmla="*/ 48 h 397"/>
                <a:gd name="T22" fmla="*/ 512 w 635"/>
                <a:gd name="T23" fmla="*/ 0 h 397"/>
                <a:gd name="T24" fmla="*/ 89 w 635"/>
                <a:gd name="T25" fmla="*/ 78 h 397"/>
                <a:gd name="T26" fmla="*/ 69 w 635"/>
                <a:gd name="T27" fmla="*/ 48 h 397"/>
                <a:gd name="T28" fmla="*/ 0 w 635"/>
                <a:gd name="T29" fmla="*/ 97 h 397"/>
                <a:gd name="T30" fmla="*/ 50 w 635"/>
                <a:gd name="T31" fmla="*/ 397 h 397"/>
                <a:gd name="T32" fmla="*/ 50 w 635"/>
                <a:gd name="T33"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5" h="397">
                  <a:moveTo>
                    <a:pt x="50" y="397"/>
                  </a:moveTo>
                  <a:lnTo>
                    <a:pt x="156" y="380"/>
                  </a:lnTo>
                  <a:lnTo>
                    <a:pt x="536" y="308"/>
                  </a:lnTo>
                  <a:lnTo>
                    <a:pt x="553" y="291"/>
                  </a:lnTo>
                  <a:lnTo>
                    <a:pt x="574" y="291"/>
                  </a:lnTo>
                  <a:lnTo>
                    <a:pt x="599" y="274"/>
                  </a:lnTo>
                  <a:lnTo>
                    <a:pt x="635" y="228"/>
                  </a:lnTo>
                  <a:lnTo>
                    <a:pt x="572" y="179"/>
                  </a:lnTo>
                  <a:lnTo>
                    <a:pt x="570" y="133"/>
                  </a:lnTo>
                  <a:lnTo>
                    <a:pt x="599" y="69"/>
                  </a:lnTo>
                  <a:lnTo>
                    <a:pt x="557" y="48"/>
                  </a:lnTo>
                  <a:lnTo>
                    <a:pt x="512" y="0"/>
                  </a:lnTo>
                  <a:lnTo>
                    <a:pt x="89" y="78"/>
                  </a:lnTo>
                  <a:lnTo>
                    <a:pt x="69" y="48"/>
                  </a:lnTo>
                  <a:lnTo>
                    <a:pt x="0" y="97"/>
                  </a:lnTo>
                  <a:lnTo>
                    <a:pt x="50" y="397"/>
                  </a:lnTo>
                  <a:lnTo>
                    <a:pt x="50" y="397"/>
                  </a:lnTo>
                  <a:close/>
                </a:path>
              </a:pathLst>
            </a:custGeom>
            <a:solidFill>
              <a:srgbClr val="70ACE2"/>
            </a:solidFill>
            <a:ln w="12700">
              <a:solidFill>
                <a:srgbClr val="D27770"/>
              </a:solidFill>
              <a:round/>
              <a:headEnd/>
              <a:tailEnd/>
            </a:ln>
            <a:effectLst/>
            <a:extLst/>
          </p:spPr>
          <p:txBody>
            <a:bodyPr/>
            <a:lstStyle/>
            <a:p>
              <a:pPr eaLnBrk="1" hangingPunct="1">
                <a:defRPr/>
              </a:pPr>
              <a:endParaRPr lang="en-US" dirty="0">
                <a:latin typeface="+mj-lt"/>
                <a:ea typeface="Tahoma" panose="020B0604030504040204" pitchFamily="34" charset="0"/>
                <a:cs typeface="Tahoma" panose="020B0604030504040204" pitchFamily="34" charset="0"/>
              </a:endParaRPr>
            </a:p>
          </p:txBody>
        </p:sp>
        <p:sp>
          <p:nvSpPr>
            <p:cNvPr id="122" name="TextBox 105"/>
            <p:cNvSpPr txBox="1">
              <a:spLocks noChangeArrowheads="1"/>
            </p:cNvSpPr>
            <p:nvPr/>
          </p:nvSpPr>
          <p:spPr bwMode="auto">
            <a:xfrm>
              <a:off x="6421215" y="2467561"/>
              <a:ext cx="409129" cy="338554"/>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dirty="0">
                  <a:latin typeface="+mj-lt"/>
                  <a:cs typeface="Tahoma" panose="020B0604030504040204" pitchFamily="34" charset="0"/>
                </a:rPr>
                <a:t>PA</a:t>
              </a:r>
            </a:p>
            <a:p>
              <a:pPr eaLnBrk="1" hangingPunct="1">
                <a:spcBef>
                  <a:spcPct val="0"/>
                </a:spcBef>
                <a:buClrTx/>
                <a:buFontTx/>
                <a:buNone/>
                <a:defRPr/>
              </a:pPr>
              <a:r>
                <a:rPr lang="en-US" altLang="en-US" sz="800" dirty="0">
                  <a:latin typeface="+mj-lt"/>
                  <a:cs typeface="Tahoma" panose="020B0604030504040204" pitchFamily="34" charset="0"/>
                </a:rPr>
                <a:t>0.7%</a:t>
              </a:r>
            </a:p>
          </p:txBody>
        </p:sp>
        <p:sp>
          <p:nvSpPr>
            <p:cNvPr id="123" name="Freeform 1141"/>
            <p:cNvSpPr>
              <a:spLocks/>
            </p:cNvSpPr>
            <p:nvPr/>
          </p:nvSpPr>
          <p:spPr bwMode="auto">
            <a:xfrm>
              <a:off x="5568951" y="2636838"/>
              <a:ext cx="342900" cy="587375"/>
            </a:xfrm>
            <a:custGeom>
              <a:avLst/>
              <a:gdLst>
                <a:gd name="T0" fmla="*/ 11 w 338"/>
                <a:gd name="T1" fmla="*/ 566 h 566"/>
                <a:gd name="T2" fmla="*/ 21 w 338"/>
                <a:gd name="T3" fmla="*/ 549 h 566"/>
                <a:gd name="T4" fmla="*/ 85 w 338"/>
                <a:gd name="T5" fmla="*/ 545 h 566"/>
                <a:gd name="T6" fmla="*/ 138 w 338"/>
                <a:gd name="T7" fmla="*/ 528 h 566"/>
                <a:gd name="T8" fmla="*/ 192 w 338"/>
                <a:gd name="T9" fmla="*/ 496 h 566"/>
                <a:gd name="T10" fmla="*/ 235 w 338"/>
                <a:gd name="T11" fmla="*/ 494 h 566"/>
                <a:gd name="T12" fmla="*/ 285 w 338"/>
                <a:gd name="T13" fmla="*/ 412 h 566"/>
                <a:gd name="T14" fmla="*/ 300 w 338"/>
                <a:gd name="T15" fmla="*/ 418 h 566"/>
                <a:gd name="T16" fmla="*/ 338 w 338"/>
                <a:gd name="T17" fmla="*/ 389 h 566"/>
                <a:gd name="T18" fmla="*/ 329 w 338"/>
                <a:gd name="T19" fmla="*/ 368 h 566"/>
                <a:gd name="T20" fmla="*/ 332 w 338"/>
                <a:gd name="T21" fmla="*/ 357 h 566"/>
                <a:gd name="T22" fmla="*/ 294 w 338"/>
                <a:gd name="T23" fmla="*/ 7 h 566"/>
                <a:gd name="T24" fmla="*/ 291 w 338"/>
                <a:gd name="T25" fmla="*/ 0 h 566"/>
                <a:gd name="T26" fmla="*/ 89 w 338"/>
                <a:gd name="T27" fmla="*/ 23 h 566"/>
                <a:gd name="T28" fmla="*/ 51 w 338"/>
                <a:gd name="T29" fmla="*/ 42 h 566"/>
                <a:gd name="T30" fmla="*/ 17 w 338"/>
                <a:gd name="T31" fmla="*/ 32 h 566"/>
                <a:gd name="T32" fmla="*/ 42 w 338"/>
                <a:gd name="T33" fmla="*/ 319 h 566"/>
                <a:gd name="T34" fmla="*/ 36 w 338"/>
                <a:gd name="T35" fmla="*/ 378 h 566"/>
                <a:gd name="T36" fmla="*/ 51 w 338"/>
                <a:gd name="T37" fmla="*/ 412 h 566"/>
                <a:gd name="T38" fmla="*/ 34 w 338"/>
                <a:gd name="T39" fmla="*/ 477 h 566"/>
                <a:gd name="T40" fmla="*/ 11 w 338"/>
                <a:gd name="T41" fmla="*/ 505 h 566"/>
                <a:gd name="T42" fmla="*/ 0 w 338"/>
                <a:gd name="T43" fmla="*/ 553 h 566"/>
                <a:gd name="T44" fmla="*/ 11 w 338"/>
                <a:gd name="T45" fmla="*/ 566 h 566"/>
                <a:gd name="T46" fmla="*/ 11 w 338"/>
                <a:gd name="T47" fmla="*/ 566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38" h="566">
                  <a:moveTo>
                    <a:pt x="11" y="566"/>
                  </a:moveTo>
                  <a:lnTo>
                    <a:pt x="21" y="549"/>
                  </a:lnTo>
                  <a:lnTo>
                    <a:pt x="85" y="545"/>
                  </a:lnTo>
                  <a:lnTo>
                    <a:pt x="138" y="528"/>
                  </a:lnTo>
                  <a:lnTo>
                    <a:pt x="192" y="496"/>
                  </a:lnTo>
                  <a:lnTo>
                    <a:pt x="235" y="494"/>
                  </a:lnTo>
                  <a:lnTo>
                    <a:pt x="285" y="412"/>
                  </a:lnTo>
                  <a:lnTo>
                    <a:pt x="300" y="418"/>
                  </a:lnTo>
                  <a:lnTo>
                    <a:pt x="338" y="389"/>
                  </a:lnTo>
                  <a:lnTo>
                    <a:pt x="329" y="368"/>
                  </a:lnTo>
                  <a:lnTo>
                    <a:pt x="332" y="357"/>
                  </a:lnTo>
                  <a:lnTo>
                    <a:pt x="294" y="7"/>
                  </a:lnTo>
                  <a:lnTo>
                    <a:pt x="291" y="0"/>
                  </a:lnTo>
                  <a:lnTo>
                    <a:pt x="89" y="23"/>
                  </a:lnTo>
                  <a:lnTo>
                    <a:pt x="51" y="42"/>
                  </a:lnTo>
                  <a:lnTo>
                    <a:pt x="17" y="32"/>
                  </a:lnTo>
                  <a:lnTo>
                    <a:pt x="42" y="319"/>
                  </a:lnTo>
                  <a:lnTo>
                    <a:pt x="36" y="378"/>
                  </a:lnTo>
                  <a:lnTo>
                    <a:pt x="51" y="412"/>
                  </a:lnTo>
                  <a:lnTo>
                    <a:pt x="34" y="477"/>
                  </a:lnTo>
                  <a:lnTo>
                    <a:pt x="11" y="505"/>
                  </a:lnTo>
                  <a:lnTo>
                    <a:pt x="0" y="553"/>
                  </a:lnTo>
                  <a:lnTo>
                    <a:pt x="11" y="566"/>
                  </a:lnTo>
                  <a:lnTo>
                    <a:pt x="11" y="566"/>
                  </a:lnTo>
                  <a:close/>
                </a:path>
              </a:pathLst>
            </a:custGeom>
            <a:solidFill>
              <a:srgbClr val="70ACE2"/>
            </a:solidFill>
            <a:ln w="12700">
              <a:solidFill>
                <a:srgbClr val="D27770"/>
              </a:solidFill>
              <a:round/>
              <a:headEnd/>
              <a:tailEnd/>
            </a:ln>
            <a:effectLst/>
            <a:extLst/>
          </p:spPr>
          <p:txBody>
            <a:bodyPr/>
            <a:lstStyle/>
            <a:p>
              <a:pPr eaLnBrk="1" hangingPunct="1">
                <a:defRPr/>
              </a:pPr>
              <a:endParaRPr lang="en-US" dirty="0">
                <a:latin typeface="+mj-lt"/>
                <a:ea typeface="Tahoma" panose="020B0604030504040204" pitchFamily="34" charset="0"/>
                <a:cs typeface="Tahoma" panose="020B0604030504040204" pitchFamily="34" charset="0"/>
              </a:endParaRPr>
            </a:p>
          </p:txBody>
        </p:sp>
        <p:sp>
          <p:nvSpPr>
            <p:cNvPr id="124" name="TextBox 113"/>
            <p:cNvSpPr txBox="1">
              <a:spLocks noChangeArrowheads="1"/>
            </p:cNvSpPr>
            <p:nvPr/>
          </p:nvSpPr>
          <p:spPr bwMode="auto">
            <a:xfrm>
              <a:off x="5573715" y="2706688"/>
              <a:ext cx="370653" cy="338554"/>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dirty="0">
                  <a:latin typeface="+mj-lt"/>
                  <a:cs typeface="Tahoma" panose="020B0604030504040204" pitchFamily="34" charset="0"/>
                </a:rPr>
                <a:t>IN</a:t>
              </a:r>
            </a:p>
            <a:p>
              <a:pPr eaLnBrk="1" hangingPunct="1">
                <a:spcBef>
                  <a:spcPct val="0"/>
                </a:spcBef>
                <a:buClrTx/>
                <a:buFontTx/>
                <a:buNone/>
                <a:defRPr/>
              </a:pPr>
              <a:r>
                <a:rPr lang="en-US" altLang="en-US" sz="800" dirty="0">
                  <a:latin typeface="+mj-lt"/>
                  <a:cs typeface="Tahoma" panose="020B0604030504040204" pitchFamily="34" charset="0"/>
                </a:rPr>
                <a:t>19%</a:t>
              </a:r>
            </a:p>
          </p:txBody>
        </p:sp>
        <p:sp>
          <p:nvSpPr>
            <p:cNvPr id="125" name="Freeform 1127"/>
            <p:cNvSpPr>
              <a:spLocks/>
            </p:cNvSpPr>
            <p:nvPr/>
          </p:nvSpPr>
          <p:spPr bwMode="auto">
            <a:xfrm>
              <a:off x="3921125" y="1671638"/>
              <a:ext cx="733425" cy="450850"/>
            </a:xfrm>
            <a:custGeom>
              <a:avLst/>
              <a:gdLst>
                <a:gd name="T0" fmla="*/ 38 w 718"/>
                <a:gd name="T1" fmla="*/ 0 h 441"/>
                <a:gd name="T2" fmla="*/ 663 w 718"/>
                <a:gd name="T3" fmla="*/ 32 h 441"/>
                <a:gd name="T4" fmla="*/ 667 w 718"/>
                <a:gd name="T5" fmla="*/ 142 h 441"/>
                <a:gd name="T6" fmla="*/ 696 w 718"/>
                <a:gd name="T7" fmla="*/ 234 h 441"/>
                <a:gd name="T8" fmla="*/ 699 w 718"/>
                <a:gd name="T9" fmla="*/ 348 h 441"/>
                <a:gd name="T10" fmla="*/ 718 w 718"/>
                <a:gd name="T11" fmla="*/ 441 h 441"/>
                <a:gd name="T12" fmla="*/ 340 w 718"/>
                <a:gd name="T13" fmla="*/ 429 h 441"/>
                <a:gd name="T14" fmla="*/ 0 w 718"/>
                <a:gd name="T15" fmla="*/ 405 h 441"/>
                <a:gd name="T16" fmla="*/ 38 w 718"/>
                <a:gd name="T17" fmla="*/ 0 h 441"/>
                <a:gd name="T18" fmla="*/ 38 w 718"/>
                <a:gd name="T19" fmla="*/ 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8" h="441">
                  <a:moveTo>
                    <a:pt x="38" y="0"/>
                  </a:moveTo>
                  <a:lnTo>
                    <a:pt x="663" y="32"/>
                  </a:lnTo>
                  <a:lnTo>
                    <a:pt x="667" y="142"/>
                  </a:lnTo>
                  <a:lnTo>
                    <a:pt x="696" y="234"/>
                  </a:lnTo>
                  <a:lnTo>
                    <a:pt x="699" y="348"/>
                  </a:lnTo>
                  <a:lnTo>
                    <a:pt x="718" y="441"/>
                  </a:lnTo>
                  <a:lnTo>
                    <a:pt x="340" y="429"/>
                  </a:lnTo>
                  <a:lnTo>
                    <a:pt x="0" y="405"/>
                  </a:lnTo>
                  <a:lnTo>
                    <a:pt x="38" y="0"/>
                  </a:lnTo>
                  <a:lnTo>
                    <a:pt x="38" y="0"/>
                  </a:lnTo>
                  <a:close/>
                </a:path>
              </a:pathLst>
            </a:custGeom>
            <a:solidFill>
              <a:srgbClr val="70ACE2"/>
            </a:solidFill>
            <a:ln w="12700">
              <a:solidFill>
                <a:srgbClr val="D27770"/>
              </a:solidFill>
              <a:round/>
              <a:headEnd/>
              <a:tailEnd/>
            </a:ln>
            <a:effectLst/>
            <a:extLst/>
          </p:spPr>
          <p:txBody>
            <a:bodyPr/>
            <a:lstStyle/>
            <a:p>
              <a:pPr eaLnBrk="1" hangingPunct="1">
                <a:defRPr/>
              </a:pPr>
              <a:endParaRPr lang="en-US" dirty="0">
                <a:latin typeface="+mj-lt"/>
                <a:ea typeface="Tahoma" panose="020B0604030504040204" pitchFamily="34" charset="0"/>
                <a:cs typeface="Tahoma" panose="020B0604030504040204" pitchFamily="34" charset="0"/>
              </a:endParaRPr>
            </a:p>
          </p:txBody>
        </p:sp>
        <p:sp>
          <p:nvSpPr>
            <p:cNvPr id="126" name="TextBox 131"/>
            <p:cNvSpPr txBox="1">
              <a:spLocks noChangeArrowheads="1"/>
            </p:cNvSpPr>
            <p:nvPr/>
          </p:nvSpPr>
          <p:spPr bwMode="auto">
            <a:xfrm>
              <a:off x="4116387" y="1731547"/>
              <a:ext cx="381876" cy="338554"/>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dirty="0">
                  <a:latin typeface="+mj-lt"/>
                  <a:cs typeface="Tahoma" panose="020B0604030504040204" pitchFamily="34" charset="0"/>
                </a:rPr>
                <a:t>ND</a:t>
              </a:r>
            </a:p>
            <a:p>
              <a:pPr eaLnBrk="1" hangingPunct="1">
                <a:spcBef>
                  <a:spcPct val="0"/>
                </a:spcBef>
                <a:buClrTx/>
                <a:buFontTx/>
                <a:buNone/>
                <a:defRPr/>
              </a:pPr>
              <a:r>
                <a:rPr lang="en-US" altLang="en-US" sz="800" dirty="0">
                  <a:latin typeface="+mj-lt"/>
                  <a:cs typeface="Tahoma" panose="020B0604030504040204" pitchFamily="34" charset="0"/>
                </a:rPr>
                <a:t>36%</a:t>
              </a:r>
            </a:p>
          </p:txBody>
        </p:sp>
        <p:sp>
          <p:nvSpPr>
            <p:cNvPr id="127" name="Freeform 1152"/>
            <p:cNvSpPr>
              <a:spLocks/>
            </p:cNvSpPr>
            <p:nvPr/>
          </p:nvSpPr>
          <p:spPr bwMode="auto">
            <a:xfrm>
              <a:off x="6162676" y="2736851"/>
              <a:ext cx="495300" cy="485775"/>
            </a:xfrm>
            <a:custGeom>
              <a:avLst/>
              <a:gdLst>
                <a:gd name="T0" fmla="*/ 0 w 489"/>
                <a:gd name="T1" fmla="*/ 327 h 473"/>
                <a:gd name="T2" fmla="*/ 17 w 489"/>
                <a:gd name="T3" fmla="*/ 391 h 473"/>
                <a:gd name="T4" fmla="*/ 80 w 489"/>
                <a:gd name="T5" fmla="*/ 437 h 473"/>
                <a:gd name="T6" fmla="*/ 111 w 489"/>
                <a:gd name="T7" fmla="*/ 473 h 473"/>
                <a:gd name="T8" fmla="*/ 204 w 489"/>
                <a:gd name="T9" fmla="*/ 435 h 473"/>
                <a:gd name="T10" fmla="*/ 246 w 489"/>
                <a:gd name="T11" fmla="*/ 429 h 473"/>
                <a:gd name="T12" fmla="*/ 268 w 489"/>
                <a:gd name="T13" fmla="*/ 401 h 473"/>
                <a:gd name="T14" fmla="*/ 304 w 489"/>
                <a:gd name="T15" fmla="*/ 258 h 473"/>
                <a:gd name="T16" fmla="*/ 344 w 489"/>
                <a:gd name="T17" fmla="*/ 275 h 473"/>
                <a:gd name="T18" fmla="*/ 420 w 489"/>
                <a:gd name="T19" fmla="*/ 122 h 473"/>
                <a:gd name="T20" fmla="*/ 479 w 489"/>
                <a:gd name="T21" fmla="*/ 154 h 473"/>
                <a:gd name="T22" fmla="*/ 489 w 489"/>
                <a:gd name="T23" fmla="*/ 127 h 473"/>
                <a:gd name="T24" fmla="*/ 447 w 489"/>
                <a:gd name="T25" fmla="*/ 93 h 473"/>
                <a:gd name="T26" fmla="*/ 415 w 489"/>
                <a:gd name="T27" fmla="*/ 97 h 473"/>
                <a:gd name="T28" fmla="*/ 403 w 489"/>
                <a:gd name="T29" fmla="*/ 114 h 473"/>
                <a:gd name="T30" fmla="*/ 344 w 489"/>
                <a:gd name="T31" fmla="*/ 131 h 473"/>
                <a:gd name="T32" fmla="*/ 306 w 489"/>
                <a:gd name="T33" fmla="*/ 173 h 473"/>
                <a:gd name="T34" fmla="*/ 295 w 489"/>
                <a:gd name="T35" fmla="*/ 106 h 473"/>
                <a:gd name="T36" fmla="*/ 189 w 489"/>
                <a:gd name="T37" fmla="*/ 123 h 473"/>
                <a:gd name="T38" fmla="*/ 168 w 489"/>
                <a:gd name="T39" fmla="*/ 0 h 473"/>
                <a:gd name="T40" fmla="*/ 152 w 489"/>
                <a:gd name="T41" fmla="*/ 11 h 473"/>
                <a:gd name="T42" fmla="*/ 162 w 489"/>
                <a:gd name="T43" fmla="*/ 34 h 473"/>
                <a:gd name="T44" fmla="*/ 149 w 489"/>
                <a:gd name="T45" fmla="*/ 142 h 473"/>
                <a:gd name="T46" fmla="*/ 73 w 489"/>
                <a:gd name="T47" fmla="*/ 209 h 473"/>
                <a:gd name="T48" fmla="*/ 61 w 489"/>
                <a:gd name="T49" fmla="*/ 255 h 473"/>
                <a:gd name="T50" fmla="*/ 40 w 489"/>
                <a:gd name="T51" fmla="*/ 243 h 473"/>
                <a:gd name="T52" fmla="*/ 33 w 489"/>
                <a:gd name="T53" fmla="*/ 298 h 473"/>
                <a:gd name="T54" fmla="*/ 0 w 489"/>
                <a:gd name="T55" fmla="*/ 327 h 473"/>
                <a:gd name="T56" fmla="*/ 0 w 489"/>
                <a:gd name="T57" fmla="*/ 327 h 473"/>
                <a:gd name="T58" fmla="*/ 0 w 489"/>
                <a:gd name="T59" fmla="*/ 327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9" h="473">
                  <a:moveTo>
                    <a:pt x="0" y="327"/>
                  </a:moveTo>
                  <a:lnTo>
                    <a:pt x="17" y="391"/>
                  </a:lnTo>
                  <a:lnTo>
                    <a:pt x="80" y="437"/>
                  </a:lnTo>
                  <a:lnTo>
                    <a:pt x="111" y="473"/>
                  </a:lnTo>
                  <a:lnTo>
                    <a:pt x="204" y="435"/>
                  </a:lnTo>
                  <a:lnTo>
                    <a:pt x="246" y="429"/>
                  </a:lnTo>
                  <a:lnTo>
                    <a:pt x="268" y="401"/>
                  </a:lnTo>
                  <a:lnTo>
                    <a:pt x="304" y="258"/>
                  </a:lnTo>
                  <a:lnTo>
                    <a:pt x="344" y="275"/>
                  </a:lnTo>
                  <a:lnTo>
                    <a:pt x="420" y="122"/>
                  </a:lnTo>
                  <a:lnTo>
                    <a:pt x="479" y="154"/>
                  </a:lnTo>
                  <a:lnTo>
                    <a:pt x="489" y="127"/>
                  </a:lnTo>
                  <a:lnTo>
                    <a:pt x="447" y="93"/>
                  </a:lnTo>
                  <a:lnTo>
                    <a:pt x="415" y="97"/>
                  </a:lnTo>
                  <a:lnTo>
                    <a:pt x="403" y="114"/>
                  </a:lnTo>
                  <a:lnTo>
                    <a:pt x="344" y="131"/>
                  </a:lnTo>
                  <a:lnTo>
                    <a:pt x="306" y="173"/>
                  </a:lnTo>
                  <a:lnTo>
                    <a:pt x="295" y="106"/>
                  </a:lnTo>
                  <a:lnTo>
                    <a:pt x="189" y="123"/>
                  </a:lnTo>
                  <a:lnTo>
                    <a:pt x="168" y="0"/>
                  </a:lnTo>
                  <a:lnTo>
                    <a:pt x="152" y="11"/>
                  </a:lnTo>
                  <a:lnTo>
                    <a:pt x="162" y="34"/>
                  </a:lnTo>
                  <a:lnTo>
                    <a:pt x="149" y="142"/>
                  </a:lnTo>
                  <a:lnTo>
                    <a:pt x="73" y="209"/>
                  </a:lnTo>
                  <a:lnTo>
                    <a:pt x="61" y="255"/>
                  </a:lnTo>
                  <a:lnTo>
                    <a:pt x="40" y="243"/>
                  </a:lnTo>
                  <a:lnTo>
                    <a:pt x="33" y="298"/>
                  </a:lnTo>
                  <a:lnTo>
                    <a:pt x="0" y="327"/>
                  </a:lnTo>
                  <a:lnTo>
                    <a:pt x="0" y="327"/>
                  </a:lnTo>
                  <a:lnTo>
                    <a:pt x="0" y="327"/>
                  </a:lnTo>
                  <a:close/>
                </a:path>
              </a:pathLst>
            </a:custGeom>
            <a:solidFill>
              <a:srgbClr val="70ACE2"/>
            </a:solidFill>
            <a:ln w="12700">
              <a:solidFill>
                <a:srgbClr val="D27770"/>
              </a:solidFill>
              <a:round/>
              <a:headEnd/>
              <a:tailEnd/>
            </a:ln>
            <a:effectLst/>
            <a:extLst/>
          </p:spPr>
          <p:txBody>
            <a:bodyPr/>
            <a:lstStyle/>
            <a:p>
              <a:pPr eaLnBrk="1" hangingPunct="1">
                <a:defRPr/>
              </a:pPr>
              <a:endParaRPr lang="en-US" dirty="0">
                <a:latin typeface="+mj-lt"/>
                <a:ea typeface="Tahoma" panose="020B0604030504040204" pitchFamily="34" charset="0"/>
                <a:cs typeface="Tahoma" panose="020B0604030504040204" pitchFamily="34" charset="0"/>
              </a:endParaRPr>
            </a:p>
          </p:txBody>
        </p:sp>
        <p:sp>
          <p:nvSpPr>
            <p:cNvPr id="128" name="TextBox 103"/>
            <p:cNvSpPr txBox="1">
              <a:spLocks noChangeArrowheads="1"/>
            </p:cNvSpPr>
            <p:nvPr/>
          </p:nvSpPr>
          <p:spPr bwMode="auto">
            <a:xfrm>
              <a:off x="6160268" y="2879726"/>
              <a:ext cx="383478" cy="338554"/>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dirty="0">
                  <a:latin typeface="+mj-lt"/>
                  <a:cs typeface="Tahoma" panose="020B0604030504040204" pitchFamily="34" charset="0"/>
                </a:rPr>
                <a:t>WV</a:t>
              </a:r>
            </a:p>
            <a:p>
              <a:pPr eaLnBrk="1" hangingPunct="1">
                <a:spcBef>
                  <a:spcPct val="0"/>
                </a:spcBef>
                <a:buClrTx/>
                <a:buFontTx/>
                <a:buNone/>
                <a:defRPr/>
              </a:pPr>
              <a:r>
                <a:rPr lang="en-US" altLang="en-US" sz="800" dirty="0">
                  <a:latin typeface="+mj-lt"/>
                  <a:cs typeface="Tahoma" panose="020B0604030504040204" pitchFamily="34" charset="0"/>
                </a:rPr>
                <a:t>42%</a:t>
              </a:r>
            </a:p>
          </p:txBody>
        </p:sp>
        <p:sp>
          <p:nvSpPr>
            <p:cNvPr id="129" name="Freeform 1134"/>
            <p:cNvSpPr>
              <a:spLocks/>
            </p:cNvSpPr>
            <p:nvPr/>
          </p:nvSpPr>
          <p:spPr bwMode="auto">
            <a:xfrm>
              <a:off x="4733926" y="2851151"/>
              <a:ext cx="738187" cy="636587"/>
            </a:xfrm>
            <a:custGeom>
              <a:avLst/>
              <a:gdLst>
                <a:gd name="T0" fmla="*/ 44 w 727"/>
                <a:gd name="T1" fmla="*/ 89 h 616"/>
                <a:gd name="T2" fmla="*/ 67 w 727"/>
                <a:gd name="T3" fmla="*/ 108 h 616"/>
                <a:gd name="T4" fmla="*/ 78 w 727"/>
                <a:gd name="T5" fmla="*/ 104 h 616"/>
                <a:gd name="T6" fmla="*/ 94 w 727"/>
                <a:gd name="T7" fmla="*/ 125 h 616"/>
                <a:gd name="T8" fmla="*/ 80 w 727"/>
                <a:gd name="T9" fmla="*/ 125 h 616"/>
                <a:gd name="T10" fmla="*/ 67 w 727"/>
                <a:gd name="T11" fmla="*/ 154 h 616"/>
                <a:gd name="T12" fmla="*/ 99 w 727"/>
                <a:gd name="T13" fmla="*/ 200 h 616"/>
                <a:gd name="T14" fmla="*/ 124 w 727"/>
                <a:gd name="T15" fmla="*/ 205 h 616"/>
                <a:gd name="T16" fmla="*/ 120 w 727"/>
                <a:gd name="T17" fmla="*/ 492 h 616"/>
                <a:gd name="T18" fmla="*/ 124 w 727"/>
                <a:gd name="T19" fmla="*/ 563 h 616"/>
                <a:gd name="T20" fmla="*/ 607 w 727"/>
                <a:gd name="T21" fmla="*/ 547 h 616"/>
                <a:gd name="T22" fmla="*/ 613 w 727"/>
                <a:gd name="T23" fmla="*/ 589 h 616"/>
                <a:gd name="T24" fmla="*/ 592 w 727"/>
                <a:gd name="T25" fmla="*/ 616 h 616"/>
                <a:gd name="T26" fmla="*/ 666 w 727"/>
                <a:gd name="T27" fmla="*/ 612 h 616"/>
                <a:gd name="T28" fmla="*/ 679 w 727"/>
                <a:gd name="T29" fmla="*/ 589 h 616"/>
                <a:gd name="T30" fmla="*/ 679 w 727"/>
                <a:gd name="T31" fmla="*/ 563 h 616"/>
                <a:gd name="T32" fmla="*/ 698 w 727"/>
                <a:gd name="T33" fmla="*/ 544 h 616"/>
                <a:gd name="T34" fmla="*/ 702 w 727"/>
                <a:gd name="T35" fmla="*/ 523 h 616"/>
                <a:gd name="T36" fmla="*/ 721 w 727"/>
                <a:gd name="T37" fmla="*/ 521 h 616"/>
                <a:gd name="T38" fmla="*/ 727 w 727"/>
                <a:gd name="T39" fmla="*/ 479 h 616"/>
                <a:gd name="T40" fmla="*/ 700 w 727"/>
                <a:gd name="T41" fmla="*/ 473 h 616"/>
                <a:gd name="T42" fmla="*/ 683 w 727"/>
                <a:gd name="T43" fmla="*/ 443 h 616"/>
                <a:gd name="T44" fmla="*/ 656 w 727"/>
                <a:gd name="T45" fmla="*/ 369 h 616"/>
                <a:gd name="T46" fmla="*/ 626 w 727"/>
                <a:gd name="T47" fmla="*/ 359 h 616"/>
                <a:gd name="T48" fmla="*/ 592 w 727"/>
                <a:gd name="T49" fmla="*/ 331 h 616"/>
                <a:gd name="T50" fmla="*/ 578 w 727"/>
                <a:gd name="T51" fmla="*/ 293 h 616"/>
                <a:gd name="T52" fmla="*/ 599 w 727"/>
                <a:gd name="T53" fmla="*/ 234 h 616"/>
                <a:gd name="T54" fmla="*/ 582 w 727"/>
                <a:gd name="T55" fmla="*/ 222 h 616"/>
                <a:gd name="T56" fmla="*/ 540 w 727"/>
                <a:gd name="T57" fmla="*/ 222 h 616"/>
                <a:gd name="T58" fmla="*/ 531 w 727"/>
                <a:gd name="T59" fmla="*/ 186 h 616"/>
                <a:gd name="T60" fmla="*/ 462 w 727"/>
                <a:gd name="T61" fmla="*/ 114 h 616"/>
                <a:gd name="T62" fmla="*/ 445 w 727"/>
                <a:gd name="T63" fmla="*/ 55 h 616"/>
                <a:gd name="T64" fmla="*/ 453 w 727"/>
                <a:gd name="T65" fmla="*/ 32 h 616"/>
                <a:gd name="T66" fmla="*/ 423 w 727"/>
                <a:gd name="T67" fmla="*/ 0 h 616"/>
                <a:gd name="T68" fmla="*/ 0 w 727"/>
                <a:gd name="T69" fmla="*/ 9 h 616"/>
                <a:gd name="T70" fmla="*/ 44 w 727"/>
                <a:gd name="T71" fmla="*/ 89 h 616"/>
                <a:gd name="T72" fmla="*/ 44 w 727"/>
                <a:gd name="T73" fmla="*/ 89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27" h="616">
                  <a:moveTo>
                    <a:pt x="44" y="89"/>
                  </a:moveTo>
                  <a:lnTo>
                    <a:pt x="67" y="108"/>
                  </a:lnTo>
                  <a:lnTo>
                    <a:pt x="78" y="104"/>
                  </a:lnTo>
                  <a:lnTo>
                    <a:pt x="94" y="125"/>
                  </a:lnTo>
                  <a:lnTo>
                    <a:pt x="80" y="125"/>
                  </a:lnTo>
                  <a:lnTo>
                    <a:pt x="67" y="154"/>
                  </a:lnTo>
                  <a:lnTo>
                    <a:pt x="99" y="200"/>
                  </a:lnTo>
                  <a:lnTo>
                    <a:pt x="124" y="205"/>
                  </a:lnTo>
                  <a:lnTo>
                    <a:pt x="120" y="492"/>
                  </a:lnTo>
                  <a:lnTo>
                    <a:pt x="124" y="563"/>
                  </a:lnTo>
                  <a:lnTo>
                    <a:pt x="607" y="547"/>
                  </a:lnTo>
                  <a:lnTo>
                    <a:pt x="613" y="589"/>
                  </a:lnTo>
                  <a:lnTo>
                    <a:pt x="592" y="616"/>
                  </a:lnTo>
                  <a:lnTo>
                    <a:pt x="666" y="612"/>
                  </a:lnTo>
                  <a:lnTo>
                    <a:pt x="679" y="589"/>
                  </a:lnTo>
                  <a:lnTo>
                    <a:pt x="679" y="563"/>
                  </a:lnTo>
                  <a:lnTo>
                    <a:pt x="698" y="544"/>
                  </a:lnTo>
                  <a:lnTo>
                    <a:pt x="702" y="523"/>
                  </a:lnTo>
                  <a:lnTo>
                    <a:pt x="721" y="521"/>
                  </a:lnTo>
                  <a:lnTo>
                    <a:pt x="727" y="479"/>
                  </a:lnTo>
                  <a:lnTo>
                    <a:pt x="700" y="473"/>
                  </a:lnTo>
                  <a:lnTo>
                    <a:pt x="683" y="443"/>
                  </a:lnTo>
                  <a:lnTo>
                    <a:pt x="656" y="369"/>
                  </a:lnTo>
                  <a:lnTo>
                    <a:pt x="626" y="359"/>
                  </a:lnTo>
                  <a:lnTo>
                    <a:pt x="592" y="331"/>
                  </a:lnTo>
                  <a:lnTo>
                    <a:pt x="578" y="293"/>
                  </a:lnTo>
                  <a:lnTo>
                    <a:pt x="599" y="234"/>
                  </a:lnTo>
                  <a:lnTo>
                    <a:pt x="582" y="222"/>
                  </a:lnTo>
                  <a:lnTo>
                    <a:pt x="540" y="222"/>
                  </a:lnTo>
                  <a:lnTo>
                    <a:pt x="531" y="186"/>
                  </a:lnTo>
                  <a:lnTo>
                    <a:pt x="462" y="114"/>
                  </a:lnTo>
                  <a:lnTo>
                    <a:pt x="445" y="55"/>
                  </a:lnTo>
                  <a:lnTo>
                    <a:pt x="453" y="32"/>
                  </a:lnTo>
                  <a:lnTo>
                    <a:pt x="423" y="0"/>
                  </a:lnTo>
                  <a:lnTo>
                    <a:pt x="0" y="9"/>
                  </a:lnTo>
                  <a:lnTo>
                    <a:pt x="44" y="89"/>
                  </a:lnTo>
                  <a:lnTo>
                    <a:pt x="44" y="89"/>
                  </a:lnTo>
                  <a:close/>
                </a:path>
              </a:pathLst>
            </a:custGeom>
            <a:solidFill>
              <a:srgbClr val="70ACE2"/>
            </a:solidFill>
            <a:ln w="12700">
              <a:solidFill>
                <a:srgbClr val="D27770"/>
              </a:solidFill>
              <a:round/>
              <a:headEnd/>
              <a:tailEnd/>
            </a:ln>
            <a:effectLst/>
            <a:extLst/>
          </p:spPr>
          <p:txBody>
            <a:bodyPr/>
            <a:lstStyle/>
            <a:p>
              <a:pPr eaLnBrk="1" hangingPunct="1">
                <a:defRPr/>
              </a:pPr>
              <a:endParaRPr lang="en-US" dirty="0">
                <a:latin typeface="+mj-lt"/>
                <a:ea typeface="Tahoma" panose="020B0604030504040204" pitchFamily="34" charset="0"/>
                <a:cs typeface="Tahoma" panose="020B0604030504040204" pitchFamily="34" charset="0"/>
              </a:endParaRPr>
            </a:p>
          </p:txBody>
        </p:sp>
        <p:sp>
          <p:nvSpPr>
            <p:cNvPr id="130" name="TextBox 137"/>
            <p:cNvSpPr txBox="1">
              <a:spLocks noChangeArrowheads="1"/>
            </p:cNvSpPr>
            <p:nvPr/>
          </p:nvSpPr>
          <p:spPr bwMode="auto">
            <a:xfrm>
              <a:off x="4887913" y="2964033"/>
              <a:ext cx="370653" cy="338554"/>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dirty="0">
                  <a:latin typeface="+mj-lt"/>
                  <a:cs typeface="Tahoma" panose="020B0604030504040204" pitchFamily="34" charset="0"/>
                </a:rPr>
                <a:t>MO</a:t>
              </a:r>
            </a:p>
            <a:p>
              <a:pPr eaLnBrk="1" hangingPunct="1">
                <a:spcBef>
                  <a:spcPct val="0"/>
                </a:spcBef>
                <a:buClrTx/>
                <a:buFontTx/>
                <a:buNone/>
                <a:defRPr/>
              </a:pPr>
              <a:r>
                <a:rPr lang="en-US" altLang="en-US" sz="800" dirty="0">
                  <a:latin typeface="+mj-lt"/>
                  <a:cs typeface="Tahoma" panose="020B0604030504040204" pitchFamily="34" charset="0"/>
                </a:rPr>
                <a:t>19%</a:t>
              </a:r>
            </a:p>
          </p:txBody>
        </p:sp>
        <p:sp>
          <p:nvSpPr>
            <p:cNvPr id="131" name="Freeform 1147"/>
            <p:cNvSpPr>
              <a:spLocks/>
            </p:cNvSpPr>
            <p:nvPr/>
          </p:nvSpPr>
          <p:spPr bwMode="auto">
            <a:xfrm>
              <a:off x="5705476" y="4105275"/>
              <a:ext cx="1004887" cy="754062"/>
            </a:xfrm>
            <a:custGeom>
              <a:avLst/>
              <a:gdLst>
                <a:gd name="T0" fmla="*/ 0 w 990"/>
                <a:gd name="T1" fmla="*/ 71 h 732"/>
                <a:gd name="T2" fmla="*/ 26 w 990"/>
                <a:gd name="T3" fmla="*/ 95 h 732"/>
                <a:gd name="T4" fmla="*/ 23 w 990"/>
                <a:gd name="T5" fmla="*/ 113 h 732"/>
                <a:gd name="T6" fmla="*/ 30 w 990"/>
                <a:gd name="T7" fmla="*/ 124 h 732"/>
                <a:gd name="T8" fmla="*/ 19 w 990"/>
                <a:gd name="T9" fmla="*/ 141 h 732"/>
                <a:gd name="T10" fmla="*/ 135 w 990"/>
                <a:gd name="T11" fmla="*/ 101 h 732"/>
                <a:gd name="T12" fmla="*/ 283 w 990"/>
                <a:gd name="T13" fmla="*/ 194 h 732"/>
                <a:gd name="T14" fmla="*/ 405 w 990"/>
                <a:gd name="T15" fmla="*/ 130 h 732"/>
                <a:gd name="T16" fmla="*/ 475 w 990"/>
                <a:gd name="T17" fmla="*/ 145 h 732"/>
                <a:gd name="T18" fmla="*/ 564 w 990"/>
                <a:gd name="T19" fmla="*/ 232 h 732"/>
                <a:gd name="T20" fmla="*/ 597 w 990"/>
                <a:gd name="T21" fmla="*/ 232 h 732"/>
                <a:gd name="T22" fmla="*/ 625 w 990"/>
                <a:gd name="T23" fmla="*/ 293 h 732"/>
                <a:gd name="T24" fmla="*/ 618 w 990"/>
                <a:gd name="T25" fmla="*/ 409 h 732"/>
                <a:gd name="T26" fmla="*/ 639 w 990"/>
                <a:gd name="T27" fmla="*/ 422 h 732"/>
                <a:gd name="T28" fmla="*/ 642 w 990"/>
                <a:gd name="T29" fmla="*/ 401 h 732"/>
                <a:gd name="T30" fmla="*/ 671 w 990"/>
                <a:gd name="T31" fmla="*/ 401 h 732"/>
                <a:gd name="T32" fmla="*/ 642 w 990"/>
                <a:gd name="T33" fmla="*/ 457 h 732"/>
                <a:gd name="T34" fmla="*/ 718 w 990"/>
                <a:gd name="T35" fmla="*/ 533 h 732"/>
                <a:gd name="T36" fmla="*/ 730 w 990"/>
                <a:gd name="T37" fmla="*/ 512 h 732"/>
                <a:gd name="T38" fmla="*/ 736 w 990"/>
                <a:gd name="T39" fmla="*/ 565 h 732"/>
                <a:gd name="T40" fmla="*/ 760 w 990"/>
                <a:gd name="T41" fmla="*/ 576 h 732"/>
                <a:gd name="T42" fmla="*/ 787 w 990"/>
                <a:gd name="T43" fmla="*/ 641 h 732"/>
                <a:gd name="T44" fmla="*/ 814 w 990"/>
                <a:gd name="T45" fmla="*/ 641 h 732"/>
                <a:gd name="T46" fmla="*/ 871 w 990"/>
                <a:gd name="T47" fmla="*/ 702 h 732"/>
                <a:gd name="T48" fmla="*/ 903 w 990"/>
                <a:gd name="T49" fmla="*/ 706 h 732"/>
                <a:gd name="T50" fmla="*/ 903 w 990"/>
                <a:gd name="T51" fmla="*/ 715 h 732"/>
                <a:gd name="T52" fmla="*/ 880 w 990"/>
                <a:gd name="T53" fmla="*/ 732 h 732"/>
                <a:gd name="T54" fmla="*/ 931 w 990"/>
                <a:gd name="T55" fmla="*/ 725 h 732"/>
                <a:gd name="T56" fmla="*/ 964 w 990"/>
                <a:gd name="T57" fmla="*/ 711 h 732"/>
                <a:gd name="T58" fmla="*/ 981 w 990"/>
                <a:gd name="T59" fmla="*/ 626 h 732"/>
                <a:gd name="T60" fmla="*/ 990 w 990"/>
                <a:gd name="T61" fmla="*/ 630 h 732"/>
                <a:gd name="T62" fmla="*/ 983 w 990"/>
                <a:gd name="T63" fmla="*/ 512 h 732"/>
                <a:gd name="T64" fmla="*/ 969 w 990"/>
                <a:gd name="T65" fmla="*/ 477 h 732"/>
                <a:gd name="T66" fmla="*/ 863 w 990"/>
                <a:gd name="T67" fmla="*/ 306 h 732"/>
                <a:gd name="T68" fmla="*/ 779 w 990"/>
                <a:gd name="T69" fmla="*/ 145 h 732"/>
                <a:gd name="T70" fmla="*/ 728 w 990"/>
                <a:gd name="T71" fmla="*/ 12 h 732"/>
                <a:gd name="T72" fmla="*/ 715 w 990"/>
                <a:gd name="T73" fmla="*/ 10 h 732"/>
                <a:gd name="T74" fmla="*/ 669 w 990"/>
                <a:gd name="T75" fmla="*/ 0 h 732"/>
                <a:gd name="T76" fmla="*/ 656 w 990"/>
                <a:gd name="T77" fmla="*/ 14 h 732"/>
                <a:gd name="T78" fmla="*/ 663 w 990"/>
                <a:gd name="T79" fmla="*/ 65 h 732"/>
                <a:gd name="T80" fmla="*/ 644 w 990"/>
                <a:gd name="T81" fmla="*/ 61 h 732"/>
                <a:gd name="T82" fmla="*/ 641 w 990"/>
                <a:gd name="T83" fmla="*/ 40 h 732"/>
                <a:gd name="T84" fmla="*/ 327 w 990"/>
                <a:gd name="T85" fmla="*/ 57 h 732"/>
                <a:gd name="T86" fmla="*/ 304 w 990"/>
                <a:gd name="T87" fmla="*/ 23 h 732"/>
                <a:gd name="T88" fmla="*/ 0 w 990"/>
                <a:gd name="T89" fmla="*/ 50 h 732"/>
                <a:gd name="T90" fmla="*/ 0 w 990"/>
                <a:gd name="T91" fmla="*/ 71 h 732"/>
                <a:gd name="T92" fmla="*/ 0 w 990"/>
                <a:gd name="T93" fmla="*/ 71 h 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90" h="732">
                  <a:moveTo>
                    <a:pt x="0" y="71"/>
                  </a:moveTo>
                  <a:lnTo>
                    <a:pt x="26" y="95"/>
                  </a:lnTo>
                  <a:lnTo>
                    <a:pt x="23" y="113"/>
                  </a:lnTo>
                  <a:lnTo>
                    <a:pt x="30" y="124"/>
                  </a:lnTo>
                  <a:lnTo>
                    <a:pt x="19" y="141"/>
                  </a:lnTo>
                  <a:lnTo>
                    <a:pt x="135" y="101"/>
                  </a:lnTo>
                  <a:lnTo>
                    <a:pt x="283" y="194"/>
                  </a:lnTo>
                  <a:lnTo>
                    <a:pt x="405" y="130"/>
                  </a:lnTo>
                  <a:lnTo>
                    <a:pt x="475" y="145"/>
                  </a:lnTo>
                  <a:lnTo>
                    <a:pt x="564" y="232"/>
                  </a:lnTo>
                  <a:lnTo>
                    <a:pt x="597" y="232"/>
                  </a:lnTo>
                  <a:lnTo>
                    <a:pt x="625" y="293"/>
                  </a:lnTo>
                  <a:lnTo>
                    <a:pt x="618" y="409"/>
                  </a:lnTo>
                  <a:lnTo>
                    <a:pt x="639" y="422"/>
                  </a:lnTo>
                  <a:lnTo>
                    <a:pt x="642" y="401"/>
                  </a:lnTo>
                  <a:lnTo>
                    <a:pt x="671" y="401"/>
                  </a:lnTo>
                  <a:lnTo>
                    <a:pt x="642" y="457"/>
                  </a:lnTo>
                  <a:lnTo>
                    <a:pt x="718" y="533"/>
                  </a:lnTo>
                  <a:lnTo>
                    <a:pt x="730" y="512"/>
                  </a:lnTo>
                  <a:lnTo>
                    <a:pt x="736" y="565"/>
                  </a:lnTo>
                  <a:lnTo>
                    <a:pt x="760" y="576"/>
                  </a:lnTo>
                  <a:lnTo>
                    <a:pt x="787" y="641"/>
                  </a:lnTo>
                  <a:lnTo>
                    <a:pt x="814" y="641"/>
                  </a:lnTo>
                  <a:lnTo>
                    <a:pt x="871" y="702"/>
                  </a:lnTo>
                  <a:lnTo>
                    <a:pt x="903" y="706"/>
                  </a:lnTo>
                  <a:lnTo>
                    <a:pt x="903" y="715"/>
                  </a:lnTo>
                  <a:lnTo>
                    <a:pt x="880" y="732"/>
                  </a:lnTo>
                  <a:lnTo>
                    <a:pt x="931" y="725"/>
                  </a:lnTo>
                  <a:lnTo>
                    <a:pt x="964" y="711"/>
                  </a:lnTo>
                  <a:lnTo>
                    <a:pt x="981" y="626"/>
                  </a:lnTo>
                  <a:lnTo>
                    <a:pt x="990" y="630"/>
                  </a:lnTo>
                  <a:lnTo>
                    <a:pt x="983" y="512"/>
                  </a:lnTo>
                  <a:lnTo>
                    <a:pt x="969" y="477"/>
                  </a:lnTo>
                  <a:lnTo>
                    <a:pt x="863" y="306"/>
                  </a:lnTo>
                  <a:lnTo>
                    <a:pt x="779" y="145"/>
                  </a:lnTo>
                  <a:lnTo>
                    <a:pt x="728" y="12"/>
                  </a:lnTo>
                  <a:lnTo>
                    <a:pt x="715" y="10"/>
                  </a:lnTo>
                  <a:lnTo>
                    <a:pt x="669" y="0"/>
                  </a:lnTo>
                  <a:lnTo>
                    <a:pt x="656" y="14"/>
                  </a:lnTo>
                  <a:lnTo>
                    <a:pt x="663" y="65"/>
                  </a:lnTo>
                  <a:lnTo>
                    <a:pt x="644" y="61"/>
                  </a:lnTo>
                  <a:lnTo>
                    <a:pt x="641" y="40"/>
                  </a:lnTo>
                  <a:lnTo>
                    <a:pt x="327" y="57"/>
                  </a:lnTo>
                  <a:lnTo>
                    <a:pt x="304" y="23"/>
                  </a:lnTo>
                  <a:lnTo>
                    <a:pt x="0" y="50"/>
                  </a:lnTo>
                  <a:lnTo>
                    <a:pt x="0" y="71"/>
                  </a:lnTo>
                  <a:lnTo>
                    <a:pt x="0" y="71"/>
                  </a:lnTo>
                  <a:close/>
                </a:path>
              </a:pathLst>
            </a:custGeom>
            <a:solidFill>
              <a:srgbClr val="70ACE2"/>
            </a:solidFill>
            <a:ln w="12700">
              <a:solidFill>
                <a:srgbClr val="D27770"/>
              </a:solidFill>
              <a:round/>
              <a:headEnd/>
              <a:tailEnd/>
            </a:ln>
            <a:effectLst/>
            <a:extLst/>
          </p:spPr>
          <p:txBody>
            <a:bodyPr/>
            <a:lstStyle/>
            <a:p>
              <a:pPr eaLnBrk="1" hangingPunct="1">
                <a:defRPr/>
              </a:pPr>
              <a:endParaRPr lang="en-US" dirty="0">
                <a:latin typeface="+mj-lt"/>
                <a:ea typeface="Tahoma" panose="020B0604030504040204" pitchFamily="34" charset="0"/>
                <a:cs typeface="Tahoma" panose="020B0604030504040204" pitchFamily="34" charset="0"/>
              </a:endParaRPr>
            </a:p>
          </p:txBody>
        </p:sp>
        <p:sp>
          <p:nvSpPr>
            <p:cNvPr id="132" name="TextBox 135"/>
            <p:cNvSpPr txBox="1">
              <a:spLocks noChangeArrowheads="1"/>
            </p:cNvSpPr>
            <p:nvPr/>
          </p:nvSpPr>
          <p:spPr bwMode="auto">
            <a:xfrm>
              <a:off x="6351591" y="4348162"/>
              <a:ext cx="421954" cy="338554"/>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b="1" dirty="0">
                  <a:latin typeface="+mj-lt"/>
                  <a:cs typeface="Tahoma" panose="020B0604030504040204" pitchFamily="34" charset="0"/>
                </a:rPr>
                <a:t>FL</a:t>
              </a:r>
            </a:p>
            <a:p>
              <a:pPr eaLnBrk="1" hangingPunct="1">
                <a:spcBef>
                  <a:spcPct val="0"/>
                </a:spcBef>
                <a:buClrTx/>
                <a:buFontTx/>
                <a:buNone/>
                <a:defRPr/>
              </a:pPr>
              <a:r>
                <a:rPr lang="en-US" altLang="en-US" sz="800" b="1" dirty="0">
                  <a:latin typeface="+mj-lt"/>
                  <a:cs typeface="Tahoma" panose="020B0604030504040204" pitchFamily="34" charset="0"/>
                </a:rPr>
                <a:t>1.2%</a:t>
              </a:r>
            </a:p>
          </p:txBody>
        </p:sp>
        <p:sp>
          <p:nvSpPr>
            <p:cNvPr id="133" name="Freeform 1137"/>
            <p:cNvSpPr>
              <a:spLocks/>
            </p:cNvSpPr>
            <p:nvPr/>
          </p:nvSpPr>
          <p:spPr bwMode="auto">
            <a:xfrm>
              <a:off x="5251451" y="1889126"/>
              <a:ext cx="631825" cy="317500"/>
            </a:xfrm>
            <a:custGeom>
              <a:avLst/>
              <a:gdLst>
                <a:gd name="T0" fmla="*/ 224 w 622"/>
                <a:gd name="T1" fmla="*/ 203 h 310"/>
                <a:gd name="T2" fmla="*/ 232 w 622"/>
                <a:gd name="T3" fmla="*/ 222 h 310"/>
                <a:gd name="T4" fmla="*/ 253 w 622"/>
                <a:gd name="T5" fmla="*/ 228 h 310"/>
                <a:gd name="T6" fmla="*/ 283 w 622"/>
                <a:gd name="T7" fmla="*/ 310 h 310"/>
                <a:gd name="T8" fmla="*/ 338 w 622"/>
                <a:gd name="T9" fmla="*/ 197 h 310"/>
                <a:gd name="T10" fmla="*/ 367 w 622"/>
                <a:gd name="T11" fmla="*/ 201 h 310"/>
                <a:gd name="T12" fmla="*/ 403 w 622"/>
                <a:gd name="T13" fmla="*/ 184 h 310"/>
                <a:gd name="T14" fmla="*/ 462 w 622"/>
                <a:gd name="T15" fmla="*/ 184 h 310"/>
                <a:gd name="T16" fmla="*/ 483 w 622"/>
                <a:gd name="T17" fmla="*/ 158 h 310"/>
                <a:gd name="T18" fmla="*/ 599 w 622"/>
                <a:gd name="T19" fmla="*/ 161 h 310"/>
                <a:gd name="T20" fmla="*/ 622 w 622"/>
                <a:gd name="T21" fmla="*/ 144 h 310"/>
                <a:gd name="T22" fmla="*/ 584 w 622"/>
                <a:gd name="T23" fmla="*/ 101 h 310"/>
                <a:gd name="T24" fmla="*/ 513 w 622"/>
                <a:gd name="T25" fmla="*/ 102 h 310"/>
                <a:gd name="T26" fmla="*/ 456 w 622"/>
                <a:gd name="T27" fmla="*/ 95 h 310"/>
                <a:gd name="T28" fmla="*/ 384 w 622"/>
                <a:gd name="T29" fmla="*/ 95 h 310"/>
                <a:gd name="T30" fmla="*/ 359 w 622"/>
                <a:gd name="T31" fmla="*/ 131 h 310"/>
                <a:gd name="T32" fmla="*/ 323 w 622"/>
                <a:gd name="T33" fmla="*/ 110 h 310"/>
                <a:gd name="T34" fmla="*/ 285 w 622"/>
                <a:gd name="T35" fmla="*/ 114 h 310"/>
                <a:gd name="T36" fmla="*/ 272 w 622"/>
                <a:gd name="T37" fmla="*/ 76 h 310"/>
                <a:gd name="T38" fmla="*/ 190 w 622"/>
                <a:gd name="T39" fmla="*/ 70 h 310"/>
                <a:gd name="T40" fmla="*/ 181 w 622"/>
                <a:gd name="T41" fmla="*/ 57 h 310"/>
                <a:gd name="T42" fmla="*/ 217 w 622"/>
                <a:gd name="T43" fmla="*/ 17 h 310"/>
                <a:gd name="T44" fmla="*/ 247 w 622"/>
                <a:gd name="T45" fmla="*/ 15 h 310"/>
                <a:gd name="T46" fmla="*/ 217 w 622"/>
                <a:gd name="T47" fmla="*/ 0 h 310"/>
                <a:gd name="T48" fmla="*/ 171 w 622"/>
                <a:gd name="T49" fmla="*/ 11 h 310"/>
                <a:gd name="T50" fmla="*/ 95 w 622"/>
                <a:gd name="T51" fmla="*/ 87 h 310"/>
                <a:gd name="T52" fmla="*/ 57 w 622"/>
                <a:gd name="T53" fmla="*/ 95 h 310"/>
                <a:gd name="T54" fmla="*/ 0 w 622"/>
                <a:gd name="T55" fmla="*/ 133 h 310"/>
                <a:gd name="T56" fmla="*/ 224 w 622"/>
                <a:gd name="T57" fmla="*/ 203 h 310"/>
                <a:gd name="T58" fmla="*/ 224 w 622"/>
                <a:gd name="T59" fmla="*/ 203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22" h="310">
                  <a:moveTo>
                    <a:pt x="224" y="203"/>
                  </a:moveTo>
                  <a:lnTo>
                    <a:pt x="232" y="222"/>
                  </a:lnTo>
                  <a:lnTo>
                    <a:pt x="253" y="228"/>
                  </a:lnTo>
                  <a:lnTo>
                    <a:pt x="283" y="310"/>
                  </a:lnTo>
                  <a:lnTo>
                    <a:pt x="338" y="197"/>
                  </a:lnTo>
                  <a:lnTo>
                    <a:pt x="367" y="201"/>
                  </a:lnTo>
                  <a:lnTo>
                    <a:pt x="403" y="184"/>
                  </a:lnTo>
                  <a:lnTo>
                    <a:pt x="462" y="184"/>
                  </a:lnTo>
                  <a:lnTo>
                    <a:pt x="483" y="158"/>
                  </a:lnTo>
                  <a:lnTo>
                    <a:pt x="599" y="161"/>
                  </a:lnTo>
                  <a:lnTo>
                    <a:pt x="622" y="144"/>
                  </a:lnTo>
                  <a:lnTo>
                    <a:pt x="584" y="101"/>
                  </a:lnTo>
                  <a:lnTo>
                    <a:pt x="513" y="102"/>
                  </a:lnTo>
                  <a:lnTo>
                    <a:pt x="456" y="95"/>
                  </a:lnTo>
                  <a:lnTo>
                    <a:pt x="384" y="95"/>
                  </a:lnTo>
                  <a:lnTo>
                    <a:pt x="359" y="131"/>
                  </a:lnTo>
                  <a:lnTo>
                    <a:pt x="323" y="110"/>
                  </a:lnTo>
                  <a:lnTo>
                    <a:pt x="285" y="114"/>
                  </a:lnTo>
                  <a:lnTo>
                    <a:pt x="272" y="76"/>
                  </a:lnTo>
                  <a:lnTo>
                    <a:pt x="190" y="70"/>
                  </a:lnTo>
                  <a:lnTo>
                    <a:pt x="181" y="57"/>
                  </a:lnTo>
                  <a:lnTo>
                    <a:pt x="217" y="17"/>
                  </a:lnTo>
                  <a:lnTo>
                    <a:pt x="247" y="15"/>
                  </a:lnTo>
                  <a:lnTo>
                    <a:pt x="217" y="0"/>
                  </a:lnTo>
                  <a:lnTo>
                    <a:pt x="171" y="11"/>
                  </a:lnTo>
                  <a:lnTo>
                    <a:pt x="95" y="87"/>
                  </a:lnTo>
                  <a:lnTo>
                    <a:pt x="57" y="95"/>
                  </a:lnTo>
                  <a:lnTo>
                    <a:pt x="0" y="133"/>
                  </a:lnTo>
                  <a:lnTo>
                    <a:pt x="224" y="203"/>
                  </a:lnTo>
                  <a:lnTo>
                    <a:pt x="224" y="203"/>
                  </a:lnTo>
                  <a:close/>
                </a:path>
              </a:pathLst>
            </a:custGeom>
            <a:solidFill>
              <a:srgbClr val="70ACE2"/>
            </a:solidFill>
            <a:ln w="12700">
              <a:solidFill>
                <a:srgbClr val="D27770"/>
              </a:solidFill>
              <a:round/>
              <a:headEnd/>
              <a:tailEnd/>
            </a:ln>
            <a:effectLst/>
            <a:extLst/>
          </p:spPr>
          <p:txBody>
            <a:bodyPr/>
            <a:lstStyle/>
            <a:p>
              <a:pPr eaLnBrk="1" hangingPunct="1">
                <a:defRPr/>
              </a:pPr>
              <a:endParaRPr lang="en-US" dirty="0">
                <a:latin typeface="+mj-lt"/>
                <a:ea typeface="Tahoma" panose="020B0604030504040204" pitchFamily="34" charset="0"/>
                <a:cs typeface="Tahoma" panose="020B0604030504040204" pitchFamily="34" charset="0"/>
              </a:endParaRPr>
            </a:p>
          </p:txBody>
        </p:sp>
        <p:sp>
          <p:nvSpPr>
            <p:cNvPr id="134" name="Freeform 1138"/>
            <p:cNvSpPr>
              <a:spLocks/>
            </p:cNvSpPr>
            <p:nvPr/>
          </p:nvSpPr>
          <p:spPr bwMode="auto">
            <a:xfrm>
              <a:off x="5657851" y="2085976"/>
              <a:ext cx="427037" cy="577850"/>
            </a:xfrm>
            <a:custGeom>
              <a:avLst/>
              <a:gdLst>
                <a:gd name="T0" fmla="*/ 48 w 422"/>
                <a:gd name="T1" fmla="*/ 464 h 559"/>
                <a:gd name="T2" fmla="*/ 42 w 422"/>
                <a:gd name="T3" fmla="*/ 370 h 559"/>
                <a:gd name="T4" fmla="*/ 6 w 422"/>
                <a:gd name="T5" fmla="*/ 302 h 559"/>
                <a:gd name="T6" fmla="*/ 21 w 422"/>
                <a:gd name="T7" fmla="*/ 159 h 559"/>
                <a:gd name="T8" fmla="*/ 82 w 422"/>
                <a:gd name="T9" fmla="*/ 85 h 559"/>
                <a:gd name="T10" fmla="*/ 78 w 422"/>
                <a:gd name="T11" fmla="*/ 140 h 559"/>
                <a:gd name="T12" fmla="*/ 97 w 422"/>
                <a:gd name="T13" fmla="*/ 129 h 559"/>
                <a:gd name="T14" fmla="*/ 97 w 422"/>
                <a:gd name="T15" fmla="*/ 83 h 559"/>
                <a:gd name="T16" fmla="*/ 120 w 422"/>
                <a:gd name="T17" fmla="*/ 57 h 559"/>
                <a:gd name="T18" fmla="*/ 127 w 422"/>
                <a:gd name="T19" fmla="*/ 7 h 559"/>
                <a:gd name="T20" fmla="*/ 148 w 422"/>
                <a:gd name="T21" fmla="*/ 0 h 559"/>
                <a:gd name="T22" fmla="*/ 276 w 422"/>
                <a:gd name="T23" fmla="*/ 43 h 559"/>
                <a:gd name="T24" fmla="*/ 287 w 422"/>
                <a:gd name="T25" fmla="*/ 80 h 559"/>
                <a:gd name="T26" fmla="*/ 304 w 422"/>
                <a:gd name="T27" fmla="*/ 114 h 559"/>
                <a:gd name="T28" fmla="*/ 308 w 422"/>
                <a:gd name="T29" fmla="*/ 175 h 559"/>
                <a:gd name="T30" fmla="*/ 264 w 422"/>
                <a:gd name="T31" fmla="*/ 228 h 559"/>
                <a:gd name="T32" fmla="*/ 262 w 422"/>
                <a:gd name="T33" fmla="*/ 268 h 559"/>
                <a:gd name="T34" fmla="*/ 287 w 422"/>
                <a:gd name="T35" fmla="*/ 281 h 559"/>
                <a:gd name="T36" fmla="*/ 321 w 422"/>
                <a:gd name="T37" fmla="*/ 226 h 559"/>
                <a:gd name="T38" fmla="*/ 356 w 422"/>
                <a:gd name="T39" fmla="*/ 207 h 559"/>
                <a:gd name="T40" fmla="*/ 378 w 422"/>
                <a:gd name="T41" fmla="*/ 218 h 559"/>
                <a:gd name="T42" fmla="*/ 422 w 422"/>
                <a:gd name="T43" fmla="*/ 342 h 559"/>
                <a:gd name="T44" fmla="*/ 392 w 422"/>
                <a:gd name="T45" fmla="*/ 395 h 559"/>
                <a:gd name="T46" fmla="*/ 384 w 422"/>
                <a:gd name="T47" fmla="*/ 433 h 559"/>
                <a:gd name="T48" fmla="*/ 367 w 422"/>
                <a:gd name="T49" fmla="*/ 445 h 559"/>
                <a:gd name="T50" fmla="*/ 367 w 422"/>
                <a:gd name="T51" fmla="*/ 479 h 559"/>
                <a:gd name="T52" fmla="*/ 344 w 422"/>
                <a:gd name="T53" fmla="*/ 524 h 559"/>
                <a:gd name="T54" fmla="*/ 205 w 422"/>
                <a:gd name="T55" fmla="*/ 543 h 559"/>
                <a:gd name="T56" fmla="*/ 202 w 422"/>
                <a:gd name="T57" fmla="*/ 536 h 559"/>
                <a:gd name="T58" fmla="*/ 0 w 422"/>
                <a:gd name="T59" fmla="*/ 559 h 559"/>
                <a:gd name="T60" fmla="*/ 48 w 422"/>
                <a:gd name="T61" fmla="*/ 464 h 559"/>
                <a:gd name="T62" fmla="*/ 48 w 422"/>
                <a:gd name="T63" fmla="*/ 464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22" h="559">
                  <a:moveTo>
                    <a:pt x="48" y="464"/>
                  </a:moveTo>
                  <a:lnTo>
                    <a:pt x="42" y="370"/>
                  </a:lnTo>
                  <a:lnTo>
                    <a:pt x="6" y="302"/>
                  </a:lnTo>
                  <a:lnTo>
                    <a:pt x="21" y="159"/>
                  </a:lnTo>
                  <a:lnTo>
                    <a:pt x="82" y="85"/>
                  </a:lnTo>
                  <a:lnTo>
                    <a:pt x="78" y="140"/>
                  </a:lnTo>
                  <a:lnTo>
                    <a:pt x="97" y="129"/>
                  </a:lnTo>
                  <a:lnTo>
                    <a:pt x="97" y="83"/>
                  </a:lnTo>
                  <a:lnTo>
                    <a:pt x="120" y="57"/>
                  </a:lnTo>
                  <a:lnTo>
                    <a:pt x="127" y="7"/>
                  </a:lnTo>
                  <a:lnTo>
                    <a:pt x="148" y="0"/>
                  </a:lnTo>
                  <a:lnTo>
                    <a:pt x="276" y="43"/>
                  </a:lnTo>
                  <a:lnTo>
                    <a:pt x="287" y="80"/>
                  </a:lnTo>
                  <a:lnTo>
                    <a:pt x="304" y="114"/>
                  </a:lnTo>
                  <a:lnTo>
                    <a:pt x="308" y="175"/>
                  </a:lnTo>
                  <a:lnTo>
                    <a:pt x="264" y="228"/>
                  </a:lnTo>
                  <a:lnTo>
                    <a:pt x="262" y="268"/>
                  </a:lnTo>
                  <a:lnTo>
                    <a:pt x="287" y="281"/>
                  </a:lnTo>
                  <a:lnTo>
                    <a:pt x="321" y="226"/>
                  </a:lnTo>
                  <a:lnTo>
                    <a:pt x="356" y="207"/>
                  </a:lnTo>
                  <a:lnTo>
                    <a:pt x="378" y="218"/>
                  </a:lnTo>
                  <a:lnTo>
                    <a:pt x="422" y="342"/>
                  </a:lnTo>
                  <a:lnTo>
                    <a:pt x="392" y="395"/>
                  </a:lnTo>
                  <a:lnTo>
                    <a:pt x="384" y="433"/>
                  </a:lnTo>
                  <a:lnTo>
                    <a:pt x="367" y="445"/>
                  </a:lnTo>
                  <a:lnTo>
                    <a:pt x="367" y="479"/>
                  </a:lnTo>
                  <a:lnTo>
                    <a:pt x="344" y="524"/>
                  </a:lnTo>
                  <a:lnTo>
                    <a:pt x="205" y="543"/>
                  </a:lnTo>
                  <a:lnTo>
                    <a:pt x="202" y="536"/>
                  </a:lnTo>
                  <a:lnTo>
                    <a:pt x="0" y="559"/>
                  </a:lnTo>
                  <a:lnTo>
                    <a:pt x="48" y="464"/>
                  </a:lnTo>
                  <a:lnTo>
                    <a:pt x="48" y="464"/>
                  </a:lnTo>
                  <a:close/>
                </a:path>
              </a:pathLst>
            </a:custGeom>
            <a:solidFill>
              <a:srgbClr val="70ACE2"/>
            </a:solidFill>
            <a:ln w="12700">
              <a:solidFill>
                <a:srgbClr val="D27770"/>
              </a:solidFill>
              <a:round/>
              <a:headEnd/>
              <a:tailEnd/>
            </a:ln>
            <a:effectLst/>
            <a:extLst/>
          </p:spPr>
          <p:txBody>
            <a:bodyPr/>
            <a:lstStyle/>
            <a:p>
              <a:pPr eaLnBrk="1" hangingPunct="1">
                <a:defRPr/>
              </a:pPr>
              <a:endParaRPr lang="en-US" dirty="0">
                <a:latin typeface="+mj-lt"/>
                <a:ea typeface="Tahoma" panose="020B0604030504040204" pitchFamily="34" charset="0"/>
                <a:cs typeface="Tahoma" panose="020B0604030504040204" pitchFamily="34" charset="0"/>
              </a:endParaRPr>
            </a:p>
          </p:txBody>
        </p:sp>
        <p:sp>
          <p:nvSpPr>
            <p:cNvPr id="135" name="TextBox 114"/>
            <p:cNvSpPr txBox="1">
              <a:spLocks noChangeArrowheads="1"/>
            </p:cNvSpPr>
            <p:nvPr/>
          </p:nvSpPr>
          <p:spPr bwMode="auto">
            <a:xfrm>
              <a:off x="5674803" y="2276436"/>
              <a:ext cx="413939" cy="338554"/>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dirty="0">
                  <a:latin typeface="+mj-lt"/>
                  <a:cs typeface="Tahoma" panose="020B0604030504040204" pitchFamily="34" charset="0"/>
                </a:rPr>
                <a:t>MI</a:t>
              </a:r>
            </a:p>
            <a:p>
              <a:pPr eaLnBrk="1" hangingPunct="1">
                <a:spcBef>
                  <a:spcPct val="0"/>
                </a:spcBef>
                <a:buClrTx/>
                <a:buFontTx/>
                <a:buNone/>
                <a:defRPr/>
              </a:pPr>
              <a:r>
                <a:rPr lang="en-US" altLang="en-US" sz="800" dirty="0">
                  <a:latin typeface="+mj-lt"/>
                  <a:cs typeface="Tahoma" panose="020B0604030504040204" pitchFamily="34" charset="0"/>
                </a:rPr>
                <a:t>0.3%</a:t>
              </a:r>
            </a:p>
          </p:txBody>
        </p:sp>
        <p:sp>
          <p:nvSpPr>
            <p:cNvPr id="136" name="TextBox 116"/>
            <p:cNvSpPr txBox="1">
              <a:spLocks noChangeArrowheads="1"/>
            </p:cNvSpPr>
            <p:nvPr/>
          </p:nvSpPr>
          <p:spPr bwMode="auto">
            <a:xfrm>
              <a:off x="4679951" y="1987551"/>
              <a:ext cx="357187" cy="215900"/>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dirty="0">
                  <a:latin typeface="+mj-lt"/>
                  <a:cs typeface="Tahoma" panose="020B0604030504040204" pitchFamily="34" charset="0"/>
                </a:rPr>
                <a:t>MN</a:t>
              </a:r>
            </a:p>
          </p:txBody>
        </p:sp>
        <p:sp>
          <p:nvSpPr>
            <p:cNvPr id="137" name="Freeform 1119"/>
            <p:cNvSpPr>
              <a:spLocks/>
            </p:cNvSpPr>
            <p:nvPr/>
          </p:nvSpPr>
          <p:spPr bwMode="auto">
            <a:xfrm>
              <a:off x="2141537" y="2351088"/>
              <a:ext cx="711200" cy="1076325"/>
            </a:xfrm>
            <a:custGeom>
              <a:avLst/>
              <a:gdLst>
                <a:gd name="T0" fmla="*/ 0 w 696"/>
                <a:gd name="T1" fmla="*/ 384 h 1047"/>
                <a:gd name="T2" fmla="*/ 443 w 696"/>
                <a:gd name="T3" fmla="*/ 1047 h 1047"/>
                <a:gd name="T4" fmla="*/ 458 w 696"/>
                <a:gd name="T5" fmla="*/ 904 h 1047"/>
                <a:gd name="T6" fmla="*/ 483 w 696"/>
                <a:gd name="T7" fmla="*/ 897 h 1047"/>
                <a:gd name="T8" fmla="*/ 525 w 696"/>
                <a:gd name="T9" fmla="*/ 921 h 1047"/>
                <a:gd name="T10" fmla="*/ 561 w 696"/>
                <a:gd name="T11" fmla="*/ 796 h 1047"/>
                <a:gd name="T12" fmla="*/ 696 w 696"/>
                <a:gd name="T13" fmla="*/ 133 h 1047"/>
                <a:gd name="T14" fmla="*/ 397 w 696"/>
                <a:gd name="T15" fmla="*/ 70 h 1047"/>
                <a:gd name="T16" fmla="*/ 104 w 696"/>
                <a:gd name="T17" fmla="*/ 0 h 1047"/>
                <a:gd name="T18" fmla="*/ 0 w 696"/>
                <a:gd name="T19" fmla="*/ 384 h 1047"/>
                <a:gd name="T20" fmla="*/ 0 w 696"/>
                <a:gd name="T21" fmla="*/ 384 h 10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6" h="1047">
                  <a:moveTo>
                    <a:pt x="0" y="384"/>
                  </a:moveTo>
                  <a:lnTo>
                    <a:pt x="443" y="1047"/>
                  </a:lnTo>
                  <a:lnTo>
                    <a:pt x="458" y="904"/>
                  </a:lnTo>
                  <a:lnTo>
                    <a:pt x="483" y="897"/>
                  </a:lnTo>
                  <a:lnTo>
                    <a:pt x="525" y="921"/>
                  </a:lnTo>
                  <a:lnTo>
                    <a:pt x="561" y="796"/>
                  </a:lnTo>
                  <a:lnTo>
                    <a:pt x="696" y="133"/>
                  </a:lnTo>
                  <a:lnTo>
                    <a:pt x="397" y="70"/>
                  </a:lnTo>
                  <a:lnTo>
                    <a:pt x="104" y="0"/>
                  </a:lnTo>
                  <a:lnTo>
                    <a:pt x="0" y="384"/>
                  </a:lnTo>
                  <a:lnTo>
                    <a:pt x="0" y="384"/>
                  </a:lnTo>
                  <a:close/>
                </a:path>
              </a:pathLst>
            </a:custGeom>
            <a:solidFill>
              <a:srgbClr val="D27770"/>
            </a:solidFill>
            <a:ln w="19050">
              <a:solidFill>
                <a:srgbClr val="70ACE2"/>
              </a:solidFill>
              <a:round/>
              <a:headEnd/>
              <a:tailEnd/>
            </a:ln>
            <a:effectLst/>
            <a:extLst/>
          </p:spPr>
          <p:txBody>
            <a:bodyPr/>
            <a:lstStyle/>
            <a:p>
              <a:pPr eaLnBrk="1" hangingPunct="1">
                <a:defRPr/>
              </a:pPr>
              <a:endParaRPr lang="en-US" dirty="0">
                <a:latin typeface="+mj-lt"/>
                <a:ea typeface="Tahoma" panose="020B0604030504040204" pitchFamily="34" charset="0"/>
                <a:cs typeface="Tahoma" panose="020B0604030504040204" pitchFamily="34" charset="0"/>
              </a:endParaRPr>
            </a:p>
          </p:txBody>
        </p:sp>
        <p:sp>
          <p:nvSpPr>
            <p:cNvPr id="138" name="TextBox 122"/>
            <p:cNvSpPr txBox="1">
              <a:spLocks noChangeArrowheads="1"/>
            </p:cNvSpPr>
            <p:nvPr/>
          </p:nvSpPr>
          <p:spPr bwMode="auto">
            <a:xfrm>
              <a:off x="2266371" y="2561223"/>
              <a:ext cx="410733" cy="338554"/>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algn="just" eaLnBrk="1" hangingPunct="1">
                <a:spcBef>
                  <a:spcPct val="0"/>
                </a:spcBef>
                <a:buClrTx/>
                <a:buFontTx/>
                <a:buNone/>
                <a:defRPr/>
              </a:pPr>
              <a:r>
                <a:rPr lang="en-US" altLang="en-US" sz="800" dirty="0">
                  <a:latin typeface="+mj-lt"/>
                  <a:cs typeface="Tahoma" panose="020B0604030504040204" pitchFamily="34" charset="0"/>
                </a:rPr>
                <a:t>NV</a:t>
              </a:r>
            </a:p>
            <a:p>
              <a:pPr algn="just" eaLnBrk="1" hangingPunct="1">
                <a:spcBef>
                  <a:spcPct val="0"/>
                </a:spcBef>
                <a:buClrTx/>
                <a:buFontTx/>
                <a:buNone/>
                <a:defRPr/>
              </a:pPr>
              <a:r>
                <a:rPr lang="en-US" altLang="en-US" sz="800" dirty="0">
                  <a:latin typeface="+mj-lt"/>
                  <a:cs typeface="Tahoma" panose="020B0604030504040204" pitchFamily="34" charset="0"/>
                </a:rPr>
                <a:t>2.4%</a:t>
              </a:r>
            </a:p>
          </p:txBody>
        </p:sp>
      </p:grpSp>
      <p:sp>
        <p:nvSpPr>
          <p:cNvPr id="139" name="TextBox 107"/>
          <p:cNvSpPr txBox="1">
            <a:spLocks noChangeArrowheads="1"/>
          </p:cNvSpPr>
          <p:nvPr/>
        </p:nvSpPr>
        <p:spPr bwMode="auto">
          <a:xfrm>
            <a:off x="2828496" y="5811883"/>
            <a:ext cx="307975" cy="215900"/>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dirty="0">
                <a:latin typeface="+mj-lt"/>
                <a:cs typeface="Tahoma" panose="020B0604030504040204" pitchFamily="34" charset="0"/>
              </a:rPr>
              <a:t>HI</a:t>
            </a:r>
          </a:p>
        </p:txBody>
      </p:sp>
      <p:sp>
        <p:nvSpPr>
          <p:cNvPr id="140" name="TextBox 139"/>
          <p:cNvSpPr txBox="1">
            <a:spLocks noChangeArrowheads="1"/>
          </p:cNvSpPr>
          <p:nvPr/>
        </p:nvSpPr>
        <p:spPr bwMode="auto">
          <a:xfrm>
            <a:off x="394067" y="2018915"/>
            <a:ext cx="843756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Georgia" charset="0"/>
                <a:ea typeface="ＭＳ Ｐゴシック" charset="-128"/>
                <a:cs typeface="MS PGothic" charset="-128"/>
              </a:defRPr>
            </a:lvl1pPr>
            <a:lvl2pPr marL="742950" indent="-285750">
              <a:lnSpc>
                <a:spcPct val="90000"/>
              </a:lnSpc>
              <a:spcBef>
                <a:spcPts val="500"/>
              </a:spcBef>
              <a:buFont typeface="Arial" charset="0"/>
              <a:buChar char="•"/>
              <a:defRPr sz="2400">
                <a:solidFill>
                  <a:schemeClr val="tx1"/>
                </a:solidFill>
                <a:latin typeface="Georgia" charset="0"/>
                <a:ea typeface="ＭＳ Ｐゴシック" charset="-128"/>
                <a:cs typeface="MS PGothic" charset="-128"/>
              </a:defRPr>
            </a:lvl2pPr>
            <a:lvl3pPr marL="1143000" indent="-228600">
              <a:lnSpc>
                <a:spcPct val="90000"/>
              </a:lnSpc>
              <a:spcBef>
                <a:spcPts val="500"/>
              </a:spcBef>
              <a:buFont typeface="Arial" charset="0"/>
              <a:buChar char="•"/>
              <a:defRPr sz="2000">
                <a:solidFill>
                  <a:schemeClr val="tx1"/>
                </a:solidFill>
                <a:latin typeface="Georgia" charset="0"/>
                <a:ea typeface="ＭＳ Ｐゴシック" charset="-128"/>
                <a:cs typeface="MS PGothic" charset="-128"/>
              </a:defRPr>
            </a:lvl3pPr>
            <a:lvl4pPr marL="1600200" indent="-228600">
              <a:lnSpc>
                <a:spcPct val="90000"/>
              </a:lnSpc>
              <a:spcBef>
                <a:spcPts val="500"/>
              </a:spcBef>
              <a:buFont typeface="Arial" charset="0"/>
              <a:buChar char="•"/>
              <a:defRPr>
                <a:solidFill>
                  <a:schemeClr val="tx1"/>
                </a:solidFill>
                <a:latin typeface="Georgia" charset="0"/>
                <a:ea typeface="ＭＳ Ｐゴシック" charset="-128"/>
                <a:cs typeface="MS PGothic" charset="-128"/>
              </a:defRPr>
            </a:lvl4pPr>
            <a:lvl5pPr marL="2057400" indent="-228600">
              <a:lnSpc>
                <a:spcPct val="90000"/>
              </a:lnSpc>
              <a:spcBef>
                <a:spcPts val="500"/>
              </a:spcBef>
              <a:buFont typeface="Arial" charset="0"/>
              <a:buChar char="•"/>
              <a:defRPr>
                <a:solidFill>
                  <a:schemeClr val="tx1"/>
                </a:solidFill>
                <a:latin typeface="Georgia" charset="0"/>
                <a:ea typeface="ＭＳ Ｐゴシック" charset="-128"/>
                <a:cs typeface="MS PGothic" charset="-128"/>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MS PGothic" charset="-128"/>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MS PGothic" charset="-128"/>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MS PGothic" charset="-128"/>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MS PGothic" charset="-128"/>
              </a:defRPr>
            </a:lvl9pPr>
          </a:lstStyle>
          <a:p>
            <a:pPr>
              <a:lnSpc>
                <a:spcPct val="100000"/>
              </a:lnSpc>
              <a:spcBef>
                <a:spcPct val="0"/>
              </a:spcBef>
              <a:buFont typeface="Arial" charset="0"/>
              <a:buNone/>
            </a:pPr>
            <a:r>
              <a:rPr lang="en-US" altLang="en-US" sz="1100" b="1" dirty="0">
                <a:solidFill>
                  <a:srgbClr val="187AD6"/>
                </a:solidFill>
                <a:latin typeface="Calibri Light" charset="0"/>
              </a:rPr>
              <a:t>    </a:t>
            </a:r>
            <a:r>
              <a:rPr lang="en-US" altLang="en-US" sz="1100" b="1" dirty="0">
                <a:latin typeface="Calibri Light" charset="0"/>
              </a:rPr>
              <a:t> </a:t>
            </a:r>
            <a:r>
              <a:rPr lang="en-US" altLang="en-US" sz="1100" dirty="0">
                <a:latin typeface="Calibri Light" charset="0"/>
              </a:rPr>
              <a:t>Clinton victory             Trump victory      </a:t>
            </a:r>
            <a:r>
              <a:rPr lang="en-US" altLang="en-US" sz="1100" b="1" dirty="0">
                <a:solidFill>
                  <a:srgbClr val="70ACE2"/>
                </a:solidFill>
                <a:latin typeface="Calibri Light" charset="0"/>
              </a:rPr>
              <a:t>■</a:t>
            </a:r>
            <a:r>
              <a:rPr lang="en-US" altLang="en-US" sz="1100" b="1" dirty="0">
                <a:latin typeface="Calibri Light" charset="0"/>
              </a:rPr>
              <a:t> </a:t>
            </a:r>
            <a:r>
              <a:rPr lang="en-US" altLang="en-US" sz="1100" dirty="0">
                <a:latin typeface="Calibri Light" charset="0"/>
              </a:rPr>
              <a:t>Democratic senator up for re-election </a:t>
            </a:r>
            <a:r>
              <a:rPr lang="en-US" altLang="en-US" sz="1100" b="1" dirty="0">
                <a:solidFill>
                  <a:srgbClr val="D17770"/>
                </a:solidFill>
                <a:latin typeface="Calibri Light" charset="0"/>
              </a:rPr>
              <a:t>■</a:t>
            </a:r>
            <a:r>
              <a:rPr lang="en-US" altLang="en-US" sz="1100" b="1" dirty="0">
                <a:latin typeface="Calibri Light" charset="0"/>
              </a:rPr>
              <a:t> </a:t>
            </a:r>
            <a:r>
              <a:rPr lang="en-US" altLang="en-US" sz="1100" dirty="0">
                <a:latin typeface="Calibri Light" charset="0"/>
              </a:rPr>
              <a:t>Republican senator up for re-election 	</a:t>
            </a:r>
          </a:p>
        </p:txBody>
      </p:sp>
      <p:sp>
        <p:nvSpPr>
          <p:cNvPr id="141" name="Rectangle 140"/>
          <p:cNvSpPr/>
          <p:nvPr/>
        </p:nvSpPr>
        <p:spPr>
          <a:xfrm>
            <a:off x="1697405" y="2088765"/>
            <a:ext cx="127000" cy="131763"/>
          </a:xfrm>
          <a:prstGeom prst="rect">
            <a:avLst/>
          </a:prstGeom>
          <a:noFill/>
          <a:ln w="19050">
            <a:solidFill>
              <a:srgbClr val="D2777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charset="0"/>
              <a:cs typeface="MS PGothic" charset="0"/>
            </a:endParaRPr>
          </a:p>
        </p:txBody>
      </p:sp>
      <p:sp>
        <p:nvSpPr>
          <p:cNvPr id="142" name="Rectangle 141"/>
          <p:cNvSpPr/>
          <p:nvPr/>
        </p:nvSpPr>
        <p:spPr>
          <a:xfrm>
            <a:off x="473442" y="2088765"/>
            <a:ext cx="127000" cy="131763"/>
          </a:xfrm>
          <a:prstGeom prst="rect">
            <a:avLst/>
          </a:prstGeom>
          <a:noFill/>
          <a:ln w="19050">
            <a:solidFill>
              <a:srgbClr val="70ACE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dirty="0">
              <a:solidFill>
                <a:srgbClr val="FFFFFF"/>
              </a:solidFill>
              <a:ea typeface="MS PGothic" charset="0"/>
              <a:cs typeface="MS PGothic" charset="0"/>
            </a:endParaRPr>
          </a:p>
        </p:txBody>
      </p:sp>
      <p:cxnSp>
        <p:nvCxnSpPr>
          <p:cNvPr id="143" name="Straight Connector 142"/>
          <p:cNvCxnSpPr/>
          <p:nvPr/>
        </p:nvCxnSpPr>
        <p:spPr>
          <a:xfrm>
            <a:off x="2630980" y="2555597"/>
            <a:ext cx="316711" cy="5257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4" name="TextBox 143"/>
          <p:cNvSpPr txBox="1"/>
          <p:nvPr/>
        </p:nvSpPr>
        <p:spPr>
          <a:xfrm>
            <a:off x="1534434" y="2433805"/>
            <a:ext cx="1219577" cy="338554"/>
          </a:xfrm>
          <a:prstGeom prst="rect">
            <a:avLst/>
          </a:prstGeom>
          <a:solidFill>
            <a:schemeClr val="bg1"/>
          </a:solidFill>
          <a:ln>
            <a:solidFill>
              <a:srgbClr val="70ACE2"/>
            </a:solidFill>
          </a:ln>
        </p:spPr>
        <p:txBody>
          <a:bodyPr wrap="square" rtlCol="0">
            <a:spAutoFit/>
          </a:bodyPr>
          <a:lstStyle/>
          <a:p>
            <a:r>
              <a:rPr lang="en-US" sz="800" dirty="0"/>
              <a:t>Jon Tester (D) won in 2012 by 4%</a:t>
            </a:r>
          </a:p>
        </p:txBody>
      </p:sp>
      <p:cxnSp>
        <p:nvCxnSpPr>
          <p:cNvPr id="145" name="Straight Connector 144"/>
          <p:cNvCxnSpPr/>
          <p:nvPr/>
        </p:nvCxnSpPr>
        <p:spPr>
          <a:xfrm flipH="1" flipV="1">
            <a:off x="5076795" y="4533947"/>
            <a:ext cx="1850067" cy="6254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6" name="TextBox 145"/>
          <p:cNvSpPr txBox="1"/>
          <p:nvPr/>
        </p:nvSpPr>
        <p:spPr>
          <a:xfrm>
            <a:off x="6746240" y="5016795"/>
            <a:ext cx="1280160" cy="338554"/>
          </a:xfrm>
          <a:prstGeom prst="rect">
            <a:avLst/>
          </a:prstGeom>
          <a:solidFill>
            <a:schemeClr val="bg1"/>
          </a:solidFill>
          <a:ln>
            <a:solidFill>
              <a:srgbClr val="70ACE2"/>
            </a:solidFill>
          </a:ln>
        </p:spPr>
        <p:txBody>
          <a:bodyPr wrap="square" rtlCol="0">
            <a:spAutoFit/>
          </a:bodyPr>
          <a:lstStyle/>
          <a:p>
            <a:r>
              <a:rPr lang="en-US" sz="800" dirty="0"/>
              <a:t>Claire McCaskill (D) won in 2012 by 16%</a:t>
            </a:r>
          </a:p>
        </p:txBody>
      </p:sp>
      <p:cxnSp>
        <p:nvCxnSpPr>
          <p:cNvPr id="147" name="Straight Connector 146"/>
          <p:cNvCxnSpPr/>
          <p:nvPr/>
        </p:nvCxnSpPr>
        <p:spPr>
          <a:xfrm>
            <a:off x="1309551" y="3525088"/>
            <a:ext cx="814170" cy="4230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8" name="TextBox 147"/>
          <p:cNvSpPr txBox="1"/>
          <p:nvPr/>
        </p:nvSpPr>
        <p:spPr>
          <a:xfrm>
            <a:off x="241172" y="3229814"/>
            <a:ext cx="1315390" cy="338554"/>
          </a:xfrm>
          <a:prstGeom prst="rect">
            <a:avLst/>
          </a:prstGeom>
          <a:solidFill>
            <a:schemeClr val="bg1"/>
          </a:solidFill>
          <a:ln>
            <a:solidFill>
              <a:srgbClr val="D27770"/>
            </a:solidFill>
          </a:ln>
        </p:spPr>
        <p:txBody>
          <a:bodyPr wrap="square" rtlCol="0">
            <a:spAutoFit/>
          </a:bodyPr>
          <a:lstStyle/>
          <a:p>
            <a:pPr algn="r"/>
            <a:r>
              <a:rPr lang="en-US" sz="800" dirty="0"/>
              <a:t>Dean Heller (R) won in 2012 by 1.2%</a:t>
            </a:r>
          </a:p>
        </p:txBody>
      </p:sp>
      <p:cxnSp>
        <p:nvCxnSpPr>
          <p:cNvPr id="149" name="Straight Connector 148"/>
          <p:cNvCxnSpPr/>
          <p:nvPr/>
        </p:nvCxnSpPr>
        <p:spPr>
          <a:xfrm>
            <a:off x="3712210" y="2651810"/>
            <a:ext cx="234052" cy="5350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0" name="TextBox 149"/>
          <p:cNvSpPr txBox="1"/>
          <p:nvPr/>
        </p:nvSpPr>
        <p:spPr>
          <a:xfrm>
            <a:off x="3012608" y="2478567"/>
            <a:ext cx="1314709" cy="338554"/>
          </a:xfrm>
          <a:prstGeom prst="rect">
            <a:avLst/>
          </a:prstGeom>
          <a:solidFill>
            <a:schemeClr val="bg1"/>
          </a:solidFill>
          <a:ln>
            <a:solidFill>
              <a:srgbClr val="70ACE2"/>
            </a:solidFill>
          </a:ln>
        </p:spPr>
        <p:txBody>
          <a:bodyPr wrap="square" rtlCol="0">
            <a:spAutoFit/>
          </a:bodyPr>
          <a:lstStyle/>
          <a:p>
            <a:r>
              <a:rPr lang="en-US" sz="800" dirty="0"/>
              <a:t>Heidi Heitkamp (D) won in 2012 by 0.9%</a:t>
            </a:r>
          </a:p>
        </p:txBody>
      </p:sp>
      <p:cxnSp>
        <p:nvCxnSpPr>
          <p:cNvPr id="151" name="Straight Connector 150"/>
          <p:cNvCxnSpPr/>
          <p:nvPr/>
        </p:nvCxnSpPr>
        <p:spPr>
          <a:xfrm flipH="1">
            <a:off x="5669720" y="3004281"/>
            <a:ext cx="1674611" cy="11182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2" name="TextBox 151"/>
          <p:cNvSpPr txBox="1"/>
          <p:nvPr/>
        </p:nvSpPr>
        <p:spPr>
          <a:xfrm>
            <a:off x="7142272" y="2879880"/>
            <a:ext cx="1352332" cy="338554"/>
          </a:xfrm>
          <a:prstGeom prst="rect">
            <a:avLst/>
          </a:prstGeom>
          <a:solidFill>
            <a:schemeClr val="bg1"/>
          </a:solidFill>
          <a:ln>
            <a:solidFill>
              <a:srgbClr val="70ACE2"/>
            </a:solidFill>
          </a:ln>
        </p:spPr>
        <p:txBody>
          <a:bodyPr wrap="square" rtlCol="0">
            <a:spAutoFit/>
          </a:bodyPr>
          <a:lstStyle/>
          <a:p>
            <a:r>
              <a:rPr lang="en-US" sz="800" dirty="0"/>
              <a:t>Joe Donnelly (D) won in 2012 by 5.7%</a:t>
            </a:r>
          </a:p>
        </p:txBody>
      </p:sp>
      <p:cxnSp>
        <p:nvCxnSpPr>
          <p:cNvPr id="153" name="Straight Connector 152"/>
          <p:cNvCxnSpPr/>
          <p:nvPr/>
        </p:nvCxnSpPr>
        <p:spPr>
          <a:xfrm flipH="1">
            <a:off x="6036369" y="3678611"/>
            <a:ext cx="1456778" cy="3991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4" name="TextBox 153"/>
          <p:cNvSpPr txBox="1"/>
          <p:nvPr/>
        </p:nvSpPr>
        <p:spPr>
          <a:xfrm>
            <a:off x="7337851" y="3463654"/>
            <a:ext cx="1371600" cy="338554"/>
          </a:xfrm>
          <a:prstGeom prst="rect">
            <a:avLst/>
          </a:prstGeom>
          <a:solidFill>
            <a:schemeClr val="bg1"/>
          </a:solidFill>
          <a:ln>
            <a:solidFill>
              <a:srgbClr val="70ACE2"/>
            </a:solidFill>
          </a:ln>
        </p:spPr>
        <p:txBody>
          <a:bodyPr wrap="square" rtlCol="0">
            <a:spAutoFit/>
          </a:bodyPr>
          <a:lstStyle/>
          <a:p>
            <a:r>
              <a:rPr lang="en-US" sz="800" dirty="0"/>
              <a:t>Sherrod Brown (D) won in 2012 by 6.0%</a:t>
            </a:r>
          </a:p>
        </p:txBody>
      </p:sp>
      <p:cxnSp>
        <p:nvCxnSpPr>
          <p:cNvPr id="155" name="Straight Connector 154"/>
          <p:cNvCxnSpPr/>
          <p:nvPr/>
        </p:nvCxnSpPr>
        <p:spPr>
          <a:xfrm flipH="1" flipV="1">
            <a:off x="6293367" y="4327575"/>
            <a:ext cx="1044484" cy="3508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6" name="TextBox 155"/>
          <p:cNvSpPr txBox="1"/>
          <p:nvPr/>
        </p:nvSpPr>
        <p:spPr>
          <a:xfrm>
            <a:off x="7152263" y="4520089"/>
            <a:ext cx="1280160" cy="338554"/>
          </a:xfrm>
          <a:prstGeom prst="rect">
            <a:avLst/>
          </a:prstGeom>
          <a:solidFill>
            <a:schemeClr val="bg1"/>
          </a:solidFill>
          <a:ln>
            <a:solidFill>
              <a:srgbClr val="70ACE2"/>
            </a:solidFill>
          </a:ln>
        </p:spPr>
        <p:txBody>
          <a:bodyPr wrap="square" rtlCol="0">
            <a:spAutoFit/>
          </a:bodyPr>
          <a:lstStyle/>
          <a:p>
            <a:r>
              <a:rPr lang="en-US" sz="800" dirty="0"/>
              <a:t>Joe Manchin (D) won in 2012 by 14%</a:t>
            </a:r>
          </a:p>
        </p:txBody>
      </p:sp>
      <p:cxnSp>
        <p:nvCxnSpPr>
          <p:cNvPr id="158" name="Straight Connector 157"/>
          <p:cNvCxnSpPr/>
          <p:nvPr/>
        </p:nvCxnSpPr>
        <p:spPr>
          <a:xfrm flipH="1" flipV="1">
            <a:off x="6192370" y="5621846"/>
            <a:ext cx="717774" cy="689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7" name="TextBox 156"/>
          <p:cNvSpPr txBox="1"/>
          <p:nvPr/>
        </p:nvSpPr>
        <p:spPr>
          <a:xfrm>
            <a:off x="6848048" y="5532146"/>
            <a:ext cx="1280160" cy="338554"/>
          </a:xfrm>
          <a:prstGeom prst="rect">
            <a:avLst/>
          </a:prstGeom>
          <a:solidFill>
            <a:schemeClr val="bg1"/>
          </a:solidFill>
          <a:ln>
            <a:solidFill>
              <a:srgbClr val="70ACE2"/>
            </a:solidFill>
          </a:ln>
        </p:spPr>
        <p:txBody>
          <a:bodyPr wrap="square" rtlCol="0">
            <a:spAutoFit/>
          </a:bodyPr>
          <a:lstStyle/>
          <a:p>
            <a:r>
              <a:rPr lang="en-US" sz="800" dirty="0"/>
              <a:t>Bill Nelson (D) won in 2012 by 13%</a:t>
            </a:r>
          </a:p>
        </p:txBody>
      </p:sp>
      <p:cxnSp>
        <p:nvCxnSpPr>
          <p:cNvPr id="163" name="Straight Connector 162"/>
          <p:cNvCxnSpPr/>
          <p:nvPr/>
        </p:nvCxnSpPr>
        <p:spPr>
          <a:xfrm flipH="1" flipV="1">
            <a:off x="6610737" y="3987878"/>
            <a:ext cx="882410" cy="1468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7242890" y="3960586"/>
            <a:ext cx="1371600" cy="338328"/>
          </a:xfrm>
          <a:prstGeom prst="rect">
            <a:avLst/>
          </a:prstGeom>
          <a:solidFill>
            <a:schemeClr val="bg1"/>
          </a:solidFill>
          <a:ln>
            <a:solidFill>
              <a:srgbClr val="70ACE2"/>
            </a:solidFill>
          </a:ln>
        </p:spPr>
        <p:txBody>
          <a:bodyPr wrap="square" rtlCol="0">
            <a:spAutoFit/>
          </a:bodyPr>
          <a:lstStyle/>
          <a:p>
            <a:r>
              <a:rPr lang="en-US" sz="800" dirty="0"/>
              <a:t>Bob Casey, Jr. (D) won in 2012 by 9.1%</a:t>
            </a:r>
          </a:p>
        </p:txBody>
      </p:sp>
      <p:sp>
        <p:nvSpPr>
          <p:cNvPr id="170" name="Rectangle 14"/>
          <p:cNvSpPr>
            <a:spLocks noChangeArrowheads="1"/>
          </p:cNvSpPr>
          <p:nvPr/>
        </p:nvSpPr>
        <p:spPr bwMode="auto">
          <a:xfrm>
            <a:off x="419100" y="1792165"/>
            <a:ext cx="6791894" cy="215444"/>
          </a:xfrm>
          <a:prstGeom prst="rect">
            <a:avLst/>
          </a:prstGeom>
          <a:noFill/>
          <a:ln>
            <a:noFill/>
          </a:ln>
          <a:extLst/>
        </p:spPr>
        <p:txBody>
          <a:bodyPr wrap="square">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lnSpc>
                <a:spcPct val="100000"/>
              </a:lnSpc>
              <a:spcBef>
                <a:spcPct val="0"/>
              </a:spcBef>
              <a:buNone/>
              <a:defRPr/>
            </a:pPr>
            <a:r>
              <a:rPr lang="en-US" altLang="en-US" sz="800" dirty="0">
                <a:solidFill>
                  <a:schemeClr val="tx1">
                    <a:lumMod val="50000"/>
                    <a:lumOff val="50000"/>
                  </a:schemeClr>
                </a:solidFill>
                <a:latin typeface="Verdana"/>
                <a:cs typeface="Verdana"/>
              </a:rPr>
              <a:t>PERCENTS INSIDE THE STATE REPRESENT BY HOW MUCH THE OTHER PARTY’S PRESIDENTIAL CANDIDATE WON IN 2016</a:t>
            </a:r>
          </a:p>
        </p:txBody>
      </p:sp>
      <p:cxnSp>
        <p:nvCxnSpPr>
          <p:cNvPr id="181" name="Straight Connector 180"/>
          <p:cNvCxnSpPr/>
          <p:nvPr/>
        </p:nvCxnSpPr>
        <p:spPr>
          <a:xfrm flipH="1">
            <a:off x="5787156" y="2647306"/>
            <a:ext cx="1055000" cy="11024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0" name="TextBox 179"/>
          <p:cNvSpPr txBox="1"/>
          <p:nvPr/>
        </p:nvSpPr>
        <p:spPr>
          <a:xfrm>
            <a:off x="5991999" y="2497983"/>
            <a:ext cx="1352332" cy="338554"/>
          </a:xfrm>
          <a:prstGeom prst="rect">
            <a:avLst/>
          </a:prstGeom>
          <a:solidFill>
            <a:schemeClr val="bg1"/>
          </a:solidFill>
          <a:ln>
            <a:solidFill>
              <a:srgbClr val="70ACE2"/>
            </a:solidFill>
          </a:ln>
        </p:spPr>
        <p:txBody>
          <a:bodyPr wrap="square" rtlCol="0">
            <a:spAutoFit/>
          </a:bodyPr>
          <a:lstStyle/>
          <a:p>
            <a:r>
              <a:rPr lang="en-US" sz="800" dirty="0"/>
              <a:t>Debbie Stabenow (D) won in 2012 by 21%</a:t>
            </a:r>
          </a:p>
        </p:txBody>
      </p:sp>
      <p:cxnSp>
        <p:nvCxnSpPr>
          <p:cNvPr id="185" name="Straight Connector 184"/>
          <p:cNvCxnSpPr/>
          <p:nvPr/>
        </p:nvCxnSpPr>
        <p:spPr>
          <a:xfrm>
            <a:off x="4970256" y="2694944"/>
            <a:ext cx="90911" cy="7468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4" name="TextBox 183"/>
          <p:cNvSpPr txBox="1"/>
          <p:nvPr/>
        </p:nvSpPr>
        <p:spPr>
          <a:xfrm>
            <a:off x="4506219" y="2566617"/>
            <a:ext cx="1352332" cy="338554"/>
          </a:xfrm>
          <a:prstGeom prst="rect">
            <a:avLst/>
          </a:prstGeom>
          <a:solidFill>
            <a:schemeClr val="bg1"/>
          </a:solidFill>
          <a:ln>
            <a:solidFill>
              <a:srgbClr val="70ACE2"/>
            </a:solidFill>
          </a:ln>
        </p:spPr>
        <p:txBody>
          <a:bodyPr wrap="square" rtlCol="0">
            <a:spAutoFit/>
          </a:bodyPr>
          <a:lstStyle/>
          <a:p>
            <a:r>
              <a:rPr lang="en-US" sz="800" dirty="0"/>
              <a:t>Tammy Baldwin (D) won in 2012 by 5.6%</a:t>
            </a:r>
          </a:p>
        </p:txBody>
      </p:sp>
      <p:sp>
        <p:nvSpPr>
          <p:cNvPr id="160" name="Text Placeholder 18"/>
          <p:cNvSpPr txBox="1">
            <a:spLocks/>
          </p:cNvSpPr>
          <p:nvPr/>
        </p:nvSpPr>
        <p:spPr bwMode="auto">
          <a:xfrm>
            <a:off x="404808" y="6422607"/>
            <a:ext cx="3043242"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dirty="0">
                <a:latin typeface="Georgia"/>
                <a:cs typeface="Georgia"/>
              </a:rPr>
              <a:t>Daniel Stublen | Slide last updated on: July 17, 2018</a:t>
            </a:r>
          </a:p>
        </p:txBody>
      </p:sp>
      <p:pic>
        <p:nvPicPr>
          <p:cNvPr id="161" name="Picture 160"/>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03175" y="274320"/>
            <a:ext cx="2080349" cy="274320"/>
          </a:xfrm>
          <a:prstGeom prst="rect">
            <a:avLst/>
          </a:prstGeom>
        </p:spPr>
      </p:pic>
    </p:spTree>
    <p:extLst>
      <p:ext uri="{BB962C8B-B14F-4D97-AF65-F5344CB8AC3E}">
        <p14:creationId xmlns:p14="http://schemas.microsoft.com/office/powerpoint/2010/main" val="13777361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txBox="1">
            <a:spLocks/>
          </p:cNvSpPr>
          <p:nvPr/>
        </p:nvSpPr>
        <p:spPr bwMode="auto">
          <a:xfrm>
            <a:off x="404814" y="756919"/>
            <a:ext cx="8407400" cy="398433"/>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200" b="1" kern="1200">
                <a:solidFill>
                  <a:schemeClr val="tx1"/>
                </a:solidFill>
                <a:latin typeface="Georgia" panose="02040502050405020303" pitchFamily="18" charset="0"/>
                <a:ea typeface="ＭＳ Ｐゴシック" panose="020B0600070205080204" pitchFamily="34" charset="-128"/>
                <a:cs typeface="MS PGothic" charset="0"/>
              </a:defRPr>
            </a:lvl1pPr>
            <a:lvl2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2pPr>
            <a:lvl3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3pPr>
            <a:lvl4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4pPr>
            <a:lvl5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5pPr>
            <a:lvl6pPr marL="4572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6pPr>
            <a:lvl7pPr marL="9144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7pPr>
            <a:lvl8pPr marL="13716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8pPr>
            <a:lvl9pPr marL="18288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9pPr>
          </a:lstStyle>
          <a:p>
            <a:r>
              <a:rPr lang="en-US" altLang="en-US" sz="2000" dirty="0">
                <a:latin typeface="Georgia" charset="0"/>
                <a:ea typeface="MS PGothic" charset="-128"/>
              </a:rPr>
              <a:t>Three Republican Senate seats are now considered among the 10 most likely to flip in November </a:t>
            </a:r>
            <a:endParaRPr lang="en-US" altLang="en-US" sz="2000" dirty="0">
              <a:latin typeface="Georgia" charset="0"/>
              <a:ea typeface="ＭＳ Ｐゴシック" charset="-128"/>
              <a:cs typeface="MS PGothic" charset="-128"/>
            </a:endParaRPr>
          </a:p>
        </p:txBody>
      </p:sp>
      <p:sp>
        <p:nvSpPr>
          <p:cNvPr id="4" name="Slide Number Placeholder 3"/>
          <p:cNvSpPr>
            <a:spLocks noGrp="1"/>
          </p:cNvSpPr>
          <p:nvPr>
            <p:ph type="sldNum" sz="quarter" idx="12"/>
          </p:nvPr>
        </p:nvSpPr>
        <p:spPr/>
        <p:txBody>
          <a:bodyPr/>
          <a:lstStyle/>
          <a:p>
            <a:fld id="{BEFBC90E-502A-A54D-9BAE-6F74229062B0}" type="slidenum">
              <a:rPr lang="en-US" smtClean="0"/>
              <a:t>26</a:t>
            </a:fld>
            <a:endParaRPr lang="en-US" dirty="0"/>
          </a:p>
        </p:txBody>
      </p:sp>
      <p:sp>
        <p:nvSpPr>
          <p:cNvPr id="18" name="Rectangle 14"/>
          <p:cNvSpPr>
            <a:spLocks noChangeArrowheads="1"/>
          </p:cNvSpPr>
          <p:nvPr/>
        </p:nvSpPr>
        <p:spPr bwMode="auto">
          <a:xfrm>
            <a:off x="569228" y="1575498"/>
            <a:ext cx="8229600" cy="276999"/>
          </a:xfrm>
          <a:prstGeom prst="rect">
            <a:avLst/>
          </a:prstGeom>
          <a:noFill/>
          <a:ln>
            <a:noFill/>
          </a:ln>
          <a:extLst/>
        </p:spPr>
        <p:txBody>
          <a:bodyPr>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lnSpc>
                <a:spcPct val="100000"/>
              </a:lnSpc>
              <a:spcBef>
                <a:spcPct val="0"/>
              </a:spcBef>
              <a:buFontTx/>
              <a:buNone/>
              <a:defRPr/>
            </a:pPr>
            <a:r>
              <a:rPr lang="en-US" altLang="en-US" sz="1200" b="1" dirty="0"/>
              <a:t>Hotline’s 2018 Senate power rankings</a:t>
            </a:r>
          </a:p>
        </p:txBody>
      </p:sp>
      <p:pic>
        <p:nvPicPr>
          <p:cNvPr id="19" name="Picture 18" descr="Logo-NJ-presentation_center.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85547" y="301888"/>
            <a:ext cx="2311852" cy="287010"/>
          </a:xfrm>
          <a:prstGeom prst="rect">
            <a:avLst/>
          </a:prstGeom>
        </p:spPr>
      </p:pic>
      <p:sp>
        <p:nvSpPr>
          <p:cNvPr id="11" name="TextBox 215"/>
          <p:cNvSpPr txBox="1">
            <a:spLocks noChangeArrowheads="1"/>
          </p:cNvSpPr>
          <p:nvPr/>
        </p:nvSpPr>
        <p:spPr bwMode="auto">
          <a:xfrm>
            <a:off x="4867768" y="1753429"/>
            <a:ext cx="4043892" cy="378565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45720">
            <a:spAutoFit/>
          </a:bodyPr>
          <a:lstStyle>
            <a:lvl1pPr>
              <a:lnSpc>
                <a:spcPct val="90000"/>
              </a:lnSpc>
              <a:spcBef>
                <a:spcPts val="1000"/>
              </a:spcBef>
              <a:buFont typeface="Arial" charset="0"/>
              <a:buChar char="•"/>
              <a:defRPr sz="2800">
                <a:solidFill>
                  <a:schemeClr val="tx1"/>
                </a:solidFill>
                <a:latin typeface="Georgia" charset="0"/>
                <a:ea typeface="MS PGothic" charset="-128"/>
              </a:defRPr>
            </a:lvl1pPr>
            <a:lvl2pPr marL="742950" indent="-285750">
              <a:lnSpc>
                <a:spcPct val="90000"/>
              </a:lnSpc>
              <a:spcBef>
                <a:spcPts val="500"/>
              </a:spcBef>
              <a:buFont typeface="Arial" charset="0"/>
              <a:buChar char="•"/>
              <a:defRPr sz="2400">
                <a:solidFill>
                  <a:schemeClr val="tx1"/>
                </a:solidFill>
                <a:latin typeface="Georgia" charset="0"/>
                <a:ea typeface="MS PGothic" charset="-128"/>
              </a:defRPr>
            </a:lvl2pPr>
            <a:lvl3pPr marL="1143000" indent="-228600">
              <a:lnSpc>
                <a:spcPct val="90000"/>
              </a:lnSpc>
              <a:spcBef>
                <a:spcPts val="500"/>
              </a:spcBef>
              <a:buFont typeface="Arial" charset="0"/>
              <a:buChar char="•"/>
              <a:defRPr sz="2000">
                <a:solidFill>
                  <a:schemeClr val="tx1"/>
                </a:solidFill>
                <a:latin typeface="Georgia" charset="0"/>
                <a:ea typeface="MS PGothic" charset="-128"/>
              </a:defRPr>
            </a:lvl3pPr>
            <a:lvl4pPr marL="1600200" indent="-228600">
              <a:lnSpc>
                <a:spcPct val="90000"/>
              </a:lnSpc>
              <a:spcBef>
                <a:spcPts val="500"/>
              </a:spcBef>
              <a:buFont typeface="Arial" charset="0"/>
              <a:buChar char="•"/>
              <a:defRPr>
                <a:solidFill>
                  <a:schemeClr val="tx1"/>
                </a:solidFill>
                <a:latin typeface="Georgia" charset="0"/>
                <a:ea typeface="MS PGothic" charset="-128"/>
              </a:defRPr>
            </a:lvl4pPr>
            <a:lvl5pPr marL="2057400" indent="-228600">
              <a:lnSpc>
                <a:spcPct val="90000"/>
              </a:lnSpc>
              <a:spcBef>
                <a:spcPts val="500"/>
              </a:spcBef>
              <a:buFont typeface="Arial" charset="0"/>
              <a:buChar char="•"/>
              <a:defRPr>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9pPr>
          </a:lstStyle>
          <a:p>
            <a:pPr>
              <a:lnSpc>
                <a:spcPct val="100000"/>
              </a:lnSpc>
              <a:spcBef>
                <a:spcPct val="0"/>
              </a:spcBef>
              <a:buNone/>
            </a:pPr>
            <a:r>
              <a:rPr lang="en-US" altLang="en-US" sz="1200" b="1" dirty="0">
                <a:ea typeface="Georgia" charset="0"/>
                <a:cs typeface="Georgia" charset="0"/>
              </a:rPr>
              <a:t>1. Nevada:</a:t>
            </a:r>
            <a:r>
              <a:rPr lang="en-US" altLang="en-US" sz="1200" i="1" dirty="0">
                <a:ea typeface="Georgia" charset="0"/>
                <a:cs typeface="Georgia" charset="0"/>
              </a:rPr>
              <a:t>	</a:t>
            </a:r>
          </a:p>
          <a:p>
            <a:pPr>
              <a:lnSpc>
                <a:spcPct val="100000"/>
              </a:lnSpc>
              <a:spcBef>
                <a:spcPct val="0"/>
              </a:spcBef>
              <a:buFontTx/>
              <a:buNone/>
            </a:pPr>
            <a:r>
              <a:rPr lang="en-US" altLang="en-US" sz="1200" i="1" dirty="0">
                <a:ea typeface="Georgia" charset="0"/>
                <a:cs typeface="Georgia" charset="0"/>
              </a:rPr>
              <a:t>	Incumbent: Dean Heller (R)</a:t>
            </a:r>
          </a:p>
          <a:p>
            <a:pPr>
              <a:lnSpc>
                <a:spcPct val="100000"/>
              </a:lnSpc>
              <a:spcBef>
                <a:spcPct val="0"/>
              </a:spcBef>
              <a:buFontTx/>
              <a:buNone/>
            </a:pPr>
            <a:r>
              <a:rPr lang="en-US" altLang="en-US" sz="1200" i="1" dirty="0">
                <a:ea typeface="Georgia" charset="0"/>
                <a:cs typeface="Georgia" charset="0"/>
              </a:rPr>
              <a:t>	Challenger: </a:t>
            </a:r>
            <a:r>
              <a:rPr lang="en-US" altLang="en-US" sz="1200" i="1" dirty="0" smtClean="0">
                <a:ea typeface="Georgia" charset="0"/>
                <a:cs typeface="Georgia" charset="0"/>
              </a:rPr>
              <a:t>US Rep</a:t>
            </a:r>
            <a:r>
              <a:rPr lang="en-US" altLang="en-US" sz="1200" i="1" dirty="0">
                <a:ea typeface="Georgia" charset="0"/>
                <a:cs typeface="Georgia" charset="0"/>
              </a:rPr>
              <a:t>. Jacky Rosen (D</a:t>
            </a:r>
            <a:r>
              <a:rPr lang="en-US" altLang="en-US" sz="1200" i="1" dirty="0" smtClean="0">
                <a:ea typeface="Georgia" charset="0"/>
                <a:cs typeface="Georgia" charset="0"/>
              </a:rPr>
              <a:t>)</a:t>
            </a:r>
            <a:endParaRPr lang="en-US" altLang="en-US" sz="1200" dirty="0">
              <a:ea typeface="Georgia" charset="0"/>
              <a:cs typeface="Georgia" charset="0"/>
            </a:endParaRPr>
          </a:p>
          <a:p>
            <a:pPr>
              <a:lnSpc>
                <a:spcPct val="100000"/>
              </a:lnSpc>
              <a:spcBef>
                <a:spcPct val="0"/>
              </a:spcBef>
              <a:buFontTx/>
              <a:buNone/>
            </a:pPr>
            <a:endParaRPr lang="en-US" altLang="en-US" sz="1200" b="1" dirty="0">
              <a:ea typeface="Georgia" charset="0"/>
              <a:cs typeface="Georgia" charset="0"/>
            </a:endParaRPr>
          </a:p>
          <a:p>
            <a:pPr>
              <a:lnSpc>
                <a:spcPct val="100000"/>
              </a:lnSpc>
              <a:spcBef>
                <a:spcPct val="0"/>
              </a:spcBef>
              <a:buFontTx/>
              <a:buNone/>
            </a:pPr>
            <a:r>
              <a:rPr lang="en-US" altLang="en-US" sz="1200" b="1" dirty="0">
                <a:ea typeface="Georgia" charset="0"/>
                <a:cs typeface="Georgia" charset="0"/>
              </a:rPr>
              <a:t>2. North Dakota : </a:t>
            </a:r>
            <a:r>
              <a:rPr lang="en-US" altLang="en-US" sz="1200" dirty="0">
                <a:ea typeface="Georgia" charset="0"/>
                <a:cs typeface="Georgia" charset="0"/>
              </a:rPr>
              <a:t>	</a:t>
            </a:r>
          </a:p>
          <a:p>
            <a:pPr>
              <a:lnSpc>
                <a:spcPct val="100000"/>
              </a:lnSpc>
              <a:spcBef>
                <a:spcPct val="0"/>
              </a:spcBef>
              <a:buFontTx/>
              <a:buNone/>
            </a:pPr>
            <a:r>
              <a:rPr lang="en-US" altLang="en-US" sz="1200" i="1" dirty="0">
                <a:ea typeface="Georgia" charset="0"/>
                <a:cs typeface="Georgia" charset="0"/>
              </a:rPr>
              <a:t>	Incumbent: Heidi Heitkamp (D)</a:t>
            </a:r>
          </a:p>
          <a:p>
            <a:pPr>
              <a:lnSpc>
                <a:spcPct val="100000"/>
              </a:lnSpc>
              <a:spcBef>
                <a:spcPct val="0"/>
              </a:spcBef>
              <a:buNone/>
            </a:pPr>
            <a:r>
              <a:rPr lang="en-US" altLang="en-US" sz="1200" i="1" dirty="0">
                <a:ea typeface="Georgia" charset="0"/>
                <a:cs typeface="Georgia" charset="0"/>
              </a:rPr>
              <a:t>	Challenger: </a:t>
            </a:r>
            <a:r>
              <a:rPr lang="en-US" altLang="en-US" sz="1200" i="1" dirty="0" smtClean="0">
                <a:ea typeface="Georgia" charset="0"/>
                <a:cs typeface="Georgia" charset="0"/>
              </a:rPr>
              <a:t>US Rep</a:t>
            </a:r>
            <a:r>
              <a:rPr lang="en-US" altLang="en-US" sz="1200" i="1" dirty="0">
                <a:ea typeface="Georgia" charset="0"/>
                <a:cs typeface="Georgia" charset="0"/>
              </a:rPr>
              <a:t>. Kevin Cramer (R)</a:t>
            </a:r>
          </a:p>
          <a:p>
            <a:pPr>
              <a:lnSpc>
                <a:spcPct val="100000"/>
              </a:lnSpc>
              <a:spcBef>
                <a:spcPct val="0"/>
              </a:spcBef>
              <a:buFontTx/>
              <a:buNone/>
            </a:pPr>
            <a:endParaRPr lang="en-US" altLang="en-US" sz="1200" b="1" dirty="0">
              <a:ea typeface="Georgia" charset="0"/>
              <a:cs typeface="Georgia" charset="0"/>
            </a:endParaRPr>
          </a:p>
          <a:p>
            <a:pPr>
              <a:lnSpc>
                <a:spcPct val="100000"/>
              </a:lnSpc>
              <a:spcBef>
                <a:spcPct val="0"/>
              </a:spcBef>
              <a:buFontTx/>
              <a:buNone/>
            </a:pPr>
            <a:r>
              <a:rPr lang="en-US" altLang="en-US" sz="1200" b="1" dirty="0">
                <a:ea typeface="Georgia" charset="0"/>
                <a:cs typeface="Georgia" charset="0"/>
              </a:rPr>
              <a:t>3. Indiana:</a:t>
            </a:r>
            <a:r>
              <a:rPr lang="en-US" altLang="en-US" sz="1200" i="1" dirty="0">
                <a:ea typeface="Georgia" charset="0"/>
                <a:cs typeface="Georgia" charset="0"/>
              </a:rPr>
              <a:t>	</a:t>
            </a:r>
          </a:p>
          <a:p>
            <a:pPr>
              <a:lnSpc>
                <a:spcPct val="100000"/>
              </a:lnSpc>
              <a:spcBef>
                <a:spcPct val="0"/>
              </a:spcBef>
              <a:buFontTx/>
              <a:buNone/>
            </a:pPr>
            <a:r>
              <a:rPr lang="en-US" altLang="en-US" sz="1200" i="1" dirty="0">
                <a:ea typeface="Georgia" charset="0"/>
                <a:cs typeface="Georgia" charset="0"/>
              </a:rPr>
              <a:t>	Incumbent: Joe Donnelly (D)</a:t>
            </a:r>
          </a:p>
          <a:p>
            <a:pPr>
              <a:lnSpc>
                <a:spcPct val="100000"/>
              </a:lnSpc>
              <a:spcBef>
                <a:spcPct val="0"/>
              </a:spcBef>
              <a:buFontTx/>
              <a:buNone/>
            </a:pPr>
            <a:r>
              <a:rPr lang="en-US" altLang="en-US" sz="1200" i="1" dirty="0">
                <a:ea typeface="Georgia" charset="0"/>
                <a:cs typeface="Georgia" charset="0"/>
              </a:rPr>
              <a:t>	</a:t>
            </a:r>
            <a:r>
              <a:rPr lang="en-US" altLang="en-US" sz="1200" i="1" dirty="0" smtClean="0">
                <a:ea typeface="Georgia" charset="0"/>
                <a:cs typeface="Georgia" charset="0"/>
              </a:rPr>
              <a:t>Challenger: Former IN State Rep. Mike </a:t>
            </a:r>
            <a:r>
              <a:rPr lang="en-US" altLang="en-US" sz="1200" i="1" dirty="0">
                <a:ea typeface="Georgia" charset="0"/>
                <a:cs typeface="Georgia" charset="0"/>
              </a:rPr>
              <a:t>Braun (R)</a:t>
            </a:r>
            <a:endParaRPr lang="en-US" altLang="en-US" sz="1200" b="1" dirty="0">
              <a:ea typeface="Georgia" charset="0"/>
              <a:cs typeface="Georgia" charset="0"/>
            </a:endParaRPr>
          </a:p>
          <a:p>
            <a:pPr>
              <a:lnSpc>
                <a:spcPct val="100000"/>
              </a:lnSpc>
              <a:spcBef>
                <a:spcPct val="0"/>
              </a:spcBef>
              <a:buFontTx/>
              <a:buNone/>
            </a:pPr>
            <a:endParaRPr lang="en-US" altLang="en-US" sz="1200" b="1" dirty="0">
              <a:ea typeface="Georgia" charset="0"/>
              <a:cs typeface="Georgia" charset="0"/>
            </a:endParaRPr>
          </a:p>
          <a:p>
            <a:pPr>
              <a:lnSpc>
                <a:spcPct val="100000"/>
              </a:lnSpc>
              <a:spcBef>
                <a:spcPct val="0"/>
              </a:spcBef>
              <a:buFontTx/>
              <a:buNone/>
            </a:pPr>
            <a:r>
              <a:rPr lang="en-US" altLang="en-US" sz="1200" b="1" dirty="0">
                <a:ea typeface="Georgia" charset="0"/>
                <a:cs typeface="Georgia" charset="0"/>
              </a:rPr>
              <a:t>4. Missouri:</a:t>
            </a:r>
            <a:r>
              <a:rPr lang="en-US" altLang="en-US" sz="1200" dirty="0"/>
              <a:t> </a:t>
            </a:r>
            <a:r>
              <a:rPr lang="en-US" altLang="en-US" sz="1200" i="1" dirty="0">
                <a:ea typeface="Georgia" charset="0"/>
                <a:cs typeface="Georgia" charset="0"/>
              </a:rPr>
              <a:t>	</a:t>
            </a:r>
          </a:p>
          <a:p>
            <a:pPr>
              <a:lnSpc>
                <a:spcPct val="100000"/>
              </a:lnSpc>
              <a:spcBef>
                <a:spcPct val="0"/>
              </a:spcBef>
              <a:buFontTx/>
              <a:buNone/>
            </a:pPr>
            <a:r>
              <a:rPr lang="en-US" altLang="en-US" sz="1200" i="1" dirty="0">
                <a:ea typeface="Georgia" charset="0"/>
                <a:cs typeface="Georgia" charset="0"/>
              </a:rPr>
              <a:t>	Incumbent: Claire McCaskill (D)</a:t>
            </a:r>
          </a:p>
          <a:p>
            <a:pPr>
              <a:lnSpc>
                <a:spcPct val="100000"/>
              </a:lnSpc>
              <a:spcBef>
                <a:spcPct val="0"/>
              </a:spcBef>
              <a:buFontTx/>
              <a:buNone/>
            </a:pPr>
            <a:r>
              <a:rPr lang="en-US" altLang="en-US" sz="1200" i="1" dirty="0">
                <a:ea typeface="Georgia" charset="0"/>
                <a:cs typeface="Georgia" charset="0"/>
              </a:rPr>
              <a:t>	Challenger: AG Josh Hawley (R)</a:t>
            </a:r>
          </a:p>
          <a:p>
            <a:pPr>
              <a:lnSpc>
                <a:spcPct val="100000"/>
              </a:lnSpc>
              <a:spcBef>
                <a:spcPct val="0"/>
              </a:spcBef>
              <a:buFontTx/>
              <a:buNone/>
            </a:pPr>
            <a:endParaRPr lang="en-US" altLang="en-US" sz="1200" i="1" dirty="0">
              <a:ea typeface="Georgia" charset="0"/>
              <a:cs typeface="Georgia" charset="0"/>
            </a:endParaRPr>
          </a:p>
          <a:p>
            <a:pPr>
              <a:lnSpc>
                <a:spcPct val="100000"/>
              </a:lnSpc>
              <a:spcBef>
                <a:spcPct val="0"/>
              </a:spcBef>
              <a:buFontTx/>
              <a:buNone/>
            </a:pPr>
            <a:r>
              <a:rPr lang="en-US" altLang="en-US" sz="1200" b="1" dirty="0">
                <a:ea typeface="Georgia" charset="0"/>
                <a:cs typeface="Georgia" charset="0"/>
              </a:rPr>
              <a:t>5. Arizona: </a:t>
            </a:r>
          </a:p>
          <a:p>
            <a:pPr>
              <a:lnSpc>
                <a:spcPct val="100000"/>
              </a:lnSpc>
              <a:spcBef>
                <a:spcPct val="0"/>
              </a:spcBef>
              <a:buFontTx/>
              <a:buNone/>
            </a:pPr>
            <a:r>
              <a:rPr lang="en-US" altLang="en-US" sz="1200" i="1" dirty="0">
                <a:ea typeface="Georgia" charset="0"/>
                <a:cs typeface="Georgia" charset="0"/>
              </a:rPr>
              <a:t>	Current: Jeff Flake (R), retiring </a:t>
            </a:r>
          </a:p>
          <a:p>
            <a:pPr>
              <a:lnSpc>
                <a:spcPct val="100000"/>
              </a:lnSpc>
              <a:spcBef>
                <a:spcPct val="0"/>
              </a:spcBef>
              <a:buFontTx/>
              <a:buNone/>
            </a:pPr>
            <a:r>
              <a:rPr lang="en-US" altLang="en-US" sz="1200" i="1" dirty="0">
                <a:ea typeface="Georgia" charset="0"/>
                <a:cs typeface="Georgia" charset="0"/>
              </a:rPr>
              <a:t>	</a:t>
            </a:r>
            <a:r>
              <a:rPr lang="en-US" altLang="en-US" sz="1200" i="1" dirty="0" smtClean="0">
                <a:ea typeface="Georgia" charset="0"/>
                <a:cs typeface="Georgia" charset="0"/>
              </a:rPr>
              <a:t>Candidates: Rep</a:t>
            </a:r>
            <a:r>
              <a:rPr lang="en-US" altLang="en-US" sz="1200" i="1" dirty="0">
                <a:ea typeface="Georgia" charset="0"/>
                <a:cs typeface="Georgia" charset="0"/>
              </a:rPr>
              <a:t>. Martha McSally (R)</a:t>
            </a:r>
          </a:p>
          <a:p>
            <a:pPr>
              <a:lnSpc>
                <a:spcPct val="100000"/>
              </a:lnSpc>
              <a:spcBef>
                <a:spcPct val="0"/>
              </a:spcBef>
              <a:buFontTx/>
              <a:buNone/>
            </a:pPr>
            <a:r>
              <a:rPr lang="en-US" altLang="en-US" sz="1200" i="1" dirty="0">
                <a:ea typeface="Georgia" charset="0"/>
                <a:cs typeface="Georgia" charset="0"/>
              </a:rPr>
              <a:t>                                   </a:t>
            </a:r>
            <a:r>
              <a:rPr lang="en-US" altLang="en-US" sz="1200" i="1" dirty="0" smtClean="0">
                <a:ea typeface="Georgia" charset="0"/>
                <a:cs typeface="Georgia" charset="0"/>
              </a:rPr>
              <a:t> </a:t>
            </a:r>
            <a:r>
              <a:rPr lang="en-US" altLang="en-US" sz="1200" i="1" dirty="0">
                <a:ea typeface="Georgia" charset="0"/>
                <a:cs typeface="Georgia" charset="0"/>
              </a:rPr>
              <a:t>Rep. Krysten Sinema (D)</a:t>
            </a:r>
          </a:p>
        </p:txBody>
      </p:sp>
      <p:grpSp>
        <p:nvGrpSpPr>
          <p:cNvPr id="14" name="Group 2"/>
          <p:cNvGrpSpPr>
            <a:grpSpLocks/>
          </p:cNvGrpSpPr>
          <p:nvPr/>
        </p:nvGrpSpPr>
        <p:grpSpPr bwMode="auto">
          <a:xfrm>
            <a:off x="411238" y="2261568"/>
            <a:ext cx="4294977" cy="2615389"/>
            <a:chOff x="117475" y="2564607"/>
            <a:chExt cx="3089148" cy="1881187"/>
          </a:xfrm>
        </p:grpSpPr>
        <p:grpSp>
          <p:nvGrpSpPr>
            <p:cNvPr id="15" name="Group 3"/>
            <p:cNvGrpSpPr>
              <a:grpSpLocks/>
            </p:cNvGrpSpPr>
            <p:nvPr/>
          </p:nvGrpSpPr>
          <p:grpSpPr bwMode="auto">
            <a:xfrm>
              <a:off x="117475" y="2564607"/>
              <a:ext cx="3089148" cy="1881187"/>
              <a:chOff x="1798638" y="2354263"/>
              <a:chExt cx="5799138" cy="3532187"/>
            </a:xfrm>
            <a:solidFill>
              <a:srgbClr val="E7E6E6"/>
            </a:solidFill>
          </p:grpSpPr>
          <p:sp>
            <p:nvSpPr>
              <p:cNvPr id="24" name="Freeform 1151"/>
              <p:cNvSpPr>
                <a:spLocks/>
              </p:cNvSpPr>
              <p:nvPr/>
            </p:nvSpPr>
            <p:spPr bwMode="auto">
              <a:xfrm>
                <a:off x="5916613" y="3552827"/>
                <a:ext cx="465138" cy="517526"/>
              </a:xfrm>
              <a:custGeom>
                <a:avLst/>
                <a:gdLst>
                  <a:gd name="T0" fmla="*/ 0 w 459"/>
                  <a:gd name="T1" fmla="*/ 91 h 504"/>
                  <a:gd name="T2" fmla="*/ 38 w 459"/>
                  <a:gd name="T3" fmla="*/ 441 h 504"/>
                  <a:gd name="T4" fmla="*/ 95 w 459"/>
                  <a:gd name="T5" fmla="*/ 447 h 504"/>
                  <a:gd name="T6" fmla="*/ 164 w 459"/>
                  <a:gd name="T7" fmla="*/ 487 h 504"/>
                  <a:gd name="T8" fmla="*/ 213 w 459"/>
                  <a:gd name="T9" fmla="*/ 485 h 504"/>
                  <a:gd name="T10" fmla="*/ 236 w 459"/>
                  <a:gd name="T11" fmla="*/ 470 h 504"/>
                  <a:gd name="T12" fmla="*/ 291 w 459"/>
                  <a:gd name="T13" fmla="*/ 504 h 504"/>
                  <a:gd name="T14" fmla="*/ 324 w 459"/>
                  <a:gd name="T15" fmla="*/ 475 h 504"/>
                  <a:gd name="T16" fmla="*/ 331 w 459"/>
                  <a:gd name="T17" fmla="*/ 420 h 504"/>
                  <a:gd name="T18" fmla="*/ 352 w 459"/>
                  <a:gd name="T19" fmla="*/ 432 h 504"/>
                  <a:gd name="T20" fmla="*/ 364 w 459"/>
                  <a:gd name="T21" fmla="*/ 386 h 504"/>
                  <a:gd name="T22" fmla="*/ 440 w 459"/>
                  <a:gd name="T23" fmla="*/ 319 h 504"/>
                  <a:gd name="T24" fmla="*/ 453 w 459"/>
                  <a:gd name="T25" fmla="*/ 211 h 504"/>
                  <a:gd name="T26" fmla="*/ 443 w 459"/>
                  <a:gd name="T27" fmla="*/ 188 h 504"/>
                  <a:gd name="T28" fmla="*/ 459 w 459"/>
                  <a:gd name="T29" fmla="*/ 177 h 504"/>
                  <a:gd name="T30" fmla="*/ 430 w 459"/>
                  <a:gd name="T31" fmla="*/ 0 h 504"/>
                  <a:gd name="T32" fmla="*/ 352 w 459"/>
                  <a:gd name="T33" fmla="*/ 40 h 504"/>
                  <a:gd name="T34" fmla="*/ 312 w 459"/>
                  <a:gd name="T35" fmla="*/ 82 h 504"/>
                  <a:gd name="T36" fmla="*/ 284 w 459"/>
                  <a:gd name="T37" fmla="*/ 84 h 504"/>
                  <a:gd name="T38" fmla="*/ 240 w 459"/>
                  <a:gd name="T39" fmla="*/ 107 h 504"/>
                  <a:gd name="T40" fmla="*/ 139 w 459"/>
                  <a:gd name="T41" fmla="*/ 72 h 504"/>
                  <a:gd name="T42" fmla="*/ 0 w 459"/>
                  <a:gd name="T43" fmla="*/ 91 h 504"/>
                  <a:gd name="T44" fmla="*/ 0 w 459"/>
                  <a:gd name="T45" fmla="*/ 91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59" h="504">
                    <a:moveTo>
                      <a:pt x="0" y="91"/>
                    </a:moveTo>
                    <a:lnTo>
                      <a:pt x="38" y="441"/>
                    </a:lnTo>
                    <a:lnTo>
                      <a:pt x="95" y="447"/>
                    </a:lnTo>
                    <a:lnTo>
                      <a:pt x="164" y="487"/>
                    </a:lnTo>
                    <a:lnTo>
                      <a:pt x="213" y="485"/>
                    </a:lnTo>
                    <a:lnTo>
                      <a:pt x="236" y="470"/>
                    </a:lnTo>
                    <a:lnTo>
                      <a:pt x="291" y="504"/>
                    </a:lnTo>
                    <a:lnTo>
                      <a:pt x="324" y="475"/>
                    </a:lnTo>
                    <a:lnTo>
                      <a:pt x="331" y="420"/>
                    </a:lnTo>
                    <a:lnTo>
                      <a:pt x="352" y="432"/>
                    </a:lnTo>
                    <a:lnTo>
                      <a:pt x="364" y="386"/>
                    </a:lnTo>
                    <a:lnTo>
                      <a:pt x="440" y="319"/>
                    </a:lnTo>
                    <a:lnTo>
                      <a:pt x="453" y="211"/>
                    </a:lnTo>
                    <a:lnTo>
                      <a:pt x="443" y="188"/>
                    </a:lnTo>
                    <a:lnTo>
                      <a:pt x="459" y="177"/>
                    </a:lnTo>
                    <a:lnTo>
                      <a:pt x="430" y="0"/>
                    </a:lnTo>
                    <a:lnTo>
                      <a:pt x="352" y="40"/>
                    </a:lnTo>
                    <a:lnTo>
                      <a:pt x="312" y="82"/>
                    </a:lnTo>
                    <a:lnTo>
                      <a:pt x="284" y="84"/>
                    </a:lnTo>
                    <a:lnTo>
                      <a:pt x="240" y="107"/>
                    </a:lnTo>
                    <a:lnTo>
                      <a:pt x="139" y="72"/>
                    </a:lnTo>
                    <a:lnTo>
                      <a:pt x="0" y="91"/>
                    </a:lnTo>
                    <a:lnTo>
                      <a:pt x="0" y="91"/>
                    </a:lnTo>
                    <a:close/>
                  </a:path>
                </a:pathLst>
              </a:custGeom>
              <a:solidFill>
                <a:srgbClr val="E7E6E6"/>
              </a:solidFill>
              <a:ln w="9525">
                <a:solidFill>
                  <a:schemeClr val="bg1"/>
                </a:solidFill>
                <a:round/>
                <a:headEnd/>
                <a:tailEnd/>
              </a:ln>
              <a:effectLst/>
              <a:extLst/>
            </p:spPr>
            <p:txBody>
              <a:bodyPr/>
              <a:lstStyle/>
              <a:p>
                <a:pPr eaLnBrk="1" hangingPunct="1">
                  <a:defRPr/>
                </a:pPr>
                <a:endParaRPr lang="en-US" sz="1200" dirty="0">
                  <a:latin typeface="+mj-lt"/>
                  <a:ea typeface="Tahoma" panose="020B0604030504040204" pitchFamily="34" charset="0"/>
                  <a:cs typeface="Tahoma" panose="020B0604030504040204" pitchFamily="34" charset="0"/>
                </a:endParaRPr>
              </a:p>
            </p:txBody>
          </p:sp>
          <p:sp>
            <p:nvSpPr>
              <p:cNvPr id="25" name="Freeform 1114"/>
              <p:cNvSpPr>
                <a:spLocks/>
              </p:cNvSpPr>
              <p:nvPr/>
            </p:nvSpPr>
            <p:spPr bwMode="auto">
              <a:xfrm>
                <a:off x="2079626" y="2354263"/>
                <a:ext cx="738187" cy="533400"/>
              </a:xfrm>
              <a:custGeom>
                <a:avLst/>
                <a:gdLst>
                  <a:gd name="T0" fmla="*/ 26 w 730"/>
                  <a:gd name="T1" fmla="*/ 112 h 517"/>
                  <a:gd name="T2" fmla="*/ 17 w 730"/>
                  <a:gd name="T3" fmla="*/ 255 h 517"/>
                  <a:gd name="T4" fmla="*/ 34 w 730"/>
                  <a:gd name="T5" fmla="*/ 255 h 517"/>
                  <a:gd name="T6" fmla="*/ 24 w 730"/>
                  <a:gd name="T7" fmla="*/ 285 h 517"/>
                  <a:gd name="T8" fmla="*/ 11 w 730"/>
                  <a:gd name="T9" fmla="*/ 268 h 517"/>
                  <a:gd name="T10" fmla="*/ 0 w 730"/>
                  <a:gd name="T11" fmla="*/ 304 h 517"/>
                  <a:gd name="T12" fmla="*/ 51 w 730"/>
                  <a:gd name="T13" fmla="*/ 333 h 517"/>
                  <a:gd name="T14" fmla="*/ 53 w 730"/>
                  <a:gd name="T15" fmla="*/ 346 h 517"/>
                  <a:gd name="T16" fmla="*/ 66 w 730"/>
                  <a:gd name="T17" fmla="*/ 348 h 517"/>
                  <a:gd name="T18" fmla="*/ 133 w 730"/>
                  <a:gd name="T19" fmla="*/ 452 h 517"/>
                  <a:gd name="T20" fmla="*/ 207 w 730"/>
                  <a:gd name="T21" fmla="*/ 449 h 517"/>
                  <a:gd name="T22" fmla="*/ 262 w 730"/>
                  <a:gd name="T23" fmla="*/ 473 h 517"/>
                  <a:gd name="T24" fmla="*/ 289 w 730"/>
                  <a:gd name="T25" fmla="*/ 469 h 517"/>
                  <a:gd name="T26" fmla="*/ 456 w 730"/>
                  <a:gd name="T27" fmla="*/ 473 h 517"/>
                  <a:gd name="T28" fmla="*/ 646 w 730"/>
                  <a:gd name="T29" fmla="*/ 517 h 517"/>
                  <a:gd name="T30" fmla="*/ 650 w 730"/>
                  <a:gd name="T31" fmla="*/ 460 h 517"/>
                  <a:gd name="T32" fmla="*/ 730 w 730"/>
                  <a:gd name="T33" fmla="*/ 129 h 517"/>
                  <a:gd name="T34" fmla="*/ 224 w 730"/>
                  <a:gd name="T35" fmla="*/ 0 h 517"/>
                  <a:gd name="T36" fmla="*/ 228 w 730"/>
                  <a:gd name="T37" fmla="*/ 97 h 517"/>
                  <a:gd name="T38" fmla="*/ 203 w 730"/>
                  <a:gd name="T39" fmla="*/ 177 h 517"/>
                  <a:gd name="T40" fmla="*/ 199 w 730"/>
                  <a:gd name="T41" fmla="*/ 219 h 517"/>
                  <a:gd name="T42" fmla="*/ 146 w 730"/>
                  <a:gd name="T43" fmla="*/ 234 h 517"/>
                  <a:gd name="T44" fmla="*/ 142 w 730"/>
                  <a:gd name="T45" fmla="*/ 213 h 517"/>
                  <a:gd name="T46" fmla="*/ 186 w 730"/>
                  <a:gd name="T47" fmla="*/ 186 h 517"/>
                  <a:gd name="T48" fmla="*/ 182 w 730"/>
                  <a:gd name="T49" fmla="*/ 165 h 517"/>
                  <a:gd name="T50" fmla="*/ 144 w 730"/>
                  <a:gd name="T51" fmla="*/ 169 h 517"/>
                  <a:gd name="T52" fmla="*/ 173 w 730"/>
                  <a:gd name="T53" fmla="*/ 144 h 517"/>
                  <a:gd name="T54" fmla="*/ 194 w 730"/>
                  <a:gd name="T55" fmla="*/ 127 h 517"/>
                  <a:gd name="T56" fmla="*/ 30 w 730"/>
                  <a:gd name="T57" fmla="*/ 25 h 517"/>
                  <a:gd name="T58" fmla="*/ 17 w 730"/>
                  <a:gd name="T59" fmla="*/ 53 h 517"/>
                  <a:gd name="T60" fmla="*/ 26 w 730"/>
                  <a:gd name="T61" fmla="*/ 112 h 517"/>
                  <a:gd name="T62" fmla="*/ 26 w 730"/>
                  <a:gd name="T63" fmla="*/ 112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0" h="517">
                    <a:moveTo>
                      <a:pt x="26" y="112"/>
                    </a:moveTo>
                    <a:lnTo>
                      <a:pt x="17" y="255"/>
                    </a:lnTo>
                    <a:lnTo>
                      <a:pt x="34" y="255"/>
                    </a:lnTo>
                    <a:lnTo>
                      <a:pt x="24" y="285"/>
                    </a:lnTo>
                    <a:lnTo>
                      <a:pt x="11" y="268"/>
                    </a:lnTo>
                    <a:lnTo>
                      <a:pt x="0" y="304"/>
                    </a:lnTo>
                    <a:lnTo>
                      <a:pt x="51" y="333"/>
                    </a:lnTo>
                    <a:lnTo>
                      <a:pt x="53" y="346"/>
                    </a:lnTo>
                    <a:lnTo>
                      <a:pt x="66" y="348"/>
                    </a:lnTo>
                    <a:lnTo>
                      <a:pt x="133" y="452"/>
                    </a:lnTo>
                    <a:lnTo>
                      <a:pt x="207" y="449"/>
                    </a:lnTo>
                    <a:lnTo>
                      <a:pt x="262" y="473"/>
                    </a:lnTo>
                    <a:lnTo>
                      <a:pt x="289" y="469"/>
                    </a:lnTo>
                    <a:lnTo>
                      <a:pt x="456" y="473"/>
                    </a:lnTo>
                    <a:lnTo>
                      <a:pt x="646" y="517"/>
                    </a:lnTo>
                    <a:lnTo>
                      <a:pt x="650" y="460"/>
                    </a:lnTo>
                    <a:lnTo>
                      <a:pt x="730" y="129"/>
                    </a:lnTo>
                    <a:lnTo>
                      <a:pt x="224" y="0"/>
                    </a:lnTo>
                    <a:lnTo>
                      <a:pt x="228" y="97"/>
                    </a:lnTo>
                    <a:lnTo>
                      <a:pt x="203" y="177"/>
                    </a:lnTo>
                    <a:lnTo>
                      <a:pt x="199" y="219"/>
                    </a:lnTo>
                    <a:lnTo>
                      <a:pt x="146" y="234"/>
                    </a:lnTo>
                    <a:lnTo>
                      <a:pt x="142" y="213"/>
                    </a:lnTo>
                    <a:lnTo>
                      <a:pt x="186" y="186"/>
                    </a:lnTo>
                    <a:lnTo>
                      <a:pt x="182" y="165"/>
                    </a:lnTo>
                    <a:lnTo>
                      <a:pt x="144" y="169"/>
                    </a:lnTo>
                    <a:lnTo>
                      <a:pt x="173" y="144"/>
                    </a:lnTo>
                    <a:lnTo>
                      <a:pt x="194" y="127"/>
                    </a:lnTo>
                    <a:lnTo>
                      <a:pt x="30" y="25"/>
                    </a:lnTo>
                    <a:lnTo>
                      <a:pt x="17" y="53"/>
                    </a:lnTo>
                    <a:lnTo>
                      <a:pt x="26" y="112"/>
                    </a:lnTo>
                    <a:lnTo>
                      <a:pt x="26" y="112"/>
                    </a:lnTo>
                    <a:close/>
                  </a:path>
                </a:pathLst>
              </a:custGeom>
              <a:grpFill/>
              <a:ln w="9525">
                <a:solidFill>
                  <a:schemeClr val="bg1"/>
                </a:solidFill>
                <a:round/>
                <a:headEnd/>
                <a:tailEnd/>
              </a:ln>
              <a:effectLst/>
              <a:extLst/>
            </p:spPr>
            <p:txBody>
              <a:bodyPr/>
              <a:lstStyle/>
              <a:p>
                <a:pPr eaLnBrk="1" hangingPunct="1">
                  <a:defRPr/>
                </a:pPr>
                <a:endParaRPr lang="en-US" sz="1200" dirty="0">
                  <a:latin typeface="+mj-lt"/>
                  <a:ea typeface="Tahoma" panose="020B0604030504040204" pitchFamily="34" charset="0"/>
                  <a:cs typeface="Tahoma" panose="020B0604030504040204" pitchFamily="34" charset="0"/>
                </a:endParaRPr>
              </a:p>
            </p:txBody>
          </p:sp>
          <p:sp>
            <p:nvSpPr>
              <p:cNvPr id="26" name="Freeform 1116"/>
              <p:cNvSpPr>
                <a:spLocks/>
              </p:cNvSpPr>
              <p:nvPr/>
            </p:nvSpPr>
            <p:spPr bwMode="auto">
              <a:xfrm>
                <a:off x="2762251" y="3484563"/>
                <a:ext cx="627062" cy="779463"/>
              </a:xfrm>
              <a:custGeom>
                <a:avLst/>
                <a:gdLst>
                  <a:gd name="T0" fmla="*/ 135 w 618"/>
                  <a:gd name="T1" fmla="*/ 0 h 752"/>
                  <a:gd name="T2" fmla="*/ 433 w 618"/>
                  <a:gd name="T3" fmla="*/ 55 h 752"/>
                  <a:gd name="T4" fmla="*/ 410 w 618"/>
                  <a:gd name="T5" fmla="*/ 186 h 752"/>
                  <a:gd name="T6" fmla="*/ 618 w 618"/>
                  <a:gd name="T7" fmla="*/ 218 h 752"/>
                  <a:gd name="T8" fmla="*/ 538 w 618"/>
                  <a:gd name="T9" fmla="*/ 752 h 752"/>
                  <a:gd name="T10" fmla="*/ 0 w 618"/>
                  <a:gd name="T11" fmla="*/ 663 h 752"/>
                  <a:gd name="T12" fmla="*/ 135 w 618"/>
                  <a:gd name="T13" fmla="*/ 0 h 752"/>
                  <a:gd name="T14" fmla="*/ 135 w 618"/>
                  <a:gd name="T15" fmla="*/ 0 h 7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8" h="752">
                    <a:moveTo>
                      <a:pt x="135" y="0"/>
                    </a:moveTo>
                    <a:lnTo>
                      <a:pt x="433" y="55"/>
                    </a:lnTo>
                    <a:lnTo>
                      <a:pt x="410" y="186"/>
                    </a:lnTo>
                    <a:lnTo>
                      <a:pt x="618" y="218"/>
                    </a:lnTo>
                    <a:lnTo>
                      <a:pt x="538" y="752"/>
                    </a:lnTo>
                    <a:lnTo>
                      <a:pt x="0" y="663"/>
                    </a:lnTo>
                    <a:lnTo>
                      <a:pt x="135" y="0"/>
                    </a:lnTo>
                    <a:lnTo>
                      <a:pt x="135" y="0"/>
                    </a:lnTo>
                    <a:close/>
                  </a:path>
                </a:pathLst>
              </a:custGeom>
              <a:grpFill/>
              <a:ln w="9525">
                <a:solidFill>
                  <a:schemeClr val="bg1"/>
                </a:solidFill>
                <a:round/>
                <a:headEnd/>
                <a:tailEnd/>
              </a:ln>
              <a:effectLst/>
              <a:extLst/>
            </p:spPr>
            <p:txBody>
              <a:bodyPr/>
              <a:lstStyle/>
              <a:p>
                <a:pPr eaLnBrk="1" hangingPunct="1">
                  <a:defRPr/>
                </a:pPr>
                <a:endParaRPr lang="en-US" sz="1200" dirty="0">
                  <a:latin typeface="+mj-lt"/>
                  <a:ea typeface="Tahoma" panose="020B0604030504040204" pitchFamily="34" charset="0"/>
                  <a:cs typeface="Tahoma" panose="020B0604030504040204" pitchFamily="34" charset="0"/>
                </a:endParaRPr>
              </a:p>
            </p:txBody>
          </p:sp>
          <p:sp>
            <p:nvSpPr>
              <p:cNvPr id="27" name="Freeform 1117"/>
              <p:cNvSpPr>
                <a:spLocks/>
              </p:cNvSpPr>
              <p:nvPr/>
            </p:nvSpPr>
            <p:spPr bwMode="auto">
              <a:xfrm>
                <a:off x="1881188" y="2679701"/>
                <a:ext cx="884238" cy="739775"/>
              </a:xfrm>
              <a:custGeom>
                <a:avLst/>
                <a:gdLst>
                  <a:gd name="T0" fmla="*/ 0 w 871"/>
                  <a:gd name="T1" fmla="*/ 537 h 720"/>
                  <a:gd name="T2" fmla="*/ 38 w 871"/>
                  <a:gd name="T3" fmla="*/ 355 h 720"/>
                  <a:gd name="T4" fmla="*/ 82 w 871"/>
                  <a:gd name="T5" fmla="*/ 302 h 720"/>
                  <a:gd name="T6" fmla="*/ 188 w 871"/>
                  <a:gd name="T7" fmla="*/ 0 h 720"/>
                  <a:gd name="T8" fmla="*/ 243 w 871"/>
                  <a:gd name="T9" fmla="*/ 15 h 720"/>
                  <a:gd name="T10" fmla="*/ 245 w 871"/>
                  <a:gd name="T11" fmla="*/ 28 h 720"/>
                  <a:gd name="T12" fmla="*/ 258 w 871"/>
                  <a:gd name="T13" fmla="*/ 30 h 720"/>
                  <a:gd name="T14" fmla="*/ 325 w 871"/>
                  <a:gd name="T15" fmla="*/ 134 h 720"/>
                  <a:gd name="T16" fmla="*/ 399 w 871"/>
                  <a:gd name="T17" fmla="*/ 133 h 720"/>
                  <a:gd name="T18" fmla="*/ 454 w 871"/>
                  <a:gd name="T19" fmla="*/ 157 h 720"/>
                  <a:gd name="T20" fmla="*/ 481 w 871"/>
                  <a:gd name="T21" fmla="*/ 152 h 720"/>
                  <a:gd name="T22" fmla="*/ 648 w 871"/>
                  <a:gd name="T23" fmla="*/ 157 h 720"/>
                  <a:gd name="T24" fmla="*/ 838 w 871"/>
                  <a:gd name="T25" fmla="*/ 199 h 720"/>
                  <a:gd name="T26" fmla="*/ 848 w 871"/>
                  <a:gd name="T27" fmla="*/ 224 h 720"/>
                  <a:gd name="T28" fmla="*/ 871 w 871"/>
                  <a:gd name="T29" fmla="*/ 256 h 720"/>
                  <a:gd name="T30" fmla="*/ 806 w 871"/>
                  <a:gd name="T31" fmla="*/ 353 h 720"/>
                  <a:gd name="T32" fmla="*/ 766 w 871"/>
                  <a:gd name="T33" fmla="*/ 389 h 720"/>
                  <a:gd name="T34" fmla="*/ 760 w 871"/>
                  <a:gd name="T35" fmla="*/ 416 h 720"/>
                  <a:gd name="T36" fmla="*/ 783 w 871"/>
                  <a:gd name="T37" fmla="*/ 444 h 720"/>
                  <a:gd name="T38" fmla="*/ 756 w 871"/>
                  <a:gd name="T39" fmla="*/ 503 h 720"/>
                  <a:gd name="T40" fmla="*/ 703 w 871"/>
                  <a:gd name="T41" fmla="*/ 720 h 720"/>
                  <a:gd name="T42" fmla="*/ 410 w 871"/>
                  <a:gd name="T43" fmla="*/ 650 h 720"/>
                  <a:gd name="T44" fmla="*/ 0 w 871"/>
                  <a:gd name="T45" fmla="*/ 537 h 720"/>
                  <a:gd name="T46" fmla="*/ 0 w 871"/>
                  <a:gd name="T47" fmla="*/ 537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71" h="720">
                    <a:moveTo>
                      <a:pt x="0" y="537"/>
                    </a:moveTo>
                    <a:lnTo>
                      <a:pt x="38" y="355"/>
                    </a:lnTo>
                    <a:lnTo>
                      <a:pt x="82" y="302"/>
                    </a:lnTo>
                    <a:lnTo>
                      <a:pt x="188" y="0"/>
                    </a:lnTo>
                    <a:lnTo>
                      <a:pt x="243" y="15"/>
                    </a:lnTo>
                    <a:lnTo>
                      <a:pt x="245" y="28"/>
                    </a:lnTo>
                    <a:lnTo>
                      <a:pt x="258" y="30"/>
                    </a:lnTo>
                    <a:lnTo>
                      <a:pt x="325" y="134"/>
                    </a:lnTo>
                    <a:lnTo>
                      <a:pt x="399" y="133"/>
                    </a:lnTo>
                    <a:lnTo>
                      <a:pt x="454" y="157"/>
                    </a:lnTo>
                    <a:lnTo>
                      <a:pt x="481" y="152"/>
                    </a:lnTo>
                    <a:lnTo>
                      <a:pt x="648" y="157"/>
                    </a:lnTo>
                    <a:lnTo>
                      <a:pt x="838" y="199"/>
                    </a:lnTo>
                    <a:lnTo>
                      <a:pt x="848" y="224"/>
                    </a:lnTo>
                    <a:lnTo>
                      <a:pt x="871" y="256"/>
                    </a:lnTo>
                    <a:lnTo>
                      <a:pt x="806" y="353"/>
                    </a:lnTo>
                    <a:lnTo>
                      <a:pt x="766" y="389"/>
                    </a:lnTo>
                    <a:lnTo>
                      <a:pt x="760" y="416"/>
                    </a:lnTo>
                    <a:lnTo>
                      <a:pt x="783" y="444"/>
                    </a:lnTo>
                    <a:lnTo>
                      <a:pt x="756" y="503"/>
                    </a:lnTo>
                    <a:lnTo>
                      <a:pt x="703" y="720"/>
                    </a:lnTo>
                    <a:lnTo>
                      <a:pt x="410" y="650"/>
                    </a:lnTo>
                    <a:lnTo>
                      <a:pt x="0" y="537"/>
                    </a:lnTo>
                    <a:lnTo>
                      <a:pt x="0" y="537"/>
                    </a:lnTo>
                    <a:close/>
                  </a:path>
                </a:pathLst>
              </a:custGeom>
              <a:grpFill/>
              <a:ln w="9525">
                <a:solidFill>
                  <a:schemeClr val="bg1"/>
                </a:solidFill>
                <a:round/>
                <a:headEnd/>
                <a:tailEnd/>
              </a:ln>
              <a:effectLst/>
              <a:extLst/>
            </p:spPr>
            <p:txBody>
              <a:bodyPr/>
              <a:lstStyle/>
              <a:p>
                <a:pPr eaLnBrk="1" hangingPunct="1">
                  <a:defRPr/>
                </a:pPr>
                <a:endParaRPr lang="en-US" sz="1200" dirty="0">
                  <a:latin typeface="+mj-lt"/>
                  <a:ea typeface="Tahoma" panose="020B0604030504040204" pitchFamily="34" charset="0"/>
                  <a:cs typeface="Tahoma" panose="020B0604030504040204" pitchFamily="34" charset="0"/>
                </a:endParaRPr>
              </a:p>
            </p:txBody>
          </p:sp>
          <p:sp>
            <p:nvSpPr>
              <p:cNvPr id="28" name="Freeform 1118"/>
              <p:cNvSpPr>
                <a:spLocks/>
              </p:cNvSpPr>
              <p:nvPr/>
            </p:nvSpPr>
            <p:spPr bwMode="auto">
              <a:xfrm>
                <a:off x="1798638" y="3235326"/>
                <a:ext cx="879475" cy="1482725"/>
              </a:xfrm>
              <a:custGeom>
                <a:avLst/>
                <a:gdLst>
                  <a:gd name="T0" fmla="*/ 29 w 865"/>
                  <a:gd name="T1" fmla="*/ 293 h 1443"/>
                  <a:gd name="T2" fmla="*/ 4 w 865"/>
                  <a:gd name="T3" fmla="*/ 405 h 1443"/>
                  <a:gd name="T4" fmla="*/ 87 w 865"/>
                  <a:gd name="T5" fmla="*/ 586 h 1443"/>
                  <a:gd name="T6" fmla="*/ 103 w 865"/>
                  <a:gd name="T7" fmla="*/ 574 h 1443"/>
                  <a:gd name="T8" fmla="*/ 129 w 865"/>
                  <a:gd name="T9" fmla="*/ 650 h 1443"/>
                  <a:gd name="T10" fmla="*/ 87 w 865"/>
                  <a:gd name="T11" fmla="*/ 597 h 1443"/>
                  <a:gd name="T12" fmla="*/ 78 w 865"/>
                  <a:gd name="T13" fmla="*/ 681 h 1443"/>
                  <a:gd name="T14" fmla="*/ 125 w 865"/>
                  <a:gd name="T15" fmla="*/ 732 h 1443"/>
                  <a:gd name="T16" fmla="*/ 93 w 865"/>
                  <a:gd name="T17" fmla="*/ 803 h 1443"/>
                  <a:gd name="T18" fmla="*/ 184 w 865"/>
                  <a:gd name="T19" fmla="*/ 994 h 1443"/>
                  <a:gd name="T20" fmla="*/ 164 w 865"/>
                  <a:gd name="T21" fmla="*/ 1065 h 1443"/>
                  <a:gd name="T22" fmla="*/ 283 w 865"/>
                  <a:gd name="T23" fmla="*/ 1120 h 1443"/>
                  <a:gd name="T24" fmla="*/ 327 w 865"/>
                  <a:gd name="T25" fmla="*/ 1177 h 1443"/>
                  <a:gd name="T26" fmla="*/ 378 w 865"/>
                  <a:gd name="T27" fmla="*/ 1196 h 1443"/>
                  <a:gd name="T28" fmla="*/ 378 w 865"/>
                  <a:gd name="T29" fmla="*/ 1230 h 1443"/>
                  <a:gd name="T30" fmla="*/ 411 w 865"/>
                  <a:gd name="T31" fmla="*/ 1238 h 1443"/>
                  <a:gd name="T32" fmla="*/ 481 w 865"/>
                  <a:gd name="T33" fmla="*/ 1348 h 1443"/>
                  <a:gd name="T34" fmla="*/ 481 w 865"/>
                  <a:gd name="T35" fmla="*/ 1426 h 1443"/>
                  <a:gd name="T36" fmla="*/ 789 w 865"/>
                  <a:gd name="T37" fmla="*/ 1443 h 1443"/>
                  <a:gd name="T38" fmla="*/ 770 w 865"/>
                  <a:gd name="T39" fmla="*/ 1413 h 1443"/>
                  <a:gd name="T40" fmla="*/ 779 w 865"/>
                  <a:gd name="T41" fmla="*/ 1365 h 1443"/>
                  <a:gd name="T42" fmla="*/ 829 w 865"/>
                  <a:gd name="T43" fmla="*/ 1287 h 1443"/>
                  <a:gd name="T44" fmla="*/ 865 w 865"/>
                  <a:gd name="T45" fmla="*/ 1264 h 1443"/>
                  <a:gd name="T46" fmla="*/ 844 w 865"/>
                  <a:gd name="T47" fmla="*/ 1236 h 1443"/>
                  <a:gd name="T48" fmla="*/ 831 w 865"/>
                  <a:gd name="T49" fmla="*/ 1160 h 1443"/>
                  <a:gd name="T50" fmla="*/ 388 w 865"/>
                  <a:gd name="T51" fmla="*/ 497 h 1443"/>
                  <a:gd name="T52" fmla="*/ 492 w 865"/>
                  <a:gd name="T53" fmla="*/ 113 h 1443"/>
                  <a:gd name="T54" fmla="*/ 82 w 865"/>
                  <a:gd name="T55" fmla="*/ 0 h 1443"/>
                  <a:gd name="T56" fmla="*/ 70 w 865"/>
                  <a:gd name="T57" fmla="*/ 23 h 1443"/>
                  <a:gd name="T58" fmla="*/ 0 w 865"/>
                  <a:gd name="T59" fmla="*/ 192 h 1443"/>
                  <a:gd name="T60" fmla="*/ 29 w 865"/>
                  <a:gd name="T61" fmla="*/ 293 h 1443"/>
                  <a:gd name="T62" fmla="*/ 29 w 865"/>
                  <a:gd name="T63" fmla="*/ 293 h 1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65" h="1443">
                    <a:moveTo>
                      <a:pt x="29" y="293"/>
                    </a:moveTo>
                    <a:lnTo>
                      <a:pt x="4" y="405"/>
                    </a:lnTo>
                    <a:lnTo>
                      <a:pt x="87" y="586"/>
                    </a:lnTo>
                    <a:lnTo>
                      <a:pt x="103" y="574"/>
                    </a:lnTo>
                    <a:lnTo>
                      <a:pt x="129" y="650"/>
                    </a:lnTo>
                    <a:lnTo>
                      <a:pt x="87" y="597"/>
                    </a:lnTo>
                    <a:lnTo>
                      <a:pt x="78" y="681"/>
                    </a:lnTo>
                    <a:lnTo>
                      <a:pt x="125" y="732"/>
                    </a:lnTo>
                    <a:lnTo>
                      <a:pt x="93" y="803"/>
                    </a:lnTo>
                    <a:lnTo>
                      <a:pt x="184" y="994"/>
                    </a:lnTo>
                    <a:lnTo>
                      <a:pt x="164" y="1065"/>
                    </a:lnTo>
                    <a:lnTo>
                      <a:pt x="283" y="1120"/>
                    </a:lnTo>
                    <a:lnTo>
                      <a:pt x="327" y="1177"/>
                    </a:lnTo>
                    <a:lnTo>
                      <a:pt x="378" y="1196"/>
                    </a:lnTo>
                    <a:lnTo>
                      <a:pt x="378" y="1230"/>
                    </a:lnTo>
                    <a:lnTo>
                      <a:pt x="411" y="1238"/>
                    </a:lnTo>
                    <a:lnTo>
                      <a:pt x="481" y="1348"/>
                    </a:lnTo>
                    <a:lnTo>
                      <a:pt x="481" y="1426"/>
                    </a:lnTo>
                    <a:lnTo>
                      <a:pt x="789" y="1443"/>
                    </a:lnTo>
                    <a:lnTo>
                      <a:pt x="770" y="1413"/>
                    </a:lnTo>
                    <a:lnTo>
                      <a:pt x="779" y="1365"/>
                    </a:lnTo>
                    <a:lnTo>
                      <a:pt x="829" y="1287"/>
                    </a:lnTo>
                    <a:lnTo>
                      <a:pt x="865" y="1264"/>
                    </a:lnTo>
                    <a:lnTo>
                      <a:pt x="844" y="1236"/>
                    </a:lnTo>
                    <a:lnTo>
                      <a:pt x="831" y="1160"/>
                    </a:lnTo>
                    <a:lnTo>
                      <a:pt x="388" y="497"/>
                    </a:lnTo>
                    <a:lnTo>
                      <a:pt x="492" y="113"/>
                    </a:lnTo>
                    <a:lnTo>
                      <a:pt x="82" y="0"/>
                    </a:lnTo>
                    <a:lnTo>
                      <a:pt x="70" y="23"/>
                    </a:lnTo>
                    <a:lnTo>
                      <a:pt x="0" y="192"/>
                    </a:lnTo>
                    <a:lnTo>
                      <a:pt x="29" y="293"/>
                    </a:lnTo>
                    <a:lnTo>
                      <a:pt x="29" y="293"/>
                    </a:lnTo>
                    <a:close/>
                  </a:path>
                </a:pathLst>
              </a:custGeom>
              <a:grpFill/>
              <a:ln w="9525">
                <a:solidFill>
                  <a:schemeClr val="bg1"/>
                </a:solidFill>
                <a:round/>
                <a:headEnd/>
                <a:tailEnd/>
              </a:ln>
              <a:effectLst/>
              <a:extLst/>
            </p:spPr>
            <p:txBody>
              <a:bodyPr/>
              <a:lstStyle/>
              <a:p>
                <a:pPr eaLnBrk="1" hangingPunct="1">
                  <a:defRPr/>
                </a:pPr>
                <a:endParaRPr lang="en-US" sz="1200" dirty="0">
                  <a:latin typeface="+mj-lt"/>
                  <a:ea typeface="Tahoma" panose="020B0604030504040204" pitchFamily="34" charset="0"/>
                  <a:cs typeface="Tahoma" panose="020B0604030504040204" pitchFamily="34" charset="0"/>
                </a:endParaRPr>
              </a:p>
            </p:txBody>
          </p:sp>
          <p:sp>
            <p:nvSpPr>
              <p:cNvPr id="29" name="Freeform 1120"/>
              <p:cNvSpPr>
                <a:spLocks/>
              </p:cNvSpPr>
              <p:nvPr/>
            </p:nvSpPr>
            <p:spPr bwMode="auto">
              <a:xfrm>
                <a:off x="2595563" y="2484438"/>
                <a:ext cx="663575" cy="1055688"/>
              </a:xfrm>
              <a:custGeom>
                <a:avLst/>
                <a:gdLst>
                  <a:gd name="T0" fmla="*/ 0 w 654"/>
                  <a:gd name="T1" fmla="*/ 909 h 1027"/>
                  <a:gd name="T2" fmla="*/ 53 w 654"/>
                  <a:gd name="T3" fmla="*/ 692 h 1027"/>
                  <a:gd name="T4" fmla="*/ 80 w 654"/>
                  <a:gd name="T5" fmla="*/ 633 h 1027"/>
                  <a:gd name="T6" fmla="*/ 57 w 654"/>
                  <a:gd name="T7" fmla="*/ 605 h 1027"/>
                  <a:gd name="T8" fmla="*/ 63 w 654"/>
                  <a:gd name="T9" fmla="*/ 578 h 1027"/>
                  <a:gd name="T10" fmla="*/ 103 w 654"/>
                  <a:gd name="T11" fmla="*/ 542 h 1027"/>
                  <a:gd name="T12" fmla="*/ 168 w 654"/>
                  <a:gd name="T13" fmla="*/ 445 h 1027"/>
                  <a:gd name="T14" fmla="*/ 145 w 654"/>
                  <a:gd name="T15" fmla="*/ 413 h 1027"/>
                  <a:gd name="T16" fmla="*/ 135 w 654"/>
                  <a:gd name="T17" fmla="*/ 388 h 1027"/>
                  <a:gd name="T18" fmla="*/ 139 w 654"/>
                  <a:gd name="T19" fmla="*/ 333 h 1027"/>
                  <a:gd name="T20" fmla="*/ 219 w 654"/>
                  <a:gd name="T21" fmla="*/ 0 h 1027"/>
                  <a:gd name="T22" fmla="*/ 304 w 654"/>
                  <a:gd name="T23" fmla="*/ 19 h 1027"/>
                  <a:gd name="T24" fmla="*/ 276 w 654"/>
                  <a:gd name="T25" fmla="*/ 149 h 1027"/>
                  <a:gd name="T26" fmla="*/ 295 w 654"/>
                  <a:gd name="T27" fmla="*/ 194 h 1027"/>
                  <a:gd name="T28" fmla="*/ 297 w 654"/>
                  <a:gd name="T29" fmla="*/ 223 h 1027"/>
                  <a:gd name="T30" fmla="*/ 287 w 654"/>
                  <a:gd name="T31" fmla="*/ 228 h 1027"/>
                  <a:gd name="T32" fmla="*/ 320 w 654"/>
                  <a:gd name="T33" fmla="*/ 259 h 1027"/>
                  <a:gd name="T34" fmla="*/ 354 w 654"/>
                  <a:gd name="T35" fmla="*/ 342 h 1027"/>
                  <a:gd name="T36" fmla="*/ 365 w 654"/>
                  <a:gd name="T37" fmla="*/ 417 h 1027"/>
                  <a:gd name="T38" fmla="*/ 371 w 654"/>
                  <a:gd name="T39" fmla="*/ 457 h 1027"/>
                  <a:gd name="T40" fmla="*/ 346 w 654"/>
                  <a:gd name="T41" fmla="*/ 495 h 1027"/>
                  <a:gd name="T42" fmla="*/ 363 w 654"/>
                  <a:gd name="T43" fmla="*/ 512 h 1027"/>
                  <a:gd name="T44" fmla="*/ 409 w 654"/>
                  <a:gd name="T45" fmla="*/ 487 h 1027"/>
                  <a:gd name="T46" fmla="*/ 439 w 654"/>
                  <a:gd name="T47" fmla="*/ 618 h 1027"/>
                  <a:gd name="T48" fmla="*/ 460 w 654"/>
                  <a:gd name="T49" fmla="*/ 626 h 1027"/>
                  <a:gd name="T50" fmla="*/ 464 w 654"/>
                  <a:gd name="T51" fmla="*/ 664 h 1027"/>
                  <a:gd name="T52" fmla="*/ 523 w 654"/>
                  <a:gd name="T53" fmla="*/ 679 h 1027"/>
                  <a:gd name="T54" fmla="*/ 616 w 654"/>
                  <a:gd name="T55" fmla="*/ 679 h 1027"/>
                  <a:gd name="T56" fmla="*/ 654 w 654"/>
                  <a:gd name="T57" fmla="*/ 696 h 1027"/>
                  <a:gd name="T58" fmla="*/ 599 w 654"/>
                  <a:gd name="T59" fmla="*/ 1027 h 1027"/>
                  <a:gd name="T60" fmla="*/ 299 w 654"/>
                  <a:gd name="T61" fmla="*/ 972 h 1027"/>
                  <a:gd name="T62" fmla="*/ 0 w 654"/>
                  <a:gd name="T63" fmla="*/ 909 h 1027"/>
                  <a:gd name="T64" fmla="*/ 0 w 654"/>
                  <a:gd name="T65" fmla="*/ 909 h 1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54" h="1027">
                    <a:moveTo>
                      <a:pt x="0" y="909"/>
                    </a:moveTo>
                    <a:lnTo>
                      <a:pt x="53" y="692"/>
                    </a:lnTo>
                    <a:lnTo>
                      <a:pt x="80" y="633"/>
                    </a:lnTo>
                    <a:lnTo>
                      <a:pt x="57" y="605"/>
                    </a:lnTo>
                    <a:lnTo>
                      <a:pt x="63" y="578"/>
                    </a:lnTo>
                    <a:lnTo>
                      <a:pt x="103" y="542"/>
                    </a:lnTo>
                    <a:lnTo>
                      <a:pt x="168" y="445"/>
                    </a:lnTo>
                    <a:lnTo>
                      <a:pt x="145" y="413"/>
                    </a:lnTo>
                    <a:lnTo>
                      <a:pt x="135" y="388"/>
                    </a:lnTo>
                    <a:lnTo>
                      <a:pt x="139" y="333"/>
                    </a:lnTo>
                    <a:lnTo>
                      <a:pt x="219" y="0"/>
                    </a:lnTo>
                    <a:lnTo>
                      <a:pt x="304" y="19"/>
                    </a:lnTo>
                    <a:lnTo>
                      <a:pt x="276" y="149"/>
                    </a:lnTo>
                    <a:lnTo>
                      <a:pt x="295" y="194"/>
                    </a:lnTo>
                    <a:lnTo>
                      <a:pt x="297" y="223"/>
                    </a:lnTo>
                    <a:lnTo>
                      <a:pt x="287" y="228"/>
                    </a:lnTo>
                    <a:lnTo>
                      <a:pt x="320" y="259"/>
                    </a:lnTo>
                    <a:lnTo>
                      <a:pt x="354" y="342"/>
                    </a:lnTo>
                    <a:lnTo>
                      <a:pt x="365" y="417"/>
                    </a:lnTo>
                    <a:lnTo>
                      <a:pt x="371" y="457"/>
                    </a:lnTo>
                    <a:lnTo>
                      <a:pt x="346" y="495"/>
                    </a:lnTo>
                    <a:lnTo>
                      <a:pt x="363" y="512"/>
                    </a:lnTo>
                    <a:lnTo>
                      <a:pt x="409" y="487"/>
                    </a:lnTo>
                    <a:lnTo>
                      <a:pt x="439" y="618"/>
                    </a:lnTo>
                    <a:lnTo>
                      <a:pt x="460" y="626"/>
                    </a:lnTo>
                    <a:lnTo>
                      <a:pt x="464" y="664"/>
                    </a:lnTo>
                    <a:lnTo>
                      <a:pt x="523" y="679"/>
                    </a:lnTo>
                    <a:lnTo>
                      <a:pt x="616" y="679"/>
                    </a:lnTo>
                    <a:lnTo>
                      <a:pt x="654" y="696"/>
                    </a:lnTo>
                    <a:lnTo>
                      <a:pt x="599" y="1027"/>
                    </a:lnTo>
                    <a:lnTo>
                      <a:pt x="299" y="972"/>
                    </a:lnTo>
                    <a:lnTo>
                      <a:pt x="0" y="909"/>
                    </a:lnTo>
                    <a:lnTo>
                      <a:pt x="0" y="909"/>
                    </a:lnTo>
                    <a:close/>
                  </a:path>
                </a:pathLst>
              </a:custGeom>
              <a:grpFill/>
              <a:ln w="9525">
                <a:solidFill>
                  <a:schemeClr val="bg1"/>
                </a:solidFill>
                <a:round/>
                <a:headEnd/>
                <a:tailEnd/>
              </a:ln>
              <a:effectLst/>
              <a:extLst/>
            </p:spPr>
            <p:txBody>
              <a:bodyPr/>
              <a:lstStyle/>
              <a:p>
                <a:pPr eaLnBrk="1" hangingPunct="1">
                  <a:defRPr/>
                </a:pPr>
                <a:endParaRPr lang="en-US" sz="1200" dirty="0">
                  <a:latin typeface="+mj-lt"/>
                  <a:ea typeface="Tahoma" panose="020B0604030504040204" pitchFamily="34" charset="0"/>
                  <a:cs typeface="Tahoma" panose="020B0604030504040204" pitchFamily="34" charset="0"/>
                </a:endParaRPr>
              </a:p>
            </p:txBody>
          </p:sp>
          <p:sp>
            <p:nvSpPr>
              <p:cNvPr id="30" name="Freeform 1121"/>
              <p:cNvSpPr>
                <a:spLocks/>
              </p:cNvSpPr>
              <p:nvPr/>
            </p:nvSpPr>
            <p:spPr bwMode="auto">
              <a:xfrm>
                <a:off x="2874963" y="2505076"/>
                <a:ext cx="1138238" cy="712787"/>
              </a:xfrm>
              <a:custGeom>
                <a:avLst/>
                <a:gdLst>
                  <a:gd name="T0" fmla="*/ 19 w 1118"/>
                  <a:gd name="T1" fmla="*/ 175 h 692"/>
                  <a:gd name="T2" fmla="*/ 21 w 1118"/>
                  <a:gd name="T3" fmla="*/ 204 h 692"/>
                  <a:gd name="T4" fmla="*/ 11 w 1118"/>
                  <a:gd name="T5" fmla="*/ 209 h 692"/>
                  <a:gd name="T6" fmla="*/ 44 w 1118"/>
                  <a:gd name="T7" fmla="*/ 240 h 692"/>
                  <a:gd name="T8" fmla="*/ 78 w 1118"/>
                  <a:gd name="T9" fmla="*/ 323 h 692"/>
                  <a:gd name="T10" fmla="*/ 89 w 1118"/>
                  <a:gd name="T11" fmla="*/ 398 h 692"/>
                  <a:gd name="T12" fmla="*/ 95 w 1118"/>
                  <a:gd name="T13" fmla="*/ 438 h 692"/>
                  <a:gd name="T14" fmla="*/ 70 w 1118"/>
                  <a:gd name="T15" fmla="*/ 476 h 692"/>
                  <a:gd name="T16" fmla="*/ 87 w 1118"/>
                  <a:gd name="T17" fmla="*/ 493 h 692"/>
                  <a:gd name="T18" fmla="*/ 133 w 1118"/>
                  <a:gd name="T19" fmla="*/ 468 h 692"/>
                  <a:gd name="T20" fmla="*/ 163 w 1118"/>
                  <a:gd name="T21" fmla="*/ 599 h 692"/>
                  <a:gd name="T22" fmla="*/ 184 w 1118"/>
                  <a:gd name="T23" fmla="*/ 607 h 692"/>
                  <a:gd name="T24" fmla="*/ 188 w 1118"/>
                  <a:gd name="T25" fmla="*/ 645 h 692"/>
                  <a:gd name="T26" fmla="*/ 205 w 1118"/>
                  <a:gd name="T27" fmla="*/ 662 h 692"/>
                  <a:gd name="T28" fmla="*/ 247 w 1118"/>
                  <a:gd name="T29" fmla="*/ 660 h 692"/>
                  <a:gd name="T30" fmla="*/ 340 w 1118"/>
                  <a:gd name="T31" fmla="*/ 660 h 692"/>
                  <a:gd name="T32" fmla="*/ 378 w 1118"/>
                  <a:gd name="T33" fmla="*/ 677 h 692"/>
                  <a:gd name="T34" fmla="*/ 390 w 1118"/>
                  <a:gd name="T35" fmla="*/ 609 h 692"/>
                  <a:gd name="T36" fmla="*/ 694 w 1118"/>
                  <a:gd name="T37" fmla="*/ 654 h 692"/>
                  <a:gd name="T38" fmla="*/ 1068 w 1118"/>
                  <a:gd name="T39" fmla="*/ 692 h 692"/>
                  <a:gd name="T40" fmla="*/ 1080 w 1118"/>
                  <a:gd name="T41" fmla="*/ 567 h 692"/>
                  <a:gd name="T42" fmla="*/ 1118 w 1118"/>
                  <a:gd name="T43" fmla="*/ 162 h 692"/>
                  <a:gd name="T44" fmla="*/ 622 w 1118"/>
                  <a:gd name="T45" fmla="*/ 105 h 692"/>
                  <a:gd name="T46" fmla="*/ 376 w 1118"/>
                  <a:gd name="T47" fmla="*/ 67 h 692"/>
                  <a:gd name="T48" fmla="*/ 28 w 1118"/>
                  <a:gd name="T49" fmla="*/ 0 h 692"/>
                  <a:gd name="T50" fmla="*/ 0 w 1118"/>
                  <a:gd name="T51" fmla="*/ 130 h 692"/>
                  <a:gd name="T52" fmla="*/ 19 w 1118"/>
                  <a:gd name="T53" fmla="*/ 175 h 692"/>
                  <a:gd name="T54" fmla="*/ 19 w 1118"/>
                  <a:gd name="T55" fmla="*/ 175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18" h="692">
                    <a:moveTo>
                      <a:pt x="19" y="175"/>
                    </a:moveTo>
                    <a:lnTo>
                      <a:pt x="21" y="204"/>
                    </a:lnTo>
                    <a:lnTo>
                      <a:pt x="11" y="209"/>
                    </a:lnTo>
                    <a:lnTo>
                      <a:pt x="44" y="240"/>
                    </a:lnTo>
                    <a:lnTo>
                      <a:pt x="78" y="323"/>
                    </a:lnTo>
                    <a:lnTo>
                      <a:pt x="89" y="398"/>
                    </a:lnTo>
                    <a:lnTo>
                      <a:pt x="95" y="438"/>
                    </a:lnTo>
                    <a:lnTo>
                      <a:pt x="70" y="476"/>
                    </a:lnTo>
                    <a:lnTo>
                      <a:pt x="87" y="493"/>
                    </a:lnTo>
                    <a:lnTo>
                      <a:pt x="133" y="468"/>
                    </a:lnTo>
                    <a:lnTo>
                      <a:pt x="163" y="599"/>
                    </a:lnTo>
                    <a:lnTo>
                      <a:pt x="184" y="607"/>
                    </a:lnTo>
                    <a:lnTo>
                      <a:pt x="188" y="645"/>
                    </a:lnTo>
                    <a:lnTo>
                      <a:pt x="205" y="662"/>
                    </a:lnTo>
                    <a:lnTo>
                      <a:pt x="247" y="660"/>
                    </a:lnTo>
                    <a:lnTo>
                      <a:pt x="340" y="660"/>
                    </a:lnTo>
                    <a:lnTo>
                      <a:pt x="378" y="677"/>
                    </a:lnTo>
                    <a:lnTo>
                      <a:pt x="390" y="609"/>
                    </a:lnTo>
                    <a:lnTo>
                      <a:pt x="694" y="654"/>
                    </a:lnTo>
                    <a:lnTo>
                      <a:pt x="1068" y="692"/>
                    </a:lnTo>
                    <a:lnTo>
                      <a:pt x="1080" y="567"/>
                    </a:lnTo>
                    <a:lnTo>
                      <a:pt x="1118" y="162"/>
                    </a:lnTo>
                    <a:lnTo>
                      <a:pt x="622" y="105"/>
                    </a:lnTo>
                    <a:lnTo>
                      <a:pt x="376" y="67"/>
                    </a:lnTo>
                    <a:lnTo>
                      <a:pt x="28" y="0"/>
                    </a:lnTo>
                    <a:lnTo>
                      <a:pt x="0" y="130"/>
                    </a:lnTo>
                    <a:lnTo>
                      <a:pt x="19" y="175"/>
                    </a:lnTo>
                    <a:lnTo>
                      <a:pt x="19" y="175"/>
                    </a:lnTo>
                    <a:close/>
                  </a:path>
                </a:pathLst>
              </a:custGeom>
              <a:solidFill>
                <a:srgbClr val="6E88A9"/>
              </a:solidFill>
              <a:ln w="9525">
                <a:solidFill>
                  <a:schemeClr val="bg1"/>
                </a:solidFill>
                <a:round/>
                <a:headEnd/>
                <a:tailEnd/>
              </a:ln>
              <a:effectLst/>
              <a:extLst/>
            </p:spPr>
            <p:txBody>
              <a:bodyPr/>
              <a:lstStyle/>
              <a:p>
                <a:pPr eaLnBrk="1" hangingPunct="1">
                  <a:defRPr/>
                </a:pPr>
                <a:endParaRPr lang="en-US" sz="1200" dirty="0">
                  <a:latin typeface="+mj-lt"/>
                  <a:ea typeface="Tahoma" panose="020B0604030504040204" pitchFamily="34" charset="0"/>
                  <a:cs typeface="Tahoma" panose="020B0604030504040204" pitchFamily="34" charset="0"/>
                </a:endParaRPr>
              </a:p>
            </p:txBody>
          </p:sp>
          <p:sp>
            <p:nvSpPr>
              <p:cNvPr id="31" name="Freeform 1123"/>
              <p:cNvSpPr>
                <a:spLocks/>
              </p:cNvSpPr>
              <p:nvPr/>
            </p:nvSpPr>
            <p:spPr bwMode="auto">
              <a:xfrm>
                <a:off x="3179763" y="3132138"/>
                <a:ext cx="782638" cy="636588"/>
              </a:xfrm>
              <a:custGeom>
                <a:avLst/>
                <a:gdLst>
                  <a:gd name="T0" fmla="*/ 0 w 770"/>
                  <a:gd name="T1" fmla="*/ 530 h 619"/>
                  <a:gd name="T2" fmla="*/ 92 w 770"/>
                  <a:gd name="T3" fmla="*/ 0 h 619"/>
                  <a:gd name="T4" fmla="*/ 396 w 770"/>
                  <a:gd name="T5" fmla="*/ 45 h 619"/>
                  <a:gd name="T6" fmla="*/ 770 w 770"/>
                  <a:gd name="T7" fmla="*/ 83 h 619"/>
                  <a:gd name="T8" fmla="*/ 744 w 770"/>
                  <a:gd name="T9" fmla="*/ 351 h 619"/>
                  <a:gd name="T10" fmla="*/ 719 w 770"/>
                  <a:gd name="T11" fmla="*/ 619 h 619"/>
                  <a:gd name="T12" fmla="*/ 208 w 770"/>
                  <a:gd name="T13" fmla="*/ 562 h 619"/>
                  <a:gd name="T14" fmla="*/ 0 w 770"/>
                  <a:gd name="T15" fmla="*/ 530 h 619"/>
                  <a:gd name="T16" fmla="*/ 0 w 770"/>
                  <a:gd name="T17" fmla="*/ 530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0" h="619">
                    <a:moveTo>
                      <a:pt x="0" y="530"/>
                    </a:moveTo>
                    <a:lnTo>
                      <a:pt x="92" y="0"/>
                    </a:lnTo>
                    <a:lnTo>
                      <a:pt x="396" y="45"/>
                    </a:lnTo>
                    <a:lnTo>
                      <a:pt x="770" y="83"/>
                    </a:lnTo>
                    <a:lnTo>
                      <a:pt x="744" y="351"/>
                    </a:lnTo>
                    <a:lnTo>
                      <a:pt x="719" y="619"/>
                    </a:lnTo>
                    <a:lnTo>
                      <a:pt x="208" y="562"/>
                    </a:lnTo>
                    <a:lnTo>
                      <a:pt x="0" y="530"/>
                    </a:lnTo>
                    <a:lnTo>
                      <a:pt x="0" y="530"/>
                    </a:lnTo>
                    <a:close/>
                  </a:path>
                </a:pathLst>
              </a:custGeom>
              <a:grpFill/>
              <a:ln w="9525">
                <a:solidFill>
                  <a:schemeClr val="bg1"/>
                </a:solidFill>
                <a:round/>
                <a:headEnd/>
                <a:tailEnd/>
              </a:ln>
              <a:effectLst/>
              <a:extLst/>
            </p:spPr>
            <p:txBody>
              <a:bodyPr/>
              <a:lstStyle/>
              <a:p>
                <a:pPr eaLnBrk="1" hangingPunct="1">
                  <a:defRPr/>
                </a:pPr>
                <a:endParaRPr lang="en-US" sz="1200" dirty="0">
                  <a:latin typeface="+mj-lt"/>
                  <a:ea typeface="Tahoma" panose="020B0604030504040204" pitchFamily="34" charset="0"/>
                  <a:cs typeface="Tahoma" panose="020B0604030504040204" pitchFamily="34" charset="0"/>
                </a:endParaRPr>
              </a:p>
            </p:txBody>
          </p:sp>
          <p:sp>
            <p:nvSpPr>
              <p:cNvPr id="32" name="Freeform 1124"/>
              <p:cNvSpPr>
                <a:spLocks/>
              </p:cNvSpPr>
              <p:nvPr/>
            </p:nvSpPr>
            <p:spPr bwMode="auto">
              <a:xfrm>
                <a:off x="3309938" y="3709988"/>
                <a:ext cx="809625" cy="631825"/>
              </a:xfrm>
              <a:custGeom>
                <a:avLst/>
                <a:gdLst>
                  <a:gd name="T0" fmla="*/ 80 w 796"/>
                  <a:gd name="T1" fmla="*/ 0 h 612"/>
                  <a:gd name="T2" fmla="*/ 591 w 796"/>
                  <a:gd name="T3" fmla="*/ 57 h 612"/>
                  <a:gd name="T4" fmla="*/ 796 w 796"/>
                  <a:gd name="T5" fmla="*/ 74 h 612"/>
                  <a:gd name="T6" fmla="*/ 789 w 796"/>
                  <a:gd name="T7" fmla="*/ 207 h 612"/>
                  <a:gd name="T8" fmla="*/ 760 w 796"/>
                  <a:gd name="T9" fmla="*/ 612 h 612"/>
                  <a:gd name="T10" fmla="*/ 656 w 796"/>
                  <a:gd name="T11" fmla="*/ 605 h 612"/>
                  <a:gd name="T12" fmla="*/ 331 w 796"/>
                  <a:gd name="T13" fmla="*/ 576 h 612"/>
                  <a:gd name="T14" fmla="*/ 0 w 796"/>
                  <a:gd name="T15" fmla="*/ 534 h 612"/>
                  <a:gd name="T16" fmla="*/ 80 w 796"/>
                  <a:gd name="T17" fmla="*/ 0 h 612"/>
                  <a:gd name="T18" fmla="*/ 80 w 796"/>
                  <a:gd name="T19" fmla="*/ 0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96" h="612">
                    <a:moveTo>
                      <a:pt x="80" y="0"/>
                    </a:moveTo>
                    <a:lnTo>
                      <a:pt x="591" y="57"/>
                    </a:lnTo>
                    <a:lnTo>
                      <a:pt x="796" y="74"/>
                    </a:lnTo>
                    <a:lnTo>
                      <a:pt x="789" y="207"/>
                    </a:lnTo>
                    <a:lnTo>
                      <a:pt x="760" y="612"/>
                    </a:lnTo>
                    <a:lnTo>
                      <a:pt x="656" y="605"/>
                    </a:lnTo>
                    <a:lnTo>
                      <a:pt x="331" y="576"/>
                    </a:lnTo>
                    <a:lnTo>
                      <a:pt x="0" y="534"/>
                    </a:lnTo>
                    <a:lnTo>
                      <a:pt x="80" y="0"/>
                    </a:lnTo>
                    <a:lnTo>
                      <a:pt x="80" y="0"/>
                    </a:lnTo>
                    <a:close/>
                  </a:path>
                </a:pathLst>
              </a:custGeom>
              <a:solidFill>
                <a:srgbClr val="E7E6E6"/>
              </a:solidFill>
              <a:ln w="9525">
                <a:solidFill>
                  <a:schemeClr val="bg1"/>
                </a:solidFill>
                <a:round/>
                <a:headEnd/>
                <a:tailEnd/>
              </a:ln>
              <a:effectLst/>
              <a:extLst/>
            </p:spPr>
            <p:txBody>
              <a:bodyPr/>
              <a:lstStyle/>
              <a:p>
                <a:pPr eaLnBrk="1" hangingPunct="1">
                  <a:defRPr/>
                </a:pPr>
                <a:endParaRPr lang="en-US" sz="1200" dirty="0">
                  <a:latin typeface="+mj-lt"/>
                  <a:ea typeface="Tahoma" panose="020B0604030504040204" pitchFamily="34" charset="0"/>
                  <a:cs typeface="Tahoma" panose="020B0604030504040204" pitchFamily="34" charset="0"/>
                </a:endParaRPr>
              </a:p>
            </p:txBody>
          </p:sp>
          <p:sp>
            <p:nvSpPr>
              <p:cNvPr id="33" name="Freeform 1125"/>
              <p:cNvSpPr>
                <a:spLocks/>
              </p:cNvSpPr>
              <p:nvPr/>
            </p:nvSpPr>
            <p:spPr bwMode="auto">
              <a:xfrm>
                <a:off x="3192463" y="4260850"/>
                <a:ext cx="782638" cy="785812"/>
              </a:xfrm>
              <a:custGeom>
                <a:avLst/>
                <a:gdLst>
                  <a:gd name="T0" fmla="*/ 97 w 768"/>
                  <a:gd name="T1" fmla="*/ 764 h 764"/>
                  <a:gd name="T2" fmla="*/ 106 w 768"/>
                  <a:gd name="T3" fmla="*/ 707 h 764"/>
                  <a:gd name="T4" fmla="*/ 298 w 768"/>
                  <a:gd name="T5" fmla="*/ 732 h 764"/>
                  <a:gd name="T6" fmla="*/ 290 w 768"/>
                  <a:gd name="T7" fmla="*/ 704 h 764"/>
                  <a:gd name="T8" fmla="*/ 705 w 768"/>
                  <a:gd name="T9" fmla="*/ 742 h 764"/>
                  <a:gd name="T10" fmla="*/ 768 w 768"/>
                  <a:gd name="T11" fmla="*/ 71 h 764"/>
                  <a:gd name="T12" fmla="*/ 443 w 768"/>
                  <a:gd name="T13" fmla="*/ 42 h 764"/>
                  <a:gd name="T14" fmla="*/ 112 w 768"/>
                  <a:gd name="T15" fmla="*/ 0 h 764"/>
                  <a:gd name="T16" fmla="*/ 0 w 768"/>
                  <a:gd name="T17" fmla="*/ 751 h 764"/>
                  <a:gd name="T18" fmla="*/ 97 w 768"/>
                  <a:gd name="T19" fmla="*/ 764 h 764"/>
                  <a:gd name="T20" fmla="*/ 97 w 768"/>
                  <a:gd name="T21" fmla="*/ 764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8" h="764">
                    <a:moveTo>
                      <a:pt x="97" y="764"/>
                    </a:moveTo>
                    <a:lnTo>
                      <a:pt x="106" y="707"/>
                    </a:lnTo>
                    <a:lnTo>
                      <a:pt x="298" y="732"/>
                    </a:lnTo>
                    <a:lnTo>
                      <a:pt x="290" y="704"/>
                    </a:lnTo>
                    <a:lnTo>
                      <a:pt x="705" y="742"/>
                    </a:lnTo>
                    <a:lnTo>
                      <a:pt x="768" y="71"/>
                    </a:lnTo>
                    <a:lnTo>
                      <a:pt x="443" y="42"/>
                    </a:lnTo>
                    <a:lnTo>
                      <a:pt x="112" y="0"/>
                    </a:lnTo>
                    <a:lnTo>
                      <a:pt x="0" y="751"/>
                    </a:lnTo>
                    <a:lnTo>
                      <a:pt x="97" y="764"/>
                    </a:lnTo>
                    <a:lnTo>
                      <a:pt x="97" y="764"/>
                    </a:lnTo>
                    <a:close/>
                  </a:path>
                </a:pathLst>
              </a:custGeom>
              <a:grpFill/>
              <a:ln w="9525">
                <a:solidFill>
                  <a:schemeClr val="bg1"/>
                </a:solidFill>
                <a:round/>
                <a:headEnd/>
                <a:tailEnd/>
              </a:ln>
              <a:effectLst/>
              <a:extLst/>
            </p:spPr>
            <p:txBody>
              <a:bodyPr/>
              <a:lstStyle/>
              <a:p>
                <a:pPr eaLnBrk="1" hangingPunct="1">
                  <a:defRPr/>
                </a:pPr>
                <a:endParaRPr lang="en-US" sz="1200" dirty="0">
                  <a:latin typeface="+mj-lt"/>
                  <a:ea typeface="Tahoma" panose="020B0604030504040204" pitchFamily="34" charset="0"/>
                  <a:cs typeface="Tahoma" panose="020B0604030504040204" pitchFamily="34" charset="0"/>
                </a:endParaRPr>
              </a:p>
            </p:txBody>
          </p:sp>
          <p:sp>
            <p:nvSpPr>
              <p:cNvPr id="34" name="Freeform 1126"/>
              <p:cNvSpPr>
                <a:spLocks/>
              </p:cNvSpPr>
              <p:nvPr/>
            </p:nvSpPr>
            <p:spPr bwMode="auto">
              <a:xfrm>
                <a:off x="3490913" y="4403725"/>
                <a:ext cx="1547813" cy="1482725"/>
              </a:xfrm>
              <a:custGeom>
                <a:avLst/>
                <a:gdLst>
                  <a:gd name="T0" fmla="*/ 0 w 1527"/>
                  <a:gd name="T1" fmla="*/ 563 h 1439"/>
                  <a:gd name="T2" fmla="*/ 415 w 1527"/>
                  <a:gd name="T3" fmla="*/ 601 h 1439"/>
                  <a:gd name="T4" fmla="*/ 472 w 1527"/>
                  <a:gd name="T5" fmla="*/ 0 h 1439"/>
                  <a:gd name="T6" fmla="*/ 803 w 1527"/>
                  <a:gd name="T7" fmla="*/ 19 h 1439"/>
                  <a:gd name="T8" fmla="*/ 791 w 1527"/>
                  <a:gd name="T9" fmla="*/ 277 h 1439"/>
                  <a:gd name="T10" fmla="*/ 824 w 1527"/>
                  <a:gd name="T11" fmla="*/ 304 h 1439"/>
                  <a:gd name="T12" fmla="*/ 854 w 1527"/>
                  <a:gd name="T13" fmla="*/ 304 h 1439"/>
                  <a:gd name="T14" fmla="*/ 879 w 1527"/>
                  <a:gd name="T15" fmla="*/ 329 h 1439"/>
                  <a:gd name="T16" fmla="*/ 928 w 1527"/>
                  <a:gd name="T17" fmla="*/ 340 h 1439"/>
                  <a:gd name="T18" fmla="*/ 1029 w 1527"/>
                  <a:gd name="T19" fmla="*/ 384 h 1439"/>
                  <a:gd name="T20" fmla="*/ 1046 w 1527"/>
                  <a:gd name="T21" fmla="*/ 365 h 1439"/>
                  <a:gd name="T22" fmla="*/ 1111 w 1527"/>
                  <a:gd name="T23" fmla="*/ 403 h 1439"/>
                  <a:gd name="T24" fmla="*/ 1196 w 1527"/>
                  <a:gd name="T25" fmla="*/ 401 h 1439"/>
                  <a:gd name="T26" fmla="*/ 1255 w 1527"/>
                  <a:gd name="T27" fmla="*/ 384 h 1439"/>
                  <a:gd name="T28" fmla="*/ 1337 w 1527"/>
                  <a:gd name="T29" fmla="*/ 369 h 1439"/>
                  <a:gd name="T30" fmla="*/ 1411 w 1527"/>
                  <a:gd name="T31" fmla="*/ 409 h 1439"/>
                  <a:gd name="T32" fmla="*/ 1423 w 1527"/>
                  <a:gd name="T33" fmla="*/ 422 h 1439"/>
                  <a:gd name="T34" fmla="*/ 1463 w 1527"/>
                  <a:gd name="T35" fmla="*/ 422 h 1439"/>
                  <a:gd name="T36" fmla="*/ 1470 w 1527"/>
                  <a:gd name="T37" fmla="*/ 635 h 1439"/>
                  <a:gd name="T38" fmla="*/ 1527 w 1527"/>
                  <a:gd name="T39" fmla="*/ 739 h 1439"/>
                  <a:gd name="T40" fmla="*/ 1506 w 1527"/>
                  <a:gd name="T41" fmla="*/ 821 h 1439"/>
                  <a:gd name="T42" fmla="*/ 1510 w 1527"/>
                  <a:gd name="T43" fmla="*/ 889 h 1439"/>
                  <a:gd name="T44" fmla="*/ 1485 w 1527"/>
                  <a:gd name="T45" fmla="*/ 924 h 1439"/>
                  <a:gd name="T46" fmla="*/ 1495 w 1527"/>
                  <a:gd name="T47" fmla="*/ 935 h 1439"/>
                  <a:gd name="T48" fmla="*/ 1432 w 1527"/>
                  <a:gd name="T49" fmla="*/ 954 h 1439"/>
                  <a:gd name="T50" fmla="*/ 1383 w 1527"/>
                  <a:gd name="T51" fmla="*/ 960 h 1439"/>
                  <a:gd name="T52" fmla="*/ 1392 w 1527"/>
                  <a:gd name="T53" fmla="*/ 924 h 1439"/>
                  <a:gd name="T54" fmla="*/ 1366 w 1527"/>
                  <a:gd name="T55" fmla="*/ 945 h 1439"/>
                  <a:gd name="T56" fmla="*/ 1367 w 1527"/>
                  <a:gd name="T57" fmla="*/ 986 h 1439"/>
                  <a:gd name="T58" fmla="*/ 1333 w 1527"/>
                  <a:gd name="T59" fmla="*/ 1030 h 1439"/>
                  <a:gd name="T60" fmla="*/ 1153 w 1527"/>
                  <a:gd name="T61" fmla="*/ 1121 h 1439"/>
                  <a:gd name="T62" fmla="*/ 1096 w 1527"/>
                  <a:gd name="T63" fmla="*/ 1180 h 1439"/>
                  <a:gd name="T64" fmla="*/ 1042 w 1527"/>
                  <a:gd name="T65" fmla="*/ 1308 h 1439"/>
                  <a:gd name="T66" fmla="*/ 1086 w 1527"/>
                  <a:gd name="T67" fmla="*/ 1439 h 1439"/>
                  <a:gd name="T68" fmla="*/ 1044 w 1527"/>
                  <a:gd name="T69" fmla="*/ 1439 h 1439"/>
                  <a:gd name="T70" fmla="*/ 848 w 1527"/>
                  <a:gd name="T71" fmla="*/ 1370 h 1439"/>
                  <a:gd name="T72" fmla="*/ 827 w 1527"/>
                  <a:gd name="T73" fmla="*/ 1313 h 1439"/>
                  <a:gd name="T74" fmla="*/ 807 w 1527"/>
                  <a:gd name="T75" fmla="*/ 1289 h 1439"/>
                  <a:gd name="T76" fmla="*/ 801 w 1527"/>
                  <a:gd name="T77" fmla="*/ 1213 h 1439"/>
                  <a:gd name="T78" fmla="*/ 763 w 1527"/>
                  <a:gd name="T79" fmla="*/ 1186 h 1439"/>
                  <a:gd name="T80" fmla="*/ 658 w 1527"/>
                  <a:gd name="T81" fmla="*/ 984 h 1439"/>
                  <a:gd name="T82" fmla="*/ 607 w 1527"/>
                  <a:gd name="T83" fmla="*/ 946 h 1439"/>
                  <a:gd name="T84" fmla="*/ 592 w 1527"/>
                  <a:gd name="T85" fmla="*/ 914 h 1439"/>
                  <a:gd name="T86" fmla="*/ 438 w 1527"/>
                  <a:gd name="T87" fmla="*/ 907 h 1439"/>
                  <a:gd name="T88" fmla="*/ 356 w 1527"/>
                  <a:gd name="T89" fmla="*/ 1002 h 1439"/>
                  <a:gd name="T90" fmla="*/ 217 w 1527"/>
                  <a:gd name="T91" fmla="*/ 903 h 1439"/>
                  <a:gd name="T92" fmla="*/ 175 w 1527"/>
                  <a:gd name="T93" fmla="*/ 766 h 1439"/>
                  <a:gd name="T94" fmla="*/ 42 w 1527"/>
                  <a:gd name="T95" fmla="*/ 639 h 1439"/>
                  <a:gd name="T96" fmla="*/ 27 w 1527"/>
                  <a:gd name="T97" fmla="*/ 597 h 1439"/>
                  <a:gd name="T98" fmla="*/ 8 w 1527"/>
                  <a:gd name="T99" fmla="*/ 591 h 1439"/>
                  <a:gd name="T100" fmla="*/ 0 w 1527"/>
                  <a:gd name="T101" fmla="*/ 563 h 1439"/>
                  <a:gd name="T102" fmla="*/ 0 w 1527"/>
                  <a:gd name="T103" fmla="*/ 563 h 1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27" h="1439">
                    <a:moveTo>
                      <a:pt x="0" y="563"/>
                    </a:moveTo>
                    <a:lnTo>
                      <a:pt x="415" y="601"/>
                    </a:lnTo>
                    <a:lnTo>
                      <a:pt x="472" y="0"/>
                    </a:lnTo>
                    <a:lnTo>
                      <a:pt x="803" y="19"/>
                    </a:lnTo>
                    <a:lnTo>
                      <a:pt x="791" y="277"/>
                    </a:lnTo>
                    <a:lnTo>
                      <a:pt x="824" y="304"/>
                    </a:lnTo>
                    <a:lnTo>
                      <a:pt x="854" y="304"/>
                    </a:lnTo>
                    <a:lnTo>
                      <a:pt x="879" y="329"/>
                    </a:lnTo>
                    <a:lnTo>
                      <a:pt x="928" y="340"/>
                    </a:lnTo>
                    <a:lnTo>
                      <a:pt x="1029" y="384"/>
                    </a:lnTo>
                    <a:lnTo>
                      <a:pt x="1046" y="365"/>
                    </a:lnTo>
                    <a:lnTo>
                      <a:pt x="1111" y="403"/>
                    </a:lnTo>
                    <a:lnTo>
                      <a:pt x="1196" y="401"/>
                    </a:lnTo>
                    <a:lnTo>
                      <a:pt x="1255" y="384"/>
                    </a:lnTo>
                    <a:lnTo>
                      <a:pt x="1337" y="369"/>
                    </a:lnTo>
                    <a:lnTo>
                      <a:pt x="1411" y="409"/>
                    </a:lnTo>
                    <a:lnTo>
                      <a:pt x="1423" y="422"/>
                    </a:lnTo>
                    <a:lnTo>
                      <a:pt x="1463" y="422"/>
                    </a:lnTo>
                    <a:lnTo>
                      <a:pt x="1470" y="635"/>
                    </a:lnTo>
                    <a:lnTo>
                      <a:pt x="1527" y="739"/>
                    </a:lnTo>
                    <a:lnTo>
                      <a:pt x="1506" y="821"/>
                    </a:lnTo>
                    <a:lnTo>
                      <a:pt x="1510" y="889"/>
                    </a:lnTo>
                    <a:lnTo>
                      <a:pt x="1485" y="924"/>
                    </a:lnTo>
                    <a:lnTo>
                      <a:pt x="1495" y="935"/>
                    </a:lnTo>
                    <a:lnTo>
                      <a:pt x="1432" y="954"/>
                    </a:lnTo>
                    <a:lnTo>
                      <a:pt x="1383" y="960"/>
                    </a:lnTo>
                    <a:lnTo>
                      <a:pt x="1392" y="924"/>
                    </a:lnTo>
                    <a:lnTo>
                      <a:pt x="1366" y="945"/>
                    </a:lnTo>
                    <a:lnTo>
                      <a:pt x="1367" y="986"/>
                    </a:lnTo>
                    <a:lnTo>
                      <a:pt x="1333" y="1030"/>
                    </a:lnTo>
                    <a:lnTo>
                      <a:pt x="1153" y="1121"/>
                    </a:lnTo>
                    <a:lnTo>
                      <a:pt x="1096" y="1180"/>
                    </a:lnTo>
                    <a:lnTo>
                      <a:pt x="1042" y="1308"/>
                    </a:lnTo>
                    <a:lnTo>
                      <a:pt x="1086" y="1439"/>
                    </a:lnTo>
                    <a:lnTo>
                      <a:pt x="1044" y="1439"/>
                    </a:lnTo>
                    <a:lnTo>
                      <a:pt x="848" y="1370"/>
                    </a:lnTo>
                    <a:lnTo>
                      <a:pt x="827" y="1313"/>
                    </a:lnTo>
                    <a:lnTo>
                      <a:pt x="807" y="1289"/>
                    </a:lnTo>
                    <a:lnTo>
                      <a:pt x="801" y="1213"/>
                    </a:lnTo>
                    <a:lnTo>
                      <a:pt x="763" y="1186"/>
                    </a:lnTo>
                    <a:lnTo>
                      <a:pt x="658" y="984"/>
                    </a:lnTo>
                    <a:lnTo>
                      <a:pt x="607" y="946"/>
                    </a:lnTo>
                    <a:lnTo>
                      <a:pt x="592" y="914"/>
                    </a:lnTo>
                    <a:lnTo>
                      <a:pt x="438" y="907"/>
                    </a:lnTo>
                    <a:lnTo>
                      <a:pt x="356" y="1002"/>
                    </a:lnTo>
                    <a:lnTo>
                      <a:pt x="217" y="903"/>
                    </a:lnTo>
                    <a:lnTo>
                      <a:pt x="175" y="766"/>
                    </a:lnTo>
                    <a:lnTo>
                      <a:pt x="42" y="639"/>
                    </a:lnTo>
                    <a:lnTo>
                      <a:pt x="27" y="597"/>
                    </a:lnTo>
                    <a:lnTo>
                      <a:pt x="8" y="591"/>
                    </a:lnTo>
                    <a:lnTo>
                      <a:pt x="0" y="563"/>
                    </a:lnTo>
                    <a:lnTo>
                      <a:pt x="0" y="563"/>
                    </a:lnTo>
                    <a:close/>
                  </a:path>
                </a:pathLst>
              </a:custGeom>
              <a:grpFill/>
              <a:ln w="9525">
                <a:solidFill>
                  <a:schemeClr val="bg1"/>
                </a:solidFill>
                <a:round/>
                <a:headEnd/>
                <a:tailEnd/>
              </a:ln>
              <a:effectLst/>
              <a:extLst/>
            </p:spPr>
            <p:txBody>
              <a:bodyPr/>
              <a:lstStyle/>
              <a:p>
                <a:pPr eaLnBrk="1" hangingPunct="1">
                  <a:defRPr/>
                </a:pPr>
                <a:endParaRPr lang="en-US" sz="1200" dirty="0">
                  <a:latin typeface="+mj-lt"/>
                  <a:ea typeface="Tahoma" panose="020B0604030504040204" pitchFamily="34" charset="0"/>
                  <a:cs typeface="Tahoma" panose="020B0604030504040204" pitchFamily="34" charset="0"/>
                </a:endParaRPr>
              </a:p>
            </p:txBody>
          </p:sp>
          <p:sp>
            <p:nvSpPr>
              <p:cNvPr id="35" name="Freeform 1122"/>
              <p:cNvSpPr>
                <a:spLocks/>
              </p:cNvSpPr>
              <p:nvPr/>
            </p:nvSpPr>
            <p:spPr bwMode="auto">
              <a:xfrm>
                <a:off x="2554288" y="4170362"/>
                <a:ext cx="755650" cy="863600"/>
              </a:xfrm>
              <a:custGeom>
                <a:avLst/>
                <a:gdLst>
                  <a:gd name="T0" fmla="*/ 48 w 746"/>
                  <a:gd name="T1" fmla="*/ 534 h 840"/>
                  <a:gd name="T2" fmla="*/ 29 w 746"/>
                  <a:gd name="T3" fmla="*/ 504 h 840"/>
                  <a:gd name="T4" fmla="*/ 38 w 746"/>
                  <a:gd name="T5" fmla="*/ 456 h 840"/>
                  <a:gd name="T6" fmla="*/ 88 w 746"/>
                  <a:gd name="T7" fmla="*/ 378 h 840"/>
                  <a:gd name="T8" fmla="*/ 124 w 746"/>
                  <a:gd name="T9" fmla="*/ 355 h 840"/>
                  <a:gd name="T10" fmla="*/ 103 w 746"/>
                  <a:gd name="T11" fmla="*/ 327 h 840"/>
                  <a:gd name="T12" fmla="*/ 90 w 746"/>
                  <a:gd name="T13" fmla="*/ 251 h 840"/>
                  <a:gd name="T14" fmla="*/ 105 w 746"/>
                  <a:gd name="T15" fmla="*/ 108 h 840"/>
                  <a:gd name="T16" fmla="*/ 130 w 746"/>
                  <a:gd name="T17" fmla="*/ 101 h 840"/>
                  <a:gd name="T18" fmla="*/ 172 w 746"/>
                  <a:gd name="T19" fmla="*/ 125 h 840"/>
                  <a:gd name="T20" fmla="*/ 208 w 746"/>
                  <a:gd name="T21" fmla="*/ 0 h 840"/>
                  <a:gd name="T22" fmla="*/ 746 w 746"/>
                  <a:gd name="T23" fmla="*/ 89 h 840"/>
                  <a:gd name="T24" fmla="*/ 634 w 746"/>
                  <a:gd name="T25" fmla="*/ 840 h 840"/>
                  <a:gd name="T26" fmla="*/ 468 w 746"/>
                  <a:gd name="T27" fmla="*/ 817 h 840"/>
                  <a:gd name="T28" fmla="*/ 366 w 746"/>
                  <a:gd name="T29" fmla="*/ 789 h 840"/>
                  <a:gd name="T30" fmla="*/ 154 w 746"/>
                  <a:gd name="T31" fmla="*/ 705 h 840"/>
                  <a:gd name="T32" fmla="*/ 0 w 746"/>
                  <a:gd name="T33" fmla="*/ 576 h 840"/>
                  <a:gd name="T34" fmla="*/ 48 w 746"/>
                  <a:gd name="T35" fmla="*/ 534 h 840"/>
                  <a:gd name="T36" fmla="*/ 48 w 746"/>
                  <a:gd name="T37" fmla="*/ 534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46" h="840">
                    <a:moveTo>
                      <a:pt x="48" y="534"/>
                    </a:moveTo>
                    <a:lnTo>
                      <a:pt x="29" y="504"/>
                    </a:lnTo>
                    <a:lnTo>
                      <a:pt x="38" y="456"/>
                    </a:lnTo>
                    <a:lnTo>
                      <a:pt x="88" y="378"/>
                    </a:lnTo>
                    <a:lnTo>
                      <a:pt x="124" y="355"/>
                    </a:lnTo>
                    <a:lnTo>
                      <a:pt x="103" y="327"/>
                    </a:lnTo>
                    <a:lnTo>
                      <a:pt x="90" y="251"/>
                    </a:lnTo>
                    <a:lnTo>
                      <a:pt x="105" y="108"/>
                    </a:lnTo>
                    <a:lnTo>
                      <a:pt x="130" y="101"/>
                    </a:lnTo>
                    <a:lnTo>
                      <a:pt x="172" y="125"/>
                    </a:lnTo>
                    <a:lnTo>
                      <a:pt x="208" y="0"/>
                    </a:lnTo>
                    <a:lnTo>
                      <a:pt x="746" y="89"/>
                    </a:lnTo>
                    <a:lnTo>
                      <a:pt x="634" y="840"/>
                    </a:lnTo>
                    <a:lnTo>
                      <a:pt x="468" y="817"/>
                    </a:lnTo>
                    <a:lnTo>
                      <a:pt x="366" y="789"/>
                    </a:lnTo>
                    <a:lnTo>
                      <a:pt x="154" y="705"/>
                    </a:lnTo>
                    <a:lnTo>
                      <a:pt x="0" y="576"/>
                    </a:lnTo>
                    <a:lnTo>
                      <a:pt x="48" y="534"/>
                    </a:lnTo>
                    <a:lnTo>
                      <a:pt x="48" y="534"/>
                    </a:lnTo>
                    <a:close/>
                  </a:path>
                </a:pathLst>
              </a:custGeom>
              <a:solidFill>
                <a:srgbClr val="D07E83"/>
              </a:solidFill>
              <a:ln w="9525">
                <a:solidFill>
                  <a:schemeClr val="tx1"/>
                </a:solidFill>
                <a:round/>
                <a:headEnd/>
                <a:tailEnd/>
              </a:ln>
              <a:effectLst/>
              <a:extLst/>
            </p:spPr>
            <p:txBody>
              <a:bodyPr/>
              <a:lstStyle/>
              <a:p>
                <a:pPr eaLnBrk="1" hangingPunct="1">
                  <a:defRPr/>
                </a:pPr>
                <a:endParaRPr lang="en-US" sz="1200" dirty="0">
                  <a:latin typeface="+mj-lt"/>
                  <a:ea typeface="Tahoma" panose="020B0604030504040204" pitchFamily="34" charset="0"/>
                  <a:cs typeface="Tahoma" panose="020B0604030504040204" pitchFamily="34" charset="0"/>
                </a:endParaRPr>
              </a:p>
            </p:txBody>
          </p:sp>
          <p:sp>
            <p:nvSpPr>
              <p:cNvPr id="36" name="Freeform 1128"/>
              <p:cNvSpPr>
                <a:spLocks/>
              </p:cNvSpPr>
              <p:nvPr/>
            </p:nvSpPr>
            <p:spPr bwMode="auto">
              <a:xfrm>
                <a:off x="3932238" y="3086101"/>
                <a:ext cx="782638" cy="515937"/>
              </a:xfrm>
              <a:custGeom>
                <a:avLst/>
                <a:gdLst>
                  <a:gd name="T0" fmla="*/ 38 w 768"/>
                  <a:gd name="T1" fmla="*/ 0 h 502"/>
                  <a:gd name="T2" fmla="*/ 378 w 768"/>
                  <a:gd name="T3" fmla="*/ 24 h 502"/>
                  <a:gd name="T4" fmla="*/ 756 w 768"/>
                  <a:gd name="T5" fmla="*/ 36 h 502"/>
                  <a:gd name="T6" fmla="*/ 732 w 768"/>
                  <a:gd name="T7" fmla="*/ 83 h 502"/>
                  <a:gd name="T8" fmla="*/ 768 w 768"/>
                  <a:gd name="T9" fmla="*/ 118 h 502"/>
                  <a:gd name="T10" fmla="*/ 766 w 768"/>
                  <a:gd name="T11" fmla="*/ 365 h 502"/>
                  <a:gd name="T12" fmla="*/ 751 w 768"/>
                  <a:gd name="T13" fmla="*/ 363 h 502"/>
                  <a:gd name="T14" fmla="*/ 753 w 768"/>
                  <a:gd name="T15" fmla="*/ 395 h 502"/>
                  <a:gd name="T16" fmla="*/ 764 w 768"/>
                  <a:gd name="T17" fmla="*/ 420 h 502"/>
                  <a:gd name="T18" fmla="*/ 756 w 768"/>
                  <a:gd name="T19" fmla="*/ 443 h 502"/>
                  <a:gd name="T20" fmla="*/ 764 w 768"/>
                  <a:gd name="T21" fmla="*/ 502 h 502"/>
                  <a:gd name="T22" fmla="*/ 747 w 768"/>
                  <a:gd name="T23" fmla="*/ 496 h 502"/>
                  <a:gd name="T24" fmla="*/ 728 w 768"/>
                  <a:gd name="T25" fmla="*/ 473 h 502"/>
                  <a:gd name="T26" fmla="*/ 659 w 768"/>
                  <a:gd name="T27" fmla="*/ 450 h 502"/>
                  <a:gd name="T28" fmla="*/ 593 w 768"/>
                  <a:gd name="T29" fmla="*/ 454 h 502"/>
                  <a:gd name="T30" fmla="*/ 555 w 768"/>
                  <a:gd name="T31" fmla="*/ 426 h 502"/>
                  <a:gd name="T32" fmla="*/ 0 w 768"/>
                  <a:gd name="T33" fmla="*/ 393 h 502"/>
                  <a:gd name="T34" fmla="*/ 38 w 768"/>
                  <a:gd name="T35" fmla="*/ 0 h 502"/>
                  <a:gd name="T36" fmla="*/ 38 w 768"/>
                  <a:gd name="T37" fmla="*/ 0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68" h="502">
                    <a:moveTo>
                      <a:pt x="38" y="0"/>
                    </a:moveTo>
                    <a:lnTo>
                      <a:pt x="378" y="24"/>
                    </a:lnTo>
                    <a:lnTo>
                      <a:pt x="756" y="36"/>
                    </a:lnTo>
                    <a:lnTo>
                      <a:pt x="732" y="83"/>
                    </a:lnTo>
                    <a:lnTo>
                      <a:pt x="768" y="118"/>
                    </a:lnTo>
                    <a:lnTo>
                      <a:pt x="766" y="365"/>
                    </a:lnTo>
                    <a:lnTo>
                      <a:pt x="751" y="363"/>
                    </a:lnTo>
                    <a:lnTo>
                      <a:pt x="753" y="395"/>
                    </a:lnTo>
                    <a:lnTo>
                      <a:pt x="764" y="420"/>
                    </a:lnTo>
                    <a:lnTo>
                      <a:pt x="756" y="443"/>
                    </a:lnTo>
                    <a:lnTo>
                      <a:pt x="764" y="502"/>
                    </a:lnTo>
                    <a:lnTo>
                      <a:pt x="747" y="496"/>
                    </a:lnTo>
                    <a:lnTo>
                      <a:pt x="728" y="473"/>
                    </a:lnTo>
                    <a:lnTo>
                      <a:pt x="659" y="450"/>
                    </a:lnTo>
                    <a:lnTo>
                      <a:pt x="593" y="454"/>
                    </a:lnTo>
                    <a:lnTo>
                      <a:pt x="555" y="426"/>
                    </a:lnTo>
                    <a:lnTo>
                      <a:pt x="0" y="393"/>
                    </a:lnTo>
                    <a:lnTo>
                      <a:pt x="38" y="0"/>
                    </a:lnTo>
                    <a:lnTo>
                      <a:pt x="38" y="0"/>
                    </a:lnTo>
                    <a:close/>
                  </a:path>
                </a:pathLst>
              </a:custGeom>
              <a:grpFill/>
              <a:ln w="9525">
                <a:solidFill>
                  <a:schemeClr val="bg1"/>
                </a:solidFill>
                <a:round/>
                <a:headEnd/>
                <a:tailEnd/>
              </a:ln>
              <a:effectLst/>
              <a:extLst/>
            </p:spPr>
            <p:txBody>
              <a:bodyPr/>
              <a:lstStyle/>
              <a:p>
                <a:pPr eaLnBrk="1" hangingPunct="1">
                  <a:defRPr/>
                </a:pPr>
                <a:endParaRPr lang="en-US" sz="1200" dirty="0">
                  <a:latin typeface="+mj-lt"/>
                  <a:ea typeface="Tahoma" panose="020B0604030504040204" pitchFamily="34" charset="0"/>
                  <a:cs typeface="Tahoma" panose="020B0604030504040204" pitchFamily="34" charset="0"/>
                </a:endParaRPr>
              </a:p>
            </p:txBody>
          </p:sp>
          <p:sp>
            <p:nvSpPr>
              <p:cNvPr id="37" name="Freeform 1129"/>
              <p:cNvSpPr>
                <a:spLocks/>
              </p:cNvSpPr>
              <p:nvPr/>
            </p:nvSpPr>
            <p:spPr bwMode="auto">
              <a:xfrm>
                <a:off x="3910013" y="3490913"/>
                <a:ext cx="914400" cy="455613"/>
              </a:xfrm>
              <a:custGeom>
                <a:avLst/>
                <a:gdLst>
                  <a:gd name="T0" fmla="*/ 25 w 901"/>
                  <a:gd name="T1" fmla="*/ 0 h 439"/>
                  <a:gd name="T2" fmla="*/ 580 w 901"/>
                  <a:gd name="T3" fmla="*/ 33 h 439"/>
                  <a:gd name="T4" fmla="*/ 618 w 901"/>
                  <a:gd name="T5" fmla="*/ 61 h 439"/>
                  <a:gd name="T6" fmla="*/ 684 w 901"/>
                  <a:gd name="T7" fmla="*/ 57 h 439"/>
                  <a:gd name="T8" fmla="*/ 753 w 901"/>
                  <a:gd name="T9" fmla="*/ 80 h 439"/>
                  <a:gd name="T10" fmla="*/ 772 w 901"/>
                  <a:gd name="T11" fmla="*/ 103 h 439"/>
                  <a:gd name="T12" fmla="*/ 789 w 901"/>
                  <a:gd name="T13" fmla="*/ 109 h 439"/>
                  <a:gd name="T14" fmla="*/ 819 w 901"/>
                  <a:gd name="T15" fmla="*/ 192 h 439"/>
                  <a:gd name="T16" fmla="*/ 819 w 901"/>
                  <a:gd name="T17" fmla="*/ 217 h 439"/>
                  <a:gd name="T18" fmla="*/ 840 w 901"/>
                  <a:gd name="T19" fmla="*/ 257 h 439"/>
                  <a:gd name="T20" fmla="*/ 850 w 901"/>
                  <a:gd name="T21" fmla="*/ 320 h 439"/>
                  <a:gd name="T22" fmla="*/ 844 w 901"/>
                  <a:gd name="T23" fmla="*/ 339 h 439"/>
                  <a:gd name="T24" fmla="*/ 857 w 901"/>
                  <a:gd name="T25" fmla="*/ 359 h 439"/>
                  <a:gd name="T26" fmla="*/ 901 w 901"/>
                  <a:gd name="T27" fmla="*/ 439 h 439"/>
                  <a:gd name="T28" fmla="*/ 500 w 901"/>
                  <a:gd name="T29" fmla="*/ 435 h 439"/>
                  <a:gd name="T30" fmla="*/ 198 w 901"/>
                  <a:gd name="T31" fmla="*/ 418 h 439"/>
                  <a:gd name="T32" fmla="*/ 205 w 901"/>
                  <a:gd name="T33" fmla="*/ 285 h 439"/>
                  <a:gd name="T34" fmla="*/ 0 w 901"/>
                  <a:gd name="T35" fmla="*/ 268 h 439"/>
                  <a:gd name="T36" fmla="*/ 25 w 901"/>
                  <a:gd name="T37" fmla="*/ 0 h 439"/>
                  <a:gd name="T38" fmla="*/ 25 w 901"/>
                  <a:gd name="T39" fmla="*/ 0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01" h="439">
                    <a:moveTo>
                      <a:pt x="25" y="0"/>
                    </a:moveTo>
                    <a:lnTo>
                      <a:pt x="580" y="33"/>
                    </a:lnTo>
                    <a:lnTo>
                      <a:pt x="618" y="61"/>
                    </a:lnTo>
                    <a:lnTo>
                      <a:pt x="684" y="57"/>
                    </a:lnTo>
                    <a:lnTo>
                      <a:pt x="753" y="80"/>
                    </a:lnTo>
                    <a:lnTo>
                      <a:pt x="772" y="103"/>
                    </a:lnTo>
                    <a:lnTo>
                      <a:pt x="789" y="109"/>
                    </a:lnTo>
                    <a:lnTo>
                      <a:pt x="819" y="192"/>
                    </a:lnTo>
                    <a:lnTo>
                      <a:pt x="819" y="217"/>
                    </a:lnTo>
                    <a:lnTo>
                      <a:pt x="840" y="257"/>
                    </a:lnTo>
                    <a:lnTo>
                      <a:pt x="850" y="320"/>
                    </a:lnTo>
                    <a:lnTo>
                      <a:pt x="844" y="339"/>
                    </a:lnTo>
                    <a:lnTo>
                      <a:pt x="857" y="359"/>
                    </a:lnTo>
                    <a:lnTo>
                      <a:pt x="901" y="439"/>
                    </a:lnTo>
                    <a:lnTo>
                      <a:pt x="500" y="435"/>
                    </a:lnTo>
                    <a:lnTo>
                      <a:pt x="198" y="418"/>
                    </a:lnTo>
                    <a:lnTo>
                      <a:pt x="205" y="285"/>
                    </a:lnTo>
                    <a:lnTo>
                      <a:pt x="0" y="268"/>
                    </a:lnTo>
                    <a:lnTo>
                      <a:pt x="25" y="0"/>
                    </a:lnTo>
                    <a:lnTo>
                      <a:pt x="25" y="0"/>
                    </a:lnTo>
                    <a:close/>
                  </a:path>
                </a:pathLst>
              </a:custGeom>
              <a:grpFill/>
              <a:ln w="9525">
                <a:solidFill>
                  <a:schemeClr val="bg1"/>
                </a:solidFill>
                <a:round/>
                <a:headEnd/>
                <a:tailEnd/>
              </a:ln>
              <a:effectLst/>
              <a:extLst/>
            </p:spPr>
            <p:txBody>
              <a:bodyPr/>
              <a:lstStyle/>
              <a:p>
                <a:pPr eaLnBrk="1" hangingPunct="1">
                  <a:defRPr/>
                </a:pPr>
                <a:endParaRPr lang="en-US" sz="1200" dirty="0">
                  <a:latin typeface="+mj-lt"/>
                  <a:ea typeface="Tahoma" panose="020B0604030504040204" pitchFamily="34" charset="0"/>
                  <a:cs typeface="Tahoma" panose="020B0604030504040204" pitchFamily="34" charset="0"/>
                </a:endParaRPr>
              </a:p>
            </p:txBody>
          </p:sp>
          <p:sp>
            <p:nvSpPr>
              <p:cNvPr id="38" name="Freeform 1130"/>
              <p:cNvSpPr>
                <a:spLocks/>
              </p:cNvSpPr>
              <p:nvPr/>
            </p:nvSpPr>
            <p:spPr bwMode="auto">
              <a:xfrm>
                <a:off x="4084638" y="3925888"/>
                <a:ext cx="822325" cy="436563"/>
              </a:xfrm>
              <a:custGeom>
                <a:avLst/>
                <a:gdLst>
                  <a:gd name="T0" fmla="*/ 29 w 812"/>
                  <a:gd name="T1" fmla="*/ 0 h 426"/>
                  <a:gd name="T2" fmla="*/ 331 w 812"/>
                  <a:gd name="T3" fmla="*/ 17 h 426"/>
                  <a:gd name="T4" fmla="*/ 732 w 812"/>
                  <a:gd name="T5" fmla="*/ 21 h 426"/>
                  <a:gd name="T6" fmla="*/ 755 w 812"/>
                  <a:gd name="T7" fmla="*/ 40 h 426"/>
                  <a:gd name="T8" fmla="*/ 766 w 812"/>
                  <a:gd name="T9" fmla="*/ 36 h 426"/>
                  <a:gd name="T10" fmla="*/ 782 w 812"/>
                  <a:gd name="T11" fmla="*/ 57 h 426"/>
                  <a:gd name="T12" fmla="*/ 768 w 812"/>
                  <a:gd name="T13" fmla="*/ 57 h 426"/>
                  <a:gd name="T14" fmla="*/ 755 w 812"/>
                  <a:gd name="T15" fmla="*/ 86 h 426"/>
                  <a:gd name="T16" fmla="*/ 787 w 812"/>
                  <a:gd name="T17" fmla="*/ 132 h 426"/>
                  <a:gd name="T18" fmla="*/ 812 w 812"/>
                  <a:gd name="T19" fmla="*/ 137 h 426"/>
                  <a:gd name="T20" fmla="*/ 808 w 812"/>
                  <a:gd name="T21" fmla="*/ 424 h 426"/>
                  <a:gd name="T22" fmla="*/ 464 w 812"/>
                  <a:gd name="T23" fmla="*/ 426 h 426"/>
                  <a:gd name="T24" fmla="*/ 0 w 812"/>
                  <a:gd name="T25" fmla="*/ 405 h 426"/>
                  <a:gd name="T26" fmla="*/ 29 w 812"/>
                  <a:gd name="T27" fmla="*/ 0 h 426"/>
                  <a:gd name="T28" fmla="*/ 29 w 812"/>
                  <a:gd name="T29" fmla="*/ 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12" h="426">
                    <a:moveTo>
                      <a:pt x="29" y="0"/>
                    </a:moveTo>
                    <a:lnTo>
                      <a:pt x="331" y="17"/>
                    </a:lnTo>
                    <a:lnTo>
                      <a:pt x="732" y="21"/>
                    </a:lnTo>
                    <a:lnTo>
                      <a:pt x="755" y="40"/>
                    </a:lnTo>
                    <a:lnTo>
                      <a:pt x="766" y="36"/>
                    </a:lnTo>
                    <a:lnTo>
                      <a:pt x="782" y="57"/>
                    </a:lnTo>
                    <a:lnTo>
                      <a:pt x="768" y="57"/>
                    </a:lnTo>
                    <a:lnTo>
                      <a:pt x="755" y="86"/>
                    </a:lnTo>
                    <a:lnTo>
                      <a:pt x="787" y="132"/>
                    </a:lnTo>
                    <a:lnTo>
                      <a:pt x="812" y="137"/>
                    </a:lnTo>
                    <a:lnTo>
                      <a:pt x="808" y="424"/>
                    </a:lnTo>
                    <a:lnTo>
                      <a:pt x="464" y="426"/>
                    </a:lnTo>
                    <a:lnTo>
                      <a:pt x="0" y="405"/>
                    </a:lnTo>
                    <a:lnTo>
                      <a:pt x="29" y="0"/>
                    </a:lnTo>
                    <a:lnTo>
                      <a:pt x="29" y="0"/>
                    </a:lnTo>
                    <a:close/>
                  </a:path>
                </a:pathLst>
              </a:custGeom>
              <a:grpFill/>
              <a:ln w="9525">
                <a:solidFill>
                  <a:schemeClr val="bg1"/>
                </a:solidFill>
                <a:round/>
                <a:headEnd/>
                <a:tailEnd/>
              </a:ln>
              <a:effectLst/>
              <a:extLst/>
            </p:spPr>
            <p:txBody>
              <a:bodyPr/>
              <a:lstStyle/>
              <a:p>
                <a:pPr eaLnBrk="1" hangingPunct="1">
                  <a:defRPr/>
                </a:pPr>
                <a:endParaRPr lang="en-US" sz="1200" dirty="0">
                  <a:latin typeface="+mj-lt"/>
                  <a:ea typeface="Tahoma" panose="020B0604030504040204" pitchFamily="34" charset="0"/>
                  <a:cs typeface="Tahoma" panose="020B0604030504040204" pitchFamily="34" charset="0"/>
                </a:endParaRPr>
              </a:p>
            </p:txBody>
          </p:sp>
          <p:sp>
            <p:nvSpPr>
              <p:cNvPr id="39" name="Freeform 1131"/>
              <p:cNvSpPr>
                <a:spLocks/>
              </p:cNvSpPr>
              <p:nvPr/>
            </p:nvSpPr>
            <p:spPr bwMode="auto">
              <a:xfrm>
                <a:off x="3967163" y="4335462"/>
                <a:ext cx="958850" cy="490538"/>
              </a:xfrm>
              <a:custGeom>
                <a:avLst/>
                <a:gdLst>
                  <a:gd name="T0" fmla="*/ 6 w 943"/>
                  <a:gd name="T1" fmla="*/ 0 h 479"/>
                  <a:gd name="T2" fmla="*/ 110 w 943"/>
                  <a:gd name="T3" fmla="*/ 7 h 479"/>
                  <a:gd name="T4" fmla="*/ 574 w 943"/>
                  <a:gd name="T5" fmla="*/ 28 h 479"/>
                  <a:gd name="T6" fmla="*/ 918 w 943"/>
                  <a:gd name="T7" fmla="*/ 26 h 479"/>
                  <a:gd name="T8" fmla="*/ 922 w 943"/>
                  <a:gd name="T9" fmla="*/ 97 h 479"/>
                  <a:gd name="T10" fmla="*/ 943 w 943"/>
                  <a:gd name="T11" fmla="*/ 247 h 479"/>
                  <a:gd name="T12" fmla="*/ 939 w 943"/>
                  <a:gd name="T13" fmla="*/ 479 h 479"/>
                  <a:gd name="T14" fmla="*/ 865 w 943"/>
                  <a:gd name="T15" fmla="*/ 439 h 479"/>
                  <a:gd name="T16" fmla="*/ 783 w 943"/>
                  <a:gd name="T17" fmla="*/ 454 h 479"/>
                  <a:gd name="T18" fmla="*/ 724 w 943"/>
                  <a:gd name="T19" fmla="*/ 471 h 479"/>
                  <a:gd name="T20" fmla="*/ 639 w 943"/>
                  <a:gd name="T21" fmla="*/ 473 h 479"/>
                  <a:gd name="T22" fmla="*/ 574 w 943"/>
                  <a:gd name="T23" fmla="*/ 435 h 479"/>
                  <a:gd name="T24" fmla="*/ 557 w 943"/>
                  <a:gd name="T25" fmla="*/ 454 h 479"/>
                  <a:gd name="T26" fmla="*/ 456 w 943"/>
                  <a:gd name="T27" fmla="*/ 410 h 479"/>
                  <a:gd name="T28" fmla="*/ 407 w 943"/>
                  <a:gd name="T29" fmla="*/ 399 h 479"/>
                  <a:gd name="T30" fmla="*/ 382 w 943"/>
                  <a:gd name="T31" fmla="*/ 376 h 479"/>
                  <a:gd name="T32" fmla="*/ 352 w 943"/>
                  <a:gd name="T33" fmla="*/ 374 h 479"/>
                  <a:gd name="T34" fmla="*/ 319 w 943"/>
                  <a:gd name="T35" fmla="*/ 347 h 479"/>
                  <a:gd name="T36" fmla="*/ 331 w 943"/>
                  <a:gd name="T37" fmla="*/ 89 h 479"/>
                  <a:gd name="T38" fmla="*/ 0 w 943"/>
                  <a:gd name="T39" fmla="*/ 70 h 479"/>
                  <a:gd name="T40" fmla="*/ 6 w 943"/>
                  <a:gd name="T41" fmla="*/ 0 h 479"/>
                  <a:gd name="T42" fmla="*/ 6 w 943"/>
                  <a:gd name="T43"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43" h="479">
                    <a:moveTo>
                      <a:pt x="6" y="0"/>
                    </a:moveTo>
                    <a:lnTo>
                      <a:pt x="110" y="7"/>
                    </a:lnTo>
                    <a:lnTo>
                      <a:pt x="574" y="28"/>
                    </a:lnTo>
                    <a:lnTo>
                      <a:pt x="918" y="26"/>
                    </a:lnTo>
                    <a:lnTo>
                      <a:pt x="922" y="97"/>
                    </a:lnTo>
                    <a:lnTo>
                      <a:pt x="943" y="247"/>
                    </a:lnTo>
                    <a:lnTo>
                      <a:pt x="939" y="479"/>
                    </a:lnTo>
                    <a:lnTo>
                      <a:pt x="865" y="439"/>
                    </a:lnTo>
                    <a:lnTo>
                      <a:pt x="783" y="454"/>
                    </a:lnTo>
                    <a:lnTo>
                      <a:pt x="724" y="471"/>
                    </a:lnTo>
                    <a:lnTo>
                      <a:pt x="639" y="473"/>
                    </a:lnTo>
                    <a:lnTo>
                      <a:pt x="574" y="435"/>
                    </a:lnTo>
                    <a:lnTo>
                      <a:pt x="557" y="454"/>
                    </a:lnTo>
                    <a:lnTo>
                      <a:pt x="456" y="410"/>
                    </a:lnTo>
                    <a:lnTo>
                      <a:pt x="407" y="399"/>
                    </a:lnTo>
                    <a:lnTo>
                      <a:pt x="382" y="376"/>
                    </a:lnTo>
                    <a:lnTo>
                      <a:pt x="352" y="374"/>
                    </a:lnTo>
                    <a:lnTo>
                      <a:pt x="319" y="347"/>
                    </a:lnTo>
                    <a:lnTo>
                      <a:pt x="331" y="89"/>
                    </a:lnTo>
                    <a:lnTo>
                      <a:pt x="0" y="70"/>
                    </a:lnTo>
                    <a:lnTo>
                      <a:pt x="6" y="0"/>
                    </a:lnTo>
                    <a:lnTo>
                      <a:pt x="6" y="0"/>
                    </a:lnTo>
                    <a:close/>
                  </a:path>
                </a:pathLst>
              </a:custGeom>
              <a:grpFill/>
              <a:ln w="9525">
                <a:solidFill>
                  <a:schemeClr val="bg1"/>
                </a:solidFill>
                <a:round/>
                <a:headEnd/>
                <a:tailEnd/>
              </a:ln>
              <a:effectLst/>
              <a:extLst/>
            </p:spPr>
            <p:txBody>
              <a:bodyPr/>
              <a:lstStyle/>
              <a:p>
                <a:pPr eaLnBrk="1" hangingPunct="1">
                  <a:defRPr/>
                </a:pPr>
                <a:endParaRPr lang="en-US" sz="1200" dirty="0">
                  <a:latin typeface="+mj-lt"/>
                  <a:ea typeface="Tahoma" panose="020B0604030504040204" pitchFamily="34" charset="0"/>
                  <a:cs typeface="Tahoma" panose="020B0604030504040204" pitchFamily="34" charset="0"/>
                </a:endParaRPr>
              </a:p>
            </p:txBody>
          </p:sp>
          <p:sp>
            <p:nvSpPr>
              <p:cNvPr id="40" name="Freeform 1132"/>
              <p:cNvSpPr>
                <a:spLocks/>
              </p:cNvSpPr>
              <p:nvPr/>
            </p:nvSpPr>
            <p:spPr bwMode="auto">
              <a:xfrm>
                <a:off x="4646613" y="2668588"/>
                <a:ext cx="725488" cy="798513"/>
              </a:xfrm>
              <a:custGeom>
                <a:avLst/>
                <a:gdLst>
                  <a:gd name="T0" fmla="*/ 4 w 711"/>
                  <a:gd name="T1" fmla="*/ 146 h 774"/>
                  <a:gd name="T2" fmla="*/ 33 w 711"/>
                  <a:gd name="T3" fmla="*/ 238 h 774"/>
                  <a:gd name="T4" fmla="*/ 36 w 711"/>
                  <a:gd name="T5" fmla="*/ 352 h 774"/>
                  <a:gd name="T6" fmla="*/ 55 w 711"/>
                  <a:gd name="T7" fmla="*/ 445 h 774"/>
                  <a:gd name="T8" fmla="*/ 31 w 711"/>
                  <a:gd name="T9" fmla="*/ 492 h 774"/>
                  <a:gd name="T10" fmla="*/ 67 w 711"/>
                  <a:gd name="T11" fmla="*/ 527 h 774"/>
                  <a:gd name="T12" fmla="*/ 65 w 711"/>
                  <a:gd name="T13" fmla="*/ 774 h 774"/>
                  <a:gd name="T14" fmla="*/ 584 w 711"/>
                  <a:gd name="T15" fmla="*/ 764 h 774"/>
                  <a:gd name="T16" fmla="*/ 576 w 711"/>
                  <a:gd name="T17" fmla="*/ 715 h 774"/>
                  <a:gd name="T18" fmla="*/ 519 w 711"/>
                  <a:gd name="T19" fmla="*/ 673 h 774"/>
                  <a:gd name="T20" fmla="*/ 493 w 711"/>
                  <a:gd name="T21" fmla="*/ 643 h 774"/>
                  <a:gd name="T22" fmla="*/ 422 w 711"/>
                  <a:gd name="T23" fmla="*/ 599 h 774"/>
                  <a:gd name="T24" fmla="*/ 424 w 711"/>
                  <a:gd name="T25" fmla="*/ 529 h 774"/>
                  <a:gd name="T26" fmla="*/ 409 w 711"/>
                  <a:gd name="T27" fmla="*/ 481 h 774"/>
                  <a:gd name="T28" fmla="*/ 466 w 711"/>
                  <a:gd name="T29" fmla="*/ 413 h 774"/>
                  <a:gd name="T30" fmla="*/ 462 w 711"/>
                  <a:gd name="T31" fmla="*/ 344 h 774"/>
                  <a:gd name="T32" fmla="*/ 557 w 711"/>
                  <a:gd name="T33" fmla="*/ 274 h 774"/>
                  <a:gd name="T34" fmla="*/ 580 w 711"/>
                  <a:gd name="T35" fmla="*/ 234 h 774"/>
                  <a:gd name="T36" fmla="*/ 711 w 711"/>
                  <a:gd name="T37" fmla="*/ 165 h 774"/>
                  <a:gd name="T38" fmla="*/ 652 w 711"/>
                  <a:gd name="T39" fmla="*/ 141 h 774"/>
                  <a:gd name="T40" fmla="*/ 601 w 711"/>
                  <a:gd name="T41" fmla="*/ 146 h 774"/>
                  <a:gd name="T42" fmla="*/ 590 w 711"/>
                  <a:gd name="T43" fmla="*/ 127 h 774"/>
                  <a:gd name="T44" fmla="*/ 495 w 711"/>
                  <a:gd name="T45" fmla="*/ 126 h 774"/>
                  <a:gd name="T46" fmla="*/ 432 w 711"/>
                  <a:gd name="T47" fmla="*/ 107 h 774"/>
                  <a:gd name="T48" fmla="*/ 301 w 711"/>
                  <a:gd name="T49" fmla="*/ 93 h 774"/>
                  <a:gd name="T50" fmla="*/ 282 w 711"/>
                  <a:gd name="T51" fmla="*/ 70 h 774"/>
                  <a:gd name="T52" fmla="*/ 228 w 711"/>
                  <a:gd name="T53" fmla="*/ 50 h 774"/>
                  <a:gd name="T54" fmla="*/ 219 w 711"/>
                  <a:gd name="T55" fmla="*/ 0 h 774"/>
                  <a:gd name="T56" fmla="*/ 187 w 711"/>
                  <a:gd name="T57" fmla="*/ 0 h 774"/>
                  <a:gd name="T58" fmla="*/ 187 w 711"/>
                  <a:gd name="T59" fmla="*/ 36 h 774"/>
                  <a:gd name="T60" fmla="*/ 0 w 711"/>
                  <a:gd name="T61" fmla="*/ 36 h 774"/>
                  <a:gd name="T62" fmla="*/ 4 w 711"/>
                  <a:gd name="T63" fmla="*/ 146 h 774"/>
                  <a:gd name="T64" fmla="*/ 4 w 711"/>
                  <a:gd name="T65" fmla="*/ 146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11" h="774">
                    <a:moveTo>
                      <a:pt x="4" y="146"/>
                    </a:moveTo>
                    <a:lnTo>
                      <a:pt x="33" y="238"/>
                    </a:lnTo>
                    <a:lnTo>
                      <a:pt x="36" y="352"/>
                    </a:lnTo>
                    <a:lnTo>
                      <a:pt x="55" y="445"/>
                    </a:lnTo>
                    <a:lnTo>
                      <a:pt x="31" y="492"/>
                    </a:lnTo>
                    <a:lnTo>
                      <a:pt x="67" y="527"/>
                    </a:lnTo>
                    <a:lnTo>
                      <a:pt x="65" y="774"/>
                    </a:lnTo>
                    <a:lnTo>
                      <a:pt x="584" y="764"/>
                    </a:lnTo>
                    <a:lnTo>
                      <a:pt x="576" y="715"/>
                    </a:lnTo>
                    <a:lnTo>
                      <a:pt x="519" y="673"/>
                    </a:lnTo>
                    <a:lnTo>
                      <a:pt x="493" y="643"/>
                    </a:lnTo>
                    <a:lnTo>
                      <a:pt x="422" y="599"/>
                    </a:lnTo>
                    <a:lnTo>
                      <a:pt x="424" y="529"/>
                    </a:lnTo>
                    <a:lnTo>
                      <a:pt x="409" y="481"/>
                    </a:lnTo>
                    <a:lnTo>
                      <a:pt x="466" y="413"/>
                    </a:lnTo>
                    <a:lnTo>
                      <a:pt x="462" y="344"/>
                    </a:lnTo>
                    <a:lnTo>
                      <a:pt x="557" y="274"/>
                    </a:lnTo>
                    <a:lnTo>
                      <a:pt x="580" y="234"/>
                    </a:lnTo>
                    <a:lnTo>
                      <a:pt x="711" y="165"/>
                    </a:lnTo>
                    <a:lnTo>
                      <a:pt x="652" y="141"/>
                    </a:lnTo>
                    <a:lnTo>
                      <a:pt x="601" y="146"/>
                    </a:lnTo>
                    <a:lnTo>
                      <a:pt x="590" y="127"/>
                    </a:lnTo>
                    <a:lnTo>
                      <a:pt x="495" y="126"/>
                    </a:lnTo>
                    <a:lnTo>
                      <a:pt x="432" y="107"/>
                    </a:lnTo>
                    <a:lnTo>
                      <a:pt x="301" y="93"/>
                    </a:lnTo>
                    <a:lnTo>
                      <a:pt x="282" y="70"/>
                    </a:lnTo>
                    <a:lnTo>
                      <a:pt x="228" y="50"/>
                    </a:lnTo>
                    <a:lnTo>
                      <a:pt x="219" y="0"/>
                    </a:lnTo>
                    <a:lnTo>
                      <a:pt x="187" y="0"/>
                    </a:lnTo>
                    <a:lnTo>
                      <a:pt x="187" y="36"/>
                    </a:lnTo>
                    <a:lnTo>
                      <a:pt x="0" y="36"/>
                    </a:lnTo>
                    <a:lnTo>
                      <a:pt x="4" y="146"/>
                    </a:lnTo>
                    <a:lnTo>
                      <a:pt x="4" y="146"/>
                    </a:lnTo>
                    <a:close/>
                  </a:path>
                </a:pathLst>
              </a:custGeom>
              <a:grpFill/>
              <a:ln w="9525">
                <a:solidFill>
                  <a:schemeClr val="bg1"/>
                </a:solidFill>
                <a:round/>
                <a:headEnd/>
                <a:tailEnd/>
              </a:ln>
              <a:effectLst/>
              <a:extLst/>
            </p:spPr>
            <p:txBody>
              <a:bodyPr/>
              <a:lstStyle/>
              <a:p>
                <a:pPr eaLnBrk="1" hangingPunct="1">
                  <a:defRPr/>
                </a:pPr>
                <a:endParaRPr lang="en-US" sz="1200" dirty="0">
                  <a:latin typeface="+mj-lt"/>
                  <a:ea typeface="Tahoma" panose="020B0604030504040204" pitchFamily="34" charset="0"/>
                  <a:cs typeface="Tahoma" panose="020B0604030504040204" pitchFamily="34" charset="0"/>
                </a:endParaRPr>
              </a:p>
            </p:txBody>
          </p:sp>
          <p:sp>
            <p:nvSpPr>
              <p:cNvPr id="41" name="Freeform 1133"/>
              <p:cNvSpPr>
                <a:spLocks/>
              </p:cNvSpPr>
              <p:nvPr/>
            </p:nvSpPr>
            <p:spPr bwMode="auto">
              <a:xfrm>
                <a:off x="4700588" y="3454401"/>
                <a:ext cx="660400" cy="431800"/>
              </a:xfrm>
              <a:custGeom>
                <a:avLst/>
                <a:gdLst>
                  <a:gd name="T0" fmla="*/ 2 w 652"/>
                  <a:gd name="T1" fmla="*/ 40 h 420"/>
                  <a:gd name="T2" fmla="*/ 13 w 652"/>
                  <a:gd name="T3" fmla="*/ 65 h 420"/>
                  <a:gd name="T4" fmla="*/ 5 w 652"/>
                  <a:gd name="T5" fmla="*/ 88 h 420"/>
                  <a:gd name="T6" fmla="*/ 13 w 652"/>
                  <a:gd name="T7" fmla="*/ 147 h 420"/>
                  <a:gd name="T8" fmla="*/ 43 w 652"/>
                  <a:gd name="T9" fmla="*/ 230 h 420"/>
                  <a:gd name="T10" fmla="*/ 43 w 652"/>
                  <a:gd name="T11" fmla="*/ 255 h 420"/>
                  <a:gd name="T12" fmla="*/ 64 w 652"/>
                  <a:gd name="T13" fmla="*/ 295 h 420"/>
                  <a:gd name="T14" fmla="*/ 74 w 652"/>
                  <a:gd name="T15" fmla="*/ 358 h 420"/>
                  <a:gd name="T16" fmla="*/ 68 w 652"/>
                  <a:gd name="T17" fmla="*/ 377 h 420"/>
                  <a:gd name="T18" fmla="*/ 81 w 652"/>
                  <a:gd name="T19" fmla="*/ 397 h 420"/>
                  <a:gd name="T20" fmla="*/ 504 w 652"/>
                  <a:gd name="T21" fmla="*/ 388 h 420"/>
                  <a:gd name="T22" fmla="*/ 534 w 652"/>
                  <a:gd name="T23" fmla="*/ 420 h 420"/>
                  <a:gd name="T24" fmla="*/ 578 w 652"/>
                  <a:gd name="T25" fmla="*/ 325 h 420"/>
                  <a:gd name="T26" fmla="*/ 564 w 652"/>
                  <a:gd name="T27" fmla="*/ 289 h 420"/>
                  <a:gd name="T28" fmla="*/ 639 w 652"/>
                  <a:gd name="T29" fmla="*/ 232 h 420"/>
                  <a:gd name="T30" fmla="*/ 652 w 652"/>
                  <a:gd name="T31" fmla="*/ 190 h 420"/>
                  <a:gd name="T32" fmla="*/ 599 w 652"/>
                  <a:gd name="T33" fmla="*/ 129 h 420"/>
                  <a:gd name="T34" fmla="*/ 545 w 652"/>
                  <a:gd name="T35" fmla="*/ 67 h 420"/>
                  <a:gd name="T36" fmla="*/ 534 w 652"/>
                  <a:gd name="T37" fmla="*/ 0 h 420"/>
                  <a:gd name="T38" fmla="*/ 15 w 652"/>
                  <a:gd name="T39" fmla="*/ 10 h 420"/>
                  <a:gd name="T40" fmla="*/ 0 w 652"/>
                  <a:gd name="T41" fmla="*/ 8 h 420"/>
                  <a:gd name="T42" fmla="*/ 2 w 652"/>
                  <a:gd name="T43" fmla="*/ 40 h 420"/>
                  <a:gd name="T44" fmla="*/ 2 w 652"/>
                  <a:gd name="T45" fmla="*/ 4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2" h="420">
                    <a:moveTo>
                      <a:pt x="2" y="40"/>
                    </a:moveTo>
                    <a:lnTo>
                      <a:pt x="13" y="65"/>
                    </a:lnTo>
                    <a:lnTo>
                      <a:pt x="5" y="88"/>
                    </a:lnTo>
                    <a:lnTo>
                      <a:pt x="13" y="147"/>
                    </a:lnTo>
                    <a:lnTo>
                      <a:pt x="43" y="230"/>
                    </a:lnTo>
                    <a:lnTo>
                      <a:pt x="43" y="255"/>
                    </a:lnTo>
                    <a:lnTo>
                      <a:pt x="64" y="295"/>
                    </a:lnTo>
                    <a:lnTo>
                      <a:pt x="74" y="358"/>
                    </a:lnTo>
                    <a:lnTo>
                      <a:pt x="68" y="377"/>
                    </a:lnTo>
                    <a:lnTo>
                      <a:pt x="81" y="397"/>
                    </a:lnTo>
                    <a:lnTo>
                      <a:pt x="504" y="388"/>
                    </a:lnTo>
                    <a:lnTo>
                      <a:pt x="534" y="420"/>
                    </a:lnTo>
                    <a:lnTo>
                      <a:pt x="578" y="325"/>
                    </a:lnTo>
                    <a:lnTo>
                      <a:pt x="564" y="289"/>
                    </a:lnTo>
                    <a:lnTo>
                      <a:pt x="639" y="232"/>
                    </a:lnTo>
                    <a:lnTo>
                      <a:pt x="652" y="190"/>
                    </a:lnTo>
                    <a:lnTo>
                      <a:pt x="599" y="129"/>
                    </a:lnTo>
                    <a:lnTo>
                      <a:pt x="545" y="67"/>
                    </a:lnTo>
                    <a:lnTo>
                      <a:pt x="534" y="0"/>
                    </a:lnTo>
                    <a:lnTo>
                      <a:pt x="15" y="10"/>
                    </a:lnTo>
                    <a:lnTo>
                      <a:pt x="0" y="8"/>
                    </a:lnTo>
                    <a:lnTo>
                      <a:pt x="2" y="40"/>
                    </a:lnTo>
                    <a:lnTo>
                      <a:pt x="2" y="40"/>
                    </a:lnTo>
                    <a:close/>
                  </a:path>
                </a:pathLst>
              </a:custGeom>
              <a:grpFill/>
              <a:ln w="9525">
                <a:solidFill>
                  <a:schemeClr val="bg1"/>
                </a:solidFill>
                <a:round/>
                <a:headEnd/>
                <a:tailEnd/>
              </a:ln>
              <a:effectLst/>
              <a:extLst/>
            </p:spPr>
            <p:txBody>
              <a:bodyPr/>
              <a:lstStyle/>
              <a:p>
                <a:pPr eaLnBrk="1" hangingPunct="1">
                  <a:defRPr/>
                </a:pPr>
                <a:endParaRPr lang="en-US" sz="1200" dirty="0">
                  <a:latin typeface="+mj-lt"/>
                  <a:ea typeface="Tahoma" panose="020B0604030504040204" pitchFamily="34" charset="0"/>
                  <a:cs typeface="Tahoma" panose="020B0604030504040204" pitchFamily="34" charset="0"/>
                </a:endParaRPr>
              </a:p>
            </p:txBody>
          </p:sp>
          <p:sp>
            <p:nvSpPr>
              <p:cNvPr id="42" name="Freeform 1135"/>
              <p:cNvSpPr>
                <a:spLocks/>
              </p:cNvSpPr>
              <p:nvPr/>
            </p:nvSpPr>
            <p:spPr bwMode="auto">
              <a:xfrm>
                <a:off x="4906963" y="4419600"/>
                <a:ext cx="558800" cy="495300"/>
              </a:xfrm>
              <a:custGeom>
                <a:avLst/>
                <a:gdLst>
                  <a:gd name="T0" fmla="*/ 21 w 551"/>
                  <a:gd name="T1" fmla="*/ 166 h 481"/>
                  <a:gd name="T2" fmla="*/ 17 w 551"/>
                  <a:gd name="T3" fmla="*/ 398 h 481"/>
                  <a:gd name="T4" fmla="*/ 29 w 551"/>
                  <a:gd name="T5" fmla="*/ 411 h 481"/>
                  <a:gd name="T6" fmla="*/ 69 w 551"/>
                  <a:gd name="T7" fmla="*/ 411 h 481"/>
                  <a:gd name="T8" fmla="*/ 70 w 551"/>
                  <a:gd name="T9" fmla="*/ 481 h 481"/>
                  <a:gd name="T10" fmla="*/ 397 w 551"/>
                  <a:gd name="T11" fmla="*/ 477 h 481"/>
                  <a:gd name="T12" fmla="*/ 392 w 551"/>
                  <a:gd name="T13" fmla="*/ 405 h 481"/>
                  <a:gd name="T14" fmla="*/ 418 w 551"/>
                  <a:gd name="T15" fmla="*/ 325 h 481"/>
                  <a:gd name="T16" fmla="*/ 460 w 551"/>
                  <a:gd name="T17" fmla="*/ 270 h 481"/>
                  <a:gd name="T18" fmla="*/ 456 w 551"/>
                  <a:gd name="T19" fmla="*/ 255 h 481"/>
                  <a:gd name="T20" fmla="*/ 487 w 551"/>
                  <a:gd name="T21" fmla="*/ 204 h 481"/>
                  <a:gd name="T22" fmla="*/ 504 w 551"/>
                  <a:gd name="T23" fmla="*/ 149 h 481"/>
                  <a:gd name="T24" fmla="*/ 498 w 551"/>
                  <a:gd name="T25" fmla="*/ 145 h 481"/>
                  <a:gd name="T26" fmla="*/ 525 w 551"/>
                  <a:gd name="T27" fmla="*/ 124 h 481"/>
                  <a:gd name="T28" fmla="*/ 551 w 551"/>
                  <a:gd name="T29" fmla="*/ 76 h 481"/>
                  <a:gd name="T30" fmla="*/ 542 w 551"/>
                  <a:gd name="T31" fmla="*/ 65 h 481"/>
                  <a:gd name="T32" fmla="*/ 468 w 551"/>
                  <a:gd name="T33" fmla="*/ 69 h 481"/>
                  <a:gd name="T34" fmla="*/ 489 w 551"/>
                  <a:gd name="T35" fmla="*/ 42 h 481"/>
                  <a:gd name="T36" fmla="*/ 483 w 551"/>
                  <a:gd name="T37" fmla="*/ 0 h 481"/>
                  <a:gd name="T38" fmla="*/ 0 w 551"/>
                  <a:gd name="T39" fmla="*/ 16 h 481"/>
                  <a:gd name="T40" fmla="*/ 21 w 551"/>
                  <a:gd name="T41" fmla="*/ 166 h 481"/>
                  <a:gd name="T42" fmla="*/ 21 w 551"/>
                  <a:gd name="T43" fmla="*/ 166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51" h="481">
                    <a:moveTo>
                      <a:pt x="21" y="166"/>
                    </a:moveTo>
                    <a:lnTo>
                      <a:pt x="17" y="398"/>
                    </a:lnTo>
                    <a:lnTo>
                      <a:pt x="29" y="411"/>
                    </a:lnTo>
                    <a:lnTo>
                      <a:pt x="69" y="411"/>
                    </a:lnTo>
                    <a:lnTo>
                      <a:pt x="70" y="481"/>
                    </a:lnTo>
                    <a:lnTo>
                      <a:pt x="397" y="477"/>
                    </a:lnTo>
                    <a:lnTo>
                      <a:pt x="392" y="405"/>
                    </a:lnTo>
                    <a:lnTo>
                      <a:pt x="418" y="325"/>
                    </a:lnTo>
                    <a:lnTo>
                      <a:pt x="460" y="270"/>
                    </a:lnTo>
                    <a:lnTo>
                      <a:pt x="456" y="255"/>
                    </a:lnTo>
                    <a:lnTo>
                      <a:pt x="487" y="204"/>
                    </a:lnTo>
                    <a:lnTo>
                      <a:pt x="504" y="149"/>
                    </a:lnTo>
                    <a:lnTo>
                      <a:pt x="498" y="145"/>
                    </a:lnTo>
                    <a:lnTo>
                      <a:pt x="525" y="124"/>
                    </a:lnTo>
                    <a:lnTo>
                      <a:pt x="551" y="76"/>
                    </a:lnTo>
                    <a:lnTo>
                      <a:pt x="542" y="65"/>
                    </a:lnTo>
                    <a:lnTo>
                      <a:pt x="468" y="69"/>
                    </a:lnTo>
                    <a:lnTo>
                      <a:pt x="489" y="42"/>
                    </a:lnTo>
                    <a:lnTo>
                      <a:pt x="483" y="0"/>
                    </a:lnTo>
                    <a:lnTo>
                      <a:pt x="0" y="16"/>
                    </a:lnTo>
                    <a:lnTo>
                      <a:pt x="21" y="166"/>
                    </a:lnTo>
                    <a:lnTo>
                      <a:pt x="21" y="166"/>
                    </a:lnTo>
                    <a:close/>
                  </a:path>
                </a:pathLst>
              </a:custGeom>
              <a:solidFill>
                <a:srgbClr val="E7E6E6"/>
              </a:solidFill>
              <a:ln w="9525">
                <a:solidFill>
                  <a:schemeClr val="bg1"/>
                </a:solidFill>
                <a:round/>
                <a:headEnd/>
                <a:tailEnd/>
              </a:ln>
              <a:effectLst/>
              <a:extLst/>
            </p:spPr>
            <p:txBody>
              <a:bodyPr/>
              <a:lstStyle/>
              <a:p>
                <a:pPr eaLnBrk="1" hangingPunct="1">
                  <a:defRPr/>
                </a:pPr>
                <a:endParaRPr lang="en-US" sz="1200" dirty="0">
                  <a:latin typeface="+mj-lt"/>
                  <a:ea typeface="Tahoma" panose="020B0604030504040204" pitchFamily="34" charset="0"/>
                  <a:cs typeface="Tahoma" panose="020B0604030504040204" pitchFamily="34" charset="0"/>
                </a:endParaRPr>
              </a:p>
            </p:txBody>
          </p:sp>
          <p:sp>
            <p:nvSpPr>
              <p:cNvPr id="43" name="Freeform 1136"/>
              <p:cNvSpPr>
                <a:spLocks/>
              </p:cNvSpPr>
              <p:nvPr/>
            </p:nvSpPr>
            <p:spPr bwMode="auto">
              <a:xfrm>
                <a:off x="4979988" y="4910137"/>
                <a:ext cx="635000" cy="544513"/>
              </a:xfrm>
              <a:custGeom>
                <a:avLst/>
                <a:gdLst>
                  <a:gd name="T0" fmla="*/ 0 w 624"/>
                  <a:gd name="T1" fmla="*/ 4 h 529"/>
                  <a:gd name="T2" fmla="*/ 6 w 624"/>
                  <a:gd name="T3" fmla="*/ 147 h 529"/>
                  <a:gd name="T4" fmla="*/ 63 w 624"/>
                  <a:gd name="T5" fmla="*/ 251 h 529"/>
                  <a:gd name="T6" fmla="*/ 42 w 624"/>
                  <a:gd name="T7" fmla="*/ 333 h 529"/>
                  <a:gd name="T8" fmla="*/ 46 w 624"/>
                  <a:gd name="T9" fmla="*/ 401 h 529"/>
                  <a:gd name="T10" fmla="*/ 21 w 624"/>
                  <a:gd name="T11" fmla="*/ 436 h 529"/>
                  <a:gd name="T12" fmla="*/ 31 w 624"/>
                  <a:gd name="T13" fmla="*/ 447 h 529"/>
                  <a:gd name="T14" fmla="*/ 114 w 624"/>
                  <a:gd name="T15" fmla="*/ 438 h 529"/>
                  <a:gd name="T16" fmla="*/ 217 w 624"/>
                  <a:gd name="T17" fmla="*/ 464 h 529"/>
                  <a:gd name="T18" fmla="*/ 251 w 624"/>
                  <a:gd name="T19" fmla="*/ 438 h 529"/>
                  <a:gd name="T20" fmla="*/ 352 w 624"/>
                  <a:gd name="T21" fmla="*/ 479 h 529"/>
                  <a:gd name="T22" fmla="*/ 360 w 624"/>
                  <a:gd name="T23" fmla="*/ 502 h 529"/>
                  <a:gd name="T24" fmla="*/ 398 w 624"/>
                  <a:gd name="T25" fmla="*/ 519 h 529"/>
                  <a:gd name="T26" fmla="*/ 419 w 624"/>
                  <a:gd name="T27" fmla="*/ 498 h 529"/>
                  <a:gd name="T28" fmla="*/ 466 w 624"/>
                  <a:gd name="T29" fmla="*/ 517 h 529"/>
                  <a:gd name="T30" fmla="*/ 497 w 624"/>
                  <a:gd name="T31" fmla="*/ 502 h 529"/>
                  <a:gd name="T32" fmla="*/ 491 w 624"/>
                  <a:gd name="T33" fmla="*/ 472 h 529"/>
                  <a:gd name="T34" fmla="*/ 573 w 624"/>
                  <a:gd name="T35" fmla="*/ 498 h 529"/>
                  <a:gd name="T36" fmla="*/ 569 w 624"/>
                  <a:gd name="T37" fmla="*/ 529 h 529"/>
                  <a:gd name="T38" fmla="*/ 624 w 624"/>
                  <a:gd name="T39" fmla="*/ 491 h 529"/>
                  <a:gd name="T40" fmla="*/ 575 w 624"/>
                  <a:gd name="T41" fmla="*/ 485 h 529"/>
                  <a:gd name="T42" fmla="*/ 538 w 624"/>
                  <a:gd name="T43" fmla="*/ 445 h 529"/>
                  <a:gd name="T44" fmla="*/ 584 w 624"/>
                  <a:gd name="T45" fmla="*/ 396 h 529"/>
                  <a:gd name="T46" fmla="*/ 584 w 624"/>
                  <a:gd name="T47" fmla="*/ 367 h 529"/>
                  <a:gd name="T48" fmla="*/ 533 w 624"/>
                  <a:gd name="T49" fmla="*/ 409 h 529"/>
                  <a:gd name="T50" fmla="*/ 508 w 624"/>
                  <a:gd name="T51" fmla="*/ 396 h 529"/>
                  <a:gd name="T52" fmla="*/ 529 w 624"/>
                  <a:gd name="T53" fmla="*/ 373 h 529"/>
                  <a:gd name="T54" fmla="*/ 472 w 624"/>
                  <a:gd name="T55" fmla="*/ 390 h 529"/>
                  <a:gd name="T56" fmla="*/ 436 w 624"/>
                  <a:gd name="T57" fmla="*/ 375 h 529"/>
                  <a:gd name="T58" fmla="*/ 445 w 624"/>
                  <a:gd name="T59" fmla="*/ 350 h 529"/>
                  <a:gd name="T60" fmla="*/ 542 w 624"/>
                  <a:gd name="T61" fmla="*/ 367 h 529"/>
                  <a:gd name="T62" fmla="*/ 504 w 624"/>
                  <a:gd name="T63" fmla="*/ 305 h 529"/>
                  <a:gd name="T64" fmla="*/ 510 w 624"/>
                  <a:gd name="T65" fmla="*/ 259 h 529"/>
                  <a:gd name="T66" fmla="*/ 289 w 624"/>
                  <a:gd name="T67" fmla="*/ 268 h 529"/>
                  <a:gd name="T68" fmla="*/ 316 w 624"/>
                  <a:gd name="T69" fmla="*/ 170 h 529"/>
                  <a:gd name="T70" fmla="*/ 354 w 624"/>
                  <a:gd name="T71" fmla="*/ 120 h 529"/>
                  <a:gd name="T72" fmla="*/ 343 w 624"/>
                  <a:gd name="T73" fmla="*/ 107 h 529"/>
                  <a:gd name="T74" fmla="*/ 327 w 624"/>
                  <a:gd name="T75" fmla="*/ 0 h 529"/>
                  <a:gd name="T76" fmla="*/ 0 w 624"/>
                  <a:gd name="T77" fmla="*/ 4 h 529"/>
                  <a:gd name="T78" fmla="*/ 0 w 624"/>
                  <a:gd name="T79" fmla="*/ 4 h 529"/>
                  <a:gd name="T80" fmla="*/ 0 w 624"/>
                  <a:gd name="T81" fmla="*/ 4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24" h="529">
                    <a:moveTo>
                      <a:pt x="0" y="4"/>
                    </a:moveTo>
                    <a:lnTo>
                      <a:pt x="6" y="147"/>
                    </a:lnTo>
                    <a:lnTo>
                      <a:pt x="63" y="251"/>
                    </a:lnTo>
                    <a:lnTo>
                      <a:pt x="42" y="333"/>
                    </a:lnTo>
                    <a:lnTo>
                      <a:pt x="46" y="401"/>
                    </a:lnTo>
                    <a:lnTo>
                      <a:pt x="21" y="436"/>
                    </a:lnTo>
                    <a:lnTo>
                      <a:pt x="31" y="447"/>
                    </a:lnTo>
                    <a:lnTo>
                      <a:pt x="114" y="438"/>
                    </a:lnTo>
                    <a:lnTo>
                      <a:pt x="217" y="464"/>
                    </a:lnTo>
                    <a:lnTo>
                      <a:pt x="251" y="438"/>
                    </a:lnTo>
                    <a:lnTo>
                      <a:pt x="352" y="479"/>
                    </a:lnTo>
                    <a:lnTo>
                      <a:pt x="360" y="502"/>
                    </a:lnTo>
                    <a:lnTo>
                      <a:pt x="398" y="519"/>
                    </a:lnTo>
                    <a:lnTo>
                      <a:pt x="419" y="498"/>
                    </a:lnTo>
                    <a:lnTo>
                      <a:pt x="466" y="517"/>
                    </a:lnTo>
                    <a:lnTo>
                      <a:pt x="497" y="502"/>
                    </a:lnTo>
                    <a:lnTo>
                      <a:pt x="491" y="472"/>
                    </a:lnTo>
                    <a:lnTo>
                      <a:pt x="573" y="498"/>
                    </a:lnTo>
                    <a:lnTo>
                      <a:pt x="569" y="529"/>
                    </a:lnTo>
                    <a:lnTo>
                      <a:pt x="624" y="491"/>
                    </a:lnTo>
                    <a:lnTo>
                      <a:pt x="575" y="485"/>
                    </a:lnTo>
                    <a:lnTo>
                      <a:pt x="538" y="445"/>
                    </a:lnTo>
                    <a:lnTo>
                      <a:pt x="584" y="396"/>
                    </a:lnTo>
                    <a:lnTo>
                      <a:pt x="584" y="367"/>
                    </a:lnTo>
                    <a:lnTo>
                      <a:pt x="533" y="409"/>
                    </a:lnTo>
                    <a:lnTo>
                      <a:pt x="508" y="396"/>
                    </a:lnTo>
                    <a:lnTo>
                      <a:pt x="529" y="373"/>
                    </a:lnTo>
                    <a:lnTo>
                      <a:pt x="472" y="390"/>
                    </a:lnTo>
                    <a:lnTo>
                      <a:pt x="436" y="375"/>
                    </a:lnTo>
                    <a:lnTo>
                      <a:pt x="445" y="350"/>
                    </a:lnTo>
                    <a:lnTo>
                      <a:pt x="542" y="367"/>
                    </a:lnTo>
                    <a:lnTo>
                      <a:pt x="504" y="305"/>
                    </a:lnTo>
                    <a:lnTo>
                      <a:pt x="510" y="259"/>
                    </a:lnTo>
                    <a:lnTo>
                      <a:pt x="289" y="268"/>
                    </a:lnTo>
                    <a:lnTo>
                      <a:pt x="316" y="170"/>
                    </a:lnTo>
                    <a:lnTo>
                      <a:pt x="354" y="120"/>
                    </a:lnTo>
                    <a:lnTo>
                      <a:pt x="343" y="107"/>
                    </a:lnTo>
                    <a:lnTo>
                      <a:pt x="327" y="0"/>
                    </a:lnTo>
                    <a:lnTo>
                      <a:pt x="0" y="4"/>
                    </a:lnTo>
                    <a:lnTo>
                      <a:pt x="0" y="4"/>
                    </a:lnTo>
                    <a:lnTo>
                      <a:pt x="0" y="4"/>
                    </a:lnTo>
                    <a:close/>
                  </a:path>
                </a:pathLst>
              </a:custGeom>
              <a:solidFill>
                <a:srgbClr val="E7E6E6"/>
              </a:solidFill>
              <a:ln w="9525">
                <a:solidFill>
                  <a:schemeClr val="bg1"/>
                </a:solidFill>
                <a:round/>
                <a:headEnd/>
                <a:tailEnd/>
              </a:ln>
              <a:effectLst/>
              <a:extLst/>
            </p:spPr>
            <p:txBody>
              <a:bodyPr/>
              <a:lstStyle/>
              <a:p>
                <a:pPr eaLnBrk="1" hangingPunct="1">
                  <a:defRPr/>
                </a:pPr>
                <a:endParaRPr lang="en-US" sz="1200" dirty="0">
                  <a:latin typeface="+mj-lt"/>
                  <a:ea typeface="Tahoma" panose="020B0604030504040204" pitchFamily="34" charset="0"/>
                  <a:cs typeface="Tahoma" panose="020B0604030504040204" pitchFamily="34" charset="0"/>
                </a:endParaRPr>
              </a:p>
            </p:txBody>
          </p:sp>
          <p:sp>
            <p:nvSpPr>
              <p:cNvPr id="44" name="Freeform 1137"/>
              <p:cNvSpPr>
                <a:spLocks/>
              </p:cNvSpPr>
              <p:nvPr/>
            </p:nvSpPr>
            <p:spPr bwMode="auto">
              <a:xfrm>
                <a:off x="5300663" y="2889251"/>
                <a:ext cx="631825" cy="317500"/>
              </a:xfrm>
              <a:custGeom>
                <a:avLst/>
                <a:gdLst>
                  <a:gd name="T0" fmla="*/ 224 w 622"/>
                  <a:gd name="T1" fmla="*/ 203 h 310"/>
                  <a:gd name="T2" fmla="*/ 232 w 622"/>
                  <a:gd name="T3" fmla="*/ 222 h 310"/>
                  <a:gd name="T4" fmla="*/ 253 w 622"/>
                  <a:gd name="T5" fmla="*/ 228 h 310"/>
                  <a:gd name="T6" fmla="*/ 283 w 622"/>
                  <a:gd name="T7" fmla="*/ 310 h 310"/>
                  <a:gd name="T8" fmla="*/ 338 w 622"/>
                  <a:gd name="T9" fmla="*/ 197 h 310"/>
                  <a:gd name="T10" fmla="*/ 367 w 622"/>
                  <a:gd name="T11" fmla="*/ 201 h 310"/>
                  <a:gd name="T12" fmla="*/ 403 w 622"/>
                  <a:gd name="T13" fmla="*/ 184 h 310"/>
                  <a:gd name="T14" fmla="*/ 462 w 622"/>
                  <a:gd name="T15" fmla="*/ 184 h 310"/>
                  <a:gd name="T16" fmla="*/ 483 w 622"/>
                  <a:gd name="T17" fmla="*/ 158 h 310"/>
                  <a:gd name="T18" fmla="*/ 599 w 622"/>
                  <a:gd name="T19" fmla="*/ 161 h 310"/>
                  <a:gd name="T20" fmla="*/ 622 w 622"/>
                  <a:gd name="T21" fmla="*/ 144 h 310"/>
                  <a:gd name="T22" fmla="*/ 584 w 622"/>
                  <a:gd name="T23" fmla="*/ 101 h 310"/>
                  <a:gd name="T24" fmla="*/ 513 w 622"/>
                  <a:gd name="T25" fmla="*/ 102 h 310"/>
                  <a:gd name="T26" fmla="*/ 456 w 622"/>
                  <a:gd name="T27" fmla="*/ 95 h 310"/>
                  <a:gd name="T28" fmla="*/ 384 w 622"/>
                  <a:gd name="T29" fmla="*/ 95 h 310"/>
                  <a:gd name="T30" fmla="*/ 359 w 622"/>
                  <a:gd name="T31" fmla="*/ 131 h 310"/>
                  <a:gd name="T32" fmla="*/ 323 w 622"/>
                  <a:gd name="T33" fmla="*/ 110 h 310"/>
                  <a:gd name="T34" fmla="*/ 285 w 622"/>
                  <a:gd name="T35" fmla="*/ 114 h 310"/>
                  <a:gd name="T36" fmla="*/ 272 w 622"/>
                  <a:gd name="T37" fmla="*/ 76 h 310"/>
                  <a:gd name="T38" fmla="*/ 190 w 622"/>
                  <a:gd name="T39" fmla="*/ 70 h 310"/>
                  <a:gd name="T40" fmla="*/ 181 w 622"/>
                  <a:gd name="T41" fmla="*/ 57 h 310"/>
                  <a:gd name="T42" fmla="*/ 217 w 622"/>
                  <a:gd name="T43" fmla="*/ 17 h 310"/>
                  <a:gd name="T44" fmla="*/ 247 w 622"/>
                  <a:gd name="T45" fmla="*/ 15 h 310"/>
                  <a:gd name="T46" fmla="*/ 217 w 622"/>
                  <a:gd name="T47" fmla="*/ 0 h 310"/>
                  <a:gd name="T48" fmla="*/ 171 w 622"/>
                  <a:gd name="T49" fmla="*/ 11 h 310"/>
                  <a:gd name="T50" fmla="*/ 95 w 622"/>
                  <a:gd name="T51" fmla="*/ 87 h 310"/>
                  <a:gd name="T52" fmla="*/ 57 w 622"/>
                  <a:gd name="T53" fmla="*/ 95 h 310"/>
                  <a:gd name="T54" fmla="*/ 0 w 622"/>
                  <a:gd name="T55" fmla="*/ 133 h 310"/>
                  <a:gd name="T56" fmla="*/ 224 w 622"/>
                  <a:gd name="T57" fmla="*/ 203 h 310"/>
                  <a:gd name="T58" fmla="*/ 224 w 622"/>
                  <a:gd name="T59" fmla="*/ 203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22" h="310">
                    <a:moveTo>
                      <a:pt x="224" y="203"/>
                    </a:moveTo>
                    <a:lnTo>
                      <a:pt x="232" y="222"/>
                    </a:lnTo>
                    <a:lnTo>
                      <a:pt x="253" y="228"/>
                    </a:lnTo>
                    <a:lnTo>
                      <a:pt x="283" y="310"/>
                    </a:lnTo>
                    <a:lnTo>
                      <a:pt x="338" y="197"/>
                    </a:lnTo>
                    <a:lnTo>
                      <a:pt x="367" y="201"/>
                    </a:lnTo>
                    <a:lnTo>
                      <a:pt x="403" y="184"/>
                    </a:lnTo>
                    <a:lnTo>
                      <a:pt x="462" y="184"/>
                    </a:lnTo>
                    <a:lnTo>
                      <a:pt x="483" y="158"/>
                    </a:lnTo>
                    <a:lnTo>
                      <a:pt x="599" y="161"/>
                    </a:lnTo>
                    <a:lnTo>
                      <a:pt x="622" y="144"/>
                    </a:lnTo>
                    <a:lnTo>
                      <a:pt x="584" y="101"/>
                    </a:lnTo>
                    <a:lnTo>
                      <a:pt x="513" y="102"/>
                    </a:lnTo>
                    <a:lnTo>
                      <a:pt x="456" y="95"/>
                    </a:lnTo>
                    <a:lnTo>
                      <a:pt x="384" y="95"/>
                    </a:lnTo>
                    <a:lnTo>
                      <a:pt x="359" y="131"/>
                    </a:lnTo>
                    <a:lnTo>
                      <a:pt x="323" y="110"/>
                    </a:lnTo>
                    <a:lnTo>
                      <a:pt x="285" y="114"/>
                    </a:lnTo>
                    <a:lnTo>
                      <a:pt x="272" y="76"/>
                    </a:lnTo>
                    <a:lnTo>
                      <a:pt x="190" y="70"/>
                    </a:lnTo>
                    <a:lnTo>
                      <a:pt x="181" y="57"/>
                    </a:lnTo>
                    <a:lnTo>
                      <a:pt x="217" y="17"/>
                    </a:lnTo>
                    <a:lnTo>
                      <a:pt x="247" y="15"/>
                    </a:lnTo>
                    <a:lnTo>
                      <a:pt x="217" y="0"/>
                    </a:lnTo>
                    <a:lnTo>
                      <a:pt x="171" y="11"/>
                    </a:lnTo>
                    <a:lnTo>
                      <a:pt x="95" y="87"/>
                    </a:lnTo>
                    <a:lnTo>
                      <a:pt x="57" y="95"/>
                    </a:lnTo>
                    <a:lnTo>
                      <a:pt x="0" y="133"/>
                    </a:lnTo>
                    <a:lnTo>
                      <a:pt x="224" y="203"/>
                    </a:lnTo>
                    <a:lnTo>
                      <a:pt x="224" y="203"/>
                    </a:lnTo>
                    <a:close/>
                  </a:path>
                </a:pathLst>
              </a:custGeom>
              <a:grpFill/>
              <a:ln w="9525">
                <a:solidFill>
                  <a:schemeClr val="bg1"/>
                </a:solidFill>
                <a:round/>
                <a:headEnd/>
                <a:tailEnd/>
              </a:ln>
              <a:effectLst/>
              <a:extLst/>
            </p:spPr>
            <p:txBody>
              <a:bodyPr/>
              <a:lstStyle/>
              <a:p>
                <a:pPr eaLnBrk="1" hangingPunct="1">
                  <a:defRPr/>
                </a:pPr>
                <a:endParaRPr lang="en-US" sz="1200" dirty="0">
                  <a:latin typeface="+mj-lt"/>
                  <a:ea typeface="Tahoma" panose="020B0604030504040204" pitchFamily="34" charset="0"/>
                  <a:cs typeface="Tahoma" panose="020B0604030504040204" pitchFamily="34" charset="0"/>
                </a:endParaRPr>
              </a:p>
            </p:txBody>
          </p:sp>
          <p:sp>
            <p:nvSpPr>
              <p:cNvPr id="45" name="Freeform 1138"/>
              <p:cNvSpPr>
                <a:spLocks/>
              </p:cNvSpPr>
              <p:nvPr/>
            </p:nvSpPr>
            <p:spPr bwMode="auto">
              <a:xfrm>
                <a:off x="5707063" y="3086101"/>
                <a:ext cx="427038" cy="577850"/>
              </a:xfrm>
              <a:custGeom>
                <a:avLst/>
                <a:gdLst>
                  <a:gd name="T0" fmla="*/ 48 w 422"/>
                  <a:gd name="T1" fmla="*/ 464 h 559"/>
                  <a:gd name="T2" fmla="*/ 42 w 422"/>
                  <a:gd name="T3" fmla="*/ 370 h 559"/>
                  <a:gd name="T4" fmla="*/ 6 w 422"/>
                  <a:gd name="T5" fmla="*/ 302 h 559"/>
                  <a:gd name="T6" fmla="*/ 21 w 422"/>
                  <a:gd name="T7" fmla="*/ 159 h 559"/>
                  <a:gd name="T8" fmla="*/ 82 w 422"/>
                  <a:gd name="T9" fmla="*/ 85 h 559"/>
                  <a:gd name="T10" fmla="*/ 78 w 422"/>
                  <a:gd name="T11" fmla="*/ 140 h 559"/>
                  <a:gd name="T12" fmla="*/ 97 w 422"/>
                  <a:gd name="T13" fmla="*/ 129 h 559"/>
                  <a:gd name="T14" fmla="*/ 97 w 422"/>
                  <a:gd name="T15" fmla="*/ 83 h 559"/>
                  <a:gd name="T16" fmla="*/ 120 w 422"/>
                  <a:gd name="T17" fmla="*/ 57 h 559"/>
                  <a:gd name="T18" fmla="*/ 127 w 422"/>
                  <a:gd name="T19" fmla="*/ 7 h 559"/>
                  <a:gd name="T20" fmla="*/ 148 w 422"/>
                  <a:gd name="T21" fmla="*/ 0 h 559"/>
                  <a:gd name="T22" fmla="*/ 276 w 422"/>
                  <a:gd name="T23" fmla="*/ 43 h 559"/>
                  <a:gd name="T24" fmla="*/ 287 w 422"/>
                  <a:gd name="T25" fmla="*/ 80 h 559"/>
                  <a:gd name="T26" fmla="*/ 304 w 422"/>
                  <a:gd name="T27" fmla="*/ 114 h 559"/>
                  <a:gd name="T28" fmla="*/ 308 w 422"/>
                  <a:gd name="T29" fmla="*/ 175 h 559"/>
                  <a:gd name="T30" fmla="*/ 264 w 422"/>
                  <a:gd name="T31" fmla="*/ 228 h 559"/>
                  <a:gd name="T32" fmla="*/ 262 w 422"/>
                  <a:gd name="T33" fmla="*/ 268 h 559"/>
                  <a:gd name="T34" fmla="*/ 287 w 422"/>
                  <a:gd name="T35" fmla="*/ 281 h 559"/>
                  <a:gd name="T36" fmla="*/ 321 w 422"/>
                  <a:gd name="T37" fmla="*/ 226 h 559"/>
                  <a:gd name="T38" fmla="*/ 356 w 422"/>
                  <a:gd name="T39" fmla="*/ 207 h 559"/>
                  <a:gd name="T40" fmla="*/ 378 w 422"/>
                  <a:gd name="T41" fmla="*/ 218 h 559"/>
                  <a:gd name="T42" fmla="*/ 422 w 422"/>
                  <a:gd name="T43" fmla="*/ 342 h 559"/>
                  <a:gd name="T44" fmla="*/ 392 w 422"/>
                  <a:gd name="T45" fmla="*/ 395 h 559"/>
                  <a:gd name="T46" fmla="*/ 384 w 422"/>
                  <a:gd name="T47" fmla="*/ 433 h 559"/>
                  <a:gd name="T48" fmla="*/ 367 w 422"/>
                  <a:gd name="T49" fmla="*/ 445 h 559"/>
                  <a:gd name="T50" fmla="*/ 367 w 422"/>
                  <a:gd name="T51" fmla="*/ 479 h 559"/>
                  <a:gd name="T52" fmla="*/ 344 w 422"/>
                  <a:gd name="T53" fmla="*/ 524 h 559"/>
                  <a:gd name="T54" fmla="*/ 205 w 422"/>
                  <a:gd name="T55" fmla="*/ 543 h 559"/>
                  <a:gd name="T56" fmla="*/ 202 w 422"/>
                  <a:gd name="T57" fmla="*/ 536 h 559"/>
                  <a:gd name="T58" fmla="*/ 0 w 422"/>
                  <a:gd name="T59" fmla="*/ 559 h 559"/>
                  <a:gd name="T60" fmla="*/ 48 w 422"/>
                  <a:gd name="T61" fmla="*/ 464 h 559"/>
                  <a:gd name="T62" fmla="*/ 48 w 422"/>
                  <a:gd name="T63" fmla="*/ 464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22" h="559">
                    <a:moveTo>
                      <a:pt x="48" y="464"/>
                    </a:moveTo>
                    <a:lnTo>
                      <a:pt x="42" y="370"/>
                    </a:lnTo>
                    <a:lnTo>
                      <a:pt x="6" y="302"/>
                    </a:lnTo>
                    <a:lnTo>
                      <a:pt x="21" y="159"/>
                    </a:lnTo>
                    <a:lnTo>
                      <a:pt x="82" y="85"/>
                    </a:lnTo>
                    <a:lnTo>
                      <a:pt x="78" y="140"/>
                    </a:lnTo>
                    <a:lnTo>
                      <a:pt x="97" y="129"/>
                    </a:lnTo>
                    <a:lnTo>
                      <a:pt x="97" y="83"/>
                    </a:lnTo>
                    <a:lnTo>
                      <a:pt x="120" y="57"/>
                    </a:lnTo>
                    <a:lnTo>
                      <a:pt x="127" y="7"/>
                    </a:lnTo>
                    <a:lnTo>
                      <a:pt x="148" y="0"/>
                    </a:lnTo>
                    <a:lnTo>
                      <a:pt x="276" y="43"/>
                    </a:lnTo>
                    <a:lnTo>
                      <a:pt x="287" y="80"/>
                    </a:lnTo>
                    <a:lnTo>
                      <a:pt x="304" y="114"/>
                    </a:lnTo>
                    <a:lnTo>
                      <a:pt x="308" y="175"/>
                    </a:lnTo>
                    <a:lnTo>
                      <a:pt x="264" y="228"/>
                    </a:lnTo>
                    <a:lnTo>
                      <a:pt x="262" y="268"/>
                    </a:lnTo>
                    <a:lnTo>
                      <a:pt x="287" y="281"/>
                    </a:lnTo>
                    <a:lnTo>
                      <a:pt x="321" y="226"/>
                    </a:lnTo>
                    <a:lnTo>
                      <a:pt x="356" y="207"/>
                    </a:lnTo>
                    <a:lnTo>
                      <a:pt x="378" y="218"/>
                    </a:lnTo>
                    <a:lnTo>
                      <a:pt x="422" y="342"/>
                    </a:lnTo>
                    <a:lnTo>
                      <a:pt x="392" y="395"/>
                    </a:lnTo>
                    <a:lnTo>
                      <a:pt x="384" y="433"/>
                    </a:lnTo>
                    <a:lnTo>
                      <a:pt x="367" y="445"/>
                    </a:lnTo>
                    <a:lnTo>
                      <a:pt x="367" y="479"/>
                    </a:lnTo>
                    <a:lnTo>
                      <a:pt x="344" y="524"/>
                    </a:lnTo>
                    <a:lnTo>
                      <a:pt x="205" y="543"/>
                    </a:lnTo>
                    <a:lnTo>
                      <a:pt x="202" y="536"/>
                    </a:lnTo>
                    <a:lnTo>
                      <a:pt x="0" y="559"/>
                    </a:lnTo>
                    <a:lnTo>
                      <a:pt x="48" y="464"/>
                    </a:lnTo>
                    <a:lnTo>
                      <a:pt x="48" y="464"/>
                    </a:lnTo>
                    <a:close/>
                  </a:path>
                </a:pathLst>
              </a:custGeom>
              <a:grpFill/>
              <a:ln w="9525">
                <a:solidFill>
                  <a:schemeClr val="bg1"/>
                </a:solidFill>
                <a:round/>
                <a:headEnd/>
                <a:tailEnd/>
              </a:ln>
              <a:effectLst/>
              <a:extLst/>
            </p:spPr>
            <p:txBody>
              <a:bodyPr/>
              <a:lstStyle/>
              <a:p>
                <a:pPr eaLnBrk="1" hangingPunct="1">
                  <a:defRPr/>
                </a:pPr>
                <a:endParaRPr lang="en-US" sz="1200" dirty="0">
                  <a:latin typeface="+mj-lt"/>
                  <a:ea typeface="Tahoma" panose="020B0604030504040204" pitchFamily="34" charset="0"/>
                  <a:cs typeface="Tahoma" panose="020B0604030504040204" pitchFamily="34" charset="0"/>
                </a:endParaRPr>
              </a:p>
            </p:txBody>
          </p:sp>
          <p:sp>
            <p:nvSpPr>
              <p:cNvPr id="46" name="Freeform 1142"/>
              <p:cNvSpPr>
                <a:spLocks/>
              </p:cNvSpPr>
              <p:nvPr/>
            </p:nvSpPr>
            <p:spPr bwMode="auto">
              <a:xfrm>
                <a:off x="5500688" y="3995738"/>
                <a:ext cx="804863" cy="409575"/>
              </a:xfrm>
              <a:custGeom>
                <a:avLst/>
                <a:gdLst>
                  <a:gd name="T0" fmla="*/ 4 w 791"/>
                  <a:gd name="T1" fmla="*/ 375 h 396"/>
                  <a:gd name="T2" fmla="*/ 23 w 791"/>
                  <a:gd name="T3" fmla="*/ 373 h 396"/>
                  <a:gd name="T4" fmla="*/ 29 w 791"/>
                  <a:gd name="T5" fmla="*/ 331 h 396"/>
                  <a:gd name="T6" fmla="*/ 17 w 791"/>
                  <a:gd name="T7" fmla="*/ 329 h 396"/>
                  <a:gd name="T8" fmla="*/ 42 w 791"/>
                  <a:gd name="T9" fmla="*/ 295 h 396"/>
                  <a:gd name="T10" fmla="*/ 91 w 791"/>
                  <a:gd name="T11" fmla="*/ 310 h 396"/>
                  <a:gd name="T12" fmla="*/ 99 w 791"/>
                  <a:gd name="T13" fmla="*/ 262 h 396"/>
                  <a:gd name="T14" fmla="*/ 133 w 791"/>
                  <a:gd name="T15" fmla="*/ 249 h 396"/>
                  <a:gd name="T16" fmla="*/ 128 w 791"/>
                  <a:gd name="T17" fmla="*/ 240 h 396"/>
                  <a:gd name="T18" fmla="*/ 147 w 791"/>
                  <a:gd name="T19" fmla="*/ 194 h 396"/>
                  <a:gd name="T20" fmla="*/ 211 w 791"/>
                  <a:gd name="T21" fmla="*/ 190 h 396"/>
                  <a:gd name="T22" fmla="*/ 264 w 791"/>
                  <a:gd name="T23" fmla="*/ 173 h 396"/>
                  <a:gd name="T24" fmla="*/ 299 w 791"/>
                  <a:gd name="T25" fmla="*/ 150 h 396"/>
                  <a:gd name="T26" fmla="*/ 318 w 791"/>
                  <a:gd name="T27" fmla="*/ 141 h 396"/>
                  <a:gd name="T28" fmla="*/ 361 w 791"/>
                  <a:gd name="T29" fmla="*/ 139 h 396"/>
                  <a:gd name="T30" fmla="*/ 411 w 791"/>
                  <a:gd name="T31" fmla="*/ 57 h 396"/>
                  <a:gd name="T32" fmla="*/ 426 w 791"/>
                  <a:gd name="T33" fmla="*/ 63 h 396"/>
                  <a:gd name="T34" fmla="*/ 464 w 791"/>
                  <a:gd name="T35" fmla="*/ 34 h 396"/>
                  <a:gd name="T36" fmla="*/ 455 w 791"/>
                  <a:gd name="T37" fmla="*/ 13 h 396"/>
                  <a:gd name="T38" fmla="*/ 458 w 791"/>
                  <a:gd name="T39" fmla="*/ 2 h 396"/>
                  <a:gd name="T40" fmla="*/ 493 w 791"/>
                  <a:gd name="T41" fmla="*/ 0 h 396"/>
                  <a:gd name="T42" fmla="*/ 515 w 791"/>
                  <a:gd name="T43" fmla="*/ 8 h 396"/>
                  <a:gd name="T44" fmla="*/ 584 w 791"/>
                  <a:gd name="T45" fmla="*/ 48 h 396"/>
                  <a:gd name="T46" fmla="*/ 633 w 791"/>
                  <a:gd name="T47" fmla="*/ 46 h 396"/>
                  <a:gd name="T48" fmla="*/ 656 w 791"/>
                  <a:gd name="T49" fmla="*/ 31 h 396"/>
                  <a:gd name="T50" fmla="*/ 711 w 791"/>
                  <a:gd name="T51" fmla="*/ 65 h 396"/>
                  <a:gd name="T52" fmla="*/ 728 w 791"/>
                  <a:gd name="T53" fmla="*/ 129 h 396"/>
                  <a:gd name="T54" fmla="*/ 791 w 791"/>
                  <a:gd name="T55" fmla="*/ 175 h 396"/>
                  <a:gd name="T56" fmla="*/ 761 w 791"/>
                  <a:gd name="T57" fmla="*/ 211 h 396"/>
                  <a:gd name="T58" fmla="*/ 707 w 791"/>
                  <a:gd name="T59" fmla="*/ 262 h 396"/>
                  <a:gd name="T60" fmla="*/ 706 w 791"/>
                  <a:gd name="T61" fmla="*/ 274 h 396"/>
                  <a:gd name="T62" fmla="*/ 628 w 791"/>
                  <a:gd name="T63" fmla="*/ 323 h 396"/>
                  <a:gd name="T64" fmla="*/ 190 w 791"/>
                  <a:gd name="T65" fmla="*/ 365 h 396"/>
                  <a:gd name="T66" fmla="*/ 143 w 791"/>
                  <a:gd name="T67" fmla="*/ 361 h 396"/>
                  <a:gd name="T68" fmla="*/ 145 w 791"/>
                  <a:gd name="T69" fmla="*/ 384 h 396"/>
                  <a:gd name="T70" fmla="*/ 0 w 791"/>
                  <a:gd name="T71" fmla="*/ 396 h 396"/>
                  <a:gd name="T72" fmla="*/ 4 w 791"/>
                  <a:gd name="T73" fmla="*/ 375 h 396"/>
                  <a:gd name="T74" fmla="*/ 4 w 791"/>
                  <a:gd name="T75" fmla="*/ 375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91" h="396">
                    <a:moveTo>
                      <a:pt x="4" y="375"/>
                    </a:moveTo>
                    <a:lnTo>
                      <a:pt x="23" y="373"/>
                    </a:lnTo>
                    <a:lnTo>
                      <a:pt x="29" y="331"/>
                    </a:lnTo>
                    <a:lnTo>
                      <a:pt x="17" y="329"/>
                    </a:lnTo>
                    <a:lnTo>
                      <a:pt x="42" y="295"/>
                    </a:lnTo>
                    <a:lnTo>
                      <a:pt x="91" y="310"/>
                    </a:lnTo>
                    <a:lnTo>
                      <a:pt x="99" y="262"/>
                    </a:lnTo>
                    <a:lnTo>
                      <a:pt x="133" y="249"/>
                    </a:lnTo>
                    <a:lnTo>
                      <a:pt x="128" y="240"/>
                    </a:lnTo>
                    <a:lnTo>
                      <a:pt x="147" y="194"/>
                    </a:lnTo>
                    <a:lnTo>
                      <a:pt x="211" y="190"/>
                    </a:lnTo>
                    <a:lnTo>
                      <a:pt x="264" y="173"/>
                    </a:lnTo>
                    <a:lnTo>
                      <a:pt x="299" y="150"/>
                    </a:lnTo>
                    <a:lnTo>
                      <a:pt x="318" y="141"/>
                    </a:lnTo>
                    <a:lnTo>
                      <a:pt x="361" y="139"/>
                    </a:lnTo>
                    <a:lnTo>
                      <a:pt x="411" y="57"/>
                    </a:lnTo>
                    <a:lnTo>
                      <a:pt x="426" y="63"/>
                    </a:lnTo>
                    <a:lnTo>
                      <a:pt x="464" y="34"/>
                    </a:lnTo>
                    <a:lnTo>
                      <a:pt x="455" y="13"/>
                    </a:lnTo>
                    <a:lnTo>
                      <a:pt x="458" y="2"/>
                    </a:lnTo>
                    <a:lnTo>
                      <a:pt x="493" y="0"/>
                    </a:lnTo>
                    <a:lnTo>
                      <a:pt x="515" y="8"/>
                    </a:lnTo>
                    <a:lnTo>
                      <a:pt x="584" y="48"/>
                    </a:lnTo>
                    <a:lnTo>
                      <a:pt x="633" y="46"/>
                    </a:lnTo>
                    <a:lnTo>
                      <a:pt x="656" y="31"/>
                    </a:lnTo>
                    <a:lnTo>
                      <a:pt x="711" y="65"/>
                    </a:lnTo>
                    <a:lnTo>
                      <a:pt x="728" y="129"/>
                    </a:lnTo>
                    <a:lnTo>
                      <a:pt x="791" y="175"/>
                    </a:lnTo>
                    <a:lnTo>
                      <a:pt x="761" y="211"/>
                    </a:lnTo>
                    <a:lnTo>
                      <a:pt x="707" y="262"/>
                    </a:lnTo>
                    <a:lnTo>
                      <a:pt x="706" y="274"/>
                    </a:lnTo>
                    <a:lnTo>
                      <a:pt x="628" y="323"/>
                    </a:lnTo>
                    <a:lnTo>
                      <a:pt x="190" y="365"/>
                    </a:lnTo>
                    <a:lnTo>
                      <a:pt x="143" y="361"/>
                    </a:lnTo>
                    <a:lnTo>
                      <a:pt x="145" y="384"/>
                    </a:lnTo>
                    <a:lnTo>
                      <a:pt x="0" y="396"/>
                    </a:lnTo>
                    <a:lnTo>
                      <a:pt x="4" y="375"/>
                    </a:lnTo>
                    <a:lnTo>
                      <a:pt x="4" y="375"/>
                    </a:lnTo>
                    <a:close/>
                  </a:path>
                </a:pathLst>
              </a:custGeom>
              <a:solidFill>
                <a:srgbClr val="E7E6E6"/>
              </a:solidFill>
              <a:ln w="9525">
                <a:solidFill>
                  <a:schemeClr val="bg1"/>
                </a:solidFill>
                <a:round/>
                <a:headEnd/>
                <a:tailEnd/>
              </a:ln>
              <a:effectLst/>
              <a:extLst/>
            </p:spPr>
            <p:txBody>
              <a:bodyPr/>
              <a:lstStyle/>
              <a:p>
                <a:pPr eaLnBrk="1" hangingPunct="1">
                  <a:defRPr/>
                </a:pPr>
                <a:endParaRPr lang="en-US" sz="1200" dirty="0">
                  <a:latin typeface="+mj-lt"/>
                  <a:ea typeface="Tahoma" panose="020B0604030504040204" pitchFamily="34" charset="0"/>
                  <a:cs typeface="Tahoma" panose="020B0604030504040204" pitchFamily="34" charset="0"/>
                </a:endParaRPr>
              </a:p>
            </p:txBody>
          </p:sp>
          <p:sp>
            <p:nvSpPr>
              <p:cNvPr id="48" name="Freeform 1144"/>
              <p:cNvSpPr>
                <a:spLocks/>
              </p:cNvSpPr>
              <p:nvPr/>
            </p:nvSpPr>
            <p:spPr bwMode="auto">
              <a:xfrm>
                <a:off x="5270501" y="4613275"/>
                <a:ext cx="396875" cy="673100"/>
              </a:xfrm>
              <a:custGeom>
                <a:avLst/>
                <a:gdLst>
                  <a:gd name="T0" fmla="*/ 27 w 388"/>
                  <a:gd name="T1" fmla="*/ 457 h 654"/>
                  <a:gd name="T2" fmla="*/ 65 w 388"/>
                  <a:gd name="T3" fmla="*/ 407 h 654"/>
                  <a:gd name="T4" fmla="*/ 54 w 388"/>
                  <a:gd name="T5" fmla="*/ 394 h 654"/>
                  <a:gd name="T6" fmla="*/ 38 w 388"/>
                  <a:gd name="T7" fmla="*/ 287 h 654"/>
                  <a:gd name="T8" fmla="*/ 33 w 388"/>
                  <a:gd name="T9" fmla="*/ 215 h 654"/>
                  <a:gd name="T10" fmla="*/ 59 w 388"/>
                  <a:gd name="T11" fmla="*/ 135 h 654"/>
                  <a:gd name="T12" fmla="*/ 101 w 388"/>
                  <a:gd name="T13" fmla="*/ 80 h 654"/>
                  <a:gd name="T14" fmla="*/ 97 w 388"/>
                  <a:gd name="T15" fmla="*/ 65 h 654"/>
                  <a:gd name="T16" fmla="*/ 128 w 388"/>
                  <a:gd name="T17" fmla="*/ 14 h 654"/>
                  <a:gd name="T18" fmla="*/ 362 w 388"/>
                  <a:gd name="T19" fmla="*/ 0 h 654"/>
                  <a:gd name="T20" fmla="*/ 373 w 388"/>
                  <a:gd name="T21" fmla="*/ 12 h 654"/>
                  <a:gd name="T22" fmla="*/ 362 w 388"/>
                  <a:gd name="T23" fmla="*/ 419 h 654"/>
                  <a:gd name="T24" fmla="*/ 388 w 388"/>
                  <a:gd name="T25" fmla="*/ 614 h 654"/>
                  <a:gd name="T26" fmla="*/ 379 w 388"/>
                  <a:gd name="T27" fmla="*/ 624 h 654"/>
                  <a:gd name="T28" fmla="*/ 329 w 388"/>
                  <a:gd name="T29" fmla="*/ 612 h 654"/>
                  <a:gd name="T30" fmla="*/ 253 w 388"/>
                  <a:gd name="T31" fmla="*/ 654 h 654"/>
                  <a:gd name="T32" fmla="*/ 215 w 388"/>
                  <a:gd name="T33" fmla="*/ 592 h 654"/>
                  <a:gd name="T34" fmla="*/ 221 w 388"/>
                  <a:gd name="T35" fmla="*/ 546 h 654"/>
                  <a:gd name="T36" fmla="*/ 0 w 388"/>
                  <a:gd name="T37" fmla="*/ 555 h 654"/>
                  <a:gd name="T38" fmla="*/ 27 w 388"/>
                  <a:gd name="T39" fmla="*/ 457 h 654"/>
                  <a:gd name="T40" fmla="*/ 27 w 388"/>
                  <a:gd name="T41" fmla="*/ 457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88" h="654">
                    <a:moveTo>
                      <a:pt x="27" y="457"/>
                    </a:moveTo>
                    <a:lnTo>
                      <a:pt x="65" y="407"/>
                    </a:lnTo>
                    <a:lnTo>
                      <a:pt x="54" y="394"/>
                    </a:lnTo>
                    <a:lnTo>
                      <a:pt x="38" y="287"/>
                    </a:lnTo>
                    <a:lnTo>
                      <a:pt x="33" y="215"/>
                    </a:lnTo>
                    <a:lnTo>
                      <a:pt x="59" y="135"/>
                    </a:lnTo>
                    <a:lnTo>
                      <a:pt x="101" y="80"/>
                    </a:lnTo>
                    <a:lnTo>
                      <a:pt x="97" y="65"/>
                    </a:lnTo>
                    <a:lnTo>
                      <a:pt x="128" y="14"/>
                    </a:lnTo>
                    <a:lnTo>
                      <a:pt x="362" y="0"/>
                    </a:lnTo>
                    <a:lnTo>
                      <a:pt x="373" y="12"/>
                    </a:lnTo>
                    <a:lnTo>
                      <a:pt x="362" y="419"/>
                    </a:lnTo>
                    <a:lnTo>
                      <a:pt x="388" y="614"/>
                    </a:lnTo>
                    <a:lnTo>
                      <a:pt x="379" y="624"/>
                    </a:lnTo>
                    <a:lnTo>
                      <a:pt x="329" y="612"/>
                    </a:lnTo>
                    <a:lnTo>
                      <a:pt x="253" y="654"/>
                    </a:lnTo>
                    <a:lnTo>
                      <a:pt x="215" y="592"/>
                    </a:lnTo>
                    <a:lnTo>
                      <a:pt x="221" y="546"/>
                    </a:lnTo>
                    <a:lnTo>
                      <a:pt x="0" y="555"/>
                    </a:lnTo>
                    <a:lnTo>
                      <a:pt x="27" y="457"/>
                    </a:lnTo>
                    <a:lnTo>
                      <a:pt x="27" y="457"/>
                    </a:lnTo>
                    <a:close/>
                  </a:path>
                </a:pathLst>
              </a:custGeom>
              <a:grpFill/>
              <a:ln w="9525">
                <a:solidFill>
                  <a:schemeClr val="bg1"/>
                </a:solidFill>
                <a:round/>
                <a:headEnd/>
                <a:tailEnd/>
              </a:ln>
              <a:effectLst/>
              <a:extLst/>
            </p:spPr>
            <p:txBody>
              <a:bodyPr/>
              <a:lstStyle/>
              <a:p>
                <a:pPr eaLnBrk="1" hangingPunct="1">
                  <a:defRPr/>
                </a:pPr>
                <a:endParaRPr lang="en-US" sz="1200" dirty="0">
                  <a:latin typeface="+mj-lt"/>
                  <a:ea typeface="Tahoma" panose="020B0604030504040204" pitchFamily="34" charset="0"/>
                  <a:cs typeface="Tahoma" panose="020B0604030504040204" pitchFamily="34" charset="0"/>
                </a:endParaRPr>
              </a:p>
            </p:txBody>
          </p:sp>
          <p:sp>
            <p:nvSpPr>
              <p:cNvPr id="49" name="Freeform 1145"/>
              <p:cNvSpPr>
                <a:spLocks/>
              </p:cNvSpPr>
              <p:nvPr/>
            </p:nvSpPr>
            <p:spPr bwMode="auto">
              <a:xfrm>
                <a:off x="5643232" y="4586287"/>
                <a:ext cx="419100" cy="677863"/>
              </a:xfrm>
              <a:custGeom>
                <a:avLst/>
                <a:gdLst>
                  <a:gd name="T0" fmla="*/ 11 w 416"/>
                  <a:gd name="T1" fmla="*/ 36 h 659"/>
                  <a:gd name="T2" fmla="*/ 0 w 416"/>
                  <a:gd name="T3" fmla="*/ 443 h 659"/>
                  <a:gd name="T4" fmla="*/ 26 w 416"/>
                  <a:gd name="T5" fmla="*/ 638 h 659"/>
                  <a:gd name="T6" fmla="*/ 55 w 416"/>
                  <a:gd name="T7" fmla="*/ 646 h 659"/>
                  <a:gd name="T8" fmla="*/ 81 w 416"/>
                  <a:gd name="T9" fmla="*/ 631 h 659"/>
                  <a:gd name="T10" fmla="*/ 97 w 416"/>
                  <a:gd name="T11" fmla="*/ 646 h 659"/>
                  <a:gd name="T12" fmla="*/ 74 w 416"/>
                  <a:gd name="T13" fmla="*/ 659 h 659"/>
                  <a:gd name="T14" fmla="*/ 131 w 416"/>
                  <a:gd name="T15" fmla="*/ 644 h 659"/>
                  <a:gd name="T16" fmla="*/ 142 w 416"/>
                  <a:gd name="T17" fmla="*/ 627 h 659"/>
                  <a:gd name="T18" fmla="*/ 135 w 416"/>
                  <a:gd name="T19" fmla="*/ 616 h 659"/>
                  <a:gd name="T20" fmla="*/ 138 w 416"/>
                  <a:gd name="T21" fmla="*/ 598 h 659"/>
                  <a:gd name="T22" fmla="*/ 112 w 416"/>
                  <a:gd name="T23" fmla="*/ 574 h 659"/>
                  <a:gd name="T24" fmla="*/ 112 w 416"/>
                  <a:gd name="T25" fmla="*/ 553 h 659"/>
                  <a:gd name="T26" fmla="*/ 416 w 416"/>
                  <a:gd name="T27" fmla="*/ 526 h 659"/>
                  <a:gd name="T28" fmla="*/ 391 w 416"/>
                  <a:gd name="T29" fmla="*/ 422 h 659"/>
                  <a:gd name="T30" fmla="*/ 406 w 416"/>
                  <a:gd name="T31" fmla="*/ 359 h 659"/>
                  <a:gd name="T32" fmla="*/ 368 w 416"/>
                  <a:gd name="T33" fmla="*/ 277 h 659"/>
                  <a:gd name="T34" fmla="*/ 289 w 416"/>
                  <a:gd name="T35" fmla="*/ 0 h 659"/>
                  <a:gd name="T36" fmla="*/ 0 w 416"/>
                  <a:gd name="T37" fmla="*/ 24 h 659"/>
                  <a:gd name="T38" fmla="*/ 11 w 416"/>
                  <a:gd name="T39" fmla="*/ 36 h 659"/>
                  <a:gd name="T40" fmla="*/ 11 w 416"/>
                  <a:gd name="T41" fmla="*/ 36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6" h="659">
                    <a:moveTo>
                      <a:pt x="11" y="36"/>
                    </a:moveTo>
                    <a:lnTo>
                      <a:pt x="0" y="443"/>
                    </a:lnTo>
                    <a:lnTo>
                      <a:pt x="26" y="638"/>
                    </a:lnTo>
                    <a:lnTo>
                      <a:pt x="55" y="646"/>
                    </a:lnTo>
                    <a:lnTo>
                      <a:pt x="81" y="631"/>
                    </a:lnTo>
                    <a:lnTo>
                      <a:pt x="97" y="646"/>
                    </a:lnTo>
                    <a:lnTo>
                      <a:pt x="74" y="659"/>
                    </a:lnTo>
                    <a:lnTo>
                      <a:pt x="131" y="644"/>
                    </a:lnTo>
                    <a:lnTo>
                      <a:pt x="142" y="627"/>
                    </a:lnTo>
                    <a:lnTo>
                      <a:pt x="135" y="616"/>
                    </a:lnTo>
                    <a:lnTo>
                      <a:pt x="138" y="598"/>
                    </a:lnTo>
                    <a:lnTo>
                      <a:pt x="112" y="574"/>
                    </a:lnTo>
                    <a:lnTo>
                      <a:pt x="112" y="553"/>
                    </a:lnTo>
                    <a:lnTo>
                      <a:pt x="416" y="526"/>
                    </a:lnTo>
                    <a:lnTo>
                      <a:pt x="391" y="422"/>
                    </a:lnTo>
                    <a:lnTo>
                      <a:pt x="406" y="359"/>
                    </a:lnTo>
                    <a:lnTo>
                      <a:pt x="368" y="277"/>
                    </a:lnTo>
                    <a:lnTo>
                      <a:pt x="289" y="0"/>
                    </a:lnTo>
                    <a:lnTo>
                      <a:pt x="0" y="24"/>
                    </a:lnTo>
                    <a:lnTo>
                      <a:pt x="11" y="36"/>
                    </a:lnTo>
                    <a:lnTo>
                      <a:pt x="11" y="36"/>
                    </a:lnTo>
                    <a:close/>
                  </a:path>
                </a:pathLst>
              </a:custGeom>
              <a:grpFill/>
              <a:ln w="9525">
                <a:solidFill>
                  <a:schemeClr val="bg1"/>
                </a:solidFill>
                <a:round/>
                <a:headEnd/>
                <a:tailEnd/>
              </a:ln>
              <a:effectLst/>
              <a:extLst/>
            </p:spPr>
            <p:txBody>
              <a:bodyPr/>
              <a:lstStyle/>
              <a:p>
                <a:pPr eaLnBrk="1" hangingPunct="1">
                  <a:defRPr/>
                </a:pPr>
                <a:endParaRPr lang="en-US" sz="1200" dirty="0">
                  <a:latin typeface="+mj-lt"/>
                  <a:ea typeface="Tahoma" panose="020B0604030504040204" pitchFamily="34" charset="0"/>
                  <a:cs typeface="Tahoma" panose="020B0604030504040204" pitchFamily="34" charset="0"/>
                </a:endParaRPr>
              </a:p>
            </p:txBody>
          </p:sp>
          <p:sp>
            <p:nvSpPr>
              <p:cNvPr id="50" name="Freeform 1139"/>
              <p:cNvSpPr>
                <a:spLocks/>
              </p:cNvSpPr>
              <p:nvPr/>
            </p:nvSpPr>
            <p:spPr bwMode="auto">
              <a:xfrm>
                <a:off x="5060951" y="2978151"/>
                <a:ext cx="590550" cy="609600"/>
              </a:xfrm>
              <a:custGeom>
                <a:avLst/>
                <a:gdLst>
                  <a:gd name="T0" fmla="*/ 15 w 578"/>
                  <a:gd name="T1" fmla="*/ 227 h 591"/>
                  <a:gd name="T2" fmla="*/ 13 w 578"/>
                  <a:gd name="T3" fmla="*/ 297 h 591"/>
                  <a:gd name="T4" fmla="*/ 84 w 578"/>
                  <a:gd name="T5" fmla="*/ 341 h 591"/>
                  <a:gd name="T6" fmla="*/ 110 w 578"/>
                  <a:gd name="T7" fmla="*/ 371 h 591"/>
                  <a:gd name="T8" fmla="*/ 167 w 578"/>
                  <a:gd name="T9" fmla="*/ 413 h 591"/>
                  <a:gd name="T10" fmla="*/ 175 w 578"/>
                  <a:gd name="T11" fmla="*/ 462 h 591"/>
                  <a:gd name="T12" fmla="*/ 186 w 578"/>
                  <a:gd name="T13" fmla="*/ 529 h 591"/>
                  <a:gd name="T14" fmla="*/ 240 w 578"/>
                  <a:gd name="T15" fmla="*/ 591 h 591"/>
                  <a:gd name="T16" fmla="*/ 527 w 578"/>
                  <a:gd name="T17" fmla="*/ 574 h 591"/>
                  <a:gd name="T18" fmla="*/ 511 w 578"/>
                  <a:gd name="T19" fmla="*/ 483 h 591"/>
                  <a:gd name="T20" fmla="*/ 536 w 578"/>
                  <a:gd name="T21" fmla="*/ 344 h 591"/>
                  <a:gd name="T22" fmla="*/ 536 w 578"/>
                  <a:gd name="T23" fmla="*/ 306 h 591"/>
                  <a:gd name="T24" fmla="*/ 578 w 578"/>
                  <a:gd name="T25" fmla="*/ 198 h 591"/>
                  <a:gd name="T26" fmla="*/ 567 w 578"/>
                  <a:gd name="T27" fmla="*/ 194 h 591"/>
                  <a:gd name="T28" fmla="*/ 540 w 578"/>
                  <a:gd name="T29" fmla="*/ 257 h 591"/>
                  <a:gd name="T30" fmla="*/ 517 w 578"/>
                  <a:gd name="T31" fmla="*/ 261 h 591"/>
                  <a:gd name="T32" fmla="*/ 508 w 578"/>
                  <a:gd name="T33" fmla="*/ 287 h 591"/>
                  <a:gd name="T34" fmla="*/ 483 w 578"/>
                  <a:gd name="T35" fmla="*/ 304 h 591"/>
                  <a:gd name="T36" fmla="*/ 500 w 578"/>
                  <a:gd name="T37" fmla="*/ 247 h 591"/>
                  <a:gd name="T38" fmla="*/ 517 w 578"/>
                  <a:gd name="T39" fmla="*/ 225 h 591"/>
                  <a:gd name="T40" fmla="*/ 487 w 578"/>
                  <a:gd name="T41" fmla="*/ 143 h 591"/>
                  <a:gd name="T42" fmla="*/ 466 w 578"/>
                  <a:gd name="T43" fmla="*/ 137 h 591"/>
                  <a:gd name="T44" fmla="*/ 458 w 578"/>
                  <a:gd name="T45" fmla="*/ 118 h 591"/>
                  <a:gd name="T46" fmla="*/ 234 w 578"/>
                  <a:gd name="T47" fmla="*/ 48 h 591"/>
                  <a:gd name="T48" fmla="*/ 205 w 578"/>
                  <a:gd name="T49" fmla="*/ 35 h 591"/>
                  <a:gd name="T50" fmla="*/ 190 w 578"/>
                  <a:gd name="T51" fmla="*/ 48 h 591"/>
                  <a:gd name="T52" fmla="*/ 184 w 578"/>
                  <a:gd name="T53" fmla="*/ 44 h 591"/>
                  <a:gd name="T54" fmla="*/ 192 w 578"/>
                  <a:gd name="T55" fmla="*/ 19 h 591"/>
                  <a:gd name="T56" fmla="*/ 198 w 578"/>
                  <a:gd name="T57" fmla="*/ 4 h 591"/>
                  <a:gd name="T58" fmla="*/ 190 w 578"/>
                  <a:gd name="T59" fmla="*/ 0 h 591"/>
                  <a:gd name="T60" fmla="*/ 99 w 578"/>
                  <a:gd name="T61" fmla="*/ 38 h 591"/>
                  <a:gd name="T62" fmla="*/ 89 w 578"/>
                  <a:gd name="T63" fmla="*/ 40 h 591"/>
                  <a:gd name="T64" fmla="*/ 70 w 578"/>
                  <a:gd name="T65" fmla="*/ 31 h 591"/>
                  <a:gd name="T66" fmla="*/ 53 w 578"/>
                  <a:gd name="T67" fmla="*/ 42 h 591"/>
                  <a:gd name="T68" fmla="*/ 57 w 578"/>
                  <a:gd name="T69" fmla="*/ 111 h 591"/>
                  <a:gd name="T70" fmla="*/ 0 w 578"/>
                  <a:gd name="T71" fmla="*/ 179 h 591"/>
                  <a:gd name="T72" fmla="*/ 15 w 578"/>
                  <a:gd name="T73" fmla="*/ 227 h 591"/>
                  <a:gd name="T74" fmla="*/ 15 w 578"/>
                  <a:gd name="T75" fmla="*/ 227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78" h="591">
                    <a:moveTo>
                      <a:pt x="15" y="227"/>
                    </a:moveTo>
                    <a:lnTo>
                      <a:pt x="13" y="297"/>
                    </a:lnTo>
                    <a:lnTo>
                      <a:pt x="84" y="341"/>
                    </a:lnTo>
                    <a:lnTo>
                      <a:pt x="110" y="371"/>
                    </a:lnTo>
                    <a:lnTo>
                      <a:pt x="167" y="413"/>
                    </a:lnTo>
                    <a:lnTo>
                      <a:pt x="175" y="462"/>
                    </a:lnTo>
                    <a:lnTo>
                      <a:pt x="186" y="529"/>
                    </a:lnTo>
                    <a:lnTo>
                      <a:pt x="240" y="591"/>
                    </a:lnTo>
                    <a:lnTo>
                      <a:pt x="527" y="574"/>
                    </a:lnTo>
                    <a:lnTo>
                      <a:pt x="511" y="483"/>
                    </a:lnTo>
                    <a:lnTo>
                      <a:pt x="536" y="344"/>
                    </a:lnTo>
                    <a:lnTo>
                      <a:pt x="536" y="306"/>
                    </a:lnTo>
                    <a:lnTo>
                      <a:pt x="578" y="198"/>
                    </a:lnTo>
                    <a:lnTo>
                      <a:pt x="567" y="194"/>
                    </a:lnTo>
                    <a:lnTo>
                      <a:pt x="540" y="257"/>
                    </a:lnTo>
                    <a:lnTo>
                      <a:pt x="517" y="261"/>
                    </a:lnTo>
                    <a:lnTo>
                      <a:pt x="508" y="287"/>
                    </a:lnTo>
                    <a:lnTo>
                      <a:pt x="483" y="304"/>
                    </a:lnTo>
                    <a:lnTo>
                      <a:pt x="500" y="247"/>
                    </a:lnTo>
                    <a:lnTo>
                      <a:pt x="517" y="225"/>
                    </a:lnTo>
                    <a:lnTo>
                      <a:pt x="487" y="143"/>
                    </a:lnTo>
                    <a:lnTo>
                      <a:pt x="466" y="137"/>
                    </a:lnTo>
                    <a:lnTo>
                      <a:pt x="458" y="118"/>
                    </a:lnTo>
                    <a:lnTo>
                      <a:pt x="234" y="48"/>
                    </a:lnTo>
                    <a:lnTo>
                      <a:pt x="205" y="35"/>
                    </a:lnTo>
                    <a:lnTo>
                      <a:pt x="190" y="48"/>
                    </a:lnTo>
                    <a:lnTo>
                      <a:pt x="184" y="44"/>
                    </a:lnTo>
                    <a:lnTo>
                      <a:pt x="192" y="19"/>
                    </a:lnTo>
                    <a:lnTo>
                      <a:pt x="198" y="4"/>
                    </a:lnTo>
                    <a:lnTo>
                      <a:pt x="190" y="0"/>
                    </a:lnTo>
                    <a:lnTo>
                      <a:pt x="99" y="38"/>
                    </a:lnTo>
                    <a:lnTo>
                      <a:pt x="89" y="40"/>
                    </a:lnTo>
                    <a:lnTo>
                      <a:pt x="70" y="31"/>
                    </a:lnTo>
                    <a:lnTo>
                      <a:pt x="53" y="42"/>
                    </a:lnTo>
                    <a:lnTo>
                      <a:pt x="57" y="111"/>
                    </a:lnTo>
                    <a:lnTo>
                      <a:pt x="0" y="179"/>
                    </a:lnTo>
                    <a:lnTo>
                      <a:pt x="15" y="227"/>
                    </a:lnTo>
                    <a:lnTo>
                      <a:pt x="15" y="227"/>
                    </a:lnTo>
                    <a:close/>
                  </a:path>
                </a:pathLst>
              </a:custGeom>
              <a:solidFill>
                <a:srgbClr val="6E88A9"/>
              </a:solidFill>
              <a:ln w="9525">
                <a:solidFill>
                  <a:schemeClr val="bg1"/>
                </a:solidFill>
                <a:round/>
                <a:headEnd/>
                <a:tailEnd/>
              </a:ln>
              <a:effectLst/>
              <a:extLst/>
            </p:spPr>
            <p:txBody>
              <a:bodyPr/>
              <a:lstStyle/>
              <a:p>
                <a:pPr eaLnBrk="1" hangingPunct="1">
                  <a:defRPr/>
                </a:pPr>
                <a:endParaRPr lang="en-US" sz="1200" dirty="0">
                  <a:latin typeface="+mj-lt"/>
                  <a:ea typeface="Tahoma" panose="020B0604030504040204" pitchFamily="34" charset="0"/>
                  <a:cs typeface="Tahoma" panose="020B0604030504040204" pitchFamily="34" charset="0"/>
                </a:endParaRPr>
              </a:p>
            </p:txBody>
          </p:sp>
          <p:sp>
            <p:nvSpPr>
              <p:cNvPr id="51" name="Freeform 1140"/>
              <p:cNvSpPr>
                <a:spLocks/>
              </p:cNvSpPr>
              <p:nvPr/>
            </p:nvSpPr>
            <p:spPr bwMode="auto">
              <a:xfrm>
                <a:off x="5232401" y="3568700"/>
                <a:ext cx="438149" cy="779462"/>
              </a:xfrm>
              <a:custGeom>
                <a:avLst/>
                <a:gdLst>
                  <a:gd name="T0" fmla="*/ 8 w 430"/>
                  <a:gd name="T1" fmla="*/ 308 h 753"/>
                  <a:gd name="T2" fmla="*/ 52 w 430"/>
                  <a:gd name="T3" fmla="*/ 213 h 753"/>
                  <a:gd name="T4" fmla="*/ 38 w 430"/>
                  <a:gd name="T5" fmla="*/ 177 h 753"/>
                  <a:gd name="T6" fmla="*/ 113 w 430"/>
                  <a:gd name="T7" fmla="*/ 120 h 753"/>
                  <a:gd name="T8" fmla="*/ 126 w 430"/>
                  <a:gd name="T9" fmla="*/ 78 h 753"/>
                  <a:gd name="T10" fmla="*/ 73 w 430"/>
                  <a:gd name="T11" fmla="*/ 17 h 753"/>
                  <a:gd name="T12" fmla="*/ 360 w 430"/>
                  <a:gd name="T13" fmla="*/ 0 h 753"/>
                  <a:gd name="T14" fmla="*/ 367 w 430"/>
                  <a:gd name="T15" fmla="*/ 44 h 753"/>
                  <a:gd name="T16" fmla="*/ 396 w 430"/>
                  <a:gd name="T17" fmla="*/ 101 h 753"/>
                  <a:gd name="T18" fmla="*/ 421 w 430"/>
                  <a:gd name="T19" fmla="*/ 388 h 753"/>
                  <a:gd name="T20" fmla="*/ 415 w 430"/>
                  <a:gd name="T21" fmla="*/ 447 h 753"/>
                  <a:gd name="T22" fmla="*/ 430 w 430"/>
                  <a:gd name="T23" fmla="*/ 481 h 753"/>
                  <a:gd name="T24" fmla="*/ 413 w 430"/>
                  <a:gd name="T25" fmla="*/ 546 h 753"/>
                  <a:gd name="T26" fmla="*/ 390 w 430"/>
                  <a:gd name="T27" fmla="*/ 574 h 753"/>
                  <a:gd name="T28" fmla="*/ 379 w 430"/>
                  <a:gd name="T29" fmla="*/ 622 h 753"/>
                  <a:gd name="T30" fmla="*/ 392 w 430"/>
                  <a:gd name="T31" fmla="*/ 637 h 753"/>
                  <a:gd name="T32" fmla="*/ 381 w 430"/>
                  <a:gd name="T33" fmla="*/ 664 h 753"/>
                  <a:gd name="T34" fmla="*/ 386 w 430"/>
                  <a:gd name="T35" fmla="*/ 673 h 753"/>
                  <a:gd name="T36" fmla="*/ 352 w 430"/>
                  <a:gd name="T37" fmla="*/ 686 h 753"/>
                  <a:gd name="T38" fmla="*/ 344 w 430"/>
                  <a:gd name="T39" fmla="*/ 734 h 753"/>
                  <a:gd name="T40" fmla="*/ 295 w 430"/>
                  <a:gd name="T41" fmla="*/ 719 h 753"/>
                  <a:gd name="T42" fmla="*/ 270 w 430"/>
                  <a:gd name="T43" fmla="*/ 753 h 753"/>
                  <a:gd name="T44" fmla="*/ 255 w 430"/>
                  <a:gd name="T45" fmla="*/ 749 h 753"/>
                  <a:gd name="T46" fmla="*/ 238 w 430"/>
                  <a:gd name="T47" fmla="*/ 719 h 753"/>
                  <a:gd name="T48" fmla="*/ 211 w 430"/>
                  <a:gd name="T49" fmla="*/ 645 h 753"/>
                  <a:gd name="T50" fmla="*/ 147 w 430"/>
                  <a:gd name="T51" fmla="*/ 607 h 753"/>
                  <a:gd name="T52" fmla="*/ 133 w 430"/>
                  <a:gd name="T53" fmla="*/ 569 h 753"/>
                  <a:gd name="T54" fmla="*/ 154 w 430"/>
                  <a:gd name="T55" fmla="*/ 510 h 753"/>
                  <a:gd name="T56" fmla="*/ 137 w 430"/>
                  <a:gd name="T57" fmla="*/ 498 h 753"/>
                  <a:gd name="T58" fmla="*/ 95 w 430"/>
                  <a:gd name="T59" fmla="*/ 498 h 753"/>
                  <a:gd name="T60" fmla="*/ 86 w 430"/>
                  <a:gd name="T61" fmla="*/ 462 h 753"/>
                  <a:gd name="T62" fmla="*/ 17 w 430"/>
                  <a:gd name="T63" fmla="*/ 390 h 753"/>
                  <a:gd name="T64" fmla="*/ 0 w 430"/>
                  <a:gd name="T65" fmla="*/ 331 h 753"/>
                  <a:gd name="T66" fmla="*/ 8 w 430"/>
                  <a:gd name="T67" fmla="*/ 308 h 753"/>
                  <a:gd name="T68" fmla="*/ 8 w 430"/>
                  <a:gd name="T69" fmla="*/ 308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0" h="753">
                    <a:moveTo>
                      <a:pt x="8" y="308"/>
                    </a:moveTo>
                    <a:lnTo>
                      <a:pt x="52" y="213"/>
                    </a:lnTo>
                    <a:lnTo>
                      <a:pt x="38" y="177"/>
                    </a:lnTo>
                    <a:lnTo>
                      <a:pt x="113" y="120"/>
                    </a:lnTo>
                    <a:lnTo>
                      <a:pt x="126" y="78"/>
                    </a:lnTo>
                    <a:lnTo>
                      <a:pt x="73" y="17"/>
                    </a:lnTo>
                    <a:lnTo>
                      <a:pt x="360" y="0"/>
                    </a:lnTo>
                    <a:lnTo>
                      <a:pt x="367" y="44"/>
                    </a:lnTo>
                    <a:lnTo>
                      <a:pt x="396" y="101"/>
                    </a:lnTo>
                    <a:lnTo>
                      <a:pt x="421" y="388"/>
                    </a:lnTo>
                    <a:lnTo>
                      <a:pt x="415" y="447"/>
                    </a:lnTo>
                    <a:lnTo>
                      <a:pt x="430" y="481"/>
                    </a:lnTo>
                    <a:lnTo>
                      <a:pt x="413" y="546"/>
                    </a:lnTo>
                    <a:lnTo>
                      <a:pt x="390" y="574"/>
                    </a:lnTo>
                    <a:lnTo>
                      <a:pt x="379" y="622"/>
                    </a:lnTo>
                    <a:lnTo>
                      <a:pt x="392" y="637"/>
                    </a:lnTo>
                    <a:lnTo>
                      <a:pt x="381" y="664"/>
                    </a:lnTo>
                    <a:lnTo>
                      <a:pt x="386" y="673"/>
                    </a:lnTo>
                    <a:lnTo>
                      <a:pt x="352" y="686"/>
                    </a:lnTo>
                    <a:lnTo>
                      <a:pt x="344" y="734"/>
                    </a:lnTo>
                    <a:lnTo>
                      <a:pt x="295" y="719"/>
                    </a:lnTo>
                    <a:lnTo>
                      <a:pt x="270" y="753"/>
                    </a:lnTo>
                    <a:lnTo>
                      <a:pt x="255" y="749"/>
                    </a:lnTo>
                    <a:lnTo>
                      <a:pt x="238" y="719"/>
                    </a:lnTo>
                    <a:lnTo>
                      <a:pt x="211" y="645"/>
                    </a:lnTo>
                    <a:lnTo>
                      <a:pt x="147" y="607"/>
                    </a:lnTo>
                    <a:lnTo>
                      <a:pt x="133" y="569"/>
                    </a:lnTo>
                    <a:lnTo>
                      <a:pt x="154" y="510"/>
                    </a:lnTo>
                    <a:lnTo>
                      <a:pt x="137" y="498"/>
                    </a:lnTo>
                    <a:lnTo>
                      <a:pt x="95" y="498"/>
                    </a:lnTo>
                    <a:lnTo>
                      <a:pt x="86" y="462"/>
                    </a:lnTo>
                    <a:lnTo>
                      <a:pt x="17" y="390"/>
                    </a:lnTo>
                    <a:lnTo>
                      <a:pt x="0" y="331"/>
                    </a:lnTo>
                    <a:lnTo>
                      <a:pt x="8" y="308"/>
                    </a:lnTo>
                    <a:lnTo>
                      <a:pt x="8" y="308"/>
                    </a:lnTo>
                    <a:close/>
                  </a:path>
                </a:pathLst>
              </a:custGeom>
              <a:solidFill>
                <a:srgbClr val="E7E6E6"/>
              </a:solidFill>
              <a:ln w="9525">
                <a:solidFill>
                  <a:schemeClr val="bg1"/>
                </a:solidFill>
                <a:round/>
                <a:headEnd/>
                <a:tailEnd/>
              </a:ln>
              <a:effectLst/>
              <a:extLst/>
            </p:spPr>
            <p:txBody>
              <a:bodyPr/>
              <a:lstStyle/>
              <a:p>
                <a:pPr eaLnBrk="1" hangingPunct="1">
                  <a:defRPr/>
                </a:pPr>
                <a:endParaRPr lang="en-US" sz="1200" dirty="0">
                  <a:latin typeface="+mj-lt"/>
                  <a:ea typeface="Tahoma" panose="020B0604030504040204" pitchFamily="34" charset="0"/>
                  <a:cs typeface="Tahoma" panose="020B0604030504040204" pitchFamily="34" charset="0"/>
                </a:endParaRPr>
              </a:p>
            </p:txBody>
          </p:sp>
          <p:sp>
            <p:nvSpPr>
              <p:cNvPr id="52" name="Freeform 1146"/>
              <p:cNvSpPr>
                <a:spLocks/>
              </p:cNvSpPr>
              <p:nvPr/>
            </p:nvSpPr>
            <p:spPr bwMode="auto">
              <a:xfrm>
                <a:off x="5930901" y="4554537"/>
                <a:ext cx="596900" cy="619125"/>
              </a:xfrm>
              <a:custGeom>
                <a:avLst/>
                <a:gdLst>
                  <a:gd name="T0" fmla="*/ 79 w 587"/>
                  <a:gd name="T1" fmla="*/ 312 h 603"/>
                  <a:gd name="T2" fmla="*/ 117 w 587"/>
                  <a:gd name="T3" fmla="*/ 394 h 603"/>
                  <a:gd name="T4" fmla="*/ 102 w 587"/>
                  <a:gd name="T5" fmla="*/ 457 h 603"/>
                  <a:gd name="T6" fmla="*/ 127 w 587"/>
                  <a:gd name="T7" fmla="*/ 561 h 603"/>
                  <a:gd name="T8" fmla="*/ 150 w 587"/>
                  <a:gd name="T9" fmla="*/ 595 h 603"/>
                  <a:gd name="T10" fmla="*/ 464 w 587"/>
                  <a:gd name="T11" fmla="*/ 578 h 603"/>
                  <a:gd name="T12" fmla="*/ 467 w 587"/>
                  <a:gd name="T13" fmla="*/ 599 h 603"/>
                  <a:gd name="T14" fmla="*/ 486 w 587"/>
                  <a:gd name="T15" fmla="*/ 603 h 603"/>
                  <a:gd name="T16" fmla="*/ 479 w 587"/>
                  <a:gd name="T17" fmla="*/ 552 h 603"/>
                  <a:gd name="T18" fmla="*/ 492 w 587"/>
                  <a:gd name="T19" fmla="*/ 538 h 603"/>
                  <a:gd name="T20" fmla="*/ 538 w 587"/>
                  <a:gd name="T21" fmla="*/ 548 h 603"/>
                  <a:gd name="T22" fmla="*/ 545 w 587"/>
                  <a:gd name="T23" fmla="*/ 512 h 603"/>
                  <a:gd name="T24" fmla="*/ 540 w 587"/>
                  <a:gd name="T25" fmla="*/ 464 h 603"/>
                  <a:gd name="T26" fmla="*/ 559 w 587"/>
                  <a:gd name="T27" fmla="*/ 451 h 603"/>
                  <a:gd name="T28" fmla="*/ 587 w 587"/>
                  <a:gd name="T29" fmla="*/ 360 h 603"/>
                  <a:gd name="T30" fmla="*/ 568 w 587"/>
                  <a:gd name="T31" fmla="*/ 356 h 603"/>
                  <a:gd name="T32" fmla="*/ 492 w 587"/>
                  <a:gd name="T33" fmla="*/ 238 h 603"/>
                  <a:gd name="T34" fmla="*/ 327 w 587"/>
                  <a:gd name="T35" fmla="*/ 90 h 603"/>
                  <a:gd name="T36" fmla="*/ 254 w 587"/>
                  <a:gd name="T37" fmla="*/ 44 h 603"/>
                  <a:gd name="T38" fmla="*/ 279 w 587"/>
                  <a:gd name="T39" fmla="*/ 0 h 603"/>
                  <a:gd name="T40" fmla="*/ 144 w 587"/>
                  <a:gd name="T41" fmla="*/ 18 h 603"/>
                  <a:gd name="T42" fmla="*/ 0 w 587"/>
                  <a:gd name="T43" fmla="*/ 35 h 603"/>
                  <a:gd name="T44" fmla="*/ 79 w 587"/>
                  <a:gd name="T45" fmla="*/ 312 h 603"/>
                  <a:gd name="T46" fmla="*/ 79 w 587"/>
                  <a:gd name="T47" fmla="*/ 312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87" h="603">
                    <a:moveTo>
                      <a:pt x="79" y="312"/>
                    </a:moveTo>
                    <a:lnTo>
                      <a:pt x="117" y="394"/>
                    </a:lnTo>
                    <a:lnTo>
                      <a:pt x="102" y="457"/>
                    </a:lnTo>
                    <a:lnTo>
                      <a:pt x="127" y="561"/>
                    </a:lnTo>
                    <a:lnTo>
                      <a:pt x="150" y="595"/>
                    </a:lnTo>
                    <a:lnTo>
                      <a:pt x="464" y="578"/>
                    </a:lnTo>
                    <a:lnTo>
                      <a:pt x="467" y="599"/>
                    </a:lnTo>
                    <a:lnTo>
                      <a:pt x="486" y="603"/>
                    </a:lnTo>
                    <a:lnTo>
                      <a:pt x="479" y="552"/>
                    </a:lnTo>
                    <a:lnTo>
                      <a:pt x="492" y="538"/>
                    </a:lnTo>
                    <a:lnTo>
                      <a:pt x="538" y="548"/>
                    </a:lnTo>
                    <a:lnTo>
                      <a:pt x="545" y="512"/>
                    </a:lnTo>
                    <a:lnTo>
                      <a:pt x="540" y="464"/>
                    </a:lnTo>
                    <a:lnTo>
                      <a:pt x="559" y="451"/>
                    </a:lnTo>
                    <a:lnTo>
                      <a:pt x="587" y="360"/>
                    </a:lnTo>
                    <a:lnTo>
                      <a:pt x="568" y="356"/>
                    </a:lnTo>
                    <a:lnTo>
                      <a:pt x="492" y="238"/>
                    </a:lnTo>
                    <a:lnTo>
                      <a:pt x="327" y="90"/>
                    </a:lnTo>
                    <a:lnTo>
                      <a:pt x="254" y="44"/>
                    </a:lnTo>
                    <a:lnTo>
                      <a:pt x="279" y="0"/>
                    </a:lnTo>
                    <a:lnTo>
                      <a:pt x="144" y="18"/>
                    </a:lnTo>
                    <a:lnTo>
                      <a:pt x="0" y="35"/>
                    </a:lnTo>
                    <a:lnTo>
                      <a:pt x="79" y="312"/>
                    </a:lnTo>
                    <a:lnTo>
                      <a:pt x="79" y="312"/>
                    </a:lnTo>
                    <a:close/>
                  </a:path>
                </a:pathLst>
              </a:custGeom>
              <a:grpFill/>
              <a:ln w="9525">
                <a:solidFill>
                  <a:schemeClr val="bg1"/>
                </a:solidFill>
                <a:round/>
                <a:headEnd/>
                <a:tailEnd/>
              </a:ln>
              <a:effectLst/>
              <a:extLst/>
            </p:spPr>
            <p:txBody>
              <a:bodyPr/>
              <a:lstStyle/>
              <a:p>
                <a:pPr eaLnBrk="1" hangingPunct="1">
                  <a:defRPr/>
                </a:pPr>
                <a:endParaRPr lang="en-US" sz="1200" dirty="0">
                  <a:latin typeface="+mj-lt"/>
                  <a:ea typeface="Tahoma" panose="020B0604030504040204" pitchFamily="34" charset="0"/>
                  <a:cs typeface="Tahoma" panose="020B0604030504040204" pitchFamily="34" charset="0"/>
                </a:endParaRPr>
              </a:p>
            </p:txBody>
          </p:sp>
          <p:sp>
            <p:nvSpPr>
              <p:cNvPr id="53" name="Freeform 1153"/>
              <p:cNvSpPr>
                <a:spLocks/>
              </p:cNvSpPr>
              <p:nvPr/>
            </p:nvSpPr>
            <p:spPr bwMode="auto">
              <a:xfrm>
                <a:off x="6510338" y="3771901"/>
                <a:ext cx="506413" cy="244475"/>
              </a:xfrm>
              <a:custGeom>
                <a:avLst/>
                <a:gdLst>
                  <a:gd name="T0" fmla="*/ 0 w 496"/>
                  <a:gd name="T1" fmla="*/ 72 h 240"/>
                  <a:gd name="T2" fmla="*/ 11 w 496"/>
                  <a:gd name="T3" fmla="*/ 139 h 240"/>
                  <a:gd name="T4" fmla="*/ 49 w 496"/>
                  <a:gd name="T5" fmla="*/ 97 h 240"/>
                  <a:gd name="T6" fmla="*/ 108 w 496"/>
                  <a:gd name="T7" fmla="*/ 80 h 240"/>
                  <a:gd name="T8" fmla="*/ 120 w 496"/>
                  <a:gd name="T9" fmla="*/ 63 h 240"/>
                  <a:gd name="T10" fmla="*/ 152 w 496"/>
                  <a:gd name="T11" fmla="*/ 59 h 240"/>
                  <a:gd name="T12" fmla="*/ 194 w 496"/>
                  <a:gd name="T13" fmla="*/ 93 h 240"/>
                  <a:gd name="T14" fmla="*/ 222 w 496"/>
                  <a:gd name="T15" fmla="*/ 101 h 240"/>
                  <a:gd name="T16" fmla="*/ 276 w 496"/>
                  <a:gd name="T17" fmla="*/ 148 h 240"/>
                  <a:gd name="T18" fmla="*/ 257 w 496"/>
                  <a:gd name="T19" fmla="*/ 194 h 240"/>
                  <a:gd name="T20" fmla="*/ 264 w 496"/>
                  <a:gd name="T21" fmla="*/ 215 h 240"/>
                  <a:gd name="T22" fmla="*/ 287 w 496"/>
                  <a:gd name="T23" fmla="*/ 205 h 240"/>
                  <a:gd name="T24" fmla="*/ 308 w 496"/>
                  <a:gd name="T25" fmla="*/ 205 h 240"/>
                  <a:gd name="T26" fmla="*/ 319 w 496"/>
                  <a:gd name="T27" fmla="*/ 221 h 240"/>
                  <a:gd name="T28" fmla="*/ 344 w 496"/>
                  <a:gd name="T29" fmla="*/ 221 h 240"/>
                  <a:gd name="T30" fmla="*/ 354 w 496"/>
                  <a:gd name="T31" fmla="*/ 215 h 240"/>
                  <a:gd name="T32" fmla="*/ 338 w 496"/>
                  <a:gd name="T33" fmla="*/ 173 h 240"/>
                  <a:gd name="T34" fmla="*/ 335 w 496"/>
                  <a:gd name="T35" fmla="*/ 97 h 240"/>
                  <a:gd name="T36" fmla="*/ 316 w 496"/>
                  <a:gd name="T37" fmla="*/ 86 h 240"/>
                  <a:gd name="T38" fmla="*/ 354 w 496"/>
                  <a:gd name="T39" fmla="*/ 51 h 240"/>
                  <a:gd name="T40" fmla="*/ 356 w 496"/>
                  <a:gd name="T41" fmla="*/ 29 h 240"/>
                  <a:gd name="T42" fmla="*/ 380 w 496"/>
                  <a:gd name="T43" fmla="*/ 31 h 240"/>
                  <a:gd name="T44" fmla="*/ 350 w 496"/>
                  <a:gd name="T45" fmla="*/ 78 h 240"/>
                  <a:gd name="T46" fmla="*/ 367 w 496"/>
                  <a:gd name="T47" fmla="*/ 135 h 240"/>
                  <a:gd name="T48" fmla="*/ 375 w 496"/>
                  <a:gd name="T49" fmla="*/ 150 h 240"/>
                  <a:gd name="T50" fmla="*/ 386 w 496"/>
                  <a:gd name="T51" fmla="*/ 158 h 240"/>
                  <a:gd name="T52" fmla="*/ 363 w 496"/>
                  <a:gd name="T53" fmla="*/ 156 h 240"/>
                  <a:gd name="T54" fmla="*/ 371 w 496"/>
                  <a:gd name="T55" fmla="*/ 192 h 240"/>
                  <a:gd name="T56" fmla="*/ 411 w 496"/>
                  <a:gd name="T57" fmla="*/ 215 h 240"/>
                  <a:gd name="T58" fmla="*/ 420 w 496"/>
                  <a:gd name="T59" fmla="*/ 221 h 240"/>
                  <a:gd name="T60" fmla="*/ 432 w 496"/>
                  <a:gd name="T61" fmla="*/ 221 h 240"/>
                  <a:gd name="T62" fmla="*/ 426 w 496"/>
                  <a:gd name="T63" fmla="*/ 240 h 240"/>
                  <a:gd name="T64" fmla="*/ 475 w 496"/>
                  <a:gd name="T65" fmla="*/ 215 h 240"/>
                  <a:gd name="T66" fmla="*/ 485 w 496"/>
                  <a:gd name="T67" fmla="*/ 184 h 240"/>
                  <a:gd name="T68" fmla="*/ 496 w 496"/>
                  <a:gd name="T69" fmla="*/ 152 h 240"/>
                  <a:gd name="T70" fmla="*/ 426 w 496"/>
                  <a:gd name="T71" fmla="*/ 167 h 240"/>
                  <a:gd name="T72" fmla="*/ 380 w 496"/>
                  <a:gd name="T73" fmla="*/ 0 h 240"/>
                  <a:gd name="T74" fmla="*/ 0 w 496"/>
                  <a:gd name="T75" fmla="*/ 72 h 240"/>
                  <a:gd name="T76" fmla="*/ 0 w 496"/>
                  <a:gd name="T77" fmla="*/ 72 h 240"/>
                  <a:gd name="T78" fmla="*/ 0 w 496"/>
                  <a:gd name="T79" fmla="*/ 72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96" h="240">
                    <a:moveTo>
                      <a:pt x="0" y="72"/>
                    </a:moveTo>
                    <a:lnTo>
                      <a:pt x="11" y="139"/>
                    </a:lnTo>
                    <a:lnTo>
                      <a:pt x="49" y="97"/>
                    </a:lnTo>
                    <a:lnTo>
                      <a:pt x="108" y="80"/>
                    </a:lnTo>
                    <a:lnTo>
                      <a:pt x="120" y="63"/>
                    </a:lnTo>
                    <a:lnTo>
                      <a:pt x="152" y="59"/>
                    </a:lnTo>
                    <a:lnTo>
                      <a:pt x="194" y="93"/>
                    </a:lnTo>
                    <a:lnTo>
                      <a:pt x="222" y="101"/>
                    </a:lnTo>
                    <a:lnTo>
                      <a:pt x="276" y="148"/>
                    </a:lnTo>
                    <a:lnTo>
                      <a:pt x="257" y="194"/>
                    </a:lnTo>
                    <a:lnTo>
                      <a:pt x="264" y="215"/>
                    </a:lnTo>
                    <a:lnTo>
                      <a:pt x="287" y="205"/>
                    </a:lnTo>
                    <a:lnTo>
                      <a:pt x="308" y="205"/>
                    </a:lnTo>
                    <a:lnTo>
                      <a:pt x="319" y="221"/>
                    </a:lnTo>
                    <a:lnTo>
                      <a:pt x="344" y="221"/>
                    </a:lnTo>
                    <a:lnTo>
                      <a:pt x="354" y="215"/>
                    </a:lnTo>
                    <a:lnTo>
                      <a:pt x="338" y="173"/>
                    </a:lnTo>
                    <a:lnTo>
                      <a:pt x="335" y="97"/>
                    </a:lnTo>
                    <a:lnTo>
                      <a:pt x="316" y="86"/>
                    </a:lnTo>
                    <a:lnTo>
                      <a:pt x="354" y="51"/>
                    </a:lnTo>
                    <a:lnTo>
                      <a:pt x="356" y="29"/>
                    </a:lnTo>
                    <a:lnTo>
                      <a:pt x="380" y="31"/>
                    </a:lnTo>
                    <a:lnTo>
                      <a:pt x="350" y="78"/>
                    </a:lnTo>
                    <a:lnTo>
                      <a:pt x="367" y="135"/>
                    </a:lnTo>
                    <a:lnTo>
                      <a:pt x="375" y="150"/>
                    </a:lnTo>
                    <a:lnTo>
                      <a:pt x="386" y="158"/>
                    </a:lnTo>
                    <a:lnTo>
                      <a:pt x="363" y="156"/>
                    </a:lnTo>
                    <a:lnTo>
                      <a:pt x="371" y="192"/>
                    </a:lnTo>
                    <a:lnTo>
                      <a:pt x="411" y="215"/>
                    </a:lnTo>
                    <a:lnTo>
                      <a:pt x="420" y="221"/>
                    </a:lnTo>
                    <a:lnTo>
                      <a:pt x="432" y="221"/>
                    </a:lnTo>
                    <a:lnTo>
                      <a:pt x="426" y="240"/>
                    </a:lnTo>
                    <a:lnTo>
                      <a:pt x="475" y="215"/>
                    </a:lnTo>
                    <a:lnTo>
                      <a:pt x="485" y="184"/>
                    </a:lnTo>
                    <a:lnTo>
                      <a:pt x="496" y="152"/>
                    </a:lnTo>
                    <a:lnTo>
                      <a:pt x="426" y="167"/>
                    </a:lnTo>
                    <a:lnTo>
                      <a:pt x="380" y="0"/>
                    </a:lnTo>
                    <a:lnTo>
                      <a:pt x="0" y="72"/>
                    </a:lnTo>
                    <a:lnTo>
                      <a:pt x="0" y="72"/>
                    </a:lnTo>
                    <a:lnTo>
                      <a:pt x="0" y="72"/>
                    </a:lnTo>
                    <a:close/>
                  </a:path>
                </a:pathLst>
              </a:custGeom>
              <a:grpFill/>
              <a:ln w="9525">
                <a:solidFill>
                  <a:schemeClr val="bg1"/>
                </a:solidFill>
                <a:round/>
                <a:headEnd/>
                <a:tailEnd/>
              </a:ln>
              <a:effectLst/>
              <a:extLst/>
            </p:spPr>
            <p:txBody>
              <a:bodyPr/>
              <a:lstStyle/>
              <a:p>
                <a:pPr eaLnBrk="1" hangingPunct="1">
                  <a:defRPr/>
                </a:pPr>
                <a:endParaRPr lang="en-US" sz="1200" dirty="0">
                  <a:latin typeface="+mj-lt"/>
                  <a:ea typeface="Tahoma" panose="020B0604030504040204" pitchFamily="34" charset="0"/>
                  <a:cs typeface="Tahoma" panose="020B0604030504040204" pitchFamily="34" charset="0"/>
                </a:endParaRPr>
              </a:p>
            </p:txBody>
          </p:sp>
          <p:sp>
            <p:nvSpPr>
              <p:cNvPr id="54" name="Freeform 1154"/>
              <p:cNvSpPr>
                <a:spLocks/>
              </p:cNvSpPr>
              <p:nvPr/>
            </p:nvSpPr>
            <p:spPr bwMode="auto">
              <a:xfrm>
                <a:off x="6127751" y="3863976"/>
                <a:ext cx="857250" cy="476250"/>
              </a:xfrm>
              <a:custGeom>
                <a:avLst/>
                <a:gdLst>
                  <a:gd name="T0" fmla="*/ 78 w 844"/>
                  <a:gd name="T1" fmla="*/ 414 h 463"/>
                  <a:gd name="T2" fmla="*/ 79 w 844"/>
                  <a:gd name="T3" fmla="*/ 402 h 463"/>
                  <a:gd name="T4" fmla="*/ 133 w 844"/>
                  <a:gd name="T5" fmla="*/ 351 h 463"/>
                  <a:gd name="T6" fmla="*/ 163 w 844"/>
                  <a:gd name="T7" fmla="*/ 315 h 463"/>
                  <a:gd name="T8" fmla="*/ 194 w 844"/>
                  <a:gd name="T9" fmla="*/ 351 h 463"/>
                  <a:gd name="T10" fmla="*/ 287 w 844"/>
                  <a:gd name="T11" fmla="*/ 313 h 463"/>
                  <a:gd name="T12" fmla="*/ 329 w 844"/>
                  <a:gd name="T13" fmla="*/ 307 h 463"/>
                  <a:gd name="T14" fmla="*/ 351 w 844"/>
                  <a:gd name="T15" fmla="*/ 279 h 463"/>
                  <a:gd name="T16" fmla="*/ 387 w 844"/>
                  <a:gd name="T17" fmla="*/ 136 h 463"/>
                  <a:gd name="T18" fmla="*/ 427 w 844"/>
                  <a:gd name="T19" fmla="*/ 153 h 463"/>
                  <a:gd name="T20" fmla="*/ 503 w 844"/>
                  <a:gd name="T21" fmla="*/ 0 h 463"/>
                  <a:gd name="T22" fmla="*/ 562 w 844"/>
                  <a:gd name="T23" fmla="*/ 32 h 463"/>
                  <a:gd name="T24" fmla="*/ 572 w 844"/>
                  <a:gd name="T25" fmla="*/ 5 h 463"/>
                  <a:gd name="T26" fmla="*/ 600 w 844"/>
                  <a:gd name="T27" fmla="*/ 13 h 463"/>
                  <a:gd name="T28" fmla="*/ 654 w 844"/>
                  <a:gd name="T29" fmla="*/ 60 h 463"/>
                  <a:gd name="T30" fmla="*/ 635 w 844"/>
                  <a:gd name="T31" fmla="*/ 106 h 463"/>
                  <a:gd name="T32" fmla="*/ 642 w 844"/>
                  <a:gd name="T33" fmla="*/ 127 h 463"/>
                  <a:gd name="T34" fmla="*/ 665 w 844"/>
                  <a:gd name="T35" fmla="*/ 117 h 463"/>
                  <a:gd name="T36" fmla="*/ 682 w 844"/>
                  <a:gd name="T37" fmla="*/ 138 h 463"/>
                  <a:gd name="T38" fmla="*/ 764 w 844"/>
                  <a:gd name="T39" fmla="*/ 165 h 463"/>
                  <a:gd name="T40" fmla="*/ 688 w 844"/>
                  <a:gd name="T41" fmla="*/ 161 h 463"/>
                  <a:gd name="T42" fmla="*/ 768 w 844"/>
                  <a:gd name="T43" fmla="*/ 231 h 463"/>
                  <a:gd name="T44" fmla="*/ 718 w 844"/>
                  <a:gd name="T45" fmla="*/ 224 h 463"/>
                  <a:gd name="T46" fmla="*/ 819 w 844"/>
                  <a:gd name="T47" fmla="*/ 288 h 463"/>
                  <a:gd name="T48" fmla="*/ 844 w 844"/>
                  <a:gd name="T49" fmla="*/ 332 h 463"/>
                  <a:gd name="T50" fmla="*/ 827 w 844"/>
                  <a:gd name="T51" fmla="*/ 326 h 463"/>
                  <a:gd name="T52" fmla="*/ 823 w 844"/>
                  <a:gd name="T53" fmla="*/ 338 h 463"/>
                  <a:gd name="T54" fmla="*/ 492 w 844"/>
                  <a:gd name="T55" fmla="*/ 401 h 463"/>
                  <a:gd name="T56" fmla="*/ 216 w 844"/>
                  <a:gd name="T57" fmla="*/ 435 h 463"/>
                  <a:gd name="T58" fmla="*/ 0 w 844"/>
                  <a:gd name="T59" fmla="*/ 463 h 463"/>
                  <a:gd name="T60" fmla="*/ 78 w 844"/>
                  <a:gd name="T61" fmla="*/ 414 h 463"/>
                  <a:gd name="T62" fmla="*/ 78 w 844"/>
                  <a:gd name="T63" fmla="*/ 414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44" h="463">
                    <a:moveTo>
                      <a:pt x="78" y="414"/>
                    </a:moveTo>
                    <a:lnTo>
                      <a:pt x="79" y="402"/>
                    </a:lnTo>
                    <a:lnTo>
                      <a:pt x="133" y="351"/>
                    </a:lnTo>
                    <a:lnTo>
                      <a:pt x="163" y="315"/>
                    </a:lnTo>
                    <a:lnTo>
                      <a:pt x="194" y="351"/>
                    </a:lnTo>
                    <a:lnTo>
                      <a:pt x="287" y="313"/>
                    </a:lnTo>
                    <a:lnTo>
                      <a:pt x="329" y="307"/>
                    </a:lnTo>
                    <a:lnTo>
                      <a:pt x="351" y="279"/>
                    </a:lnTo>
                    <a:lnTo>
                      <a:pt x="387" y="136"/>
                    </a:lnTo>
                    <a:lnTo>
                      <a:pt x="427" y="153"/>
                    </a:lnTo>
                    <a:lnTo>
                      <a:pt x="503" y="0"/>
                    </a:lnTo>
                    <a:lnTo>
                      <a:pt x="562" y="32"/>
                    </a:lnTo>
                    <a:lnTo>
                      <a:pt x="572" y="5"/>
                    </a:lnTo>
                    <a:lnTo>
                      <a:pt x="600" y="13"/>
                    </a:lnTo>
                    <a:lnTo>
                      <a:pt x="654" y="60"/>
                    </a:lnTo>
                    <a:lnTo>
                      <a:pt x="635" y="106"/>
                    </a:lnTo>
                    <a:lnTo>
                      <a:pt x="642" y="127"/>
                    </a:lnTo>
                    <a:lnTo>
                      <a:pt x="665" y="117"/>
                    </a:lnTo>
                    <a:lnTo>
                      <a:pt x="682" y="138"/>
                    </a:lnTo>
                    <a:lnTo>
                      <a:pt x="764" y="165"/>
                    </a:lnTo>
                    <a:lnTo>
                      <a:pt x="688" y="161"/>
                    </a:lnTo>
                    <a:lnTo>
                      <a:pt x="768" y="231"/>
                    </a:lnTo>
                    <a:lnTo>
                      <a:pt x="718" y="224"/>
                    </a:lnTo>
                    <a:lnTo>
                      <a:pt x="819" y="288"/>
                    </a:lnTo>
                    <a:lnTo>
                      <a:pt x="844" y="332"/>
                    </a:lnTo>
                    <a:lnTo>
                      <a:pt x="827" y="326"/>
                    </a:lnTo>
                    <a:lnTo>
                      <a:pt x="823" y="338"/>
                    </a:lnTo>
                    <a:lnTo>
                      <a:pt x="492" y="401"/>
                    </a:lnTo>
                    <a:lnTo>
                      <a:pt x="216" y="435"/>
                    </a:lnTo>
                    <a:lnTo>
                      <a:pt x="0" y="463"/>
                    </a:lnTo>
                    <a:lnTo>
                      <a:pt x="78" y="414"/>
                    </a:lnTo>
                    <a:lnTo>
                      <a:pt x="78" y="414"/>
                    </a:lnTo>
                    <a:close/>
                  </a:path>
                </a:pathLst>
              </a:custGeom>
              <a:solidFill>
                <a:srgbClr val="E7E6E6"/>
              </a:solidFill>
              <a:ln w="9525">
                <a:solidFill>
                  <a:schemeClr val="bg1"/>
                </a:solidFill>
                <a:round/>
                <a:headEnd/>
                <a:tailEnd/>
              </a:ln>
              <a:effectLst/>
              <a:extLst/>
            </p:spPr>
            <p:txBody>
              <a:bodyPr/>
              <a:lstStyle/>
              <a:p>
                <a:pPr eaLnBrk="1" hangingPunct="1">
                  <a:defRPr/>
                </a:pPr>
                <a:endParaRPr lang="en-US" sz="1200" dirty="0">
                  <a:latin typeface="+mj-lt"/>
                  <a:ea typeface="Tahoma" panose="020B0604030504040204" pitchFamily="34" charset="0"/>
                  <a:cs typeface="Tahoma" panose="020B0604030504040204" pitchFamily="34" charset="0"/>
                </a:endParaRPr>
              </a:p>
            </p:txBody>
          </p:sp>
          <p:sp>
            <p:nvSpPr>
              <p:cNvPr id="55" name="Freeform 1156"/>
              <p:cNvSpPr>
                <a:spLocks/>
              </p:cNvSpPr>
              <p:nvPr/>
            </p:nvSpPr>
            <p:spPr bwMode="auto">
              <a:xfrm>
                <a:off x="6080125" y="4223014"/>
                <a:ext cx="944563" cy="422275"/>
              </a:xfrm>
              <a:custGeom>
                <a:avLst/>
                <a:gdLst>
                  <a:gd name="T0" fmla="*/ 0 w 932"/>
                  <a:gd name="T1" fmla="*/ 350 h 407"/>
                  <a:gd name="T2" fmla="*/ 135 w 932"/>
                  <a:gd name="T3" fmla="*/ 332 h 407"/>
                  <a:gd name="T4" fmla="*/ 213 w 932"/>
                  <a:gd name="T5" fmla="*/ 294 h 407"/>
                  <a:gd name="T6" fmla="*/ 361 w 932"/>
                  <a:gd name="T7" fmla="*/ 279 h 407"/>
                  <a:gd name="T8" fmla="*/ 422 w 932"/>
                  <a:gd name="T9" fmla="*/ 317 h 407"/>
                  <a:gd name="T10" fmla="*/ 519 w 932"/>
                  <a:gd name="T11" fmla="*/ 304 h 407"/>
                  <a:gd name="T12" fmla="*/ 666 w 932"/>
                  <a:gd name="T13" fmla="*/ 407 h 407"/>
                  <a:gd name="T14" fmla="*/ 723 w 932"/>
                  <a:gd name="T15" fmla="*/ 393 h 407"/>
                  <a:gd name="T16" fmla="*/ 804 w 932"/>
                  <a:gd name="T17" fmla="*/ 275 h 407"/>
                  <a:gd name="T18" fmla="*/ 871 w 932"/>
                  <a:gd name="T19" fmla="*/ 251 h 407"/>
                  <a:gd name="T20" fmla="*/ 892 w 932"/>
                  <a:gd name="T21" fmla="*/ 217 h 407"/>
                  <a:gd name="T22" fmla="*/ 820 w 932"/>
                  <a:gd name="T23" fmla="*/ 230 h 407"/>
                  <a:gd name="T24" fmla="*/ 801 w 932"/>
                  <a:gd name="T25" fmla="*/ 205 h 407"/>
                  <a:gd name="T26" fmla="*/ 844 w 932"/>
                  <a:gd name="T27" fmla="*/ 194 h 407"/>
                  <a:gd name="T28" fmla="*/ 844 w 932"/>
                  <a:gd name="T29" fmla="*/ 179 h 407"/>
                  <a:gd name="T30" fmla="*/ 795 w 932"/>
                  <a:gd name="T31" fmla="*/ 161 h 407"/>
                  <a:gd name="T32" fmla="*/ 858 w 932"/>
                  <a:gd name="T33" fmla="*/ 139 h 407"/>
                  <a:gd name="T34" fmla="*/ 854 w 932"/>
                  <a:gd name="T35" fmla="*/ 163 h 407"/>
                  <a:gd name="T36" fmla="*/ 894 w 932"/>
                  <a:gd name="T37" fmla="*/ 163 h 407"/>
                  <a:gd name="T38" fmla="*/ 916 w 932"/>
                  <a:gd name="T39" fmla="*/ 122 h 407"/>
                  <a:gd name="T40" fmla="*/ 932 w 932"/>
                  <a:gd name="T41" fmla="*/ 120 h 407"/>
                  <a:gd name="T42" fmla="*/ 922 w 932"/>
                  <a:gd name="T43" fmla="*/ 82 h 407"/>
                  <a:gd name="T44" fmla="*/ 894 w 932"/>
                  <a:gd name="T45" fmla="*/ 120 h 407"/>
                  <a:gd name="T46" fmla="*/ 865 w 932"/>
                  <a:gd name="T47" fmla="*/ 36 h 407"/>
                  <a:gd name="T48" fmla="*/ 884 w 932"/>
                  <a:gd name="T49" fmla="*/ 32 h 407"/>
                  <a:gd name="T50" fmla="*/ 911 w 932"/>
                  <a:gd name="T51" fmla="*/ 55 h 407"/>
                  <a:gd name="T52" fmla="*/ 892 w 932"/>
                  <a:gd name="T53" fmla="*/ 17 h 407"/>
                  <a:gd name="T54" fmla="*/ 871 w 932"/>
                  <a:gd name="T55" fmla="*/ 0 h 407"/>
                  <a:gd name="T56" fmla="*/ 540 w 932"/>
                  <a:gd name="T57" fmla="*/ 63 h 407"/>
                  <a:gd name="T58" fmla="*/ 264 w 932"/>
                  <a:gd name="T59" fmla="*/ 97 h 407"/>
                  <a:gd name="T60" fmla="*/ 226 w 932"/>
                  <a:gd name="T61" fmla="*/ 171 h 407"/>
                  <a:gd name="T62" fmla="*/ 167 w 932"/>
                  <a:gd name="T63" fmla="*/ 184 h 407"/>
                  <a:gd name="T64" fmla="*/ 139 w 932"/>
                  <a:gd name="T65" fmla="*/ 222 h 407"/>
                  <a:gd name="T66" fmla="*/ 32 w 932"/>
                  <a:gd name="T67" fmla="*/ 283 h 407"/>
                  <a:gd name="T68" fmla="*/ 27 w 932"/>
                  <a:gd name="T69" fmla="*/ 306 h 407"/>
                  <a:gd name="T70" fmla="*/ 0 w 932"/>
                  <a:gd name="T71" fmla="*/ 319 h 407"/>
                  <a:gd name="T72" fmla="*/ 0 w 932"/>
                  <a:gd name="T73" fmla="*/ 350 h 407"/>
                  <a:gd name="T74" fmla="*/ 0 w 932"/>
                  <a:gd name="T75" fmla="*/ 35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32" h="407">
                    <a:moveTo>
                      <a:pt x="0" y="350"/>
                    </a:moveTo>
                    <a:lnTo>
                      <a:pt x="135" y="332"/>
                    </a:lnTo>
                    <a:lnTo>
                      <a:pt x="213" y="294"/>
                    </a:lnTo>
                    <a:lnTo>
                      <a:pt x="361" y="279"/>
                    </a:lnTo>
                    <a:lnTo>
                      <a:pt x="422" y="317"/>
                    </a:lnTo>
                    <a:lnTo>
                      <a:pt x="519" y="304"/>
                    </a:lnTo>
                    <a:lnTo>
                      <a:pt x="666" y="407"/>
                    </a:lnTo>
                    <a:lnTo>
                      <a:pt x="723" y="393"/>
                    </a:lnTo>
                    <a:lnTo>
                      <a:pt x="804" y="275"/>
                    </a:lnTo>
                    <a:lnTo>
                      <a:pt x="871" y="251"/>
                    </a:lnTo>
                    <a:lnTo>
                      <a:pt x="892" y="217"/>
                    </a:lnTo>
                    <a:lnTo>
                      <a:pt x="820" y="230"/>
                    </a:lnTo>
                    <a:lnTo>
                      <a:pt x="801" y="205"/>
                    </a:lnTo>
                    <a:lnTo>
                      <a:pt x="844" y="194"/>
                    </a:lnTo>
                    <a:lnTo>
                      <a:pt x="844" y="179"/>
                    </a:lnTo>
                    <a:lnTo>
                      <a:pt x="795" y="161"/>
                    </a:lnTo>
                    <a:lnTo>
                      <a:pt x="858" y="139"/>
                    </a:lnTo>
                    <a:lnTo>
                      <a:pt x="854" y="163"/>
                    </a:lnTo>
                    <a:lnTo>
                      <a:pt x="894" y="163"/>
                    </a:lnTo>
                    <a:lnTo>
                      <a:pt x="916" y="122"/>
                    </a:lnTo>
                    <a:lnTo>
                      <a:pt x="932" y="120"/>
                    </a:lnTo>
                    <a:lnTo>
                      <a:pt x="922" y="82"/>
                    </a:lnTo>
                    <a:lnTo>
                      <a:pt x="894" y="120"/>
                    </a:lnTo>
                    <a:lnTo>
                      <a:pt x="865" y="36"/>
                    </a:lnTo>
                    <a:lnTo>
                      <a:pt x="884" y="32"/>
                    </a:lnTo>
                    <a:lnTo>
                      <a:pt x="911" y="55"/>
                    </a:lnTo>
                    <a:lnTo>
                      <a:pt x="892" y="17"/>
                    </a:lnTo>
                    <a:lnTo>
                      <a:pt x="871" y="0"/>
                    </a:lnTo>
                    <a:lnTo>
                      <a:pt x="540" y="63"/>
                    </a:lnTo>
                    <a:lnTo>
                      <a:pt x="264" y="97"/>
                    </a:lnTo>
                    <a:lnTo>
                      <a:pt x="226" y="171"/>
                    </a:lnTo>
                    <a:lnTo>
                      <a:pt x="167" y="184"/>
                    </a:lnTo>
                    <a:lnTo>
                      <a:pt x="139" y="222"/>
                    </a:lnTo>
                    <a:lnTo>
                      <a:pt x="32" y="283"/>
                    </a:lnTo>
                    <a:lnTo>
                      <a:pt x="27" y="306"/>
                    </a:lnTo>
                    <a:lnTo>
                      <a:pt x="0" y="319"/>
                    </a:lnTo>
                    <a:lnTo>
                      <a:pt x="0" y="350"/>
                    </a:lnTo>
                    <a:lnTo>
                      <a:pt x="0" y="350"/>
                    </a:lnTo>
                    <a:close/>
                  </a:path>
                </a:pathLst>
              </a:custGeom>
              <a:solidFill>
                <a:srgbClr val="E7E6E6"/>
              </a:solidFill>
              <a:ln w="9525">
                <a:noFill/>
                <a:round/>
                <a:headEnd/>
                <a:tailEnd/>
              </a:ln>
              <a:effectLst/>
              <a:extLst/>
            </p:spPr>
            <p:txBody>
              <a:bodyPr/>
              <a:lstStyle/>
              <a:p>
                <a:pPr eaLnBrk="1" hangingPunct="1">
                  <a:defRPr/>
                </a:pPr>
                <a:endParaRPr lang="en-US" sz="1200" dirty="0">
                  <a:latin typeface="+mj-lt"/>
                  <a:ea typeface="Tahoma" panose="020B0604030504040204" pitchFamily="34" charset="0"/>
                  <a:cs typeface="Tahoma" panose="020B0604030504040204" pitchFamily="34" charset="0"/>
                </a:endParaRPr>
              </a:p>
            </p:txBody>
          </p:sp>
          <p:sp>
            <p:nvSpPr>
              <p:cNvPr id="56" name="Freeform 1147"/>
              <p:cNvSpPr>
                <a:spLocks/>
              </p:cNvSpPr>
              <p:nvPr/>
            </p:nvSpPr>
            <p:spPr bwMode="auto">
              <a:xfrm>
                <a:off x="5754688" y="5105400"/>
                <a:ext cx="1004888" cy="754062"/>
              </a:xfrm>
              <a:custGeom>
                <a:avLst/>
                <a:gdLst>
                  <a:gd name="T0" fmla="*/ 0 w 990"/>
                  <a:gd name="T1" fmla="*/ 71 h 732"/>
                  <a:gd name="T2" fmla="*/ 26 w 990"/>
                  <a:gd name="T3" fmla="*/ 95 h 732"/>
                  <a:gd name="T4" fmla="*/ 23 w 990"/>
                  <a:gd name="T5" fmla="*/ 113 h 732"/>
                  <a:gd name="T6" fmla="*/ 30 w 990"/>
                  <a:gd name="T7" fmla="*/ 124 h 732"/>
                  <a:gd name="T8" fmla="*/ 19 w 990"/>
                  <a:gd name="T9" fmla="*/ 141 h 732"/>
                  <a:gd name="T10" fmla="*/ 135 w 990"/>
                  <a:gd name="T11" fmla="*/ 101 h 732"/>
                  <a:gd name="T12" fmla="*/ 283 w 990"/>
                  <a:gd name="T13" fmla="*/ 194 h 732"/>
                  <a:gd name="T14" fmla="*/ 405 w 990"/>
                  <a:gd name="T15" fmla="*/ 130 h 732"/>
                  <a:gd name="T16" fmla="*/ 475 w 990"/>
                  <a:gd name="T17" fmla="*/ 145 h 732"/>
                  <a:gd name="T18" fmla="*/ 564 w 990"/>
                  <a:gd name="T19" fmla="*/ 232 h 732"/>
                  <a:gd name="T20" fmla="*/ 597 w 990"/>
                  <a:gd name="T21" fmla="*/ 232 h 732"/>
                  <a:gd name="T22" fmla="*/ 625 w 990"/>
                  <a:gd name="T23" fmla="*/ 293 h 732"/>
                  <a:gd name="T24" fmla="*/ 618 w 990"/>
                  <a:gd name="T25" fmla="*/ 409 h 732"/>
                  <a:gd name="T26" fmla="*/ 639 w 990"/>
                  <a:gd name="T27" fmla="*/ 422 h 732"/>
                  <a:gd name="T28" fmla="*/ 642 w 990"/>
                  <a:gd name="T29" fmla="*/ 401 h 732"/>
                  <a:gd name="T30" fmla="*/ 671 w 990"/>
                  <a:gd name="T31" fmla="*/ 401 h 732"/>
                  <a:gd name="T32" fmla="*/ 642 w 990"/>
                  <a:gd name="T33" fmla="*/ 457 h 732"/>
                  <a:gd name="T34" fmla="*/ 718 w 990"/>
                  <a:gd name="T35" fmla="*/ 533 h 732"/>
                  <a:gd name="T36" fmla="*/ 730 w 990"/>
                  <a:gd name="T37" fmla="*/ 512 h 732"/>
                  <a:gd name="T38" fmla="*/ 736 w 990"/>
                  <a:gd name="T39" fmla="*/ 565 h 732"/>
                  <a:gd name="T40" fmla="*/ 760 w 990"/>
                  <a:gd name="T41" fmla="*/ 576 h 732"/>
                  <a:gd name="T42" fmla="*/ 787 w 990"/>
                  <a:gd name="T43" fmla="*/ 641 h 732"/>
                  <a:gd name="T44" fmla="*/ 814 w 990"/>
                  <a:gd name="T45" fmla="*/ 641 h 732"/>
                  <a:gd name="T46" fmla="*/ 871 w 990"/>
                  <a:gd name="T47" fmla="*/ 702 h 732"/>
                  <a:gd name="T48" fmla="*/ 903 w 990"/>
                  <a:gd name="T49" fmla="*/ 706 h 732"/>
                  <a:gd name="T50" fmla="*/ 903 w 990"/>
                  <a:gd name="T51" fmla="*/ 715 h 732"/>
                  <a:gd name="T52" fmla="*/ 880 w 990"/>
                  <a:gd name="T53" fmla="*/ 732 h 732"/>
                  <a:gd name="T54" fmla="*/ 931 w 990"/>
                  <a:gd name="T55" fmla="*/ 725 h 732"/>
                  <a:gd name="T56" fmla="*/ 964 w 990"/>
                  <a:gd name="T57" fmla="*/ 711 h 732"/>
                  <a:gd name="T58" fmla="*/ 981 w 990"/>
                  <a:gd name="T59" fmla="*/ 626 h 732"/>
                  <a:gd name="T60" fmla="*/ 990 w 990"/>
                  <a:gd name="T61" fmla="*/ 630 h 732"/>
                  <a:gd name="T62" fmla="*/ 983 w 990"/>
                  <a:gd name="T63" fmla="*/ 512 h 732"/>
                  <a:gd name="T64" fmla="*/ 969 w 990"/>
                  <a:gd name="T65" fmla="*/ 477 h 732"/>
                  <a:gd name="T66" fmla="*/ 863 w 990"/>
                  <a:gd name="T67" fmla="*/ 306 h 732"/>
                  <a:gd name="T68" fmla="*/ 779 w 990"/>
                  <a:gd name="T69" fmla="*/ 145 h 732"/>
                  <a:gd name="T70" fmla="*/ 728 w 990"/>
                  <a:gd name="T71" fmla="*/ 12 h 732"/>
                  <a:gd name="T72" fmla="*/ 715 w 990"/>
                  <a:gd name="T73" fmla="*/ 10 h 732"/>
                  <a:gd name="T74" fmla="*/ 669 w 990"/>
                  <a:gd name="T75" fmla="*/ 0 h 732"/>
                  <a:gd name="T76" fmla="*/ 656 w 990"/>
                  <a:gd name="T77" fmla="*/ 14 h 732"/>
                  <a:gd name="T78" fmla="*/ 663 w 990"/>
                  <a:gd name="T79" fmla="*/ 65 h 732"/>
                  <a:gd name="T80" fmla="*/ 644 w 990"/>
                  <a:gd name="T81" fmla="*/ 61 h 732"/>
                  <a:gd name="T82" fmla="*/ 641 w 990"/>
                  <a:gd name="T83" fmla="*/ 40 h 732"/>
                  <a:gd name="T84" fmla="*/ 327 w 990"/>
                  <a:gd name="T85" fmla="*/ 57 h 732"/>
                  <a:gd name="T86" fmla="*/ 304 w 990"/>
                  <a:gd name="T87" fmla="*/ 23 h 732"/>
                  <a:gd name="T88" fmla="*/ 0 w 990"/>
                  <a:gd name="T89" fmla="*/ 50 h 732"/>
                  <a:gd name="T90" fmla="*/ 0 w 990"/>
                  <a:gd name="T91" fmla="*/ 71 h 732"/>
                  <a:gd name="T92" fmla="*/ 0 w 990"/>
                  <a:gd name="T93" fmla="*/ 71 h 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90" h="732">
                    <a:moveTo>
                      <a:pt x="0" y="71"/>
                    </a:moveTo>
                    <a:lnTo>
                      <a:pt x="26" y="95"/>
                    </a:lnTo>
                    <a:lnTo>
                      <a:pt x="23" y="113"/>
                    </a:lnTo>
                    <a:lnTo>
                      <a:pt x="30" y="124"/>
                    </a:lnTo>
                    <a:lnTo>
                      <a:pt x="19" y="141"/>
                    </a:lnTo>
                    <a:lnTo>
                      <a:pt x="135" y="101"/>
                    </a:lnTo>
                    <a:lnTo>
                      <a:pt x="283" y="194"/>
                    </a:lnTo>
                    <a:lnTo>
                      <a:pt x="405" y="130"/>
                    </a:lnTo>
                    <a:lnTo>
                      <a:pt x="475" y="145"/>
                    </a:lnTo>
                    <a:lnTo>
                      <a:pt x="564" y="232"/>
                    </a:lnTo>
                    <a:lnTo>
                      <a:pt x="597" y="232"/>
                    </a:lnTo>
                    <a:lnTo>
                      <a:pt x="625" y="293"/>
                    </a:lnTo>
                    <a:lnTo>
                      <a:pt x="618" y="409"/>
                    </a:lnTo>
                    <a:lnTo>
                      <a:pt x="639" y="422"/>
                    </a:lnTo>
                    <a:lnTo>
                      <a:pt x="642" y="401"/>
                    </a:lnTo>
                    <a:lnTo>
                      <a:pt x="671" y="401"/>
                    </a:lnTo>
                    <a:lnTo>
                      <a:pt x="642" y="457"/>
                    </a:lnTo>
                    <a:lnTo>
                      <a:pt x="718" y="533"/>
                    </a:lnTo>
                    <a:lnTo>
                      <a:pt x="730" y="512"/>
                    </a:lnTo>
                    <a:lnTo>
                      <a:pt x="736" y="565"/>
                    </a:lnTo>
                    <a:lnTo>
                      <a:pt x="760" y="576"/>
                    </a:lnTo>
                    <a:lnTo>
                      <a:pt x="787" y="641"/>
                    </a:lnTo>
                    <a:lnTo>
                      <a:pt x="814" y="641"/>
                    </a:lnTo>
                    <a:lnTo>
                      <a:pt x="871" y="702"/>
                    </a:lnTo>
                    <a:lnTo>
                      <a:pt x="903" y="706"/>
                    </a:lnTo>
                    <a:lnTo>
                      <a:pt x="903" y="715"/>
                    </a:lnTo>
                    <a:lnTo>
                      <a:pt x="880" y="732"/>
                    </a:lnTo>
                    <a:lnTo>
                      <a:pt x="931" y="725"/>
                    </a:lnTo>
                    <a:lnTo>
                      <a:pt x="964" y="711"/>
                    </a:lnTo>
                    <a:lnTo>
                      <a:pt x="981" y="626"/>
                    </a:lnTo>
                    <a:lnTo>
                      <a:pt x="990" y="630"/>
                    </a:lnTo>
                    <a:lnTo>
                      <a:pt x="983" y="512"/>
                    </a:lnTo>
                    <a:lnTo>
                      <a:pt x="969" y="477"/>
                    </a:lnTo>
                    <a:lnTo>
                      <a:pt x="863" y="306"/>
                    </a:lnTo>
                    <a:lnTo>
                      <a:pt x="779" y="145"/>
                    </a:lnTo>
                    <a:lnTo>
                      <a:pt x="728" y="12"/>
                    </a:lnTo>
                    <a:lnTo>
                      <a:pt x="715" y="10"/>
                    </a:lnTo>
                    <a:lnTo>
                      <a:pt x="669" y="0"/>
                    </a:lnTo>
                    <a:lnTo>
                      <a:pt x="656" y="14"/>
                    </a:lnTo>
                    <a:lnTo>
                      <a:pt x="663" y="65"/>
                    </a:lnTo>
                    <a:lnTo>
                      <a:pt x="644" y="61"/>
                    </a:lnTo>
                    <a:lnTo>
                      <a:pt x="641" y="40"/>
                    </a:lnTo>
                    <a:lnTo>
                      <a:pt x="327" y="57"/>
                    </a:lnTo>
                    <a:lnTo>
                      <a:pt x="304" y="23"/>
                    </a:lnTo>
                    <a:lnTo>
                      <a:pt x="0" y="50"/>
                    </a:lnTo>
                    <a:lnTo>
                      <a:pt x="0" y="71"/>
                    </a:lnTo>
                    <a:lnTo>
                      <a:pt x="0" y="71"/>
                    </a:lnTo>
                    <a:close/>
                  </a:path>
                </a:pathLst>
              </a:custGeom>
              <a:solidFill>
                <a:srgbClr val="6E88A9"/>
              </a:solidFill>
              <a:ln w="9525">
                <a:noFill/>
                <a:round/>
                <a:headEnd/>
                <a:tailEnd/>
              </a:ln>
              <a:effectLst/>
              <a:extLst/>
            </p:spPr>
            <p:txBody>
              <a:bodyPr/>
              <a:lstStyle/>
              <a:p>
                <a:pPr eaLnBrk="1" hangingPunct="1">
                  <a:defRPr/>
                </a:pPr>
                <a:endParaRPr lang="en-US" sz="1200" dirty="0">
                  <a:latin typeface="+mj-lt"/>
                  <a:ea typeface="Tahoma" panose="020B0604030504040204" pitchFamily="34" charset="0"/>
                  <a:cs typeface="Tahoma" panose="020B0604030504040204" pitchFamily="34" charset="0"/>
                </a:endParaRPr>
              </a:p>
            </p:txBody>
          </p:sp>
          <p:sp>
            <p:nvSpPr>
              <p:cNvPr id="57" name="Freeform 1157"/>
              <p:cNvSpPr>
                <a:spLocks/>
              </p:cNvSpPr>
              <p:nvPr/>
            </p:nvSpPr>
            <p:spPr bwMode="auto">
              <a:xfrm>
                <a:off x="6176456" y="4515364"/>
                <a:ext cx="563561" cy="422275"/>
              </a:xfrm>
              <a:custGeom>
                <a:avLst/>
                <a:gdLst>
                  <a:gd name="T0" fmla="*/ 25 w 556"/>
                  <a:gd name="T1" fmla="*/ 53 h 413"/>
                  <a:gd name="T2" fmla="*/ 103 w 556"/>
                  <a:gd name="T3" fmla="*/ 15 h 413"/>
                  <a:gd name="T4" fmla="*/ 251 w 556"/>
                  <a:gd name="T5" fmla="*/ 0 h 413"/>
                  <a:gd name="T6" fmla="*/ 312 w 556"/>
                  <a:gd name="T7" fmla="*/ 38 h 413"/>
                  <a:gd name="T8" fmla="*/ 409 w 556"/>
                  <a:gd name="T9" fmla="*/ 25 h 413"/>
                  <a:gd name="T10" fmla="*/ 556 w 556"/>
                  <a:gd name="T11" fmla="*/ 128 h 413"/>
                  <a:gd name="T12" fmla="*/ 491 w 556"/>
                  <a:gd name="T13" fmla="*/ 206 h 413"/>
                  <a:gd name="T14" fmla="*/ 495 w 556"/>
                  <a:gd name="T15" fmla="*/ 240 h 413"/>
                  <a:gd name="T16" fmla="*/ 384 w 556"/>
                  <a:gd name="T17" fmla="*/ 340 h 413"/>
                  <a:gd name="T18" fmla="*/ 365 w 556"/>
                  <a:gd name="T19" fmla="*/ 344 h 413"/>
                  <a:gd name="T20" fmla="*/ 358 w 556"/>
                  <a:gd name="T21" fmla="*/ 375 h 413"/>
                  <a:gd name="T22" fmla="*/ 333 w 556"/>
                  <a:gd name="T23" fmla="*/ 358 h 413"/>
                  <a:gd name="T24" fmla="*/ 354 w 556"/>
                  <a:gd name="T25" fmla="*/ 386 h 413"/>
                  <a:gd name="T26" fmla="*/ 333 w 556"/>
                  <a:gd name="T27" fmla="*/ 413 h 413"/>
                  <a:gd name="T28" fmla="*/ 314 w 556"/>
                  <a:gd name="T29" fmla="*/ 409 h 413"/>
                  <a:gd name="T30" fmla="*/ 238 w 556"/>
                  <a:gd name="T31" fmla="*/ 291 h 413"/>
                  <a:gd name="T32" fmla="*/ 73 w 556"/>
                  <a:gd name="T33" fmla="*/ 143 h 413"/>
                  <a:gd name="T34" fmla="*/ 0 w 556"/>
                  <a:gd name="T35" fmla="*/ 97 h 413"/>
                  <a:gd name="T36" fmla="*/ 25 w 556"/>
                  <a:gd name="T37" fmla="*/ 53 h 413"/>
                  <a:gd name="T38" fmla="*/ 25 w 556"/>
                  <a:gd name="T39" fmla="*/ 53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56" h="413">
                    <a:moveTo>
                      <a:pt x="25" y="53"/>
                    </a:moveTo>
                    <a:lnTo>
                      <a:pt x="103" y="15"/>
                    </a:lnTo>
                    <a:lnTo>
                      <a:pt x="251" y="0"/>
                    </a:lnTo>
                    <a:lnTo>
                      <a:pt x="312" y="38"/>
                    </a:lnTo>
                    <a:lnTo>
                      <a:pt x="409" y="25"/>
                    </a:lnTo>
                    <a:lnTo>
                      <a:pt x="556" y="128"/>
                    </a:lnTo>
                    <a:lnTo>
                      <a:pt x="491" y="206"/>
                    </a:lnTo>
                    <a:lnTo>
                      <a:pt x="495" y="240"/>
                    </a:lnTo>
                    <a:lnTo>
                      <a:pt x="384" y="340"/>
                    </a:lnTo>
                    <a:lnTo>
                      <a:pt x="365" y="344"/>
                    </a:lnTo>
                    <a:lnTo>
                      <a:pt x="358" y="375"/>
                    </a:lnTo>
                    <a:lnTo>
                      <a:pt x="333" y="358"/>
                    </a:lnTo>
                    <a:lnTo>
                      <a:pt x="354" y="386"/>
                    </a:lnTo>
                    <a:lnTo>
                      <a:pt x="333" y="413"/>
                    </a:lnTo>
                    <a:lnTo>
                      <a:pt x="314" y="409"/>
                    </a:lnTo>
                    <a:lnTo>
                      <a:pt x="238" y="291"/>
                    </a:lnTo>
                    <a:lnTo>
                      <a:pt x="73" y="143"/>
                    </a:lnTo>
                    <a:lnTo>
                      <a:pt x="0" y="97"/>
                    </a:lnTo>
                    <a:lnTo>
                      <a:pt x="25" y="53"/>
                    </a:lnTo>
                    <a:lnTo>
                      <a:pt x="25" y="53"/>
                    </a:lnTo>
                    <a:close/>
                  </a:path>
                </a:pathLst>
              </a:custGeom>
              <a:grpFill/>
              <a:ln w="9525">
                <a:solidFill>
                  <a:schemeClr val="bg1"/>
                </a:solidFill>
                <a:round/>
                <a:headEnd/>
                <a:tailEnd/>
              </a:ln>
              <a:effectLst/>
              <a:extLst/>
            </p:spPr>
            <p:txBody>
              <a:bodyPr/>
              <a:lstStyle/>
              <a:p>
                <a:pPr eaLnBrk="1" hangingPunct="1">
                  <a:defRPr/>
                </a:pPr>
                <a:endParaRPr lang="en-US" sz="1200" dirty="0">
                  <a:latin typeface="+mj-lt"/>
                  <a:ea typeface="Tahoma" panose="020B0604030504040204" pitchFamily="34" charset="0"/>
                  <a:cs typeface="Tahoma" panose="020B0604030504040204" pitchFamily="34" charset="0"/>
                </a:endParaRPr>
              </a:p>
            </p:txBody>
          </p:sp>
          <p:sp>
            <p:nvSpPr>
              <p:cNvPr id="58" name="Freeform 1160"/>
              <p:cNvSpPr>
                <a:spLocks/>
              </p:cNvSpPr>
              <p:nvPr/>
            </p:nvSpPr>
            <p:spPr bwMode="auto">
              <a:xfrm>
                <a:off x="6929438" y="3522663"/>
                <a:ext cx="139700" cy="336550"/>
              </a:xfrm>
              <a:custGeom>
                <a:avLst/>
                <a:gdLst>
                  <a:gd name="T0" fmla="*/ 7 w 137"/>
                  <a:gd name="T1" fmla="*/ 222 h 325"/>
                  <a:gd name="T2" fmla="*/ 32 w 137"/>
                  <a:gd name="T3" fmla="*/ 205 h 325"/>
                  <a:gd name="T4" fmla="*/ 68 w 137"/>
                  <a:gd name="T5" fmla="*/ 159 h 325"/>
                  <a:gd name="T6" fmla="*/ 5 w 137"/>
                  <a:gd name="T7" fmla="*/ 110 h 325"/>
                  <a:gd name="T8" fmla="*/ 3 w 137"/>
                  <a:gd name="T9" fmla="*/ 64 h 325"/>
                  <a:gd name="T10" fmla="*/ 32 w 137"/>
                  <a:gd name="T11" fmla="*/ 0 h 325"/>
                  <a:gd name="T12" fmla="*/ 125 w 137"/>
                  <a:gd name="T13" fmla="*/ 32 h 325"/>
                  <a:gd name="T14" fmla="*/ 127 w 137"/>
                  <a:gd name="T15" fmla="*/ 43 h 325"/>
                  <a:gd name="T16" fmla="*/ 116 w 137"/>
                  <a:gd name="T17" fmla="*/ 79 h 325"/>
                  <a:gd name="T18" fmla="*/ 106 w 137"/>
                  <a:gd name="T19" fmla="*/ 87 h 325"/>
                  <a:gd name="T20" fmla="*/ 104 w 137"/>
                  <a:gd name="T21" fmla="*/ 106 h 325"/>
                  <a:gd name="T22" fmla="*/ 114 w 137"/>
                  <a:gd name="T23" fmla="*/ 112 h 325"/>
                  <a:gd name="T24" fmla="*/ 137 w 137"/>
                  <a:gd name="T25" fmla="*/ 106 h 325"/>
                  <a:gd name="T26" fmla="*/ 137 w 137"/>
                  <a:gd name="T27" fmla="*/ 161 h 325"/>
                  <a:gd name="T28" fmla="*/ 137 w 137"/>
                  <a:gd name="T29" fmla="*/ 195 h 325"/>
                  <a:gd name="T30" fmla="*/ 137 w 137"/>
                  <a:gd name="T31" fmla="*/ 214 h 325"/>
                  <a:gd name="T32" fmla="*/ 129 w 137"/>
                  <a:gd name="T33" fmla="*/ 232 h 325"/>
                  <a:gd name="T34" fmla="*/ 119 w 137"/>
                  <a:gd name="T35" fmla="*/ 233 h 325"/>
                  <a:gd name="T36" fmla="*/ 123 w 137"/>
                  <a:gd name="T37" fmla="*/ 249 h 325"/>
                  <a:gd name="T38" fmla="*/ 89 w 137"/>
                  <a:gd name="T39" fmla="*/ 325 h 325"/>
                  <a:gd name="T40" fmla="*/ 81 w 137"/>
                  <a:gd name="T41" fmla="*/ 325 h 325"/>
                  <a:gd name="T42" fmla="*/ 78 w 137"/>
                  <a:gd name="T43" fmla="*/ 296 h 325"/>
                  <a:gd name="T44" fmla="*/ 55 w 137"/>
                  <a:gd name="T45" fmla="*/ 296 h 325"/>
                  <a:gd name="T46" fmla="*/ 7 w 137"/>
                  <a:gd name="T47" fmla="*/ 266 h 325"/>
                  <a:gd name="T48" fmla="*/ 0 w 137"/>
                  <a:gd name="T49" fmla="*/ 241 h 325"/>
                  <a:gd name="T50" fmla="*/ 7 w 137"/>
                  <a:gd name="T51" fmla="*/ 222 h 325"/>
                  <a:gd name="T52" fmla="*/ 7 w 137"/>
                  <a:gd name="T53" fmla="*/ 222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7" h="325">
                    <a:moveTo>
                      <a:pt x="7" y="222"/>
                    </a:moveTo>
                    <a:lnTo>
                      <a:pt x="32" y="205"/>
                    </a:lnTo>
                    <a:lnTo>
                      <a:pt x="68" y="159"/>
                    </a:lnTo>
                    <a:lnTo>
                      <a:pt x="5" y="110"/>
                    </a:lnTo>
                    <a:lnTo>
                      <a:pt x="3" y="64"/>
                    </a:lnTo>
                    <a:lnTo>
                      <a:pt x="32" y="0"/>
                    </a:lnTo>
                    <a:lnTo>
                      <a:pt x="125" y="32"/>
                    </a:lnTo>
                    <a:lnTo>
                      <a:pt x="127" y="43"/>
                    </a:lnTo>
                    <a:lnTo>
                      <a:pt x="116" y="79"/>
                    </a:lnTo>
                    <a:lnTo>
                      <a:pt x="106" y="87"/>
                    </a:lnTo>
                    <a:lnTo>
                      <a:pt x="104" y="106"/>
                    </a:lnTo>
                    <a:lnTo>
                      <a:pt x="114" y="112"/>
                    </a:lnTo>
                    <a:lnTo>
                      <a:pt x="137" y="106"/>
                    </a:lnTo>
                    <a:lnTo>
                      <a:pt x="137" y="161"/>
                    </a:lnTo>
                    <a:lnTo>
                      <a:pt x="137" y="195"/>
                    </a:lnTo>
                    <a:lnTo>
                      <a:pt x="137" y="214"/>
                    </a:lnTo>
                    <a:lnTo>
                      <a:pt x="129" y="232"/>
                    </a:lnTo>
                    <a:lnTo>
                      <a:pt x="119" y="233"/>
                    </a:lnTo>
                    <a:lnTo>
                      <a:pt x="123" y="249"/>
                    </a:lnTo>
                    <a:lnTo>
                      <a:pt x="89" y="325"/>
                    </a:lnTo>
                    <a:lnTo>
                      <a:pt x="81" y="325"/>
                    </a:lnTo>
                    <a:lnTo>
                      <a:pt x="78" y="296"/>
                    </a:lnTo>
                    <a:lnTo>
                      <a:pt x="55" y="296"/>
                    </a:lnTo>
                    <a:lnTo>
                      <a:pt x="7" y="266"/>
                    </a:lnTo>
                    <a:lnTo>
                      <a:pt x="0" y="241"/>
                    </a:lnTo>
                    <a:lnTo>
                      <a:pt x="7" y="222"/>
                    </a:lnTo>
                    <a:lnTo>
                      <a:pt x="7" y="222"/>
                    </a:lnTo>
                    <a:close/>
                  </a:path>
                </a:pathLst>
              </a:custGeom>
              <a:grpFill/>
              <a:ln w="9525">
                <a:solidFill>
                  <a:schemeClr val="bg1"/>
                </a:solidFill>
                <a:round/>
                <a:headEnd/>
                <a:tailEnd/>
              </a:ln>
              <a:effectLst/>
              <a:extLst/>
            </p:spPr>
            <p:txBody>
              <a:bodyPr/>
              <a:lstStyle/>
              <a:p>
                <a:pPr eaLnBrk="1" hangingPunct="1">
                  <a:defRPr/>
                </a:pPr>
                <a:endParaRPr lang="en-US" sz="1200" dirty="0">
                  <a:latin typeface="+mj-lt"/>
                  <a:ea typeface="Tahoma" panose="020B0604030504040204" pitchFamily="34" charset="0"/>
                  <a:cs typeface="Tahoma" panose="020B0604030504040204" pitchFamily="34" charset="0"/>
                </a:endParaRPr>
              </a:p>
            </p:txBody>
          </p:sp>
          <p:sp>
            <p:nvSpPr>
              <p:cNvPr id="59" name="Freeform 1161"/>
              <p:cNvSpPr>
                <a:spLocks/>
              </p:cNvSpPr>
              <p:nvPr/>
            </p:nvSpPr>
            <p:spPr bwMode="auto">
              <a:xfrm>
                <a:off x="6423026" y="3000376"/>
                <a:ext cx="658812" cy="584200"/>
              </a:xfrm>
              <a:custGeom>
                <a:avLst/>
                <a:gdLst>
                  <a:gd name="T0" fmla="*/ 20 w 648"/>
                  <a:gd name="T1" fmla="*/ 517 h 565"/>
                  <a:gd name="T2" fmla="*/ 443 w 648"/>
                  <a:gd name="T3" fmla="*/ 439 h 565"/>
                  <a:gd name="T4" fmla="*/ 488 w 648"/>
                  <a:gd name="T5" fmla="*/ 487 h 565"/>
                  <a:gd name="T6" fmla="*/ 530 w 648"/>
                  <a:gd name="T7" fmla="*/ 508 h 565"/>
                  <a:gd name="T8" fmla="*/ 623 w 648"/>
                  <a:gd name="T9" fmla="*/ 540 h 565"/>
                  <a:gd name="T10" fmla="*/ 631 w 648"/>
                  <a:gd name="T11" fmla="*/ 565 h 565"/>
                  <a:gd name="T12" fmla="*/ 646 w 648"/>
                  <a:gd name="T13" fmla="*/ 530 h 565"/>
                  <a:gd name="T14" fmla="*/ 648 w 648"/>
                  <a:gd name="T15" fmla="*/ 483 h 565"/>
                  <a:gd name="T16" fmla="*/ 631 w 648"/>
                  <a:gd name="T17" fmla="*/ 392 h 565"/>
                  <a:gd name="T18" fmla="*/ 631 w 648"/>
                  <a:gd name="T19" fmla="*/ 297 h 565"/>
                  <a:gd name="T20" fmla="*/ 585 w 648"/>
                  <a:gd name="T21" fmla="*/ 158 h 565"/>
                  <a:gd name="T22" fmla="*/ 577 w 648"/>
                  <a:gd name="T23" fmla="*/ 97 h 565"/>
                  <a:gd name="T24" fmla="*/ 549 w 648"/>
                  <a:gd name="T25" fmla="*/ 0 h 565"/>
                  <a:gd name="T26" fmla="*/ 412 w 648"/>
                  <a:gd name="T27" fmla="*/ 32 h 565"/>
                  <a:gd name="T28" fmla="*/ 336 w 648"/>
                  <a:gd name="T29" fmla="*/ 112 h 565"/>
                  <a:gd name="T30" fmla="*/ 332 w 648"/>
                  <a:gd name="T31" fmla="*/ 133 h 565"/>
                  <a:gd name="T32" fmla="*/ 289 w 648"/>
                  <a:gd name="T33" fmla="*/ 181 h 565"/>
                  <a:gd name="T34" fmla="*/ 300 w 648"/>
                  <a:gd name="T35" fmla="*/ 198 h 565"/>
                  <a:gd name="T36" fmla="*/ 309 w 648"/>
                  <a:gd name="T37" fmla="*/ 211 h 565"/>
                  <a:gd name="T38" fmla="*/ 302 w 648"/>
                  <a:gd name="T39" fmla="*/ 215 h 565"/>
                  <a:gd name="T40" fmla="*/ 315 w 648"/>
                  <a:gd name="T41" fmla="*/ 234 h 565"/>
                  <a:gd name="T42" fmla="*/ 317 w 648"/>
                  <a:gd name="T43" fmla="*/ 251 h 565"/>
                  <a:gd name="T44" fmla="*/ 275 w 648"/>
                  <a:gd name="T45" fmla="*/ 291 h 565"/>
                  <a:gd name="T46" fmla="*/ 212 w 648"/>
                  <a:gd name="T47" fmla="*/ 308 h 565"/>
                  <a:gd name="T48" fmla="*/ 197 w 648"/>
                  <a:gd name="T49" fmla="*/ 319 h 565"/>
                  <a:gd name="T50" fmla="*/ 174 w 648"/>
                  <a:gd name="T51" fmla="*/ 310 h 565"/>
                  <a:gd name="T52" fmla="*/ 104 w 648"/>
                  <a:gd name="T53" fmla="*/ 318 h 565"/>
                  <a:gd name="T54" fmla="*/ 53 w 648"/>
                  <a:gd name="T55" fmla="*/ 338 h 565"/>
                  <a:gd name="T56" fmla="*/ 53 w 648"/>
                  <a:gd name="T57" fmla="*/ 365 h 565"/>
                  <a:gd name="T58" fmla="*/ 62 w 648"/>
                  <a:gd name="T59" fmla="*/ 382 h 565"/>
                  <a:gd name="T60" fmla="*/ 70 w 648"/>
                  <a:gd name="T61" fmla="*/ 382 h 565"/>
                  <a:gd name="T62" fmla="*/ 77 w 648"/>
                  <a:gd name="T63" fmla="*/ 403 h 565"/>
                  <a:gd name="T64" fmla="*/ 64 w 648"/>
                  <a:gd name="T65" fmla="*/ 414 h 565"/>
                  <a:gd name="T66" fmla="*/ 58 w 648"/>
                  <a:gd name="T67" fmla="*/ 433 h 565"/>
                  <a:gd name="T68" fmla="*/ 0 w 648"/>
                  <a:gd name="T69" fmla="*/ 487 h 565"/>
                  <a:gd name="T70" fmla="*/ 20 w 648"/>
                  <a:gd name="T71" fmla="*/ 517 h 565"/>
                  <a:gd name="T72" fmla="*/ 20 w 648"/>
                  <a:gd name="T73" fmla="*/ 517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48" h="565">
                    <a:moveTo>
                      <a:pt x="20" y="517"/>
                    </a:moveTo>
                    <a:lnTo>
                      <a:pt x="443" y="439"/>
                    </a:lnTo>
                    <a:lnTo>
                      <a:pt x="488" y="487"/>
                    </a:lnTo>
                    <a:lnTo>
                      <a:pt x="530" y="508"/>
                    </a:lnTo>
                    <a:lnTo>
                      <a:pt x="623" y="540"/>
                    </a:lnTo>
                    <a:lnTo>
                      <a:pt x="631" y="565"/>
                    </a:lnTo>
                    <a:lnTo>
                      <a:pt x="646" y="530"/>
                    </a:lnTo>
                    <a:lnTo>
                      <a:pt x="648" y="483"/>
                    </a:lnTo>
                    <a:lnTo>
                      <a:pt x="631" y="392"/>
                    </a:lnTo>
                    <a:lnTo>
                      <a:pt x="631" y="297"/>
                    </a:lnTo>
                    <a:lnTo>
                      <a:pt x="585" y="158"/>
                    </a:lnTo>
                    <a:lnTo>
                      <a:pt x="577" y="97"/>
                    </a:lnTo>
                    <a:lnTo>
                      <a:pt x="549" y="0"/>
                    </a:lnTo>
                    <a:lnTo>
                      <a:pt x="412" y="32"/>
                    </a:lnTo>
                    <a:lnTo>
                      <a:pt x="336" y="112"/>
                    </a:lnTo>
                    <a:lnTo>
                      <a:pt x="332" y="133"/>
                    </a:lnTo>
                    <a:lnTo>
                      <a:pt x="289" y="181"/>
                    </a:lnTo>
                    <a:lnTo>
                      <a:pt x="300" y="198"/>
                    </a:lnTo>
                    <a:lnTo>
                      <a:pt x="309" y="211"/>
                    </a:lnTo>
                    <a:lnTo>
                      <a:pt x="302" y="215"/>
                    </a:lnTo>
                    <a:lnTo>
                      <a:pt x="315" y="234"/>
                    </a:lnTo>
                    <a:lnTo>
                      <a:pt x="317" y="251"/>
                    </a:lnTo>
                    <a:lnTo>
                      <a:pt x="275" y="291"/>
                    </a:lnTo>
                    <a:lnTo>
                      <a:pt x="212" y="308"/>
                    </a:lnTo>
                    <a:lnTo>
                      <a:pt x="197" y="319"/>
                    </a:lnTo>
                    <a:lnTo>
                      <a:pt x="174" y="310"/>
                    </a:lnTo>
                    <a:lnTo>
                      <a:pt x="104" y="318"/>
                    </a:lnTo>
                    <a:lnTo>
                      <a:pt x="53" y="338"/>
                    </a:lnTo>
                    <a:lnTo>
                      <a:pt x="53" y="365"/>
                    </a:lnTo>
                    <a:lnTo>
                      <a:pt x="62" y="382"/>
                    </a:lnTo>
                    <a:lnTo>
                      <a:pt x="70" y="382"/>
                    </a:lnTo>
                    <a:lnTo>
                      <a:pt x="77" y="403"/>
                    </a:lnTo>
                    <a:lnTo>
                      <a:pt x="64" y="414"/>
                    </a:lnTo>
                    <a:lnTo>
                      <a:pt x="58" y="433"/>
                    </a:lnTo>
                    <a:lnTo>
                      <a:pt x="0" y="487"/>
                    </a:lnTo>
                    <a:lnTo>
                      <a:pt x="20" y="517"/>
                    </a:lnTo>
                    <a:lnTo>
                      <a:pt x="20" y="517"/>
                    </a:lnTo>
                    <a:close/>
                  </a:path>
                </a:pathLst>
              </a:custGeom>
              <a:grpFill/>
              <a:ln w="9525">
                <a:solidFill>
                  <a:schemeClr val="bg1"/>
                </a:solidFill>
                <a:round/>
                <a:headEnd/>
                <a:tailEnd/>
              </a:ln>
              <a:effectLst/>
              <a:extLst/>
            </p:spPr>
            <p:txBody>
              <a:bodyPr/>
              <a:lstStyle/>
              <a:p>
                <a:pPr eaLnBrk="1" hangingPunct="1">
                  <a:defRPr/>
                </a:pPr>
                <a:endParaRPr lang="en-US" sz="1200" dirty="0">
                  <a:latin typeface="+mj-lt"/>
                  <a:ea typeface="Tahoma" panose="020B0604030504040204" pitchFamily="34" charset="0"/>
                  <a:cs typeface="Tahoma" panose="020B0604030504040204" pitchFamily="34" charset="0"/>
                </a:endParaRPr>
              </a:p>
            </p:txBody>
          </p:sp>
          <p:sp>
            <p:nvSpPr>
              <p:cNvPr id="60" name="Freeform 1163"/>
              <p:cNvSpPr>
                <a:spLocks/>
              </p:cNvSpPr>
              <p:nvPr/>
            </p:nvSpPr>
            <p:spPr bwMode="auto">
              <a:xfrm>
                <a:off x="7053263" y="3495676"/>
                <a:ext cx="203200" cy="123825"/>
              </a:xfrm>
              <a:custGeom>
                <a:avLst/>
                <a:gdLst>
                  <a:gd name="T0" fmla="*/ 15 w 202"/>
                  <a:gd name="T1" fmla="*/ 116 h 116"/>
                  <a:gd name="T2" fmla="*/ 86 w 202"/>
                  <a:gd name="T3" fmla="*/ 76 h 116"/>
                  <a:gd name="T4" fmla="*/ 135 w 202"/>
                  <a:gd name="T5" fmla="*/ 53 h 116"/>
                  <a:gd name="T6" fmla="*/ 84 w 202"/>
                  <a:gd name="T7" fmla="*/ 89 h 116"/>
                  <a:gd name="T8" fmla="*/ 88 w 202"/>
                  <a:gd name="T9" fmla="*/ 91 h 116"/>
                  <a:gd name="T10" fmla="*/ 164 w 202"/>
                  <a:gd name="T11" fmla="*/ 40 h 116"/>
                  <a:gd name="T12" fmla="*/ 202 w 202"/>
                  <a:gd name="T13" fmla="*/ 6 h 116"/>
                  <a:gd name="T14" fmla="*/ 198 w 202"/>
                  <a:gd name="T15" fmla="*/ 0 h 116"/>
                  <a:gd name="T16" fmla="*/ 164 w 202"/>
                  <a:gd name="T17" fmla="*/ 19 h 116"/>
                  <a:gd name="T18" fmla="*/ 160 w 202"/>
                  <a:gd name="T19" fmla="*/ 17 h 116"/>
                  <a:gd name="T20" fmla="*/ 143 w 202"/>
                  <a:gd name="T21" fmla="*/ 40 h 116"/>
                  <a:gd name="T22" fmla="*/ 133 w 202"/>
                  <a:gd name="T23" fmla="*/ 40 h 116"/>
                  <a:gd name="T24" fmla="*/ 158 w 202"/>
                  <a:gd name="T25" fmla="*/ 0 h 116"/>
                  <a:gd name="T26" fmla="*/ 131 w 202"/>
                  <a:gd name="T27" fmla="*/ 30 h 116"/>
                  <a:gd name="T28" fmla="*/ 40 w 202"/>
                  <a:gd name="T29" fmla="*/ 61 h 116"/>
                  <a:gd name="T30" fmla="*/ 23 w 202"/>
                  <a:gd name="T31" fmla="*/ 84 h 116"/>
                  <a:gd name="T32" fmla="*/ 10 w 202"/>
                  <a:gd name="T33" fmla="*/ 87 h 116"/>
                  <a:gd name="T34" fmla="*/ 0 w 202"/>
                  <a:gd name="T35" fmla="*/ 105 h 116"/>
                  <a:gd name="T36" fmla="*/ 15 w 202"/>
                  <a:gd name="T37" fmla="*/ 116 h 116"/>
                  <a:gd name="T38" fmla="*/ 15 w 202"/>
                  <a:gd name="T39" fmla="*/ 1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2" h="116">
                    <a:moveTo>
                      <a:pt x="15" y="116"/>
                    </a:moveTo>
                    <a:lnTo>
                      <a:pt x="86" y="76"/>
                    </a:lnTo>
                    <a:lnTo>
                      <a:pt x="135" y="53"/>
                    </a:lnTo>
                    <a:lnTo>
                      <a:pt x="84" y="89"/>
                    </a:lnTo>
                    <a:lnTo>
                      <a:pt x="88" y="91"/>
                    </a:lnTo>
                    <a:lnTo>
                      <a:pt x="164" y="40"/>
                    </a:lnTo>
                    <a:lnTo>
                      <a:pt x="202" y="6"/>
                    </a:lnTo>
                    <a:lnTo>
                      <a:pt x="198" y="0"/>
                    </a:lnTo>
                    <a:lnTo>
                      <a:pt x="164" y="19"/>
                    </a:lnTo>
                    <a:lnTo>
                      <a:pt x="160" y="17"/>
                    </a:lnTo>
                    <a:lnTo>
                      <a:pt x="143" y="40"/>
                    </a:lnTo>
                    <a:lnTo>
                      <a:pt x="133" y="40"/>
                    </a:lnTo>
                    <a:lnTo>
                      <a:pt x="158" y="0"/>
                    </a:lnTo>
                    <a:lnTo>
                      <a:pt x="131" y="30"/>
                    </a:lnTo>
                    <a:lnTo>
                      <a:pt x="40" y="61"/>
                    </a:lnTo>
                    <a:lnTo>
                      <a:pt x="23" y="84"/>
                    </a:lnTo>
                    <a:lnTo>
                      <a:pt x="10" y="87"/>
                    </a:lnTo>
                    <a:lnTo>
                      <a:pt x="0" y="105"/>
                    </a:lnTo>
                    <a:lnTo>
                      <a:pt x="15" y="116"/>
                    </a:lnTo>
                    <a:lnTo>
                      <a:pt x="15" y="116"/>
                    </a:lnTo>
                    <a:close/>
                  </a:path>
                </a:pathLst>
              </a:custGeom>
              <a:grpFill/>
              <a:ln w="9525">
                <a:solidFill>
                  <a:schemeClr val="bg1"/>
                </a:solidFill>
                <a:round/>
                <a:headEnd/>
                <a:tailEnd/>
              </a:ln>
              <a:effectLst/>
              <a:extLst/>
            </p:spPr>
            <p:txBody>
              <a:bodyPr/>
              <a:lstStyle/>
              <a:p>
                <a:pPr eaLnBrk="1" hangingPunct="1">
                  <a:defRPr/>
                </a:pPr>
                <a:endParaRPr lang="en-US" sz="1200" dirty="0">
                  <a:latin typeface="+mj-lt"/>
                  <a:ea typeface="Tahoma" panose="020B0604030504040204" pitchFamily="34" charset="0"/>
                  <a:cs typeface="Tahoma" panose="020B0604030504040204" pitchFamily="34" charset="0"/>
                </a:endParaRPr>
              </a:p>
            </p:txBody>
          </p:sp>
          <p:sp>
            <p:nvSpPr>
              <p:cNvPr id="61" name="Freeform 1164"/>
              <p:cNvSpPr>
                <a:spLocks/>
              </p:cNvSpPr>
              <p:nvPr/>
            </p:nvSpPr>
            <p:spPr bwMode="auto">
              <a:xfrm>
                <a:off x="7064376" y="3370263"/>
                <a:ext cx="188912" cy="177800"/>
              </a:xfrm>
              <a:custGeom>
                <a:avLst/>
                <a:gdLst>
                  <a:gd name="T0" fmla="*/ 17 w 188"/>
                  <a:gd name="T1" fmla="*/ 127 h 174"/>
                  <a:gd name="T2" fmla="*/ 15 w 188"/>
                  <a:gd name="T3" fmla="*/ 174 h 174"/>
                  <a:gd name="T4" fmla="*/ 30 w 188"/>
                  <a:gd name="T5" fmla="*/ 171 h 174"/>
                  <a:gd name="T6" fmla="*/ 66 w 188"/>
                  <a:gd name="T7" fmla="*/ 144 h 174"/>
                  <a:gd name="T8" fmla="*/ 78 w 188"/>
                  <a:gd name="T9" fmla="*/ 121 h 174"/>
                  <a:gd name="T10" fmla="*/ 85 w 188"/>
                  <a:gd name="T11" fmla="*/ 127 h 174"/>
                  <a:gd name="T12" fmla="*/ 135 w 188"/>
                  <a:gd name="T13" fmla="*/ 114 h 174"/>
                  <a:gd name="T14" fmla="*/ 137 w 188"/>
                  <a:gd name="T15" fmla="*/ 104 h 174"/>
                  <a:gd name="T16" fmla="*/ 144 w 188"/>
                  <a:gd name="T17" fmla="*/ 108 h 174"/>
                  <a:gd name="T18" fmla="*/ 154 w 188"/>
                  <a:gd name="T19" fmla="*/ 100 h 174"/>
                  <a:gd name="T20" fmla="*/ 169 w 188"/>
                  <a:gd name="T21" fmla="*/ 98 h 174"/>
                  <a:gd name="T22" fmla="*/ 188 w 188"/>
                  <a:gd name="T23" fmla="*/ 89 h 174"/>
                  <a:gd name="T24" fmla="*/ 169 w 188"/>
                  <a:gd name="T25" fmla="*/ 0 h 174"/>
                  <a:gd name="T26" fmla="*/ 0 w 188"/>
                  <a:gd name="T27" fmla="*/ 36 h 174"/>
                  <a:gd name="T28" fmla="*/ 17 w 188"/>
                  <a:gd name="T29" fmla="*/ 127 h 174"/>
                  <a:gd name="T30" fmla="*/ 17 w 188"/>
                  <a:gd name="T31" fmla="*/ 127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8" h="174">
                    <a:moveTo>
                      <a:pt x="17" y="127"/>
                    </a:moveTo>
                    <a:lnTo>
                      <a:pt x="15" y="174"/>
                    </a:lnTo>
                    <a:lnTo>
                      <a:pt x="30" y="171"/>
                    </a:lnTo>
                    <a:lnTo>
                      <a:pt x="66" y="144"/>
                    </a:lnTo>
                    <a:lnTo>
                      <a:pt x="78" y="121"/>
                    </a:lnTo>
                    <a:lnTo>
                      <a:pt x="85" y="127"/>
                    </a:lnTo>
                    <a:lnTo>
                      <a:pt x="135" y="114"/>
                    </a:lnTo>
                    <a:lnTo>
                      <a:pt x="137" y="104"/>
                    </a:lnTo>
                    <a:lnTo>
                      <a:pt x="144" y="108"/>
                    </a:lnTo>
                    <a:lnTo>
                      <a:pt x="154" y="100"/>
                    </a:lnTo>
                    <a:lnTo>
                      <a:pt x="169" y="98"/>
                    </a:lnTo>
                    <a:lnTo>
                      <a:pt x="188" y="89"/>
                    </a:lnTo>
                    <a:lnTo>
                      <a:pt x="169" y="0"/>
                    </a:lnTo>
                    <a:lnTo>
                      <a:pt x="0" y="36"/>
                    </a:lnTo>
                    <a:lnTo>
                      <a:pt x="17" y="127"/>
                    </a:lnTo>
                    <a:lnTo>
                      <a:pt x="17" y="127"/>
                    </a:lnTo>
                    <a:close/>
                  </a:path>
                </a:pathLst>
              </a:custGeom>
              <a:grpFill/>
              <a:ln w="9525">
                <a:solidFill>
                  <a:schemeClr val="bg1"/>
                </a:solidFill>
                <a:round/>
                <a:headEnd/>
                <a:tailEnd/>
              </a:ln>
              <a:effectLst/>
              <a:extLst/>
            </p:spPr>
            <p:txBody>
              <a:bodyPr/>
              <a:lstStyle/>
              <a:p>
                <a:pPr eaLnBrk="1" hangingPunct="1">
                  <a:defRPr/>
                </a:pPr>
                <a:endParaRPr lang="en-US" sz="1200" dirty="0">
                  <a:latin typeface="+mj-lt"/>
                  <a:ea typeface="Tahoma" panose="020B0604030504040204" pitchFamily="34" charset="0"/>
                  <a:cs typeface="Tahoma" panose="020B0604030504040204" pitchFamily="34" charset="0"/>
                </a:endParaRPr>
              </a:p>
            </p:txBody>
          </p:sp>
          <p:sp>
            <p:nvSpPr>
              <p:cNvPr id="62" name="Freeform 1165"/>
              <p:cNvSpPr>
                <a:spLocks/>
              </p:cNvSpPr>
              <p:nvPr/>
            </p:nvSpPr>
            <p:spPr bwMode="auto">
              <a:xfrm>
                <a:off x="7235826" y="3357563"/>
                <a:ext cx="87312" cy="103188"/>
              </a:xfrm>
              <a:custGeom>
                <a:avLst/>
                <a:gdLst>
                  <a:gd name="T0" fmla="*/ 19 w 85"/>
                  <a:gd name="T1" fmla="*/ 99 h 99"/>
                  <a:gd name="T2" fmla="*/ 55 w 85"/>
                  <a:gd name="T3" fmla="*/ 86 h 99"/>
                  <a:gd name="T4" fmla="*/ 55 w 85"/>
                  <a:gd name="T5" fmla="*/ 46 h 99"/>
                  <a:gd name="T6" fmla="*/ 65 w 85"/>
                  <a:gd name="T7" fmla="*/ 55 h 99"/>
                  <a:gd name="T8" fmla="*/ 66 w 85"/>
                  <a:gd name="T9" fmla="*/ 74 h 99"/>
                  <a:gd name="T10" fmla="*/ 74 w 85"/>
                  <a:gd name="T11" fmla="*/ 74 h 99"/>
                  <a:gd name="T12" fmla="*/ 85 w 85"/>
                  <a:gd name="T13" fmla="*/ 55 h 99"/>
                  <a:gd name="T14" fmla="*/ 74 w 85"/>
                  <a:gd name="T15" fmla="*/ 34 h 99"/>
                  <a:gd name="T16" fmla="*/ 55 w 85"/>
                  <a:gd name="T17" fmla="*/ 30 h 99"/>
                  <a:gd name="T18" fmla="*/ 42 w 85"/>
                  <a:gd name="T19" fmla="*/ 4 h 99"/>
                  <a:gd name="T20" fmla="*/ 30 w 85"/>
                  <a:gd name="T21" fmla="*/ 0 h 99"/>
                  <a:gd name="T22" fmla="*/ 0 w 85"/>
                  <a:gd name="T23" fmla="*/ 10 h 99"/>
                  <a:gd name="T24" fmla="*/ 19 w 85"/>
                  <a:gd name="T25" fmla="*/ 99 h 99"/>
                  <a:gd name="T26" fmla="*/ 19 w 85"/>
                  <a:gd name="T27" fmla="*/ 9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5" h="99">
                    <a:moveTo>
                      <a:pt x="19" y="99"/>
                    </a:moveTo>
                    <a:lnTo>
                      <a:pt x="55" y="86"/>
                    </a:lnTo>
                    <a:lnTo>
                      <a:pt x="55" y="46"/>
                    </a:lnTo>
                    <a:lnTo>
                      <a:pt x="65" y="55"/>
                    </a:lnTo>
                    <a:lnTo>
                      <a:pt x="66" y="74"/>
                    </a:lnTo>
                    <a:lnTo>
                      <a:pt x="74" y="74"/>
                    </a:lnTo>
                    <a:lnTo>
                      <a:pt x="85" y="55"/>
                    </a:lnTo>
                    <a:lnTo>
                      <a:pt x="74" y="34"/>
                    </a:lnTo>
                    <a:lnTo>
                      <a:pt x="55" y="30"/>
                    </a:lnTo>
                    <a:lnTo>
                      <a:pt x="42" y="4"/>
                    </a:lnTo>
                    <a:lnTo>
                      <a:pt x="30" y="0"/>
                    </a:lnTo>
                    <a:lnTo>
                      <a:pt x="0" y="10"/>
                    </a:lnTo>
                    <a:lnTo>
                      <a:pt x="19" y="99"/>
                    </a:lnTo>
                    <a:lnTo>
                      <a:pt x="19" y="99"/>
                    </a:lnTo>
                    <a:close/>
                  </a:path>
                </a:pathLst>
              </a:custGeom>
              <a:grpFill/>
              <a:ln w="9525">
                <a:solidFill>
                  <a:schemeClr val="bg1"/>
                </a:solidFill>
                <a:round/>
                <a:headEnd/>
                <a:tailEnd/>
              </a:ln>
              <a:effectLst/>
              <a:extLst/>
            </p:spPr>
            <p:txBody>
              <a:bodyPr/>
              <a:lstStyle/>
              <a:p>
                <a:pPr eaLnBrk="1" hangingPunct="1">
                  <a:defRPr/>
                </a:pPr>
                <a:endParaRPr lang="en-US" sz="1200" dirty="0">
                  <a:latin typeface="+mj-lt"/>
                  <a:ea typeface="Tahoma" panose="020B0604030504040204" pitchFamily="34" charset="0"/>
                  <a:cs typeface="Tahoma" panose="020B0604030504040204" pitchFamily="34" charset="0"/>
                </a:endParaRPr>
              </a:p>
            </p:txBody>
          </p:sp>
          <p:sp>
            <p:nvSpPr>
              <p:cNvPr id="63" name="Freeform 1166"/>
              <p:cNvSpPr>
                <a:spLocks/>
              </p:cNvSpPr>
              <p:nvPr/>
            </p:nvSpPr>
            <p:spPr bwMode="auto">
              <a:xfrm>
                <a:off x="7069138" y="3235326"/>
                <a:ext cx="373063" cy="184150"/>
              </a:xfrm>
              <a:custGeom>
                <a:avLst/>
                <a:gdLst>
                  <a:gd name="T0" fmla="*/ 0 w 365"/>
                  <a:gd name="T1" fmla="*/ 169 h 180"/>
                  <a:gd name="T2" fmla="*/ 169 w 365"/>
                  <a:gd name="T3" fmla="*/ 133 h 180"/>
                  <a:gd name="T4" fmla="*/ 199 w 365"/>
                  <a:gd name="T5" fmla="*/ 123 h 180"/>
                  <a:gd name="T6" fmla="*/ 211 w 365"/>
                  <a:gd name="T7" fmla="*/ 127 h 180"/>
                  <a:gd name="T8" fmla="*/ 224 w 365"/>
                  <a:gd name="T9" fmla="*/ 153 h 180"/>
                  <a:gd name="T10" fmla="*/ 243 w 365"/>
                  <a:gd name="T11" fmla="*/ 157 h 180"/>
                  <a:gd name="T12" fmla="*/ 254 w 365"/>
                  <a:gd name="T13" fmla="*/ 178 h 180"/>
                  <a:gd name="T14" fmla="*/ 266 w 365"/>
                  <a:gd name="T15" fmla="*/ 180 h 180"/>
                  <a:gd name="T16" fmla="*/ 279 w 365"/>
                  <a:gd name="T17" fmla="*/ 159 h 180"/>
                  <a:gd name="T18" fmla="*/ 285 w 365"/>
                  <a:gd name="T19" fmla="*/ 142 h 180"/>
                  <a:gd name="T20" fmla="*/ 298 w 365"/>
                  <a:gd name="T21" fmla="*/ 165 h 180"/>
                  <a:gd name="T22" fmla="*/ 365 w 365"/>
                  <a:gd name="T23" fmla="*/ 144 h 180"/>
                  <a:gd name="T24" fmla="*/ 361 w 365"/>
                  <a:gd name="T25" fmla="*/ 119 h 180"/>
                  <a:gd name="T26" fmla="*/ 342 w 365"/>
                  <a:gd name="T27" fmla="*/ 87 h 180"/>
                  <a:gd name="T28" fmla="*/ 332 w 365"/>
                  <a:gd name="T29" fmla="*/ 83 h 180"/>
                  <a:gd name="T30" fmla="*/ 321 w 365"/>
                  <a:gd name="T31" fmla="*/ 85 h 180"/>
                  <a:gd name="T32" fmla="*/ 323 w 365"/>
                  <a:gd name="T33" fmla="*/ 91 h 180"/>
                  <a:gd name="T34" fmla="*/ 338 w 365"/>
                  <a:gd name="T35" fmla="*/ 93 h 180"/>
                  <a:gd name="T36" fmla="*/ 344 w 365"/>
                  <a:gd name="T37" fmla="*/ 123 h 180"/>
                  <a:gd name="T38" fmla="*/ 317 w 365"/>
                  <a:gd name="T39" fmla="*/ 134 h 180"/>
                  <a:gd name="T40" fmla="*/ 279 w 365"/>
                  <a:gd name="T41" fmla="*/ 110 h 180"/>
                  <a:gd name="T42" fmla="*/ 266 w 365"/>
                  <a:gd name="T43" fmla="*/ 83 h 180"/>
                  <a:gd name="T44" fmla="*/ 249 w 365"/>
                  <a:gd name="T45" fmla="*/ 76 h 180"/>
                  <a:gd name="T46" fmla="*/ 249 w 365"/>
                  <a:gd name="T47" fmla="*/ 83 h 180"/>
                  <a:gd name="T48" fmla="*/ 232 w 365"/>
                  <a:gd name="T49" fmla="*/ 68 h 180"/>
                  <a:gd name="T50" fmla="*/ 245 w 365"/>
                  <a:gd name="T51" fmla="*/ 49 h 180"/>
                  <a:gd name="T52" fmla="*/ 256 w 365"/>
                  <a:gd name="T53" fmla="*/ 32 h 180"/>
                  <a:gd name="T54" fmla="*/ 235 w 365"/>
                  <a:gd name="T55" fmla="*/ 0 h 180"/>
                  <a:gd name="T56" fmla="*/ 199 w 365"/>
                  <a:gd name="T57" fmla="*/ 26 h 180"/>
                  <a:gd name="T58" fmla="*/ 78 w 365"/>
                  <a:gd name="T59" fmla="*/ 57 h 180"/>
                  <a:gd name="T60" fmla="*/ 0 w 365"/>
                  <a:gd name="T61" fmla="*/ 74 h 180"/>
                  <a:gd name="T62" fmla="*/ 0 w 365"/>
                  <a:gd name="T63" fmla="*/ 169 h 180"/>
                  <a:gd name="T64" fmla="*/ 0 w 365"/>
                  <a:gd name="T65" fmla="*/ 16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5" h="180">
                    <a:moveTo>
                      <a:pt x="0" y="169"/>
                    </a:moveTo>
                    <a:lnTo>
                      <a:pt x="169" y="133"/>
                    </a:lnTo>
                    <a:lnTo>
                      <a:pt x="199" y="123"/>
                    </a:lnTo>
                    <a:lnTo>
                      <a:pt x="211" y="127"/>
                    </a:lnTo>
                    <a:lnTo>
                      <a:pt x="224" y="153"/>
                    </a:lnTo>
                    <a:lnTo>
                      <a:pt x="243" y="157"/>
                    </a:lnTo>
                    <a:lnTo>
                      <a:pt x="254" y="178"/>
                    </a:lnTo>
                    <a:lnTo>
                      <a:pt x="266" y="180"/>
                    </a:lnTo>
                    <a:lnTo>
                      <a:pt x="279" y="159"/>
                    </a:lnTo>
                    <a:lnTo>
                      <a:pt x="285" y="142"/>
                    </a:lnTo>
                    <a:lnTo>
                      <a:pt x="298" y="165"/>
                    </a:lnTo>
                    <a:lnTo>
                      <a:pt x="365" y="144"/>
                    </a:lnTo>
                    <a:lnTo>
                      <a:pt x="361" y="119"/>
                    </a:lnTo>
                    <a:lnTo>
                      <a:pt x="342" y="87"/>
                    </a:lnTo>
                    <a:lnTo>
                      <a:pt x="332" y="83"/>
                    </a:lnTo>
                    <a:lnTo>
                      <a:pt x="321" y="85"/>
                    </a:lnTo>
                    <a:lnTo>
                      <a:pt x="323" y="91"/>
                    </a:lnTo>
                    <a:lnTo>
                      <a:pt x="338" y="93"/>
                    </a:lnTo>
                    <a:lnTo>
                      <a:pt x="344" y="123"/>
                    </a:lnTo>
                    <a:lnTo>
                      <a:pt x="317" y="134"/>
                    </a:lnTo>
                    <a:lnTo>
                      <a:pt x="279" y="110"/>
                    </a:lnTo>
                    <a:lnTo>
                      <a:pt x="266" y="83"/>
                    </a:lnTo>
                    <a:lnTo>
                      <a:pt x="249" y="76"/>
                    </a:lnTo>
                    <a:lnTo>
                      <a:pt x="249" y="83"/>
                    </a:lnTo>
                    <a:lnTo>
                      <a:pt x="232" y="68"/>
                    </a:lnTo>
                    <a:lnTo>
                      <a:pt x="245" y="49"/>
                    </a:lnTo>
                    <a:lnTo>
                      <a:pt x="256" y="32"/>
                    </a:lnTo>
                    <a:lnTo>
                      <a:pt x="235" y="0"/>
                    </a:lnTo>
                    <a:lnTo>
                      <a:pt x="199" y="26"/>
                    </a:lnTo>
                    <a:lnTo>
                      <a:pt x="78" y="57"/>
                    </a:lnTo>
                    <a:lnTo>
                      <a:pt x="0" y="74"/>
                    </a:lnTo>
                    <a:lnTo>
                      <a:pt x="0" y="169"/>
                    </a:lnTo>
                    <a:lnTo>
                      <a:pt x="0" y="169"/>
                    </a:lnTo>
                    <a:close/>
                  </a:path>
                </a:pathLst>
              </a:custGeom>
              <a:grpFill/>
              <a:ln w="9525">
                <a:solidFill>
                  <a:schemeClr val="bg1"/>
                </a:solidFill>
                <a:round/>
                <a:headEnd/>
                <a:tailEnd/>
              </a:ln>
              <a:effectLst/>
              <a:extLst/>
            </p:spPr>
            <p:txBody>
              <a:bodyPr/>
              <a:lstStyle/>
              <a:p>
                <a:pPr eaLnBrk="1" hangingPunct="1">
                  <a:defRPr/>
                </a:pPr>
                <a:endParaRPr lang="en-US" sz="1200" dirty="0">
                  <a:latin typeface="+mj-lt"/>
                  <a:ea typeface="Tahoma" panose="020B0604030504040204" pitchFamily="34" charset="0"/>
                  <a:cs typeface="Tahoma" panose="020B0604030504040204" pitchFamily="34" charset="0"/>
                </a:endParaRPr>
              </a:p>
            </p:txBody>
          </p:sp>
          <p:sp>
            <p:nvSpPr>
              <p:cNvPr id="64" name="Freeform 1169"/>
              <p:cNvSpPr>
                <a:spLocks/>
              </p:cNvSpPr>
              <p:nvPr/>
            </p:nvSpPr>
            <p:spPr bwMode="auto">
              <a:xfrm>
                <a:off x="6977063" y="2959101"/>
                <a:ext cx="180975" cy="349250"/>
              </a:xfrm>
              <a:custGeom>
                <a:avLst/>
                <a:gdLst>
                  <a:gd name="T0" fmla="*/ 28 w 177"/>
                  <a:gd name="T1" fmla="*/ 139 h 339"/>
                  <a:gd name="T2" fmla="*/ 36 w 177"/>
                  <a:gd name="T3" fmla="*/ 200 h 339"/>
                  <a:gd name="T4" fmla="*/ 82 w 177"/>
                  <a:gd name="T5" fmla="*/ 339 h 339"/>
                  <a:gd name="T6" fmla="*/ 160 w 177"/>
                  <a:gd name="T7" fmla="*/ 322 h 339"/>
                  <a:gd name="T8" fmla="*/ 154 w 177"/>
                  <a:gd name="T9" fmla="*/ 124 h 339"/>
                  <a:gd name="T10" fmla="*/ 175 w 177"/>
                  <a:gd name="T11" fmla="*/ 86 h 339"/>
                  <a:gd name="T12" fmla="*/ 177 w 177"/>
                  <a:gd name="T13" fmla="*/ 0 h 339"/>
                  <a:gd name="T14" fmla="*/ 0 w 177"/>
                  <a:gd name="T15" fmla="*/ 42 h 339"/>
                  <a:gd name="T16" fmla="*/ 28 w 177"/>
                  <a:gd name="T17" fmla="*/ 139 h 339"/>
                  <a:gd name="T18" fmla="*/ 28 w 177"/>
                  <a:gd name="T19" fmla="*/ 13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7" h="339">
                    <a:moveTo>
                      <a:pt x="28" y="139"/>
                    </a:moveTo>
                    <a:lnTo>
                      <a:pt x="36" y="200"/>
                    </a:lnTo>
                    <a:lnTo>
                      <a:pt x="82" y="339"/>
                    </a:lnTo>
                    <a:lnTo>
                      <a:pt x="160" y="322"/>
                    </a:lnTo>
                    <a:lnTo>
                      <a:pt x="154" y="124"/>
                    </a:lnTo>
                    <a:lnTo>
                      <a:pt x="175" y="86"/>
                    </a:lnTo>
                    <a:lnTo>
                      <a:pt x="177" y="0"/>
                    </a:lnTo>
                    <a:lnTo>
                      <a:pt x="0" y="42"/>
                    </a:lnTo>
                    <a:lnTo>
                      <a:pt x="28" y="139"/>
                    </a:lnTo>
                    <a:lnTo>
                      <a:pt x="28" y="139"/>
                    </a:lnTo>
                    <a:close/>
                  </a:path>
                </a:pathLst>
              </a:custGeom>
              <a:grpFill/>
              <a:ln w="9525">
                <a:solidFill>
                  <a:schemeClr val="bg1"/>
                </a:solidFill>
                <a:round/>
                <a:headEnd/>
                <a:tailEnd/>
              </a:ln>
              <a:effectLst/>
              <a:extLst/>
            </p:spPr>
            <p:txBody>
              <a:bodyPr/>
              <a:lstStyle/>
              <a:p>
                <a:pPr eaLnBrk="1" hangingPunct="1">
                  <a:defRPr/>
                </a:pPr>
                <a:endParaRPr lang="en-US" sz="1200" dirty="0">
                  <a:latin typeface="+mj-lt"/>
                  <a:ea typeface="Tahoma" panose="020B0604030504040204" pitchFamily="34" charset="0"/>
                  <a:cs typeface="Tahoma" panose="020B0604030504040204" pitchFamily="34" charset="0"/>
                </a:endParaRPr>
              </a:p>
            </p:txBody>
          </p:sp>
          <p:sp>
            <p:nvSpPr>
              <p:cNvPr id="65" name="Freeform 1171"/>
              <p:cNvSpPr>
                <a:spLocks/>
              </p:cNvSpPr>
              <p:nvPr/>
            </p:nvSpPr>
            <p:spPr bwMode="auto">
              <a:xfrm>
                <a:off x="7188201" y="2568576"/>
                <a:ext cx="409575" cy="628650"/>
              </a:xfrm>
              <a:custGeom>
                <a:avLst/>
                <a:gdLst>
                  <a:gd name="T0" fmla="*/ 0 w 399"/>
                  <a:gd name="T1" fmla="*/ 329 h 610"/>
                  <a:gd name="T2" fmla="*/ 23 w 399"/>
                  <a:gd name="T3" fmla="*/ 331 h 610"/>
                  <a:gd name="T4" fmla="*/ 25 w 399"/>
                  <a:gd name="T5" fmla="*/ 291 h 610"/>
                  <a:gd name="T6" fmla="*/ 53 w 399"/>
                  <a:gd name="T7" fmla="*/ 236 h 610"/>
                  <a:gd name="T8" fmla="*/ 40 w 399"/>
                  <a:gd name="T9" fmla="*/ 196 h 610"/>
                  <a:gd name="T10" fmla="*/ 97 w 399"/>
                  <a:gd name="T11" fmla="*/ 4 h 610"/>
                  <a:gd name="T12" fmla="*/ 110 w 399"/>
                  <a:gd name="T13" fmla="*/ 4 h 610"/>
                  <a:gd name="T14" fmla="*/ 114 w 399"/>
                  <a:gd name="T15" fmla="*/ 29 h 610"/>
                  <a:gd name="T16" fmla="*/ 171 w 399"/>
                  <a:gd name="T17" fmla="*/ 8 h 610"/>
                  <a:gd name="T18" fmla="*/ 173 w 399"/>
                  <a:gd name="T19" fmla="*/ 0 h 610"/>
                  <a:gd name="T20" fmla="*/ 219 w 399"/>
                  <a:gd name="T21" fmla="*/ 10 h 610"/>
                  <a:gd name="T22" fmla="*/ 293 w 399"/>
                  <a:gd name="T23" fmla="*/ 198 h 610"/>
                  <a:gd name="T24" fmla="*/ 327 w 399"/>
                  <a:gd name="T25" fmla="*/ 200 h 610"/>
                  <a:gd name="T26" fmla="*/ 390 w 399"/>
                  <a:gd name="T27" fmla="*/ 270 h 610"/>
                  <a:gd name="T28" fmla="*/ 380 w 399"/>
                  <a:gd name="T29" fmla="*/ 283 h 610"/>
                  <a:gd name="T30" fmla="*/ 399 w 399"/>
                  <a:gd name="T31" fmla="*/ 283 h 610"/>
                  <a:gd name="T32" fmla="*/ 386 w 399"/>
                  <a:gd name="T33" fmla="*/ 318 h 610"/>
                  <a:gd name="T34" fmla="*/ 356 w 399"/>
                  <a:gd name="T35" fmla="*/ 340 h 610"/>
                  <a:gd name="T36" fmla="*/ 322 w 399"/>
                  <a:gd name="T37" fmla="*/ 357 h 610"/>
                  <a:gd name="T38" fmla="*/ 318 w 399"/>
                  <a:gd name="T39" fmla="*/ 380 h 610"/>
                  <a:gd name="T40" fmla="*/ 299 w 399"/>
                  <a:gd name="T41" fmla="*/ 359 h 610"/>
                  <a:gd name="T42" fmla="*/ 268 w 399"/>
                  <a:gd name="T43" fmla="*/ 384 h 610"/>
                  <a:gd name="T44" fmla="*/ 253 w 399"/>
                  <a:gd name="T45" fmla="*/ 384 h 610"/>
                  <a:gd name="T46" fmla="*/ 240 w 399"/>
                  <a:gd name="T47" fmla="*/ 369 h 610"/>
                  <a:gd name="T48" fmla="*/ 232 w 399"/>
                  <a:gd name="T49" fmla="*/ 443 h 610"/>
                  <a:gd name="T50" fmla="*/ 204 w 399"/>
                  <a:gd name="T51" fmla="*/ 454 h 610"/>
                  <a:gd name="T52" fmla="*/ 190 w 399"/>
                  <a:gd name="T53" fmla="*/ 483 h 610"/>
                  <a:gd name="T54" fmla="*/ 173 w 399"/>
                  <a:gd name="T55" fmla="*/ 483 h 610"/>
                  <a:gd name="T56" fmla="*/ 133 w 399"/>
                  <a:gd name="T57" fmla="*/ 527 h 610"/>
                  <a:gd name="T58" fmla="*/ 131 w 399"/>
                  <a:gd name="T59" fmla="*/ 561 h 610"/>
                  <a:gd name="T60" fmla="*/ 122 w 399"/>
                  <a:gd name="T61" fmla="*/ 574 h 610"/>
                  <a:gd name="T62" fmla="*/ 110 w 399"/>
                  <a:gd name="T63" fmla="*/ 610 h 610"/>
                  <a:gd name="T64" fmla="*/ 74 w 399"/>
                  <a:gd name="T65" fmla="*/ 561 h 610"/>
                  <a:gd name="T66" fmla="*/ 0 w 399"/>
                  <a:gd name="T67" fmla="*/ 329 h 610"/>
                  <a:gd name="T68" fmla="*/ 0 w 399"/>
                  <a:gd name="T69" fmla="*/ 329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9" h="610">
                    <a:moveTo>
                      <a:pt x="0" y="329"/>
                    </a:moveTo>
                    <a:lnTo>
                      <a:pt x="23" y="331"/>
                    </a:lnTo>
                    <a:lnTo>
                      <a:pt x="25" y="291"/>
                    </a:lnTo>
                    <a:lnTo>
                      <a:pt x="53" y="236"/>
                    </a:lnTo>
                    <a:lnTo>
                      <a:pt x="40" y="196"/>
                    </a:lnTo>
                    <a:lnTo>
                      <a:pt x="97" y="4"/>
                    </a:lnTo>
                    <a:lnTo>
                      <a:pt x="110" y="4"/>
                    </a:lnTo>
                    <a:lnTo>
                      <a:pt x="114" y="29"/>
                    </a:lnTo>
                    <a:lnTo>
                      <a:pt x="171" y="8"/>
                    </a:lnTo>
                    <a:lnTo>
                      <a:pt x="173" y="0"/>
                    </a:lnTo>
                    <a:lnTo>
                      <a:pt x="219" y="10"/>
                    </a:lnTo>
                    <a:lnTo>
                      <a:pt x="293" y="198"/>
                    </a:lnTo>
                    <a:lnTo>
                      <a:pt x="327" y="200"/>
                    </a:lnTo>
                    <a:lnTo>
                      <a:pt x="390" y="270"/>
                    </a:lnTo>
                    <a:lnTo>
                      <a:pt x="380" y="283"/>
                    </a:lnTo>
                    <a:lnTo>
                      <a:pt x="399" y="283"/>
                    </a:lnTo>
                    <a:lnTo>
                      <a:pt x="386" y="318"/>
                    </a:lnTo>
                    <a:lnTo>
                      <a:pt x="356" y="340"/>
                    </a:lnTo>
                    <a:lnTo>
                      <a:pt x="322" y="357"/>
                    </a:lnTo>
                    <a:lnTo>
                      <a:pt x="318" y="380"/>
                    </a:lnTo>
                    <a:lnTo>
                      <a:pt x="299" y="359"/>
                    </a:lnTo>
                    <a:lnTo>
                      <a:pt x="268" y="384"/>
                    </a:lnTo>
                    <a:lnTo>
                      <a:pt x="253" y="384"/>
                    </a:lnTo>
                    <a:lnTo>
                      <a:pt x="240" y="369"/>
                    </a:lnTo>
                    <a:lnTo>
                      <a:pt x="232" y="443"/>
                    </a:lnTo>
                    <a:lnTo>
                      <a:pt x="204" y="454"/>
                    </a:lnTo>
                    <a:lnTo>
                      <a:pt x="190" y="483"/>
                    </a:lnTo>
                    <a:lnTo>
                      <a:pt x="173" y="483"/>
                    </a:lnTo>
                    <a:lnTo>
                      <a:pt x="133" y="527"/>
                    </a:lnTo>
                    <a:lnTo>
                      <a:pt x="131" y="561"/>
                    </a:lnTo>
                    <a:lnTo>
                      <a:pt x="122" y="574"/>
                    </a:lnTo>
                    <a:lnTo>
                      <a:pt x="110" y="610"/>
                    </a:lnTo>
                    <a:lnTo>
                      <a:pt x="74" y="561"/>
                    </a:lnTo>
                    <a:lnTo>
                      <a:pt x="0" y="329"/>
                    </a:lnTo>
                    <a:lnTo>
                      <a:pt x="0" y="329"/>
                    </a:lnTo>
                    <a:close/>
                  </a:path>
                </a:pathLst>
              </a:custGeom>
              <a:grpFill/>
              <a:ln w="9525">
                <a:solidFill>
                  <a:schemeClr val="bg1"/>
                </a:solidFill>
                <a:round/>
                <a:headEnd/>
                <a:tailEnd/>
              </a:ln>
              <a:effectLst/>
              <a:extLst/>
            </p:spPr>
            <p:txBody>
              <a:bodyPr/>
              <a:lstStyle/>
              <a:p>
                <a:pPr eaLnBrk="1" hangingPunct="1">
                  <a:defRPr/>
                </a:pPr>
                <a:endParaRPr lang="en-US" sz="1200" dirty="0">
                  <a:latin typeface="+mj-lt"/>
                  <a:ea typeface="Tahoma" panose="020B0604030504040204" pitchFamily="34" charset="0"/>
                  <a:cs typeface="Tahoma" panose="020B0604030504040204" pitchFamily="34" charset="0"/>
                </a:endParaRPr>
              </a:p>
            </p:txBody>
          </p:sp>
          <p:sp>
            <p:nvSpPr>
              <p:cNvPr id="66" name="Freeform 58"/>
              <p:cNvSpPr>
                <a:spLocks/>
              </p:cNvSpPr>
              <p:nvPr/>
            </p:nvSpPr>
            <p:spPr bwMode="auto">
              <a:xfrm>
                <a:off x="6896101" y="3749676"/>
                <a:ext cx="114300" cy="192087"/>
              </a:xfrm>
              <a:custGeom>
                <a:avLst/>
                <a:gdLst>
                  <a:gd name="T0" fmla="*/ 0 w 64"/>
                  <a:gd name="T1" fmla="*/ 2147483646 h 107"/>
                  <a:gd name="T2" fmla="*/ 2147483646 w 64"/>
                  <a:gd name="T3" fmla="*/ 2147483646 h 107"/>
                  <a:gd name="T4" fmla="*/ 2147483646 w 64"/>
                  <a:gd name="T5" fmla="*/ 2147483646 h 107"/>
                  <a:gd name="T6" fmla="*/ 2147483646 w 64"/>
                  <a:gd name="T7" fmla="*/ 2147483646 h 107"/>
                  <a:gd name="T8" fmla="*/ 2147483646 w 64"/>
                  <a:gd name="T9" fmla="*/ 0 h 107"/>
                  <a:gd name="T10" fmla="*/ 2147483646 w 64"/>
                  <a:gd name="T11" fmla="*/ 0 h 107"/>
                  <a:gd name="T12" fmla="*/ 2147483646 w 64"/>
                  <a:gd name="T13" fmla="*/ 2147483646 h 107"/>
                  <a:gd name="T14" fmla="*/ 2147483646 w 64"/>
                  <a:gd name="T15" fmla="*/ 2147483646 h 107"/>
                  <a:gd name="T16" fmla="*/ 2147483646 w 64"/>
                  <a:gd name="T17" fmla="*/ 2147483646 h 107"/>
                  <a:gd name="T18" fmla="*/ 2147483646 w 64"/>
                  <a:gd name="T19" fmla="*/ 2147483646 h 107"/>
                  <a:gd name="T20" fmla="*/ 2147483646 w 64"/>
                  <a:gd name="T21" fmla="*/ 2147483646 h 107"/>
                  <a:gd name="T22" fmla="*/ 2147483646 w 64"/>
                  <a:gd name="T23" fmla="*/ 2147483646 h 107"/>
                  <a:gd name="T24" fmla="*/ 2147483646 w 64"/>
                  <a:gd name="T25" fmla="*/ 2147483646 h 107"/>
                  <a:gd name="T26" fmla="*/ 2147483646 w 64"/>
                  <a:gd name="T27" fmla="*/ 2147483646 h 107"/>
                  <a:gd name="T28" fmla="*/ 2147483646 w 64"/>
                  <a:gd name="T29" fmla="*/ 2147483646 h 107"/>
                  <a:gd name="T30" fmla="*/ 2147483646 w 64"/>
                  <a:gd name="T31" fmla="*/ 2147483646 h 107"/>
                  <a:gd name="T32" fmla="*/ 2147483646 w 64"/>
                  <a:gd name="T33" fmla="*/ 2147483646 h 107"/>
                  <a:gd name="T34" fmla="*/ 2147483646 w 64"/>
                  <a:gd name="T35" fmla="*/ 2147483646 h 107"/>
                  <a:gd name="T36" fmla="*/ 2147483646 w 64"/>
                  <a:gd name="T37" fmla="*/ 2147483646 h 107"/>
                  <a:gd name="T38" fmla="*/ 2147483646 w 64"/>
                  <a:gd name="T39" fmla="*/ 2147483646 h 107"/>
                  <a:gd name="T40" fmla="*/ 2147483646 w 64"/>
                  <a:gd name="T41" fmla="*/ 2147483646 h 107"/>
                  <a:gd name="T42" fmla="*/ 2147483646 w 64"/>
                  <a:gd name="T43" fmla="*/ 2147483646 h 107"/>
                  <a:gd name="T44" fmla="*/ 2147483646 w 64"/>
                  <a:gd name="T45" fmla="*/ 2147483646 h 107"/>
                  <a:gd name="T46" fmla="*/ 2147483646 w 64"/>
                  <a:gd name="T47" fmla="*/ 2147483646 h 107"/>
                  <a:gd name="T48" fmla="*/ 2147483646 w 64"/>
                  <a:gd name="T49" fmla="*/ 2147483646 h 107"/>
                  <a:gd name="T50" fmla="*/ 2147483646 w 64"/>
                  <a:gd name="T51" fmla="*/ 2147483646 h 107"/>
                  <a:gd name="T52" fmla="*/ 2147483646 w 64"/>
                  <a:gd name="T53" fmla="*/ 2147483646 h 107"/>
                  <a:gd name="T54" fmla="*/ 2147483646 w 64"/>
                  <a:gd name="T55" fmla="*/ 2147483646 h 107"/>
                  <a:gd name="T56" fmla="*/ 2147483646 w 64"/>
                  <a:gd name="T57" fmla="*/ 2147483646 h 107"/>
                  <a:gd name="T58" fmla="*/ 2147483646 w 64"/>
                  <a:gd name="T59" fmla="*/ 2147483646 h 107"/>
                  <a:gd name="T60" fmla="*/ 2147483646 w 64"/>
                  <a:gd name="T61" fmla="*/ 2147483646 h 107"/>
                  <a:gd name="T62" fmla="*/ 2147483646 w 64"/>
                  <a:gd name="T63" fmla="*/ 2147483646 h 107"/>
                  <a:gd name="T64" fmla="*/ 2147483646 w 64"/>
                  <a:gd name="T65" fmla="*/ 2147483646 h 107"/>
                  <a:gd name="T66" fmla="*/ 2147483646 w 64"/>
                  <a:gd name="T67" fmla="*/ 2147483646 h 107"/>
                  <a:gd name="T68" fmla="*/ 2147483646 w 64"/>
                  <a:gd name="T69" fmla="*/ 2147483646 h 107"/>
                  <a:gd name="T70" fmla="*/ 2147483646 w 64"/>
                  <a:gd name="T71" fmla="*/ 2147483646 h 107"/>
                  <a:gd name="T72" fmla="*/ 0 w 64"/>
                  <a:gd name="T73" fmla="*/ 2147483646 h 10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64" h="107">
                    <a:moveTo>
                      <a:pt x="0" y="14"/>
                    </a:moveTo>
                    <a:lnTo>
                      <a:pt x="1" y="9"/>
                    </a:lnTo>
                    <a:lnTo>
                      <a:pt x="4" y="4"/>
                    </a:lnTo>
                    <a:lnTo>
                      <a:pt x="9" y="2"/>
                    </a:lnTo>
                    <a:lnTo>
                      <a:pt x="12" y="0"/>
                    </a:lnTo>
                    <a:lnTo>
                      <a:pt x="16" y="0"/>
                    </a:lnTo>
                    <a:lnTo>
                      <a:pt x="19" y="3"/>
                    </a:lnTo>
                    <a:lnTo>
                      <a:pt x="16" y="4"/>
                    </a:lnTo>
                    <a:lnTo>
                      <a:pt x="16" y="9"/>
                    </a:lnTo>
                    <a:lnTo>
                      <a:pt x="14" y="14"/>
                    </a:lnTo>
                    <a:lnTo>
                      <a:pt x="11" y="18"/>
                    </a:lnTo>
                    <a:lnTo>
                      <a:pt x="15" y="23"/>
                    </a:lnTo>
                    <a:lnTo>
                      <a:pt x="15" y="27"/>
                    </a:lnTo>
                    <a:lnTo>
                      <a:pt x="17" y="32"/>
                    </a:lnTo>
                    <a:lnTo>
                      <a:pt x="21" y="37"/>
                    </a:lnTo>
                    <a:lnTo>
                      <a:pt x="26" y="41"/>
                    </a:lnTo>
                    <a:lnTo>
                      <a:pt x="30" y="44"/>
                    </a:lnTo>
                    <a:lnTo>
                      <a:pt x="30" y="51"/>
                    </a:lnTo>
                    <a:lnTo>
                      <a:pt x="33" y="58"/>
                    </a:lnTo>
                    <a:lnTo>
                      <a:pt x="39" y="62"/>
                    </a:lnTo>
                    <a:lnTo>
                      <a:pt x="40" y="67"/>
                    </a:lnTo>
                    <a:lnTo>
                      <a:pt x="49" y="75"/>
                    </a:lnTo>
                    <a:lnTo>
                      <a:pt x="55" y="73"/>
                    </a:lnTo>
                    <a:lnTo>
                      <a:pt x="56" y="76"/>
                    </a:lnTo>
                    <a:lnTo>
                      <a:pt x="55" y="81"/>
                    </a:lnTo>
                    <a:lnTo>
                      <a:pt x="55" y="86"/>
                    </a:lnTo>
                    <a:lnTo>
                      <a:pt x="56" y="86"/>
                    </a:lnTo>
                    <a:lnTo>
                      <a:pt x="53" y="91"/>
                    </a:lnTo>
                    <a:lnTo>
                      <a:pt x="55" y="90"/>
                    </a:lnTo>
                    <a:lnTo>
                      <a:pt x="60" y="88"/>
                    </a:lnTo>
                    <a:lnTo>
                      <a:pt x="64" y="99"/>
                    </a:lnTo>
                    <a:lnTo>
                      <a:pt x="63" y="99"/>
                    </a:lnTo>
                    <a:lnTo>
                      <a:pt x="60" y="100"/>
                    </a:lnTo>
                    <a:lnTo>
                      <a:pt x="26" y="107"/>
                    </a:lnTo>
                    <a:lnTo>
                      <a:pt x="24" y="102"/>
                    </a:lnTo>
                    <a:lnTo>
                      <a:pt x="15" y="68"/>
                    </a:lnTo>
                    <a:lnTo>
                      <a:pt x="0" y="14"/>
                    </a:lnTo>
                  </a:path>
                </a:pathLst>
              </a:custGeom>
              <a:grpFill/>
              <a:ln w="4763">
                <a:solidFill>
                  <a:srgbClr val="FFFFFF"/>
                </a:solidFill>
                <a:prstDash val="solid"/>
                <a:round/>
                <a:headEnd/>
                <a:tailEnd/>
              </a:ln>
            </p:spPr>
            <p:txBody>
              <a:bodyPr/>
              <a:lstStyle/>
              <a:p>
                <a:pPr>
                  <a:defRPr/>
                </a:pPr>
                <a:endParaRPr lang="en-US" sz="1200" dirty="0">
                  <a:latin typeface="+mj-lt"/>
                  <a:ea typeface="MS PGothic" panose="020B0600070205080204" pitchFamily="34" charset="-128"/>
                </a:endParaRPr>
              </a:p>
            </p:txBody>
          </p:sp>
          <p:sp>
            <p:nvSpPr>
              <p:cNvPr id="67" name="Freeform 1170"/>
              <p:cNvSpPr>
                <a:spLocks/>
              </p:cNvSpPr>
              <p:nvPr/>
            </p:nvSpPr>
            <p:spPr bwMode="auto">
              <a:xfrm>
                <a:off x="7135813" y="2909888"/>
                <a:ext cx="166688" cy="379413"/>
              </a:xfrm>
              <a:custGeom>
                <a:avLst/>
                <a:gdLst>
                  <a:gd name="T0" fmla="*/ 0 w 163"/>
                  <a:gd name="T1" fmla="*/ 173 h 371"/>
                  <a:gd name="T2" fmla="*/ 21 w 163"/>
                  <a:gd name="T3" fmla="*/ 135 h 371"/>
                  <a:gd name="T4" fmla="*/ 23 w 163"/>
                  <a:gd name="T5" fmla="*/ 49 h 371"/>
                  <a:gd name="T6" fmla="*/ 21 w 163"/>
                  <a:gd name="T7" fmla="*/ 17 h 371"/>
                  <a:gd name="T8" fmla="*/ 53 w 163"/>
                  <a:gd name="T9" fmla="*/ 0 h 371"/>
                  <a:gd name="T10" fmla="*/ 127 w 163"/>
                  <a:gd name="T11" fmla="*/ 232 h 371"/>
                  <a:gd name="T12" fmla="*/ 163 w 163"/>
                  <a:gd name="T13" fmla="*/ 281 h 371"/>
                  <a:gd name="T14" fmla="*/ 163 w 163"/>
                  <a:gd name="T15" fmla="*/ 314 h 371"/>
                  <a:gd name="T16" fmla="*/ 127 w 163"/>
                  <a:gd name="T17" fmla="*/ 340 h 371"/>
                  <a:gd name="T18" fmla="*/ 6 w 163"/>
                  <a:gd name="T19" fmla="*/ 371 h 371"/>
                  <a:gd name="T20" fmla="*/ 0 w 163"/>
                  <a:gd name="T21" fmla="*/ 173 h 371"/>
                  <a:gd name="T22" fmla="*/ 0 w 163"/>
                  <a:gd name="T23" fmla="*/ 173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3" h="371">
                    <a:moveTo>
                      <a:pt x="0" y="173"/>
                    </a:moveTo>
                    <a:lnTo>
                      <a:pt x="21" y="135"/>
                    </a:lnTo>
                    <a:lnTo>
                      <a:pt x="23" y="49"/>
                    </a:lnTo>
                    <a:lnTo>
                      <a:pt x="21" y="17"/>
                    </a:lnTo>
                    <a:lnTo>
                      <a:pt x="53" y="0"/>
                    </a:lnTo>
                    <a:lnTo>
                      <a:pt x="127" y="232"/>
                    </a:lnTo>
                    <a:lnTo>
                      <a:pt x="163" y="281"/>
                    </a:lnTo>
                    <a:lnTo>
                      <a:pt x="163" y="314"/>
                    </a:lnTo>
                    <a:lnTo>
                      <a:pt x="127" y="340"/>
                    </a:lnTo>
                    <a:lnTo>
                      <a:pt x="6" y="371"/>
                    </a:lnTo>
                    <a:lnTo>
                      <a:pt x="0" y="173"/>
                    </a:lnTo>
                    <a:lnTo>
                      <a:pt x="0" y="173"/>
                    </a:lnTo>
                    <a:close/>
                  </a:path>
                </a:pathLst>
              </a:custGeom>
              <a:solidFill>
                <a:srgbClr val="E7E6E6"/>
              </a:solidFill>
              <a:ln w="9525">
                <a:noFill/>
                <a:round/>
                <a:headEnd/>
                <a:tailEnd/>
              </a:ln>
              <a:effectLst/>
              <a:extLst/>
            </p:spPr>
            <p:txBody>
              <a:bodyPr/>
              <a:lstStyle/>
              <a:p>
                <a:pPr eaLnBrk="1" hangingPunct="1">
                  <a:defRPr/>
                </a:pPr>
                <a:endParaRPr lang="en-US" sz="1200" dirty="0">
                  <a:latin typeface="+mj-lt"/>
                  <a:ea typeface="Tahoma" panose="020B0604030504040204" pitchFamily="34" charset="0"/>
                  <a:cs typeface="Tahoma" panose="020B0604030504040204" pitchFamily="34" charset="0"/>
                </a:endParaRPr>
              </a:p>
            </p:txBody>
          </p:sp>
          <p:sp>
            <p:nvSpPr>
              <p:cNvPr id="68" name="Freeform 1159"/>
              <p:cNvSpPr>
                <a:spLocks/>
              </p:cNvSpPr>
              <p:nvPr/>
            </p:nvSpPr>
            <p:spPr bwMode="auto">
              <a:xfrm>
                <a:off x="6353176" y="3454401"/>
                <a:ext cx="642937" cy="409575"/>
              </a:xfrm>
              <a:custGeom>
                <a:avLst/>
                <a:gdLst>
                  <a:gd name="T0" fmla="*/ 50 w 635"/>
                  <a:gd name="T1" fmla="*/ 397 h 397"/>
                  <a:gd name="T2" fmla="*/ 156 w 635"/>
                  <a:gd name="T3" fmla="*/ 380 h 397"/>
                  <a:gd name="T4" fmla="*/ 536 w 635"/>
                  <a:gd name="T5" fmla="*/ 308 h 397"/>
                  <a:gd name="T6" fmla="*/ 553 w 635"/>
                  <a:gd name="T7" fmla="*/ 291 h 397"/>
                  <a:gd name="T8" fmla="*/ 574 w 635"/>
                  <a:gd name="T9" fmla="*/ 291 h 397"/>
                  <a:gd name="T10" fmla="*/ 599 w 635"/>
                  <a:gd name="T11" fmla="*/ 274 h 397"/>
                  <a:gd name="T12" fmla="*/ 635 w 635"/>
                  <a:gd name="T13" fmla="*/ 228 h 397"/>
                  <a:gd name="T14" fmla="*/ 572 w 635"/>
                  <a:gd name="T15" fmla="*/ 179 h 397"/>
                  <a:gd name="T16" fmla="*/ 570 w 635"/>
                  <a:gd name="T17" fmla="*/ 133 h 397"/>
                  <a:gd name="T18" fmla="*/ 599 w 635"/>
                  <a:gd name="T19" fmla="*/ 69 h 397"/>
                  <a:gd name="T20" fmla="*/ 557 w 635"/>
                  <a:gd name="T21" fmla="*/ 48 h 397"/>
                  <a:gd name="T22" fmla="*/ 512 w 635"/>
                  <a:gd name="T23" fmla="*/ 0 h 397"/>
                  <a:gd name="T24" fmla="*/ 89 w 635"/>
                  <a:gd name="T25" fmla="*/ 78 h 397"/>
                  <a:gd name="T26" fmla="*/ 69 w 635"/>
                  <a:gd name="T27" fmla="*/ 48 h 397"/>
                  <a:gd name="T28" fmla="*/ 0 w 635"/>
                  <a:gd name="T29" fmla="*/ 97 h 397"/>
                  <a:gd name="T30" fmla="*/ 50 w 635"/>
                  <a:gd name="T31" fmla="*/ 397 h 397"/>
                  <a:gd name="T32" fmla="*/ 50 w 635"/>
                  <a:gd name="T33"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5" h="397">
                    <a:moveTo>
                      <a:pt x="50" y="397"/>
                    </a:moveTo>
                    <a:lnTo>
                      <a:pt x="156" y="380"/>
                    </a:lnTo>
                    <a:lnTo>
                      <a:pt x="536" y="308"/>
                    </a:lnTo>
                    <a:lnTo>
                      <a:pt x="553" y="291"/>
                    </a:lnTo>
                    <a:lnTo>
                      <a:pt x="574" y="291"/>
                    </a:lnTo>
                    <a:lnTo>
                      <a:pt x="599" y="274"/>
                    </a:lnTo>
                    <a:lnTo>
                      <a:pt x="635" y="228"/>
                    </a:lnTo>
                    <a:lnTo>
                      <a:pt x="572" y="179"/>
                    </a:lnTo>
                    <a:lnTo>
                      <a:pt x="570" y="133"/>
                    </a:lnTo>
                    <a:lnTo>
                      <a:pt x="599" y="69"/>
                    </a:lnTo>
                    <a:lnTo>
                      <a:pt x="557" y="48"/>
                    </a:lnTo>
                    <a:lnTo>
                      <a:pt x="512" y="0"/>
                    </a:lnTo>
                    <a:lnTo>
                      <a:pt x="89" y="78"/>
                    </a:lnTo>
                    <a:lnTo>
                      <a:pt x="69" y="48"/>
                    </a:lnTo>
                    <a:lnTo>
                      <a:pt x="0" y="97"/>
                    </a:lnTo>
                    <a:lnTo>
                      <a:pt x="50" y="397"/>
                    </a:lnTo>
                    <a:lnTo>
                      <a:pt x="50" y="397"/>
                    </a:lnTo>
                    <a:close/>
                  </a:path>
                </a:pathLst>
              </a:custGeom>
              <a:solidFill>
                <a:srgbClr val="E7E6E6"/>
              </a:solidFill>
              <a:ln w="6350">
                <a:solidFill>
                  <a:schemeClr val="bg1"/>
                </a:solidFill>
                <a:round/>
                <a:headEnd/>
                <a:tailEnd/>
              </a:ln>
              <a:effectLst/>
              <a:extLst/>
            </p:spPr>
            <p:txBody>
              <a:bodyPr/>
              <a:lstStyle/>
              <a:p>
                <a:pPr eaLnBrk="1" hangingPunct="1">
                  <a:defRPr/>
                </a:pPr>
                <a:endParaRPr lang="en-US" sz="1200" dirty="0">
                  <a:latin typeface="+mj-lt"/>
                  <a:ea typeface="Tahoma" panose="020B0604030504040204" pitchFamily="34" charset="0"/>
                  <a:cs typeface="Tahoma" panose="020B0604030504040204" pitchFamily="34" charset="0"/>
                </a:endParaRPr>
              </a:p>
            </p:txBody>
          </p:sp>
          <p:sp>
            <p:nvSpPr>
              <p:cNvPr id="69" name="Freeform 1119"/>
              <p:cNvSpPr>
                <a:spLocks/>
              </p:cNvSpPr>
              <p:nvPr/>
            </p:nvSpPr>
            <p:spPr bwMode="auto">
              <a:xfrm>
                <a:off x="2190751" y="3351213"/>
                <a:ext cx="711200" cy="1076325"/>
              </a:xfrm>
              <a:custGeom>
                <a:avLst/>
                <a:gdLst>
                  <a:gd name="T0" fmla="*/ 0 w 696"/>
                  <a:gd name="T1" fmla="*/ 384 h 1047"/>
                  <a:gd name="T2" fmla="*/ 443 w 696"/>
                  <a:gd name="T3" fmla="*/ 1047 h 1047"/>
                  <a:gd name="T4" fmla="*/ 458 w 696"/>
                  <a:gd name="T5" fmla="*/ 904 h 1047"/>
                  <a:gd name="T6" fmla="*/ 483 w 696"/>
                  <a:gd name="T7" fmla="*/ 897 h 1047"/>
                  <a:gd name="T8" fmla="*/ 525 w 696"/>
                  <a:gd name="T9" fmla="*/ 921 h 1047"/>
                  <a:gd name="T10" fmla="*/ 561 w 696"/>
                  <a:gd name="T11" fmla="*/ 796 h 1047"/>
                  <a:gd name="T12" fmla="*/ 696 w 696"/>
                  <a:gd name="T13" fmla="*/ 133 h 1047"/>
                  <a:gd name="T14" fmla="*/ 397 w 696"/>
                  <a:gd name="T15" fmla="*/ 70 h 1047"/>
                  <a:gd name="T16" fmla="*/ 104 w 696"/>
                  <a:gd name="T17" fmla="*/ 0 h 1047"/>
                  <a:gd name="T18" fmla="*/ 0 w 696"/>
                  <a:gd name="T19" fmla="*/ 384 h 1047"/>
                  <a:gd name="T20" fmla="*/ 0 w 696"/>
                  <a:gd name="T21" fmla="*/ 384 h 10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6" h="1047">
                    <a:moveTo>
                      <a:pt x="0" y="384"/>
                    </a:moveTo>
                    <a:lnTo>
                      <a:pt x="443" y="1047"/>
                    </a:lnTo>
                    <a:lnTo>
                      <a:pt x="458" y="904"/>
                    </a:lnTo>
                    <a:lnTo>
                      <a:pt x="483" y="897"/>
                    </a:lnTo>
                    <a:lnTo>
                      <a:pt x="525" y="921"/>
                    </a:lnTo>
                    <a:lnTo>
                      <a:pt x="561" y="796"/>
                    </a:lnTo>
                    <a:lnTo>
                      <a:pt x="696" y="133"/>
                    </a:lnTo>
                    <a:lnTo>
                      <a:pt x="397" y="70"/>
                    </a:lnTo>
                    <a:lnTo>
                      <a:pt x="104" y="0"/>
                    </a:lnTo>
                    <a:lnTo>
                      <a:pt x="0" y="384"/>
                    </a:lnTo>
                    <a:lnTo>
                      <a:pt x="0" y="384"/>
                    </a:lnTo>
                    <a:close/>
                  </a:path>
                </a:pathLst>
              </a:custGeom>
              <a:solidFill>
                <a:srgbClr val="D07E83"/>
              </a:solidFill>
              <a:ln w="9525">
                <a:solidFill>
                  <a:schemeClr val="tx1"/>
                </a:solidFill>
                <a:round/>
                <a:headEnd/>
                <a:tailEnd/>
              </a:ln>
              <a:effectLst/>
              <a:extLst/>
            </p:spPr>
            <p:txBody>
              <a:bodyPr/>
              <a:lstStyle/>
              <a:p>
                <a:pPr eaLnBrk="1" hangingPunct="1">
                  <a:defRPr/>
                </a:pPr>
                <a:endParaRPr lang="en-US" sz="1200" dirty="0">
                  <a:latin typeface="+mj-lt"/>
                  <a:ea typeface="Tahoma" panose="020B0604030504040204" pitchFamily="34" charset="0"/>
                  <a:cs typeface="Tahoma" panose="020B0604030504040204" pitchFamily="34" charset="0"/>
                </a:endParaRPr>
              </a:p>
            </p:txBody>
          </p:sp>
          <p:sp>
            <p:nvSpPr>
              <p:cNvPr id="70" name="Freeform 1141"/>
              <p:cNvSpPr>
                <a:spLocks/>
              </p:cNvSpPr>
              <p:nvPr/>
            </p:nvSpPr>
            <p:spPr bwMode="auto">
              <a:xfrm>
                <a:off x="5632958" y="3636963"/>
                <a:ext cx="342900" cy="587376"/>
              </a:xfrm>
              <a:custGeom>
                <a:avLst/>
                <a:gdLst>
                  <a:gd name="T0" fmla="*/ 11 w 338"/>
                  <a:gd name="T1" fmla="*/ 566 h 566"/>
                  <a:gd name="T2" fmla="*/ 21 w 338"/>
                  <a:gd name="T3" fmla="*/ 549 h 566"/>
                  <a:gd name="T4" fmla="*/ 85 w 338"/>
                  <a:gd name="T5" fmla="*/ 545 h 566"/>
                  <a:gd name="T6" fmla="*/ 138 w 338"/>
                  <a:gd name="T7" fmla="*/ 528 h 566"/>
                  <a:gd name="T8" fmla="*/ 192 w 338"/>
                  <a:gd name="T9" fmla="*/ 496 h 566"/>
                  <a:gd name="T10" fmla="*/ 235 w 338"/>
                  <a:gd name="T11" fmla="*/ 494 h 566"/>
                  <a:gd name="T12" fmla="*/ 285 w 338"/>
                  <a:gd name="T13" fmla="*/ 412 h 566"/>
                  <a:gd name="T14" fmla="*/ 300 w 338"/>
                  <a:gd name="T15" fmla="*/ 418 h 566"/>
                  <a:gd name="T16" fmla="*/ 338 w 338"/>
                  <a:gd name="T17" fmla="*/ 389 h 566"/>
                  <a:gd name="T18" fmla="*/ 329 w 338"/>
                  <a:gd name="T19" fmla="*/ 368 h 566"/>
                  <a:gd name="T20" fmla="*/ 332 w 338"/>
                  <a:gd name="T21" fmla="*/ 357 h 566"/>
                  <a:gd name="T22" fmla="*/ 294 w 338"/>
                  <a:gd name="T23" fmla="*/ 7 h 566"/>
                  <a:gd name="T24" fmla="*/ 291 w 338"/>
                  <a:gd name="T25" fmla="*/ 0 h 566"/>
                  <a:gd name="T26" fmla="*/ 89 w 338"/>
                  <a:gd name="T27" fmla="*/ 23 h 566"/>
                  <a:gd name="T28" fmla="*/ 51 w 338"/>
                  <a:gd name="T29" fmla="*/ 42 h 566"/>
                  <a:gd name="T30" fmla="*/ 17 w 338"/>
                  <a:gd name="T31" fmla="*/ 32 h 566"/>
                  <a:gd name="T32" fmla="*/ 42 w 338"/>
                  <a:gd name="T33" fmla="*/ 319 h 566"/>
                  <a:gd name="T34" fmla="*/ 36 w 338"/>
                  <a:gd name="T35" fmla="*/ 378 h 566"/>
                  <a:gd name="T36" fmla="*/ 51 w 338"/>
                  <a:gd name="T37" fmla="*/ 412 h 566"/>
                  <a:gd name="T38" fmla="*/ 34 w 338"/>
                  <a:gd name="T39" fmla="*/ 477 h 566"/>
                  <a:gd name="T40" fmla="*/ 11 w 338"/>
                  <a:gd name="T41" fmla="*/ 505 h 566"/>
                  <a:gd name="T42" fmla="*/ 0 w 338"/>
                  <a:gd name="T43" fmla="*/ 553 h 566"/>
                  <a:gd name="T44" fmla="*/ 11 w 338"/>
                  <a:gd name="T45" fmla="*/ 566 h 566"/>
                  <a:gd name="T46" fmla="*/ 11 w 338"/>
                  <a:gd name="T47" fmla="*/ 566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38" h="566">
                    <a:moveTo>
                      <a:pt x="11" y="566"/>
                    </a:moveTo>
                    <a:lnTo>
                      <a:pt x="21" y="549"/>
                    </a:lnTo>
                    <a:lnTo>
                      <a:pt x="85" y="545"/>
                    </a:lnTo>
                    <a:lnTo>
                      <a:pt x="138" y="528"/>
                    </a:lnTo>
                    <a:lnTo>
                      <a:pt x="192" y="496"/>
                    </a:lnTo>
                    <a:lnTo>
                      <a:pt x="235" y="494"/>
                    </a:lnTo>
                    <a:lnTo>
                      <a:pt x="285" y="412"/>
                    </a:lnTo>
                    <a:lnTo>
                      <a:pt x="300" y="418"/>
                    </a:lnTo>
                    <a:lnTo>
                      <a:pt x="338" y="389"/>
                    </a:lnTo>
                    <a:lnTo>
                      <a:pt x="329" y="368"/>
                    </a:lnTo>
                    <a:lnTo>
                      <a:pt x="332" y="357"/>
                    </a:lnTo>
                    <a:lnTo>
                      <a:pt x="294" y="7"/>
                    </a:lnTo>
                    <a:lnTo>
                      <a:pt x="291" y="0"/>
                    </a:lnTo>
                    <a:lnTo>
                      <a:pt x="89" y="23"/>
                    </a:lnTo>
                    <a:lnTo>
                      <a:pt x="51" y="42"/>
                    </a:lnTo>
                    <a:lnTo>
                      <a:pt x="17" y="32"/>
                    </a:lnTo>
                    <a:lnTo>
                      <a:pt x="42" y="319"/>
                    </a:lnTo>
                    <a:lnTo>
                      <a:pt x="36" y="378"/>
                    </a:lnTo>
                    <a:lnTo>
                      <a:pt x="51" y="412"/>
                    </a:lnTo>
                    <a:lnTo>
                      <a:pt x="34" y="477"/>
                    </a:lnTo>
                    <a:lnTo>
                      <a:pt x="11" y="505"/>
                    </a:lnTo>
                    <a:lnTo>
                      <a:pt x="0" y="553"/>
                    </a:lnTo>
                    <a:lnTo>
                      <a:pt x="11" y="566"/>
                    </a:lnTo>
                    <a:lnTo>
                      <a:pt x="11" y="566"/>
                    </a:lnTo>
                    <a:close/>
                  </a:path>
                </a:pathLst>
              </a:custGeom>
              <a:solidFill>
                <a:srgbClr val="6E88A9"/>
              </a:solidFill>
              <a:ln w="9525">
                <a:solidFill>
                  <a:schemeClr val="tx1"/>
                </a:solidFill>
                <a:round/>
                <a:headEnd/>
                <a:tailEnd/>
              </a:ln>
              <a:effectLst/>
              <a:extLst/>
            </p:spPr>
            <p:txBody>
              <a:bodyPr/>
              <a:lstStyle/>
              <a:p>
                <a:pPr eaLnBrk="1" hangingPunct="1">
                  <a:defRPr/>
                </a:pPr>
                <a:endParaRPr lang="en-US" sz="1200" dirty="0">
                  <a:latin typeface="+mj-lt"/>
                  <a:ea typeface="Tahoma" panose="020B0604030504040204" pitchFamily="34" charset="0"/>
                  <a:cs typeface="Tahoma" panose="020B0604030504040204" pitchFamily="34" charset="0"/>
                </a:endParaRPr>
              </a:p>
            </p:txBody>
          </p:sp>
          <p:sp>
            <p:nvSpPr>
              <p:cNvPr id="71" name="Freeform 1127"/>
              <p:cNvSpPr>
                <a:spLocks/>
              </p:cNvSpPr>
              <p:nvPr/>
            </p:nvSpPr>
            <p:spPr bwMode="auto">
              <a:xfrm>
                <a:off x="3970338" y="2671763"/>
                <a:ext cx="733425" cy="450850"/>
              </a:xfrm>
              <a:custGeom>
                <a:avLst/>
                <a:gdLst>
                  <a:gd name="T0" fmla="*/ 38 w 718"/>
                  <a:gd name="T1" fmla="*/ 0 h 441"/>
                  <a:gd name="T2" fmla="*/ 663 w 718"/>
                  <a:gd name="T3" fmla="*/ 32 h 441"/>
                  <a:gd name="T4" fmla="*/ 667 w 718"/>
                  <a:gd name="T5" fmla="*/ 142 h 441"/>
                  <a:gd name="T6" fmla="*/ 696 w 718"/>
                  <a:gd name="T7" fmla="*/ 234 h 441"/>
                  <a:gd name="T8" fmla="*/ 699 w 718"/>
                  <a:gd name="T9" fmla="*/ 348 h 441"/>
                  <a:gd name="T10" fmla="*/ 718 w 718"/>
                  <a:gd name="T11" fmla="*/ 441 h 441"/>
                  <a:gd name="T12" fmla="*/ 340 w 718"/>
                  <a:gd name="T13" fmla="*/ 429 h 441"/>
                  <a:gd name="T14" fmla="*/ 0 w 718"/>
                  <a:gd name="T15" fmla="*/ 405 h 441"/>
                  <a:gd name="T16" fmla="*/ 38 w 718"/>
                  <a:gd name="T17" fmla="*/ 0 h 441"/>
                  <a:gd name="T18" fmla="*/ 38 w 718"/>
                  <a:gd name="T19" fmla="*/ 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8" h="441">
                    <a:moveTo>
                      <a:pt x="38" y="0"/>
                    </a:moveTo>
                    <a:lnTo>
                      <a:pt x="663" y="32"/>
                    </a:lnTo>
                    <a:lnTo>
                      <a:pt x="667" y="142"/>
                    </a:lnTo>
                    <a:lnTo>
                      <a:pt x="696" y="234"/>
                    </a:lnTo>
                    <a:lnTo>
                      <a:pt x="699" y="348"/>
                    </a:lnTo>
                    <a:lnTo>
                      <a:pt x="718" y="441"/>
                    </a:lnTo>
                    <a:lnTo>
                      <a:pt x="340" y="429"/>
                    </a:lnTo>
                    <a:lnTo>
                      <a:pt x="0" y="405"/>
                    </a:lnTo>
                    <a:lnTo>
                      <a:pt x="38" y="0"/>
                    </a:lnTo>
                    <a:lnTo>
                      <a:pt x="38" y="0"/>
                    </a:lnTo>
                    <a:close/>
                  </a:path>
                </a:pathLst>
              </a:custGeom>
              <a:solidFill>
                <a:srgbClr val="6E88A9"/>
              </a:solidFill>
              <a:ln w="9525">
                <a:solidFill>
                  <a:schemeClr val="tx1"/>
                </a:solidFill>
                <a:round/>
                <a:headEnd/>
                <a:tailEnd/>
              </a:ln>
              <a:effectLst/>
              <a:extLst/>
            </p:spPr>
            <p:txBody>
              <a:bodyPr/>
              <a:lstStyle/>
              <a:p>
                <a:pPr eaLnBrk="1" hangingPunct="1">
                  <a:defRPr/>
                </a:pPr>
                <a:endParaRPr lang="en-US" sz="1200" dirty="0">
                  <a:latin typeface="+mj-lt"/>
                  <a:ea typeface="Tahoma" panose="020B0604030504040204" pitchFamily="34" charset="0"/>
                  <a:cs typeface="Tahoma" panose="020B0604030504040204" pitchFamily="34" charset="0"/>
                </a:endParaRPr>
              </a:p>
            </p:txBody>
          </p:sp>
          <p:sp>
            <p:nvSpPr>
              <p:cNvPr id="72" name="Freeform 1152"/>
              <p:cNvSpPr>
                <a:spLocks/>
              </p:cNvSpPr>
              <p:nvPr/>
            </p:nvSpPr>
            <p:spPr bwMode="auto">
              <a:xfrm>
                <a:off x="6211888" y="3736976"/>
                <a:ext cx="495300" cy="485775"/>
              </a:xfrm>
              <a:custGeom>
                <a:avLst/>
                <a:gdLst>
                  <a:gd name="T0" fmla="*/ 0 w 489"/>
                  <a:gd name="T1" fmla="*/ 327 h 473"/>
                  <a:gd name="T2" fmla="*/ 17 w 489"/>
                  <a:gd name="T3" fmla="*/ 391 h 473"/>
                  <a:gd name="T4" fmla="*/ 80 w 489"/>
                  <a:gd name="T5" fmla="*/ 437 h 473"/>
                  <a:gd name="T6" fmla="*/ 111 w 489"/>
                  <a:gd name="T7" fmla="*/ 473 h 473"/>
                  <a:gd name="T8" fmla="*/ 204 w 489"/>
                  <a:gd name="T9" fmla="*/ 435 h 473"/>
                  <a:gd name="T10" fmla="*/ 246 w 489"/>
                  <a:gd name="T11" fmla="*/ 429 h 473"/>
                  <a:gd name="T12" fmla="*/ 268 w 489"/>
                  <a:gd name="T13" fmla="*/ 401 h 473"/>
                  <a:gd name="T14" fmla="*/ 304 w 489"/>
                  <a:gd name="T15" fmla="*/ 258 h 473"/>
                  <a:gd name="T16" fmla="*/ 344 w 489"/>
                  <a:gd name="T17" fmla="*/ 275 h 473"/>
                  <a:gd name="T18" fmla="*/ 420 w 489"/>
                  <a:gd name="T19" fmla="*/ 122 h 473"/>
                  <a:gd name="T20" fmla="*/ 479 w 489"/>
                  <a:gd name="T21" fmla="*/ 154 h 473"/>
                  <a:gd name="T22" fmla="*/ 489 w 489"/>
                  <a:gd name="T23" fmla="*/ 127 h 473"/>
                  <a:gd name="T24" fmla="*/ 447 w 489"/>
                  <a:gd name="T25" fmla="*/ 93 h 473"/>
                  <a:gd name="T26" fmla="*/ 415 w 489"/>
                  <a:gd name="T27" fmla="*/ 97 h 473"/>
                  <a:gd name="T28" fmla="*/ 403 w 489"/>
                  <a:gd name="T29" fmla="*/ 114 h 473"/>
                  <a:gd name="T30" fmla="*/ 344 w 489"/>
                  <a:gd name="T31" fmla="*/ 131 h 473"/>
                  <a:gd name="T32" fmla="*/ 306 w 489"/>
                  <a:gd name="T33" fmla="*/ 173 h 473"/>
                  <a:gd name="T34" fmla="*/ 295 w 489"/>
                  <a:gd name="T35" fmla="*/ 106 h 473"/>
                  <a:gd name="T36" fmla="*/ 189 w 489"/>
                  <a:gd name="T37" fmla="*/ 123 h 473"/>
                  <a:gd name="T38" fmla="*/ 168 w 489"/>
                  <a:gd name="T39" fmla="*/ 0 h 473"/>
                  <a:gd name="T40" fmla="*/ 152 w 489"/>
                  <a:gd name="T41" fmla="*/ 11 h 473"/>
                  <a:gd name="T42" fmla="*/ 162 w 489"/>
                  <a:gd name="T43" fmla="*/ 34 h 473"/>
                  <a:gd name="T44" fmla="*/ 149 w 489"/>
                  <a:gd name="T45" fmla="*/ 142 h 473"/>
                  <a:gd name="T46" fmla="*/ 73 w 489"/>
                  <a:gd name="T47" fmla="*/ 209 h 473"/>
                  <a:gd name="T48" fmla="*/ 61 w 489"/>
                  <a:gd name="T49" fmla="*/ 255 h 473"/>
                  <a:gd name="T50" fmla="*/ 40 w 489"/>
                  <a:gd name="T51" fmla="*/ 243 h 473"/>
                  <a:gd name="T52" fmla="*/ 33 w 489"/>
                  <a:gd name="T53" fmla="*/ 298 h 473"/>
                  <a:gd name="T54" fmla="*/ 0 w 489"/>
                  <a:gd name="T55" fmla="*/ 327 h 473"/>
                  <a:gd name="T56" fmla="*/ 0 w 489"/>
                  <a:gd name="T57" fmla="*/ 327 h 473"/>
                  <a:gd name="T58" fmla="*/ 0 w 489"/>
                  <a:gd name="T59" fmla="*/ 327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9" h="473">
                    <a:moveTo>
                      <a:pt x="0" y="327"/>
                    </a:moveTo>
                    <a:lnTo>
                      <a:pt x="17" y="391"/>
                    </a:lnTo>
                    <a:lnTo>
                      <a:pt x="80" y="437"/>
                    </a:lnTo>
                    <a:lnTo>
                      <a:pt x="111" y="473"/>
                    </a:lnTo>
                    <a:lnTo>
                      <a:pt x="204" y="435"/>
                    </a:lnTo>
                    <a:lnTo>
                      <a:pt x="246" y="429"/>
                    </a:lnTo>
                    <a:lnTo>
                      <a:pt x="268" y="401"/>
                    </a:lnTo>
                    <a:lnTo>
                      <a:pt x="304" y="258"/>
                    </a:lnTo>
                    <a:lnTo>
                      <a:pt x="344" y="275"/>
                    </a:lnTo>
                    <a:lnTo>
                      <a:pt x="420" y="122"/>
                    </a:lnTo>
                    <a:lnTo>
                      <a:pt x="479" y="154"/>
                    </a:lnTo>
                    <a:lnTo>
                      <a:pt x="489" y="127"/>
                    </a:lnTo>
                    <a:lnTo>
                      <a:pt x="447" y="93"/>
                    </a:lnTo>
                    <a:lnTo>
                      <a:pt x="415" y="97"/>
                    </a:lnTo>
                    <a:lnTo>
                      <a:pt x="403" y="114"/>
                    </a:lnTo>
                    <a:lnTo>
                      <a:pt x="344" y="131"/>
                    </a:lnTo>
                    <a:lnTo>
                      <a:pt x="306" y="173"/>
                    </a:lnTo>
                    <a:lnTo>
                      <a:pt x="295" y="106"/>
                    </a:lnTo>
                    <a:lnTo>
                      <a:pt x="189" y="123"/>
                    </a:lnTo>
                    <a:lnTo>
                      <a:pt x="168" y="0"/>
                    </a:lnTo>
                    <a:lnTo>
                      <a:pt x="152" y="11"/>
                    </a:lnTo>
                    <a:lnTo>
                      <a:pt x="162" y="34"/>
                    </a:lnTo>
                    <a:lnTo>
                      <a:pt x="149" y="142"/>
                    </a:lnTo>
                    <a:lnTo>
                      <a:pt x="73" y="209"/>
                    </a:lnTo>
                    <a:lnTo>
                      <a:pt x="61" y="255"/>
                    </a:lnTo>
                    <a:lnTo>
                      <a:pt x="40" y="243"/>
                    </a:lnTo>
                    <a:lnTo>
                      <a:pt x="33" y="298"/>
                    </a:lnTo>
                    <a:lnTo>
                      <a:pt x="0" y="327"/>
                    </a:lnTo>
                    <a:lnTo>
                      <a:pt x="0" y="327"/>
                    </a:lnTo>
                    <a:lnTo>
                      <a:pt x="0" y="327"/>
                    </a:lnTo>
                    <a:close/>
                  </a:path>
                </a:pathLst>
              </a:custGeom>
              <a:solidFill>
                <a:srgbClr val="6E88A9"/>
              </a:solidFill>
              <a:ln w="9525">
                <a:solidFill>
                  <a:schemeClr val="bg1"/>
                </a:solidFill>
                <a:round/>
                <a:headEnd/>
                <a:tailEnd/>
              </a:ln>
              <a:effectLst/>
              <a:extLst/>
            </p:spPr>
            <p:txBody>
              <a:bodyPr/>
              <a:lstStyle/>
              <a:p>
                <a:pPr eaLnBrk="1" hangingPunct="1">
                  <a:defRPr/>
                </a:pPr>
                <a:endParaRPr lang="en-US" sz="1200" dirty="0">
                  <a:latin typeface="+mj-lt"/>
                  <a:ea typeface="Tahoma" panose="020B0604030504040204" pitchFamily="34" charset="0"/>
                  <a:cs typeface="Tahoma" panose="020B0604030504040204" pitchFamily="34" charset="0"/>
                </a:endParaRPr>
              </a:p>
            </p:txBody>
          </p:sp>
          <p:sp>
            <p:nvSpPr>
              <p:cNvPr id="73" name="Freeform 1134"/>
              <p:cNvSpPr>
                <a:spLocks/>
              </p:cNvSpPr>
              <p:nvPr/>
            </p:nvSpPr>
            <p:spPr bwMode="auto">
              <a:xfrm>
                <a:off x="4783138" y="3851276"/>
                <a:ext cx="738188" cy="636587"/>
              </a:xfrm>
              <a:custGeom>
                <a:avLst/>
                <a:gdLst>
                  <a:gd name="T0" fmla="*/ 44 w 727"/>
                  <a:gd name="T1" fmla="*/ 89 h 616"/>
                  <a:gd name="T2" fmla="*/ 67 w 727"/>
                  <a:gd name="T3" fmla="*/ 108 h 616"/>
                  <a:gd name="T4" fmla="*/ 78 w 727"/>
                  <a:gd name="T5" fmla="*/ 104 h 616"/>
                  <a:gd name="T6" fmla="*/ 94 w 727"/>
                  <a:gd name="T7" fmla="*/ 125 h 616"/>
                  <a:gd name="T8" fmla="*/ 80 w 727"/>
                  <a:gd name="T9" fmla="*/ 125 h 616"/>
                  <a:gd name="T10" fmla="*/ 67 w 727"/>
                  <a:gd name="T11" fmla="*/ 154 h 616"/>
                  <a:gd name="T12" fmla="*/ 99 w 727"/>
                  <a:gd name="T13" fmla="*/ 200 h 616"/>
                  <a:gd name="T14" fmla="*/ 124 w 727"/>
                  <a:gd name="T15" fmla="*/ 205 h 616"/>
                  <a:gd name="T16" fmla="*/ 120 w 727"/>
                  <a:gd name="T17" fmla="*/ 492 h 616"/>
                  <a:gd name="T18" fmla="*/ 124 w 727"/>
                  <a:gd name="T19" fmla="*/ 563 h 616"/>
                  <a:gd name="T20" fmla="*/ 607 w 727"/>
                  <a:gd name="T21" fmla="*/ 547 h 616"/>
                  <a:gd name="T22" fmla="*/ 613 w 727"/>
                  <a:gd name="T23" fmla="*/ 589 h 616"/>
                  <a:gd name="T24" fmla="*/ 592 w 727"/>
                  <a:gd name="T25" fmla="*/ 616 h 616"/>
                  <a:gd name="T26" fmla="*/ 666 w 727"/>
                  <a:gd name="T27" fmla="*/ 612 h 616"/>
                  <a:gd name="T28" fmla="*/ 679 w 727"/>
                  <a:gd name="T29" fmla="*/ 589 h 616"/>
                  <a:gd name="T30" fmla="*/ 679 w 727"/>
                  <a:gd name="T31" fmla="*/ 563 h 616"/>
                  <a:gd name="T32" fmla="*/ 698 w 727"/>
                  <a:gd name="T33" fmla="*/ 544 h 616"/>
                  <a:gd name="T34" fmla="*/ 702 w 727"/>
                  <a:gd name="T35" fmla="*/ 523 h 616"/>
                  <a:gd name="T36" fmla="*/ 721 w 727"/>
                  <a:gd name="T37" fmla="*/ 521 h 616"/>
                  <a:gd name="T38" fmla="*/ 727 w 727"/>
                  <a:gd name="T39" fmla="*/ 479 h 616"/>
                  <a:gd name="T40" fmla="*/ 700 w 727"/>
                  <a:gd name="T41" fmla="*/ 473 h 616"/>
                  <a:gd name="T42" fmla="*/ 683 w 727"/>
                  <a:gd name="T43" fmla="*/ 443 h 616"/>
                  <a:gd name="T44" fmla="*/ 656 w 727"/>
                  <a:gd name="T45" fmla="*/ 369 h 616"/>
                  <a:gd name="T46" fmla="*/ 626 w 727"/>
                  <a:gd name="T47" fmla="*/ 359 h 616"/>
                  <a:gd name="T48" fmla="*/ 592 w 727"/>
                  <a:gd name="T49" fmla="*/ 331 h 616"/>
                  <a:gd name="T50" fmla="*/ 578 w 727"/>
                  <a:gd name="T51" fmla="*/ 293 h 616"/>
                  <a:gd name="T52" fmla="*/ 599 w 727"/>
                  <a:gd name="T53" fmla="*/ 234 h 616"/>
                  <a:gd name="T54" fmla="*/ 582 w 727"/>
                  <a:gd name="T55" fmla="*/ 222 h 616"/>
                  <a:gd name="T56" fmla="*/ 540 w 727"/>
                  <a:gd name="T57" fmla="*/ 222 h 616"/>
                  <a:gd name="T58" fmla="*/ 531 w 727"/>
                  <a:gd name="T59" fmla="*/ 186 h 616"/>
                  <a:gd name="T60" fmla="*/ 462 w 727"/>
                  <a:gd name="T61" fmla="*/ 114 h 616"/>
                  <a:gd name="T62" fmla="*/ 445 w 727"/>
                  <a:gd name="T63" fmla="*/ 55 h 616"/>
                  <a:gd name="T64" fmla="*/ 453 w 727"/>
                  <a:gd name="T65" fmla="*/ 32 h 616"/>
                  <a:gd name="T66" fmla="*/ 423 w 727"/>
                  <a:gd name="T67" fmla="*/ 0 h 616"/>
                  <a:gd name="T68" fmla="*/ 0 w 727"/>
                  <a:gd name="T69" fmla="*/ 9 h 616"/>
                  <a:gd name="T70" fmla="*/ 44 w 727"/>
                  <a:gd name="T71" fmla="*/ 89 h 616"/>
                  <a:gd name="T72" fmla="*/ 44 w 727"/>
                  <a:gd name="T73" fmla="*/ 89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27" h="616">
                    <a:moveTo>
                      <a:pt x="44" y="89"/>
                    </a:moveTo>
                    <a:lnTo>
                      <a:pt x="67" y="108"/>
                    </a:lnTo>
                    <a:lnTo>
                      <a:pt x="78" y="104"/>
                    </a:lnTo>
                    <a:lnTo>
                      <a:pt x="94" y="125"/>
                    </a:lnTo>
                    <a:lnTo>
                      <a:pt x="80" y="125"/>
                    </a:lnTo>
                    <a:lnTo>
                      <a:pt x="67" y="154"/>
                    </a:lnTo>
                    <a:lnTo>
                      <a:pt x="99" y="200"/>
                    </a:lnTo>
                    <a:lnTo>
                      <a:pt x="124" y="205"/>
                    </a:lnTo>
                    <a:lnTo>
                      <a:pt x="120" y="492"/>
                    </a:lnTo>
                    <a:lnTo>
                      <a:pt x="124" y="563"/>
                    </a:lnTo>
                    <a:lnTo>
                      <a:pt x="607" y="547"/>
                    </a:lnTo>
                    <a:lnTo>
                      <a:pt x="613" y="589"/>
                    </a:lnTo>
                    <a:lnTo>
                      <a:pt x="592" y="616"/>
                    </a:lnTo>
                    <a:lnTo>
                      <a:pt x="666" y="612"/>
                    </a:lnTo>
                    <a:lnTo>
                      <a:pt x="679" y="589"/>
                    </a:lnTo>
                    <a:lnTo>
                      <a:pt x="679" y="563"/>
                    </a:lnTo>
                    <a:lnTo>
                      <a:pt x="698" y="544"/>
                    </a:lnTo>
                    <a:lnTo>
                      <a:pt x="702" y="523"/>
                    </a:lnTo>
                    <a:lnTo>
                      <a:pt x="721" y="521"/>
                    </a:lnTo>
                    <a:lnTo>
                      <a:pt x="727" y="479"/>
                    </a:lnTo>
                    <a:lnTo>
                      <a:pt x="700" y="473"/>
                    </a:lnTo>
                    <a:lnTo>
                      <a:pt x="683" y="443"/>
                    </a:lnTo>
                    <a:lnTo>
                      <a:pt x="656" y="369"/>
                    </a:lnTo>
                    <a:lnTo>
                      <a:pt x="626" y="359"/>
                    </a:lnTo>
                    <a:lnTo>
                      <a:pt x="592" y="331"/>
                    </a:lnTo>
                    <a:lnTo>
                      <a:pt x="578" y="293"/>
                    </a:lnTo>
                    <a:lnTo>
                      <a:pt x="599" y="234"/>
                    </a:lnTo>
                    <a:lnTo>
                      <a:pt x="582" y="222"/>
                    </a:lnTo>
                    <a:lnTo>
                      <a:pt x="540" y="222"/>
                    </a:lnTo>
                    <a:lnTo>
                      <a:pt x="531" y="186"/>
                    </a:lnTo>
                    <a:lnTo>
                      <a:pt x="462" y="114"/>
                    </a:lnTo>
                    <a:lnTo>
                      <a:pt x="445" y="55"/>
                    </a:lnTo>
                    <a:lnTo>
                      <a:pt x="453" y="32"/>
                    </a:lnTo>
                    <a:lnTo>
                      <a:pt x="423" y="0"/>
                    </a:lnTo>
                    <a:lnTo>
                      <a:pt x="0" y="9"/>
                    </a:lnTo>
                    <a:lnTo>
                      <a:pt x="44" y="89"/>
                    </a:lnTo>
                    <a:lnTo>
                      <a:pt x="44" y="89"/>
                    </a:lnTo>
                    <a:close/>
                  </a:path>
                </a:pathLst>
              </a:custGeom>
              <a:solidFill>
                <a:srgbClr val="6E88A9"/>
              </a:solidFill>
              <a:ln w="9525">
                <a:solidFill>
                  <a:schemeClr val="tx1"/>
                </a:solidFill>
                <a:round/>
                <a:headEnd/>
                <a:tailEnd/>
              </a:ln>
              <a:effectLst/>
              <a:extLst/>
            </p:spPr>
            <p:txBody>
              <a:bodyPr/>
              <a:lstStyle/>
              <a:p>
                <a:pPr eaLnBrk="1" hangingPunct="1">
                  <a:defRPr/>
                </a:pPr>
                <a:endParaRPr lang="en-US" sz="1200" dirty="0">
                  <a:latin typeface="+mj-lt"/>
                  <a:ea typeface="Tahoma" panose="020B0604030504040204" pitchFamily="34" charset="0"/>
                  <a:cs typeface="Tahoma" panose="020B0604030504040204" pitchFamily="34" charset="0"/>
                </a:endParaRPr>
              </a:p>
            </p:txBody>
          </p:sp>
          <p:sp>
            <p:nvSpPr>
              <p:cNvPr id="47" name="Freeform 1143"/>
              <p:cNvSpPr>
                <a:spLocks/>
              </p:cNvSpPr>
              <p:nvPr/>
            </p:nvSpPr>
            <p:spPr bwMode="auto">
              <a:xfrm>
                <a:off x="5402263" y="4308475"/>
                <a:ext cx="946150" cy="317500"/>
              </a:xfrm>
              <a:custGeom>
                <a:avLst/>
                <a:gdLst>
                  <a:gd name="T0" fmla="*/ 17 w 931"/>
                  <a:gd name="T1" fmla="*/ 253 h 308"/>
                  <a:gd name="T2" fmla="*/ 11 w 931"/>
                  <a:gd name="T3" fmla="*/ 249 h 308"/>
                  <a:gd name="T4" fmla="*/ 38 w 931"/>
                  <a:gd name="T5" fmla="*/ 228 h 308"/>
                  <a:gd name="T6" fmla="*/ 64 w 931"/>
                  <a:gd name="T7" fmla="*/ 180 h 308"/>
                  <a:gd name="T8" fmla="*/ 55 w 931"/>
                  <a:gd name="T9" fmla="*/ 169 h 308"/>
                  <a:gd name="T10" fmla="*/ 68 w 931"/>
                  <a:gd name="T11" fmla="*/ 146 h 308"/>
                  <a:gd name="T12" fmla="*/ 68 w 931"/>
                  <a:gd name="T13" fmla="*/ 120 h 308"/>
                  <a:gd name="T14" fmla="*/ 87 w 931"/>
                  <a:gd name="T15" fmla="*/ 101 h 308"/>
                  <a:gd name="T16" fmla="*/ 232 w 931"/>
                  <a:gd name="T17" fmla="*/ 89 h 308"/>
                  <a:gd name="T18" fmla="*/ 230 w 931"/>
                  <a:gd name="T19" fmla="*/ 66 h 308"/>
                  <a:gd name="T20" fmla="*/ 277 w 931"/>
                  <a:gd name="T21" fmla="*/ 70 h 308"/>
                  <a:gd name="T22" fmla="*/ 715 w 931"/>
                  <a:gd name="T23" fmla="*/ 28 h 308"/>
                  <a:gd name="T24" fmla="*/ 931 w 931"/>
                  <a:gd name="T25" fmla="*/ 0 h 308"/>
                  <a:gd name="T26" fmla="*/ 893 w 931"/>
                  <a:gd name="T27" fmla="*/ 74 h 308"/>
                  <a:gd name="T28" fmla="*/ 834 w 931"/>
                  <a:gd name="T29" fmla="*/ 87 h 308"/>
                  <a:gd name="T30" fmla="*/ 806 w 931"/>
                  <a:gd name="T31" fmla="*/ 125 h 308"/>
                  <a:gd name="T32" fmla="*/ 699 w 931"/>
                  <a:gd name="T33" fmla="*/ 186 h 308"/>
                  <a:gd name="T34" fmla="*/ 694 w 931"/>
                  <a:gd name="T35" fmla="*/ 209 h 308"/>
                  <a:gd name="T36" fmla="*/ 667 w 931"/>
                  <a:gd name="T37" fmla="*/ 222 h 308"/>
                  <a:gd name="T38" fmla="*/ 667 w 931"/>
                  <a:gd name="T39" fmla="*/ 253 h 308"/>
                  <a:gd name="T40" fmla="*/ 523 w 931"/>
                  <a:gd name="T41" fmla="*/ 270 h 308"/>
                  <a:gd name="T42" fmla="*/ 234 w 931"/>
                  <a:gd name="T43" fmla="*/ 294 h 308"/>
                  <a:gd name="T44" fmla="*/ 0 w 931"/>
                  <a:gd name="T45" fmla="*/ 308 h 308"/>
                  <a:gd name="T46" fmla="*/ 17 w 931"/>
                  <a:gd name="T47" fmla="*/ 253 h 308"/>
                  <a:gd name="T48" fmla="*/ 17 w 931"/>
                  <a:gd name="T49" fmla="*/ 253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31" h="308">
                    <a:moveTo>
                      <a:pt x="17" y="253"/>
                    </a:moveTo>
                    <a:lnTo>
                      <a:pt x="11" y="249"/>
                    </a:lnTo>
                    <a:lnTo>
                      <a:pt x="38" y="228"/>
                    </a:lnTo>
                    <a:lnTo>
                      <a:pt x="64" y="180"/>
                    </a:lnTo>
                    <a:lnTo>
                      <a:pt x="55" y="169"/>
                    </a:lnTo>
                    <a:lnTo>
                      <a:pt x="68" y="146"/>
                    </a:lnTo>
                    <a:lnTo>
                      <a:pt x="68" y="120"/>
                    </a:lnTo>
                    <a:lnTo>
                      <a:pt x="87" y="101"/>
                    </a:lnTo>
                    <a:lnTo>
                      <a:pt x="232" y="89"/>
                    </a:lnTo>
                    <a:lnTo>
                      <a:pt x="230" y="66"/>
                    </a:lnTo>
                    <a:lnTo>
                      <a:pt x="277" y="70"/>
                    </a:lnTo>
                    <a:lnTo>
                      <a:pt x="715" y="28"/>
                    </a:lnTo>
                    <a:lnTo>
                      <a:pt x="931" y="0"/>
                    </a:lnTo>
                    <a:lnTo>
                      <a:pt x="893" y="74"/>
                    </a:lnTo>
                    <a:lnTo>
                      <a:pt x="834" y="87"/>
                    </a:lnTo>
                    <a:lnTo>
                      <a:pt x="806" y="125"/>
                    </a:lnTo>
                    <a:lnTo>
                      <a:pt x="699" y="186"/>
                    </a:lnTo>
                    <a:lnTo>
                      <a:pt x="694" y="209"/>
                    </a:lnTo>
                    <a:lnTo>
                      <a:pt x="667" y="222"/>
                    </a:lnTo>
                    <a:lnTo>
                      <a:pt x="667" y="253"/>
                    </a:lnTo>
                    <a:lnTo>
                      <a:pt x="523" y="270"/>
                    </a:lnTo>
                    <a:lnTo>
                      <a:pt x="234" y="294"/>
                    </a:lnTo>
                    <a:lnTo>
                      <a:pt x="0" y="308"/>
                    </a:lnTo>
                    <a:lnTo>
                      <a:pt x="17" y="253"/>
                    </a:lnTo>
                    <a:lnTo>
                      <a:pt x="17" y="253"/>
                    </a:lnTo>
                    <a:close/>
                  </a:path>
                </a:pathLst>
              </a:custGeom>
              <a:solidFill>
                <a:srgbClr val="D07E83"/>
              </a:solidFill>
              <a:ln w="9525">
                <a:solidFill>
                  <a:schemeClr val="bg1"/>
                </a:solidFill>
                <a:round/>
                <a:headEnd/>
                <a:tailEnd/>
              </a:ln>
              <a:effectLst/>
              <a:extLst/>
            </p:spPr>
            <p:txBody>
              <a:bodyPr/>
              <a:lstStyle/>
              <a:p>
                <a:pPr eaLnBrk="1" hangingPunct="1">
                  <a:defRPr/>
                </a:pPr>
                <a:endParaRPr lang="en-US" sz="1200" dirty="0">
                  <a:latin typeface="+mj-lt"/>
                  <a:ea typeface="Tahoma" panose="020B0604030504040204" pitchFamily="34" charset="0"/>
                  <a:cs typeface="Tahoma" panose="020B0604030504040204" pitchFamily="34" charset="0"/>
                </a:endParaRPr>
              </a:p>
            </p:txBody>
          </p:sp>
        </p:grpSp>
        <p:sp>
          <p:nvSpPr>
            <p:cNvPr id="16" name="TextBox 143"/>
            <p:cNvSpPr txBox="1">
              <a:spLocks noChangeArrowheads="1"/>
            </p:cNvSpPr>
            <p:nvPr/>
          </p:nvSpPr>
          <p:spPr bwMode="auto">
            <a:xfrm>
              <a:off x="1783399" y="3409532"/>
              <a:ext cx="204303" cy="199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Georgia" charset="0"/>
                  <a:ea typeface="MS PGothic" charset="-128"/>
                </a:defRPr>
              </a:lvl1pPr>
              <a:lvl2pPr marL="742950" indent="-285750">
                <a:lnSpc>
                  <a:spcPct val="90000"/>
                </a:lnSpc>
                <a:spcBef>
                  <a:spcPts val="500"/>
                </a:spcBef>
                <a:buFont typeface="Arial" charset="0"/>
                <a:buChar char="•"/>
                <a:defRPr sz="2400">
                  <a:solidFill>
                    <a:schemeClr val="tx1"/>
                  </a:solidFill>
                  <a:latin typeface="Georgia" charset="0"/>
                  <a:ea typeface="MS PGothic" charset="-128"/>
                </a:defRPr>
              </a:lvl2pPr>
              <a:lvl3pPr marL="1143000" indent="-228600">
                <a:lnSpc>
                  <a:spcPct val="90000"/>
                </a:lnSpc>
                <a:spcBef>
                  <a:spcPts val="500"/>
                </a:spcBef>
                <a:buFont typeface="Arial" charset="0"/>
                <a:buChar char="•"/>
                <a:defRPr sz="2000">
                  <a:solidFill>
                    <a:schemeClr val="tx1"/>
                  </a:solidFill>
                  <a:latin typeface="Georgia" charset="0"/>
                  <a:ea typeface="MS PGothic" charset="-128"/>
                </a:defRPr>
              </a:lvl3pPr>
              <a:lvl4pPr marL="1600200" indent="-228600">
                <a:lnSpc>
                  <a:spcPct val="90000"/>
                </a:lnSpc>
                <a:spcBef>
                  <a:spcPts val="500"/>
                </a:spcBef>
                <a:buFont typeface="Arial" charset="0"/>
                <a:buChar char="•"/>
                <a:defRPr>
                  <a:solidFill>
                    <a:schemeClr val="tx1"/>
                  </a:solidFill>
                  <a:latin typeface="Georgia" charset="0"/>
                  <a:ea typeface="MS PGothic" charset="-128"/>
                </a:defRPr>
              </a:lvl4pPr>
              <a:lvl5pPr marL="2057400" indent="-228600">
                <a:lnSpc>
                  <a:spcPct val="90000"/>
                </a:lnSpc>
                <a:spcBef>
                  <a:spcPts val="500"/>
                </a:spcBef>
                <a:buFont typeface="Arial" charset="0"/>
                <a:buChar char="•"/>
                <a:defRPr>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9pPr>
            </a:lstStyle>
            <a:p>
              <a:pPr eaLnBrk="1" hangingPunct="1">
                <a:lnSpc>
                  <a:spcPct val="100000"/>
                </a:lnSpc>
                <a:spcBef>
                  <a:spcPct val="0"/>
                </a:spcBef>
                <a:buFontTx/>
                <a:buNone/>
              </a:pPr>
              <a:r>
                <a:rPr lang="en-US" altLang="en-US" sz="1200" b="1" dirty="0">
                  <a:solidFill>
                    <a:schemeClr val="bg1"/>
                  </a:solidFill>
                  <a:latin typeface="+mj-lt"/>
                </a:rPr>
                <a:t>4</a:t>
              </a:r>
            </a:p>
          </p:txBody>
        </p:sp>
        <p:sp>
          <p:nvSpPr>
            <p:cNvPr id="17" name="TextBox 143"/>
            <p:cNvSpPr txBox="1">
              <a:spLocks noChangeArrowheads="1"/>
            </p:cNvSpPr>
            <p:nvPr/>
          </p:nvSpPr>
          <p:spPr bwMode="auto">
            <a:xfrm>
              <a:off x="412606" y="3232622"/>
              <a:ext cx="187010" cy="199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Georgia" charset="0"/>
                  <a:ea typeface="MS PGothic" charset="-128"/>
                </a:defRPr>
              </a:lvl1pPr>
              <a:lvl2pPr marL="742950" indent="-285750">
                <a:lnSpc>
                  <a:spcPct val="90000"/>
                </a:lnSpc>
                <a:spcBef>
                  <a:spcPts val="500"/>
                </a:spcBef>
                <a:buFont typeface="Arial" charset="0"/>
                <a:buChar char="•"/>
                <a:defRPr sz="2400">
                  <a:solidFill>
                    <a:schemeClr val="tx1"/>
                  </a:solidFill>
                  <a:latin typeface="Georgia" charset="0"/>
                  <a:ea typeface="MS PGothic" charset="-128"/>
                </a:defRPr>
              </a:lvl2pPr>
              <a:lvl3pPr marL="1143000" indent="-228600">
                <a:lnSpc>
                  <a:spcPct val="90000"/>
                </a:lnSpc>
                <a:spcBef>
                  <a:spcPts val="500"/>
                </a:spcBef>
                <a:buFont typeface="Arial" charset="0"/>
                <a:buChar char="•"/>
                <a:defRPr sz="2000">
                  <a:solidFill>
                    <a:schemeClr val="tx1"/>
                  </a:solidFill>
                  <a:latin typeface="Georgia" charset="0"/>
                  <a:ea typeface="MS PGothic" charset="-128"/>
                </a:defRPr>
              </a:lvl3pPr>
              <a:lvl4pPr marL="1600200" indent="-228600">
                <a:lnSpc>
                  <a:spcPct val="90000"/>
                </a:lnSpc>
                <a:spcBef>
                  <a:spcPts val="500"/>
                </a:spcBef>
                <a:buFont typeface="Arial" charset="0"/>
                <a:buChar char="•"/>
                <a:defRPr>
                  <a:solidFill>
                    <a:schemeClr val="tx1"/>
                  </a:solidFill>
                  <a:latin typeface="Georgia" charset="0"/>
                  <a:ea typeface="MS PGothic" charset="-128"/>
                </a:defRPr>
              </a:lvl4pPr>
              <a:lvl5pPr marL="2057400" indent="-228600">
                <a:lnSpc>
                  <a:spcPct val="90000"/>
                </a:lnSpc>
                <a:spcBef>
                  <a:spcPts val="500"/>
                </a:spcBef>
                <a:buFont typeface="Arial" charset="0"/>
                <a:buChar char="•"/>
                <a:defRPr>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9pPr>
            </a:lstStyle>
            <a:p>
              <a:pPr eaLnBrk="1" hangingPunct="1">
                <a:lnSpc>
                  <a:spcPct val="100000"/>
                </a:lnSpc>
                <a:spcBef>
                  <a:spcPct val="0"/>
                </a:spcBef>
                <a:buFontTx/>
                <a:buNone/>
              </a:pPr>
              <a:r>
                <a:rPr lang="en-US" altLang="en-US" sz="1200" b="1" dirty="0">
                  <a:solidFill>
                    <a:schemeClr val="bg1"/>
                  </a:solidFill>
                  <a:latin typeface="+mj-lt"/>
                </a:rPr>
                <a:t>1</a:t>
              </a:r>
            </a:p>
          </p:txBody>
        </p:sp>
        <p:sp>
          <p:nvSpPr>
            <p:cNvPr id="21" name="TextBox 143"/>
            <p:cNvSpPr txBox="1">
              <a:spLocks noChangeArrowheads="1"/>
            </p:cNvSpPr>
            <p:nvPr/>
          </p:nvSpPr>
          <p:spPr bwMode="auto">
            <a:xfrm>
              <a:off x="2459380" y="3347385"/>
              <a:ext cx="132867" cy="199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Georgia" charset="0"/>
                  <a:ea typeface="MS PGothic" charset="-128"/>
                </a:defRPr>
              </a:lvl1pPr>
              <a:lvl2pPr marL="742950" indent="-285750">
                <a:lnSpc>
                  <a:spcPct val="90000"/>
                </a:lnSpc>
                <a:spcBef>
                  <a:spcPts val="500"/>
                </a:spcBef>
                <a:buFont typeface="Arial" charset="0"/>
                <a:buChar char="•"/>
                <a:defRPr sz="2400">
                  <a:solidFill>
                    <a:schemeClr val="tx1"/>
                  </a:solidFill>
                  <a:latin typeface="Georgia" charset="0"/>
                  <a:ea typeface="MS PGothic" charset="-128"/>
                </a:defRPr>
              </a:lvl2pPr>
              <a:lvl3pPr marL="1143000" indent="-228600">
                <a:lnSpc>
                  <a:spcPct val="90000"/>
                </a:lnSpc>
                <a:spcBef>
                  <a:spcPts val="500"/>
                </a:spcBef>
                <a:buFont typeface="Arial" charset="0"/>
                <a:buChar char="•"/>
                <a:defRPr sz="2000">
                  <a:solidFill>
                    <a:schemeClr val="tx1"/>
                  </a:solidFill>
                  <a:latin typeface="Georgia" charset="0"/>
                  <a:ea typeface="MS PGothic" charset="-128"/>
                </a:defRPr>
              </a:lvl3pPr>
              <a:lvl4pPr marL="1600200" indent="-228600">
                <a:lnSpc>
                  <a:spcPct val="90000"/>
                </a:lnSpc>
                <a:spcBef>
                  <a:spcPts val="500"/>
                </a:spcBef>
                <a:buFont typeface="Arial" charset="0"/>
                <a:buChar char="•"/>
                <a:defRPr>
                  <a:solidFill>
                    <a:schemeClr val="tx1"/>
                  </a:solidFill>
                  <a:latin typeface="Georgia" charset="0"/>
                  <a:ea typeface="MS PGothic" charset="-128"/>
                </a:defRPr>
              </a:lvl4pPr>
              <a:lvl5pPr marL="2057400" indent="-228600">
                <a:lnSpc>
                  <a:spcPct val="90000"/>
                </a:lnSpc>
                <a:spcBef>
                  <a:spcPts val="500"/>
                </a:spcBef>
                <a:buFont typeface="Arial" charset="0"/>
                <a:buChar char="•"/>
                <a:defRPr>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9pPr>
            </a:lstStyle>
            <a:p>
              <a:pPr eaLnBrk="1" hangingPunct="1">
                <a:lnSpc>
                  <a:spcPct val="100000"/>
                </a:lnSpc>
                <a:spcBef>
                  <a:spcPct val="0"/>
                </a:spcBef>
                <a:buFontTx/>
                <a:buNone/>
              </a:pPr>
              <a:endParaRPr lang="en-US" altLang="en-US" sz="1200" b="1" dirty="0">
                <a:solidFill>
                  <a:schemeClr val="bg1"/>
                </a:solidFill>
                <a:latin typeface="+mj-lt"/>
              </a:endParaRPr>
            </a:p>
          </p:txBody>
        </p:sp>
        <p:sp>
          <p:nvSpPr>
            <p:cNvPr id="22" name="TextBox 117"/>
            <p:cNvSpPr txBox="1">
              <a:spLocks noChangeArrowheads="1"/>
            </p:cNvSpPr>
            <p:nvPr/>
          </p:nvSpPr>
          <p:spPr bwMode="auto">
            <a:xfrm>
              <a:off x="2153401" y="3290094"/>
              <a:ext cx="201998" cy="199239"/>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1200" b="1" dirty="0">
                  <a:solidFill>
                    <a:schemeClr val="bg1"/>
                  </a:solidFill>
                  <a:latin typeface="+mj-lt"/>
                  <a:cs typeface="Tahoma" panose="020B0604030504040204" pitchFamily="34" charset="0"/>
                </a:rPr>
                <a:t>3</a:t>
              </a:r>
            </a:p>
          </p:txBody>
        </p:sp>
      </p:grpSp>
      <p:sp>
        <p:nvSpPr>
          <p:cNvPr id="74" name="TextBox 13"/>
          <p:cNvSpPr txBox="1">
            <a:spLocks noChangeArrowheads="1"/>
          </p:cNvSpPr>
          <p:nvPr/>
        </p:nvSpPr>
        <p:spPr bwMode="auto">
          <a:xfrm>
            <a:off x="569228" y="1808238"/>
            <a:ext cx="343395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Georgia" charset="0"/>
                <a:ea typeface="MS PGothic" charset="-128"/>
              </a:defRPr>
            </a:lvl1pPr>
            <a:lvl2pPr marL="742950" indent="-285750">
              <a:lnSpc>
                <a:spcPct val="90000"/>
              </a:lnSpc>
              <a:spcBef>
                <a:spcPts val="500"/>
              </a:spcBef>
              <a:buFont typeface="Arial" charset="0"/>
              <a:buChar char="•"/>
              <a:defRPr sz="2400">
                <a:solidFill>
                  <a:schemeClr val="tx1"/>
                </a:solidFill>
                <a:latin typeface="Georgia" charset="0"/>
                <a:ea typeface="MS PGothic" charset="-128"/>
              </a:defRPr>
            </a:lvl2pPr>
            <a:lvl3pPr marL="1143000" indent="-228600">
              <a:lnSpc>
                <a:spcPct val="90000"/>
              </a:lnSpc>
              <a:spcBef>
                <a:spcPts val="500"/>
              </a:spcBef>
              <a:buFont typeface="Arial" charset="0"/>
              <a:buChar char="•"/>
              <a:defRPr sz="2000">
                <a:solidFill>
                  <a:schemeClr val="tx1"/>
                </a:solidFill>
                <a:latin typeface="Georgia" charset="0"/>
                <a:ea typeface="MS PGothic" charset="-128"/>
              </a:defRPr>
            </a:lvl3pPr>
            <a:lvl4pPr marL="1600200" indent="-228600">
              <a:lnSpc>
                <a:spcPct val="90000"/>
              </a:lnSpc>
              <a:spcBef>
                <a:spcPts val="500"/>
              </a:spcBef>
              <a:buFont typeface="Arial" charset="0"/>
              <a:buChar char="•"/>
              <a:defRPr>
                <a:solidFill>
                  <a:schemeClr val="tx1"/>
                </a:solidFill>
                <a:latin typeface="Georgia" charset="0"/>
                <a:ea typeface="MS PGothic" charset="-128"/>
              </a:defRPr>
            </a:lvl4pPr>
            <a:lvl5pPr marL="2057400" indent="-228600">
              <a:lnSpc>
                <a:spcPct val="90000"/>
              </a:lnSpc>
              <a:spcBef>
                <a:spcPts val="500"/>
              </a:spcBef>
              <a:buFont typeface="Arial" charset="0"/>
              <a:buChar char="•"/>
              <a:defRPr>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9pPr>
          </a:lstStyle>
          <a:p>
            <a:pPr>
              <a:lnSpc>
                <a:spcPct val="100000"/>
              </a:lnSpc>
              <a:spcBef>
                <a:spcPct val="0"/>
              </a:spcBef>
              <a:buFontTx/>
              <a:buNone/>
            </a:pPr>
            <a:r>
              <a:rPr lang="en-US" altLang="en-US" sz="900" b="1" dirty="0">
                <a:solidFill>
                  <a:srgbClr val="D07E83"/>
                </a:solidFill>
                <a:latin typeface="+mn-lt"/>
              </a:rPr>
              <a:t>■</a:t>
            </a:r>
            <a:r>
              <a:rPr lang="en-US" altLang="en-US" sz="900" b="1" dirty="0">
                <a:latin typeface="+mn-lt"/>
              </a:rPr>
              <a:t> </a:t>
            </a:r>
            <a:r>
              <a:rPr lang="en-US" altLang="en-US" sz="900" dirty="0">
                <a:latin typeface="+mn-lt"/>
              </a:rPr>
              <a:t>Seat held by Republican     </a:t>
            </a:r>
            <a:r>
              <a:rPr lang="en-US" altLang="en-US" sz="900" b="1" dirty="0">
                <a:solidFill>
                  <a:srgbClr val="6E88A9"/>
                </a:solidFill>
                <a:latin typeface="+mn-lt"/>
              </a:rPr>
              <a:t>■</a:t>
            </a:r>
            <a:r>
              <a:rPr lang="en-US" altLang="en-US" sz="900" b="1" dirty="0">
                <a:latin typeface="+mn-lt"/>
              </a:rPr>
              <a:t> </a:t>
            </a:r>
            <a:r>
              <a:rPr lang="en-US" altLang="en-US" sz="900" dirty="0">
                <a:latin typeface="+mn-lt"/>
              </a:rPr>
              <a:t>Seat held by Democrat</a:t>
            </a:r>
          </a:p>
          <a:p>
            <a:pPr>
              <a:lnSpc>
                <a:spcPct val="100000"/>
              </a:lnSpc>
              <a:spcBef>
                <a:spcPct val="0"/>
              </a:spcBef>
              <a:buFont typeface="Arial" charset="0"/>
              <a:buNone/>
            </a:pPr>
            <a:r>
              <a:rPr lang="en-US" altLang="en-US" sz="900" b="1" dirty="0">
                <a:solidFill>
                  <a:schemeClr val="bg1"/>
                </a:solidFill>
                <a:latin typeface="+mn-lt"/>
              </a:rPr>
              <a:t>■</a:t>
            </a:r>
            <a:r>
              <a:rPr lang="en-US" altLang="en-US" sz="900" b="1" dirty="0">
                <a:latin typeface="+mn-lt"/>
              </a:rPr>
              <a:t> </a:t>
            </a:r>
            <a:r>
              <a:rPr lang="en-US" altLang="en-US" sz="900" dirty="0">
                <a:latin typeface="+mn-lt"/>
              </a:rPr>
              <a:t>Top five states most likely to flip </a:t>
            </a:r>
          </a:p>
        </p:txBody>
      </p:sp>
      <p:sp>
        <p:nvSpPr>
          <p:cNvPr id="2" name="Rectangle 1"/>
          <p:cNvSpPr/>
          <p:nvPr/>
        </p:nvSpPr>
        <p:spPr>
          <a:xfrm>
            <a:off x="676216" y="2026097"/>
            <a:ext cx="91440" cy="91440"/>
          </a:xfrm>
          <a:prstGeom prst="rect">
            <a:avLst/>
          </a:prstGeom>
          <a:ln w="6350"/>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77" name="Rectangle 76"/>
          <p:cNvSpPr/>
          <p:nvPr/>
        </p:nvSpPr>
        <p:spPr>
          <a:xfrm>
            <a:off x="965674" y="4967785"/>
            <a:ext cx="3043584" cy="1175639"/>
          </a:xfrm>
          <a:prstGeom prst="rect">
            <a:avLst/>
          </a:prstGeom>
          <a:solidFill>
            <a:srgbClr val="F0EAE3"/>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37160" rIns="182880" bIns="137160"/>
          <a:lstStyle/>
          <a:p>
            <a:pPr>
              <a:lnSpc>
                <a:spcPct val="110000"/>
              </a:lnSpc>
              <a:defRPr/>
            </a:pPr>
            <a:r>
              <a:rPr lang="en-US" sz="1200" dirty="0">
                <a:solidFill>
                  <a:schemeClr val="tx1"/>
                </a:solidFill>
                <a:latin typeface="Georgia"/>
                <a:cs typeface="Georgia"/>
              </a:rPr>
              <a:t>6. Florida — Bill Nelson (D)</a:t>
            </a:r>
          </a:p>
          <a:p>
            <a:pPr>
              <a:lnSpc>
                <a:spcPct val="110000"/>
              </a:lnSpc>
              <a:defRPr/>
            </a:pPr>
            <a:r>
              <a:rPr lang="en-US" sz="1200" dirty="0">
                <a:solidFill>
                  <a:schemeClr val="tx1"/>
                </a:solidFill>
                <a:latin typeface="Georgia"/>
                <a:cs typeface="Georgia"/>
              </a:rPr>
              <a:t>7. West Virginia — Joe Manchin (D)</a:t>
            </a:r>
          </a:p>
          <a:p>
            <a:pPr>
              <a:lnSpc>
                <a:spcPct val="110000"/>
              </a:lnSpc>
              <a:defRPr/>
            </a:pPr>
            <a:r>
              <a:rPr lang="en-US" sz="1200" dirty="0">
                <a:solidFill>
                  <a:schemeClr val="tx1"/>
                </a:solidFill>
                <a:latin typeface="Georgia"/>
                <a:cs typeface="Georgia"/>
              </a:rPr>
              <a:t>8. Montana — Jon Tester (D)</a:t>
            </a:r>
          </a:p>
          <a:p>
            <a:pPr>
              <a:lnSpc>
                <a:spcPct val="110000"/>
              </a:lnSpc>
              <a:defRPr/>
            </a:pPr>
            <a:r>
              <a:rPr lang="en-US" sz="1200" dirty="0">
                <a:solidFill>
                  <a:schemeClr val="tx1"/>
                </a:solidFill>
                <a:latin typeface="Georgia"/>
                <a:cs typeface="Georgia"/>
              </a:rPr>
              <a:t>9. Tennessee — Bob Corker (R), retiring</a:t>
            </a:r>
          </a:p>
          <a:p>
            <a:pPr>
              <a:lnSpc>
                <a:spcPct val="110000"/>
              </a:lnSpc>
              <a:defRPr/>
            </a:pPr>
            <a:r>
              <a:rPr lang="en-US" sz="1200" dirty="0">
                <a:solidFill>
                  <a:schemeClr val="tx1"/>
                </a:solidFill>
                <a:latin typeface="Georgia"/>
                <a:cs typeface="Georgia"/>
              </a:rPr>
              <a:t>10. Wisconsin — Tammy Baldwin (D)</a:t>
            </a:r>
          </a:p>
        </p:txBody>
      </p:sp>
      <p:sp>
        <p:nvSpPr>
          <p:cNvPr id="23" name="Text Placeholder 18"/>
          <p:cNvSpPr txBox="1">
            <a:spLocks/>
          </p:cNvSpPr>
          <p:nvPr/>
        </p:nvSpPr>
        <p:spPr bwMode="auto">
          <a:xfrm>
            <a:off x="404807" y="6220588"/>
            <a:ext cx="8247721" cy="191226"/>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Font typeface="Arial" panose="020B0604020202020204" pitchFamily="34" charset="0"/>
              <a:buNone/>
              <a:defRPr/>
            </a:pPr>
            <a:r>
              <a:rPr lang="en-US" sz="700" dirty="0">
                <a:solidFill>
                  <a:schemeClr val="tx1">
                    <a:lumMod val="50000"/>
                    <a:lumOff val="50000"/>
                  </a:schemeClr>
                </a:solidFill>
                <a:latin typeface="Georgia"/>
                <a:cs typeface="Georgia"/>
              </a:rPr>
              <a:t>Sources: Zach Cohen and Kyle Trygstad, “Hotline’s Senate Power Rankings,” National Journal, July 31, 2018.</a:t>
            </a:r>
          </a:p>
        </p:txBody>
      </p:sp>
      <p:sp>
        <p:nvSpPr>
          <p:cNvPr id="75" name="TextBox 143"/>
          <p:cNvSpPr txBox="1">
            <a:spLocks noChangeArrowheads="1"/>
          </p:cNvSpPr>
          <p:nvPr/>
        </p:nvSpPr>
        <p:spPr bwMode="auto">
          <a:xfrm>
            <a:off x="2143210" y="2511165"/>
            <a:ext cx="3047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charset="0"/>
              <a:buChar char="•"/>
              <a:defRPr sz="2800">
                <a:solidFill>
                  <a:schemeClr val="tx1"/>
                </a:solidFill>
                <a:latin typeface="Georgia" charset="0"/>
                <a:ea typeface="MS PGothic" charset="-128"/>
              </a:defRPr>
            </a:lvl1pPr>
            <a:lvl2pPr marL="742950" indent="-285750">
              <a:lnSpc>
                <a:spcPct val="90000"/>
              </a:lnSpc>
              <a:spcBef>
                <a:spcPts val="500"/>
              </a:spcBef>
              <a:buFont typeface="Arial" charset="0"/>
              <a:buChar char="•"/>
              <a:defRPr sz="2400">
                <a:solidFill>
                  <a:schemeClr val="tx1"/>
                </a:solidFill>
                <a:latin typeface="Georgia" charset="0"/>
                <a:ea typeface="MS PGothic" charset="-128"/>
              </a:defRPr>
            </a:lvl2pPr>
            <a:lvl3pPr marL="1143000" indent="-228600">
              <a:lnSpc>
                <a:spcPct val="90000"/>
              </a:lnSpc>
              <a:spcBef>
                <a:spcPts val="500"/>
              </a:spcBef>
              <a:buFont typeface="Arial" charset="0"/>
              <a:buChar char="•"/>
              <a:defRPr sz="2000">
                <a:solidFill>
                  <a:schemeClr val="tx1"/>
                </a:solidFill>
                <a:latin typeface="Georgia" charset="0"/>
                <a:ea typeface="MS PGothic" charset="-128"/>
              </a:defRPr>
            </a:lvl3pPr>
            <a:lvl4pPr marL="1600200" indent="-228600">
              <a:lnSpc>
                <a:spcPct val="90000"/>
              </a:lnSpc>
              <a:spcBef>
                <a:spcPts val="500"/>
              </a:spcBef>
              <a:buFont typeface="Arial" charset="0"/>
              <a:buChar char="•"/>
              <a:defRPr>
                <a:solidFill>
                  <a:schemeClr val="tx1"/>
                </a:solidFill>
                <a:latin typeface="Georgia" charset="0"/>
                <a:ea typeface="MS PGothic" charset="-128"/>
              </a:defRPr>
            </a:lvl4pPr>
            <a:lvl5pPr marL="2057400" indent="-228600">
              <a:lnSpc>
                <a:spcPct val="90000"/>
              </a:lnSpc>
              <a:spcBef>
                <a:spcPts val="500"/>
              </a:spcBef>
              <a:buFont typeface="Arial" charset="0"/>
              <a:buChar char="•"/>
              <a:defRPr>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9pPr>
          </a:lstStyle>
          <a:p>
            <a:pPr eaLnBrk="1" hangingPunct="1">
              <a:lnSpc>
                <a:spcPct val="100000"/>
              </a:lnSpc>
              <a:spcBef>
                <a:spcPct val="0"/>
              </a:spcBef>
              <a:buFontTx/>
              <a:buNone/>
            </a:pPr>
            <a:r>
              <a:rPr lang="en-US" altLang="en-US" sz="1200" b="1" dirty="0">
                <a:solidFill>
                  <a:schemeClr val="bg1"/>
                </a:solidFill>
                <a:latin typeface="+mj-lt"/>
              </a:rPr>
              <a:t>2</a:t>
            </a:r>
          </a:p>
        </p:txBody>
      </p:sp>
      <p:sp>
        <p:nvSpPr>
          <p:cNvPr id="79" name="TextBox 143">
            <a:extLst>
              <a:ext uri="{FF2B5EF4-FFF2-40B4-BE49-F238E27FC236}">
                <a16:creationId xmlns:a16="http://schemas.microsoft.com/office/drawing/2014/main" id="{7FCEF596-56C0-DB4B-93CF-0F11703B5CF6}"/>
              </a:ext>
            </a:extLst>
          </p:cNvPr>
          <p:cNvSpPr txBox="1">
            <a:spLocks noChangeArrowheads="1"/>
          </p:cNvSpPr>
          <p:nvPr/>
        </p:nvSpPr>
        <p:spPr bwMode="auto">
          <a:xfrm>
            <a:off x="1147669" y="3752249"/>
            <a:ext cx="27764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Georgia" charset="0"/>
                <a:ea typeface="MS PGothic" charset="-128"/>
              </a:defRPr>
            </a:lvl1pPr>
            <a:lvl2pPr marL="742950" indent="-285750">
              <a:lnSpc>
                <a:spcPct val="90000"/>
              </a:lnSpc>
              <a:spcBef>
                <a:spcPts val="500"/>
              </a:spcBef>
              <a:buFont typeface="Arial" charset="0"/>
              <a:buChar char="•"/>
              <a:defRPr sz="2400">
                <a:solidFill>
                  <a:schemeClr val="tx1"/>
                </a:solidFill>
                <a:latin typeface="Georgia" charset="0"/>
                <a:ea typeface="MS PGothic" charset="-128"/>
              </a:defRPr>
            </a:lvl2pPr>
            <a:lvl3pPr marL="1143000" indent="-228600">
              <a:lnSpc>
                <a:spcPct val="90000"/>
              </a:lnSpc>
              <a:spcBef>
                <a:spcPts val="500"/>
              </a:spcBef>
              <a:buFont typeface="Arial" charset="0"/>
              <a:buChar char="•"/>
              <a:defRPr sz="2000">
                <a:solidFill>
                  <a:schemeClr val="tx1"/>
                </a:solidFill>
                <a:latin typeface="Georgia" charset="0"/>
                <a:ea typeface="MS PGothic" charset="-128"/>
              </a:defRPr>
            </a:lvl3pPr>
            <a:lvl4pPr marL="1600200" indent="-228600">
              <a:lnSpc>
                <a:spcPct val="90000"/>
              </a:lnSpc>
              <a:spcBef>
                <a:spcPts val="500"/>
              </a:spcBef>
              <a:buFont typeface="Arial" charset="0"/>
              <a:buChar char="•"/>
              <a:defRPr>
                <a:solidFill>
                  <a:schemeClr val="tx1"/>
                </a:solidFill>
                <a:latin typeface="Georgia" charset="0"/>
                <a:ea typeface="MS PGothic" charset="-128"/>
              </a:defRPr>
            </a:lvl4pPr>
            <a:lvl5pPr marL="2057400" indent="-228600">
              <a:lnSpc>
                <a:spcPct val="90000"/>
              </a:lnSpc>
              <a:spcBef>
                <a:spcPts val="500"/>
              </a:spcBef>
              <a:buFont typeface="Arial" charset="0"/>
              <a:buChar char="•"/>
              <a:defRPr>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9pPr>
          </a:lstStyle>
          <a:p>
            <a:pPr eaLnBrk="1" hangingPunct="1">
              <a:lnSpc>
                <a:spcPct val="100000"/>
              </a:lnSpc>
              <a:spcBef>
                <a:spcPct val="0"/>
              </a:spcBef>
              <a:buFontTx/>
              <a:buNone/>
            </a:pPr>
            <a:r>
              <a:rPr lang="en-US" altLang="en-US" sz="1200" b="1" dirty="0">
                <a:solidFill>
                  <a:schemeClr val="bg1"/>
                </a:solidFill>
                <a:latin typeface="+mj-lt"/>
              </a:rPr>
              <a:t>5</a:t>
            </a:r>
          </a:p>
        </p:txBody>
      </p:sp>
      <p:sp>
        <p:nvSpPr>
          <p:cNvPr id="80" name="Text Placeholder 18">
            <a:extLst>
              <a:ext uri="{FF2B5EF4-FFF2-40B4-BE49-F238E27FC236}">
                <a16:creationId xmlns:a16="http://schemas.microsoft.com/office/drawing/2014/main" id="{7DACBC19-95F6-4442-BA4A-3512FAECF9DF}"/>
              </a:ext>
            </a:extLst>
          </p:cNvPr>
          <p:cNvSpPr txBox="1">
            <a:spLocks/>
          </p:cNvSpPr>
          <p:nvPr/>
        </p:nvSpPr>
        <p:spPr bwMode="auto">
          <a:xfrm>
            <a:off x="404808" y="6422607"/>
            <a:ext cx="3043242"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dirty="0">
                <a:latin typeface="Georgia"/>
                <a:cs typeface="Georgia"/>
              </a:rPr>
              <a:t>Alice Johnson | Slide last updated on: August 1, 2018</a:t>
            </a:r>
          </a:p>
        </p:txBody>
      </p:sp>
    </p:spTree>
    <p:extLst>
      <p:ext uri="{BB962C8B-B14F-4D97-AF65-F5344CB8AC3E}">
        <p14:creationId xmlns:p14="http://schemas.microsoft.com/office/powerpoint/2010/main" val="18518787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EFBC90E-502A-A54D-9BAE-6F74229062B0}" type="slidenum">
              <a:rPr lang="en-US" smtClean="0"/>
              <a:t>27</a:t>
            </a:fld>
            <a:endParaRPr lang="en-US" dirty="0"/>
          </a:p>
        </p:txBody>
      </p:sp>
      <p:sp>
        <p:nvSpPr>
          <p:cNvPr id="25" name="Rectangle 14"/>
          <p:cNvSpPr>
            <a:spLocks noChangeArrowheads="1"/>
          </p:cNvSpPr>
          <p:nvPr/>
        </p:nvSpPr>
        <p:spPr bwMode="auto">
          <a:xfrm>
            <a:off x="419100" y="1548295"/>
            <a:ext cx="8229600" cy="276999"/>
          </a:xfrm>
          <a:prstGeom prst="rect">
            <a:avLst/>
          </a:prstGeom>
          <a:noFill/>
          <a:ln>
            <a:noFill/>
          </a:ln>
          <a:extLst/>
        </p:spPr>
        <p:txBody>
          <a:bodyPr>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lnSpc>
                <a:spcPct val="100000"/>
              </a:lnSpc>
              <a:spcBef>
                <a:spcPct val="0"/>
              </a:spcBef>
              <a:buFontTx/>
              <a:buNone/>
              <a:defRPr/>
            </a:pPr>
            <a:r>
              <a:rPr lang="en-US" altLang="en-US" sz="1200" b="1" dirty="0"/>
              <a:t>Senators retiring and not seeking reelection in 2018</a:t>
            </a:r>
          </a:p>
        </p:txBody>
      </p:sp>
      <p:sp>
        <p:nvSpPr>
          <p:cNvPr id="28" name="Text Placeholder 18"/>
          <p:cNvSpPr txBox="1">
            <a:spLocks/>
          </p:cNvSpPr>
          <p:nvPr/>
        </p:nvSpPr>
        <p:spPr bwMode="auto">
          <a:xfrm>
            <a:off x="404807" y="6220588"/>
            <a:ext cx="8247721" cy="191226"/>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Font typeface="Arial" panose="020B0604020202020204" pitchFamily="34" charset="0"/>
              <a:buNone/>
              <a:defRPr/>
            </a:pPr>
            <a:r>
              <a:rPr lang="en-US" sz="700" dirty="0">
                <a:solidFill>
                  <a:schemeClr val="tx1">
                    <a:lumMod val="50000"/>
                    <a:lumOff val="50000"/>
                  </a:schemeClr>
                </a:solidFill>
                <a:latin typeface="Georgia"/>
                <a:cs typeface="Georgia"/>
              </a:rPr>
              <a:t>Sources: National Journal Research 2017.  *Includes Sen. Al Franken (D-MN) who resigned in January and was replaced by the Tina Smith (D)  </a:t>
            </a:r>
          </a:p>
        </p:txBody>
      </p:sp>
      <p:sp>
        <p:nvSpPr>
          <p:cNvPr id="15" name="TextBox 14"/>
          <p:cNvSpPr txBox="1"/>
          <p:nvPr/>
        </p:nvSpPr>
        <p:spPr>
          <a:xfrm>
            <a:off x="-84360" y="4111070"/>
            <a:ext cx="1759654" cy="461665"/>
          </a:xfrm>
          <a:prstGeom prst="rect">
            <a:avLst/>
          </a:prstGeom>
          <a:noFill/>
        </p:spPr>
        <p:txBody>
          <a:bodyPr wrap="square" rtlCol="0">
            <a:spAutoFit/>
          </a:bodyPr>
          <a:lstStyle/>
          <a:p>
            <a:pPr algn="ctr"/>
            <a:r>
              <a:rPr lang="en-US" sz="1200" dirty="0">
                <a:latin typeface="Georgia" charset="0"/>
                <a:ea typeface="Georgia" charset="0"/>
                <a:cs typeface="Georgia" charset="0"/>
              </a:rPr>
              <a:t>Jeff Flake</a:t>
            </a:r>
          </a:p>
          <a:p>
            <a:pPr algn="ctr"/>
            <a:r>
              <a:rPr lang="en-US" sz="1200" dirty="0">
                <a:latin typeface="Georgia" charset="0"/>
                <a:ea typeface="Georgia" charset="0"/>
                <a:cs typeface="Georgia" charset="0"/>
              </a:rPr>
              <a:t>(R-AZ)</a:t>
            </a:r>
          </a:p>
        </p:txBody>
      </p:sp>
      <p:pic>
        <p:nvPicPr>
          <p:cNvPr id="20" name="Picture 19"/>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29707" y="3380619"/>
            <a:ext cx="731520" cy="731520"/>
          </a:xfrm>
          <a:prstGeom prst="ellipse">
            <a:avLst/>
          </a:prstGeom>
        </p:spPr>
      </p:pic>
      <p:sp>
        <p:nvSpPr>
          <p:cNvPr id="6" name="TextBox 5"/>
          <p:cNvSpPr txBox="1"/>
          <p:nvPr/>
        </p:nvSpPr>
        <p:spPr>
          <a:xfrm>
            <a:off x="-84360" y="2668345"/>
            <a:ext cx="1759654" cy="461665"/>
          </a:xfrm>
          <a:prstGeom prst="rect">
            <a:avLst/>
          </a:prstGeom>
          <a:noFill/>
        </p:spPr>
        <p:txBody>
          <a:bodyPr wrap="square" rtlCol="0">
            <a:spAutoFit/>
          </a:bodyPr>
          <a:lstStyle/>
          <a:p>
            <a:pPr algn="ctr"/>
            <a:r>
              <a:rPr lang="en-US" sz="1200" dirty="0">
                <a:latin typeface="Georgia" charset="0"/>
                <a:ea typeface="Georgia" charset="0"/>
                <a:cs typeface="Georgia" charset="0"/>
              </a:rPr>
              <a:t>Bob Corker</a:t>
            </a:r>
          </a:p>
          <a:p>
            <a:pPr algn="ctr"/>
            <a:r>
              <a:rPr lang="en-US" sz="1200" dirty="0">
                <a:latin typeface="Georgia" charset="0"/>
                <a:ea typeface="Georgia" charset="0"/>
                <a:cs typeface="Georgia" charset="0"/>
              </a:rPr>
              <a:t>(R-TN)</a:t>
            </a:r>
          </a:p>
        </p:txBody>
      </p:sp>
      <p:pic>
        <p:nvPicPr>
          <p:cNvPr id="24" name="Picture 23"/>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29707" y="1943083"/>
            <a:ext cx="731520" cy="731520"/>
          </a:xfrm>
          <a:prstGeom prst="ellipse">
            <a:avLst/>
          </a:prstGeom>
        </p:spPr>
      </p:pic>
      <p:pic>
        <p:nvPicPr>
          <p:cNvPr id="1026" name="Picture 2" descr="Image result for orrin hatch"/>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429707" y="4905647"/>
            <a:ext cx="731520" cy="731520"/>
          </a:xfrm>
          <a:prstGeom prst="ellipse">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84360" y="5605294"/>
            <a:ext cx="1759654" cy="461665"/>
          </a:xfrm>
          <a:prstGeom prst="rect">
            <a:avLst/>
          </a:prstGeom>
          <a:noFill/>
        </p:spPr>
        <p:txBody>
          <a:bodyPr wrap="square" rtlCol="0">
            <a:spAutoFit/>
          </a:bodyPr>
          <a:lstStyle/>
          <a:p>
            <a:pPr algn="ctr"/>
            <a:r>
              <a:rPr lang="en-US" sz="1200" dirty="0">
                <a:latin typeface="Georgia" charset="0"/>
                <a:ea typeface="Georgia" charset="0"/>
                <a:cs typeface="Georgia" charset="0"/>
              </a:rPr>
              <a:t>Orrin Hatch</a:t>
            </a:r>
          </a:p>
          <a:p>
            <a:pPr algn="ctr"/>
            <a:r>
              <a:rPr lang="en-US" sz="1200" dirty="0">
                <a:latin typeface="Georgia" charset="0"/>
                <a:ea typeface="Georgia" charset="0"/>
                <a:cs typeface="Georgia" charset="0"/>
              </a:rPr>
              <a:t>(R-UT)</a:t>
            </a:r>
          </a:p>
        </p:txBody>
      </p:sp>
      <p:sp>
        <p:nvSpPr>
          <p:cNvPr id="29" name="TextBox 28"/>
          <p:cNvSpPr txBox="1"/>
          <p:nvPr/>
        </p:nvSpPr>
        <p:spPr>
          <a:xfrm>
            <a:off x="1230190" y="1943083"/>
            <a:ext cx="3566097" cy="938719"/>
          </a:xfrm>
          <a:prstGeom prst="rect">
            <a:avLst/>
          </a:prstGeom>
          <a:noFill/>
          <a:ln>
            <a:noFill/>
          </a:ln>
        </p:spPr>
        <p:txBody>
          <a:bodyPr wrap="square" rtlCol="0">
            <a:spAutoFit/>
          </a:bodyPr>
          <a:lstStyle/>
          <a:p>
            <a:pPr marL="171450" indent="-171450">
              <a:buFont typeface="Arial" panose="020B0604020202020204" pitchFamily="34" charset="0"/>
              <a:buChar char="•"/>
            </a:pPr>
            <a:r>
              <a:rPr lang="en-US" sz="1100" dirty="0">
                <a:latin typeface="+mj-lt"/>
              </a:rPr>
              <a:t>Corker has been an outspoken critic of Trump</a:t>
            </a:r>
          </a:p>
          <a:p>
            <a:pPr marL="171450" indent="-171450">
              <a:buFont typeface="Arial" panose="020B0604020202020204" pitchFamily="34" charset="0"/>
              <a:buChar char="•"/>
            </a:pPr>
            <a:r>
              <a:rPr lang="en-US" sz="1100" dirty="0">
                <a:latin typeface="+mj-lt"/>
              </a:rPr>
              <a:t>Rep. Marsha Blackburn (R-TN) is the Republican frontrunner</a:t>
            </a:r>
          </a:p>
          <a:p>
            <a:pPr marL="171450" indent="-171450">
              <a:buFont typeface="Arial" panose="020B0604020202020204" pitchFamily="34" charset="0"/>
              <a:buChar char="•"/>
            </a:pPr>
            <a:r>
              <a:rPr lang="en-US" sz="1100" dirty="0">
                <a:latin typeface="+mj-lt"/>
              </a:rPr>
              <a:t>Former Democratic TN governor Phil Bredesen (2003-2011) also announced his candidacy</a:t>
            </a:r>
          </a:p>
        </p:txBody>
      </p:sp>
      <p:sp>
        <p:nvSpPr>
          <p:cNvPr id="30" name="TextBox 29"/>
          <p:cNvSpPr txBox="1"/>
          <p:nvPr/>
        </p:nvSpPr>
        <p:spPr>
          <a:xfrm>
            <a:off x="1230189" y="3300681"/>
            <a:ext cx="3450994" cy="1277273"/>
          </a:xfrm>
          <a:prstGeom prst="rect">
            <a:avLst/>
          </a:prstGeom>
          <a:noFill/>
          <a:ln>
            <a:noFill/>
          </a:ln>
        </p:spPr>
        <p:txBody>
          <a:bodyPr wrap="square" rtlCol="0">
            <a:spAutoFit/>
          </a:bodyPr>
          <a:lstStyle/>
          <a:p>
            <a:pPr marL="171450" indent="-171450">
              <a:buFont typeface="Arial" panose="020B0604020202020204" pitchFamily="34" charset="0"/>
              <a:buChar char="•"/>
            </a:pPr>
            <a:r>
              <a:rPr lang="en-US" sz="1100" dirty="0">
                <a:latin typeface="+mj-lt"/>
              </a:rPr>
              <a:t>Flake decided not to run in light of low polling numbers and a strong challenge by Kelli Ward</a:t>
            </a:r>
          </a:p>
          <a:p>
            <a:pPr marL="171450" indent="-171450">
              <a:buFont typeface="Arial" panose="020B0604020202020204" pitchFamily="34" charset="0"/>
              <a:buChar char="•"/>
            </a:pPr>
            <a:r>
              <a:rPr lang="en-US" sz="1100" dirty="0">
                <a:latin typeface="+mj-lt"/>
              </a:rPr>
              <a:t>Competitive Republican primary between Rep. Martha McSally (R-AZ02), State Rep. Kelli Ward and former sheriff Joe Arpaio</a:t>
            </a:r>
          </a:p>
          <a:p>
            <a:pPr marL="171450" indent="-171450">
              <a:buFont typeface="Arial" panose="020B0604020202020204" pitchFamily="34" charset="0"/>
              <a:buChar char="•"/>
            </a:pPr>
            <a:r>
              <a:rPr lang="en-US" sz="1100" dirty="0">
                <a:latin typeface="+mj-lt"/>
              </a:rPr>
              <a:t>Rep. Kyrsten Sinema (D-AZ09) is considered the Democratic frontrunner</a:t>
            </a:r>
          </a:p>
        </p:txBody>
      </p:sp>
      <p:sp>
        <p:nvSpPr>
          <p:cNvPr id="31" name="TextBox 30"/>
          <p:cNvSpPr txBox="1"/>
          <p:nvPr/>
        </p:nvSpPr>
        <p:spPr>
          <a:xfrm>
            <a:off x="1230190" y="4897960"/>
            <a:ext cx="3566097" cy="1107996"/>
          </a:xfrm>
          <a:prstGeom prst="rect">
            <a:avLst/>
          </a:prstGeom>
          <a:noFill/>
          <a:ln>
            <a:noFill/>
          </a:ln>
        </p:spPr>
        <p:txBody>
          <a:bodyPr wrap="square" rtlCol="0">
            <a:spAutoFit/>
          </a:bodyPr>
          <a:lstStyle/>
          <a:p>
            <a:pPr marL="171450" indent="-171450">
              <a:buFont typeface="Arial" panose="020B0604020202020204" pitchFamily="34" charset="0"/>
              <a:buChar char="•"/>
            </a:pPr>
            <a:r>
              <a:rPr lang="en-US" sz="1100" dirty="0">
                <a:latin typeface="+mj-lt"/>
              </a:rPr>
              <a:t>Hatch announced his retirement after initially deciding to run</a:t>
            </a:r>
          </a:p>
          <a:p>
            <a:pPr marL="171450" indent="-171450">
              <a:buFont typeface="Arial" panose="020B0604020202020204" pitchFamily="34" charset="0"/>
              <a:buChar char="•"/>
            </a:pPr>
            <a:r>
              <a:rPr lang="en-US" sz="1100" dirty="0">
                <a:latin typeface="+mj-lt"/>
              </a:rPr>
              <a:t>Former MA governor and presidential candidate Mitt Romney announced he was running for the open seat in mid-February and is expected to win the seat</a:t>
            </a:r>
          </a:p>
        </p:txBody>
      </p:sp>
      <p:pic>
        <p:nvPicPr>
          <p:cNvPr id="19" name="Picture 2"/>
          <p:cNvPicPr>
            <a:picLocks noChangeAspect="1" noChangeArrowheads="1"/>
          </p:cNvPicPr>
          <p:nvPr/>
        </p:nvPicPr>
        <p:blipFill>
          <a:blip r:embed="rId6" cstate="print">
            <a:extLst>
              <a:ext uri="{28A0092B-C50C-407E-A947-70E740481C1C}">
                <a14:useLocalDpi xmlns:a14="http://schemas.microsoft.com/office/drawing/2010/main"/>
              </a:ext>
            </a:extLst>
          </a:blip>
          <a:stretch>
            <a:fillRect/>
          </a:stretch>
        </p:blipFill>
        <p:spPr bwMode="auto">
          <a:xfrm>
            <a:off x="5078586" y="1943083"/>
            <a:ext cx="731520" cy="731520"/>
          </a:xfrm>
          <a:prstGeom prst="ellipse">
            <a:avLst/>
          </a:prstGeom>
          <a:noFill/>
          <a:ln>
            <a:noFill/>
          </a:ln>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4564519" y="2668345"/>
            <a:ext cx="1759654" cy="461665"/>
          </a:xfrm>
          <a:prstGeom prst="rect">
            <a:avLst/>
          </a:prstGeom>
          <a:noFill/>
        </p:spPr>
        <p:txBody>
          <a:bodyPr wrap="square" rtlCol="0">
            <a:spAutoFit/>
          </a:bodyPr>
          <a:lstStyle/>
          <a:p>
            <a:pPr algn="ctr"/>
            <a:r>
              <a:rPr lang="en-US" sz="1200" dirty="0">
                <a:latin typeface="Georgia" charset="0"/>
                <a:ea typeface="Georgia" charset="0"/>
                <a:cs typeface="Georgia" charset="0"/>
              </a:rPr>
              <a:t>Thad Cochran</a:t>
            </a:r>
          </a:p>
          <a:p>
            <a:pPr algn="ctr"/>
            <a:r>
              <a:rPr lang="en-US" sz="1200" dirty="0">
                <a:latin typeface="Georgia" charset="0"/>
                <a:ea typeface="Georgia" charset="0"/>
                <a:cs typeface="Georgia" charset="0"/>
              </a:rPr>
              <a:t>(R-MS)</a:t>
            </a:r>
          </a:p>
        </p:txBody>
      </p:sp>
      <p:sp>
        <p:nvSpPr>
          <p:cNvPr id="22" name="TextBox 21"/>
          <p:cNvSpPr txBox="1"/>
          <p:nvPr/>
        </p:nvSpPr>
        <p:spPr>
          <a:xfrm>
            <a:off x="6036694" y="1943083"/>
            <a:ext cx="2891646" cy="2123658"/>
          </a:xfrm>
          <a:prstGeom prst="rect">
            <a:avLst/>
          </a:prstGeom>
          <a:noFill/>
          <a:ln>
            <a:noFill/>
          </a:ln>
        </p:spPr>
        <p:txBody>
          <a:bodyPr wrap="square" rtlCol="0">
            <a:spAutoFit/>
          </a:bodyPr>
          <a:lstStyle/>
          <a:p>
            <a:pPr marL="171450" indent="-171450">
              <a:buFont typeface="Arial" panose="020B0604020202020204" pitchFamily="34" charset="0"/>
              <a:buChar char="•"/>
            </a:pPr>
            <a:r>
              <a:rPr lang="en-US" sz="1100" dirty="0">
                <a:latin typeface="+mj-lt"/>
              </a:rPr>
              <a:t>Cochran announced his resignation due to health concerns</a:t>
            </a:r>
          </a:p>
          <a:p>
            <a:pPr marL="171450" indent="-171450">
              <a:buFont typeface="Arial" panose="020B0604020202020204" pitchFamily="34" charset="0"/>
              <a:buChar char="•"/>
            </a:pPr>
            <a:r>
              <a:rPr lang="en-US" sz="1100" dirty="0">
                <a:latin typeface="+mj-lt"/>
              </a:rPr>
              <a:t>Gov. Phil Bryant (R) appointed Ag Commissioner Cindy Hyde-Smith, a former Democrat, to fill the seat until a Nov. 2018 special election</a:t>
            </a:r>
          </a:p>
          <a:p>
            <a:pPr marL="171450" indent="-171450">
              <a:buFont typeface="Arial" panose="020B0604020202020204" pitchFamily="34" charset="0"/>
              <a:buChar char="•"/>
            </a:pPr>
            <a:r>
              <a:rPr lang="en-US" sz="1100" dirty="0">
                <a:latin typeface="+mj-lt"/>
              </a:rPr>
              <a:t>She will be challenged by hard-right state senator Chris McDaniel (R)</a:t>
            </a:r>
          </a:p>
          <a:p>
            <a:pPr marL="171450" indent="-171450">
              <a:buFont typeface="Arial" panose="020B0604020202020204" pitchFamily="34" charset="0"/>
              <a:buChar char="•"/>
            </a:pPr>
            <a:r>
              <a:rPr lang="en-US" sz="1100" dirty="0">
                <a:latin typeface="+mj-lt"/>
              </a:rPr>
              <a:t>Mike Espy (D), a former US secretary of agriculture, intends to run</a:t>
            </a:r>
          </a:p>
          <a:p>
            <a:pPr marL="171450" indent="-171450">
              <a:buFont typeface="Arial" panose="020B0604020202020204" pitchFamily="34" charset="0"/>
              <a:buChar char="•"/>
            </a:pPr>
            <a:r>
              <a:rPr lang="en-US" sz="1100" dirty="0">
                <a:latin typeface="+mj-lt"/>
              </a:rPr>
              <a:t>Sen. Roger Wicker (R) is also up for re-election in 2018</a:t>
            </a:r>
          </a:p>
        </p:txBody>
      </p:sp>
      <p:sp>
        <p:nvSpPr>
          <p:cNvPr id="32" name="TextBox 31"/>
          <p:cNvSpPr txBox="1"/>
          <p:nvPr/>
        </p:nvSpPr>
        <p:spPr>
          <a:xfrm>
            <a:off x="6036694" y="4420095"/>
            <a:ext cx="2785787" cy="1277273"/>
          </a:xfrm>
          <a:prstGeom prst="rect">
            <a:avLst/>
          </a:prstGeom>
          <a:noFill/>
        </p:spPr>
        <p:txBody>
          <a:bodyPr wrap="square" rtlCol="0">
            <a:spAutoFit/>
          </a:bodyPr>
          <a:lstStyle/>
          <a:p>
            <a:pPr marL="171450" indent="-171450">
              <a:buFont typeface="Arial" panose="020B0604020202020204" pitchFamily="34" charset="0"/>
              <a:buChar char="•"/>
            </a:pPr>
            <a:r>
              <a:rPr lang="en-US" sz="1100" dirty="0">
                <a:latin typeface="+mj-lt"/>
                <a:ea typeface="Georgia" charset="0"/>
                <a:cs typeface="Georgia" charset="0"/>
              </a:rPr>
              <a:t>Franken resigned on January 2</a:t>
            </a:r>
            <a:r>
              <a:rPr lang="en-US" sz="1100" baseline="30000" dirty="0">
                <a:latin typeface="+mj-lt"/>
                <a:ea typeface="Georgia" charset="0"/>
                <a:cs typeface="Georgia" charset="0"/>
              </a:rPr>
              <a:t>nd</a:t>
            </a:r>
            <a:r>
              <a:rPr lang="en-US" sz="1100" dirty="0">
                <a:latin typeface="+mj-lt"/>
                <a:ea typeface="Georgia" charset="0"/>
                <a:cs typeface="Georgia" charset="0"/>
              </a:rPr>
              <a:t> amid a sexual harassment scandal</a:t>
            </a:r>
          </a:p>
          <a:p>
            <a:pPr marL="171450" indent="-171450">
              <a:buFont typeface="Arial" panose="020B0604020202020204" pitchFamily="34" charset="0"/>
              <a:buChar char="•"/>
            </a:pPr>
            <a:r>
              <a:rPr lang="en-US" sz="1100" dirty="0">
                <a:latin typeface="+mj-lt"/>
                <a:ea typeface="Georgia" charset="0"/>
                <a:cs typeface="Georgia" charset="0"/>
              </a:rPr>
              <a:t>He was replaced by Tina Smith (D) to fill his seat until a special election in November 2018</a:t>
            </a:r>
          </a:p>
          <a:p>
            <a:pPr marL="171450" indent="-171450">
              <a:buFont typeface="Arial" panose="020B0604020202020204" pitchFamily="34" charset="0"/>
              <a:buChar char="•"/>
            </a:pPr>
            <a:r>
              <a:rPr lang="en-US" sz="1100" dirty="0">
                <a:latin typeface="+mj-lt"/>
                <a:ea typeface="Georgia" charset="0"/>
                <a:cs typeface="Georgia" charset="0"/>
              </a:rPr>
              <a:t>Both Minnesota Senate seats will be on the ballot in November </a:t>
            </a:r>
          </a:p>
        </p:txBody>
      </p:sp>
      <p:sp>
        <p:nvSpPr>
          <p:cNvPr id="34" name="TextBox 33"/>
          <p:cNvSpPr txBox="1"/>
          <p:nvPr/>
        </p:nvSpPr>
        <p:spPr>
          <a:xfrm>
            <a:off x="4522357" y="5199021"/>
            <a:ext cx="1759654" cy="461665"/>
          </a:xfrm>
          <a:prstGeom prst="rect">
            <a:avLst/>
          </a:prstGeom>
          <a:noFill/>
        </p:spPr>
        <p:txBody>
          <a:bodyPr wrap="square" rtlCol="0">
            <a:spAutoFit/>
          </a:bodyPr>
          <a:lstStyle/>
          <a:p>
            <a:pPr algn="ctr"/>
            <a:r>
              <a:rPr lang="en-US" sz="1200" dirty="0">
                <a:latin typeface="Georgia" charset="0"/>
                <a:ea typeface="Georgia" charset="0"/>
                <a:cs typeface="Georgia" charset="0"/>
              </a:rPr>
              <a:t>Al Franken</a:t>
            </a:r>
          </a:p>
          <a:p>
            <a:pPr algn="ctr"/>
            <a:r>
              <a:rPr lang="en-US" sz="1200" dirty="0">
                <a:latin typeface="Georgia" charset="0"/>
                <a:ea typeface="Georgia" charset="0"/>
                <a:cs typeface="Georgia" charset="0"/>
              </a:rPr>
              <a:t>(D-MN)</a:t>
            </a:r>
          </a:p>
        </p:txBody>
      </p:sp>
      <p:pic>
        <p:nvPicPr>
          <p:cNvPr id="35" name="Picture 34"/>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5036855" y="4514376"/>
            <a:ext cx="730659" cy="731520"/>
          </a:xfrm>
          <a:prstGeom prst="ellipse">
            <a:avLst/>
          </a:prstGeom>
        </p:spPr>
      </p:pic>
      <p:sp>
        <p:nvSpPr>
          <p:cNvPr id="23" name="Text Placeholder 18"/>
          <p:cNvSpPr txBox="1">
            <a:spLocks/>
          </p:cNvSpPr>
          <p:nvPr/>
        </p:nvSpPr>
        <p:spPr bwMode="auto">
          <a:xfrm>
            <a:off x="404808" y="6422607"/>
            <a:ext cx="3043242"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dirty="0">
                <a:latin typeface="Georgia"/>
                <a:cs typeface="Georgia"/>
              </a:rPr>
              <a:t>Daniel Stublen | Slide last updated on: July 17, 2018</a:t>
            </a:r>
          </a:p>
        </p:txBody>
      </p:sp>
      <p:pic>
        <p:nvPicPr>
          <p:cNvPr id="27" name="Picture 26"/>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503175" y="274320"/>
            <a:ext cx="2080349" cy="274320"/>
          </a:xfrm>
          <a:prstGeom prst="rect">
            <a:avLst/>
          </a:prstGeom>
        </p:spPr>
      </p:pic>
      <p:sp>
        <p:nvSpPr>
          <p:cNvPr id="33" name="Title 1"/>
          <p:cNvSpPr txBox="1">
            <a:spLocks/>
          </p:cNvSpPr>
          <p:nvPr/>
        </p:nvSpPr>
        <p:spPr bwMode="auto">
          <a:xfrm>
            <a:off x="404808" y="756919"/>
            <a:ext cx="8407400" cy="60908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200" b="1" kern="1200">
                <a:solidFill>
                  <a:schemeClr val="tx1"/>
                </a:solidFill>
                <a:latin typeface="Georgia" panose="02040502050405020303" pitchFamily="18" charset="0"/>
                <a:ea typeface="ＭＳ Ｐゴシック" panose="020B0600070205080204" pitchFamily="34" charset="-128"/>
                <a:cs typeface="MS PGothic" charset="0"/>
              </a:defRPr>
            </a:lvl1pPr>
            <a:lvl2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2pPr>
            <a:lvl3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3pPr>
            <a:lvl4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4pPr>
            <a:lvl5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5pPr>
            <a:lvl6pPr marL="4572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6pPr>
            <a:lvl7pPr marL="9144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7pPr>
            <a:lvl8pPr marL="13716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8pPr>
            <a:lvl9pPr marL="18288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9pPr>
          </a:lstStyle>
          <a:p>
            <a:r>
              <a:rPr lang="en-US" altLang="en-US" sz="2000" dirty="0"/>
              <a:t>Retirements from the Senate open seats to costly primaries and potentially contentious general elections</a:t>
            </a:r>
            <a:endParaRPr lang="en-US" altLang="en-US" sz="2000" dirty="0">
              <a:latin typeface="Georgia" charset="0"/>
              <a:ea typeface="ＭＳ Ｐゴシック" charset="-128"/>
              <a:cs typeface="MS PGothic" charset="-128"/>
            </a:endParaRPr>
          </a:p>
        </p:txBody>
      </p:sp>
    </p:spTree>
    <p:extLst>
      <p:ext uri="{BB962C8B-B14F-4D97-AF65-F5344CB8AC3E}">
        <p14:creationId xmlns:p14="http://schemas.microsoft.com/office/powerpoint/2010/main" val="13166885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Arrow Connector 18"/>
          <p:cNvCxnSpPr/>
          <p:nvPr/>
        </p:nvCxnSpPr>
        <p:spPr>
          <a:xfrm flipV="1">
            <a:off x="1041062" y="2100479"/>
            <a:ext cx="0" cy="564805"/>
          </a:xfrm>
          <a:prstGeom prst="straightConnector1">
            <a:avLst/>
          </a:prstGeom>
          <a:ln w="28575">
            <a:solidFill>
              <a:srgbClr val="9D7C46"/>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9" name="Oval 8"/>
          <p:cNvSpPr>
            <a:spLocks noChangeAspect="1"/>
          </p:cNvSpPr>
          <p:nvPr/>
        </p:nvSpPr>
        <p:spPr>
          <a:xfrm>
            <a:off x="950501" y="2542786"/>
            <a:ext cx="181122" cy="182880"/>
          </a:xfrm>
          <a:prstGeom prst="ellipse">
            <a:avLst/>
          </a:prstGeom>
          <a:solidFill>
            <a:srgbClr val="9D7C46"/>
          </a:solidFill>
          <a:ln>
            <a:solidFill>
              <a:srgbClr val="9D7C4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Oval 5"/>
          <p:cNvSpPr>
            <a:spLocks noChangeAspect="1"/>
          </p:cNvSpPr>
          <p:nvPr/>
        </p:nvSpPr>
        <p:spPr>
          <a:xfrm>
            <a:off x="950501" y="2055495"/>
            <a:ext cx="181122" cy="182880"/>
          </a:xfrm>
          <a:prstGeom prst="ellipse">
            <a:avLst/>
          </a:prstGeom>
          <a:solidFill>
            <a:schemeClr val="bg1"/>
          </a:solidFill>
          <a:ln>
            <a:solidFill>
              <a:srgbClr val="9D7C4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5" name="Rectangle 14"/>
          <p:cNvSpPr>
            <a:spLocks noChangeArrowheads="1"/>
          </p:cNvSpPr>
          <p:nvPr/>
        </p:nvSpPr>
        <p:spPr bwMode="auto">
          <a:xfrm>
            <a:off x="1161366" y="1964957"/>
            <a:ext cx="3563574" cy="2800767"/>
          </a:xfrm>
          <a:prstGeom prst="rect">
            <a:avLst/>
          </a:prstGeom>
          <a:noFill/>
          <a:ln>
            <a:noFill/>
          </a:ln>
          <a:extLst/>
        </p:spPr>
        <p:txBody>
          <a:bodyPr wrap="square">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lnSpc>
                <a:spcPct val="100000"/>
              </a:lnSpc>
              <a:spcBef>
                <a:spcPct val="0"/>
              </a:spcBef>
              <a:buNone/>
              <a:defRPr/>
            </a:pPr>
            <a:r>
              <a:rPr lang="en-US" altLang="en-US" sz="1600" dirty="0">
                <a:latin typeface="Georgia"/>
                <a:cs typeface="Georgia"/>
              </a:rPr>
              <a:t>Historic midterm trends</a:t>
            </a:r>
          </a:p>
          <a:p>
            <a:pPr>
              <a:lnSpc>
                <a:spcPct val="100000"/>
              </a:lnSpc>
              <a:spcBef>
                <a:spcPct val="0"/>
              </a:spcBef>
              <a:buNone/>
              <a:defRPr/>
            </a:pPr>
            <a:endParaRPr lang="en-US" altLang="en-US" sz="1600" dirty="0">
              <a:latin typeface="Georgia"/>
              <a:cs typeface="Georgia"/>
            </a:endParaRPr>
          </a:p>
          <a:p>
            <a:pPr>
              <a:lnSpc>
                <a:spcPct val="100000"/>
              </a:lnSpc>
              <a:spcBef>
                <a:spcPct val="0"/>
              </a:spcBef>
              <a:buNone/>
              <a:defRPr/>
            </a:pPr>
            <a:r>
              <a:rPr lang="en-US" altLang="en-US" sz="1600" dirty="0">
                <a:latin typeface="Georgia"/>
                <a:cs typeface="Georgia"/>
              </a:rPr>
              <a:t>2018 midterms</a:t>
            </a:r>
          </a:p>
          <a:p>
            <a:pPr>
              <a:lnSpc>
                <a:spcPct val="100000"/>
              </a:lnSpc>
              <a:spcBef>
                <a:spcPct val="0"/>
              </a:spcBef>
              <a:buNone/>
              <a:defRPr/>
            </a:pPr>
            <a:endParaRPr lang="en-US" altLang="en-US" sz="1600" dirty="0">
              <a:latin typeface="Georgia"/>
              <a:cs typeface="Georgia"/>
            </a:endParaRPr>
          </a:p>
          <a:p>
            <a:pPr marL="749300" indent="-285750">
              <a:lnSpc>
                <a:spcPct val="100000"/>
              </a:lnSpc>
              <a:spcBef>
                <a:spcPct val="0"/>
              </a:spcBef>
              <a:defRPr/>
            </a:pPr>
            <a:r>
              <a:rPr lang="en-US" altLang="en-US" sz="1600" dirty="0">
                <a:latin typeface="Georgia"/>
                <a:cs typeface="Georgia"/>
              </a:rPr>
              <a:t>Overall</a:t>
            </a:r>
          </a:p>
          <a:p>
            <a:pPr marL="742950" indent="-285750">
              <a:lnSpc>
                <a:spcPct val="100000"/>
              </a:lnSpc>
              <a:spcBef>
                <a:spcPct val="0"/>
              </a:spcBef>
              <a:defRPr/>
            </a:pPr>
            <a:endParaRPr lang="en-US" altLang="en-US" sz="1600" dirty="0">
              <a:latin typeface="Georgia"/>
              <a:cs typeface="Georgia"/>
            </a:endParaRPr>
          </a:p>
          <a:p>
            <a:pPr marL="742950" indent="-285750">
              <a:lnSpc>
                <a:spcPct val="100000"/>
              </a:lnSpc>
              <a:spcBef>
                <a:spcPct val="0"/>
              </a:spcBef>
              <a:defRPr/>
            </a:pPr>
            <a:r>
              <a:rPr lang="en-US" altLang="en-US" sz="1600" dirty="0">
                <a:latin typeface="Georgia"/>
                <a:cs typeface="Georgia"/>
              </a:rPr>
              <a:t>House</a:t>
            </a:r>
          </a:p>
          <a:p>
            <a:pPr marL="742950" indent="-285750">
              <a:lnSpc>
                <a:spcPct val="100000"/>
              </a:lnSpc>
              <a:spcBef>
                <a:spcPct val="0"/>
              </a:spcBef>
              <a:defRPr/>
            </a:pPr>
            <a:endParaRPr lang="en-US" altLang="en-US" sz="1600" dirty="0">
              <a:latin typeface="Georgia"/>
              <a:cs typeface="Georgia"/>
            </a:endParaRPr>
          </a:p>
          <a:p>
            <a:pPr marL="742950" indent="-285750">
              <a:lnSpc>
                <a:spcPct val="100000"/>
              </a:lnSpc>
              <a:spcBef>
                <a:spcPct val="0"/>
              </a:spcBef>
              <a:defRPr/>
            </a:pPr>
            <a:r>
              <a:rPr lang="en-US" altLang="en-US" sz="1600" dirty="0">
                <a:latin typeface="Georgia"/>
                <a:cs typeface="Georgia"/>
              </a:rPr>
              <a:t>Senate</a:t>
            </a:r>
          </a:p>
          <a:p>
            <a:pPr marL="742950" indent="-285750">
              <a:lnSpc>
                <a:spcPct val="100000"/>
              </a:lnSpc>
              <a:spcBef>
                <a:spcPct val="0"/>
              </a:spcBef>
              <a:defRPr/>
            </a:pPr>
            <a:endParaRPr lang="en-US" altLang="en-US" sz="1600" dirty="0">
              <a:latin typeface="Georgia"/>
              <a:cs typeface="Georgia"/>
            </a:endParaRPr>
          </a:p>
          <a:p>
            <a:pPr marL="742950" indent="-285750">
              <a:lnSpc>
                <a:spcPct val="100000"/>
              </a:lnSpc>
              <a:spcBef>
                <a:spcPct val="0"/>
              </a:spcBef>
              <a:defRPr/>
            </a:pPr>
            <a:r>
              <a:rPr lang="en-US" altLang="en-US" sz="1600" b="1" dirty="0">
                <a:latin typeface="Georgia"/>
                <a:cs typeface="Georgia"/>
              </a:rPr>
              <a:t>Governors</a:t>
            </a:r>
          </a:p>
        </p:txBody>
      </p:sp>
      <p:sp>
        <p:nvSpPr>
          <p:cNvPr id="3" name="Slide Number Placeholder 2"/>
          <p:cNvSpPr>
            <a:spLocks noGrp="1"/>
          </p:cNvSpPr>
          <p:nvPr>
            <p:ph type="sldNum" sz="quarter" idx="12"/>
          </p:nvPr>
        </p:nvSpPr>
        <p:spPr/>
        <p:txBody>
          <a:bodyPr/>
          <a:lstStyle/>
          <a:p>
            <a:fld id="{BEFBC90E-502A-A54D-9BAE-6F74229062B0}" type="slidenum">
              <a:rPr lang="en-US" smtClean="0"/>
              <a:t>28</a:t>
            </a:fld>
            <a:endParaRPr lang="en-US" dirty="0"/>
          </a:p>
        </p:txBody>
      </p:sp>
      <p:sp>
        <p:nvSpPr>
          <p:cNvPr id="21" name="Title 7"/>
          <p:cNvSpPr txBox="1">
            <a:spLocks/>
          </p:cNvSpPr>
          <p:nvPr/>
        </p:nvSpPr>
        <p:spPr>
          <a:xfrm>
            <a:off x="404814" y="1122363"/>
            <a:ext cx="8167688" cy="1116012"/>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altLang="en-US" sz="3200" b="1" dirty="0">
                <a:solidFill>
                  <a:srgbClr val="595959"/>
                </a:solidFill>
                <a:latin typeface="Georgia" charset="0"/>
                <a:ea typeface="ＭＳ Ｐゴシック" charset="-128"/>
                <a:cs typeface="MS PGothic" charset="-128"/>
              </a:rPr>
              <a:t>Roadmap</a:t>
            </a:r>
          </a:p>
        </p:txBody>
      </p:sp>
      <p:pic>
        <p:nvPicPr>
          <p:cNvPr id="18" name="Picture 17"/>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03175" y="274320"/>
            <a:ext cx="2080349" cy="274320"/>
          </a:xfrm>
          <a:prstGeom prst="rect">
            <a:avLst/>
          </a:prstGeom>
        </p:spPr>
      </p:pic>
    </p:spTree>
    <p:extLst>
      <p:ext uri="{BB962C8B-B14F-4D97-AF65-F5344CB8AC3E}">
        <p14:creationId xmlns:p14="http://schemas.microsoft.com/office/powerpoint/2010/main" val="38546232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txBox="1">
            <a:spLocks/>
          </p:cNvSpPr>
          <p:nvPr/>
        </p:nvSpPr>
        <p:spPr bwMode="auto">
          <a:xfrm>
            <a:off x="404814" y="756919"/>
            <a:ext cx="8407400" cy="649835"/>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200" b="1" kern="1200">
                <a:solidFill>
                  <a:schemeClr val="tx1"/>
                </a:solidFill>
                <a:latin typeface="Georgia" panose="02040502050405020303" pitchFamily="18" charset="0"/>
                <a:ea typeface="ＭＳ Ｐゴシック" panose="020B0600070205080204" pitchFamily="34" charset="-128"/>
                <a:cs typeface="MS PGothic" charset="0"/>
              </a:defRPr>
            </a:lvl1pPr>
            <a:lvl2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2pPr>
            <a:lvl3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3pPr>
            <a:lvl4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4pPr>
            <a:lvl5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5pPr>
            <a:lvl6pPr marL="4572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6pPr>
            <a:lvl7pPr marL="9144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7pPr>
            <a:lvl8pPr marL="13716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8pPr>
            <a:lvl9pPr marL="18288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9pPr>
          </a:lstStyle>
          <a:p>
            <a:r>
              <a:rPr lang="en-US" altLang="en-US" sz="2000" dirty="0">
                <a:latin typeface="Georgia" charset="0"/>
                <a:ea typeface="ＭＳ Ｐゴシック" charset="-128"/>
                <a:cs typeface="MS PGothic" charset="-128"/>
              </a:rPr>
              <a:t>In 2018, Republicans must defend 13 governorships without an incumbent running, as opposed to only </a:t>
            </a:r>
            <a:r>
              <a:rPr lang="en-US" altLang="en-US" sz="2000" dirty="0" smtClean="0">
                <a:latin typeface="Georgia" charset="0"/>
                <a:ea typeface="ＭＳ Ｐゴシック" charset="-128"/>
                <a:cs typeface="MS PGothic" charset="-128"/>
              </a:rPr>
              <a:t>4 </a:t>
            </a:r>
            <a:r>
              <a:rPr lang="en-US" altLang="en-US" sz="2000" dirty="0">
                <a:latin typeface="Georgia" charset="0"/>
                <a:ea typeface="ＭＳ Ｐゴシック" charset="-128"/>
                <a:cs typeface="MS PGothic" charset="-128"/>
              </a:rPr>
              <a:t>for Democrats</a:t>
            </a:r>
          </a:p>
        </p:txBody>
      </p:sp>
      <p:sp>
        <p:nvSpPr>
          <p:cNvPr id="18" name="Rectangle 14"/>
          <p:cNvSpPr>
            <a:spLocks noChangeArrowheads="1"/>
          </p:cNvSpPr>
          <p:nvPr/>
        </p:nvSpPr>
        <p:spPr bwMode="auto">
          <a:xfrm>
            <a:off x="419100" y="1548295"/>
            <a:ext cx="8229600" cy="276999"/>
          </a:xfrm>
          <a:prstGeom prst="rect">
            <a:avLst/>
          </a:prstGeom>
          <a:noFill/>
          <a:ln>
            <a:noFill/>
          </a:ln>
          <a:extLst/>
        </p:spPr>
        <p:txBody>
          <a:bodyPr>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lnSpc>
                <a:spcPct val="100000"/>
              </a:lnSpc>
              <a:spcBef>
                <a:spcPct val="0"/>
              </a:spcBef>
              <a:buFontTx/>
              <a:buNone/>
              <a:defRPr/>
            </a:pPr>
            <a:r>
              <a:rPr lang="en-US" altLang="en-US" sz="1200" b="1" dirty="0">
                <a:latin typeface="Georgia"/>
                <a:cs typeface="Georgia"/>
              </a:rPr>
              <a:t>2018 gubernatorial races by incumbent and status</a:t>
            </a:r>
          </a:p>
        </p:txBody>
      </p:sp>
      <p:sp>
        <p:nvSpPr>
          <p:cNvPr id="23" name="Text Placeholder 18"/>
          <p:cNvSpPr txBox="1">
            <a:spLocks/>
          </p:cNvSpPr>
          <p:nvPr/>
        </p:nvSpPr>
        <p:spPr bwMode="auto">
          <a:xfrm>
            <a:off x="404807" y="6107067"/>
            <a:ext cx="8247721" cy="315539"/>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dirty="0">
                <a:solidFill>
                  <a:schemeClr val="tx1">
                    <a:lumMod val="50000"/>
                    <a:lumOff val="50000"/>
                  </a:schemeClr>
                </a:solidFill>
                <a:latin typeface="Georgia"/>
                <a:cs typeface="Georgia"/>
              </a:rPr>
              <a:t>*“Open seats” are governorships where incumbent governors are term-limited or they have announced that they are not running for re-election</a:t>
            </a:r>
          </a:p>
          <a:p>
            <a:pPr marL="0" indent="0">
              <a:lnSpc>
                <a:spcPct val="110000"/>
              </a:lnSpc>
              <a:spcBef>
                <a:spcPts val="0"/>
              </a:spcBef>
              <a:buNone/>
              <a:defRPr/>
            </a:pPr>
            <a:r>
              <a:rPr lang="en-US" sz="700" dirty="0">
                <a:solidFill>
                  <a:schemeClr val="tx1">
                    <a:lumMod val="50000"/>
                    <a:lumOff val="50000"/>
                  </a:schemeClr>
                </a:solidFill>
                <a:latin typeface="Georgia"/>
                <a:cs typeface="Georgia"/>
              </a:rPr>
              <a:t>Sources: Cook Political Report, 2017.</a:t>
            </a:r>
          </a:p>
        </p:txBody>
      </p:sp>
      <p:sp>
        <p:nvSpPr>
          <p:cNvPr id="6" name="Slide Number Placeholder 5"/>
          <p:cNvSpPr>
            <a:spLocks noGrp="1"/>
          </p:cNvSpPr>
          <p:nvPr>
            <p:ph type="sldNum" sz="quarter" idx="12"/>
          </p:nvPr>
        </p:nvSpPr>
        <p:spPr/>
        <p:txBody>
          <a:bodyPr/>
          <a:lstStyle/>
          <a:p>
            <a:fld id="{BEFBC90E-502A-A54D-9BAE-6F74229062B0}" type="slidenum">
              <a:rPr lang="en-US" smtClean="0"/>
              <a:pPr/>
              <a:t>29</a:t>
            </a:fld>
            <a:endParaRPr lang="en-US" dirty="0"/>
          </a:p>
        </p:txBody>
      </p:sp>
      <p:sp>
        <p:nvSpPr>
          <p:cNvPr id="14" name="TextBox 1"/>
          <p:cNvSpPr txBox="1">
            <a:spLocks noChangeArrowheads="1"/>
          </p:cNvSpPr>
          <p:nvPr/>
        </p:nvSpPr>
        <p:spPr bwMode="auto">
          <a:xfrm>
            <a:off x="420813" y="1828083"/>
            <a:ext cx="628319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MS PGothic"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MS PGothic"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MS PGothic"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MS PGothic" panose="020B0600070205080204" pitchFamily="34" charset="-128"/>
              </a:defRPr>
            </a:lvl9pPr>
          </a:lstStyle>
          <a:p>
            <a:pPr defTabSz="400050">
              <a:lnSpc>
                <a:spcPct val="100000"/>
              </a:lnSpc>
              <a:spcBef>
                <a:spcPct val="0"/>
              </a:spcBef>
              <a:buNone/>
            </a:pPr>
            <a:r>
              <a:rPr lang="en-US" altLang="en-US" sz="1100" b="1" dirty="0">
                <a:solidFill>
                  <a:srgbClr val="0C396F"/>
                </a:solidFill>
                <a:latin typeface="+mn-lt"/>
              </a:rPr>
              <a:t>■</a:t>
            </a:r>
            <a:r>
              <a:rPr lang="en-US" altLang="en-US" sz="1100" b="1" dirty="0">
                <a:latin typeface="+mn-lt"/>
              </a:rPr>
              <a:t> </a:t>
            </a:r>
            <a:r>
              <a:rPr lang="en-US" altLang="en-US" sz="1100" dirty="0">
                <a:latin typeface="+mn-lt"/>
              </a:rPr>
              <a:t>Dem. incumbent (5)	</a:t>
            </a:r>
            <a:r>
              <a:rPr lang="en-US" altLang="en-US" sz="1100" b="1" dirty="0">
                <a:solidFill>
                  <a:srgbClr val="8ABAE6"/>
                </a:solidFill>
                <a:latin typeface="+mn-lt"/>
              </a:rPr>
              <a:t>■</a:t>
            </a:r>
            <a:r>
              <a:rPr lang="en-US" altLang="en-US" sz="1100" b="1" dirty="0">
                <a:latin typeface="+mn-lt"/>
              </a:rPr>
              <a:t> </a:t>
            </a:r>
            <a:r>
              <a:rPr lang="en-US" altLang="en-US" sz="1100" dirty="0">
                <a:latin typeface="+mn-lt"/>
              </a:rPr>
              <a:t>Dem. open* (4)   	</a:t>
            </a:r>
            <a:r>
              <a:rPr lang="en-US" altLang="en-US" sz="1100" b="1" dirty="0">
                <a:solidFill>
                  <a:srgbClr val="E8DCBC"/>
                </a:solidFill>
                <a:latin typeface="+mn-lt"/>
              </a:rPr>
              <a:t>■</a:t>
            </a:r>
            <a:r>
              <a:rPr lang="en-US" altLang="en-US" sz="1100" b="1" dirty="0">
                <a:latin typeface="+mn-lt"/>
              </a:rPr>
              <a:t> </a:t>
            </a:r>
            <a:r>
              <a:rPr lang="en-US" altLang="en-US" sz="1100" dirty="0">
                <a:latin typeface="+mn-lt"/>
              </a:rPr>
              <a:t>Ind. incumbent (1)  	</a:t>
            </a:r>
          </a:p>
          <a:p>
            <a:pPr defTabSz="400050">
              <a:lnSpc>
                <a:spcPct val="100000"/>
              </a:lnSpc>
              <a:spcBef>
                <a:spcPct val="0"/>
              </a:spcBef>
              <a:buNone/>
            </a:pPr>
            <a:r>
              <a:rPr lang="en-US" altLang="en-US" sz="1100" b="1" dirty="0">
                <a:solidFill>
                  <a:srgbClr val="B22830"/>
                </a:solidFill>
                <a:latin typeface="+mn-lt"/>
              </a:rPr>
              <a:t>■</a:t>
            </a:r>
            <a:r>
              <a:rPr lang="en-US" altLang="en-US" sz="1100" b="1" dirty="0">
                <a:latin typeface="+mn-lt"/>
              </a:rPr>
              <a:t> </a:t>
            </a:r>
            <a:r>
              <a:rPr lang="en-US" altLang="en-US" sz="1100" dirty="0">
                <a:latin typeface="+mn-lt"/>
              </a:rPr>
              <a:t>GOP incumbent (13)	</a:t>
            </a:r>
            <a:r>
              <a:rPr lang="en-US" altLang="en-US" sz="1100" b="1" dirty="0">
                <a:solidFill>
                  <a:srgbClr val="E0A39E"/>
                </a:solidFill>
                <a:latin typeface="+mn-lt"/>
              </a:rPr>
              <a:t>■</a:t>
            </a:r>
            <a:r>
              <a:rPr lang="en-US" altLang="en-US" sz="1100" b="1" dirty="0">
                <a:latin typeface="+mn-lt"/>
              </a:rPr>
              <a:t> </a:t>
            </a:r>
            <a:r>
              <a:rPr lang="en-US" altLang="en-US" sz="1100" dirty="0">
                <a:latin typeface="+mn-lt"/>
              </a:rPr>
              <a:t>GOP open* (13)	</a:t>
            </a:r>
            <a:r>
              <a:rPr lang="en-US" altLang="en-US" sz="1100" b="1" dirty="0">
                <a:solidFill>
                  <a:schemeClr val="bg1">
                    <a:lumMod val="85000"/>
                  </a:schemeClr>
                </a:solidFill>
                <a:latin typeface="+mn-lt"/>
              </a:rPr>
              <a:t>■</a:t>
            </a:r>
            <a:r>
              <a:rPr lang="en-US" altLang="en-US" sz="1100" b="1" dirty="0">
                <a:solidFill>
                  <a:srgbClr val="E8DCBC"/>
                </a:solidFill>
                <a:latin typeface="+mn-lt"/>
              </a:rPr>
              <a:t> </a:t>
            </a:r>
            <a:r>
              <a:rPr lang="en-US" altLang="en-US" sz="1100" dirty="0">
                <a:latin typeface="+mn-lt"/>
              </a:rPr>
              <a:t>No election (14)</a:t>
            </a:r>
          </a:p>
        </p:txBody>
      </p:sp>
      <p:sp>
        <p:nvSpPr>
          <p:cNvPr id="134" name="TextBox 138"/>
          <p:cNvSpPr txBox="1">
            <a:spLocks noChangeArrowheads="1"/>
          </p:cNvSpPr>
          <p:nvPr/>
        </p:nvSpPr>
        <p:spPr bwMode="auto">
          <a:xfrm>
            <a:off x="7314964" y="4601794"/>
            <a:ext cx="430081" cy="201600"/>
          </a:xfrm>
          <a:prstGeom prst="rect">
            <a:avLst/>
          </a:prstGeom>
          <a:solidFill>
            <a:srgbClr val="B22830"/>
          </a:solidFill>
          <a:ln>
            <a:noFill/>
          </a:ln>
          <a:extLst/>
        </p:spPr>
        <p:txBody>
          <a:bodyPr wrap="none"/>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algn="ctr" eaLnBrk="1" hangingPunct="1">
              <a:spcBef>
                <a:spcPct val="0"/>
              </a:spcBef>
              <a:buClrTx/>
              <a:buFontTx/>
              <a:buNone/>
              <a:defRPr/>
            </a:pPr>
            <a:r>
              <a:rPr lang="en-US" altLang="en-US" sz="800" b="1" dirty="0">
                <a:solidFill>
                  <a:schemeClr val="bg1"/>
                </a:solidFill>
                <a:latin typeface="Verdana"/>
                <a:cs typeface="Verdana"/>
              </a:rPr>
              <a:t>MD</a:t>
            </a:r>
          </a:p>
        </p:txBody>
      </p:sp>
      <p:sp>
        <p:nvSpPr>
          <p:cNvPr id="135" name="TextBox 138"/>
          <p:cNvSpPr txBox="1">
            <a:spLocks noChangeArrowheads="1"/>
          </p:cNvSpPr>
          <p:nvPr/>
        </p:nvSpPr>
        <p:spPr bwMode="auto">
          <a:xfrm>
            <a:off x="7314964" y="3434004"/>
            <a:ext cx="430081" cy="210560"/>
          </a:xfrm>
          <a:prstGeom prst="rect">
            <a:avLst/>
          </a:prstGeom>
          <a:solidFill>
            <a:srgbClr val="B22830"/>
          </a:solidFill>
          <a:ln>
            <a:noFill/>
          </a:ln>
          <a:extLst/>
        </p:spPr>
        <p:txBody>
          <a:bodyPr wrap="none"/>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algn="ctr" eaLnBrk="1" hangingPunct="1">
              <a:spcBef>
                <a:spcPct val="0"/>
              </a:spcBef>
              <a:buClrTx/>
              <a:buFontTx/>
              <a:buNone/>
              <a:defRPr/>
            </a:pPr>
            <a:r>
              <a:rPr lang="en-US" altLang="en-US" sz="800" b="1" dirty="0">
                <a:solidFill>
                  <a:schemeClr val="bg1"/>
                </a:solidFill>
                <a:latin typeface="Verdana"/>
                <a:cs typeface="Verdana"/>
              </a:rPr>
              <a:t>MA </a:t>
            </a:r>
          </a:p>
        </p:txBody>
      </p:sp>
      <p:sp>
        <p:nvSpPr>
          <p:cNvPr id="136" name="TextBox 138"/>
          <p:cNvSpPr txBox="1">
            <a:spLocks noChangeArrowheads="1"/>
          </p:cNvSpPr>
          <p:nvPr/>
        </p:nvSpPr>
        <p:spPr bwMode="auto">
          <a:xfrm>
            <a:off x="7314964" y="3668458"/>
            <a:ext cx="430081" cy="209067"/>
          </a:xfrm>
          <a:prstGeom prst="rect">
            <a:avLst/>
          </a:prstGeom>
          <a:solidFill>
            <a:srgbClr val="0C396F"/>
          </a:solidFill>
          <a:ln>
            <a:noFill/>
          </a:ln>
          <a:extLst/>
        </p:spPr>
        <p:txBody>
          <a:bodyPr wrap="none"/>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algn="ctr" eaLnBrk="1" hangingPunct="1">
              <a:spcBef>
                <a:spcPct val="0"/>
              </a:spcBef>
              <a:buClrTx/>
              <a:buFontTx/>
              <a:buNone/>
              <a:defRPr/>
            </a:pPr>
            <a:r>
              <a:rPr lang="en-US" altLang="en-US" sz="800" b="1" dirty="0">
                <a:solidFill>
                  <a:schemeClr val="bg1"/>
                </a:solidFill>
                <a:latin typeface="Verdana"/>
                <a:cs typeface="Verdana"/>
              </a:rPr>
              <a:t>RI</a:t>
            </a:r>
          </a:p>
        </p:txBody>
      </p:sp>
      <p:sp>
        <p:nvSpPr>
          <p:cNvPr id="137" name="TextBox 138"/>
          <p:cNvSpPr txBox="1">
            <a:spLocks noChangeArrowheads="1"/>
          </p:cNvSpPr>
          <p:nvPr/>
        </p:nvSpPr>
        <p:spPr bwMode="auto">
          <a:xfrm>
            <a:off x="7314964" y="3901418"/>
            <a:ext cx="430081" cy="209067"/>
          </a:xfrm>
          <a:prstGeom prst="rect">
            <a:avLst/>
          </a:prstGeom>
          <a:solidFill>
            <a:srgbClr val="8ABAE6"/>
          </a:solidFill>
          <a:ln>
            <a:noFill/>
          </a:ln>
          <a:extLst/>
        </p:spPr>
        <p:txBody>
          <a:bodyPr wrap="none"/>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algn="ctr" eaLnBrk="1" hangingPunct="1">
              <a:spcBef>
                <a:spcPct val="0"/>
              </a:spcBef>
              <a:buClrTx/>
              <a:buFontTx/>
              <a:buNone/>
              <a:defRPr/>
            </a:pPr>
            <a:r>
              <a:rPr lang="en-US" altLang="en-US" sz="800" b="1" dirty="0">
                <a:solidFill>
                  <a:srgbClr val="000000"/>
                </a:solidFill>
                <a:latin typeface="Verdana"/>
                <a:cs typeface="Verdana"/>
              </a:rPr>
              <a:t>CT</a:t>
            </a:r>
          </a:p>
        </p:txBody>
      </p:sp>
      <p:sp>
        <p:nvSpPr>
          <p:cNvPr id="139" name="TextBox 138"/>
          <p:cNvSpPr txBox="1">
            <a:spLocks noChangeArrowheads="1"/>
          </p:cNvSpPr>
          <p:nvPr/>
        </p:nvSpPr>
        <p:spPr bwMode="auto">
          <a:xfrm>
            <a:off x="7314964" y="4367340"/>
            <a:ext cx="430081" cy="210561"/>
          </a:xfrm>
          <a:prstGeom prst="rect">
            <a:avLst/>
          </a:prstGeom>
          <a:solidFill>
            <a:srgbClr val="D9D9D9"/>
          </a:solidFill>
          <a:ln>
            <a:noFill/>
          </a:ln>
          <a:extLst/>
        </p:spPr>
        <p:txBody>
          <a:bodyPr wrap="none"/>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algn="ctr" eaLnBrk="1" hangingPunct="1">
              <a:spcBef>
                <a:spcPct val="0"/>
              </a:spcBef>
              <a:buClrTx/>
              <a:buFontTx/>
              <a:buNone/>
              <a:defRPr/>
            </a:pPr>
            <a:r>
              <a:rPr lang="en-US" altLang="en-US" sz="800" b="1" dirty="0">
                <a:latin typeface="Verdana"/>
                <a:cs typeface="Verdana"/>
              </a:rPr>
              <a:t>DE</a:t>
            </a:r>
          </a:p>
        </p:txBody>
      </p:sp>
      <p:sp>
        <p:nvSpPr>
          <p:cNvPr id="140" name="TextBox 138"/>
          <p:cNvSpPr txBox="1">
            <a:spLocks noChangeArrowheads="1"/>
          </p:cNvSpPr>
          <p:nvPr/>
        </p:nvSpPr>
        <p:spPr bwMode="auto">
          <a:xfrm>
            <a:off x="7314964" y="4134379"/>
            <a:ext cx="430081" cy="210561"/>
          </a:xfrm>
          <a:prstGeom prst="rect">
            <a:avLst/>
          </a:prstGeom>
          <a:solidFill>
            <a:srgbClr val="D9D9D9"/>
          </a:solidFill>
          <a:ln>
            <a:noFill/>
          </a:ln>
          <a:extLst/>
        </p:spPr>
        <p:txBody>
          <a:bodyPr wrap="none"/>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algn="ctr" eaLnBrk="1" hangingPunct="1">
              <a:spcBef>
                <a:spcPct val="0"/>
              </a:spcBef>
              <a:buClrTx/>
              <a:buFontTx/>
              <a:buNone/>
              <a:defRPr/>
            </a:pPr>
            <a:r>
              <a:rPr lang="en-US" altLang="en-US" sz="800" b="1" dirty="0">
                <a:solidFill>
                  <a:srgbClr val="000000"/>
                </a:solidFill>
                <a:latin typeface="Verdana"/>
                <a:cs typeface="Verdana"/>
              </a:rPr>
              <a:t>NJ </a:t>
            </a:r>
          </a:p>
        </p:txBody>
      </p:sp>
      <p:sp>
        <p:nvSpPr>
          <p:cNvPr id="31" name="Freeform 26"/>
          <p:cNvSpPr>
            <a:spLocks/>
          </p:cNvSpPr>
          <p:nvPr/>
        </p:nvSpPr>
        <p:spPr bwMode="auto">
          <a:xfrm>
            <a:off x="1536678" y="4898436"/>
            <a:ext cx="862488" cy="693778"/>
          </a:xfrm>
          <a:custGeom>
            <a:avLst/>
            <a:gdLst>
              <a:gd name="T0" fmla="*/ 913852 w 450"/>
              <a:gd name="T1" fmla="*/ 622508 h 356"/>
              <a:gd name="T2" fmla="*/ 840492 w 450"/>
              <a:gd name="T3" fmla="*/ 565916 h 356"/>
              <a:gd name="T4" fmla="*/ 773421 w 450"/>
              <a:gd name="T5" fmla="*/ 507229 h 356"/>
              <a:gd name="T6" fmla="*/ 714733 w 450"/>
              <a:gd name="T7" fmla="*/ 528188 h 356"/>
              <a:gd name="T8" fmla="*/ 641373 w 450"/>
              <a:gd name="T9" fmla="*/ 496749 h 356"/>
              <a:gd name="T10" fmla="*/ 563822 w 450"/>
              <a:gd name="T11" fmla="*/ 301822 h 356"/>
              <a:gd name="T12" fmla="*/ 503038 w 450"/>
              <a:gd name="T13" fmla="*/ 46112 h 356"/>
              <a:gd name="T14" fmla="*/ 459022 w 450"/>
              <a:gd name="T15" fmla="*/ 35632 h 356"/>
              <a:gd name="T16" fmla="*/ 396142 w 450"/>
              <a:gd name="T17" fmla="*/ 35632 h 356"/>
              <a:gd name="T18" fmla="*/ 337455 w 450"/>
              <a:gd name="T19" fmla="*/ 29344 h 356"/>
              <a:gd name="T20" fmla="*/ 291343 w 450"/>
              <a:gd name="T21" fmla="*/ 10480 h 356"/>
              <a:gd name="T22" fmla="*/ 241039 w 450"/>
              <a:gd name="T23" fmla="*/ 0 h 356"/>
              <a:gd name="T24" fmla="*/ 184447 w 450"/>
              <a:gd name="T25" fmla="*/ 18864 h 356"/>
              <a:gd name="T26" fmla="*/ 127855 w 450"/>
              <a:gd name="T27" fmla="*/ 33536 h 356"/>
              <a:gd name="T28" fmla="*/ 88032 w 450"/>
              <a:gd name="T29" fmla="*/ 98511 h 356"/>
              <a:gd name="T30" fmla="*/ 62880 w 450"/>
              <a:gd name="T31" fmla="*/ 127855 h 356"/>
              <a:gd name="T32" fmla="*/ 104800 w 450"/>
              <a:gd name="T33" fmla="*/ 190735 h 356"/>
              <a:gd name="T34" fmla="*/ 134143 w 450"/>
              <a:gd name="T35" fmla="*/ 236846 h 356"/>
              <a:gd name="T36" fmla="*/ 96416 w 450"/>
              <a:gd name="T37" fmla="*/ 215887 h 356"/>
              <a:gd name="T38" fmla="*/ 37728 w 450"/>
              <a:gd name="T39" fmla="*/ 224270 h 356"/>
              <a:gd name="T40" fmla="*/ 10480 w 450"/>
              <a:gd name="T41" fmla="*/ 253614 h 356"/>
              <a:gd name="T42" fmla="*/ 27248 w 450"/>
              <a:gd name="T43" fmla="*/ 295534 h 356"/>
              <a:gd name="T44" fmla="*/ 58688 w 450"/>
              <a:gd name="T45" fmla="*/ 316494 h 356"/>
              <a:gd name="T46" fmla="*/ 125759 w 450"/>
              <a:gd name="T47" fmla="*/ 314398 h 356"/>
              <a:gd name="T48" fmla="*/ 138335 w 450"/>
              <a:gd name="T49" fmla="*/ 350030 h 356"/>
              <a:gd name="T50" fmla="*/ 96416 w 450"/>
              <a:gd name="T51" fmla="*/ 362606 h 356"/>
              <a:gd name="T52" fmla="*/ 67072 w 450"/>
              <a:gd name="T53" fmla="*/ 375181 h 356"/>
              <a:gd name="T54" fmla="*/ 46112 w 450"/>
              <a:gd name="T55" fmla="*/ 398237 h 356"/>
              <a:gd name="T56" fmla="*/ 8384 w 450"/>
              <a:gd name="T57" fmla="*/ 444349 h 356"/>
              <a:gd name="T58" fmla="*/ 23056 w 450"/>
              <a:gd name="T59" fmla="*/ 496749 h 356"/>
              <a:gd name="T60" fmla="*/ 46112 w 450"/>
              <a:gd name="T61" fmla="*/ 542860 h 356"/>
              <a:gd name="T62" fmla="*/ 88032 w 450"/>
              <a:gd name="T63" fmla="*/ 570108 h 356"/>
              <a:gd name="T64" fmla="*/ 134143 w 450"/>
              <a:gd name="T65" fmla="*/ 599452 h 356"/>
              <a:gd name="T66" fmla="*/ 167679 w 450"/>
              <a:gd name="T67" fmla="*/ 616220 h 356"/>
              <a:gd name="T68" fmla="*/ 209599 w 450"/>
              <a:gd name="T69" fmla="*/ 612028 h 356"/>
              <a:gd name="T70" fmla="*/ 167679 w 450"/>
              <a:gd name="T71" fmla="*/ 702155 h 356"/>
              <a:gd name="T72" fmla="*/ 115280 w 450"/>
              <a:gd name="T73" fmla="*/ 727307 h 356"/>
              <a:gd name="T74" fmla="*/ 150911 w 450"/>
              <a:gd name="T75" fmla="*/ 739883 h 356"/>
              <a:gd name="T76" fmla="*/ 211695 w 450"/>
              <a:gd name="T77" fmla="*/ 697963 h 356"/>
              <a:gd name="T78" fmla="*/ 245231 w 450"/>
              <a:gd name="T79" fmla="*/ 670716 h 356"/>
              <a:gd name="T80" fmla="*/ 289247 w 450"/>
              <a:gd name="T81" fmla="*/ 639276 h 356"/>
              <a:gd name="T82" fmla="*/ 310207 w 450"/>
              <a:gd name="T83" fmla="*/ 616220 h 356"/>
              <a:gd name="T84" fmla="*/ 301823 w 450"/>
              <a:gd name="T85" fmla="*/ 574300 h 356"/>
              <a:gd name="T86" fmla="*/ 343743 w 450"/>
              <a:gd name="T87" fmla="*/ 505133 h 356"/>
              <a:gd name="T88" fmla="*/ 356318 w 450"/>
              <a:gd name="T89" fmla="*/ 519805 h 356"/>
              <a:gd name="T90" fmla="*/ 341647 w 450"/>
              <a:gd name="T91" fmla="*/ 580588 h 356"/>
              <a:gd name="T92" fmla="*/ 389854 w 450"/>
              <a:gd name="T93" fmla="*/ 557532 h 356"/>
              <a:gd name="T94" fmla="*/ 427582 w 450"/>
              <a:gd name="T95" fmla="*/ 534476 h 356"/>
              <a:gd name="T96" fmla="*/ 433870 w 450"/>
              <a:gd name="T97" fmla="*/ 500941 h 356"/>
              <a:gd name="T98" fmla="*/ 492558 w 450"/>
              <a:gd name="T99" fmla="*/ 509325 h 356"/>
              <a:gd name="T100" fmla="*/ 557534 w 450"/>
              <a:gd name="T101" fmla="*/ 519805 h 356"/>
              <a:gd name="T102" fmla="*/ 630893 w 450"/>
              <a:gd name="T103" fmla="*/ 523996 h 356"/>
              <a:gd name="T104" fmla="*/ 687485 w 450"/>
              <a:gd name="T105" fmla="*/ 544956 h 356"/>
              <a:gd name="T106" fmla="*/ 731501 w 450"/>
              <a:gd name="T107" fmla="*/ 568012 h 356"/>
              <a:gd name="T108" fmla="*/ 765037 w 450"/>
              <a:gd name="T109" fmla="*/ 551244 h 356"/>
              <a:gd name="T110" fmla="*/ 832108 w 450"/>
              <a:gd name="T111" fmla="*/ 593164 h 356"/>
              <a:gd name="T112" fmla="*/ 882412 w 450"/>
              <a:gd name="T113" fmla="*/ 635084 h 356"/>
              <a:gd name="T114" fmla="*/ 928524 w 450"/>
              <a:gd name="T115" fmla="*/ 679099 h 35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50" h="356">
                <a:moveTo>
                  <a:pt x="443" y="324"/>
                </a:moveTo>
                <a:lnTo>
                  <a:pt x="445" y="323"/>
                </a:lnTo>
                <a:lnTo>
                  <a:pt x="449" y="318"/>
                </a:lnTo>
                <a:lnTo>
                  <a:pt x="450" y="311"/>
                </a:lnTo>
                <a:lnTo>
                  <a:pt x="444" y="303"/>
                </a:lnTo>
                <a:lnTo>
                  <a:pt x="436" y="297"/>
                </a:lnTo>
                <a:lnTo>
                  <a:pt x="430" y="294"/>
                </a:lnTo>
                <a:lnTo>
                  <a:pt x="427" y="293"/>
                </a:lnTo>
                <a:lnTo>
                  <a:pt x="422" y="290"/>
                </a:lnTo>
                <a:lnTo>
                  <a:pt x="417" y="285"/>
                </a:lnTo>
                <a:lnTo>
                  <a:pt x="407" y="278"/>
                </a:lnTo>
                <a:lnTo>
                  <a:pt x="401" y="270"/>
                </a:lnTo>
                <a:lnTo>
                  <a:pt x="396" y="263"/>
                </a:lnTo>
                <a:lnTo>
                  <a:pt x="394" y="259"/>
                </a:lnTo>
                <a:lnTo>
                  <a:pt x="389" y="255"/>
                </a:lnTo>
                <a:lnTo>
                  <a:pt x="383" y="250"/>
                </a:lnTo>
                <a:lnTo>
                  <a:pt x="376" y="245"/>
                </a:lnTo>
                <a:lnTo>
                  <a:pt x="369" y="242"/>
                </a:lnTo>
                <a:lnTo>
                  <a:pt x="364" y="239"/>
                </a:lnTo>
                <a:lnTo>
                  <a:pt x="359" y="237"/>
                </a:lnTo>
                <a:lnTo>
                  <a:pt x="356" y="237"/>
                </a:lnTo>
                <a:lnTo>
                  <a:pt x="352" y="241"/>
                </a:lnTo>
                <a:lnTo>
                  <a:pt x="346" y="247"/>
                </a:lnTo>
                <a:lnTo>
                  <a:pt x="341" y="252"/>
                </a:lnTo>
                <a:lnTo>
                  <a:pt x="335" y="255"/>
                </a:lnTo>
                <a:lnTo>
                  <a:pt x="329" y="251"/>
                </a:lnTo>
                <a:lnTo>
                  <a:pt x="323" y="244"/>
                </a:lnTo>
                <a:lnTo>
                  <a:pt x="318" y="239"/>
                </a:lnTo>
                <a:lnTo>
                  <a:pt x="312" y="236"/>
                </a:lnTo>
                <a:lnTo>
                  <a:pt x="306" y="237"/>
                </a:lnTo>
                <a:lnTo>
                  <a:pt x="299" y="240"/>
                </a:lnTo>
                <a:lnTo>
                  <a:pt x="293" y="240"/>
                </a:lnTo>
                <a:lnTo>
                  <a:pt x="290" y="236"/>
                </a:lnTo>
                <a:lnTo>
                  <a:pt x="285" y="218"/>
                </a:lnTo>
                <a:lnTo>
                  <a:pt x="277" y="182"/>
                </a:lnTo>
                <a:lnTo>
                  <a:pt x="269" y="144"/>
                </a:lnTo>
                <a:lnTo>
                  <a:pt x="263" y="118"/>
                </a:lnTo>
                <a:lnTo>
                  <a:pt x="258" y="93"/>
                </a:lnTo>
                <a:lnTo>
                  <a:pt x="251" y="61"/>
                </a:lnTo>
                <a:lnTo>
                  <a:pt x="244" y="34"/>
                </a:lnTo>
                <a:lnTo>
                  <a:pt x="242" y="22"/>
                </a:lnTo>
                <a:lnTo>
                  <a:pt x="240" y="22"/>
                </a:lnTo>
                <a:lnTo>
                  <a:pt x="237" y="22"/>
                </a:lnTo>
                <a:lnTo>
                  <a:pt x="233" y="22"/>
                </a:lnTo>
                <a:lnTo>
                  <a:pt x="229" y="21"/>
                </a:lnTo>
                <a:lnTo>
                  <a:pt x="225" y="19"/>
                </a:lnTo>
                <a:lnTo>
                  <a:pt x="222" y="17"/>
                </a:lnTo>
                <a:lnTo>
                  <a:pt x="219" y="17"/>
                </a:lnTo>
                <a:lnTo>
                  <a:pt x="213" y="17"/>
                </a:lnTo>
                <a:lnTo>
                  <a:pt x="209" y="17"/>
                </a:lnTo>
                <a:lnTo>
                  <a:pt x="205" y="17"/>
                </a:lnTo>
                <a:lnTo>
                  <a:pt x="200" y="17"/>
                </a:lnTo>
                <a:lnTo>
                  <a:pt x="194" y="17"/>
                </a:lnTo>
                <a:lnTo>
                  <a:pt x="189" y="17"/>
                </a:lnTo>
                <a:lnTo>
                  <a:pt x="183" y="17"/>
                </a:lnTo>
                <a:lnTo>
                  <a:pt x="178" y="16"/>
                </a:lnTo>
                <a:lnTo>
                  <a:pt x="174" y="15"/>
                </a:lnTo>
                <a:lnTo>
                  <a:pt x="168" y="13"/>
                </a:lnTo>
                <a:lnTo>
                  <a:pt x="164" y="13"/>
                </a:lnTo>
                <a:lnTo>
                  <a:pt x="161" y="14"/>
                </a:lnTo>
                <a:lnTo>
                  <a:pt x="157" y="15"/>
                </a:lnTo>
                <a:lnTo>
                  <a:pt x="154" y="15"/>
                </a:lnTo>
                <a:lnTo>
                  <a:pt x="152" y="13"/>
                </a:lnTo>
                <a:lnTo>
                  <a:pt x="149" y="11"/>
                </a:lnTo>
                <a:lnTo>
                  <a:pt x="144" y="7"/>
                </a:lnTo>
                <a:lnTo>
                  <a:pt x="139" y="5"/>
                </a:lnTo>
                <a:lnTo>
                  <a:pt x="139" y="2"/>
                </a:lnTo>
                <a:lnTo>
                  <a:pt x="138" y="2"/>
                </a:lnTo>
                <a:lnTo>
                  <a:pt x="133" y="2"/>
                </a:lnTo>
                <a:lnTo>
                  <a:pt x="126" y="2"/>
                </a:lnTo>
                <a:lnTo>
                  <a:pt x="121" y="1"/>
                </a:lnTo>
                <a:lnTo>
                  <a:pt x="115" y="0"/>
                </a:lnTo>
                <a:lnTo>
                  <a:pt x="111" y="1"/>
                </a:lnTo>
                <a:lnTo>
                  <a:pt x="108" y="4"/>
                </a:lnTo>
                <a:lnTo>
                  <a:pt x="106" y="5"/>
                </a:lnTo>
                <a:lnTo>
                  <a:pt x="101" y="6"/>
                </a:lnTo>
                <a:lnTo>
                  <a:pt x="95" y="7"/>
                </a:lnTo>
                <a:lnTo>
                  <a:pt x="88" y="9"/>
                </a:lnTo>
                <a:lnTo>
                  <a:pt x="83" y="12"/>
                </a:lnTo>
                <a:lnTo>
                  <a:pt x="78" y="14"/>
                </a:lnTo>
                <a:lnTo>
                  <a:pt x="73" y="15"/>
                </a:lnTo>
                <a:lnTo>
                  <a:pt x="68" y="15"/>
                </a:lnTo>
                <a:lnTo>
                  <a:pt x="64" y="14"/>
                </a:lnTo>
                <a:lnTo>
                  <a:pt x="61" y="16"/>
                </a:lnTo>
                <a:lnTo>
                  <a:pt x="60" y="23"/>
                </a:lnTo>
                <a:lnTo>
                  <a:pt x="58" y="32"/>
                </a:lnTo>
                <a:lnTo>
                  <a:pt x="58" y="40"/>
                </a:lnTo>
                <a:lnTo>
                  <a:pt x="55" y="45"/>
                </a:lnTo>
                <a:lnTo>
                  <a:pt x="49" y="47"/>
                </a:lnTo>
                <a:lnTo>
                  <a:pt x="42" y="47"/>
                </a:lnTo>
                <a:lnTo>
                  <a:pt x="38" y="49"/>
                </a:lnTo>
                <a:lnTo>
                  <a:pt x="34" y="50"/>
                </a:lnTo>
                <a:lnTo>
                  <a:pt x="31" y="52"/>
                </a:lnTo>
                <a:lnTo>
                  <a:pt x="28" y="54"/>
                </a:lnTo>
                <a:lnTo>
                  <a:pt x="28" y="58"/>
                </a:lnTo>
                <a:lnTo>
                  <a:pt x="30" y="61"/>
                </a:lnTo>
                <a:lnTo>
                  <a:pt x="32" y="65"/>
                </a:lnTo>
                <a:lnTo>
                  <a:pt x="36" y="68"/>
                </a:lnTo>
                <a:lnTo>
                  <a:pt x="41" y="73"/>
                </a:lnTo>
                <a:lnTo>
                  <a:pt x="46" y="78"/>
                </a:lnTo>
                <a:lnTo>
                  <a:pt x="48" y="85"/>
                </a:lnTo>
                <a:lnTo>
                  <a:pt x="50" y="91"/>
                </a:lnTo>
                <a:lnTo>
                  <a:pt x="55" y="92"/>
                </a:lnTo>
                <a:lnTo>
                  <a:pt x="58" y="93"/>
                </a:lnTo>
                <a:lnTo>
                  <a:pt x="61" y="97"/>
                </a:lnTo>
                <a:lnTo>
                  <a:pt x="63" y="103"/>
                </a:lnTo>
                <a:lnTo>
                  <a:pt x="64" y="110"/>
                </a:lnTo>
                <a:lnTo>
                  <a:pt x="64" y="113"/>
                </a:lnTo>
                <a:lnTo>
                  <a:pt x="61" y="115"/>
                </a:lnTo>
                <a:lnTo>
                  <a:pt x="57" y="114"/>
                </a:lnTo>
                <a:lnTo>
                  <a:pt x="54" y="112"/>
                </a:lnTo>
                <a:lnTo>
                  <a:pt x="50" y="110"/>
                </a:lnTo>
                <a:lnTo>
                  <a:pt x="48" y="106"/>
                </a:lnTo>
                <a:lnTo>
                  <a:pt x="46" y="103"/>
                </a:lnTo>
                <a:lnTo>
                  <a:pt x="45" y="100"/>
                </a:lnTo>
                <a:lnTo>
                  <a:pt x="42" y="99"/>
                </a:lnTo>
                <a:lnTo>
                  <a:pt x="38" y="100"/>
                </a:lnTo>
                <a:lnTo>
                  <a:pt x="31" y="103"/>
                </a:lnTo>
                <a:lnTo>
                  <a:pt x="25" y="105"/>
                </a:lnTo>
                <a:lnTo>
                  <a:pt x="18" y="107"/>
                </a:lnTo>
                <a:lnTo>
                  <a:pt x="11" y="110"/>
                </a:lnTo>
                <a:lnTo>
                  <a:pt x="5" y="111"/>
                </a:lnTo>
                <a:lnTo>
                  <a:pt x="1" y="114"/>
                </a:lnTo>
                <a:lnTo>
                  <a:pt x="0" y="116"/>
                </a:lnTo>
                <a:lnTo>
                  <a:pt x="1" y="119"/>
                </a:lnTo>
                <a:lnTo>
                  <a:pt x="5" y="121"/>
                </a:lnTo>
                <a:lnTo>
                  <a:pt x="10" y="123"/>
                </a:lnTo>
                <a:lnTo>
                  <a:pt x="15" y="126"/>
                </a:lnTo>
                <a:lnTo>
                  <a:pt x="15" y="129"/>
                </a:lnTo>
                <a:lnTo>
                  <a:pt x="12" y="134"/>
                </a:lnTo>
                <a:lnTo>
                  <a:pt x="12" y="137"/>
                </a:lnTo>
                <a:lnTo>
                  <a:pt x="13" y="141"/>
                </a:lnTo>
                <a:lnTo>
                  <a:pt x="16" y="146"/>
                </a:lnTo>
                <a:lnTo>
                  <a:pt x="17" y="151"/>
                </a:lnTo>
                <a:lnTo>
                  <a:pt x="18" y="154"/>
                </a:lnTo>
                <a:lnTo>
                  <a:pt x="20" y="156"/>
                </a:lnTo>
                <a:lnTo>
                  <a:pt x="24" y="153"/>
                </a:lnTo>
                <a:lnTo>
                  <a:pt x="28" y="151"/>
                </a:lnTo>
                <a:lnTo>
                  <a:pt x="33" y="150"/>
                </a:lnTo>
                <a:lnTo>
                  <a:pt x="36" y="149"/>
                </a:lnTo>
                <a:lnTo>
                  <a:pt x="41" y="150"/>
                </a:lnTo>
                <a:lnTo>
                  <a:pt x="47" y="151"/>
                </a:lnTo>
                <a:lnTo>
                  <a:pt x="53" y="150"/>
                </a:lnTo>
                <a:lnTo>
                  <a:pt x="60" y="150"/>
                </a:lnTo>
                <a:lnTo>
                  <a:pt x="64" y="150"/>
                </a:lnTo>
                <a:lnTo>
                  <a:pt x="65" y="152"/>
                </a:lnTo>
                <a:lnTo>
                  <a:pt x="64" y="156"/>
                </a:lnTo>
                <a:lnTo>
                  <a:pt x="63" y="160"/>
                </a:lnTo>
                <a:lnTo>
                  <a:pt x="64" y="164"/>
                </a:lnTo>
                <a:lnTo>
                  <a:pt x="66" y="167"/>
                </a:lnTo>
                <a:lnTo>
                  <a:pt x="65" y="172"/>
                </a:lnTo>
                <a:lnTo>
                  <a:pt x="63" y="175"/>
                </a:lnTo>
                <a:lnTo>
                  <a:pt x="60" y="176"/>
                </a:lnTo>
                <a:lnTo>
                  <a:pt x="55" y="175"/>
                </a:lnTo>
                <a:lnTo>
                  <a:pt x="50" y="174"/>
                </a:lnTo>
                <a:lnTo>
                  <a:pt x="46" y="173"/>
                </a:lnTo>
                <a:lnTo>
                  <a:pt x="45" y="176"/>
                </a:lnTo>
                <a:lnTo>
                  <a:pt x="42" y="180"/>
                </a:lnTo>
                <a:lnTo>
                  <a:pt x="39" y="181"/>
                </a:lnTo>
                <a:lnTo>
                  <a:pt x="34" y="180"/>
                </a:lnTo>
                <a:lnTo>
                  <a:pt x="32" y="179"/>
                </a:lnTo>
                <a:lnTo>
                  <a:pt x="31" y="178"/>
                </a:lnTo>
                <a:lnTo>
                  <a:pt x="28" y="179"/>
                </a:lnTo>
                <a:lnTo>
                  <a:pt x="24" y="181"/>
                </a:lnTo>
                <a:lnTo>
                  <a:pt x="22" y="184"/>
                </a:lnTo>
                <a:lnTo>
                  <a:pt x="22" y="187"/>
                </a:lnTo>
                <a:lnTo>
                  <a:pt x="22" y="190"/>
                </a:lnTo>
                <a:lnTo>
                  <a:pt x="16" y="195"/>
                </a:lnTo>
                <a:lnTo>
                  <a:pt x="9" y="199"/>
                </a:lnTo>
                <a:lnTo>
                  <a:pt x="7" y="202"/>
                </a:lnTo>
                <a:lnTo>
                  <a:pt x="7" y="204"/>
                </a:lnTo>
                <a:lnTo>
                  <a:pt x="5" y="207"/>
                </a:lnTo>
                <a:lnTo>
                  <a:pt x="4" y="212"/>
                </a:lnTo>
                <a:lnTo>
                  <a:pt x="4" y="217"/>
                </a:lnTo>
                <a:lnTo>
                  <a:pt x="5" y="222"/>
                </a:lnTo>
                <a:lnTo>
                  <a:pt x="8" y="226"/>
                </a:lnTo>
                <a:lnTo>
                  <a:pt x="10" y="229"/>
                </a:lnTo>
                <a:lnTo>
                  <a:pt x="11" y="234"/>
                </a:lnTo>
                <a:lnTo>
                  <a:pt x="11" y="237"/>
                </a:lnTo>
                <a:lnTo>
                  <a:pt x="11" y="239"/>
                </a:lnTo>
                <a:lnTo>
                  <a:pt x="15" y="250"/>
                </a:lnTo>
                <a:lnTo>
                  <a:pt x="15" y="251"/>
                </a:lnTo>
                <a:lnTo>
                  <a:pt x="16" y="255"/>
                </a:lnTo>
                <a:lnTo>
                  <a:pt x="18" y="257"/>
                </a:lnTo>
                <a:lnTo>
                  <a:pt x="22" y="259"/>
                </a:lnTo>
                <a:lnTo>
                  <a:pt x="28" y="260"/>
                </a:lnTo>
                <a:lnTo>
                  <a:pt x="35" y="260"/>
                </a:lnTo>
                <a:lnTo>
                  <a:pt x="41" y="260"/>
                </a:lnTo>
                <a:lnTo>
                  <a:pt x="43" y="260"/>
                </a:lnTo>
                <a:lnTo>
                  <a:pt x="43" y="264"/>
                </a:lnTo>
                <a:lnTo>
                  <a:pt x="42" y="272"/>
                </a:lnTo>
                <a:lnTo>
                  <a:pt x="43" y="280"/>
                </a:lnTo>
                <a:lnTo>
                  <a:pt x="45" y="287"/>
                </a:lnTo>
                <a:lnTo>
                  <a:pt x="49" y="288"/>
                </a:lnTo>
                <a:lnTo>
                  <a:pt x="54" y="287"/>
                </a:lnTo>
                <a:lnTo>
                  <a:pt x="60" y="285"/>
                </a:lnTo>
                <a:lnTo>
                  <a:pt x="64" y="286"/>
                </a:lnTo>
                <a:lnTo>
                  <a:pt x="69" y="290"/>
                </a:lnTo>
                <a:lnTo>
                  <a:pt x="73" y="294"/>
                </a:lnTo>
                <a:lnTo>
                  <a:pt x="78" y="298"/>
                </a:lnTo>
                <a:lnTo>
                  <a:pt x="79" y="300"/>
                </a:lnTo>
                <a:lnTo>
                  <a:pt x="79" y="297"/>
                </a:lnTo>
                <a:lnTo>
                  <a:pt x="80" y="294"/>
                </a:lnTo>
                <a:lnTo>
                  <a:pt x="83" y="290"/>
                </a:lnTo>
                <a:lnTo>
                  <a:pt x="86" y="290"/>
                </a:lnTo>
                <a:lnTo>
                  <a:pt x="92" y="290"/>
                </a:lnTo>
                <a:lnTo>
                  <a:pt x="96" y="289"/>
                </a:lnTo>
                <a:lnTo>
                  <a:pt x="100" y="289"/>
                </a:lnTo>
                <a:lnTo>
                  <a:pt x="100" y="292"/>
                </a:lnTo>
                <a:lnTo>
                  <a:pt x="98" y="297"/>
                </a:lnTo>
                <a:lnTo>
                  <a:pt x="96" y="305"/>
                </a:lnTo>
                <a:lnTo>
                  <a:pt x="94" y="315"/>
                </a:lnTo>
                <a:lnTo>
                  <a:pt x="89" y="323"/>
                </a:lnTo>
                <a:lnTo>
                  <a:pt x="84" y="330"/>
                </a:lnTo>
                <a:lnTo>
                  <a:pt x="80" y="335"/>
                </a:lnTo>
                <a:lnTo>
                  <a:pt x="78" y="340"/>
                </a:lnTo>
                <a:lnTo>
                  <a:pt x="75" y="342"/>
                </a:lnTo>
                <a:lnTo>
                  <a:pt x="70" y="342"/>
                </a:lnTo>
                <a:lnTo>
                  <a:pt x="64" y="342"/>
                </a:lnTo>
                <a:lnTo>
                  <a:pt x="58" y="345"/>
                </a:lnTo>
                <a:lnTo>
                  <a:pt x="55" y="347"/>
                </a:lnTo>
                <a:lnTo>
                  <a:pt x="55" y="350"/>
                </a:lnTo>
                <a:lnTo>
                  <a:pt x="57" y="354"/>
                </a:lnTo>
                <a:lnTo>
                  <a:pt x="61" y="356"/>
                </a:lnTo>
                <a:lnTo>
                  <a:pt x="64" y="356"/>
                </a:lnTo>
                <a:lnTo>
                  <a:pt x="68" y="355"/>
                </a:lnTo>
                <a:lnTo>
                  <a:pt x="72" y="353"/>
                </a:lnTo>
                <a:lnTo>
                  <a:pt x="77" y="349"/>
                </a:lnTo>
                <a:lnTo>
                  <a:pt x="84" y="347"/>
                </a:lnTo>
                <a:lnTo>
                  <a:pt x="89" y="343"/>
                </a:lnTo>
                <a:lnTo>
                  <a:pt x="94" y="339"/>
                </a:lnTo>
                <a:lnTo>
                  <a:pt x="98" y="335"/>
                </a:lnTo>
                <a:lnTo>
                  <a:pt x="101" y="333"/>
                </a:lnTo>
                <a:lnTo>
                  <a:pt x="106" y="333"/>
                </a:lnTo>
                <a:lnTo>
                  <a:pt x="109" y="334"/>
                </a:lnTo>
                <a:lnTo>
                  <a:pt x="113" y="333"/>
                </a:lnTo>
                <a:lnTo>
                  <a:pt x="115" y="330"/>
                </a:lnTo>
                <a:lnTo>
                  <a:pt x="116" y="325"/>
                </a:lnTo>
                <a:lnTo>
                  <a:pt x="117" y="320"/>
                </a:lnTo>
                <a:lnTo>
                  <a:pt x="118" y="318"/>
                </a:lnTo>
                <a:lnTo>
                  <a:pt x="121" y="316"/>
                </a:lnTo>
                <a:lnTo>
                  <a:pt x="125" y="312"/>
                </a:lnTo>
                <a:lnTo>
                  <a:pt x="131" y="309"/>
                </a:lnTo>
                <a:lnTo>
                  <a:pt x="136" y="307"/>
                </a:lnTo>
                <a:lnTo>
                  <a:pt x="138" y="305"/>
                </a:lnTo>
                <a:lnTo>
                  <a:pt x="138" y="304"/>
                </a:lnTo>
                <a:lnTo>
                  <a:pt x="137" y="302"/>
                </a:lnTo>
                <a:lnTo>
                  <a:pt x="138" y="300"/>
                </a:lnTo>
                <a:lnTo>
                  <a:pt x="141" y="297"/>
                </a:lnTo>
                <a:lnTo>
                  <a:pt x="145" y="296"/>
                </a:lnTo>
                <a:lnTo>
                  <a:pt x="148" y="294"/>
                </a:lnTo>
                <a:lnTo>
                  <a:pt x="149" y="290"/>
                </a:lnTo>
                <a:lnTo>
                  <a:pt x="148" y="287"/>
                </a:lnTo>
                <a:lnTo>
                  <a:pt x="146" y="283"/>
                </a:lnTo>
                <a:lnTo>
                  <a:pt x="142" y="281"/>
                </a:lnTo>
                <a:lnTo>
                  <a:pt x="142" y="278"/>
                </a:lnTo>
                <a:lnTo>
                  <a:pt x="144" y="274"/>
                </a:lnTo>
                <a:lnTo>
                  <a:pt x="146" y="271"/>
                </a:lnTo>
                <a:lnTo>
                  <a:pt x="148" y="269"/>
                </a:lnTo>
                <a:lnTo>
                  <a:pt x="151" y="265"/>
                </a:lnTo>
                <a:lnTo>
                  <a:pt x="154" y="258"/>
                </a:lnTo>
                <a:lnTo>
                  <a:pt x="159" y="249"/>
                </a:lnTo>
                <a:lnTo>
                  <a:pt x="164" y="241"/>
                </a:lnTo>
                <a:lnTo>
                  <a:pt x="169" y="235"/>
                </a:lnTo>
                <a:lnTo>
                  <a:pt x="175" y="234"/>
                </a:lnTo>
                <a:lnTo>
                  <a:pt x="177" y="236"/>
                </a:lnTo>
                <a:lnTo>
                  <a:pt x="176" y="240"/>
                </a:lnTo>
                <a:lnTo>
                  <a:pt x="174" y="243"/>
                </a:lnTo>
                <a:lnTo>
                  <a:pt x="170" y="248"/>
                </a:lnTo>
                <a:lnTo>
                  <a:pt x="168" y="254"/>
                </a:lnTo>
                <a:lnTo>
                  <a:pt x="167" y="260"/>
                </a:lnTo>
                <a:lnTo>
                  <a:pt x="166" y="267"/>
                </a:lnTo>
                <a:lnTo>
                  <a:pt x="164" y="270"/>
                </a:lnTo>
                <a:lnTo>
                  <a:pt x="163" y="272"/>
                </a:lnTo>
                <a:lnTo>
                  <a:pt x="163" y="277"/>
                </a:lnTo>
                <a:lnTo>
                  <a:pt x="164" y="280"/>
                </a:lnTo>
                <a:lnTo>
                  <a:pt x="168" y="280"/>
                </a:lnTo>
                <a:lnTo>
                  <a:pt x="172" y="277"/>
                </a:lnTo>
                <a:lnTo>
                  <a:pt x="178" y="273"/>
                </a:lnTo>
                <a:lnTo>
                  <a:pt x="183" y="270"/>
                </a:lnTo>
                <a:lnTo>
                  <a:pt x="186" y="266"/>
                </a:lnTo>
                <a:lnTo>
                  <a:pt x="189" y="264"/>
                </a:lnTo>
                <a:lnTo>
                  <a:pt x="189" y="263"/>
                </a:lnTo>
                <a:lnTo>
                  <a:pt x="191" y="260"/>
                </a:lnTo>
                <a:lnTo>
                  <a:pt x="194" y="260"/>
                </a:lnTo>
                <a:lnTo>
                  <a:pt x="199" y="259"/>
                </a:lnTo>
                <a:lnTo>
                  <a:pt x="204" y="255"/>
                </a:lnTo>
                <a:lnTo>
                  <a:pt x="206" y="251"/>
                </a:lnTo>
                <a:lnTo>
                  <a:pt x="207" y="250"/>
                </a:lnTo>
                <a:lnTo>
                  <a:pt x="206" y="249"/>
                </a:lnTo>
                <a:lnTo>
                  <a:pt x="204" y="245"/>
                </a:lnTo>
                <a:lnTo>
                  <a:pt x="204" y="242"/>
                </a:lnTo>
                <a:lnTo>
                  <a:pt x="207" y="239"/>
                </a:lnTo>
                <a:lnTo>
                  <a:pt x="213" y="237"/>
                </a:lnTo>
                <a:lnTo>
                  <a:pt x="219" y="237"/>
                </a:lnTo>
                <a:lnTo>
                  <a:pt x="223" y="239"/>
                </a:lnTo>
                <a:lnTo>
                  <a:pt x="227" y="240"/>
                </a:lnTo>
                <a:lnTo>
                  <a:pt x="230" y="242"/>
                </a:lnTo>
                <a:lnTo>
                  <a:pt x="235" y="243"/>
                </a:lnTo>
                <a:lnTo>
                  <a:pt x="242" y="245"/>
                </a:lnTo>
                <a:lnTo>
                  <a:pt x="250" y="248"/>
                </a:lnTo>
                <a:lnTo>
                  <a:pt x="257" y="249"/>
                </a:lnTo>
                <a:lnTo>
                  <a:pt x="260" y="249"/>
                </a:lnTo>
                <a:lnTo>
                  <a:pt x="262" y="248"/>
                </a:lnTo>
                <a:lnTo>
                  <a:pt x="266" y="248"/>
                </a:lnTo>
                <a:lnTo>
                  <a:pt x="270" y="248"/>
                </a:lnTo>
                <a:lnTo>
                  <a:pt x="275" y="249"/>
                </a:lnTo>
                <a:lnTo>
                  <a:pt x="280" y="250"/>
                </a:lnTo>
                <a:lnTo>
                  <a:pt x="288" y="250"/>
                </a:lnTo>
                <a:lnTo>
                  <a:pt x="296" y="250"/>
                </a:lnTo>
                <a:lnTo>
                  <a:pt x="301" y="250"/>
                </a:lnTo>
                <a:lnTo>
                  <a:pt x="306" y="251"/>
                </a:lnTo>
                <a:lnTo>
                  <a:pt x="311" y="255"/>
                </a:lnTo>
                <a:lnTo>
                  <a:pt x="316" y="258"/>
                </a:lnTo>
                <a:lnTo>
                  <a:pt x="322" y="259"/>
                </a:lnTo>
                <a:lnTo>
                  <a:pt x="327" y="260"/>
                </a:lnTo>
                <a:lnTo>
                  <a:pt x="328" y="260"/>
                </a:lnTo>
                <a:lnTo>
                  <a:pt x="329" y="262"/>
                </a:lnTo>
                <a:lnTo>
                  <a:pt x="330" y="263"/>
                </a:lnTo>
                <a:lnTo>
                  <a:pt x="334" y="266"/>
                </a:lnTo>
                <a:lnTo>
                  <a:pt x="338" y="269"/>
                </a:lnTo>
                <a:lnTo>
                  <a:pt x="344" y="270"/>
                </a:lnTo>
                <a:lnTo>
                  <a:pt x="349" y="271"/>
                </a:lnTo>
                <a:lnTo>
                  <a:pt x="352" y="271"/>
                </a:lnTo>
                <a:lnTo>
                  <a:pt x="354" y="269"/>
                </a:lnTo>
                <a:lnTo>
                  <a:pt x="356" y="265"/>
                </a:lnTo>
                <a:lnTo>
                  <a:pt x="357" y="262"/>
                </a:lnTo>
                <a:lnTo>
                  <a:pt x="359" y="262"/>
                </a:lnTo>
                <a:lnTo>
                  <a:pt x="365" y="263"/>
                </a:lnTo>
                <a:lnTo>
                  <a:pt x="372" y="265"/>
                </a:lnTo>
                <a:lnTo>
                  <a:pt x="377" y="266"/>
                </a:lnTo>
                <a:lnTo>
                  <a:pt x="383" y="269"/>
                </a:lnTo>
                <a:lnTo>
                  <a:pt x="388" y="273"/>
                </a:lnTo>
                <a:lnTo>
                  <a:pt x="392" y="279"/>
                </a:lnTo>
                <a:lnTo>
                  <a:pt x="397" y="283"/>
                </a:lnTo>
                <a:lnTo>
                  <a:pt x="401" y="286"/>
                </a:lnTo>
                <a:lnTo>
                  <a:pt x="402" y="287"/>
                </a:lnTo>
                <a:lnTo>
                  <a:pt x="412" y="297"/>
                </a:lnTo>
                <a:lnTo>
                  <a:pt x="418" y="303"/>
                </a:lnTo>
                <a:lnTo>
                  <a:pt x="419" y="303"/>
                </a:lnTo>
                <a:lnTo>
                  <a:pt x="421" y="303"/>
                </a:lnTo>
                <a:lnTo>
                  <a:pt x="424" y="304"/>
                </a:lnTo>
                <a:lnTo>
                  <a:pt x="427" y="307"/>
                </a:lnTo>
                <a:lnTo>
                  <a:pt x="432" y="311"/>
                </a:lnTo>
                <a:lnTo>
                  <a:pt x="437" y="317"/>
                </a:lnTo>
                <a:lnTo>
                  <a:pt x="441" y="321"/>
                </a:lnTo>
                <a:lnTo>
                  <a:pt x="443" y="324"/>
                </a:lnTo>
                <a:close/>
              </a:path>
            </a:pathLst>
          </a:custGeom>
          <a:solidFill>
            <a:srgbClr val="E8DCBC"/>
          </a:solidFill>
          <a:ln w="28575">
            <a:noFill/>
          </a:ln>
        </p:spPr>
        <p:txBody>
          <a:bodyPr/>
          <a:lstStyle/>
          <a:p>
            <a:pPr eaLnBrk="1" fontAlgn="auto" hangingPunct="1">
              <a:spcBef>
                <a:spcPts val="0"/>
              </a:spcBef>
              <a:spcAft>
                <a:spcPts val="0"/>
              </a:spcAft>
              <a:defRPr/>
            </a:pPr>
            <a:endParaRPr lang="en-US" b="1" kern="0" dirty="0">
              <a:latin typeface="+mj-lt"/>
              <a:ea typeface="Tahoma" panose="020B0604030504040204" pitchFamily="34" charset="0"/>
              <a:cs typeface="Tahoma" panose="020B0604030504040204" pitchFamily="34" charset="0"/>
            </a:endParaRPr>
          </a:p>
        </p:txBody>
      </p:sp>
      <p:sp>
        <p:nvSpPr>
          <p:cNvPr id="32" name="Freeform 1114"/>
          <p:cNvSpPr>
            <a:spLocks/>
          </p:cNvSpPr>
          <p:nvPr/>
        </p:nvSpPr>
        <p:spPr bwMode="auto">
          <a:xfrm>
            <a:off x="1676121" y="2414261"/>
            <a:ext cx="729931" cy="526790"/>
          </a:xfrm>
          <a:custGeom>
            <a:avLst/>
            <a:gdLst>
              <a:gd name="T0" fmla="*/ 26 w 730"/>
              <a:gd name="T1" fmla="*/ 112 h 517"/>
              <a:gd name="T2" fmla="*/ 17 w 730"/>
              <a:gd name="T3" fmla="*/ 255 h 517"/>
              <a:gd name="T4" fmla="*/ 34 w 730"/>
              <a:gd name="T5" fmla="*/ 255 h 517"/>
              <a:gd name="T6" fmla="*/ 24 w 730"/>
              <a:gd name="T7" fmla="*/ 285 h 517"/>
              <a:gd name="T8" fmla="*/ 11 w 730"/>
              <a:gd name="T9" fmla="*/ 268 h 517"/>
              <a:gd name="T10" fmla="*/ 0 w 730"/>
              <a:gd name="T11" fmla="*/ 304 h 517"/>
              <a:gd name="T12" fmla="*/ 51 w 730"/>
              <a:gd name="T13" fmla="*/ 333 h 517"/>
              <a:gd name="T14" fmla="*/ 53 w 730"/>
              <a:gd name="T15" fmla="*/ 346 h 517"/>
              <a:gd name="T16" fmla="*/ 66 w 730"/>
              <a:gd name="T17" fmla="*/ 348 h 517"/>
              <a:gd name="T18" fmla="*/ 133 w 730"/>
              <a:gd name="T19" fmla="*/ 452 h 517"/>
              <a:gd name="T20" fmla="*/ 207 w 730"/>
              <a:gd name="T21" fmla="*/ 449 h 517"/>
              <a:gd name="T22" fmla="*/ 262 w 730"/>
              <a:gd name="T23" fmla="*/ 473 h 517"/>
              <a:gd name="T24" fmla="*/ 289 w 730"/>
              <a:gd name="T25" fmla="*/ 469 h 517"/>
              <a:gd name="T26" fmla="*/ 456 w 730"/>
              <a:gd name="T27" fmla="*/ 473 h 517"/>
              <a:gd name="T28" fmla="*/ 646 w 730"/>
              <a:gd name="T29" fmla="*/ 517 h 517"/>
              <a:gd name="T30" fmla="*/ 650 w 730"/>
              <a:gd name="T31" fmla="*/ 460 h 517"/>
              <a:gd name="T32" fmla="*/ 730 w 730"/>
              <a:gd name="T33" fmla="*/ 129 h 517"/>
              <a:gd name="T34" fmla="*/ 224 w 730"/>
              <a:gd name="T35" fmla="*/ 0 h 517"/>
              <a:gd name="T36" fmla="*/ 228 w 730"/>
              <a:gd name="T37" fmla="*/ 97 h 517"/>
              <a:gd name="T38" fmla="*/ 203 w 730"/>
              <a:gd name="T39" fmla="*/ 177 h 517"/>
              <a:gd name="T40" fmla="*/ 199 w 730"/>
              <a:gd name="T41" fmla="*/ 219 h 517"/>
              <a:gd name="T42" fmla="*/ 146 w 730"/>
              <a:gd name="T43" fmla="*/ 234 h 517"/>
              <a:gd name="T44" fmla="*/ 142 w 730"/>
              <a:gd name="T45" fmla="*/ 213 h 517"/>
              <a:gd name="T46" fmla="*/ 186 w 730"/>
              <a:gd name="T47" fmla="*/ 186 h 517"/>
              <a:gd name="T48" fmla="*/ 182 w 730"/>
              <a:gd name="T49" fmla="*/ 165 h 517"/>
              <a:gd name="T50" fmla="*/ 144 w 730"/>
              <a:gd name="T51" fmla="*/ 169 h 517"/>
              <a:gd name="T52" fmla="*/ 173 w 730"/>
              <a:gd name="T53" fmla="*/ 144 h 517"/>
              <a:gd name="T54" fmla="*/ 194 w 730"/>
              <a:gd name="T55" fmla="*/ 127 h 517"/>
              <a:gd name="T56" fmla="*/ 30 w 730"/>
              <a:gd name="T57" fmla="*/ 25 h 517"/>
              <a:gd name="T58" fmla="*/ 17 w 730"/>
              <a:gd name="T59" fmla="*/ 53 h 517"/>
              <a:gd name="T60" fmla="*/ 26 w 730"/>
              <a:gd name="T61" fmla="*/ 112 h 517"/>
              <a:gd name="T62" fmla="*/ 26 w 730"/>
              <a:gd name="T63" fmla="*/ 112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0" h="517">
                <a:moveTo>
                  <a:pt x="26" y="112"/>
                </a:moveTo>
                <a:lnTo>
                  <a:pt x="17" y="255"/>
                </a:lnTo>
                <a:lnTo>
                  <a:pt x="34" y="255"/>
                </a:lnTo>
                <a:lnTo>
                  <a:pt x="24" y="285"/>
                </a:lnTo>
                <a:lnTo>
                  <a:pt x="11" y="268"/>
                </a:lnTo>
                <a:lnTo>
                  <a:pt x="0" y="304"/>
                </a:lnTo>
                <a:lnTo>
                  <a:pt x="51" y="333"/>
                </a:lnTo>
                <a:lnTo>
                  <a:pt x="53" y="346"/>
                </a:lnTo>
                <a:lnTo>
                  <a:pt x="66" y="348"/>
                </a:lnTo>
                <a:lnTo>
                  <a:pt x="133" y="452"/>
                </a:lnTo>
                <a:lnTo>
                  <a:pt x="207" y="449"/>
                </a:lnTo>
                <a:lnTo>
                  <a:pt x="262" y="473"/>
                </a:lnTo>
                <a:lnTo>
                  <a:pt x="289" y="469"/>
                </a:lnTo>
                <a:lnTo>
                  <a:pt x="456" y="473"/>
                </a:lnTo>
                <a:lnTo>
                  <a:pt x="646" y="517"/>
                </a:lnTo>
                <a:lnTo>
                  <a:pt x="650" y="460"/>
                </a:lnTo>
                <a:lnTo>
                  <a:pt x="730" y="129"/>
                </a:lnTo>
                <a:lnTo>
                  <a:pt x="224" y="0"/>
                </a:lnTo>
                <a:lnTo>
                  <a:pt x="228" y="97"/>
                </a:lnTo>
                <a:lnTo>
                  <a:pt x="203" y="177"/>
                </a:lnTo>
                <a:lnTo>
                  <a:pt x="199" y="219"/>
                </a:lnTo>
                <a:lnTo>
                  <a:pt x="146" y="234"/>
                </a:lnTo>
                <a:lnTo>
                  <a:pt x="142" y="213"/>
                </a:lnTo>
                <a:lnTo>
                  <a:pt x="186" y="186"/>
                </a:lnTo>
                <a:lnTo>
                  <a:pt x="182" y="165"/>
                </a:lnTo>
                <a:lnTo>
                  <a:pt x="144" y="169"/>
                </a:lnTo>
                <a:lnTo>
                  <a:pt x="173" y="144"/>
                </a:lnTo>
                <a:lnTo>
                  <a:pt x="194" y="127"/>
                </a:lnTo>
                <a:lnTo>
                  <a:pt x="30" y="25"/>
                </a:lnTo>
                <a:lnTo>
                  <a:pt x="17" y="53"/>
                </a:lnTo>
                <a:lnTo>
                  <a:pt x="26" y="112"/>
                </a:lnTo>
                <a:lnTo>
                  <a:pt x="26" y="112"/>
                </a:lnTo>
                <a:close/>
              </a:path>
            </a:pathLst>
          </a:custGeom>
          <a:solidFill>
            <a:srgbClr val="D9D9D9"/>
          </a:solidFill>
          <a:ln w="9525">
            <a:solidFill>
              <a:schemeClr val="bg1"/>
            </a:solidFill>
            <a:round/>
            <a:headEnd/>
            <a:tailEnd/>
          </a:ln>
          <a:effectLst/>
          <a:extLst/>
        </p:spPr>
        <p:txBody>
          <a:bodyPr/>
          <a:lstStyle/>
          <a:p>
            <a:pPr eaLnBrk="1" hangingPunct="1">
              <a:defRPr/>
            </a:pPr>
            <a:endParaRPr lang="en-US" b="1" dirty="0">
              <a:latin typeface="+mj-lt"/>
              <a:ea typeface="Tahoma" panose="020B0604030504040204" pitchFamily="34" charset="0"/>
              <a:cs typeface="Tahoma" panose="020B0604030504040204" pitchFamily="34" charset="0"/>
            </a:endParaRPr>
          </a:p>
        </p:txBody>
      </p:sp>
      <p:sp>
        <p:nvSpPr>
          <p:cNvPr id="33" name="Freeform 1116"/>
          <p:cNvSpPr>
            <a:spLocks/>
          </p:cNvSpPr>
          <p:nvPr/>
        </p:nvSpPr>
        <p:spPr bwMode="auto">
          <a:xfrm>
            <a:off x="2350963" y="3531537"/>
            <a:ext cx="619752" cy="769525"/>
          </a:xfrm>
          <a:custGeom>
            <a:avLst/>
            <a:gdLst>
              <a:gd name="T0" fmla="*/ 135 w 618"/>
              <a:gd name="T1" fmla="*/ 0 h 752"/>
              <a:gd name="T2" fmla="*/ 433 w 618"/>
              <a:gd name="T3" fmla="*/ 55 h 752"/>
              <a:gd name="T4" fmla="*/ 410 w 618"/>
              <a:gd name="T5" fmla="*/ 186 h 752"/>
              <a:gd name="T6" fmla="*/ 618 w 618"/>
              <a:gd name="T7" fmla="*/ 218 h 752"/>
              <a:gd name="T8" fmla="*/ 538 w 618"/>
              <a:gd name="T9" fmla="*/ 752 h 752"/>
              <a:gd name="T10" fmla="*/ 0 w 618"/>
              <a:gd name="T11" fmla="*/ 663 h 752"/>
              <a:gd name="T12" fmla="*/ 135 w 618"/>
              <a:gd name="T13" fmla="*/ 0 h 752"/>
              <a:gd name="T14" fmla="*/ 135 w 618"/>
              <a:gd name="T15" fmla="*/ 0 h 7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8" h="752">
                <a:moveTo>
                  <a:pt x="135" y="0"/>
                </a:moveTo>
                <a:lnTo>
                  <a:pt x="433" y="55"/>
                </a:lnTo>
                <a:lnTo>
                  <a:pt x="410" y="186"/>
                </a:lnTo>
                <a:lnTo>
                  <a:pt x="618" y="218"/>
                </a:lnTo>
                <a:lnTo>
                  <a:pt x="538" y="752"/>
                </a:lnTo>
                <a:lnTo>
                  <a:pt x="0" y="663"/>
                </a:lnTo>
                <a:lnTo>
                  <a:pt x="135" y="0"/>
                </a:lnTo>
                <a:lnTo>
                  <a:pt x="135" y="0"/>
                </a:lnTo>
                <a:close/>
              </a:path>
            </a:pathLst>
          </a:custGeom>
          <a:solidFill>
            <a:srgbClr val="D9D9D9"/>
          </a:solidFill>
          <a:ln w="9525">
            <a:solidFill>
              <a:schemeClr val="bg1"/>
            </a:solidFill>
            <a:round/>
            <a:headEnd/>
            <a:tailEnd/>
          </a:ln>
          <a:effectLst/>
          <a:extLst/>
        </p:spPr>
        <p:txBody>
          <a:bodyPr/>
          <a:lstStyle/>
          <a:p>
            <a:pPr eaLnBrk="1" hangingPunct="1">
              <a:defRPr/>
            </a:pPr>
            <a:endParaRPr lang="en-US" b="1" dirty="0">
              <a:latin typeface="+mj-lt"/>
              <a:ea typeface="Tahoma" panose="020B0604030504040204" pitchFamily="34" charset="0"/>
              <a:cs typeface="Tahoma" panose="020B0604030504040204" pitchFamily="34" charset="0"/>
            </a:endParaRPr>
          </a:p>
        </p:txBody>
      </p:sp>
      <p:sp>
        <p:nvSpPr>
          <p:cNvPr id="34" name="Freeform 1117"/>
          <p:cNvSpPr>
            <a:spLocks/>
          </p:cNvSpPr>
          <p:nvPr/>
        </p:nvSpPr>
        <p:spPr bwMode="auto">
          <a:xfrm>
            <a:off x="1479867" y="2736188"/>
            <a:ext cx="874539" cy="731652"/>
          </a:xfrm>
          <a:custGeom>
            <a:avLst/>
            <a:gdLst>
              <a:gd name="T0" fmla="*/ 0 w 871"/>
              <a:gd name="T1" fmla="*/ 537 h 720"/>
              <a:gd name="T2" fmla="*/ 38 w 871"/>
              <a:gd name="T3" fmla="*/ 355 h 720"/>
              <a:gd name="T4" fmla="*/ 82 w 871"/>
              <a:gd name="T5" fmla="*/ 302 h 720"/>
              <a:gd name="T6" fmla="*/ 188 w 871"/>
              <a:gd name="T7" fmla="*/ 0 h 720"/>
              <a:gd name="T8" fmla="*/ 243 w 871"/>
              <a:gd name="T9" fmla="*/ 15 h 720"/>
              <a:gd name="T10" fmla="*/ 245 w 871"/>
              <a:gd name="T11" fmla="*/ 28 h 720"/>
              <a:gd name="T12" fmla="*/ 258 w 871"/>
              <a:gd name="T13" fmla="*/ 30 h 720"/>
              <a:gd name="T14" fmla="*/ 325 w 871"/>
              <a:gd name="T15" fmla="*/ 134 h 720"/>
              <a:gd name="T16" fmla="*/ 399 w 871"/>
              <a:gd name="T17" fmla="*/ 133 h 720"/>
              <a:gd name="T18" fmla="*/ 454 w 871"/>
              <a:gd name="T19" fmla="*/ 157 h 720"/>
              <a:gd name="T20" fmla="*/ 481 w 871"/>
              <a:gd name="T21" fmla="*/ 152 h 720"/>
              <a:gd name="T22" fmla="*/ 648 w 871"/>
              <a:gd name="T23" fmla="*/ 157 h 720"/>
              <a:gd name="T24" fmla="*/ 838 w 871"/>
              <a:gd name="T25" fmla="*/ 199 h 720"/>
              <a:gd name="T26" fmla="*/ 848 w 871"/>
              <a:gd name="T27" fmla="*/ 224 h 720"/>
              <a:gd name="T28" fmla="*/ 871 w 871"/>
              <a:gd name="T29" fmla="*/ 256 h 720"/>
              <a:gd name="T30" fmla="*/ 806 w 871"/>
              <a:gd name="T31" fmla="*/ 353 h 720"/>
              <a:gd name="T32" fmla="*/ 766 w 871"/>
              <a:gd name="T33" fmla="*/ 389 h 720"/>
              <a:gd name="T34" fmla="*/ 760 w 871"/>
              <a:gd name="T35" fmla="*/ 416 h 720"/>
              <a:gd name="T36" fmla="*/ 783 w 871"/>
              <a:gd name="T37" fmla="*/ 444 h 720"/>
              <a:gd name="T38" fmla="*/ 756 w 871"/>
              <a:gd name="T39" fmla="*/ 503 h 720"/>
              <a:gd name="T40" fmla="*/ 703 w 871"/>
              <a:gd name="T41" fmla="*/ 720 h 720"/>
              <a:gd name="T42" fmla="*/ 410 w 871"/>
              <a:gd name="T43" fmla="*/ 650 h 720"/>
              <a:gd name="T44" fmla="*/ 0 w 871"/>
              <a:gd name="T45" fmla="*/ 537 h 720"/>
              <a:gd name="T46" fmla="*/ 0 w 871"/>
              <a:gd name="T47" fmla="*/ 537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71" h="720">
                <a:moveTo>
                  <a:pt x="0" y="537"/>
                </a:moveTo>
                <a:lnTo>
                  <a:pt x="38" y="355"/>
                </a:lnTo>
                <a:lnTo>
                  <a:pt x="82" y="302"/>
                </a:lnTo>
                <a:lnTo>
                  <a:pt x="188" y="0"/>
                </a:lnTo>
                <a:lnTo>
                  <a:pt x="243" y="15"/>
                </a:lnTo>
                <a:lnTo>
                  <a:pt x="245" y="28"/>
                </a:lnTo>
                <a:lnTo>
                  <a:pt x="258" y="30"/>
                </a:lnTo>
                <a:lnTo>
                  <a:pt x="325" y="134"/>
                </a:lnTo>
                <a:lnTo>
                  <a:pt x="399" y="133"/>
                </a:lnTo>
                <a:lnTo>
                  <a:pt x="454" y="157"/>
                </a:lnTo>
                <a:lnTo>
                  <a:pt x="481" y="152"/>
                </a:lnTo>
                <a:lnTo>
                  <a:pt x="648" y="157"/>
                </a:lnTo>
                <a:lnTo>
                  <a:pt x="838" y="199"/>
                </a:lnTo>
                <a:lnTo>
                  <a:pt x="848" y="224"/>
                </a:lnTo>
                <a:lnTo>
                  <a:pt x="871" y="256"/>
                </a:lnTo>
                <a:lnTo>
                  <a:pt x="806" y="353"/>
                </a:lnTo>
                <a:lnTo>
                  <a:pt x="766" y="389"/>
                </a:lnTo>
                <a:lnTo>
                  <a:pt x="760" y="416"/>
                </a:lnTo>
                <a:lnTo>
                  <a:pt x="783" y="444"/>
                </a:lnTo>
                <a:lnTo>
                  <a:pt x="756" y="503"/>
                </a:lnTo>
                <a:lnTo>
                  <a:pt x="703" y="720"/>
                </a:lnTo>
                <a:lnTo>
                  <a:pt x="410" y="650"/>
                </a:lnTo>
                <a:lnTo>
                  <a:pt x="0" y="537"/>
                </a:lnTo>
                <a:lnTo>
                  <a:pt x="0" y="537"/>
                </a:lnTo>
                <a:close/>
              </a:path>
            </a:pathLst>
          </a:custGeom>
          <a:solidFill>
            <a:srgbClr val="0C396F"/>
          </a:solidFill>
          <a:ln w="9525">
            <a:solidFill>
              <a:schemeClr val="bg1"/>
            </a:solidFill>
            <a:round/>
            <a:headEnd/>
            <a:tailEnd/>
          </a:ln>
          <a:effectLst/>
          <a:extLst/>
        </p:spPr>
        <p:txBody>
          <a:bodyPr/>
          <a:lstStyle/>
          <a:p>
            <a:pPr eaLnBrk="1" hangingPunct="1">
              <a:defRPr/>
            </a:pPr>
            <a:endParaRPr lang="en-US" b="1" dirty="0">
              <a:latin typeface="+mj-lt"/>
              <a:ea typeface="Tahoma" panose="020B0604030504040204" pitchFamily="34" charset="0"/>
              <a:cs typeface="Tahoma" panose="020B0604030504040204" pitchFamily="34" charset="0"/>
            </a:endParaRPr>
          </a:p>
        </p:txBody>
      </p:sp>
      <p:sp>
        <p:nvSpPr>
          <p:cNvPr id="35" name="Freeform 1118"/>
          <p:cNvSpPr>
            <a:spLocks/>
          </p:cNvSpPr>
          <p:nvPr/>
        </p:nvSpPr>
        <p:spPr bwMode="auto">
          <a:xfrm>
            <a:off x="1398955" y="3285357"/>
            <a:ext cx="869374" cy="1465026"/>
          </a:xfrm>
          <a:custGeom>
            <a:avLst/>
            <a:gdLst>
              <a:gd name="T0" fmla="*/ 29 w 865"/>
              <a:gd name="T1" fmla="*/ 293 h 1443"/>
              <a:gd name="T2" fmla="*/ 4 w 865"/>
              <a:gd name="T3" fmla="*/ 405 h 1443"/>
              <a:gd name="T4" fmla="*/ 87 w 865"/>
              <a:gd name="T5" fmla="*/ 586 h 1443"/>
              <a:gd name="T6" fmla="*/ 103 w 865"/>
              <a:gd name="T7" fmla="*/ 574 h 1443"/>
              <a:gd name="T8" fmla="*/ 129 w 865"/>
              <a:gd name="T9" fmla="*/ 650 h 1443"/>
              <a:gd name="T10" fmla="*/ 87 w 865"/>
              <a:gd name="T11" fmla="*/ 597 h 1443"/>
              <a:gd name="T12" fmla="*/ 78 w 865"/>
              <a:gd name="T13" fmla="*/ 681 h 1443"/>
              <a:gd name="T14" fmla="*/ 125 w 865"/>
              <a:gd name="T15" fmla="*/ 732 h 1443"/>
              <a:gd name="T16" fmla="*/ 93 w 865"/>
              <a:gd name="T17" fmla="*/ 803 h 1443"/>
              <a:gd name="T18" fmla="*/ 184 w 865"/>
              <a:gd name="T19" fmla="*/ 994 h 1443"/>
              <a:gd name="T20" fmla="*/ 164 w 865"/>
              <a:gd name="T21" fmla="*/ 1065 h 1443"/>
              <a:gd name="T22" fmla="*/ 283 w 865"/>
              <a:gd name="T23" fmla="*/ 1120 h 1443"/>
              <a:gd name="T24" fmla="*/ 327 w 865"/>
              <a:gd name="T25" fmla="*/ 1177 h 1443"/>
              <a:gd name="T26" fmla="*/ 378 w 865"/>
              <a:gd name="T27" fmla="*/ 1196 h 1443"/>
              <a:gd name="T28" fmla="*/ 378 w 865"/>
              <a:gd name="T29" fmla="*/ 1230 h 1443"/>
              <a:gd name="T30" fmla="*/ 411 w 865"/>
              <a:gd name="T31" fmla="*/ 1238 h 1443"/>
              <a:gd name="T32" fmla="*/ 481 w 865"/>
              <a:gd name="T33" fmla="*/ 1348 h 1443"/>
              <a:gd name="T34" fmla="*/ 481 w 865"/>
              <a:gd name="T35" fmla="*/ 1426 h 1443"/>
              <a:gd name="T36" fmla="*/ 789 w 865"/>
              <a:gd name="T37" fmla="*/ 1443 h 1443"/>
              <a:gd name="T38" fmla="*/ 770 w 865"/>
              <a:gd name="T39" fmla="*/ 1413 h 1443"/>
              <a:gd name="T40" fmla="*/ 779 w 865"/>
              <a:gd name="T41" fmla="*/ 1365 h 1443"/>
              <a:gd name="T42" fmla="*/ 829 w 865"/>
              <a:gd name="T43" fmla="*/ 1287 h 1443"/>
              <a:gd name="T44" fmla="*/ 865 w 865"/>
              <a:gd name="T45" fmla="*/ 1264 h 1443"/>
              <a:gd name="T46" fmla="*/ 844 w 865"/>
              <a:gd name="T47" fmla="*/ 1236 h 1443"/>
              <a:gd name="T48" fmla="*/ 831 w 865"/>
              <a:gd name="T49" fmla="*/ 1160 h 1443"/>
              <a:gd name="T50" fmla="*/ 388 w 865"/>
              <a:gd name="T51" fmla="*/ 497 h 1443"/>
              <a:gd name="T52" fmla="*/ 492 w 865"/>
              <a:gd name="T53" fmla="*/ 113 h 1443"/>
              <a:gd name="T54" fmla="*/ 82 w 865"/>
              <a:gd name="T55" fmla="*/ 0 h 1443"/>
              <a:gd name="T56" fmla="*/ 70 w 865"/>
              <a:gd name="T57" fmla="*/ 23 h 1443"/>
              <a:gd name="T58" fmla="*/ 0 w 865"/>
              <a:gd name="T59" fmla="*/ 192 h 1443"/>
              <a:gd name="T60" fmla="*/ 29 w 865"/>
              <a:gd name="T61" fmla="*/ 293 h 1443"/>
              <a:gd name="T62" fmla="*/ 29 w 865"/>
              <a:gd name="T63" fmla="*/ 293 h 1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65" h="1443">
                <a:moveTo>
                  <a:pt x="29" y="293"/>
                </a:moveTo>
                <a:lnTo>
                  <a:pt x="4" y="405"/>
                </a:lnTo>
                <a:lnTo>
                  <a:pt x="87" y="586"/>
                </a:lnTo>
                <a:lnTo>
                  <a:pt x="103" y="574"/>
                </a:lnTo>
                <a:lnTo>
                  <a:pt x="129" y="650"/>
                </a:lnTo>
                <a:lnTo>
                  <a:pt x="87" y="597"/>
                </a:lnTo>
                <a:lnTo>
                  <a:pt x="78" y="681"/>
                </a:lnTo>
                <a:lnTo>
                  <a:pt x="125" y="732"/>
                </a:lnTo>
                <a:lnTo>
                  <a:pt x="93" y="803"/>
                </a:lnTo>
                <a:lnTo>
                  <a:pt x="184" y="994"/>
                </a:lnTo>
                <a:lnTo>
                  <a:pt x="164" y="1065"/>
                </a:lnTo>
                <a:lnTo>
                  <a:pt x="283" y="1120"/>
                </a:lnTo>
                <a:lnTo>
                  <a:pt x="327" y="1177"/>
                </a:lnTo>
                <a:lnTo>
                  <a:pt x="378" y="1196"/>
                </a:lnTo>
                <a:lnTo>
                  <a:pt x="378" y="1230"/>
                </a:lnTo>
                <a:lnTo>
                  <a:pt x="411" y="1238"/>
                </a:lnTo>
                <a:lnTo>
                  <a:pt x="481" y="1348"/>
                </a:lnTo>
                <a:lnTo>
                  <a:pt x="481" y="1426"/>
                </a:lnTo>
                <a:lnTo>
                  <a:pt x="789" y="1443"/>
                </a:lnTo>
                <a:lnTo>
                  <a:pt x="770" y="1413"/>
                </a:lnTo>
                <a:lnTo>
                  <a:pt x="779" y="1365"/>
                </a:lnTo>
                <a:lnTo>
                  <a:pt x="829" y="1287"/>
                </a:lnTo>
                <a:lnTo>
                  <a:pt x="865" y="1264"/>
                </a:lnTo>
                <a:lnTo>
                  <a:pt x="844" y="1236"/>
                </a:lnTo>
                <a:lnTo>
                  <a:pt x="831" y="1160"/>
                </a:lnTo>
                <a:lnTo>
                  <a:pt x="388" y="497"/>
                </a:lnTo>
                <a:lnTo>
                  <a:pt x="492" y="113"/>
                </a:lnTo>
                <a:lnTo>
                  <a:pt x="82" y="0"/>
                </a:lnTo>
                <a:lnTo>
                  <a:pt x="70" y="23"/>
                </a:lnTo>
                <a:lnTo>
                  <a:pt x="0" y="192"/>
                </a:lnTo>
                <a:lnTo>
                  <a:pt x="29" y="293"/>
                </a:lnTo>
                <a:lnTo>
                  <a:pt x="29" y="293"/>
                </a:lnTo>
                <a:close/>
              </a:path>
            </a:pathLst>
          </a:custGeom>
          <a:solidFill>
            <a:srgbClr val="8ABAE6"/>
          </a:solidFill>
          <a:ln w="9525">
            <a:solidFill>
              <a:schemeClr val="bg1"/>
            </a:solidFill>
            <a:round/>
            <a:headEnd/>
            <a:tailEnd/>
          </a:ln>
          <a:effectLst/>
          <a:extLst/>
        </p:spPr>
        <p:txBody>
          <a:bodyPr/>
          <a:lstStyle/>
          <a:p>
            <a:pPr eaLnBrk="1" hangingPunct="1">
              <a:defRPr/>
            </a:pPr>
            <a:endParaRPr lang="en-US" b="1" dirty="0">
              <a:latin typeface="+mj-lt"/>
              <a:ea typeface="Tahoma" panose="020B0604030504040204" pitchFamily="34" charset="0"/>
              <a:cs typeface="Tahoma" panose="020B0604030504040204" pitchFamily="34" charset="0"/>
            </a:endParaRPr>
          </a:p>
        </p:txBody>
      </p:sp>
      <p:sp>
        <p:nvSpPr>
          <p:cNvPr id="36" name="Freeform 1119"/>
          <p:cNvSpPr>
            <a:spLocks/>
          </p:cNvSpPr>
          <p:nvPr/>
        </p:nvSpPr>
        <p:spPr bwMode="auto">
          <a:xfrm>
            <a:off x="1786300" y="3398979"/>
            <a:ext cx="702386" cy="1063908"/>
          </a:xfrm>
          <a:custGeom>
            <a:avLst/>
            <a:gdLst>
              <a:gd name="T0" fmla="*/ 0 w 696"/>
              <a:gd name="T1" fmla="*/ 384 h 1047"/>
              <a:gd name="T2" fmla="*/ 443 w 696"/>
              <a:gd name="T3" fmla="*/ 1047 h 1047"/>
              <a:gd name="T4" fmla="*/ 458 w 696"/>
              <a:gd name="T5" fmla="*/ 904 h 1047"/>
              <a:gd name="T6" fmla="*/ 483 w 696"/>
              <a:gd name="T7" fmla="*/ 897 h 1047"/>
              <a:gd name="T8" fmla="*/ 525 w 696"/>
              <a:gd name="T9" fmla="*/ 921 h 1047"/>
              <a:gd name="T10" fmla="*/ 561 w 696"/>
              <a:gd name="T11" fmla="*/ 796 h 1047"/>
              <a:gd name="T12" fmla="*/ 696 w 696"/>
              <a:gd name="T13" fmla="*/ 133 h 1047"/>
              <a:gd name="T14" fmla="*/ 397 w 696"/>
              <a:gd name="T15" fmla="*/ 70 h 1047"/>
              <a:gd name="T16" fmla="*/ 104 w 696"/>
              <a:gd name="T17" fmla="*/ 0 h 1047"/>
              <a:gd name="T18" fmla="*/ 0 w 696"/>
              <a:gd name="T19" fmla="*/ 384 h 1047"/>
              <a:gd name="T20" fmla="*/ 0 w 696"/>
              <a:gd name="T21" fmla="*/ 384 h 10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6" h="1047">
                <a:moveTo>
                  <a:pt x="0" y="384"/>
                </a:moveTo>
                <a:lnTo>
                  <a:pt x="443" y="1047"/>
                </a:lnTo>
                <a:lnTo>
                  <a:pt x="458" y="904"/>
                </a:lnTo>
                <a:lnTo>
                  <a:pt x="483" y="897"/>
                </a:lnTo>
                <a:lnTo>
                  <a:pt x="525" y="921"/>
                </a:lnTo>
                <a:lnTo>
                  <a:pt x="561" y="796"/>
                </a:lnTo>
                <a:lnTo>
                  <a:pt x="696" y="133"/>
                </a:lnTo>
                <a:lnTo>
                  <a:pt x="397" y="70"/>
                </a:lnTo>
                <a:lnTo>
                  <a:pt x="104" y="0"/>
                </a:lnTo>
                <a:lnTo>
                  <a:pt x="0" y="384"/>
                </a:lnTo>
                <a:lnTo>
                  <a:pt x="0" y="384"/>
                </a:lnTo>
                <a:close/>
              </a:path>
            </a:pathLst>
          </a:custGeom>
          <a:solidFill>
            <a:srgbClr val="E0A39E"/>
          </a:solidFill>
          <a:ln w="9525">
            <a:solidFill>
              <a:schemeClr val="bg1"/>
            </a:solidFill>
            <a:round/>
            <a:headEnd/>
            <a:tailEnd/>
          </a:ln>
          <a:effectLst/>
          <a:extLst/>
        </p:spPr>
        <p:txBody>
          <a:bodyPr/>
          <a:lstStyle/>
          <a:p>
            <a:pPr eaLnBrk="1" hangingPunct="1">
              <a:defRPr/>
            </a:pPr>
            <a:endParaRPr lang="en-US" b="1" dirty="0">
              <a:latin typeface="+mj-lt"/>
              <a:ea typeface="Tahoma" panose="020B0604030504040204" pitchFamily="34" charset="0"/>
              <a:cs typeface="Tahoma" panose="020B0604030504040204" pitchFamily="34" charset="0"/>
            </a:endParaRPr>
          </a:p>
        </p:txBody>
      </p:sp>
      <p:sp>
        <p:nvSpPr>
          <p:cNvPr id="37" name="Freeform 1120"/>
          <p:cNvSpPr>
            <a:spLocks/>
          </p:cNvSpPr>
          <p:nvPr/>
        </p:nvSpPr>
        <p:spPr bwMode="auto">
          <a:xfrm>
            <a:off x="2185696" y="2543377"/>
            <a:ext cx="655905" cy="1043250"/>
          </a:xfrm>
          <a:custGeom>
            <a:avLst/>
            <a:gdLst>
              <a:gd name="T0" fmla="*/ 0 w 654"/>
              <a:gd name="T1" fmla="*/ 909 h 1027"/>
              <a:gd name="T2" fmla="*/ 53 w 654"/>
              <a:gd name="T3" fmla="*/ 692 h 1027"/>
              <a:gd name="T4" fmla="*/ 80 w 654"/>
              <a:gd name="T5" fmla="*/ 633 h 1027"/>
              <a:gd name="T6" fmla="*/ 57 w 654"/>
              <a:gd name="T7" fmla="*/ 605 h 1027"/>
              <a:gd name="T8" fmla="*/ 63 w 654"/>
              <a:gd name="T9" fmla="*/ 578 h 1027"/>
              <a:gd name="T10" fmla="*/ 103 w 654"/>
              <a:gd name="T11" fmla="*/ 542 h 1027"/>
              <a:gd name="T12" fmla="*/ 168 w 654"/>
              <a:gd name="T13" fmla="*/ 445 h 1027"/>
              <a:gd name="T14" fmla="*/ 145 w 654"/>
              <a:gd name="T15" fmla="*/ 413 h 1027"/>
              <a:gd name="T16" fmla="*/ 135 w 654"/>
              <a:gd name="T17" fmla="*/ 388 h 1027"/>
              <a:gd name="T18" fmla="*/ 139 w 654"/>
              <a:gd name="T19" fmla="*/ 333 h 1027"/>
              <a:gd name="T20" fmla="*/ 219 w 654"/>
              <a:gd name="T21" fmla="*/ 0 h 1027"/>
              <a:gd name="T22" fmla="*/ 304 w 654"/>
              <a:gd name="T23" fmla="*/ 19 h 1027"/>
              <a:gd name="T24" fmla="*/ 276 w 654"/>
              <a:gd name="T25" fmla="*/ 149 h 1027"/>
              <a:gd name="T26" fmla="*/ 295 w 654"/>
              <a:gd name="T27" fmla="*/ 194 h 1027"/>
              <a:gd name="T28" fmla="*/ 297 w 654"/>
              <a:gd name="T29" fmla="*/ 223 h 1027"/>
              <a:gd name="T30" fmla="*/ 287 w 654"/>
              <a:gd name="T31" fmla="*/ 228 h 1027"/>
              <a:gd name="T32" fmla="*/ 320 w 654"/>
              <a:gd name="T33" fmla="*/ 259 h 1027"/>
              <a:gd name="T34" fmla="*/ 354 w 654"/>
              <a:gd name="T35" fmla="*/ 342 h 1027"/>
              <a:gd name="T36" fmla="*/ 365 w 654"/>
              <a:gd name="T37" fmla="*/ 417 h 1027"/>
              <a:gd name="T38" fmla="*/ 371 w 654"/>
              <a:gd name="T39" fmla="*/ 457 h 1027"/>
              <a:gd name="T40" fmla="*/ 346 w 654"/>
              <a:gd name="T41" fmla="*/ 495 h 1027"/>
              <a:gd name="T42" fmla="*/ 363 w 654"/>
              <a:gd name="T43" fmla="*/ 512 h 1027"/>
              <a:gd name="T44" fmla="*/ 409 w 654"/>
              <a:gd name="T45" fmla="*/ 487 h 1027"/>
              <a:gd name="T46" fmla="*/ 439 w 654"/>
              <a:gd name="T47" fmla="*/ 618 h 1027"/>
              <a:gd name="T48" fmla="*/ 460 w 654"/>
              <a:gd name="T49" fmla="*/ 626 h 1027"/>
              <a:gd name="T50" fmla="*/ 464 w 654"/>
              <a:gd name="T51" fmla="*/ 664 h 1027"/>
              <a:gd name="T52" fmla="*/ 523 w 654"/>
              <a:gd name="T53" fmla="*/ 679 h 1027"/>
              <a:gd name="T54" fmla="*/ 616 w 654"/>
              <a:gd name="T55" fmla="*/ 679 h 1027"/>
              <a:gd name="T56" fmla="*/ 654 w 654"/>
              <a:gd name="T57" fmla="*/ 696 h 1027"/>
              <a:gd name="T58" fmla="*/ 599 w 654"/>
              <a:gd name="T59" fmla="*/ 1027 h 1027"/>
              <a:gd name="T60" fmla="*/ 299 w 654"/>
              <a:gd name="T61" fmla="*/ 972 h 1027"/>
              <a:gd name="T62" fmla="*/ 0 w 654"/>
              <a:gd name="T63" fmla="*/ 909 h 1027"/>
              <a:gd name="T64" fmla="*/ 0 w 654"/>
              <a:gd name="T65" fmla="*/ 909 h 1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54" h="1027">
                <a:moveTo>
                  <a:pt x="0" y="909"/>
                </a:moveTo>
                <a:lnTo>
                  <a:pt x="53" y="692"/>
                </a:lnTo>
                <a:lnTo>
                  <a:pt x="80" y="633"/>
                </a:lnTo>
                <a:lnTo>
                  <a:pt x="57" y="605"/>
                </a:lnTo>
                <a:lnTo>
                  <a:pt x="63" y="578"/>
                </a:lnTo>
                <a:lnTo>
                  <a:pt x="103" y="542"/>
                </a:lnTo>
                <a:lnTo>
                  <a:pt x="168" y="445"/>
                </a:lnTo>
                <a:lnTo>
                  <a:pt x="145" y="413"/>
                </a:lnTo>
                <a:lnTo>
                  <a:pt x="135" y="388"/>
                </a:lnTo>
                <a:lnTo>
                  <a:pt x="139" y="333"/>
                </a:lnTo>
                <a:lnTo>
                  <a:pt x="219" y="0"/>
                </a:lnTo>
                <a:lnTo>
                  <a:pt x="304" y="19"/>
                </a:lnTo>
                <a:lnTo>
                  <a:pt x="276" y="149"/>
                </a:lnTo>
                <a:lnTo>
                  <a:pt x="295" y="194"/>
                </a:lnTo>
                <a:lnTo>
                  <a:pt x="297" y="223"/>
                </a:lnTo>
                <a:lnTo>
                  <a:pt x="287" y="228"/>
                </a:lnTo>
                <a:lnTo>
                  <a:pt x="320" y="259"/>
                </a:lnTo>
                <a:lnTo>
                  <a:pt x="354" y="342"/>
                </a:lnTo>
                <a:lnTo>
                  <a:pt x="365" y="417"/>
                </a:lnTo>
                <a:lnTo>
                  <a:pt x="371" y="457"/>
                </a:lnTo>
                <a:lnTo>
                  <a:pt x="346" y="495"/>
                </a:lnTo>
                <a:lnTo>
                  <a:pt x="363" y="512"/>
                </a:lnTo>
                <a:lnTo>
                  <a:pt x="409" y="487"/>
                </a:lnTo>
                <a:lnTo>
                  <a:pt x="439" y="618"/>
                </a:lnTo>
                <a:lnTo>
                  <a:pt x="460" y="626"/>
                </a:lnTo>
                <a:lnTo>
                  <a:pt x="464" y="664"/>
                </a:lnTo>
                <a:lnTo>
                  <a:pt x="523" y="679"/>
                </a:lnTo>
                <a:lnTo>
                  <a:pt x="616" y="679"/>
                </a:lnTo>
                <a:lnTo>
                  <a:pt x="654" y="696"/>
                </a:lnTo>
                <a:lnTo>
                  <a:pt x="599" y="1027"/>
                </a:lnTo>
                <a:lnTo>
                  <a:pt x="299" y="972"/>
                </a:lnTo>
                <a:lnTo>
                  <a:pt x="0" y="909"/>
                </a:lnTo>
                <a:lnTo>
                  <a:pt x="0" y="909"/>
                </a:lnTo>
                <a:close/>
              </a:path>
            </a:pathLst>
          </a:custGeom>
          <a:solidFill>
            <a:srgbClr val="E0A39E"/>
          </a:solidFill>
          <a:ln w="9525">
            <a:solidFill>
              <a:schemeClr val="bg1"/>
            </a:solidFill>
            <a:round/>
            <a:headEnd/>
            <a:tailEnd/>
          </a:ln>
          <a:effectLst/>
          <a:extLst/>
        </p:spPr>
        <p:txBody>
          <a:bodyPr/>
          <a:lstStyle/>
          <a:p>
            <a:pPr eaLnBrk="1" hangingPunct="1">
              <a:defRPr/>
            </a:pPr>
            <a:endParaRPr lang="en-US" b="1" dirty="0">
              <a:latin typeface="+mj-lt"/>
              <a:ea typeface="Tahoma" panose="020B0604030504040204" pitchFamily="34" charset="0"/>
              <a:cs typeface="Tahoma" panose="020B0604030504040204" pitchFamily="34" charset="0"/>
            </a:endParaRPr>
          </a:p>
        </p:txBody>
      </p:sp>
      <p:sp>
        <p:nvSpPr>
          <p:cNvPr id="38" name="Freeform 1121"/>
          <p:cNvSpPr>
            <a:spLocks/>
          </p:cNvSpPr>
          <p:nvPr/>
        </p:nvSpPr>
        <p:spPr bwMode="auto">
          <a:xfrm>
            <a:off x="2462863" y="2564035"/>
            <a:ext cx="1124161" cy="704107"/>
          </a:xfrm>
          <a:custGeom>
            <a:avLst/>
            <a:gdLst>
              <a:gd name="T0" fmla="*/ 19 w 1118"/>
              <a:gd name="T1" fmla="*/ 175 h 692"/>
              <a:gd name="T2" fmla="*/ 21 w 1118"/>
              <a:gd name="T3" fmla="*/ 204 h 692"/>
              <a:gd name="T4" fmla="*/ 11 w 1118"/>
              <a:gd name="T5" fmla="*/ 209 h 692"/>
              <a:gd name="T6" fmla="*/ 44 w 1118"/>
              <a:gd name="T7" fmla="*/ 240 h 692"/>
              <a:gd name="T8" fmla="*/ 78 w 1118"/>
              <a:gd name="T9" fmla="*/ 323 h 692"/>
              <a:gd name="T10" fmla="*/ 89 w 1118"/>
              <a:gd name="T11" fmla="*/ 398 h 692"/>
              <a:gd name="T12" fmla="*/ 95 w 1118"/>
              <a:gd name="T13" fmla="*/ 438 h 692"/>
              <a:gd name="T14" fmla="*/ 70 w 1118"/>
              <a:gd name="T15" fmla="*/ 476 h 692"/>
              <a:gd name="T16" fmla="*/ 87 w 1118"/>
              <a:gd name="T17" fmla="*/ 493 h 692"/>
              <a:gd name="T18" fmla="*/ 133 w 1118"/>
              <a:gd name="T19" fmla="*/ 468 h 692"/>
              <a:gd name="T20" fmla="*/ 163 w 1118"/>
              <a:gd name="T21" fmla="*/ 599 h 692"/>
              <a:gd name="T22" fmla="*/ 184 w 1118"/>
              <a:gd name="T23" fmla="*/ 607 h 692"/>
              <a:gd name="T24" fmla="*/ 188 w 1118"/>
              <a:gd name="T25" fmla="*/ 645 h 692"/>
              <a:gd name="T26" fmla="*/ 205 w 1118"/>
              <a:gd name="T27" fmla="*/ 662 h 692"/>
              <a:gd name="T28" fmla="*/ 247 w 1118"/>
              <a:gd name="T29" fmla="*/ 660 h 692"/>
              <a:gd name="T30" fmla="*/ 340 w 1118"/>
              <a:gd name="T31" fmla="*/ 660 h 692"/>
              <a:gd name="T32" fmla="*/ 378 w 1118"/>
              <a:gd name="T33" fmla="*/ 677 h 692"/>
              <a:gd name="T34" fmla="*/ 390 w 1118"/>
              <a:gd name="T35" fmla="*/ 609 h 692"/>
              <a:gd name="T36" fmla="*/ 694 w 1118"/>
              <a:gd name="T37" fmla="*/ 654 h 692"/>
              <a:gd name="T38" fmla="*/ 1068 w 1118"/>
              <a:gd name="T39" fmla="*/ 692 h 692"/>
              <a:gd name="T40" fmla="*/ 1080 w 1118"/>
              <a:gd name="T41" fmla="*/ 567 h 692"/>
              <a:gd name="T42" fmla="*/ 1118 w 1118"/>
              <a:gd name="T43" fmla="*/ 162 h 692"/>
              <a:gd name="T44" fmla="*/ 622 w 1118"/>
              <a:gd name="T45" fmla="*/ 105 h 692"/>
              <a:gd name="T46" fmla="*/ 376 w 1118"/>
              <a:gd name="T47" fmla="*/ 67 h 692"/>
              <a:gd name="T48" fmla="*/ 28 w 1118"/>
              <a:gd name="T49" fmla="*/ 0 h 692"/>
              <a:gd name="T50" fmla="*/ 0 w 1118"/>
              <a:gd name="T51" fmla="*/ 130 h 692"/>
              <a:gd name="T52" fmla="*/ 19 w 1118"/>
              <a:gd name="T53" fmla="*/ 175 h 692"/>
              <a:gd name="T54" fmla="*/ 19 w 1118"/>
              <a:gd name="T55" fmla="*/ 175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18" h="692">
                <a:moveTo>
                  <a:pt x="19" y="175"/>
                </a:moveTo>
                <a:lnTo>
                  <a:pt x="21" y="204"/>
                </a:lnTo>
                <a:lnTo>
                  <a:pt x="11" y="209"/>
                </a:lnTo>
                <a:lnTo>
                  <a:pt x="44" y="240"/>
                </a:lnTo>
                <a:lnTo>
                  <a:pt x="78" y="323"/>
                </a:lnTo>
                <a:lnTo>
                  <a:pt x="89" y="398"/>
                </a:lnTo>
                <a:lnTo>
                  <a:pt x="95" y="438"/>
                </a:lnTo>
                <a:lnTo>
                  <a:pt x="70" y="476"/>
                </a:lnTo>
                <a:lnTo>
                  <a:pt x="87" y="493"/>
                </a:lnTo>
                <a:lnTo>
                  <a:pt x="133" y="468"/>
                </a:lnTo>
                <a:lnTo>
                  <a:pt x="163" y="599"/>
                </a:lnTo>
                <a:lnTo>
                  <a:pt x="184" y="607"/>
                </a:lnTo>
                <a:lnTo>
                  <a:pt x="188" y="645"/>
                </a:lnTo>
                <a:lnTo>
                  <a:pt x="205" y="662"/>
                </a:lnTo>
                <a:lnTo>
                  <a:pt x="247" y="660"/>
                </a:lnTo>
                <a:lnTo>
                  <a:pt x="340" y="660"/>
                </a:lnTo>
                <a:lnTo>
                  <a:pt x="378" y="677"/>
                </a:lnTo>
                <a:lnTo>
                  <a:pt x="390" y="609"/>
                </a:lnTo>
                <a:lnTo>
                  <a:pt x="694" y="654"/>
                </a:lnTo>
                <a:lnTo>
                  <a:pt x="1068" y="692"/>
                </a:lnTo>
                <a:lnTo>
                  <a:pt x="1080" y="567"/>
                </a:lnTo>
                <a:lnTo>
                  <a:pt x="1118" y="162"/>
                </a:lnTo>
                <a:lnTo>
                  <a:pt x="622" y="105"/>
                </a:lnTo>
                <a:lnTo>
                  <a:pt x="376" y="67"/>
                </a:lnTo>
                <a:lnTo>
                  <a:pt x="28" y="0"/>
                </a:lnTo>
                <a:lnTo>
                  <a:pt x="0" y="130"/>
                </a:lnTo>
                <a:lnTo>
                  <a:pt x="19" y="175"/>
                </a:lnTo>
                <a:lnTo>
                  <a:pt x="19" y="175"/>
                </a:lnTo>
                <a:close/>
              </a:path>
            </a:pathLst>
          </a:custGeom>
          <a:solidFill>
            <a:srgbClr val="D9D9D9"/>
          </a:solidFill>
          <a:ln w="9525">
            <a:solidFill>
              <a:schemeClr val="bg1"/>
            </a:solidFill>
            <a:round/>
            <a:headEnd/>
            <a:tailEnd/>
          </a:ln>
          <a:effectLst/>
          <a:extLst/>
        </p:spPr>
        <p:txBody>
          <a:bodyPr/>
          <a:lstStyle/>
          <a:p>
            <a:pPr eaLnBrk="1" hangingPunct="1">
              <a:defRPr/>
            </a:pPr>
            <a:endParaRPr lang="en-US" b="1" dirty="0">
              <a:latin typeface="+mj-lt"/>
              <a:ea typeface="Tahoma" panose="020B0604030504040204" pitchFamily="34" charset="0"/>
              <a:cs typeface="Tahoma" panose="020B0604030504040204" pitchFamily="34" charset="0"/>
            </a:endParaRPr>
          </a:p>
        </p:txBody>
      </p:sp>
      <p:sp>
        <p:nvSpPr>
          <p:cNvPr id="39" name="Freeform 1122"/>
          <p:cNvSpPr>
            <a:spLocks/>
          </p:cNvSpPr>
          <p:nvPr/>
        </p:nvSpPr>
        <p:spPr bwMode="auto">
          <a:xfrm>
            <a:off x="2146101" y="4209822"/>
            <a:ext cx="747146" cy="853881"/>
          </a:xfrm>
          <a:custGeom>
            <a:avLst/>
            <a:gdLst>
              <a:gd name="T0" fmla="*/ 48 w 746"/>
              <a:gd name="T1" fmla="*/ 534 h 840"/>
              <a:gd name="T2" fmla="*/ 29 w 746"/>
              <a:gd name="T3" fmla="*/ 504 h 840"/>
              <a:gd name="T4" fmla="*/ 38 w 746"/>
              <a:gd name="T5" fmla="*/ 456 h 840"/>
              <a:gd name="T6" fmla="*/ 88 w 746"/>
              <a:gd name="T7" fmla="*/ 378 h 840"/>
              <a:gd name="T8" fmla="*/ 124 w 746"/>
              <a:gd name="T9" fmla="*/ 355 h 840"/>
              <a:gd name="T10" fmla="*/ 103 w 746"/>
              <a:gd name="T11" fmla="*/ 327 h 840"/>
              <a:gd name="T12" fmla="*/ 90 w 746"/>
              <a:gd name="T13" fmla="*/ 251 h 840"/>
              <a:gd name="T14" fmla="*/ 105 w 746"/>
              <a:gd name="T15" fmla="*/ 108 h 840"/>
              <a:gd name="T16" fmla="*/ 130 w 746"/>
              <a:gd name="T17" fmla="*/ 101 h 840"/>
              <a:gd name="T18" fmla="*/ 172 w 746"/>
              <a:gd name="T19" fmla="*/ 125 h 840"/>
              <a:gd name="T20" fmla="*/ 208 w 746"/>
              <a:gd name="T21" fmla="*/ 0 h 840"/>
              <a:gd name="T22" fmla="*/ 746 w 746"/>
              <a:gd name="T23" fmla="*/ 89 h 840"/>
              <a:gd name="T24" fmla="*/ 634 w 746"/>
              <a:gd name="T25" fmla="*/ 840 h 840"/>
              <a:gd name="T26" fmla="*/ 468 w 746"/>
              <a:gd name="T27" fmla="*/ 817 h 840"/>
              <a:gd name="T28" fmla="*/ 366 w 746"/>
              <a:gd name="T29" fmla="*/ 789 h 840"/>
              <a:gd name="T30" fmla="*/ 154 w 746"/>
              <a:gd name="T31" fmla="*/ 705 h 840"/>
              <a:gd name="T32" fmla="*/ 0 w 746"/>
              <a:gd name="T33" fmla="*/ 576 h 840"/>
              <a:gd name="T34" fmla="*/ 48 w 746"/>
              <a:gd name="T35" fmla="*/ 534 h 840"/>
              <a:gd name="T36" fmla="*/ 48 w 746"/>
              <a:gd name="T37" fmla="*/ 534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46" h="840">
                <a:moveTo>
                  <a:pt x="48" y="534"/>
                </a:moveTo>
                <a:lnTo>
                  <a:pt x="29" y="504"/>
                </a:lnTo>
                <a:lnTo>
                  <a:pt x="38" y="456"/>
                </a:lnTo>
                <a:lnTo>
                  <a:pt x="88" y="378"/>
                </a:lnTo>
                <a:lnTo>
                  <a:pt x="124" y="355"/>
                </a:lnTo>
                <a:lnTo>
                  <a:pt x="103" y="327"/>
                </a:lnTo>
                <a:lnTo>
                  <a:pt x="90" y="251"/>
                </a:lnTo>
                <a:lnTo>
                  <a:pt x="105" y="108"/>
                </a:lnTo>
                <a:lnTo>
                  <a:pt x="130" y="101"/>
                </a:lnTo>
                <a:lnTo>
                  <a:pt x="172" y="125"/>
                </a:lnTo>
                <a:lnTo>
                  <a:pt x="208" y="0"/>
                </a:lnTo>
                <a:lnTo>
                  <a:pt x="746" y="89"/>
                </a:lnTo>
                <a:lnTo>
                  <a:pt x="634" y="840"/>
                </a:lnTo>
                <a:lnTo>
                  <a:pt x="468" y="817"/>
                </a:lnTo>
                <a:lnTo>
                  <a:pt x="366" y="789"/>
                </a:lnTo>
                <a:lnTo>
                  <a:pt x="154" y="705"/>
                </a:lnTo>
                <a:lnTo>
                  <a:pt x="0" y="576"/>
                </a:lnTo>
                <a:lnTo>
                  <a:pt x="48" y="534"/>
                </a:lnTo>
                <a:lnTo>
                  <a:pt x="48" y="534"/>
                </a:lnTo>
                <a:close/>
              </a:path>
            </a:pathLst>
          </a:custGeom>
          <a:solidFill>
            <a:srgbClr val="B22830"/>
          </a:solidFill>
          <a:ln w="9525">
            <a:solidFill>
              <a:schemeClr val="bg1"/>
            </a:solidFill>
            <a:round/>
            <a:headEnd/>
            <a:tailEnd/>
          </a:ln>
          <a:effectLst/>
          <a:extLst/>
        </p:spPr>
        <p:txBody>
          <a:bodyPr/>
          <a:lstStyle/>
          <a:p>
            <a:pPr eaLnBrk="1" hangingPunct="1">
              <a:defRPr/>
            </a:pPr>
            <a:endParaRPr lang="en-US" b="1" dirty="0">
              <a:latin typeface="+mj-lt"/>
              <a:ea typeface="Tahoma" panose="020B0604030504040204" pitchFamily="34" charset="0"/>
              <a:cs typeface="Tahoma" panose="020B0604030504040204" pitchFamily="34" charset="0"/>
            </a:endParaRPr>
          </a:p>
        </p:txBody>
      </p:sp>
      <p:sp>
        <p:nvSpPr>
          <p:cNvPr id="40" name="Freeform 1123"/>
          <p:cNvSpPr>
            <a:spLocks/>
          </p:cNvSpPr>
          <p:nvPr/>
        </p:nvSpPr>
        <p:spPr bwMode="auto">
          <a:xfrm>
            <a:off x="2764131" y="3183787"/>
            <a:ext cx="772969" cy="628360"/>
          </a:xfrm>
          <a:custGeom>
            <a:avLst/>
            <a:gdLst>
              <a:gd name="T0" fmla="*/ 0 w 770"/>
              <a:gd name="T1" fmla="*/ 530 h 619"/>
              <a:gd name="T2" fmla="*/ 92 w 770"/>
              <a:gd name="T3" fmla="*/ 0 h 619"/>
              <a:gd name="T4" fmla="*/ 396 w 770"/>
              <a:gd name="T5" fmla="*/ 45 h 619"/>
              <a:gd name="T6" fmla="*/ 770 w 770"/>
              <a:gd name="T7" fmla="*/ 83 h 619"/>
              <a:gd name="T8" fmla="*/ 744 w 770"/>
              <a:gd name="T9" fmla="*/ 351 h 619"/>
              <a:gd name="T10" fmla="*/ 719 w 770"/>
              <a:gd name="T11" fmla="*/ 619 h 619"/>
              <a:gd name="T12" fmla="*/ 208 w 770"/>
              <a:gd name="T13" fmla="*/ 562 h 619"/>
              <a:gd name="T14" fmla="*/ 0 w 770"/>
              <a:gd name="T15" fmla="*/ 530 h 619"/>
              <a:gd name="T16" fmla="*/ 0 w 770"/>
              <a:gd name="T17" fmla="*/ 530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0" h="619">
                <a:moveTo>
                  <a:pt x="0" y="530"/>
                </a:moveTo>
                <a:lnTo>
                  <a:pt x="92" y="0"/>
                </a:lnTo>
                <a:lnTo>
                  <a:pt x="396" y="45"/>
                </a:lnTo>
                <a:lnTo>
                  <a:pt x="770" y="83"/>
                </a:lnTo>
                <a:lnTo>
                  <a:pt x="744" y="351"/>
                </a:lnTo>
                <a:lnTo>
                  <a:pt x="719" y="619"/>
                </a:lnTo>
                <a:lnTo>
                  <a:pt x="208" y="562"/>
                </a:lnTo>
                <a:lnTo>
                  <a:pt x="0" y="530"/>
                </a:lnTo>
                <a:lnTo>
                  <a:pt x="0" y="530"/>
                </a:lnTo>
                <a:close/>
              </a:path>
            </a:pathLst>
          </a:custGeom>
          <a:solidFill>
            <a:srgbClr val="E0A39E"/>
          </a:solidFill>
          <a:ln w="9525">
            <a:solidFill>
              <a:schemeClr val="bg1"/>
            </a:solidFill>
            <a:round/>
            <a:headEnd/>
            <a:tailEnd/>
          </a:ln>
          <a:effectLst/>
          <a:extLst/>
        </p:spPr>
        <p:txBody>
          <a:bodyPr/>
          <a:lstStyle/>
          <a:p>
            <a:pPr eaLnBrk="1" hangingPunct="1">
              <a:defRPr/>
            </a:pPr>
            <a:endParaRPr lang="en-US" b="1" dirty="0">
              <a:latin typeface="+mj-lt"/>
              <a:ea typeface="Tahoma" panose="020B0604030504040204" pitchFamily="34" charset="0"/>
              <a:cs typeface="Tahoma" panose="020B0604030504040204" pitchFamily="34" charset="0"/>
            </a:endParaRPr>
          </a:p>
        </p:txBody>
      </p:sp>
      <p:sp>
        <p:nvSpPr>
          <p:cNvPr id="41" name="Freeform 1124"/>
          <p:cNvSpPr>
            <a:spLocks/>
          </p:cNvSpPr>
          <p:nvPr/>
        </p:nvSpPr>
        <p:spPr bwMode="auto">
          <a:xfrm>
            <a:off x="2893247" y="3753615"/>
            <a:ext cx="798792" cy="624918"/>
          </a:xfrm>
          <a:custGeom>
            <a:avLst/>
            <a:gdLst>
              <a:gd name="T0" fmla="*/ 80 w 796"/>
              <a:gd name="T1" fmla="*/ 0 h 612"/>
              <a:gd name="T2" fmla="*/ 591 w 796"/>
              <a:gd name="T3" fmla="*/ 57 h 612"/>
              <a:gd name="T4" fmla="*/ 796 w 796"/>
              <a:gd name="T5" fmla="*/ 74 h 612"/>
              <a:gd name="T6" fmla="*/ 789 w 796"/>
              <a:gd name="T7" fmla="*/ 207 h 612"/>
              <a:gd name="T8" fmla="*/ 760 w 796"/>
              <a:gd name="T9" fmla="*/ 612 h 612"/>
              <a:gd name="T10" fmla="*/ 656 w 796"/>
              <a:gd name="T11" fmla="*/ 605 h 612"/>
              <a:gd name="T12" fmla="*/ 331 w 796"/>
              <a:gd name="T13" fmla="*/ 576 h 612"/>
              <a:gd name="T14" fmla="*/ 0 w 796"/>
              <a:gd name="T15" fmla="*/ 534 h 612"/>
              <a:gd name="T16" fmla="*/ 80 w 796"/>
              <a:gd name="T17" fmla="*/ 0 h 612"/>
              <a:gd name="T18" fmla="*/ 80 w 796"/>
              <a:gd name="T19" fmla="*/ 0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96" h="612">
                <a:moveTo>
                  <a:pt x="80" y="0"/>
                </a:moveTo>
                <a:lnTo>
                  <a:pt x="591" y="57"/>
                </a:lnTo>
                <a:lnTo>
                  <a:pt x="796" y="74"/>
                </a:lnTo>
                <a:lnTo>
                  <a:pt x="789" y="207"/>
                </a:lnTo>
                <a:lnTo>
                  <a:pt x="760" y="612"/>
                </a:lnTo>
                <a:lnTo>
                  <a:pt x="656" y="605"/>
                </a:lnTo>
                <a:lnTo>
                  <a:pt x="331" y="576"/>
                </a:lnTo>
                <a:lnTo>
                  <a:pt x="0" y="534"/>
                </a:lnTo>
                <a:lnTo>
                  <a:pt x="80" y="0"/>
                </a:lnTo>
                <a:lnTo>
                  <a:pt x="80" y="0"/>
                </a:lnTo>
                <a:close/>
              </a:path>
            </a:pathLst>
          </a:custGeom>
          <a:solidFill>
            <a:srgbClr val="8ABAE6"/>
          </a:solidFill>
          <a:ln w="9525">
            <a:solidFill>
              <a:schemeClr val="bg1"/>
            </a:solidFill>
            <a:round/>
            <a:headEnd/>
            <a:tailEnd/>
          </a:ln>
          <a:effectLst/>
          <a:extLst/>
        </p:spPr>
        <p:txBody>
          <a:bodyPr/>
          <a:lstStyle/>
          <a:p>
            <a:pPr eaLnBrk="1" hangingPunct="1">
              <a:defRPr/>
            </a:pPr>
            <a:endParaRPr lang="en-US" b="1" dirty="0">
              <a:latin typeface="+mj-lt"/>
              <a:ea typeface="Tahoma" panose="020B0604030504040204" pitchFamily="34" charset="0"/>
              <a:cs typeface="Tahoma" panose="020B0604030504040204" pitchFamily="34" charset="0"/>
            </a:endParaRPr>
          </a:p>
        </p:txBody>
      </p:sp>
      <p:sp>
        <p:nvSpPr>
          <p:cNvPr id="42" name="Freeform 1125"/>
          <p:cNvSpPr>
            <a:spLocks/>
          </p:cNvSpPr>
          <p:nvPr/>
        </p:nvSpPr>
        <p:spPr bwMode="auto">
          <a:xfrm>
            <a:off x="2776182" y="4299342"/>
            <a:ext cx="772968" cy="776412"/>
          </a:xfrm>
          <a:custGeom>
            <a:avLst/>
            <a:gdLst>
              <a:gd name="T0" fmla="*/ 97 w 768"/>
              <a:gd name="T1" fmla="*/ 764 h 764"/>
              <a:gd name="T2" fmla="*/ 106 w 768"/>
              <a:gd name="T3" fmla="*/ 707 h 764"/>
              <a:gd name="T4" fmla="*/ 298 w 768"/>
              <a:gd name="T5" fmla="*/ 732 h 764"/>
              <a:gd name="T6" fmla="*/ 290 w 768"/>
              <a:gd name="T7" fmla="*/ 704 h 764"/>
              <a:gd name="T8" fmla="*/ 705 w 768"/>
              <a:gd name="T9" fmla="*/ 742 h 764"/>
              <a:gd name="T10" fmla="*/ 768 w 768"/>
              <a:gd name="T11" fmla="*/ 71 h 764"/>
              <a:gd name="T12" fmla="*/ 443 w 768"/>
              <a:gd name="T13" fmla="*/ 42 h 764"/>
              <a:gd name="T14" fmla="*/ 112 w 768"/>
              <a:gd name="T15" fmla="*/ 0 h 764"/>
              <a:gd name="T16" fmla="*/ 0 w 768"/>
              <a:gd name="T17" fmla="*/ 751 h 764"/>
              <a:gd name="T18" fmla="*/ 97 w 768"/>
              <a:gd name="T19" fmla="*/ 764 h 764"/>
              <a:gd name="T20" fmla="*/ 97 w 768"/>
              <a:gd name="T21" fmla="*/ 764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8" h="764">
                <a:moveTo>
                  <a:pt x="97" y="764"/>
                </a:moveTo>
                <a:lnTo>
                  <a:pt x="106" y="707"/>
                </a:lnTo>
                <a:lnTo>
                  <a:pt x="298" y="732"/>
                </a:lnTo>
                <a:lnTo>
                  <a:pt x="290" y="704"/>
                </a:lnTo>
                <a:lnTo>
                  <a:pt x="705" y="742"/>
                </a:lnTo>
                <a:lnTo>
                  <a:pt x="768" y="71"/>
                </a:lnTo>
                <a:lnTo>
                  <a:pt x="443" y="42"/>
                </a:lnTo>
                <a:lnTo>
                  <a:pt x="112" y="0"/>
                </a:lnTo>
                <a:lnTo>
                  <a:pt x="0" y="751"/>
                </a:lnTo>
                <a:lnTo>
                  <a:pt x="97" y="764"/>
                </a:lnTo>
                <a:lnTo>
                  <a:pt x="97" y="764"/>
                </a:lnTo>
                <a:close/>
              </a:path>
            </a:pathLst>
          </a:custGeom>
          <a:solidFill>
            <a:srgbClr val="E0A39E"/>
          </a:solidFill>
          <a:ln w="9525">
            <a:solidFill>
              <a:schemeClr val="bg1"/>
            </a:solidFill>
            <a:round/>
            <a:headEnd/>
            <a:tailEnd/>
          </a:ln>
          <a:effectLst/>
          <a:extLst/>
        </p:spPr>
        <p:txBody>
          <a:bodyPr/>
          <a:lstStyle/>
          <a:p>
            <a:pPr eaLnBrk="1" hangingPunct="1">
              <a:defRPr/>
            </a:pPr>
            <a:endParaRPr lang="en-US" b="1" dirty="0">
              <a:latin typeface="+mj-lt"/>
              <a:ea typeface="Tahoma" panose="020B0604030504040204" pitchFamily="34" charset="0"/>
              <a:cs typeface="Tahoma" panose="020B0604030504040204" pitchFamily="34" charset="0"/>
            </a:endParaRPr>
          </a:p>
        </p:txBody>
      </p:sp>
      <p:sp>
        <p:nvSpPr>
          <p:cNvPr id="43" name="Freeform 1126"/>
          <p:cNvSpPr>
            <a:spLocks/>
          </p:cNvSpPr>
          <p:nvPr/>
        </p:nvSpPr>
        <p:spPr bwMode="auto">
          <a:xfrm>
            <a:off x="3070564" y="4440508"/>
            <a:ext cx="1530445" cy="1465025"/>
          </a:xfrm>
          <a:custGeom>
            <a:avLst/>
            <a:gdLst>
              <a:gd name="T0" fmla="*/ 0 w 1527"/>
              <a:gd name="T1" fmla="*/ 563 h 1439"/>
              <a:gd name="T2" fmla="*/ 415 w 1527"/>
              <a:gd name="T3" fmla="*/ 601 h 1439"/>
              <a:gd name="T4" fmla="*/ 472 w 1527"/>
              <a:gd name="T5" fmla="*/ 0 h 1439"/>
              <a:gd name="T6" fmla="*/ 803 w 1527"/>
              <a:gd name="T7" fmla="*/ 19 h 1439"/>
              <a:gd name="T8" fmla="*/ 791 w 1527"/>
              <a:gd name="T9" fmla="*/ 277 h 1439"/>
              <a:gd name="T10" fmla="*/ 824 w 1527"/>
              <a:gd name="T11" fmla="*/ 304 h 1439"/>
              <a:gd name="T12" fmla="*/ 854 w 1527"/>
              <a:gd name="T13" fmla="*/ 304 h 1439"/>
              <a:gd name="T14" fmla="*/ 879 w 1527"/>
              <a:gd name="T15" fmla="*/ 329 h 1439"/>
              <a:gd name="T16" fmla="*/ 928 w 1527"/>
              <a:gd name="T17" fmla="*/ 340 h 1439"/>
              <a:gd name="T18" fmla="*/ 1029 w 1527"/>
              <a:gd name="T19" fmla="*/ 384 h 1439"/>
              <a:gd name="T20" fmla="*/ 1046 w 1527"/>
              <a:gd name="T21" fmla="*/ 365 h 1439"/>
              <a:gd name="T22" fmla="*/ 1111 w 1527"/>
              <a:gd name="T23" fmla="*/ 403 h 1439"/>
              <a:gd name="T24" fmla="*/ 1196 w 1527"/>
              <a:gd name="T25" fmla="*/ 401 h 1439"/>
              <a:gd name="T26" fmla="*/ 1255 w 1527"/>
              <a:gd name="T27" fmla="*/ 384 h 1439"/>
              <a:gd name="T28" fmla="*/ 1337 w 1527"/>
              <a:gd name="T29" fmla="*/ 369 h 1439"/>
              <a:gd name="T30" fmla="*/ 1411 w 1527"/>
              <a:gd name="T31" fmla="*/ 409 h 1439"/>
              <a:gd name="T32" fmla="*/ 1423 w 1527"/>
              <a:gd name="T33" fmla="*/ 422 h 1439"/>
              <a:gd name="T34" fmla="*/ 1463 w 1527"/>
              <a:gd name="T35" fmla="*/ 422 h 1439"/>
              <a:gd name="T36" fmla="*/ 1470 w 1527"/>
              <a:gd name="T37" fmla="*/ 635 h 1439"/>
              <a:gd name="T38" fmla="*/ 1527 w 1527"/>
              <a:gd name="T39" fmla="*/ 739 h 1439"/>
              <a:gd name="T40" fmla="*/ 1506 w 1527"/>
              <a:gd name="T41" fmla="*/ 821 h 1439"/>
              <a:gd name="T42" fmla="*/ 1510 w 1527"/>
              <a:gd name="T43" fmla="*/ 889 h 1439"/>
              <a:gd name="T44" fmla="*/ 1485 w 1527"/>
              <a:gd name="T45" fmla="*/ 924 h 1439"/>
              <a:gd name="T46" fmla="*/ 1495 w 1527"/>
              <a:gd name="T47" fmla="*/ 935 h 1439"/>
              <a:gd name="T48" fmla="*/ 1432 w 1527"/>
              <a:gd name="T49" fmla="*/ 954 h 1439"/>
              <a:gd name="T50" fmla="*/ 1383 w 1527"/>
              <a:gd name="T51" fmla="*/ 960 h 1439"/>
              <a:gd name="T52" fmla="*/ 1392 w 1527"/>
              <a:gd name="T53" fmla="*/ 924 h 1439"/>
              <a:gd name="T54" fmla="*/ 1366 w 1527"/>
              <a:gd name="T55" fmla="*/ 945 h 1439"/>
              <a:gd name="T56" fmla="*/ 1367 w 1527"/>
              <a:gd name="T57" fmla="*/ 986 h 1439"/>
              <a:gd name="T58" fmla="*/ 1333 w 1527"/>
              <a:gd name="T59" fmla="*/ 1030 h 1439"/>
              <a:gd name="T60" fmla="*/ 1153 w 1527"/>
              <a:gd name="T61" fmla="*/ 1121 h 1439"/>
              <a:gd name="T62" fmla="*/ 1096 w 1527"/>
              <a:gd name="T63" fmla="*/ 1180 h 1439"/>
              <a:gd name="T64" fmla="*/ 1042 w 1527"/>
              <a:gd name="T65" fmla="*/ 1308 h 1439"/>
              <a:gd name="T66" fmla="*/ 1086 w 1527"/>
              <a:gd name="T67" fmla="*/ 1439 h 1439"/>
              <a:gd name="T68" fmla="*/ 1044 w 1527"/>
              <a:gd name="T69" fmla="*/ 1439 h 1439"/>
              <a:gd name="T70" fmla="*/ 848 w 1527"/>
              <a:gd name="T71" fmla="*/ 1370 h 1439"/>
              <a:gd name="T72" fmla="*/ 827 w 1527"/>
              <a:gd name="T73" fmla="*/ 1313 h 1439"/>
              <a:gd name="T74" fmla="*/ 807 w 1527"/>
              <a:gd name="T75" fmla="*/ 1289 h 1439"/>
              <a:gd name="T76" fmla="*/ 801 w 1527"/>
              <a:gd name="T77" fmla="*/ 1213 h 1439"/>
              <a:gd name="T78" fmla="*/ 763 w 1527"/>
              <a:gd name="T79" fmla="*/ 1186 h 1439"/>
              <a:gd name="T80" fmla="*/ 658 w 1527"/>
              <a:gd name="T81" fmla="*/ 984 h 1439"/>
              <a:gd name="T82" fmla="*/ 607 w 1527"/>
              <a:gd name="T83" fmla="*/ 946 h 1439"/>
              <a:gd name="T84" fmla="*/ 592 w 1527"/>
              <a:gd name="T85" fmla="*/ 914 h 1439"/>
              <a:gd name="T86" fmla="*/ 438 w 1527"/>
              <a:gd name="T87" fmla="*/ 907 h 1439"/>
              <a:gd name="T88" fmla="*/ 356 w 1527"/>
              <a:gd name="T89" fmla="*/ 1002 h 1439"/>
              <a:gd name="T90" fmla="*/ 217 w 1527"/>
              <a:gd name="T91" fmla="*/ 903 h 1439"/>
              <a:gd name="T92" fmla="*/ 175 w 1527"/>
              <a:gd name="T93" fmla="*/ 766 h 1439"/>
              <a:gd name="T94" fmla="*/ 42 w 1527"/>
              <a:gd name="T95" fmla="*/ 639 h 1439"/>
              <a:gd name="T96" fmla="*/ 27 w 1527"/>
              <a:gd name="T97" fmla="*/ 597 h 1439"/>
              <a:gd name="T98" fmla="*/ 8 w 1527"/>
              <a:gd name="T99" fmla="*/ 591 h 1439"/>
              <a:gd name="T100" fmla="*/ 0 w 1527"/>
              <a:gd name="T101" fmla="*/ 563 h 1439"/>
              <a:gd name="T102" fmla="*/ 0 w 1527"/>
              <a:gd name="T103" fmla="*/ 563 h 1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27" h="1439">
                <a:moveTo>
                  <a:pt x="0" y="563"/>
                </a:moveTo>
                <a:lnTo>
                  <a:pt x="415" y="601"/>
                </a:lnTo>
                <a:lnTo>
                  <a:pt x="472" y="0"/>
                </a:lnTo>
                <a:lnTo>
                  <a:pt x="803" y="19"/>
                </a:lnTo>
                <a:lnTo>
                  <a:pt x="791" y="277"/>
                </a:lnTo>
                <a:lnTo>
                  <a:pt x="824" y="304"/>
                </a:lnTo>
                <a:lnTo>
                  <a:pt x="854" y="304"/>
                </a:lnTo>
                <a:lnTo>
                  <a:pt x="879" y="329"/>
                </a:lnTo>
                <a:lnTo>
                  <a:pt x="928" y="340"/>
                </a:lnTo>
                <a:lnTo>
                  <a:pt x="1029" y="384"/>
                </a:lnTo>
                <a:lnTo>
                  <a:pt x="1046" y="365"/>
                </a:lnTo>
                <a:lnTo>
                  <a:pt x="1111" y="403"/>
                </a:lnTo>
                <a:lnTo>
                  <a:pt x="1196" y="401"/>
                </a:lnTo>
                <a:lnTo>
                  <a:pt x="1255" y="384"/>
                </a:lnTo>
                <a:lnTo>
                  <a:pt x="1337" y="369"/>
                </a:lnTo>
                <a:lnTo>
                  <a:pt x="1411" y="409"/>
                </a:lnTo>
                <a:lnTo>
                  <a:pt x="1423" y="422"/>
                </a:lnTo>
                <a:lnTo>
                  <a:pt x="1463" y="422"/>
                </a:lnTo>
                <a:lnTo>
                  <a:pt x="1470" y="635"/>
                </a:lnTo>
                <a:lnTo>
                  <a:pt x="1527" y="739"/>
                </a:lnTo>
                <a:lnTo>
                  <a:pt x="1506" y="821"/>
                </a:lnTo>
                <a:lnTo>
                  <a:pt x="1510" y="889"/>
                </a:lnTo>
                <a:lnTo>
                  <a:pt x="1485" y="924"/>
                </a:lnTo>
                <a:lnTo>
                  <a:pt x="1495" y="935"/>
                </a:lnTo>
                <a:lnTo>
                  <a:pt x="1432" y="954"/>
                </a:lnTo>
                <a:lnTo>
                  <a:pt x="1383" y="960"/>
                </a:lnTo>
                <a:lnTo>
                  <a:pt x="1392" y="924"/>
                </a:lnTo>
                <a:lnTo>
                  <a:pt x="1366" y="945"/>
                </a:lnTo>
                <a:lnTo>
                  <a:pt x="1367" y="986"/>
                </a:lnTo>
                <a:lnTo>
                  <a:pt x="1333" y="1030"/>
                </a:lnTo>
                <a:lnTo>
                  <a:pt x="1153" y="1121"/>
                </a:lnTo>
                <a:lnTo>
                  <a:pt x="1096" y="1180"/>
                </a:lnTo>
                <a:lnTo>
                  <a:pt x="1042" y="1308"/>
                </a:lnTo>
                <a:lnTo>
                  <a:pt x="1086" y="1439"/>
                </a:lnTo>
                <a:lnTo>
                  <a:pt x="1044" y="1439"/>
                </a:lnTo>
                <a:lnTo>
                  <a:pt x="848" y="1370"/>
                </a:lnTo>
                <a:lnTo>
                  <a:pt x="827" y="1313"/>
                </a:lnTo>
                <a:lnTo>
                  <a:pt x="807" y="1289"/>
                </a:lnTo>
                <a:lnTo>
                  <a:pt x="801" y="1213"/>
                </a:lnTo>
                <a:lnTo>
                  <a:pt x="763" y="1186"/>
                </a:lnTo>
                <a:lnTo>
                  <a:pt x="658" y="984"/>
                </a:lnTo>
                <a:lnTo>
                  <a:pt x="607" y="946"/>
                </a:lnTo>
                <a:lnTo>
                  <a:pt x="592" y="914"/>
                </a:lnTo>
                <a:lnTo>
                  <a:pt x="438" y="907"/>
                </a:lnTo>
                <a:lnTo>
                  <a:pt x="356" y="1002"/>
                </a:lnTo>
                <a:lnTo>
                  <a:pt x="217" y="903"/>
                </a:lnTo>
                <a:lnTo>
                  <a:pt x="175" y="766"/>
                </a:lnTo>
                <a:lnTo>
                  <a:pt x="42" y="639"/>
                </a:lnTo>
                <a:lnTo>
                  <a:pt x="27" y="597"/>
                </a:lnTo>
                <a:lnTo>
                  <a:pt x="8" y="591"/>
                </a:lnTo>
                <a:lnTo>
                  <a:pt x="0" y="563"/>
                </a:lnTo>
                <a:lnTo>
                  <a:pt x="0" y="563"/>
                </a:lnTo>
                <a:close/>
              </a:path>
            </a:pathLst>
          </a:custGeom>
          <a:solidFill>
            <a:srgbClr val="B22830"/>
          </a:solidFill>
          <a:ln w="9525">
            <a:solidFill>
              <a:schemeClr val="bg1"/>
            </a:solidFill>
            <a:round/>
            <a:headEnd/>
            <a:tailEnd/>
          </a:ln>
          <a:effectLst/>
          <a:extLst/>
        </p:spPr>
        <p:txBody>
          <a:bodyPr/>
          <a:lstStyle/>
          <a:p>
            <a:pPr eaLnBrk="1" hangingPunct="1">
              <a:defRPr/>
            </a:pPr>
            <a:endParaRPr lang="en-US" b="1" dirty="0">
              <a:latin typeface="+mj-lt"/>
              <a:ea typeface="Tahoma" panose="020B0604030504040204" pitchFamily="34" charset="0"/>
              <a:cs typeface="Tahoma" panose="020B0604030504040204" pitchFamily="34" charset="0"/>
            </a:endParaRPr>
          </a:p>
        </p:txBody>
      </p:sp>
      <p:sp>
        <p:nvSpPr>
          <p:cNvPr id="44" name="Freeform 1127"/>
          <p:cNvSpPr>
            <a:spLocks/>
          </p:cNvSpPr>
          <p:nvPr/>
        </p:nvSpPr>
        <p:spPr bwMode="auto">
          <a:xfrm>
            <a:off x="3545708" y="2727580"/>
            <a:ext cx="724766" cy="445878"/>
          </a:xfrm>
          <a:custGeom>
            <a:avLst/>
            <a:gdLst>
              <a:gd name="T0" fmla="*/ 38 w 718"/>
              <a:gd name="T1" fmla="*/ 0 h 441"/>
              <a:gd name="T2" fmla="*/ 663 w 718"/>
              <a:gd name="T3" fmla="*/ 32 h 441"/>
              <a:gd name="T4" fmla="*/ 667 w 718"/>
              <a:gd name="T5" fmla="*/ 142 h 441"/>
              <a:gd name="T6" fmla="*/ 696 w 718"/>
              <a:gd name="T7" fmla="*/ 234 h 441"/>
              <a:gd name="T8" fmla="*/ 699 w 718"/>
              <a:gd name="T9" fmla="*/ 348 h 441"/>
              <a:gd name="T10" fmla="*/ 718 w 718"/>
              <a:gd name="T11" fmla="*/ 441 h 441"/>
              <a:gd name="T12" fmla="*/ 340 w 718"/>
              <a:gd name="T13" fmla="*/ 429 h 441"/>
              <a:gd name="T14" fmla="*/ 0 w 718"/>
              <a:gd name="T15" fmla="*/ 405 h 441"/>
              <a:gd name="T16" fmla="*/ 38 w 718"/>
              <a:gd name="T17" fmla="*/ 0 h 441"/>
              <a:gd name="T18" fmla="*/ 38 w 718"/>
              <a:gd name="T19" fmla="*/ 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8" h="441">
                <a:moveTo>
                  <a:pt x="38" y="0"/>
                </a:moveTo>
                <a:lnTo>
                  <a:pt x="663" y="32"/>
                </a:lnTo>
                <a:lnTo>
                  <a:pt x="667" y="142"/>
                </a:lnTo>
                <a:lnTo>
                  <a:pt x="696" y="234"/>
                </a:lnTo>
                <a:lnTo>
                  <a:pt x="699" y="348"/>
                </a:lnTo>
                <a:lnTo>
                  <a:pt x="718" y="441"/>
                </a:lnTo>
                <a:lnTo>
                  <a:pt x="340" y="429"/>
                </a:lnTo>
                <a:lnTo>
                  <a:pt x="0" y="405"/>
                </a:lnTo>
                <a:lnTo>
                  <a:pt x="38" y="0"/>
                </a:lnTo>
                <a:lnTo>
                  <a:pt x="38" y="0"/>
                </a:lnTo>
                <a:close/>
              </a:path>
            </a:pathLst>
          </a:custGeom>
          <a:solidFill>
            <a:srgbClr val="D9D9D9"/>
          </a:solidFill>
          <a:ln w="9525">
            <a:solidFill>
              <a:schemeClr val="bg1"/>
            </a:solidFill>
            <a:round/>
            <a:headEnd/>
            <a:tailEnd/>
          </a:ln>
          <a:effectLst/>
          <a:extLst/>
        </p:spPr>
        <p:txBody>
          <a:bodyPr/>
          <a:lstStyle/>
          <a:p>
            <a:pPr eaLnBrk="1" hangingPunct="1">
              <a:defRPr/>
            </a:pPr>
            <a:endParaRPr lang="en-US" b="1" dirty="0">
              <a:latin typeface="+mj-lt"/>
              <a:ea typeface="Tahoma" panose="020B0604030504040204" pitchFamily="34" charset="0"/>
              <a:cs typeface="Tahoma" panose="020B0604030504040204" pitchFamily="34" charset="0"/>
            </a:endParaRPr>
          </a:p>
        </p:txBody>
      </p:sp>
      <p:sp>
        <p:nvSpPr>
          <p:cNvPr id="45" name="Freeform 1128"/>
          <p:cNvSpPr>
            <a:spLocks/>
          </p:cNvSpPr>
          <p:nvPr/>
        </p:nvSpPr>
        <p:spPr bwMode="auto">
          <a:xfrm>
            <a:off x="3507834" y="3137305"/>
            <a:ext cx="772969" cy="509574"/>
          </a:xfrm>
          <a:custGeom>
            <a:avLst/>
            <a:gdLst>
              <a:gd name="T0" fmla="*/ 38 w 768"/>
              <a:gd name="T1" fmla="*/ 0 h 502"/>
              <a:gd name="T2" fmla="*/ 378 w 768"/>
              <a:gd name="T3" fmla="*/ 24 h 502"/>
              <a:gd name="T4" fmla="*/ 756 w 768"/>
              <a:gd name="T5" fmla="*/ 36 h 502"/>
              <a:gd name="T6" fmla="*/ 732 w 768"/>
              <a:gd name="T7" fmla="*/ 83 h 502"/>
              <a:gd name="T8" fmla="*/ 768 w 768"/>
              <a:gd name="T9" fmla="*/ 118 h 502"/>
              <a:gd name="T10" fmla="*/ 766 w 768"/>
              <a:gd name="T11" fmla="*/ 365 h 502"/>
              <a:gd name="T12" fmla="*/ 751 w 768"/>
              <a:gd name="T13" fmla="*/ 363 h 502"/>
              <a:gd name="T14" fmla="*/ 753 w 768"/>
              <a:gd name="T15" fmla="*/ 395 h 502"/>
              <a:gd name="T16" fmla="*/ 764 w 768"/>
              <a:gd name="T17" fmla="*/ 420 h 502"/>
              <a:gd name="T18" fmla="*/ 756 w 768"/>
              <a:gd name="T19" fmla="*/ 443 h 502"/>
              <a:gd name="T20" fmla="*/ 764 w 768"/>
              <a:gd name="T21" fmla="*/ 502 h 502"/>
              <a:gd name="T22" fmla="*/ 747 w 768"/>
              <a:gd name="T23" fmla="*/ 496 h 502"/>
              <a:gd name="T24" fmla="*/ 728 w 768"/>
              <a:gd name="T25" fmla="*/ 473 h 502"/>
              <a:gd name="T26" fmla="*/ 659 w 768"/>
              <a:gd name="T27" fmla="*/ 450 h 502"/>
              <a:gd name="T28" fmla="*/ 593 w 768"/>
              <a:gd name="T29" fmla="*/ 454 h 502"/>
              <a:gd name="T30" fmla="*/ 555 w 768"/>
              <a:gd name="T31" fmla="*/ 426 h 502"/>
              <a:gd name="T32" fmla="*/ 0 w 768"/>
              <a:gd name="T33" fmla="*/ 393 h 502"/>
              <a:gd name="T34" fmla="*/ 38 w 768"/>
              <a:gd name="T35" fmla="*/ 0 h 502"/>
              <a:gd name="T36" fmla="*/ 38 w 768"/>
              <a:gd name="T37" fmla="*/ 0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68" h="502">
                <a:moveTo>
                  <a:pt x="38" y="0"/>
                </a:moveTo>
                <a:lnTo>
                  <a:pt x="378" y="24"/>
                </a:lnTo>
                <a:lnTo>
                  <a:pt x="756" y="36"/>
                </a:lnTo>
                <a:lnTo>
                  <a:pt x="732" y="83"/>
                </a:lnTo>
                <a:lnTo>
                  <a:pt x="768" y="118"/>
                </a:lnTo>
                <a:lnTo>
                  <a:pt x="766" y="365"/>
                </a:lnTo>
                <a:lnTo>
                  <a:pt x="751" y="363"/>
                </a:lnTo>
                <a:lnTo>
                  <a:pt x="753" y="395"/>
                </a:lnTo>
                <a:lnTo>
                  <a:pt x="764" y="420"/>
                </a:lnTo>
                <a:lnTo>
                  <a:pt x="756" y="443"/>
                </a:lnTo>
                <a:lnTo>
                  <a:pt x="764" y="502"/>
                </a:lnTo>
                <a:lnTo>
                  <a:pt x="747" y="496"/>
                </a:lnTo>
                <a:lnTo>
                  <a:pt x="728" y="473"/>
                </a:lnTo>
                <a:lnTo>
                  <a:pt x="659" y="450"/>
                </a:lnTo>
                <a:lnTo>
                  <a:pt x="593" y="454"/>
                </a:lnTo>
                <a:lnTo>
                  <a:pt x="555" y="426"/>
                </a:lnTo>
                <a:lnTo>
                  <a:pt x="0" y="393"/>
                </a:lnTo>
                <a:lnTo>
                  <a:pt x="38" y="0"/>
                </a:lnTo>
                <a:lnTo>
                  <a:pt x="38" y="0"/>
                </a:lnTo>
                <a:close/>
              </a:path>
            </a:pathLst>
          </a:custGeom>
          <a:solidFill>
            <a:srgbClr val="E0A39E"/>
          </a:solidFill>
          <a:ln w="9525">
            <a:solidFill>
              <a:schemeClr val="bg1"/>
            </a:solidFill>
            <a:round/>
            <a:headEnd/>
            <a:tailEnd/>
          </a:ln>
          <a:effectLst/>
          <a:extLst/>
        </p:spPr>
        <p:txBody>
          <a:bodyPr/>
          <a:lstStyle/>
          <a:p>
            <a:pPr eaLnBrk="1" hangingPunct="1">
              <a:defRPr/>
            </a:pPr>
            <a:endParaRPr lang="en-US" b="1" dirty="0">
              <a:latin typeface="+mj-lt"/>
              <a:ea typeface="Tahoma" panose="020B0604030504040204" pitchFamily="34" charset="0"/>
              <a:cs typeface="Tahoma" panose="020B0604030504040204" pitchFamily="34" charset="0"/>
            </a:endParaRPr>
          </a:p>
        </p:txBody>
      </p:sp>
      <p:sp>
        <p:nvSpPr>
          <p:cNvPr id="46" name="Freeform 1129"/>
          <p:cNvSpPr>
            <a:spLocks/>
          </p:cNvSpPr>
          <p:nvPr/>
        </p:nvSpPr>
        <p:spPr bwMode="auto">
          <a:xfrm>
            <a:off x="3485455" y="3538424"/>
            <a:ext cx="903805" cy="449320"/>
          </a:xfrm>
          <a:custGeom>
            <a:avLst/>
            <a:gdLst>
              <a:gd name="T0" fmla="*/ 25 w 901"/>
              <a:gd name="T1" fmla="*/ 0 h 439"/>
              <a:gd name="T2" fmla="*/ 580 w 901"/>
              <a:gd name="T3" fmla="*/ 33 h 439"/>
              <a:gd name="T4" fmla="*/ 618 w 901"/>
              <a:gd name="T5" fmla="*/ 61 h 439"/>
              <a:gd name="T6" fmla="*/ 684 w 901"/>
              <a:gd name="T7" fmla="*/ 57 h 439"/>
              <a:gd name="T8" fmla="*/ 753 w 901"/>
              <a:gd name="T9" fmla="*/ 80 h 439"/>
              <a:gd name="T10" fmla="*/ 772 w 901"/>
              <a:gd name="T11" fmla="*/ 103 h 439"/>
              <a:gd name="T12" fmla="*/ 789 w 901"/>
              <a:gd name="T13" fmla="*/ 109 h 439"/>
              <a:gd name="T14" fmla="*/ 819 w 901"/>
              <a:gd name="T15" fmla="*/ 192 h 439"/>
              <a:gd name="T16" fmla="*/ 819 w 901"/>
              <a:gd name="T17" fmla="*/ 217 h 439"/>
              <a:gd name="T18" fmla="*/ 840 w 901"/>
              <a:gd name="T19" fmla="*/ 257 h 439"/>
              <a:gd name="T20" fmla="*/ 850 w 901"/>
              <a:gd name="T21" fmla="*/ 320 h 439"/>
              <a:gd name="T22" fmla="*/ 844 w 901"/>
              <a:gd name="T23" fmla="*/ 339 h 439"/>
              <a:gd name="T24" fmla="*/ 857 w 901"/>
              <a:gd name="T25" fmla="*/ 359 h 439"/>
              <a:gd name="T26" fmla="*/ 901 w 901"/>
              <a:gd name="T27" fmla="*/ 439 h 439"/>
              <a:gd name="T28" fmla="*/ 500 w 901"/>
              <a:gd name="T29" fmla="*/ 435 h 439"/>
              <a:gd name="T30" fmla="*/ 198 w 901"/>
              <a:gd name="T31" fmla="*/ 418 h 439"/>
              <a:gd name="T32" fmla="*/ 205 w 901"/>
              <a:gd name="T33" fmla="*/ 285 h 439"/>
              <a:gd name="T34" fmla="*/ 0 w 901"/>
              <a:gd name="T35" fmla="*/ 268 h 439"/>
              <a:gd name="T36" fmla="*/ 25 w 901"/>
              <a:gd name="T37" fmla="*/ 0 h 439"/>
              <a:gd name="T38" fmla="*/ 25 w 901"/>
              <a:gd name="T39" fmla="*/ 0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01" h="439">
                <a:moveTo>
                  <a:pt x="25" y="0"/>
                </a:moveTo>
                <a:lnTo>
                  <a:pt x="580" y="33"/>
                </a:lnTo>
                <a:lnTo>
                  <a:pt x="618" y="61"/>
                </a:lnTo>
                <a:lnTo>
                  <a:pt x="684" y="57"/>
                </a:lnTo>
                <a:lnTo>
                  <a:pt x="753" y="80"/>
                </a:lnTo>
                <a:lnTo>
                  <a:pt x="772" y="103"/>
                </a:lnTo>
                <a:lnTo>
                  <a:pt x="789" y="109"/>
                </a:lnTo>
                <a:lnTo>
                  <a:pt x="819" y="192"/>
                </a:lnTo>
                <a:lnTo>
                  <a:pt x="819" y="217"/>
                </a:lnTo>
                <a:lnTo>
                  <a:pt x="840" y="257"/>
                </a:lnTo>
                <a:lnTo>
                  <a:pt x="850" y="320"/>
                </a:lnTo>
                <a:lnTo>
                  <a:pt x="844" y="339"/>
                </a:lnTo>
                <a:lnTo>
                  <a:pt x="857" y="359"/>
                </a:lnTo>
                <a:lnTo>
                  <a:pt x="901" y="439"/>
                </a:lnTo>
                <a:lnTo>
                  <a:pt x="500" y="435"/>
                </a:lnTo>
                <a:lnTo>
                  <a:pt x="198" y="418"/>
                </a:lnTo>
                <a:lnTo>
                  <a:pt x="205" y="285"/>
                </a:lnTo>
                <a:lnTo>
                  <a:pt x="0" y="268"/>
                </a:lnTo>
                <a:lnTo>
                  <a:pt x="25" y="0"/>
                </a:lnTo>
                <a:lnTo>
                  <a:pt x="25" y="0"/>
                </a:lnTo>
                <a:close/>
              </a:path>
            </a:pathLst>
          </a:custGeom>
          <a:solidFill>
            <a:srgbClr val="B22830"/>
          </a:solidFill>
          <a:ln w="9525">
            <a:solidFill>
              <a:schemeClr val="bg1"/>
            </a:solidFill>
            <a:round/>
            <a:headEnd/>
            <a:tailEnd/>
          </a:ln>
          <a:effectLst/>
          <a:extLst/>
        </p:spPr>
        <p:txBody>
          <a:bodyPr/>
          <a:lstStyle/>
          <a:p>
            <a:pPr eaLnBrk="1" hangingPunct="1">
              <a:defRPr/>
            </a:pPr>
            <a:endParaRPr lang="en-US" b="1" dirty="0">
              <a:latin typeface="+mj-lt"/>
              <a:ea typeface="Tahoma" panose="020B0604030504040204" pitchFamily="34" charset="0"/>
              <a:cs typeface="Tahoma" panose="020B0604030504040204" pitchFamily="34" charset="0"/>
            </a:endParaRPr>
          </a:p>
        </p:txBody>
      </p:sp>
      <p:sp>
        <p:nvSpPr>
          <p:cNvPr id="47" name="Freeform 1130"/>
          <p:cNvSpPr>
            <a:spLocks/>
          </p:cNvSpPr>
          <p:nvPr/>
        </p:nvSpPr>
        <p:spPr bwMode="auto">
          <a:xfrm>
            <a:off x="3657608" y="3967085"/>
            <a:ext cx="812564" cy="432106"/>
          </a:xfrm>
          <a:custGeom>
            <a:avLst/>
            <a:gdLst>
              <a:gd name="T0" fmla="*/ 29 w 812"/>
              <a:gd name="T1" fmla="*/ 0 h 426"/>
              <a:gd name="T2" fmla="*/ 331 w 812"/>
              <a:gd name="T3" fmla="*/ 17 h 426"/>
              <a:gd name="T4" fmla="*/ 732 w 812"/>
              <a:gd name="T5" fmla="*/ 21 h 426"/>
              <a:gd name="T6" fmla="*/ 755 w 812"/>
              <a:gd name="T7" fmla="*/ 40 h 426"/>
              <a:gd name="T8" fmla="*/ 766 w 812"/>
              <a:gd name="T9" fmla="*/ 36 h 426"/>
              <a:gd name="T10" fmla="*/ 782 w 812"/>
              <a:gd name="T11" fmla="*/ 57 h 426"/>
              <a:gd name="T12" fmla="*/ 768 w 812"/>
              <a:gd name="T13" fmla="*/ 57 h 426"/>
              <a:gd name="T14" fmla="*/ 755 w 812"/>
              <a:gd name="T15" fmla="*/ 86 h 426"/>
              <a:gd name="T16" fmla="*/ 787 w 812"/>
              <a:gd name="T17" fmla="*/ 132 h 426"/>
              <a:gd name="T18" fmla="*/ 812 w 812"/>
              <a:gd name="T19" fmla="*/ 137 h 426"/>
              <a:gd name="T20" fmla="*/ 808 w 812"/>
              <a:gd name="T21" fmla="*/ 424 h 426"/>
              <a:gd name="T22" fmla="*/ 464 w 812"/>
              <a:gd name="T23" fmla="*/ 426 h 426"/>
              <a:gd name="T24" fmla="*/ 0 w 812"/>
              <a:gd name="T25" fmla="*/ 405 h 426"/>
              <a:gd name="T26" fmla="*/ 29 w 812"/>
              <a:gd name="T27" fmla="*/ 0 h 426"/>
              <a:gd name="T28" fmla="*/ 29 w 812"/>
              <a:gd name="T29" fmla="*/ 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12" h="426">
                <a:moveTo>
                  <a:pt x="29" y="0"/>
                </a:moveTo>
                <a:lnTo>
                  <a:pt x="331" y="17"/>
                </a:lnTo>
                <a:lnTo>
                  <a:pt x="732" y="21"/>
                </a:lnTo>
                <a:lnTo>
                  <a:pt x="755" y="40"/>
                </a:lnTo>
                <a:lnTo>
                  <a:pt x="766" y="36"/>
                </a:lnTo>
                <a:lnTo>
                  <a:pt x="782" y="57"/>
                </a:lnTo>
                <a:lnTo>
                  <a:pt x="768" y="57"/>
                </a:lnTo>
                <a:lnTo>
                  <a:pt x="755" y="86"/>
                </a:lnTo>
                <a:lnTo>
                  <a:pt x="787" y="132"/>
                </a:lnTo>
                <a:lnTo>
                  <a:pt x="812" y="137"/>
                </a:lnTo>
                <a:lnTo>
                  <a:pt x="808" y="424"/>
                </a:lnTo>
                <a:lnTo>
                  <a:pt x="464" y="426"/>
                </a:lnTo>
                <a:lnTo>
                  <a:pt x="0" y="405"/>
                </a:lnTo>
                <a:lnTo>
                  <a:pt x="29" y="0"/>
                </a:lnTo>
                <a:lnTo>
                  <a:pt x="29" y="0"/>
                </a:lnTo>
                <a:close/>
              </a:path>
            </a:pathLst>
          </a:custGeom>
          <a:solidFill>
            <a:srgbClr val="E99D9B"/>
          </a:solidFill>
          <a:ln w="9525">
            <a:solidFill>
              <a:schemeClr val="bg1"/>
            </a:solidFill>
            <a:round/>
            <a:headEnd/>
            <a:tailEnd/>
          </a:ln>
          <a:effectLst/>
          <a:extLst/>
        </p:spPr>
        <p:txBody>
          <a:bodyPr/>
          <a:lstStyle/>
          <a:p>
            <a:pPr eaLnBrk="1" hangingPunct="1">
              <a:defRPr/>
            </a:pPr>
            <a:endParaRPr lang="en-US" b="1" dirty="0">
              <a:latin typeface="+mj-lt"/>
              <a:ea typeface="Tahoma" panose="020B0604030504040204" pitchFamily="34" charset="0"/>
              <a:cs typeface="Tahoma" panose="020B0604030504040204" pitchFamily="34" charset="0"/>
            </a:endParaRPr>
          </a:p>
        </p:txBody>
      </p:sp>
      <p:sp>
        <p:nvSpPr>
          <p:cNvPr id="48" name="Freeform 1131"/>
          <p:cNvSpPr>
            <a:spLocks/>
          </p:cNvSpPr>
          <p:nvPr/>
        </p:nvSpPr>
        <p:spPr bwMode="auto">
          <a:xfrm>
            <a:off x="3542265" y="4373367"/>
            <a:ext cx="946844" cy="483752"/>
          </a:xfrm>
          <a:custGeom>
            <a:avLst/>
            <a:gdLst>
              <a:gd name="T0" fmla="*/ 6 w 943"/>
              <a:gd name="T1" fmla="*/ 0 h 479"/>
              <a:gd name="T2" fmla="*/ 110 w 943"/>
              <a:gd name="T3" fmla="*/ 7 h 479"/>
              <a:gd name="T4" fmla="*/ 574 w 943"/>
              <a:gd name="T5" fmla="*/ 28 h 479"/>
              <a:gd name="T6" fmla="*/ 918 w 943"/>
              <a:gd name="T7" fmla="*/ 26 h 479"/>
              <a:gd name="T8" fmla="*/ 922 w 943"/>
              <a:gd name="T9" fmla="*/ 97 h 479"/>
              <a:gd name="T10" fmla="*/ 943 w 943"/>
              <a:gd name="T11" fmla="*/ 247 h 479"/>
              <a:gd name="T12" fmla="*/ 939 w 943"/>
              <a:gd name="T13" fmla="*/ 479 h 479"/>
              <a:gd name="T14" fmla="*/ 865 w 943"/>
              <a:gd name="T15" fmla="*/ 439 h 479"/>
              <a:gd name="T16" fmla="*/ 783 w 943"/>
              <a:gd name="T17" fmla="*/ 454 h 479"/>
              <a:gd name="T18" fmla="*/ 724 w 943"/>
              <a:gd name="T19" fmla="*/ 471 h 479"/>
              <a:gd name="T20" fmla="*/ 639 w 943"/>
              <a:gd name="T21" fmla="*/ 473 h 479"/>
              <a:gd name="T22" fmla="*/ 574 w 943"/>
              <a:gd name="T23" fmla="*/ 435 h 479"/>
              <a:gd name="T24" fmla="*/ 557 w 943"/>
              <a:gd name="T25" fmla="*/ 454 h 479"/>
              <a:gd name="T26" fmla="*/ 456 w 943"/>
              <a:gd name="T27" fmla="*/ 410 h 479"/>
              <a:gd name="T28" fmla="*/ 407 w 943"/>
              <a:gd name="T29" fmla="*/ 399 h 479"/>
              <a:gd name="T30" fmla="*/ 382 w 943"/>
              <a:gd name="T31" fmla="*/ 376 h 479"/>
              <a:gd name="T32" fmla="*/ 352 w 943"/>
              <a:gd name="T33" fmla="*/ 374 h 479"/>
              <a:gd name="T34" fmla="*/ 319 w 943"/>
              <a:gd name="T35" fmla="*/ 347 h 479"/>
              <a:gd name="T36" fmla="*/ 331 w 943"/>
              <a:gd name="T37" fmla="*/ 89 h 479"/>
              <a:gd name="T38" fmla="*/ 0 w 943"/>
              <a:gd name="T39" fmla="*/ 70 h 479"/>
              <a:gd name="T40" fmla="*/ 6 w 943"/>
              <a:gd name="T41" fmla="*/ 0 h 479"/>
              <a:gd name="T42" fmla="*/ 6 w 943"/>
              <a:gd name="T43"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43" h="479">
                <a:moveTo>
                  <a:pt x="6" y="0"/>
                </a:moveTo>
                <a:lnTo>
                  <a:pt x="110" y="7"/>
                </a:lnTo>
                <a:lnTo>
                  <a:pt x="574" y="28"/>
                </a:lnTo>
                <a:lnTo>
                  <a:pt x="918" y="26"/>
                </a:lnTo>
                <a:lnTo>
                  <a:pt x="922" y="97"/>
                </a:lnTo>
                <a:lnTo>
                  <a:pt x="943" y="247"/>
                </a:lnTo>
                <a:lnTo>
                  <a:pt x="939" y="479"/>
                </a:lnTo>
                <a:lnTo>
                  <a:pt x="865" y="439"/>
                </a:lnTo>
                <a:lnTo>
                  <a:pt x="783" y="454"/>
                </a:lnTo>
                <a:lnTo>
                  <a:pt x="724" y="471"/>
                </a:lnTo>
                <a:lnTo>
                  <a:pt x="639" y="473"/>
                </a:lnTo>
                <a:lnTo>
                  <a:pt x="574" y="435"/>
                </a:lnTo>
                <a:lnTo>
                  <a:pt x="557" y="454"/>
                </a:lnTo>
                <a:lnTo>
                  <a:pt x="456" y="410"/>
                </a:lnTo>
                <a:lnTo>
                  <a:pt x="407" y="399"/>
                </a:lnTo>
                <a:lnTo>
                  <a:pt x="382" y="376"/>
                </a:lnTo>
                <a:lnTo>
                  <a:pt x="352" y="374"/>
                </a:lnTo>
                <a:lnTo>
                  <a:pt x="319" y="347"/>
                </a:lnTo>
                <a:lnTo>
                  <a:pt x="331" y="89"/>
                </a:lnTo>
                <a:lnTo>
                  <a:pt x="0" y="70"/>
                </a:lnTo>
                <a:lnTo>
                  <a:pt x="6" y="0"/>
                </a:lnTo>
                <a:lnTo>
                  <a:pt x="6" y="0"/>
                </a:lnTo>
                <a:close/>
              </a:path>
            </a:pathLst>
          </a:custGeom>
          <a:solidFill>
            <a:srgbClr val="E0A39E"/>
          </a:solidFill>
          <a:ln w="9525">
            <a:solidFill>
              <a:schemeClr val="bg1"/>
            </a:solidFill>
            <a:round/>
            <a:headEnd/>
            <a:tailEnd/>
          </a:ln>
          <a:effectLst/>
          <a:extLst/>
        </p:spPr>
        <p:txBody>
          <a:bodyPr/>
          <a:lstStyle/>
          <a:p>
            <a:pPr eaLnBrk="1" hangingPunct="1">
              <a:defRPr/>
            </a:pPr>
            <a:endParaRPr lang="en-US" b="1" dirty="0">
              <a:latin typeface="+mj-lt"/>
              <a:ea typeface="Tahoma" panose="020B0604030504040204" pitchFamily="34" charset="0"/>
              <a:cs typeface="Tahoma" panose="020B0604030504040204" pitchFamily="34" charset="0"/>
            </a:endParaRPr>
          </a:p>
        </p:txBody>
      </p:sp>
      <p:sp>
        <p:nvSpPr>
          <p:cNvPr id="49" name="Freeform 1132"/>
          <p:cNvSpPr>
            <a:spLocks/>
          </p:cNvSpPr>
          <p:nvPr/>
        </p:nvSpPr>
        <p:spPr bwMode="auto">
          <a:xfrm>
            <a:off x="4213663" y="2724137"/>
            <a:ext cx="716158" cy="790185"/>
          </a:xfrm>
          <a:custGeom>
            <a:avLst/>
            <a:gdLst>
              <a:gd name="T0" fmla="*/ 4 w 711"/>
              <a:gd name="T1" fmla="*/ 146 h 774"/>
              <a:gd name="T2" fmla="*/ 33 w 711"/>
              <a:gd name="T3" fmla="*/ 238 h 774"/>
              <a:gd name="T4" fmla="*/ 36 w 711"/>
              <a:gd name="T5" fmla="*/ 352 h 774"/>
              <a:gd name="T6" fmla="*/ 55 w 711"/>
              <a:gd name="T7" fmla="*/ 445 h 774"/>
              <a:gd name="T8" fmla="*/ 31 w 711"/>
              <a:gd name="T9" fmla="*/ 492 h 774"/>
              <a:gd name="T10" fmla="*/ 67 w 711"/>
              <a:gd name="T11" fmla="*/ 527 h 774"/>
              <a:gd name="T12" fmla="*/ 65 w 711"/>
              <a:gd name="T13" fmla="*/ 774 h 774"/>
              <a:gd name="T14" fmla="*/ 584 w 711"/>
              <a:gd name="T15" fmla="*/ 764 h 774"/>
              <a:gd name="T16" fmla="*/ 576 w 711"/>
              <a:gd name="T17" fmla="*/ 715 h 774"/>
              <a:gd name="T18" fmla="*/ 519 w 711"/>
              <a:gd name="T19" fmla="*/ 673 h 774"/>
              <a:gd name="T20" fmla="*/ 493 w 711"/>
              <a:gd name="T21" fmla="*/ 643 h 774"/>
              <a:gd name="T22" fmla="*/ 422 w 711"/>
              <a:gd name="T23" fmla="*/ 599 h 774"/>
              <a:gd name="T24" fmla="*/ 424 w 711"/>
              <a:gd name="T25" fmla="*/ 529 h 774"/>
              <a:gd name="T26" fmla="*/ 409 w 711"/>
              <a:gd name="T27" fmla="*/ 481 h 774"/>
              <a:gd name="T28" fmla="*/ 466 w 711"/>
              <a:gd name="T29" fmla="*/ 413 h 774"/>
              <a:gd name="T30" fmla="*/ 462 w 711"/>
              <a:gd name="T31" fmla="*/ 344 h 774"/>
              <a:gd name="T32" fmla="*/ 557 w 711"/>
              <a:gd name="T33" fmla="*/ 274 h 774"/>
              <a:gd name="T34" fmla="*/ 580 w 711"/>
              <a:gd name="T35" fmla="*/ 234 h 774"/>
              <a:gd name="T36" fmla="*/ 711 w 711"/>
              <a:gd name="T37" fmla="*/ 165 h 774"/>
              <a:gd name="T38" fmla="*/ 652 w 711"/>
              <a:gd name="T39" fmla="*/ 141 h 774"/>
              <a:gd name="T40" fmla="*/ 601 w 711"/>
              <a:gd name="T41" fmla="*/ 146 h 774"/>
              <a:gd name="T42" fmla="*/ 590 w 711"/>
              <a:gd name="T43" fmla="*/ 127 h 774"/>
              <a:gd name="T44" fmla="*/ 495 w 711"/>
              <a:gd name="T45" fmla="*/ 126 h 774"/>
              <a:gd name="T46" fmla="*/ 432 w 711"/>
              <a:gd name="T47" fmla="*/ 107 h 774"/>
              <a:gd name="T48" fmla="*/ 301 w 711"/>
              <a:gd name="T49" fmla="*/ 93 h 774"/>
              <a:gd name="T50" fmla="*/ 282 w 711"/>
              <a:gd name="T51" fmla="*/ 70 h 774"/>
              <a:gd name="T52" fmla="*/ 228 w 711"/>
              <a:gd name="T53" fmla="*/ 50 h 774"/>
              <a:gd name="T54" fmla="*/ 219 w 711"/>
              <a:gd name="T55" fmla="*/ 0 h 774"/>
              <a:gd name="T56" fmla="*/ 187 w 711"/>
              <a:gd name="T57" fmla="*/ 0 h 774"/>
              <a:gd name="T58" fmla="*/ 187 w 711"/>
              <a:gd name="T59" fmla="*/ 36 h 774"/>
              <a:gd name="T60" fmla="*/ 0 w 711"/>
              <a:gd name="T61" fmla="*/ 36 h 774"/>
              <a:gd name="T62" fmla="*/ 4 w 711"/>
              <a:gd name="T63" fmla="*/ 146 h 774"/>
              <a:gd name="T64" fmla="*/ 4 w 711"/>
              <a:gd name="T65" fmla="*/ 146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11" h="774">
                <a:moveTo>
                  <a:pt x="4" y="146"/>
                </a:moveTo>
                <a:lnTo>
                  <a:pt x="33" y="238"/>
                </a:lnTo>
                <a:lnTo>
                  <a:pt x="36" y="352"/>
                </a:lnTo>
                <a:lnTo>
                  <a:pt x="55" y="445"/>
                </a:lnTo>
                <a:lnTo>
                  <a:pt x="31" y="492"/>
                </a:lnTo>
                <a:lnTo>
                  <a:pt x="67" y="527"/>
                </a:lnTo>
                <a:lnTo>
                  <a:pt x="65" y="774"/>
                </a:lnTo>
                <a:lnTo>
                  <a:pt x="584" y="764"/>
                </a:lnTo>
                <a:lnTo>
                  <a:pt x="576" y="715"/>
                </a:lnTo>
                <a:lnTo>
                  <a:pt x="519" y="673"/>
                </a:lnTo>
                <a:lnTo>
                  <a:pt x="493" y="643"/>
                </a:lnTo>
                <a:lnTo>
                  <a:pt x="422" y="599"/>
                </a:lnTo>
                <a:lnTo>
                  <a:pt x="424" y="529"/>
                </a:lnTo>
                <a:lnTo>
                  <a:pt x="409" y="481"/>
                </a:lnTo>
                <a:lnTo>
                  <a:pt x="466" y="413"/>
                </a:lnTo>
                <a:lnTo>
                  <a:pt x="462" y="344"/>
                </a:lnTo>
                <a:lnTo>
                  <a:pt x="557" y="274"/>
                </a:lnTo>
                <a:lnTo>
                  <a:pt x="580" y="234"/>
                </a:lnTo>
                <a:lnTo>
                  <a:pt x="711" y="165"/>
                </a:lnTo>
                <a:lnTo>
                  <a:pt x="652" y="141"/>
                </a:lnTo>
                <a:lnTo>
                  <a:pt x="601" y="146"/>
                </a:lnTo>
                <a:lnTo>
                  <a:pt x="590" y="127"/>
                </a:lnTo>
                <a:lnTo>
                  <a:pt x="495" y="126"/>
                </a:lnTo>
                <a:lnTo>
                  <a:pt x="432" y="107"/>
                </a:lnTo>
                <a:lnTo>
                  <a:pt x="301" y="93"/>
                </a:lnTo>
                <a:lnTo>
                  <a:pt x="282" y="70"/>
                </a:lnTo>
                <a:lnTo>
                  <a:pt x="228" y="50"/>
                </a:lnTo>
                <a:lnTo>
                  <a:pt x="219" y="0"/>
                </a:lnTo>
                <a:lnTo>
                  <a:pt x="187" y="0"/>
                </a:lnTo>
                <a:lnTo>
                  <a:pt x="187" y="36"/>
                </a:lnTo>
                <a:lnTo>
                  <a:pt x="0" y="36"/>
                </a:lnTo>
                <a:lnTo>
                  <a:pt x="4" y="146"/>
                </a:lnTo>
                <a:lnTo>
                  <a:pt x="4" y="146"/>
                </a:lnTo>
                <a:close/>
              </a:path>
            </a:pathLst>
          </a:custGeom>
          <a:solidFill>
            <a:srgbClr val="8ABAE6"/>
          </a:solidFill>
          <a:ln w="9525">
            <a:solidFill>
              <a:schemeClr val="bg1"/>
            </a:solidFill>
            <a:round/>
            <a:headEnd/>
            <a:tailEnd/>
          </a:ln>
          <a:effectLst/>
          <a:extLst/>
        </p:spPr>
        <p:txBody>
          <a:bodyPr/>
          <a:lstStyle/>
          <a:p>
            <a:pPr eaLnBrk="1" hangingPunct="1">
              <a:defRPr/>
            </a:pPr>
            <a:endParaRPr lang="en-US" b="1" dirty="0">
              <a:latin typeface="+mj-lt"/>
              <a:ea typeface="Tahoma" panose="020B0604030504040204" pitchFamily="34" charset="0"/>
              <a:cs typeface="Tahoma" panose="020B0604030504040204" pitchFamily="34" charset="0"/>
            </a:endParaRPr>
          </a:p>
        </p:txBody>
      </p:sp>
      <p:sp>
        <p:nvSpPr>
          <p:cNvPr id="50" name="Freeform 1133"/>
          <p:cNvSpPr>
            <a:spLocks/>
          </p:cNvSpPr>
          <p:nvPr/>
        </p:nvSpPr>
        <p:spPr bwMode="auto">
          <a:xfrm>
            <a:off x="4267031" y="3502271"/>
            <a:ext cx="652461" cy="426941"/>
          </a:xfrm>
          <a:custGeom>
            <a:avLst/>
            <a:gdLst>
              <a:gd name="T0" fmla="*/ 2 w 652"/>
              <a:gd name="T1" fmla="*/ 40 h 420"/>
              <a:gd name="T2" fmla="*/ 13 w 652"/>
              <a:gd name="T3" fmla="*/ 65 h 420"/>
              <a:gd name="T4" fmla="*/ 5 w 652"/>
              <a:gd name="T5" fmla="*/ 88 h 420"/>
              <a:gd name="T6" fmla="*/ 13 w 652"/>
              <a:gd name="T7" fmla="*/ 147 h 420"/>
              <a:gd name="T8" fmla="*/ 43 w 652"/>
              <a:gd name="T9" fmla="*/ 230 h 420"/>
              <a:gd name="T10" fmla="*/ 43 w 652"/>
              <a:gd name="T11" fmla="*/ 255 h 420"/>
              <a:gd name="T12" fmla="*/ 64 w 652"/>
              <a:gd name="T13" fmla="*/ 295 h 420"/>
              <a:gd name="T14" fmla="*/ 74 w 652"/>
              <a:gd name="T15" fmla="*/ 358 h 420"/>
              <a:gd name="T16" fmla="*/ 68 w 652"/>
              <a:gd name="T17" fmla="*/ 377 h 420"/>
              <a:gd name="T18" fmla="*/ 81 w 652"/>
              <a:gd name="T19" fmla="*/ 397 h 420"/>
              <a:gd name="T20" fmla="*/ 504 w 652"/>
              <a:gd name="T21" fmla="*/ 388 h 420"/>
              <a:gd name="T22" fmla="*/ 534 w 652"/>
              <a:gd name="T23" fmla="*/ 420 h 420"/>
              <a:gd name="T24" fmla="*/ 578 w 652"/>
              <a:gd name="T25" fmla="*/ 325 h 420"/>
              <a:gd name="T26" fmla="*/ 564 w 652"/>
              <a:gd name="T27" fmla="*/ 289 h 420"/>
              <a:gd name="T28" fmla="*/ 639 w 652"/>
              <a:gd name="T29" fmla="*/ 232 h 420"/>
              <a:gd name="T30" fmla="*/ 652 w 652"/>
              <a:gd name="T31" fmla="*/ 190 h 420"/>
              <a:gd name="T32" fmla="*/ 599 w 652"/>
              <a:gd name="T33" fmla="*/ 129 h 420"/>
              <a:gd name="T34" fmla="*/ 545 w 652"/>
              <a:gd name="T35" fmla="*/ 67 h 420"/>
              <a:gd name="T36" fmla="*/ 534 w 652"/>
              <a:gd name="T37" fmla="*/ 0 h 420"/>
              <a:gd name="T38" fmla="*/ 15 w 652"/>
              <a:gd name="T39" fmla="*/ 10 h 420"/>
              <a:gd name="T40" fmla="*/ 0 w 652"/>
              <a:gd name="T41" fmla="*/ 8 h 420"/>
              <a:gd name="T42" fmla="*/ 2 w 652"/>
              <a:gd name="T43" fmla="*/ 40 h 420"/>
              <a:gd name="T44" fmla="*/ 2 w 652"/>
              <a:gd name="T45" fmla="*/ 4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2" h="420">
                <a:moveTo>
                  <a:pt x="2" y="40"/>
                </a:moveTo>
                <a:lnTo>
                  <a:pt x="13" y="65"/>
                </a:lnTo>
                <a:lnTo>
                  <a:pt x="5" y="88"/>
                </a:lnTo>
                <a:lnTo>
                  <a:pt x="13" y="147"/>
                </a:lnTo>
                <a:lnTo>
                  <a:pt x="43" y="230"/>
                </a:lnTo>
                <a:lnTo>
                  <a:pt x="43" y="255"/>
                </a:lnTo>
                <a:lnTo>
                  <a:pt x="64" y="295"/>
                </a:lnTo>
                <a:lnTo>
                  <a:pt x="74" y="358"/>
                </a:lnTo>
                <a:lnTo>
                  <a:pt x="68" y="377"/>
                </a:lnTo>
                <a:lnTo>
                  <a:pt x="81" y="397"/>
                </a:lnTo>
                <a:lnTo>
                  <a:pt x="504" y="388"/>
                </a:lnTo>
                <a:lnTo>
                  <a:pt x="534" y="420"/>
                </a:lnTo>
                <a:lnTo>
                  <a:pt x="578" y="325"/>
                </a:lnTo>
                <a:lnTo>
                  <a:pt x="564" y="289"/>
                </a:lnTo>
                <a:lnTo>
                  <a:pt x="639" y="232"/>
                </a:lnTo>
                <a:lnTo>
                  <a:pt x="652" y="190"/>
                </a:lnTo>
                <a:lnTo>
                  <a:pt x="599" y="129"/>
                </a:lnTo>
                <a:lnTo>
                  <a:pt x="545" y="67"/>
                </a:lnTo>
                <a:lnTo>
                  <a:pt x="534" y="0"/>
                </a:lnTo>
                <a:lnTo>
                  <a:pt x="15" y="10"/>
                </a:lnTo>
                <a:lnTo>
                  <a:pt x="0" y="8"/>
                </a:lnTo>
                <a:lnTo>
                  <a:pt x="2" y="40"/>
                </a:lnTo>
                <a:lnTo>
                  <a:pt x="2" y="40"/>
                </a:lnTo>
                <a:close/>
              </a:path>
            </a:pathLst>
          </a:custGeom>
          <a:solidFill>
            <a:srgbClr val="B22830"/>
          </a:solidFill>
          <a:ln w="9525">
            <a:solidFill>
              <a:schemeClr val="bg1"/>
            </a:solidFill>
            <a:round/>
            <a:headEnd/>
            <a:tailEnd/>
          </a:ln>
          <a:effectLst/>
          <a:extLst/>
        </p:spPr>
        <p:txBody>
          <a:bodyPr/>
          <a:lstStyle/>
          <a:p>
            <a:pPr eaLnBrk="1" hangingPunct="1">
              <a:defRPr/>
            </a:pPr>
            <a:endParaRPr lang="en-US" b="1" dirty="0">
              <a:latin typeface="+mj-lt"/>
              <a:ea typeface="Tahoma" panose="020B0604030504040204" pitchFamily="34" charset="0"/>
              <a:cs typeface="Tahoma" panose="020B0604030504040204" pitchFamily="34" charset="0"/>
            </a:endParaRPr>
          </a:p>
        </p:txBody>
      </p:sp>
      <p:sp>
        <p:nvSpPr>
          <p:cNvPr id="51" name="Freeform 1134"/>
          <p:cNvSpPr>
            <a:spLocks/>
          </p:cNvSpPr>
          <p:nvPr/>
        </p:nvSpPr>
        <p:spPr bwMode="auto">
          <a:xfrm>
            <a:off x="4347943" y="3894781"/>
            <a:ext cx="729931" cy="628361"/>
          </a:xfrm>
          <a:custGeom>
            <a:avLst/>
            <a:gdLst>
              <a:gd name="T0" fmla="*/ 44 w 727"/>
              <a:gd name="T1" fmla="*/ 89 h 616"/>
              <a:gd name="T2" fmla="*/ 67 w 727"/>
              <a:gd name="T3" fmla="*/ 108 h 616"/>
              <a:gd name="T4" fmla="*/ 78 w 727"/>
              <a:gd name="T5" fmla="*/ 104 h 616"/>
              <a:gd name="T6" fmla="*/ 94 w 727"/>
              <a:gd name="T7" fmla="*/ 125 h 616"/>
              <a:gd name="T8" fmla="*/ 80 w 727"/>
              <a:gd name="T9" fmla="*/ 125 h 616"/>
              <a:gd name="T10" fmla="*/ 67 w 727"/>
              <a:gd name="T11" fmla="*/ 154 h 616"/>
              <a:gd name="T12" fmla="*/ 99 w 727"/>
              <a:gd name="T13" fmla="*/ 200 h 616"/>
              <a:gd name="T14" fmla="*/ 124 w 727"/>
              <a:gd name="T15" fmla="*/ 205 h 616"/>
              <a:gd name="T16" fmla="*/ 120 w 727"/>
              <a:gd name="T17" fmla="*/ 492 h 616"/>
              <a:gd name="T18" fmla="*/ 124 w 727"/>
              <a:gd name="T19" fmla="*/ 563 h 616"/>
              <a:gd name="T20" fmla="*/ 607 w 727"/>
              <a:gd name="T21" fmla="*/ 547 h 616"/>
              <a:gd name="T22" fmla="*/ 613 w 727"/>
              <a:gd name="T23" fmla="*/ 589 h 616"/>
              <a:gd name="T24" fmla="*/ 592 w 727"/>
              <a:gd name="T25" fmla="*/ 616 h 616"/>
              <a:gd name="T26" fmla="*/ 666 w 727"/>
              <a:gd name="T27" fmla="*/ 612 h 616"/>
              <a:gd name="T28" fmla="*/ 679 w 727"/>
              <a:gd name="T29" fmla="*/ 589 h 616"/>
              <a:gd name="T30" fmla="*/ 679 w 727"/>
              <a:gd name="T31" fmla="*/ 563 h 616"/>
              <a:gd name="T32" fmla="*/ 698 w 727"/>
              <a:gd name="T33" fmla="*/ 544 h 616"/>
              <a:gd name="T34" fmla="*/ 702 w 727"/>
              <a:gd name="T35" fmla="*/ 523 h 616"/>
              <a:gd name="T36" fmla="*/ 721 w 727"/>
              <a:gd name="T37" fmla="*/ 521 h 616"/>
              <a:gd name="T38" fmla="*/ 727 w 727"/>
              <a:gd name="T39" fmla="*/ 479 h 616"/>
              <a:gd name="T40" fmla="*/ 700 w 727"/>
              <a:gd name="T41" fmla="*/ 473 h 616"/>
              <a:gd name="T42" fmla="*/ 683 w 727"/>
              <a:gd name="T43" fmla="*/ 443 h 616"/>
              <a:gd name="T44" fmla="*/ 656 w 727"/>
              <a:gd name="T45" fmla="*/ 369 h 616"/>
              <a:gd name="T46" fmla="*/ 626 w 727"/>
              <a:gd name="T47" fmla="*/ 359 h 616"/>
              <a:gd name="T48" fmla="*/ 592 w 727"/>
              <a:gd name="T49" fmla="*/ 331 h 616"/>
              <a:gd name="T50" fmla="*/ 578 w 727"/>
              <a:gd name="T51" fmla="*/ 293 h 616"/>
              <a:gd name="T52" fmla="*/ 599 w 727"/>
              <a:gd name="T53" fmla="*/ 234 h 616"/>
              <a:gd name="T54" fmla="*/ 582 w 727"/>
              <a:gd name="T55" fmla="*/ 222 h 616"/>
              <a:gd name="T56" fmla="*/ 540 w 727"/>
              <a:gd name="T57" fmla="*/ 222 h 616"/>
              <a:gd name="T58" fmla="*/ 531 w 727"/>
              <a:gd name="T59" fmla="*/ 186 h 616"/>
              <a:gd name="T60" fmla="*/ 462 w 727"/>
              <a:gd name="T61" fmla="*/ 114 h 616"/>
              <a:gd name="T62" fmla="*/ 445 w 727"/>
              <a:gd name="T63" fmla="*/ 55 h 616"/>
              <a:gd name="T64" fmla="*/ 453 w 727"/>
              <a:gd name="T65" fmla="*/ 32 h 616"/>
              <a:gd name="T66" fmla="*/ 423 w 727"/>
              <a:gd name="T67" fmla="*/ 0 h 616"/>
              <a:gd name="T68" fmla="*/ 0 w 727"/>
              <a:gd name="T69" fmla="*/ 9 h 616"/>
              <a:gd name="T70" fmla="*/ 44 w 727"/>
              <a:gd name="T71" fmla="*/ 89 h 616"/>
              <a:gd name="T72" fmla="*/ 44 w 727"/>
              <a:gd name="T73" fmla="*/ 89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27" h="616">
                <a:moveTo>
                  <a:pt x="44" y="89"/>
                </a:moveTo>
                <a:lnTo>
                  <a:pt x="67" y="108"/>
                </a:lnTo>
                <a:lnTo>
                  <a:pt x="78" y="104"/>
                </a:lnTo>
                <a:lnTo>
                  <a:pt x="94" y="125"/>
                </a:lnTo>
                <a:lnTo>
                  <a:pt x="80" y="125"/>
                </a:lnTo>
                <a:lnTo>
                  <a:pt x="67" y="154"/>
                </a:lnTo>
                <a:lnTo>
                  <a:pt x="99" y="200"/>
                </a:lnTo>
                <a:lnTo>
                  <a:pt x="124" y="205"/>
                </a:lnTo>
                <a:lnTo>
                  <a:pt x="120" y="492"/>
                </a:lnTo>
                <a:lnTo>
                  <a:pt x="124" y="563"/>
                </a:lnTo>
                <a:lnTo>
                  <a:pt x="607" y="547"/>
                </a:lnTo>
                <a:lnTo>
                  <a:pt x="613" y="589"/>
                </a:lnTo>
                <a:lnTo>
                  <a:pt x="592" y="616"/>
                </a:lnTo>
                <a:lnTo>
                  <a:pt x="666" y="612"/>
                </a:lnTo>
                <a:lnTo>
                  <a:pt x="679" y="589"/>
                </a:lnTo>
                <a:lnTo>
                  <a:pt x="679" y="563"/>
                </a:lnTo>
                <a:lnTo>
                  <a:pt x="698" y="544"/>
                </a:lnTo>
                <a:lnTo>
                  <a:pt x="702" y="523"/>
                </a:lnTo>
                <a:lnTo>
                  <a:pt x="721" y="521"/>
                </a:lnTo>
                <a:lnTo>
                  <a:pt x="727" y="479"/>
                </a:lnTo>
                <a:lnTo>
                  <a:pt x="700" y="473"/>
                </a:lnTo>
                <a:lnTo>
                  <a:pt x="683" y="443"/>
                </a:lnTo>
                <a:lnTo>
                  <a:pt x="656" y="369"/>
                </a:lnTo>
                <a:lnTo>
                  <a:pt x="626" y="359"/>
                </a:lnTo>
                <a:lnTo>
                  <a:pt x="592" y="331"/>
                </a:lnTo>
                <a:lnTo>
                  <a:pt x="578" y="293"/>
                </a:lnTo>
                <a:lnTo>
                  <a:pt x="599" y="234"/>
                </a:lnTo>
                <a:lnTo>
                  <a:pt x="582" y="222"/>
                </a:lnTo>
                <a:lnTo>
                  <a:pt x="540" y="222"/>
                </a:lnTo>
                <a:lnTo>
                  <a:pt x="531" y="186"/>
                </a:lnTo>
                <a:lnTo>
                  <a:pt x="462" y="114"/>
                </a:lnTo>
                <a:lnTo>
                  <a:pt x="445" y="55"/>
                </a:lnTo>
                <a:lnTo>
                  <a:pt x="453" y="32"/>
                </a:lnTo>
                <a:lnTo>
                  <a:pt x="423" y="0"/>
                </a:lnTo>
                <a:lnTo>
                  <a:pt x="0" y="9"/>
                </a:lnTo>
                <a:lnTo>
                  <a:pt x="44" y="89"/>
                </a:lnTo>
                <a:lnTo>
                  <a:pt x="44" y="89"/>
                </a:lnTo>
                <a:close/>
              </a:path>
            </a:pathLst>
          </a:custGeom>
          <a:solidFill>
            <a:srgbClr val="D9D9D9"/>
          </a:solidFill>
          <a:ln w="9525">
            <a:solidFill>
              <a:schemeClr val="bg1"/>
            </a:solidFill>
            <a:round/>
            <a:headEnd/>
            <a:tailEnd/>
          </a:ln>
          <a:effectLst/>
          <a:extLst/>
        </p:spPr>
        <p:txBody>
          <a:bodyPr/>
          <a:lstStyle/>
          <a:p>
            <a:pPr eaLnBrk="1" hangingPunct="1">
              <a:defRPr/>
            </a:pPr>
            <a:endParaRPr lang="en-US" b="1" dirty="0">
              <a:latin typeface="+mj-lt"/>
              <a:ea typeface="Tahoma" panose="020B0604030504040204" pitchFamily="34" charset="0"/>
              <a:cs typeface="Tahoma" panose="020B0604030504040204" pitchFamily="34" charset="0"/>
            </a:endParaRPr>
          </a:p>
        </p:txBody>
      </p:sp>
      <p:sp>
        <p:nvSpPr>
          <p:cNvPr id="52" name="Freeform 1135"/>
          <p:cNvSpPr>
            <a:spLocks/>
          </p:cNvSpPr>
          <p:nvPr/>
        </p:nvSpPr>
        <p:spPr bwMode="auto">
          <a:xfrm>
            <a:off x="4470172" y="4456001"/>
            <a:ext cx="552612" cy="488916"/>
          </a:xfrm>
          <a:custGeom>
            <a:avLst/>
            <a:gdLst>
              <a:gd name="T0" fmla="*/ 21 w 551"/>
              <a:gd name="T1" fmla="*/ 166 h 481"/>
              <a:gd name="T2" fmla="*/ 17 w 551"/>
              <a:gd name="T3" fmla="*/ 398 h 481"/>
              <a:gd name="T4" fmla="*/ 29 w 551"/>
              <a:gd name="T5" fmla="*/ 411 h 481"/>
              <a:gd name="T6" fmla="*/ 69 w 551"/>
              <a:gd name="T7" fmla="*/ 411 h 481"/>
              <a:gd name="T8" fmla="*/ 70 w 551"/>
              <a:gd name="T9" fmla="*/ 481 h 481"/>
              <a:gd name="T10" fmla="*/ 397 w 551"/>
              <a:gd name="T11" fmla="*/ 477 h 481"/>
              <a:gd name="T12" fmla="*/ 392 w 551"/>
              <a:gd name="T13" fmla="*/ 405 h 481"/>
              <a:gd name="T14" fmla="*/ 418 w 551"/>
              <a:gd name="T15" fmla="*/ 325 h 481"/>
              <a:gd name="T16" fmla="*/ 460 w 551"/>
              <a:gd name="T17" fmla="*/ 270 h 481"/>
              <a:gd name="T18" fmla="*/ 456 w 551"/>
              <a:gd name="T19" fmla="*/ 255 h 481"/>
              <a:gd name="T20" fmla="*/ 487 w 551"/>
              <a:gd name="T21" fmla="*/ 204 h 481"/>
              <a:gd name="T22" fmla="*/ 504 w 551"/>
              <a:gd name="T23" fmla="*/ 149 h 481"/>
              <a:gd name="T24" fmla="*/ 498 w 551"/>
              <a:gd name="T25" fmla="*/ 145 h 481"/>
              <a:gd name="T26" fmla="*/ 525 w 551"/>
              <a:gd name="T27" fmla="*/ 124 h 481"/>
              <a:gd name="T28" fmla="*/ 551 w 551"/>
              <a:gd name="T29" fmla="*/ 76 h 481"/>
              <a:gd name="T30" fmla="*/ 542 w 551"/>
              <a:gd name="T31" fmla="*/ 65 h 481"/>
              <a:gd name="T32" fmla="*/ 468 w 551"/>
              <a:gd name="T33" fmla="*/ 69 h 481"/>
              <a:gd name="T34" fmla="*/ 489 w 551"/>
              <a:gd name="T35" fmla="*/ 42 h 481"/>
              <a:gd name="T36" fmla="*/ 483 w 551"/>
              <a:gd name="T37" fmla="*/ 0 h 481"/>
              <a:gd name="T38" fmla="*/ 0 w 551"/>
              <a:gd name="T39" fmla="*/ 16 h 481"/>
              <a:gd name="T40" fmla="*/ 21 w 551"/>
              <a:gd name="T41" fmla="*/ 166 h 481"/>
              <a:gd name="T42" fmla="*/ 21 w 551"/>
              <a:gd name="T43" fmla="*/ 166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51" h="481">
                <a:moveTo>
                  <a:pt x="21" y="166"/>
                </a:moveTo>
                <a:lnTo>
                  <a:pt x="17" y="398"/>
                </a:lnTo>
                <a:lnTo>
                  <a:pt x="29" y="411"/>
                </a:lnTo>
                <a:lnTo>
                  <a:pt x="69" y="411"/>
                </a:lnTo>
                <a:lnTo>
                  <a:pt x="70" y="481"/>
                </a:lnTo>
                <a:lnTo>
                  <a:pt x="397" y="477"/>
                </a:lnTo>
                <a:lnTo>
                  <a:pt x="392" y="405"/>
                </a:lnTo>
                <a:lnTo>
                  <a:pt x="418" y="325"/>
                </a:lnTo>
                <a:lnTo>
                  <a:pt x="460" y="270"/>
                </a:lnTo>
                <a:lnTo>
                  <a:pt x="456" y="255"/>
                </a:lnTo>
                <a:lnTo>
                  <a:pt x="487" y="204"/>
                </a:lnTo>
                <a:lnTo>
                  <a:pt x="504" y="149"/>
                </a:lnTo>
                <a:lnTo>
                  <a:pt x="498" y="145"/>
                </a:lnTo>
                <a:lnTo>
                  <a:pt x="525" y="124"/>
                </a:lnTo>
                <a:lnTo>
                  <a:pt x="551" y="76"/>
                </a:lnTo>
                <a:lnTo>
                  <a:pt x="542" y="65"/>
                </a:lnTo>
                <a:lnTo>
                  <a:pt x="468" y="69"/>
                </a:lnTo>
                <a:lnTo>
                  <a:pt x="489" y="42"/>
                </a:lnTo>
                <a:lnTo>
                  <a:pt x="483" y="0"/>
                </a:lnTo>
                <a:lnTo>
                  <a:pt x="0" y="16"/>
                </a:lnTo>
                <a:lnTo>
                  <a:pt x="21" y="166"/>
                </a:lnTo>
                <a:lnTo>
                  <a:pt x="21" y="166"/>
                </a:lnTo>
                <a:close/>
              </a:path>
            </a:pathLst>
          </a:custGeom>
          <a:solidFill>
            <a:srgbClr val="B22830"/>
          </a:solidFill>
          <a:ln w="9525">
            <a:solidFill>
              <a:schemeClr val="bg1"/>
            </a:solidFill>
            <a:round/>
            <a:headEnd/>
            <a:tailEnd/>
          </a:ln>
          <a:effectLst/>
          <a:extLst/>
        </p:spPr>
        <p:txBody>
          <a:bodyPr/>
          <a:lstStyle/>
          <a:p>
            <a:pPr eaLnBrk="1" hangingPunct="1">
              <a:defRPr/>
            </a:pPr>
            <a:endParaRPr lang="en-US" b="1" dirty="0">
              <a:latin typeface="+mj-lt"/>
              <a:ea typeface="Tahoma" panose="020B0604030504040204" pitchFamily="34" charset="0"/>
              <a:cs typeface="Tahoma" panose="020B0604030504040204" pitchFamily="34" charset="0"/>
            </a:endParaRPr>
          </a:p>
        </p:txBody>
      </p:sp>
      <p:sp>
        <p:nvSpPr>
          <p:cNvPr id="53" name="Freeform 1136"/>
          <p:cNvSpPr>
            <a:spLocks/>
          </p:cNvSpPr>
          <p:nvPr/>
        </p:nvSpPr>
        <p:spPr bwMode="auto">
          <a:xfrm>
            <a:off x="4542477" y="4939753"/>
            <a:ext cx="628359" cy="538840"/>
          </a:xfrm>
          <a:custGeom>
            <a:avLst/>
            <a:gdLst>
              <a:gd name="T0" fmla="*/ 0 w 624"/>
              <a:gd name="T1" fmla="*/ 4 h 529"/>
              <a:gd name="T2" fmla="*/ 6 w 624"/>
              <a:gd name="T3" fmla="*/ 147 h 529"/>
              <a:gd name="T4" fmla="*/ 63 w 624"/>
              <a:gd name="T5" fmla="*/ 251 h 529"/>
              <a:gd name="T6" fmla="*/ 42 w 624"/>
              <a:gd name="T7" fmla="*/ 333 h 529"/>
              <a:gd name="T8" fmla="*/ 46 w 624"/>
              <a:gd name="T9" fmla="*/ 401 h 529"/>
              <a:gd name="T10" fmla="*/ 21 w 624"/>
              <a:gd name="T11" fmla="*/ 436 h 529"/>
              <a:gd name="T12" fmla="*/ 31 w 624"/>
              <a:gd name="T13" fmla="*/ 447 h 529"/>
              <a:gd name="T14" fmla="*/ 114 w 624"/>
              <a:gd name="T15" fmla="*/ 438 h 529"/>
              <a:gd name="T16" fmla="*/ 217 w 624"/>
              <a:gd name="T17" fmla="*/ 464 h 529"/>
              <a:gd name="T18" fmla="*/ 251 w 624"/>
              <a:gd name="T19" fmla="*/ 438 h 529"/>
              <a:gd name="T20" fmla="*/ 352 w 624"/>
              <a:gd name="T21" fmla="*/ 479 h 529"/>
              <a:gd name="T22" fmla="*/ 360 w 624"/>
              <a:gd name="T23" fmla="*/ 502 h 529"/>
              <a:gd name="T24" fmla="*/ 398 w 624"/>
              <a:gd name="T25" fmla="*/ 519 h 529"/>
              <a:gd name="T26" fmla="*/ 419 w 624"/>
              <a:gd name="T27" fmla="*/ 498 h 529"/>
              <a:gd name="T28" fmla="*/ 466 w 624"/>
              <a:gd name="T29" fmla="*/ 517 h 529"/>
              <a:gd name="T30" fmla="*/ 497 w 624"/>
              <a:gd name="T31" fmla="*/ 502 h 529"/>
              <a:gd name="T32" fmla="*/ 491 w 624"/>
              <a:gd name="T33" fmla="*/ 472 h 529"/>
              <a:gd name="T34" fmla="*/ 573 w 624"/>
              <a:gd name="T35" fmla="*/ 498 h 529"/>
              <a:gd name="T36" fmla="*/ 569 w 624"/>
              <a:gd name="T37" fmla="*/ 529 h 529"/>
              <a:gd name="T38" fmla="*/ 624 w 624"/>
              <a:gd name="T39" fmla="*/ 491 h 529"/>
              <a:gd name="T40" fmla="*/ 575 w 624"/>
              <a:gd name="T41" fmla="*/ 485 h 529"/>
              <a:gd name="T42" fmla="*/ 538 w 624"/>
              <a:gd name="T43" fmla="*/ 445 h 529"/>
              <a:gd name="T44" fmla="*/ 584 w 624"/>
              <a:gd name="T45" fmla="*/ 396 h 529"/>
              <a:gd name="T46" fmla="*/ 584 w 624"/>
              <a:gd name="T47" fmla="*/ 367 h 529"/>
              <a:gd name="T48" fmla="*/ 533 w 624"/>
              <a:gd name="T49" fmla="*/ 409 h 529"/>
              <a:gd name="T50" fmla="*/ 508 w 624"/>
              <a:gd name="T51" fmla="*/ 396 h 529"/>
              <a:gd name="T52" fmla="*/ 529 w 624"/>
              <a:gd name="T53" fmla="*/ 373 h 529"/>
              <a:gd name="T54" fmla="*/ 472 w 624"/>
              <a:gd name="T55" fmla="*/ 390 h 529"/>
              <a:gd name="T56" fmla="*/ 436 w 624"/>
              <a:gd name="T57" fmla="*/ 375 h 529"/>
              <a:gd name="T58" fmla="*/ 445 w 624"/>
              <a:gd name="T59" fmla="*/ 350 h 529"/>
              <a:gd name="T60" fmla="*/ 542 w 624"/>
              <a:gd name="T61" fmla="*/ 367 h 529"/>
              <a:gd name="T62" fmla="*/ 504 w 624"/>
              <a:gd name="T63" fmla="*/ 305 h 529"/>
              <a:gd name="T64" fmla="*/ 510 w 624"/>
              <a:gd name="T65" fmla="*/ 259 h 529"/>
              <a:gd name="T66" fmla="*/ 289 w 624"/>
              <a:gd name="T67" fmla="*/ 268 h 529"/>
              <a:gd name="T68" fmla="*/ 316 w 624"/>
              <a:gd name="T69" fmla="*/ 170 h 529"/>
              <a:gd name="T70" fmla="*/ 354 w 624"/>
              <a:gd name="T71" fmla="*/ 120 h 529"/>
              <a:gd name="T72" fmla="*/ 343 w 624"/>
              <a:gd name="T73" fmla="*/ 107 h 529"/>
              <a:gd name="T74" fmla="*/ 327 w 624"/>
              <a:gd name="T75" fmla="*/ 0 h 529"/>
              <a:gd name="T76" fmla="*/ 0 w 624"/>
              <a:gd name="T77" fmla="*/ 4 h 529"/>
              <a:gd name="T78" fmla="*/ 0 w 624"/>
              <a:gd name="T79" fmla="*/ 4 h 529"/>
              <a:gd name="T80" fmla="*/ 0 w 624"/>
              <a:gd name="T81" fmla="*/ 4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24" h="529">
                <a:moveTo>
                  <a:pt x="0" y="4"/>
                </a:moveTo>
                <a:lnTo>
                  <a:pt x="6" y="147"/>
                </a:lnTo>
                <a:lnTo>
                  <a:pt x="63" y="251"/>
                </a:lnTo>
                <a:lnTo>
                  <a:pt x="42" y="333"/>
                </a:lnTo>
                <a:lnTo>
                  <a:pt x="46" y="401"/>
                </a:lnTo>
                <a:lnTo>
                  <a:pt x="21" y="436"/>
                </a:lnTo>
                <a:lnTo>
                  <a:pt x="31" y="447"/>
                </a:lnTo>
                <a:lnTo>
                  <a:pt x="114" y="438"/>
                </a:lnTo>
                <a:lnTo>
                  <a:pt x="217" y="464"/>
                </a:lnTo>
                <a:lnTo>
                  <a:pt x="251" y="438"/>
                </a:lnTo>
                <a:lnTo>
                  <a:pt x="352" y="479"/>
                </a:lnTo>
                <a:lnTo>
                  <a:pt x="360" y="502"/>
                </a:lnTo>
                <a:lnTo>
                  <a:pt x="398" y="519"/>
                </a:lnTo>
                <a:lnTo>
                  <a:pt x="419" y="498"/>
                </a:lnTo>
                <a:lnTo>
                  <a:pt x="466" y="517"/>
                </a:lnTo>
                <a:lnTo>
                  <a:pt x="497" y="502"/>
                </a:lnTo>
                <a:lnTo>
                  <a:pt x="491" y="472"/>
                </a:lnTo>
                <a:lnTo>
                  <a:pt x="573" y="498"/>
                </a:lnTo>
                <a:lnTo>
                  <a:pt x="569" y="529"/>
                </a:lnTo>
                <a:lnTo>
                  <a:pt x="624" y="491"/>
                </a:lnTo>
                <a:lnTo>
                  <a:pt x="575" y="485"/>
                </a:lnTo>
                <a:lnTo>
                  <a:pt x="538" y="445"/>
                </a:lnTo>
                <a:lnTo>
                  <a:pt x="584" y="396"/>
                </a:lnTo>
                <a:lnTo>
                  <a:pt x="584" y="367"/>
                </a:lnTo>
                <a:lnTo>
                  <a:pt x="533" y="409"/>
                </a:lnTo>
                <a:lnTo>
                  <a:pt x="508" y="396"/>
                </a:lnTo>
                <a:lnTo>
                  <a:pt x="529" y="373"/>
                </a:lnTo>
                <a:lnTo>
                  <a:pt x="472" y="390"/>
                </a:lnTo>
                <a:lnTo>
                  <a:pt x="436" y="375"/>
                </a:lnTo>
                <a:lnTo>
                  <a:pt x="445" y="350"/>
                </a:lnTo>
                <a:lnTo>
                  <a:pt x="542" y="367"/>
                </a:lnTo>
                <a:lnTo>
                  <a:pt x="504" y="305"/>
                </a:lnTo>
                <a:lnTo>
                  <a:pt x="510" y="259"/>
                </a:lnTo>
                <a:lnTo>
                  <a:pt x="289" y="268"/>
                </a:lnTo>
                <a:lnTo>
                  <a:pt x="316" y="170"/>
                </a:lnTo>
                <a:lnTo>
                  <a:pt x="354" y="120"/>
                </a:lnTo>
                <a:lnTo>
                  <a:pt x="343" y="107"/>
                </a:lnTo>
                <a:lnTo>
                  <a:pt x="327" y="0"/>
                </a:lnTo>
                <a:lnTo>
                  <a:pt x="0" y="4"/>
                </a:lnTo>
                <a:lnTo>
                  <a:pt x="0" y="4"/>
                </a:lnTo>
                <a:lnTo>
                  <a:pt x="0" y="4"/>
                </a:lnTo>
                <a:close/>
              </a:path>
            </a:pathLst>
          </a:custGeom>
          <a:solidFill>
            <a:srgbClr val="D9D9D9"/>
          </a:solidFill>
          <a:ln w="9525">
            <a:solidFill>
              <a:schemeClr val="bg1"/>
            </a:solidFill>
            <a:round/>
            <a:headEnd/>
            <a:tailEnd/>
          </a:ln>
          <a:effectLst/>
          <a:extLst/>
        </p:spPr>
        <p:txBody>
          <a:bodyPr/>
          <a:lstStyle/>
          <a:p>
            <a:pPr eaLnBrk="1" hangingPunct="1">
              <a:defRPr/>
            </a:pPr>
            <a:endParaRPr lang="en-US" b="1" dirty="0">
              <a:latin typeface="+mj-lt"/>
              <a:ea typeface="Tahoma" panose="020B0604030504040204" pitchFamily="34" charset="0"/>
              <a:cs typeface="Tahoma" panose="020B0604030504040204" pitchFamily="34" charset="0"/>
            </a:endParaRPr>
          </a:p>
        </p:txBody>
      </p:sp>
      <p:sp>
        <p:nvSpPr>
          <p:cNvPr id="54" name="Freeform 1137"/>
          <p:cNvSpPr>
            <a:spLocks/>
          </p:cNvSpPr>
          <p:nvPr/>
        </p:nvSpPr>
        <p:spPr bwMode="auto">
          <a:xfrm>
            <a:off x="4859239" y="2942773"/>
            <a:ext cx="624916" cy="313319"/>
          </a:xfrm>
          <a:custGeom>
            <a:avLst/>
            <a:gdLst>
              <a:gd name="T0" fmla="*/ 224 w 622"/>
              <a:gd name="T1" fmla="*/ 203 h 310"/>
              <a:gd name="T2" fmla="*/ 232 w 622"/>
              <a:gd name="T3" fmla="*/ 222 h 310"/>
              <a:gd name="T4" fmla="*/ 253 w 622"/>
              <a:gd name="T5" fmla="*/ 228 h 310"/>
              <a:gd name="T6" fmla="*/ 283 w 622"/>
              <a:gd name="T7" fmla="*/ 310 h 310"/>
              <a:gd name="T8" fmla="*/ 338 w 622"/>
              <a:gd name="T9" fmla="*/ 197 h 310"/>
              <a:gd name="T10" fmla="*/ 367 w 622"/>
              <a:gd name="T11" fmla="*/ 201 h 310"/>
              <a:gd name="T12" fmla="*/ 403 w 622"/>
              <a:gd name="T13" fmla="*/ 184 h 310"/>
              <a:gd name="T14" fmla="*/ 462 w 622"/>
              <a:gd name="T15" fmla="*/ 184 h 310"/>
              <a:gd name="T16" fmla="*/ 483 w 622"/>
              <a:gd name="T17" fmla="*/ 158 h 310"/>
              <a:gd name="T18" fmla="*/ 599 w 622"/>
              <a:gd name="T19" fmla="*/ 161 h 310"/>
              <a:gd name="T20" fmla="*/ 622 w 622"/>
              <a:gd name="T21" fmla="*/ 144 h 310"/>
              <a:gd name="T22" fmla="*/ 584 w 622"/>
              <a:gd name="T23" fmla="*/ 101 h 310"/>
              <a:gd name="T24" fmla="*/ 513 w 622"/>
              <a:gd name="T25" fmla="*/ 102 h 310"/>
              <a:gd name="T26" fmla="*/ 456 w 622"/>
              <a:gd name="T27" fmla="*/ 95 h 310"/>
              <a:gd name="T28" fmla="*/ 384 w 622"/>
              <a:gd name="T29" fmla="*/ 95 h 310"/>
              <a:gd name="T30" fmla="*/ 359 w 622"/>
              <a:gd name="T31" fmla="*/ 131 h 310"/>
              <a:gd name="T32" fmla="*/ 323 w 622"/>
              <a:gd name="T33" fmla="*/ 110 h 310"/>
              <a:gd name="T34" fmla="*/ 285 w 622"/>
              <a:gd name="T35" fmla="*/ 114 h 310"/>
              <a:gd name="T36" fmla="*/ 272 w 622"/>
              <a:gd name="T37" fmla="*/ 76 h 310"/>
              <a:gd name="T38" fmla="*/ 190 w 622"/>
              <a:gd name="T39" fmla="*/ 70 h 310"/>
              <a:gd name="T40" fmla="*/ 181 w 622"/>
              <a:gd name="T41" fmla="*/ 57 h 310"/>
              <a:gd name="T42" fmla="*/ 217 w 622"/>
              <a:gd name="T43" fmla="*/ 17 h 310"/>
              <a:gd name="T44" fmla="*/ 247 w 622"/>
              <a:gd name="T45" fmla="*/ 15 h 310"/>
              <a:gd name="T46" fmla="*/ 217 w 622"/>
              <a:gd name="T47" fmla="*/ 0 h 310"/>
              <a:gd name="T48" fmla="*/ 171 w 622"/>
              <a:gd name="T49" fmla="*/ 11 h 310"/>
              <a:gd name="T50" fmla="*/ 95 w 622"/>
              <a:gd name="T51" fmla="*/ 87 h 310"/>
              <a:gd name="T52" fmla="*/ 57 w 622"/>
              <a:gd name="T53" fmla="*/ 95 h 310"/>
              <a:gd name="T54" fmla="*/ 0 w 622"/>
              <a:gd name="T55" fmla="*/ 133 h 310"/>
              <a:gd name="T56" fmla="*/ 224 w 622"/>
              <a:gd name="T57" fmla="*/ 203 h 310"/>
              <a:gd name="T58" fmla="*/ 224 w 622"/>
              <a:gd name="T59" fmla="*/ 203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22" h="310">
                <a:moveTo>
                  <a:pt x="224" y="203"/>
                </a:moveTo>
                <a:lnTo>
                  <a:pt x="232" y="222"/>
                </a:lnTo>
                <a:lnTo>
                  <a:pt x="253" y="228"/>
                </a:lnTo>
                <a:lnTo>
                  <a:pt x="283" y="310"/>
                </a:lnTo>
                <a:lnTo>
                  <a:pt x="338" y="197"/>
                </a:lnTo>
                <a:lnTo>
                  <a:pt x="367" y="201"/>
                </a:lnTo>
                <a:lnTo>
                  <a:pt x="403" y="184"/>
                </a:lnTo>
                <a:lnTo>
                  <a:pt x="462" y="184"/>
                </a:lnTo>
                <a:lnTo>
                  <a:pt x="483" y="158"/>
                </a:lnTo>
                <a:lnTo>
                  <a:pt x="599" y="161"/>
                </a:lnTo>
                <a:lnTo>
                  <a:pt x="622" y="144"/>
                </a:lnTo>
                <a:lnTo>
                  <a:pt x="584" y="101"/>
                </a:lnTo>
                <a:lnTo>
                  <a:pt x="513" y="102"/>
                </a:lnTo>
                <a:lnTo>
                  <a:pt x="456" y="95"/>
                </a:lnTo>
                <a:lnTo>
                  <a:pt x="384" y="95"/>
                </a:lnTo>
                <a:lnTo>
                  <a:pt x="359" y="131"/>
                </a:lnTo>
                <a:lnTo>
                  <a:pt x="323" y="110"/>
                </a:lnTo>
                <a:lnTo>
                  <a:pt x="285" y="114"/>
                </a:lnTo>
                <a:lnTo>
                  <a:pt x="272" y="76"/>
                </a:lnTo>
                <a:lnTo>
                  <a:pt x="190" y="70"/>
                </a:lnTo>
                <a:lnTo>
                  <a:pt x="181" y="57"/>
                </a:lnTo>
                <a:lnTo>
                  <a:pt x="217" y="17"/>
                </a:lnTo>
                <a:lnTo>
                  <a:pt x="247" y="15"/>
                </a:lnTo>
                <a:lnTo>
                  <a:pt x="217" y="0"/>
                </a:lnTo>
                <a:lnTo>
                  <a:pt x="171" y="11"/>
                </a:lnTo>
                <a:lnTo>
                  <a:pt x="95" y="87"/>
                </a:lnTo>
                <a:lnTo>
                  <a:pt x="57" y="95"/>
                </a:lnTo>
                <a:lnTo>
                  <a:pt x="0" y="133"/>
                </a:lnTo>
                <a:lnTo>
                  <a:pt x="224" y="203"/>
                </a:lnTo>
                <a:lnTo>
                  <a:pt x="224" y="203"/>
                </a:lnTo>
                <a:close/>
              </a:path>
            </a:pathLst>
          </a:custGeom>
          <a:solidFill>
            <a:srgbClr val="E0A39E"/>
          </a:solidFill>
          <a:ln w="9525">
            <a:solidFill>
              <a:schemeClr val="bg1"/>
            </a:solidFill>
            <a:round/>
            <a:headEnd/>
            <a:tailEnd/>
          </a:ln>
          <a:effectLst/>
          <a:extLst/>
        </p:spPr>
        <p:txBody>
          <a:bodyPr/>
          <a:lstStyle/>
          <a:p>
            <a:pPr eaLnBrk="1" hangingPunct="1">
              <a:defRPr/>
            </a:pPr>
            <a:endParaRPr lang="en-US" b="1" dirty="0">
              <a:latin typeface="+mj-lt"/>
              <a:ea typeface="Tahoma" panose="020B0604030504040204" pitchFamily="34" charset="0"/>
              <a:cs typeface="Tahoma" panose="020B0604030504040204" pitchFamily="34" charset="0"/>
            </a:endParaRPr>
          </a:p>
        </p:txBody>
      </p:sp>
      <p:sp>
        <p:nvSpPr>
          <p:cNvPr id="55" name="Freeform 1138"/>
          <p:cNvSpPr>
            <a:spLocks/>
          </p:cNvSpPr>
          <p:nvPr/>
        </p:nvSpPr>
        <p:spPr bwMode="auto">
          <a:xfrm>
            <a:off x="5262078" y="3137305"/>
            <a:ext cx="421775" cy="571549"/>
          </a:xfrm>
          <a:custGeom>
            <a:avLst/>
            <a:gdLst>
              <a:gd name="T0" fmla="*/ 48 w 422"/>
              <a:gd name="T1" fmla="*/ 464 h 559"/>
              <a:gd name="T2" fmla="*/ 42 w 422"/>
              <a:gd name="T3" fmla="*/ 370 h 559"/>
              <a:gd name="T4" fmla="*/ 6 w 422"/>
              <a:gd name="T5" fmla="*/ 302 h 559"/>
              <a:gd name="T6" fmla="*/ 21 w 422"/>
              <a:gd name="T7" fmla="*/ 159 h 559"/>
              <a:gd name="T8" fmla="*/ 82 w 422"/>
              <a:gd name="T9" fmla="*/ 85 h 559"/>
              <a:gd name="T10" fmla="*/ 78 w 422"/>
              <a:gd name="T11" fmla="*/ 140 h 559"/>
              <a:gd name="T12" fmla="*/ 97 w 422"/>
              <a:gd name="T13" fmla="*/ 129 h 559"/>
              <a:gd name="T14" fmla="*/ 97 w 422"/>
              <a:gd name="T15" fmla="*/ 83 h 559"/>
              <a:gd name="T16" fmla="*/ 120 w 422"/>
              <a:gd name="T17" fmla="*/ 57 h 559"/>
              <a:gd name="T18" fmla="*/ 127 w 422"/>
              <a:gd name="T19" fmla="*/ 7 h 559"/>
              <a:gd name="T20" fmla="*/ 148 w 422"/>
              <a:gd name="T21" fmla="*/ 0 h 559"/>
              <a:gd name="T22" fmla="*/ 276 w 422"/>
              <a:gd name="T23" fmla="*/ 43 h 559"/>
              <a:gd name="T24" fmla="*/ 287 w 422"/>
              <a:gd name="T25" fmla="*/ 80 h 559"/>
              <a:gd name="T26" fmla="*/ 304 w 422"/>
              <a:gd name="T27" fmla="*/ 114 h 559"/>
              <a:gd name="T28" fmla="*/ 308 w 422"/>
              <a:gd name="T29" fmla="*/ 175 h 559"/>
              <a:gd name="T30" fmla="*/ 264 w 422"/>
              <a:gd name="T31" fmla="*/ 228 h 559"/>
              <a:gd name="T32" fmla="*/ 262 w 422"/>
              <a:gd name="T33" fmla="*/ 268 h 559"/>
              <a:gd name="T34" fmla="*/ 287 w 422"/>
              <a:gd name="T35" fmla="*/ 281 h 559"/>
              <a:gd name="T36" fmla="*/ 321 w 422"/>
              <a:gd name="T37" fmla="*/ 226 h 559"/>
              <a:gd name="T38" fmla="*/ 356 w 422"/>
              <a:gd name="T39" fmla="*/ 207 h 559"/>
              <a:gd name="T40" fmla="*/ 378 w 422"/>
              <a:gd name="T41" fmla="*/ 218 h 559"/>
              <a:gd name="T42" fmla="*/ 422 w 422"/>
              <a:gd name="T43" fmla="*/ 342 h 559"/>
              <a:gd name="T44" fmla="*/ 392 w 422"/>
              <a:gd name="T45" fmla="*/ 395 h 559"/>
              <a:gd name="T46" fmla="*/ 384 w 422"/>
              <a:gd name="T47" fmla="*/ 433 h 559"/>
              <a:gd name="T48" fmla="*/ 367 w 422"/>
              <a:gd name="T49" fmla="*/ 445 h 559"/>
              <a:gd name="T50" fmla="*/ 367 w 422"/>
              <a:gd name="T51" fmla="*/ 479 h 559"/>
              <a:gd name="T52" fmla="*/ 344 w 422"/>
              <a:gd name="T53" fmla="*/ 524 h 559"/>
              <a:gd name="T54" fmla="*/ 205 w 422"/>
              <a:gd name="T55" fmla="*/ 543 h 559"/>
              <a:gd name="T56" fmla="*/ 202 w 422"/>
              <a:gd name="T57" fmla="*/ 536 h 559"/>
              <a:gd name="T58" fmla="*/ 0 w 422"/>
              <a:gd name="T59" fmla="*/ 559 h 559"/>
              <a:gd name="T60" fmla="*/ 48 w 422"/>
              <a:gd name="T61" fmla="*/ 464 h 559"/>
              <a:gd name="T62" fmla="*/ 48 w 422"/>
              <a:gd name="T63" fmla="*/ 464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22" h="559">
                <a:moveTo>
                  <a:pt x="48" y="464"/>
                </a:moveTo>
                <a:lnTo>
                  <a:pt x="42" y="370"/>
                </a:lnTo>
                <a:lnTo>
                  <a:pt x="6" y="302"/>
                </a:lnTo>
                <a:lnTo>
                  <a:pt x="21" y="159"/>
                </a:lnTo>
                <a:lnTo>
                  <a:pt x="82" y="85"/>
                </a:lnTo>
                <a:lnTo>
                  <a:pt x="78" y="140"/>
                </a:lnTo>
                <a:lnTo>
                  <a:pt x="97" y="129"/>
                </a:lnTo>
                <a:lnTo>
                  <a:pt x="97" y="83"/>
                </a:lnTo>
                <a:lnTo>
                  <a:pt x="120" y="57"/>
                </a:lnTo>
                <a:lnTo>
                  <a:pt x="127" y="7"/>
                </a:lnTo>
                <a:lnTo>
                  <a:pt x="148" y="0"/>
                </a:lnTo>
                <a:lnTo>
                  <a:pt x="276" y="43"/>
                </a:lnTo>
                <a:lnTo>
                  <a:pt x="287" y="80"/>
                </a:lnTo>
                <a:lnTo>
                  <a:pt x="304" y="114"/>
                </a:lnTo>
                <a:lnTo>
                  <a:pt x="308" y="175"/>
                </a:lnTo>
                <a:lnTo>
                  <a:pt x="264" y="228"/>
                </a:lnTo>
                <a:lnTo>
                  <a:pt x="262" y="268"/>
                </a:lnTo>
                <a:lnTo>
                  <a:pt x="287" y="281"/>
                </a:lnTo>
                <a:lnTo>
                  <a:pt x="321" y="226"/>
                </a:lnTo>
                <a:lnTo>
                  <a:pt x="356" y="207"/>
                </a:lnTo>
                <a:lnTo>
                  <a:pt x="378" y="218"/>
                </a:lnTo>
                <a:lnTo>
                  <a:pt x="422" y="342"/>
                </a:lnTo>
                <a:lnTo>
                  <a:pt x="392" y="395"/>
                </a:lnTo>
                <a:lnTo>
                  <a:pt x="384" y="433"/>
                </a:lnTo>
                <a:lnTo>
                  <a:pt x="367" y="445"/>
                </a:lnTo>
                <a:lnTo>
                  <a:pt x="367" y="479"/>
                </a:lnTo>
                <a:lnTo>
                  <a:pt x="344" y="524"/>
                </a:lnTo>
                <a:lnTo>
                  <a:pt x="205" y="543"/>
                </a:lnTo>
                <a:lnTo>
                  <a:pt x="202" y="536"/>
                </a:lnTo>
                <a:lnTo>
                  <a:pt x="0" y="559"/>
                </a:lnTo>
                <a:lnTo>
                  <a:pt x="48" y="464"/>
                </a:lnTo>
                <a:lnTo>
                  <a:pt x="48" y="464"/>
                </a:lnTo>
                <a:close/>
              </a:path>
            </a:pathLst>
          </a:custGeom>
          <a:solidFill>
            <a:srgbClr val="E0A39E"/>
          </a:solidFill>
          <a:ln w="9525">
            <a:solidFill>
              <a:schemeClr val="bg1"/>
            </a:solidFill>
            <a:round/>
            <a:headEnd/>
            <a:tailEnd/>
          </a:ln>
          <a:effectLst/>
          <a:extLst/>
        </p:spPr>
        <p:txBody>
          <a:bodyPr/>
          <a:lstStyle/>
          <a:p>
            <a:pPr eaLnBrk="1" hangingPunct="1">
              <a:defRPr/>
            </a:pPr>
            <a:endParaRPr lang="en-US" b="1" dirty="0">
              <a:latin typeface="+mj-lt"/>
              <a:ea typeface="Tahoma" panose="020B0604030504040204" pitchFamily="34" charset="0"/>
              <a:cs typeface="Tahoma" panose="020B0604030504040204" pitchFamily="34" charset="0"/>
            </a:endParaRPr>
          </a:p>
        </p:txBody>
      </p:sp>
      <p:sp>
        <p:nvSpPr>
          <p:cNvPr id="56" name="Freeform 1139"/>
          <p:cNvSpPr>
            <a:spLocks/>
          </p:cNvSpPr>
          <p:nvPr/>
        </p:nvSpPr>
        <p:spPr bwMode="auto">
          <a:xfrm>
            <a:off x="4623388" y="3030570"/>
            <a:ext cx="583601" cy="602537"/>
          </a:xfrm>
          <a:custGeom>
            <a:avLst/>
            <a:gdLst>
              <a:gd name="T0" fmla="*/ 15 w 578"/>
              <a:gd name="T1" fmla="*/ 227 h 591"/>
              <a:gd name="T2" fmla="*/ 13 w 578"/>
              <a:gd name="T3" fmla="*/ 297 h 591"/>
              <a:gd name="T4" fmla="*/ 84 w 578"/>
              <a:gd name="T5" fmla="*/ 341 h 591"/>
              <a:gd name="T6" fmla="*/ 110 w 578"/>
              <a:gd name="T7" fmla="*/ 371 h 591"/>
              <a:gd name="T8" fmla="*/ 167 w 578"/>
              <a:gd name="T9" fmla="*/ 413 h 591"/>
              <a:gd name="T10" fmla="*/ 175 w 578"/>
              <a:gd name="T11" fmla="*/ 462 h 591"/>
              <a:gd name="T12" fmla="*/ 186 w 578"/>
              <a:gd name="T13" fmla="*/ 529 h 591"/>
              <a:gd name="T14" fmla="*/ 240 w 578"/>
              <a:gd name="T15" fmla="*/ 591 h 591"/>
              <a:gd name="T16" fmla="*/ 527 w 578"/>
              <a:gd name="T17" fmla="*/ 574 h 591"/>
              <a:gd name="T18" fmla="*/ 511 w 578"/>
              <a:gd name="T19" fmla="*/ 483 h 591"/>
              <a:gd name="T20" fmla="*/ 536 w 578"/>
              <a:gd name="T21" fmla="*/ 344 h 591"/>
              <a:gd name="T22" fmla="*/ 536 w 578"/>
              <a:gd name="T23" fmla="*/ 306 h 591"/>
              <a:gd name="T24" fmla="*/ 578 w 578"/>
              <a:gd name="T25" fmla="*/ 198 h 591"/>
              <a:gd name="T26" fmla="*/ 567 w 578"/>
              <a:gd name="T27" fmla="*/ 194 h 591"/>
              <a:gd name="T28" fmla="*/ 540 w 578"/>
              <a:gd name="T29" fmla="*/ 257 h 591"/>
              <a:gd name="T30" fmla="*/ 517 w 578"/>
              <a:gd name="T31" fmla="*/ 261 h 591"/>
              <a:gd name="T32" fmla="*/ 508 w 578"/>
              <a:gd name="T33" fmla="*/ 287 h 591"/>
              <a:gd name="T34" fmla="*/ 483 w 578"/>
              <a:gd name="T35" fmla="*/ 304 h 591"/>
              <a:gd name="T36" fmla="*/ 500 w 578"/>
              <a:gd name="T37" fmla="*/ 247 h 591"/>
              <a:gd name="T38" fmla="*/ 517 w 578"/>
              <a:gd name="T39" fmla="*/ 225 h 591"/>
              <a:gd name="T40" fmla="*/ 487 w 578"/>
              <a:gd name="T41" fmla="*/ 143 h 591"/>
              <a:gd name="T42" fmla="*/ 466 w 578"/>
              <a:gd name="T43" fmla="*/ 137 h 591"/>
              <a:gd name="T44" fmla="*/ 458 w 578"/>
              <a:gd name="T45" fmla="*/ 118 h 591"/>
              <a:gd name="T46" fmla="*/ 234 w 578"/>
              <a:gd name="T47" fmla="*/ 48 h 591"/>
              <a:gd name="T48" fmla="*/ 205 w 578"/>
              <a:gd name="T49" fmla="*/ 35 h 591"/>
              <a:gd name="T50" fmla="*/ 190 w 578"/>
              <a:gd name="T51" fmla="*/ 48 h 591"/>
              <a:gd name="T52" fmla="*/ 184 w 578"/>
              <a:gd name="T53" fmla="*/ 44 h 591"/>
              <a:gd name="T54" fmla="*/ 192 w 578"/>
              <a:gd name="T55" fmla="*/ 19 h 591"/>
              <a:gd name="T56" fmla="*/ 198 w 578"/>
              <a:gd name="T57" fmla="*/ 4 h 591"/>
              <a:gd name="T58" fmla="*/ 190 w 578"/>
              <a:gd name="T59" fmla="*/ 0 h 591"/>
              <a:gd name="T60" fmla="*/ 99 w 578"/>
              <a:gd name="T61" fmla="*/ 38 h 591"/>
              <a:gd name="T62" fmla="*/ 89 w 578"/>
              <a:gd name="T63" fmla="*/ 40 h 591"/>
              <a:gd name="T64" fmla="*/ 70 w 578"/>
              <a:gd name="T65" fmla="*/ 31 h 591"/>
              <a:gd name="T66" fmla="*/ 53 w 578"/>
              <a:gd name="T67" fmla="*/ 42 h 591"/>
              <a:gd name="T68" fmla="*/ 57 w 578"/>
              <a:gd name="T69" fmla="*/ 111 h 591"/>
              <a:gd name="T70" fmla="*/ 0 w 578"/>
              <a:gd name="T71" fmla="*/ 179 h 591"/>
              <a:gd name="T72" fmla="*/ 15 w 578"/>
              <a:gd name="T73" fmla="*/ 227 h 591"/>
              <a:gd name="T74" fmla="*/ 15 w 578"/>
              <a:gd name="T75" fmla="*/ 227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78" h="591">
                <a:moveTo>
                  <a:pt x="15" y="227"/>
                </a:moveTo>
                <a:lnTo>
                  <a:pt x="13" y="297"/>
                </a:lnTo>
                <a:lnTo>
                  <a:pt x="84" y="341"/>
                </a:lnTo>
                <a:lnTo>
                  <a:pt x="110" y="371"/>
                </a:lnTo>
                <a:lnTo>
                  <a:pt x="167" y="413"/>
                </a:lnTo>
                <a:lnTo>
                  <a:pt x="175" y="462"/>
                </a:lnTo>
                <a:lnTo>
                  <a:pt x="186" y="529"/>
                </a:lnTo>
                <a:lnTo>
                  <a:pt x="240" y="591"/>
                </a:lnTo>
                <a:lnTo>
                  <a:pt x="527" y="574"/>
                </a:lnTo>
                <a:lnTo>
                  <a:pt x="511" y="483"/>
                </a:lnTo>
                <a:lnTo>
                  <a:pt x="536" y="344"/>
                </a:lnTo>
                <a:lnTo>
                  <a:pt x="536" y="306"/>
                </a:lnTo>
                <a:lnTo>
                  <a:pt x="578" y="198"/>
                </a:lnTo>
                <a:lnTo>
                  <a:pt x="567" y="194"/>
                </a:lnTo>
                <a:lnTo>
                  <a:pt x="540" y="257"/>
                </a:lnTo>
                <a:lnTo>
                  <a:pt x="517" y="261"/>
                </a:lnTo>
                <a:lnTo>
                  <a:pt x="508" y="287"/>
                </a:lnTo>
                <a:lnTo>
                  <a:pt x="483" y="304"/>
                </a:lnTo>
                <a:lnTo>
                  <a:pt x="500" y="247"/>
                </a:lnTo>
                <a:lnTo>
                  <a:pt x="517" y="225"/>
                </a:lnTo>
                <a:lnTo>
                  <a:pt x="487" y="143"/>
                </a:lnTo>
                <a:lnTo>
                  <a:pt x="466" y="137"/>
                </a:lnTo>
                <a:lnTo>
                  <a:pt x="458" y="118"/>
                </a:lnTo>
                <a:lnTo>
                  <a:pt x="234" y="48"/>
                </a:lnTo>
                <a:lnTo>
                  <a:pt x="205" y="35"/>
                </a:lnTo>
                <a:lnTo>
                  <a:pt x="190" y="48"/>
                </a:lnTo>
                <a:lnTo>
                  <a:pt x="184" y="44"/>
                </a:lnTo>
                <a:lnTo>
                  <a:pt x="192" y="19"/>
                </a:lnTo>
                <a:lnTo>
                  <a:pt x="198" y="4"/>
                </a:lnTo>
                <a:lnTo>
                  <a:pt x="190" y="0"/>
                </a:lnTo>
                <a:lnTo>
                  <a:pt x="99" y="38"/>
                </a:lnTo>
                <a:lnTo>
                  <a:pt x="89" y="40"/>
                </a:lnTo>
                <a:lnTo>
                  <a:pt x="70" y="31"/>
                </a:lnTo>
                <a:lnTo>
                  <a:pt x="53" y="42"/>
                </a:lnTo>
                <a:lnTo>
                  <a:pt x="57" y="111"/>
                </a:lnTo>
                <a:lnTo>
                  <a:pt x="0" y="179"/>
                </a:lnTo>
                <a:lnTo>
                  <a:pt x="15" y="227"/>
                </a:lnTo>
                <a:lnTo>
                  <a:pt x="15" y="227"/>
                </a:lnTo>
                <a:close/>
              </a:path>
            </a:pathLst>
          </a:custGeom>
          <a:solidFill>
            <a:srgbClr val="B22830"/>
          </a:solidFill>
          <a:ln w="9525">
            <a:solidFill>
              <a:schemeClr val="bg1"/>
            </a:solidFill>
            <a:round/>
            <a:headEnd/>
            <a:tailEnd/>
          </a:ln>
          <a:effectLst/>
          <a:extLst/>
        </p:spPr>
        <p:txBody>
          <a:bodyPr/>
          <a:lstStyle/>
          <a:p>
            <a:pPr eaLnBrk="1" hangingPunct="1">
              <a:defRPr/>
            </a:pPr>
            <a:endParaRPr lang="en-US" b="1" dirty="0">
              <a:latin typeface="+mj-lt"/>
              <a:ea typeface="Tahoma" panose="020B0604030504040204" pitchFamily="34" charset="0"/>
              <a:cs typeface="Tahoma" panose="020B0604030504040204" pitchFamily="34" charset="0"/>
            </a:endParaRPr>
          </a:p>
        </p:txBody>
      </p:sp>
      <p:sp>
        <p:nvSpPr>
          <p:cNvPr id="57" name="Freeform 1140"/>
          <p:cNvSpPr>
            <a:spLocks/>
          </p:cNvSpPr>
          <p:nvPr/>
        </p:nvSpPr>
        <p:spPr bwMode="auto">
          <a:xfrm>
            <a:off x="4792099" y="3614171"/>
            <a:ext cx="433827" cy="771247"/>
          </a:xfrm>
          <a:custGeom>
            <a:avLst/>
            <a:gdLst>
              <a:gd name="T0" fmla="*/ 8 w 430"/>
              <a:gd name="T1" fmla="*/ 308 h 753"/>
              <a:gd name="T2" fmla="*/ 52 w 430"/>
              <a:gd name="T3" fmla="*/ 213 h 753"/>
              <a:gd name="T4" fmla="*/ 38 w 430"/>
              <a:gd name="T5" fmla="*/ 177 h 753"/>
              <a:gd name="T6" fmla="*/ 113 w 430"/>
              <a:gd name="T7" fmla="*/ 120 h 753"/>
              <a:gd name="T8" fmla="*/ 126 w 430"/>
              <a:gd name="T9" fmla="*/ 78 h 753"/>
              <a:gd name="T10" fmla="*/ 73 w 430"/>
              <a:gd name="T11" fmla="*/ 17 h 753"/>
              <a:gd name="T12" fmla="*/ 360 w 430"/>
              <a:gd name="T13" fmla="*/ 0 h 753"/>
              <a:gd name="T14" fmla="*/ 367 w 430"/>
              <a:gd name="T15" fmla="*/ 44 h 753"/>
              <a:gd name="T16" fmla="*/ 396 w 430"/>
              <a:gd name="T17" fmla="*/ 101 h 753"/>
              <a:gd name="T18" fmla="*/ 421 w 430"/>
              <a:gd name="T19" fmla="*/ 388 h 753"/>
              <a:gd name="T20" fmla="*/ 415 w 430"/>
              <a:gd name="T21" fmla="*/ 447 h 753"/>
              <a:gd name="T22" fmla="*/ 430 w 430"/>
              <a:gd name="T23" fmla="*/ 481 h 753"/>
              <a:gd name="T24" fmla="*/ 413 w 430"/>
              <a:gd name="T25" fmla="*/ 546 h 753"/>
              <a:gd name="T26" fmla="*/ 390 w 430"/>
              <a:gd name="T27" fmla="*/ 574 h 753"/>
              <a:gd name="T28" fmla="*/ 379 w 430"/>
              <a:gd name="T29" fmla="*/ 622 h 753"/>
              <a:gd name="T30" fmla="*/ 392 w 430"/>
              <a:gd name="T31" fmla="*/ 637 h 753"/>
              <a:gd name="T32" fmla="*/ 381 w 430"/>
              <a:gd name="T33" fmla="*/ 664 h 753"/>
              <a:gd name="T34" fmla="*/ 386 w 430"/>
              <a:gd name="T35" fmla="*/ 673 h 753"/>
              <a:gd name="T36" fmla="*/ 352 w 430"/>
              <a:gd name="T37" fmla="*/ 686 h 753"/>
              <a:gd name="T38" fmla="*/ 344 w 430"/>
              <a:gd name="T39" fmla="*/ 734 h 753"/>
              <a:gd name="T40" fmla="*/ 295 w 430"/>
              <a:gd name="T41" fmla="*/ 719 h 753"/>
              <a:gd name="T42" fmla="*/ 270 w 430"/>
              <a:gd name="T43" fmla="*/ 753 h 753"/>
              <a:gd name="T44" fmla="*/ 255 w 430"/>
              <a:gd name="T45" fmla="*/ 749 h 753"/>
              <a:gd name="T46" fmla="*/ 238 w 430"/>
              <a:gd name="T47" fmla="*/ 719 h 753"/>
              <a:gd name="T48" fmla="*/ 211 w 430"/>
              <a:gd name="T49" fmla="*/ 645 h 753"/>
              <a:gd name="T50" fmla="*/ 147 w 430"/>
              <a:gd name="T51" fmla="*/ 607 h 753"/>
              <a:gd name="T52" fmla="*/ 133 w 430"/>
              <a:gd name="T53" fmla="*/ 569 h 753"/>
              <a:gd name="T54" fmla="*/ 154 w 430"/>
              <a:gd name="T55" fmla="*/ 510 h 753"/>
              <a:gd name="T56" fmla="*/ 137 w 430"/>
              <a:gd name="T57" fmla="*/ 498 h 753"/>
              <a:gd name="T58" fmla="*/ 95 w 430"/>
              <a:gd name="T59" fmla="*/ 498 h 753"/>
              <a:gd name="T60" fmla="*/ 86 w 430"/>
              <a:gd name="T61" fmla="*/ 462 h 753"/>
              <a:gd name="T62" fmla="*/ 17 w 430"/>
              <a:gd name="T63" fmla="*/ 390 h 753"/>
              <a:gd name="T64" fmla="*/ 0 w 430"/>
              <a:gd name="T65" fmla="*/ 331 h 753"/>
              <a:gd name="T66" fmla="*/ 8 w 430"/>
              <a:gd name="T67" fmla="*/ 308 h 753"/>
              <a:gd name="T68" fmla="*/ 8 w 430"/>
              <a:gd name="T69" fmla="*/ 308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0" h="753">
                <a:moveTo>
                  <a:pt x="8" y="308"/>
                </a:moveTo>
                <a:lnTo>
                  <a:pt x="52" y="213"/>
                </a:lnTo>
                <a:lnTo>
                  <a:pt x="38" y="177"/>
                </a:lnTo>
                <a:lnTo>
                  <a:pt x="113" y="120"/>
                </a:lnTo>
                <a:lnTo>
                  <a:pt x="126" y="78"/>
                </a:lnTo>
                <a:lnTo>
                  <a:pt x="73" y="17"/>
                </a:lnTo>
                <a:lnTo>
                  <a:pt x="360" y="0"/>
                </a:lnTo>
                <a:lnTo>
                  <a:pt x="367" y="44"/>
                </a:lnTo>
                <a:lnTo>
                  <a:pt x="396" y="101"/>
                </a:lnTo>
                <a:lnTo>
                  <a:pt x="421" y="388"/>
                </a:lnTo>
                <a:lnTo>
                  <a:pt x="415" y="447"/>
                </a:lnTo>
                <a:lnTo>
                  <a:pt x="430" y="481"/>
                </a:lnTo>
                <a:lnTo>
                  <a:pt x="413" y="546"/>
                </a:lnTo>
                <a:lnTo>
                  <a:pt x="390" y="574"/>
                </a:lnTo>
                <a:lnTo>
                  <a:pt x="379" y="622"/>
                </a:lnTo>
                <a:lnTo>
                  <a:pt x="392" y="637"/>
                </a:lnTo>
                <a:lnTo>
                  <a:pt x="381" y="664"/>
                </a:lnTo>
                <a:lnTo>
                  <a:pt x="386" y="673"/>
                </a:lnTo>
                <a:lnTo>
                  <a:pt x="352" y="686"/>
                </a:lnTo>
                <a:lnTo>
                  <a:pt x="344" y="734"/>
                </a:lnTo>
                <a:lnTo>
                  <a:pt x="295" y="719"/>
                </a:lnTo>
                <a:lnTo>
                  <a:pt x="270" y="753"/>
                </a:lnTo>
                <a:lnTo>
                  <a:pt x="255" y="749"/>
                </a:lnTo>
                <a:lnTo>
                  <a:pt x="238" y="719"/>
                </a:lnTo>
                <a:lnTo>
                  <a:pt x="211" y="645"/>
                </a:lnTo>
                <a:lnTo>
                  <a:pt x="147" y="607"/>
                </a:lnTo>
                <a:lnTo>
                  <a:pt x="133" y="569"/>
                </a:lnTo>
                <a:lnTo>
                  <a:pt x="154" y="510"/>
                </a:lnTo>
                <a:lnTo>
                  <a:pt x="137" y="498"/>
                </a:lnTo>
                <a:lnTo>
                  <a:pt x="95" y="498"/>
                </a:lnTo>
                <a:lnTo>
                  <a:pt x="86" y="462"/>
                </a:lnTo>
                <a:lnTo>
                  <a:pt x="17" y="390"/>
                </a:lnTo>
                <a:lnTo>
                  <a:pt x="0" y="331"/>
                </a:lnTo>
                <a:lnTo>
                  <a:pt x="8" y="308"/>
                </a:lnTo>
                <a:lnTo>
                  <a:pt x="8" y="308"/>
                </a:lnTo>
                <a:close/>
              </a:path>
            </a:pathLst>
          </a:custGeom>
          <a:solidFill>
            <a:srgbClr val="B22830"/>
          </a:solidFill>
          <a:ln w="9525">
            <a:solidFill>
              <a:schemeClr val="bg1"/>
            </a:solidFill>
            <a:round/>
            <a:headEnd/>
            <a:tailEnd/>
          </a:ln>
          <a:effectLst/>
          <a:extLst/>
        </p:spPr>
        <p:txBody>
          <a:bodyPr/>
          <a:lstStyle/>
          <a:p>
            <a:pPr eaLnBrk="1" hangingPunct="1">
              <a:defRPr/>
            </a:pPr>
            <a:endParaRPr lang="en-US" b="1" dirty="0">
              <a:latin typeface="+mj-lt"/>
              <a:ea typeface="Tahoma" panose="020B0604030504040204" pitchFamily="34" charset="0"/>
              <a:cs typeface="Tahoma" panose="020B0604030504040204" pitchFamily="34" charset="0"/>
            </a:endParaRPr>
          </a:p>
        </p:txBody>
      </p:sp>
      <p:sp>
        <p:nvSpPr>
          <p:cNvPr id="58" name="Freeform 1141"/>
          <p:cNvSpPr>
            <a:spLocks/>
          </p:cNvSpPr>
          <p:nvPr/>
        </p:nvSpPr>
        <p:spPr bwMode="auto">
          <a:xfrm>
            <a:off x="5174279" y="3681310"/>
            <a:ext cx="337421" cy="581879"/>
          </a:xfrm>
          <a:custGeom>
            <a:avLst/>
            <a:gdLst>
              <a:gd name="T0" fmla="*/ 11 w 338"/>
              <a:gd name="T1" fmla="*/ 566 h 566"/>
              <a:gd name="T2" fmla="*/ 21 w 338"/>
              <a:gd name="T3" fmla="*/ 549 h 566"/>
              <a:gd name="T4" fmla="*/ 85 w 338"/>
              <a:gd name="T5" fmla="*/ 545 h 566"/>
              <a:gd name="T6" fmla="*/ 138 w 338"/>
              <a:gd name="T7" fmla="*/ 528 h 566"/>
              <a:gd name="T8" fmla="*/ 192 w 338"/>
              <a:gd name="T9" fmla="*/ 496 h 566"/>
              <a:gd name="T10" fmla="*/ 235 w 338"/>
              <a:gd name="T11" fmla="*/ 494 h 566"/>
              <a:gd name="T12" fmla="*/ 285 w 338"/>
              <a:gd name="T13" fmla="*/ 412 h 566"/>
              <a:gd name="T14" fmla="*/ 300 w 338"/>
              <a:gd name="T15" fmla="*/ 418 h 566"/>
              <a:gd name="T16" fmla="*/ 338 w 338"/>
              <a:gd name="T17" fmla="*/ 389 h 566"/>
              <a:gd name="T18" fmla="*/ 329 w 338"/>
              <a:gd name="T19" fmla="*/ 368 h 566"/>
              <a:gd name="T20" fmla="*/ 332 w 338"/>
              <a:gd name="T21" fmla="*/ 357 h 566"/>
              <a:gd name="T22" fmla="*/ 294 w 338"/>
              <a:gd name="T23" fmla="*/ 7 h 566"/>
              <a:gd name="T24" fmla="*/ 291 w 338"/>
              <a:gd name="T25" fmla="*/ 0 h 566"/>
              <a:gd name="T26" fmla="*/ 89 w 338"/>
              <a:gd name="T27" fmla="*/ 23 h 566"/>
              <a:gd name="T28" fmla="*/ 51 w 338"/>
              <a:gd name="T29" fmla="*/ 42 h 566"/>
              <a:gd name="T30" fmla="*/ 17 w 338"/>
              <a:gd name="T31" fmla="*/ 32 h 566"/>
              <a:gd name="T32" fmla="*/ 42 w 338"/>
              <a:gd name="T33" fmla="*/ 319 h 566"/>
              <a:gd name="T34" fmla="*/ 36 w 338"/>
              <a:gd name="T35" fmla="*/ 378 h 566"/>
              <a:gd name="T36" fmla="*/ 51 w 338"/>
              <a:gd name="T37" fmla="*/ 412 h 566"/>
              <a:gd name="T38" fmla="*/ 34 w 338"/>
              <a:gd name="T39" fmla="*/ 477 h 566"/>
              <a:gd name="T40" fmla="*/ 11 w 338"/>
              <a:gd name="T41" fmla="*/ 505 h 566"/>
              <a:gd name="T42" fmla="*/ 0 w 338"/>
              <a:gd name="T43" fmla="*/ 553 h 566"/>
              <a:gd name="T44" fmla="*/ 11 w 338"/>
              <a:gd name="T45" fmla="*/ 566 h 566"/>
              <a:gd name="T46" fmla="*/ 11 w 338"/>
              <a:gd name="T47" fmla="*/ 566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38" h="566">
                <a:moveTo>
                  <a:pt x="11" y="566"/>
                </a:moveTo>
                <a:lnTo>
                  <a:pt x="21" y="549"/>
                </a:lnTo>
                <a:lnTo>
                  <a:pt x="85" y="545"/>
                </a:lnTo>
                <a:lnTo>
                  <a:pt x="138" y="528"/>
                </a:lnTo>
                <a:lnTo>
                  <a:pt x="192" y="496"/>
                </a:lnTo>
                <a:lnTo>
                  <a:pt x="235" y="494"/>
                </a:lnTo>
                <a:lnTo>
                  <a:pt x="285" y="412"/>
                </a:lnTo>
                <a:lnTo>
                  <a:pt x="300" y="418"/>
                </a:lnTo>
                <a:lnTo>
                  <a:pt x="338" y="389"/>
                </a:lnTo>
                <a:lnTo>
                  <a:pt x="329" y="368"/>
                </a:lnTo>
                <a:lnTo>
                  <a:pt x="332" y="357"/>
                </a:lnTo>
                <a:lnTo>
                  <a:pt x="294" y="7"/>
                </a:lnTo>
                <a:lnTo>
                  <a:pt x="291" y="0"/>
                </a:lnTo>
                <a:lnTo>
                  <a:pt x="89" y="23"/>
                </a:lnTo>
                <a:lnTo>
                  <a:pt x="51" y="42"/>
                </a:lnTo>
                <a:lnTo>
                  <a:pt x="17" y="32"/>
                </a:lnTo>
                <a:lnTo>
                  <a:pt x="42" y="319"/>
                </a:lnTo>
                <a:lnTo>
                  <a:pt x="36" y="378"/>
                </a:lnTo>
                <a:lnTo>
                  <a:pt x="51" y="412"/>
                </a:lnTo>
                <a:lnTo>
                  <a:pt x="34" y="477"/>
                </a:lnTo>
                <a:lnTo>
                  <a:pt x="11" y="505"/>
                </a:lnTo>
                <a:lnTo>
                  <a:pt x="0" y="553"/>
                </a:lnTo>
                <a:lnTo>
                  <a:pt x="11" y="566"/>
                </a:lnTo>
                <a:lnTo>
                  <a:pt x="11" y="566"/>
                </a:lnTo>
                <a:close/>
              </a:path>
            </a:pathLst>
          </a:custGeom>
          <a:solidFill>
            <a:srgbClr val="D9D9D9"/>
          </a:solidFill>
          <a:ln w="9525">
            <a:solidFill>
              <a:schemeClr val="bg1"/>
            </a:solidFill>
            <a:round/>
            <a:headEnd/>
            <a:tailEnd/>
          </a:ln>
          <a:effectLst/>
          <a:extLst/>
        </p:spPr>
        <p:txBody>
          <a:bodyPr/>
          <a:lstStyle/>
          <a:p>
            <a:pPr eaLnBrk="1" hangingPunct="1">
              <a:defRPr/>
            </a:pPr>
            <a:endParaRPr lang="en-US" b="1" dirty="0">
              <a:latin typeface="+mj-lt"/>
              <a:ea typeface="Tahoma" panose="020B0604030504040204" pitchFamily="34" charset="0"/>
              <a:cs typeface="Tahoma" panose="020B0604030504040204" pitchFamily="34" charset="0"/>
            </a:endParaRPr>
          </a:p>
        </p:txBody>
      </p:sp>
      <p:sp>
        <p:nvSpPr>
          <p:cNvPr id="59" name="Freeform 1142"/>
          <p:cNvSpPr>
            <a:spLocks/>
          </p:cNvSpPr>
          <p:nvPr/>
        </p:nvSpPr>
        <p:spPr bwMode="auto">
          <a:xfrm>
            <a:off x="5057215" y="4035947"/>
            <a:ext cx="795349" cy="406282"/>
          </a:xfrm>
          <a:custGeom>
            <a:avLst/>
            <a:gdLst>
              <a:gd name="T0" fmla="*/ 4 w 791"/>
              <a:gd name="T1" fmla="*/ 375 h 396"/>
              <a:gd name="T2" fmla="*/ 23 w 791"/>
              <a:gd name="T3" fmla="*/ 373 h 396"/>
              <a:gd name="T4" fmla="*/ 29 w 791"/>
              <a:gd name="T5" fmla="*/ 331 h 396"/>
              <a:gd name="T6" fmla="*/ 17 w 791"/>
              <a:gd name="T7" fmla="*/ 329 h 396"/>
              <a:gd name="T8" fmla="*/ 42 w 791"/>
              <a:gd name="T9" fmla="*/ 295 h 396"/>
              <a:gd name="T10" fmla="*/ 91 w 791"/>
              <a:gd name="T11" fmla="*/ 310 h 396"/>
              <a:gd name="T12" fmla="*/ 99 w 791"/>
              <a:gd name="T13" fmla="*/ 262 h 396"/>
              <a:gd name="T14" fmla="*/ 133 w 791"/>
              <a:gd name="T15" fmla="*/ 249 h 396"/>
              <a:gd name="T16" fmla="*/ 128 w 791"/>
              <a:gd name="T17" fmla="*/ 240 h 396"/>
              <a:gd name="T18" fmla="*/ 147 w 791"/>
              <a:gd name="T19" fmla="*/ 194 h 396"/>
              <a:gd name="T20" fmla="*/ 211 w 791"/>
              <a:gd name="T21" fmla="*/ 190 h 396"/>
              <a:gd name="T22" fmla="*/ 264 w 791"/>
              <a:gd name="T23" fmla="*/ 173 h 396"/>
              <a:gd name="T24" fmla="*/ 299 w 791"/>
              <a:gd name="T25" fmla="*/ 150 h 396"/>
              <a:gd name="T26" fmla="*/ 318 w 791"/>
              <a:gd name="T27" fmla="*/ 141 h 396"/>
              <a:gd name="T28" fmla="*/ 361 w 791"/>
              <a:gd name="T29" fmla="*/ 139 h 396"/>
              <a:gd name="T30" fmla="*/ 411 w 791"/>
              <a:gd name="T31" fmla="*/ 57 h 396"/>
              <a:gd name="T32" fmla="*/ 426 w 791"/>
              <a:gd name="T33" fmla="*/ 63 h 396"/>
              <a:gd name="T34" fmla="*/ 464 w 791"/>
              <a:gd name="T35" fmla="*/ 34 h 396"/>
              <a:gd name="T36" fmla="*/ 455 w 791"/>
              <a:gd name="T37" fmla="*/ 13 h 396"/>
              <a:gd name="T38" fmla="*/ 458 w 791"/>
              <a:gd name="T39" fmla="*/ 2 h 396"/>
              <a:gd name="T40" fmla="*/ 493 w 791"/>
              <a:gd name="T41" fmla="*/ 0 h 396"/>
              <a:gd name="T42" fmla="*/ 515 w 791"/>
              <a:gd name="T43" fmla="*/ 8 h 396"/>
              <a:gd name="T44" fmla="*/ 584 w 791"/>
              <a:gd name="T45" fmla="*/ 48 h 396"/>
              <a:gd name="T46" fmla="*/ 633 w 791"/>
              <a:gd name="T47" fmla="*/ 46 h 396"/>
              <a:gd name="T48" fmla="*/ 656 w 791"/>
              <a:gd name="T49" fmla="*/ 31 h 396"/>
              <a:gd name="T50" fmla="*/ 711 w 791"/>
              <a:gd name="T51" fmla="*/ 65 h 396"/>
              <a:gd name="T52" fmla="*/ 728 w 791"/>
              <a:gd name="T53" fmla="*/ 129 h 396"/>
              <a:gd name="T54" fmla="*/ 791 w 791"/>
              <a:gd name="T55" fmla="*/ 175 h 396"/>
              <a:gd name="T56" fmla="*/ 761 w 791"/>
              <a:gd name="T57" fmla="*/ 211 h 396"/>
              <a:gd name="T58" fmla="*/ 707 w 791"/>
              <a:gd name="T59" fmla="*/ 262 h 396"/>
              <a:gd name="T60" fmla="*/ 706 w 791"/>
              <a:gd name="T61" fmla="*/ 274 h 396"/>
              <a:gd name="T62" fmla="*/ 628 w 791"/>
              <a:gd name="T63" fmla="*/ 323 h 396"/>
              <a:gd name="T64" fmla="*/ 190 w 791"/>
              <a:gd name="T65" fmla="*/ 365 h 396"/>
              <a:gd name="T66" fmla="*/ 143 w 791"/>
              <a:gd name="T67" fmla="*/ 361 h 396"/>
              <a:gd name="T68" fmla="*/ 145 w 791"/>
              <a:gd name="T69" fmla="*/ 384 h 396"/>
              <a:gd name="T70" fmla="*/ 0 w 791"/>
              <a:gd name="T71" fmla="*/ 396 h 396"/>
              <a:gd name="T72" fmla="*/ 4 w 791"/>
              <a:gd name="T73" fmla="*/ 375 h 396"/>
              <a:gd name="T74" fmla="*/ 4 w 791"/>
              <a:gd name="T75" fmla="*/ 375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91" h="396">
                <a:moveTo>
                  <a:pt x="4" y="375"/>
                </a:moveTo>
                <a:lnTo>
                  <a:pt x="23" y="373"/>
                </a:lnTo>
                <a:lnTo>
                  <a:pt x="29" y="331"/>
                </a:lnTo>
                <a:lnTo>
                  <a:pt x="17" y="329"/>
                </a:lnTo>
                <a:lnTo>
                  <a:pt x="42" y="295"/>
                </a:lnTo>
                <a:lnTo>
                  <a:pt x="91" y="310"/>
                </a:lnTo>
                <a:lnTo>
                  <a:pt x="99" y="262"/>
                </a:lnTo>
                <a:lnTo>
                  <a:pt x="133" y="249"/>
                </a:lnTo>
                <a:lnTo>
                  <a:pt x="128" y="240"/>
                </a:lnTo>
                <a:lnTo>
                  <a:pt x="147" y="194"/>
                </a:lnTo>
                <a:lnTo>
                  <a:pt x="211" y="190"/>
                </a:lnTo>
                <a:lnTo>
                  <a:pt x="264" y="173"/>
                </a:lnTo>
                <a:lnTo>
                  <a:pt x="299" y="150"/>
                </a:lnTo>
                <a:lnTo>
                  <a:pt x="318" y="141"/>
                </a:lnTo>
                <a:lnTo>
                  <a:pt x="361" y="139"/>
                </a:lnTo>
                <a:lnTo>
                  <a:pt x="411" y="57"/>
                </a:lnTo>
                <a:lnTo>
                  <a:pt x="426" y="63"/>
                </a:lnTo>
                <a:lnTo>
                  <a:pt x="464" y="34"/>
                </a:lnTo>
                <a:lnTo>
                  <a:pt x="455" y="13"/>
                </a:lnTo>
                <a:lnTo>
                  <a:pt x="458" y="2"/>
                </a:lnTo>
                <a:lnTo>
                  <a:pt x="493" y="0"/>
                </a:lnTo>
                <a:lnTo>
                  <a:pt x="515" y="8"/>
                </a:lnTo>
                <a:lnTo>
                  <a:pt x="584" y="48"/>
                </a:lnTo>
                <a:lnTo>
                  <a:pt x="633" y="46"/>
                </a:lnTo>
                <a:lnTo>
                  <a:pt x="656" y="31"/>
                </a:lnTo>
                <a:lnTo>
                  <a:pt x="711" y="65"/>
                </a:lnTo>
                <a:lnTo>
                  <a:pt x="728" y="129"/>
                </a:lnTo>
                <a:lnTo>
                  <a:pt x="791" y="175"/>
                </a:lnTo>
                <a:lnTo>
                  <a:pt x="761" y="211"/>
                </a:lnTo>
                <a:lnTo>
                  <a:pt x="707" y="262"/>
                </a:lnTo>
                <a:lnTo>
                  <a:pt x="706" y="274"/>
                </a:lnTo>
                <a:lnTo>
                  <a:pt x="628" y="323"/>
                </a:lnTo>
                <a:lnTo>
                  <a:pt x="190" y="365"/>
                </a:lnTo>
                <a:lnTo>
                  <a:pt x="143" y="361"/>
                </a:lnTo>
                <a:lnTo>
                  <a:pt x="145" y="384"/>
                </a:lnTo>
                <a:lnTo>
                  <a:pt x="0" y="396"/>
                </a:lnTo>
                <a:lnTo>
                  <a:pt x="4" y="375"/>
                </a:lnTo>
                <a:lnTo>
                  <a:pt x="4" y="375"/>
                </a:lnTo>
                <a:close/>
              </a:path>
            </a:pathLst>
          </a:custGeom>
          <a:solidFill>
            <a:srgbClr val="D9D9D9"/>
          </a:solidFill>
          <a:ln w="9525">
            <a:solidFill>
              <a:schemeClr val="bg1"/>
            </a:solidFill>
            <a:round/>
            <a:headEnd/>
            <a:tailEnd/>
          </a:ln>
          <a:effectLst/>
          <a:extLst/>
        </p:spPr>
        <p:txBody>
          <a:bodyPr/>
          <a:lstStyle/>
          <a:p>
            <a:pPr eaLnBrk="1" hangingPunct="1">
              <a:defRPr/>
            </a:pPr>
            <a:endParaRPr lang="en-US" b="1" dirty="0">
              <a:latin typeface="+mj-lt"/>
              <a:ea typeface="Tahoma" panose="020B0604030504040204" pitchFamily="34" charset="0"/>
              <a:cs typeface="Tahoma" panose="020B0604030504040204" pitchFamily="34" charset="0"/>
            </a:endParaRPr>
          </a:p>
        </p:txBody>
      </p:sp>
      <p:sp>
        <p:nvSpPr>
          <p:cNvPr id="60" name="Freeform 1143"/>
          <p:cNvSpPr>
            <a:spLocks/>
          </p:cNvSpPr>
          <p:nvPr/>
        </p:nvSpPr>
        <p:spPr bwMode="auto">
          <a:xfrm>
            <a:off x="4960809" y="4345823"/>
            <a:ext cx="934794" cy="313319"/>
          </a:xfrm>
          <a:custGeom>
            <a:avLst/>
            <a:gdLst>
              <a:gd name="T0" fmla="*/ 17 w 931"/>
              <a:gd name="T1" fmla="*/ 253 h 308"/>
              <a:gd name="T2" fmla="*/ 11 w 931"/>
              <a:gd name="T3" fmla="*/ 249 h 308"/>
              <a:gd name="T4" fmla="*/ 38 w 931"/>
              <a:gd name="T5" fmla="*/ 228 h 308"/>
              <a:gd name="T6" fmla="*/ 64 w 931"/>
              <a:gd name="T7" fmla="*/ 180 h 308"/>
              <a:gd name="T8" fmla="*/ 55 w 931"/>
              <a:gd name="T9" fmla="*/ 169 h 308"/>
              <a:gd name="T10" fmla="*/ 68 w 931"/>
              <a:gd name="T11" fmla="*/ 146 h 308"/>
              <a:gd name="T12" fmla="*/ 68 w 931"/>
              <a:gd name="T13" fmla="*/ 120 h 308"/>
              <a:gd name="T14" fmla="*/ 87 w 931"/>
              <a:gd name="T15" fmla="*/ 101 h 308"/>
              <a:gd name="T16" fmla="*/ 232 w 931"/>
              <a:gd name="T17" fmla="*/ 89 h 308"/>
              <a:gd name="T18" fmla="*/ 230 w 931"/>
              <a:gd name="T19" fmla="*/ 66 h 308"/>
              <a:gd name="T20" fmla="*/ 277 w 931"/>
              <a:gd name="T21" fmla="*/ 70 h 308"/>
              <a:gd name="T22" fmla="*/ 715 w 931"/>
              <a:gd name="T23" fmla="*/ 28 h 308"/>
              <a:gd name="T24" fmla="*/ 931 w 931"/>
              <a:gd name="T25" fmla="*/ 0 h 308"/>
              <a:gd name="T26" fmla="*/ 893 w 931"/>
              <a:gd name="T27" fmla="*/ 74 h 308"/>
              <a:gd name="T28" fmla="*/ 834 w 931"/>
              <a:gd name="T29" fmla="*/ 87 h 308"/>
              <a:gd name="T30" fmla="*/ 806 w 931"/>
              <a:gd name="T31" fmla="*/ 125 h 308"/>
              <a:gd name="T32" fmla="*/ 699 w 931"/>
              <a:gd name="T33" fmla="*/ 186 h 308"/>
              <a:gd name="T34" fmla="*/ 694 w 931"/>
              <a:gd name="T35" fmla="*/ 209 h 308"/>
              <a:gd name="T36" fmla="*/ 667 w 931"/>
              <a:gd name="T37" fmla="*/ 222 h 308"/>
              <a:gd name="T38" fmla="*/ 667 w 931"/>
              <a:gd name="T39" fmla="*/ 253 h 308"/>
              <a:gd name="T40" fmla="*/ 523 w 931"/>
              <a:gd name="T41" fmla="*/ 270 h 308"/>
              <a:gd name="T42" fmla="*/ 234 w 931"/>
              <a:gd name="T43" fmla="*/ 294 h 308"/>
              <a:gd name="T44" fmla="*/ 0 w 931"/>
              <a:gd name="T45" fmla="*/ 308 h 308"/>
              <a:gd name="T46" fmla="*/ 17 w 931"/>
              <a:gd name="T47" fmla="*/ 253 h 308"/>
              <a:gd name="T48" fmla="*/ 17 w 931"/>
              <a:gd name="T49" fmla="*/ 253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31" h="308">
                <a:moveTo>
                  <a:pt x="17" y="253"/>
                </a:moveTo>
                <a:lnTo>
                  <a:pt x="11" y="249"/>
                </a:lnTo>
                <a:lnTo>
                  <a:pt x="38" y="228"/>
                </a:lnTo>
                <a:lnTo>
                  <a:pt x="64" y="180"/>
                </a:lnTo>
                <a:lnTo>
                  <a:pt x="55" y="169"/>
                </a:lnTo>
                <a:lnTo>
                  <a:pt x="68" y="146"/>
                </a:lnTo>
                <a:lnTo>
                  <a:pt x="68" y="120"/>
                </a:lnTo>
                <a:lnTo>
                  <a:pt x="87" y="101"/>
                </a:lnTo>
                <a:lnTo>
                  <a:pt x="232" y="89"/>
                </a:lnTo>
                <a:lnTo>
                  <a:pt x="230" y="66"/>
                </a:lnTo>
                <a:lnTo>
                  <a:pt x="277" y="70"/>
                </a:lnTo>
                <a:lnTo>
                  <a:pt x="715" y="28"/>
                </a:lnTo>
                <a:lnTo>
                  <a:pt x="931" y="0"/>
                </a:lnTo>
                <a:lnTo>
                  <a:pt x="893" y="74"/>
                </a:lnTo>
                <a:lnTo>
                  <a:pt x="834" y="87"/>
                </a:lnTo>
                <a:lnTo>
                  <a:pt x="806" y="125"/>
                </a:lnTo>
                <a:lnTo>
                  <a:pt x="699" y="186"/>
                </a:lnTo>
                <a:lnTo>
                  <a:pt x="694" y="209"/>
                </a:lnTo>
                <a:lnTo>
                  <a:pt x="667" y="222"/>
                </a:lnTo>
                <a:lnTo>
                  <a:pt x="667" y="253"/>
                </a:lnTo>
                <a:lnTo>
                  <a:pt x="523" y="270"/>
                </a:lnTo>
                <a:lnTo>
                  <a:pt x="234" y="294"/>
                </a:lnTo>
                <a:lnTo>
                  <a:pt x="0" y="308"/>
                </a:lnTo>
                <a:lnTo>
                  <a:pt x="17" y="253"/>
                </a:lnTo>
                <a:lnTo>
                  <a:pt x="17" y="253"/>
                </a:lnTo>
                <a:close/>
              </a:path>
            </a:pathLst>
          </a:custGeom>
          <a:solidFill>
            <a:srgbClr val="E0A39E"/>
          </a:solidFill>
          <a:ln w="9525">
            <a:solidFill>
              <a:schemeClr val="bg1"/>
            </a:solidFill>
            <a:round/>
            <a:headEnd/>
            <a:tailEnd/>
          </a:ln>
          <a:effectLst/>
          <a:extLst/>
        </p:spPr>
        <p:txBody>
          <a:bodyPr/>
          <a:lstStyle/>
          <a:p>
            <a:pPr eaLnBrk="1" hangingPunct="1">
              <a:defRPr/>
            </a:pPr>
            <a:endParaRPr lang="en-US" b="1" dirty="0">
              <a:latin typeface="+mj-lt"/>
              <a:ea typeface="Tahoma" panose="020B0604030504040204" pitchFamily="34" charset="0"/>
              <a:cs typeface="Tahoma" panose="020B0604030504040204" pitchFamily="34" charset="0"/>
            </a:endParaRPr>
          </a:p>
        </p:txBody>
      </p:sp>
      <p:sp>
        <p:nvSpPr>
          <p:cNvPr id="61" name="Freeform 1144"/>
          <p:cNvSpPr>
            <a:spLocks/>
          </p:cNvSpPr>
          <p:nvPr/>
        </p:nvSpPr>
        <p:spPr bwMode="auto">
          <a:xfrm>
            <a:off x="4829972" y="4647092"/>
            <a:ext cx="392510" cy="664512"/>
          </a:xfrm>
          <a:custGeom>
            <a:avLst/>
            <a:gdLst>
              <a:gd name="T0" fmla="*/ 27 w 388"/>
              <a:gd name="T1" fmla="*/ 457 h 654"/>
              <a:gd name="T2" fmla="*/ 65 w 388"/>
              <a:gd name="T3" fmla="*/ 407 h 654"/>
              <a:gd name="T4" fmla="*/ 54 w 388"/>
              <a:gd name="T5" fmla="*/ 394 h 654"/>
              <a:gd name="T6" fmla="*/ 38 w 388"/>
              <a:gd name="T7" fmla="*/ 287 h 654"/>
              <a:gd name="T8" fmla="*/ 33 w 388"/>
              <a:gd name="T9" fmla="*/ 215 h 654"/>
              <a:gd name="T10" fmla="*/ 59 w 388"/>
              <a:gd name="T11" fmla="*/ 135 h 654"/>
              <a:gd name="T12" fmla="*/ 101 w 388"/>
              <a:gd name="T13" fmla="*/ 80 h 654"/>
              <a:gd name="T14" fmla="*/ 97 w 388"/>
              <a:gd name="T15" fmla="*/ 65 h 654"/>
              <a:gd name="T16" fmla="*/ 128 w 388"/>
              <a:gd name="T17" fmla="*/ 14 h 654"/>
              <a:gd name="T18" fmla="*/ 362 w 388"/>
              <a:gd name="T19" fmla="*/ 0 h 654"/>
              <a:gd name="T20" fmla="*/ 373 w 388"/>
              <a:gd name="T21" fmla="*/ 12 h 654"/>
              <a:gd name="T22" fmla="*/ 362 w 388"/>
              <a:gd name="T23" fmla="*/ 419 h 654"/>
              <a:gd name="T24" fmla="*/ 388 w 388"/>
              <a:gd name="T25" fmla="*/ 614 h 654"/>
              <a:gd name="T26" fmla="*/ 379 w 388"/>
              <a:gd name="T27" fmla="*/ 624 h 654"/>
              <a:gd name="T28" fmla="*/ 329 w 388"/>
              <a:gd name="T29" fmla="*/ 612 h 654"/>
              <a:gd name="T30" fmla="*/ 253 w 388"/>
              <a:gd name="T31" fmla="*/ 654 h 654"/>
              <a:gd name="T32" fmla="*/ 215 w 388"/>
              <a:gd name="T33" fmla="*/ 592 h 654"/>
              <a:gd name="T34" fmla="*/ 221 w 388"/>
              <a:gd name="T35" fmla="*/ 546 h 654"/>
              <a:gd name="T36" fmla="*/ 0 w 388"/>
              <a:gd name="T37" fmla="*/ 555 h 654"/>
              <a:gd name="T38" fmla="*/ 27 w 388"/>
              <a:gd name="T39" fmla="*/ 457 h 654"/>
              <a:gd name="T40" fmla="*/ 27 w 388"/>
              <a:gd name="T41" fmla="*/ 457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88" h="654">
                <a:moveTo>
                  <a:pt x="27" y="457"/>
                </a:moveTo>
                <a:lnTo>
                  <a:pt x="65" y="407"/>
                </a:lnTo>
                <a:lnTo>
                  <a:pt x="54" y="394"/>
                </a:lnTo>
                <a:lnTo>
                  <a:pt x="38" y="287"/>
                </a:lnTo>
                <a:lnTo>
                  <a:pt x="33" y="215"/>
                </a:lnTo>
                <a:lnTo>
                  <a:pt x="59" y="135"/>
                </a:lnTo>
                <a:lnTo>
                  <a:pt x="101" y="80"/>
                </a:lnTo>
                <a:lnTo>
                  <a:pt x="97" y="65"/>
                </a:lnTo>
                <a:lnTo>
                  <a:pt x="128" y="14"/>
                </a:lnTo>
                <a:lnTo>
                  <a:pt x="362" y="0"/>
                </a:lnTo>
                <a:lnTo>
                  <a:pt x="373" y="12"/>
                </a:lnTo>
                <a:lnTo>
                  <a:pt x="362" y="419"/>
                </a:lnTo>
                <a:lnTo>
                  <a:pt x="388" y="614"/>
                </a:lnTo>
                <a:lnTo>
                  <a:pt x="379" y="624"/>
                </a:lnTo>
                <a:lnTo>
                  <a:pt x="329" y="612"/>
                </a:lnTo>
                <a:lnTo>
                  <a:pt x="253" y="654"/>
                </a:lnTo>
                <a:lnTo>
                  <a:pt x="215" y="592"/>
                </a:lnTo>
                <a:lnTo>
                  <a:pt x="221" y="546"/>
                </a:lnTo>
                <a:lnTo>
                  <a:pt x="0" y="555"/>
                </a:lnTo>
                <a:lnTo>
                  <a:pt x="27" y="457"/>
                </a:lnTo>
                <a:lnTo>
                  <a:pt x="27" y="457"/>
                </a:lnTo>
                <a:close/>
              </a:path>
            </a:pathLst>
          </a:custGeom>
          <a:solidFill>
            <a:srgbClr val="D9D9D9"/>
          </a:solidFill>
          <a:ln w="9525">
            <a:solidFill>
              <a:schemeClr val="bg1"/>
            </a:solidFill>
            <a:round/>
            <a:headEnd/>
            <a:tailEnd/>
          </a:ln>
          <a:effectLst/>
          <a:extLst/>
        </p:spPr>
        <p:txBody>
          <a:bodyPr/>
          <a:lstStyle/>
          <a:p>
            <a:pPr eaLnBrk="1" hangingPunct="1">
              <a:defRPr/>
            </a:pPr>
            <a:endParaRPr lang="en-US" b="1" dirty="0">
              <a:latin typeface="+mj-lt"/>
              <a:ea typeface="Tahoma" panose="020B0604030504040204" pitchFamily="34" charset="0"/>
              <a:cs typeface="Tahoma" panose="020B0604030504040204" pitchFamily="34" charset="0"/>
            </a:endParaRPr>
          </a:p>
        </p:txBody>
      </p:sp>
      <p:sp>
        <p:nvSpPr>
          <p:cNvPr id="62" name="Freeform 1145"/>
          <p:cNvSpPr>
            <a:spLocks/>
          </p:cNvSpPr>
          <p:nvPr/>
        </p:nvSpPr>
        <p:spPr bwMode="auto">
          <a:xfrm>
            <a:off x="5194938" y="4621268"/>
            <a:ext cx="414890" cy="669677"/>
          </a:xfrm>
          <a:custGeom>
            <a:avLst/>
            <a:gdLst>
              <a:gd name="T0" fmla="*/ 11 w 416"/>
              <a:gd name="T1" fmla="*/ 36 h 659"/>
              <a:gd name="T2" fmla="*/ 0 w 416"/>
              <a:gd name="T3" fmla="*/ 443 h 659"/>
              <a:gd name="T4" fmla="*/ 26 w 416"/>
              <a:gd name="T5" fmla="*/ 638 h 659"/>
              <a:gd name="T6" fmla="*/ 55 w 416"/>
              <a:gd name="T7" fmla="*/ 646 h 659"/>
              <a:gd name="T8" fmla="*/ 81 w 416"/>
              <a:gd name="T9" fmla="*/ 631 h 659"/>
              <a:gd name="T10" fmla="*/ 97 w 416"/>
              <a:gd name="T11" fmla="*/ 646 h 659"/>
              <a:gd name="T12" fmla="*/ 74 w 416"/>
              <a:gd name="T13" fmla="*/ 659 h 659"/>
              <a:gd name="T14" fmla="*/ 131 w 416"/>
              <a:gd name="T15" fmla="*/ 644 h 659"/>
              <a:gd name="T16" fmla="*/ 142 w 416"/>
              <a:gd name="T17" fmla="*/ 627 h 659"/>
              <a:gd name="T18" fmla="*/ 135 w 416"/>
              <a:gd name="T19" fmla="*/ 616 h 659"/>
              <a:gd name="T20" fmla="*/ 138 w 416"/>
              <a:gd name="T21" fmla="*/ 598 h 659"/>
              <a:gd name="T22" fmla="*/ 112 w 416"/>
              <a:gd name="T23" fmla="*/ 574 h 659"/>
              <a:gd name="T24" fmla="*/ 112 w 416"/>
              <a:gd name="T25" fmla="*/ 553 h 659"/>
              <a:gd name="T26" fmla="*/ 416 w 416"/>
              <a:gd name="T27" fmla="*/ 526 h 659"/>
              <a:gd name="T28" fmla="*/ 391 w 416"/>
              <a:gd name="T29" fmla="*/ 422 h 659"/>
              <a:gd name="T30" fmla="*/ 406 w 416"/>
              <a:gd name="T31" fmla="*/ 359 h 659"/>
              <a:gd name="T32" fmla="*/ 368 w 416"/>
              <a:gd name="T33" fmla="*/ 277 h 659"/>
              <a:gd name="T34" fmla="*/ 289 w 416"/>
              <a:gd name="T35" fmla="*/ 0 h 659"/>
              <a:gd name="T36" fmla="*/ 0 w 416"/>
              <a:gd name="T37" fmla="*/ 24 h 659"/>
              <a:gd name="T38" fmla="*/ 11 w 416"/>
              <a:gd name="T39" fmla="*/ 36 h 659"/>
              <a:gd name="T40" fmla="*/ 11 w 416"/>
              <a:gd name="T41" fmla="*/ 36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6" h="659">
                <a:moveTo>
                  <a:pt x="11" y="36"/>
                </a:moveTo>
                <a:lnTo>
                  <a:pt x="0" y="443"/>
                </a:lnTo>
                <a:lnTo>
                  <a:pt x="26" y="638"/>
                </a:lnTo>
                <a:lnTo>
                  <a:pt x="55" y="646"/>
                </a:lnTo>
                <a:lnTo>
                  <a:pt x="81" y="631"/>
                </a:lnTo>
                <a:lnTo>
                  <a:pt x="97" y="646"/>
                </a:lnTo>
                <a:lnTo>
                  <a:pt x="74" y="659"/>
                </a:lnTo>
                <a:lnTo>
                  <a:pt x="131" y="644"/>
                </a:lnTo>
                <a:lnTo>
                  <a:pt x="142" y="627"/>
                </a:lnTo>
                <a:lnTo>
                  <a:pt x="135" y="616"/>
                </a:lnTo>
                <a:lnTo>
                  <a:pt x="138" y="598"/>
                </a:lnTo>
                <a:lnTo>
                  <a:pt x="112" y="574"/>
                </a:lnTo>
                <a:lnTo>
                  <a:pt x="112" y="553"/>
                </a:lnTo>
                <a:lnTo>
                  <a:pt x="416" y="526"/>
                </a:lnTo>
                <a:lnTo>
                  <a:pt x="391" y="422"/>
                </a:lnTo>
                <a:lnTo>
                  <a:pt x="406" y="359"/>
                </a:lnTo>
                <a:lnTo>
                  <a:pt x="368" y="277"/>
                </a:lnTo>
                <a:lnTo>
                  <a:pt x="289" y="0"/>
                </a:lnTo>
                <a:lnTo>
                  <a:pt x="0" y="24"/>
                </a:lnTo>
                <a:lnTo>
                  <a:pt x="11" y="36"/>
                </a:lnTo>
                <a:lnTo>
                  <a:pt x="11" y="36"/>
                </a:lnTo>
                <a:close/>
              </a:path>
            </a:pathLst>
          </a:custGeom>
          <a:solidFill>
            <a:srgbClr val="B22830"/>
          </a:solidFill>
          <a:ln w="9525">
            <a:solidFill>
              <a:schemeClr val="bg1"/>
            </a:solidFill>
            <a:round/>
            <a:headEnd/>
            <a:tailEnd/>
          </a:ln>
          <a:effectLst/>
          <a:extLst/>
        </p:spPr>
        <p:txBody>
          <a:bodyPr/>
          <a:lstStyle/>
          <a:p>
            <a:pPr eaLnBrk="1" hangingPunct="1">
              <a:defRPr/>
            </a:pPr>
            <a:endParaRPr lang="en-US" b="1" dirty="0">
              <a:latin typeface="+mj-lt"/>
              <a:ea typeface="Tahoma" panose="020B0604030504040204" pitchFamily="34" charset="0"/>
              <a:cs typeface="Tahoma" panose="020B0604030504040204" pitchFamily="34" charset="0"/>
            </a:endParaRPr>
          </a:p>
        </p:txBody>
      </p:sp>
      <p:sp>
        <p:nvSpPr>
          <p:cNvPr id="63" name="Freeform 1146"/>
          <p:cNvSpPr>
            <a:spLocks/>
          </p:cNvSpPr>
          <p:nvPr/>
        </p:nvSpPr>
        <p:spPr bwMode="auto">
          <a:xfrm>
            <a:off x="5482434" y="4588560"/>
            <a:ext cx="590486" cy="612866"/>
          </a:xfrm>
          <a:custGeom>
            <a:avLst/>
            <a:gdLst>
              <a:gd name="T0" fmla="*/ 79 w 587"/>
              <a:gd name="T1" fmla="*/ 312 h 603"/>
              <a:gd name="T2" fmla="*/ 117 w 587"/>
              <a:gd name="T3" fmla="*/ 394 h 603"/>
              <a:gd name="T4" fmla="*/ 102 w 587"/>
              <a:gd name="T5" fmla="*/ 457 h 603"/>
              <a:gd name="T6" fmla="*/ 127 w 587"/>
              <a:gd name="T7" fmla="*/ 561 h 603"/>
              <a:gd name="T8" fmla="*/ 150 w 587"/>
              <a:gd name="T9" fmla="*/ 595 h 603"/>
              <a:gd name="T10" fmla="*/ 464 w 587"/>
              <a:gd name="T11" fmla="*/ 578 h 603"/>
              <a:gd name="T12" fmla="*/ 467 w 587"/>
              <a:gd name="T13" fmla="*/ 599 h 603"/>
              <a:gd name="T14" fmla="*/ 486 w 587"/>
              <a:gd name="T15" fmla="*/ 603 h 603"/>
              <a:gd name="T16" fmla="*/ 479 w 587"/>
              <a:gd name="T17" fmla="*/ 552 h 603"/>
              <a:gd name="T18" fmla="*/ 492 w 587"/>
              <a:gd name="T19" fmla="*/ 538 h 603"/>
              <a:gd name="T20" fmla="*/ 538 w 587"/>
              <a:gd name="T21" fmla="*/ 548 h 603"/>
              <a:gd name="T22" fmla="*/ 545 w 587"/>
              <a:gd name="T23" fmla="*/ 512 h 603"/>
              <a:gd name="T24" fmla="*/ 540 w 587"/>
              <a:gd name="T25" fmla="*/ 464 h 603"/>
              <a:gd name="T26" fmla="*/ 559 w 587"/>
              <a:gd name="T27" fmla="*/ 451 h 603"/>
              <a:gd name="T28" fmla="*/ 587 w 587"/>
              <a:gd name="T29" fmla="*/ 360 h 603"/>
              <a:gd name="T30" fmla="*/ 568 w 587"/>
              <a:gd name="T31" fmla="*/ 356 h 603"/>
              <a:gd name="T32" fmla="*/ 492 w 587"/>
              <a:gd name="T33" fmla="*/ 238 h 603"/>
              <a:gd name="T34" fmla="*/ 327 w 587"/>
              <a:gd name="T35" fmla="*/ 90 h 603"/>
              <a:gd name="T36" fmla="*/ 254 w 587"/>
              <a:gd name="T37" fmla="*/ 44 h 603"/>
              <a:gd name="T38" fmla="*/ 279 w 587"/>
              <a:gd name="T39" fmla="*/ 0 h 603"/>
              <a:gd name="T40" fmla="*/ 144 w 587"/>
              <a:gd name="T41" fmla="*/ 18 h 603"/>
              <a:gd name="T42" fmla="*/ 0 w 587"/>
              <a:gd name="T43" fmla="*/ 35 h 603"/>
              <a:gd name="T44" fmla="*/ 79 w 587"/>
              <a:gd name="T45" fmla="*/ 312 h 603"/>
              <a:gd name="T46" fmla="*/ 79 w 587"/>
              <a:gd name="T47" fmla="*/ 312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87" h="603">
                <a:moveTo>
                  <a:pt x="79" y="312"/>
                </a:moveTo>
                <a:lnTo>
                  <a:pt x="117" y="394"/>
                </a:lnTo>
                <a:lnTo>
                  <a:pt x="102" y="457"/>
                </a:lnTo>
                <a:lnTo>
                  <a:pt x="127" y="561"/>
                </a:lnTo>
                <a:lnTo>
                  <a:pt x="150" y="595"/>
                </a:lnTo>
                <a:lnTo>
                  <a:pt x="464" y="578"/>
                </a:lnTo>
                <a:lnTo>
                  <a:pt x="467" y="599"/>
                </a:lnTo>
                <a:lnTo>
                  <a:pt x="486" y="603"/>
                </a:lnTo>
                <a:lnTo>
                  <a:pt x="479" y="552"/>
                </a:lnTo>
                <a:lnTo>
                  <a:pt x="492" y="538"/>
                </a:lnTo>
                <a:lnTo>
                  <a:pt x="538" y="548"/>
                </a:lnTo>
                <a:lnTo>
                  <a:pt x="545" y="512"/>
                </a:lnTo>
                <a:lnTo>
                  <a:pt x="540" y="464"/>
                </a:lnTo>
                <a:lnTo>
                  <a:pt x="559" y="451"/>
                </a:lnTo>
                <a:lnTo>
                  <a:pt x="587" y="360"/>
                </a:lnTo>
                <a:lnTo>
                  <a:pt x="568" y="356"/>
                </a:lnTo>
                <a:lnTo>
                  <a:pt x="492" y="238"/>
                </a:lnTo>
                <a:lnTo>
                  <a:pt x="327" y="90"/>
                </a:lnTo>
                <a:lnTo>
                  <a:pt x="254" y="44"/>
                </a:lnTo>
                <a:lnTo>
                  <a:pt x="279" y="0"/>
                </a:lnTo>
                <a:lnTo>
                  <a:pt x="144" y="18"/>
                </a:lnTo>
                <a:lnTo>
                  <a:pt x="0" y="35"/>
                </a:lnTo>
                <a:lnTo>
                  <a:pt x="79" y="312"/>
                </a:lnTo>
                <a:lnTo>
                  <a:pt x="79" y="312"/>
                </a:lnTo>
                <a:close/>
              </a:path>
            </a:pathLst>
          </a:custGeom>
          <a:solidFill>
            <a:srgbClr val="E0A39E"/>
          </a:solidFill>
          <a:ln w="9525">
            <a:solidFill>
              <a:schemeClr val="bg1"/>
            </a:solidFill>
            <a:round/>
            <a:headEnd/>
            <a:tailEnd/>
          </a:ln>
          <a:effectLst/>
          <a:extLst/>
        </p:spPr>
        <p:txBody>
          <a:bodyPr/>
          <a:lstStyle/>
          <a:p>
            <a:pPr eaLnBrk="1" hangingPunct="1">
              <a:defRPr/>
            </a:pPr>
            <a:endParaRPr lang="en-US" b="1" dirty="0">
              <a:latin typeface="+mj-lt"/>
              <a:ea typeface="Tahoma" panose="020B0604030504040204" pitchFamily="34" charset="0"/>
              <a:cs typeface="Tahoma" panose="020B0604030504040204" pitchFamily="34" charset="0"/>
            </a:endParaRPr>
          </a:p>
        </p:txBody>
      </p:sp>
      <p:sp>
        <p:nvSpPr>
          <p:cNvPr id="64" name="Freeform 1147"/>
          <p:cNvSpPr>
            <a:spLocks/>
          </p:cNvSpPr>
          <p:nvPr/>
        </p:nvSpPr>
        <p:spPr bwMode="auto">
          <a:xfrm>
            <a:off x="5308559" y="5134286"/>
            <a:ext cx="993326" cy="745425"/>
          </a:xfrm>
          <a:custGeom>
            <a:avLst/>
            <a:gdLst>
              <a:gd name="T0" fmla="*/ 0 w 990"/>
              <a:gd name="T1" fmla="*/ 71 h 732"/>
              <a:gd name="T2" fmla="*/ 26 w 990"/>
              <a:gd name="T3" fmla="*/ 95 h 732"/>
              <a:gd name="T4" fmla="*/ 23 w 990"/>
              <a:gd name="T5" fmla="*/ 113 h 732"/>
              <a:gd name="T6" fmla="*/ 30 w 990"/>
              <a:gd name="T7" fmla="*/ 124 h 732"/>
              <a:gd name="T8" fmla="*/ 19 w 990"/>
              <a:gd name="T9" fmla="*/ 141 h 732"/>
              <a:gd name="T10" fmla="*/ 135 w 990"/>
              <a:gd name="T11" fmla="*/ 101 h 732"/>
              <a:gd name="T12" fmla="*/ 283 w 990"/>
              <a:gd name="T13" fmla="*/ 194 h 732"/>
              <a:gd name="T14" fmla="*/ 405 w 990"/>
              <a:gd name="T15" fmla="*/ 130 h 732"/>
              <a:gd name="T16" fmla="*/ 475 w 990"/>
              <a:gd name="T17" fmla="*/ 145 h 732"/>
              <a:gd name="T18" fmla="*/ 564 w 990"/>
              <a:gd name="T19" fmla="*/ 232 h 732"/>
              <a:gd name="T20" fmla="*/ 597 w 990"/>
              <a:gd name="T21" fmla="*/ 232 h 732"/>
              <a:gd name="T22" fmla="*/ 625 w 990"/>
              <a:gd name="T23" fmla="*/ 293 h 732"/>
              <a:gd name="T24" fmla="*/ 618 w 990"/>
              <a:gd name="T25" fmla="*/ 409 h 732"/>
              <a:gd name="T26" fmla="*/ 639 w 990"/>
              <a:gd name="T27" fmla="*/ 422 h 732"/>
              <a:gd name="T28" fmla="*/ 642 w 990"/>
              <a:gd name="T29" fmla="*/ 401 h 732"/>
              <a:gd name="T30" fmla="*/ 671 w 990"/>
              <a:gd name="T31" fmla="*/ 401 h 732"/>
              <a:gd name="T32" fmla="*/ 642 w 990"/>
              <a:gd name="T33" fmla="*/ 457 h 732"/>
              <a:gd name="T34" fmla="*/ 718 w 990"/>
              <a:gd name="T35" fmla="*/ 533 h 732"/>
              <a:gd name="T36" fmla="*/ 730 w 990"/>
              <a:gd name="T37" fmla="*/ 512 h 732"/>
              <a:gd name="T38" fmla="*/ 736 w 990"/>
              <a:gd name="T39" fmla="*/ 565 h 732"/>
              <a:gd name="T40" fmla="*/ 760 w 990"/>
              <a:gd name="T41" fmla="*/ 576 h 732"/>
              <a:gd name="T42" fmla="*/ 787 w 990"/>
              <a:gd name="T43" fmla="*/ 641 h 732"/>
              <a:gd name="T44" fmla="*/ 814 w 990"/>
              <a:gd name="T45" fmla="*/ 641 h 732"/>
              <a:gd name="T46" fmla="*/ 871 w 990"/>
              <a:gd name="T47" fmla="*/ 702 h 732"/>
              <a:gd name="T48" fmla="*/ 903 w 990"/>
              <a:gd name="T49" fmla="*/ 706 h 732"/>
              <a:gd name="T50" fmla="*/ 903 w 990"/>
              <a:gd name="T51" fmla="*/ 715 h 732"/>
              <a:gd name="T52" fmla="*/ 880 w 990"/>
              <a:gd name="T53" fmla="*/ 732 h 732"/>
              <a:gd name="T54" fmla="*/ 931 w 990"/>
              <a:gd name="T55" fmla="*/ 725 h 732"/>
              <a:gd name="T56" fmla="*/ 964 w 990"/>
              <a:gd name="T57" fmla="*/ 711 h 732"/>
              <a:gd name="T58" fmla="*/ 981 w 990"/>
              <a:gd name="T59" fmla="*/ 626 h 732"/>
              <a:gd name="T60" fmla="*/ 990 w 990"/>
              <a:gd name="T61" fmla="*/ 630 h 732"/>
              <a:gd name="T62" fmla="*/ 983 w 990"/>
              <a:gd name="T63" fmla="*/ 512 h 732"/>
              <a:gd name="T64" fmla="*/ 969 w 990"/>
              <a:gd name="T65" fmla="*/ 477 h 732"/>
              <a:gd name="T66" fmla="*/ 863 w 990"/>
              <a:gd name="T67" fmla="*/ 306 h 732"/>
              <a:gd name="T68" fmla="*/ 779 w 990"/>
              <a:gd name="T69" fmla="*/ 145 h 732"/>
              <a:gd name="T70" fmla="*/ 728 w 990"/>
              <a:gd name="T71" fmla="*/ 12 h 732"/>
              <a:gd name="T72" fmla="*/ 715 w 990"/>
              <a:gd name="T73" fmla="*/ 10 h 732"/>
              <a:gd name="T74" fmla="*/ 669 w 990"/>
              <a:gd name="T75" fmla="*/ 0 h 732"/>
              <a:gd name="T76" fmla="*/ 656 w 990"/>
              <a:gd name="T77" fmla="*/ 14 h 732"/>
              <a:gd name="T78" fmla="*/ 663 w 990"/>
              <a:gd name="T79" fmla="*/ 65 h 732"/>
              <a:gd name="T80" fmla="*/ 644 w 990"/>
              <a:gd name="T81" fmla="*/ 61 h 732"/>
              <a:gd name="T82" fmla="*/ 641 w 990"/>
              <a:gd name="T83" fmla="*/ 40 h 732"/>
              <a:gd name="T84" fmla="*/ 327 w 990"/>
              <a:gd name="T85" fmla="*/ 57 h 732"/>
              <a:gd name="T86" fmla="*/ 304 w 990"/>
              <a:gd name="T87" fmla="*/ 23 h 732"/>
              <a:gd name="T88" fmla="*/ 0 w 990"/>
              <a:gd name="T89" fmla="*/ 50 h 732"/>
              <a:gd name="T90" fmla="*/ 0 w 990"/>
              <a:gd name="T91" fmla="*/ 71 h 732"/>
              <a:gd name="T92" fmla="*/ 0 w 990"/>
              <a:gd name="T93" fmla="*/ 71 h 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90" h="732">
                <a:moveTo>
                  <a:pt x="0" y="71"/>
                </a:moveTo>
                <a:lnTo>
                  <a:pt x="26" y="95"/>
                </a:lnTo>
                <a:lnTo>
                  <a:pt x="23" y="113"/>
                </a:lnTo>
                <a:lnTo>
                  <a:pt x="30" y="124"/>
                </a:lnTo>
                <a:lnTo>
                  <a:pt x="19" y="141"/>
                </a:lnTo>
                <a:lnTo>
                  <a:pt x="135" y="101"/>
                </a:lnTo>
                <a:lnTo>
                  <a:pt x="283" y="194"/>
                </a:lnTo>
                <a:lnTo>
                  <a:pt x="405" y="130"/>
                </a:lnTo>
                <a:lnTo>
                  <a:pt x="475" y="145"/>
                </a:lnTo>
                <a:lnTo>
                  <a:pt x="564" y="232"/>
                </a:lnTo>
                <a:lnTo>
                  <a:pt x="597" y="232"/>
                </a:lnTo>
                <a:lnTo>
                  <a:pt x="625" y="293"/>
                </a:lnTo>
                <a:lnTo>
                  <a:pt x="618" y="409"/>
                </a:lnTo>
                <a:lnTo>
                  <a:pt x="639" y="422"/>
                </a:lnTo>
                <a:lnTo>
                  <a:pt x="642" y="401"/>
                </a:lnTo>
                <a:lnTo>
                  <a:pt x="671" y="401"/>
                </a:lnTo>
                <a:lnTo>
                  <a:pt x="642" y="457"/>
                </a:lnTo>
                <a:lnTo>
                  <a:pt x="718" y="533"/>
                </a:lnTo>
                <a:lnTo>
                  <a:pt x="730" y="512"/>
                </a:lnTo>
                <a:lnTo>
                  <a:pt x="736" y="565"/>
                </a:lnTo>
                <a:lnTo>
                  <a:pt x="760" y="576"/>
                </a:lnTo>
                <a:lnTo>
                  <a:pt x="787" y="641"/>
                </a:lnTo>
                <a:lnTo>
                  <a:pt x="814" y="641"/>
                </a:lnTo>
                <a:lnTo>
                  <a:pt x="871" y="702"/>
                </a:lnTo>
                <a:lnTo>
                  <a:pt x="903" y="706"/>
                </a:lnTo>
                <a:lnTo>
                  <a:pt x="903" y="715"/>
                </a:lnTo>
                <a:lnTo>
                  <a:pt x="880" y="732"/>
                </a:lnTo>
                <a:lnTo>
                  <a:pt x="931" y="725"/>
                </a:lnTo>
                <a:lnTo>
                  <a:pt x="964" y="711"/>
                </a:lnTo>
                <a:lnTo>
                  <a:pt x="981" y="626"/>
                </a:lnTo>
                <a:lnTo>
                  <a:pt x="990" y="630"/>
                </a:lnTo>
                <a:lnTo>
                  <a:pt x="983" y="512"/>
                </a:lnTo>
                <a:lnTo>
                  <a:pt x="969" y="477"/>
                </a:lnTo>
                <a:lnTo>
                  <a:pt x="863" y="306"/>
                </a:lnTo>
                <a:lnTo>
                  <a:pt x="779" y="145"/>
                </a:lnTo>
                <a:lnTo>
                  <a:pt x="728" y="12"/>
                </a:lnTo>
                <a:lnTo>
                  <a:pt x="715" y="10"/>
                </a:lnTo>
                <a:lnTo>
                  <a:pt x="669" y="0"/>
                </a:lnTo>
                <a:lnTo>
                  <a:pt x="656" y="14"/>
                </a:lnTo>
                <a:lnTo>
                  <a:pt x="663" y="65"/>
                </a:lnTo>
                <a:lnTo>
                  <a:pt x="644" y="61"/>
                </a:lnTo>
                <a:lnTo>
                  <a:pt x="641" y="40"/>
                </a:lnTo>
                <a:lnTo>
                  <a:pt x="327" y="57"/>
                </a:lnTo>
                <a:lnTo>
                  <a:pt x="304" y="23"/>
                </a:lnTo>
                <a:lnTo>
                  <a:pt x="0" y="50"/>
                </a:lnTo>
                <a:lnTo>
                  <a:pt x="0" y="71"/>
                </a:lnTo>
                <a:lnTo>
                  <a:pt x="0" y="71"/>
                </a:lnTo>
                <a:close/>
              </a:path>
            </a:pathLst>
          </a:custGeom>
          <a:solidFill>
            <a:srgbClr val="E0A39E"/>
          </a:solidFill>
          <a:ln w="9525">
            <a:solidFill>
              <a:schemeClr val="bg1"/>
            </a:solidFill>
            <a:round/>
            <a:headEnd/>
            <a:tailEnd/>
          </a:ln>
          <a:effectLst/>
          <a:extLst/>
        </p:spPr>
        <p:txBody>
          <a:bodyPr/>
          <a:lstStyle/>
          <a:p>
            <a:pPr eaLnBrk="1" hangingPunct="1">
              <a:defRPr/>
            </a:pPr>
            <a:endParaRPr lang="en-US" b="1" dirty="0">
              <a:latin typeface="+mj-lt"/>
              <a:ea typeface="Tahoma" panose="020B0604030504040204" pitchFamily="34" charset="0"/>
              <a:cs typeface="Tahoma" panose="020B0604030504040204" pitchFamily="34" charset="0"/>
            </a:endParaRPr>
          </a:p>
        </p:txBody>
      </p:sp>
      <p:sp>
        <p:nvSpPr>
          <p:cNvPr id="65" name="Freeform 1151"/>
          <p:cNvSpPr>
            <a:spLocks/>
          </p:cNvSpPr>
          <p:nvPr/>
        </p:nvSpPr>
        <p:spPr bwMode="auto">
          <a:xfrm>
            <a:off x="5468662" y="3598677"/>
            <a:ext cx="459649" cy="511296"/>
          </a:xfrm>
          <a:custGeom>
            <a:avLst/>
            <a:gdLst>
              <a:gd name="T0" fmla="*/ 0 w 459"/>
              <a:gd name="T1" fmla="*/ 91 h 504"/>
              <a:gd name="T2" fmla="*/ 38 w 459"/>
              <a:gd name="T3" fmla="*/ 441 h 504"/>
              <a:gd name="T4" fmla="*/ 95 w 459"/>
              <a:gd name="T5" fmla="*/ 447 h 504"/>
              <a:gd name="T6" fmla="*/ 164 w 459"/>
              <a:gd name="T7" fmla="*/ 487 h 504"/>
              <a:gd name="T8" fmla="*/ 213 w 459"/>
              <a:gd name="T9" fmla="*/ 485 h 504"/>
              <a:gd name="T10" fmla="*/ 236 w 459"/>
              <a:gd name="T11" fmla="*/ 470 h 504"/>
              <a:gd name="T12" fmla="*/ 291 w 459"/>
              <a:gd name="T13" fmla="*/ 504 h 504"/>
              <a:gd name="T14" fmla="*/ 324 w 459"/>
              <a:gd name="T15" fmla="*/ 475 h 504"/>
              <a:gd name="T16" fmla="*/ 331 w 459"/>
              <a:gd name="T17" fmla="*/ 420 h 504"/>
              <a:gd name="T18" fmla="*/ 352 w 459"/>
              <a:gd name="T19" fmla="*/ 432 h 504"/>
              <a:gd name="T20" fmla="*/ 364 w 459"/>
              <a:gd name="T21" fmla="*/ 386 h 504"/>
              <a:gd name="T22" fmla="*/ 440 w 459"/>
              <a:gd name="T23" fmla="*/ 319 h 504"/>
              <a:gd name="T24" fmla="*/ 453 w 459"/>
              <a:gd name="T25" fmla="*/ 211 h 504"/>
              <a:gd name="T26" fmla="*/ 443 w 459"/>
              <a:gd name="T27" fmla="*/ 188 h 504"/>
              <a:gd name="T28" fmla="*/ 459 w 459"/>
              <a:gd name="T29" fmla="*/ 177 h 504"/>
              <a:gd name="T30" fmla="*/ 430 w 459"/>
              <a:gd name="T31" fmla="*/ 0 h 504"/>
              <a:gd name="T32" fmla="*/ 352 w 459"/>
              <a:gd name="T33" fmla="*/ 40 h 504"/>
              <a:gd name="T34" fmla="*/ 312 w 459"/>
              <a:gd name="T35" fmla="*/ 82 h 504"/>
              <a:gd name="T36" fmla="*/ 284 w 459"/>
              <a:gd name="T37" fmla="*/ 84 h 504"/>
              <a:gd name="T38" fmla="*/ 240 w 459"/>
              <a:gd name="T39" fmla="*/ 107 h 504"/>
              <a:gd name="T40" fmla="*/ 139 w 459"/>
              <a:gd name="T41" fmla="*/ 72 h 504"/>
              <a:gd name="T42" fmla="*/ 0 w 459"/>
              <a:gd name="T43" fmla="*/ 91 h 504"/>
              <a:gd name="T44" fmla="*/ 0 w 459"/>
              <a:gd name="T45" fmla="*/ 91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59" h="504">
                <a:moveTo>
                  <a:pt x="0" y="91"/>
                </a:moveTo>
                <a:lnTo>
                  <a:pt x="38" y="441"/>
                </a:lnTo>
                <a:lnTo>
                  <a:pt x="95" y="447"/>
                </a:lnTo>
                <a:lnTo>
                  <a:pt x="164" y="487"/>
                </a:lnTo>
                <a:lnTo>
                  <a:pt x="213" y="485"/>
                </a:lnTo>
                <a:lnTo>
                  <a:pt x="236" y="470"/>
                </a:lnTo>
                <a:lnTo>
                  <a:pt x="291" y="504"/>
                </a:lnTo>
                <a:lnTo>
                  <a:pt x="324" y="475"/>
                </a:lnTo>
                <a:lnTo>
                  <a:pt x="331" y="420"/>
                </a:lnTo>
                <a:lnTo>
                  <a:pt x="352" y="432"/>
                </a:lnTo>
                <a:lnTo>
                  <a:pt x="364" y="386"/>
                </a:lnTo>
                <a:lnTo>
                  <a:pt x="440" y="319"/>
                </a:lnTo>
                <a:lnTo>
                  <a:pt x="453" y="211"/>
                </a:lnTo>
                <a:lnTo>
                  <a:pt x="443" y="188"/>
                </a:lnTo>
                <a:lnTo>
                  <a:pt x="459" y="177"/>
                </a:lnTo>
                <a:lnTo>
                  <a:pt x="430" y="0"/>
                </a:lnTo>
                <a:lnTo>
                  <a:pt x="352" y="40"/>
                </a:lnTo>
                <a:lnTo>
                  <a:pt x="312" y="82"/>
                </a:lnTo>
                <a:lnTo>
                  <a:pt x="284" y="84"/>
                </a:lnTo>
                <a:lnTo>
                  <a:pt x="240" y="107"/>
                </a:lnTo>
                <a:lnTo>
                  <a:pt x="139" y="72"/>
                </a:lnTo>
                <a:lnTo>
                  <a:pt x="0" y="91"/>
                </a:lnTo>
                <a:lnTo>
                  <a:pt x="0" y="91"/>
                </a:lnTo>
                <a:close/>
              </a:path>
            </a:pathLst>
          </a:custGeom>
          <a:solidFill>
            <a:srgbClr val="E0A39E"/>
          </a:solidFill>
          <a:ln w="9525">
            <a:solidFill>
              <a:schemeClr val="bg1"/>
            </a:solidFill>
            <a:round/>
            <a:headEnd/>
            <a:tailEnd/>
          </a:ln>
          <a:effectLst/>
          <a:extLst/>
        </p:spPr>
        <p:txBody>
          <a:bodyPr/>
          <a:lstStyle/>
          <a:p>
            <a:pPr eaLnBrk="1" hangingPunct="1">
              <a:defRPr/>
            </a:pPr>
            <a:endParaRPr lang="en-US" b="1" dirty="0">
              <a:latin typeface="+mj-lt"/>
              <a:ea typeface="Tahoma" panose="020B0604030504040204" pitchFamily="34" charset="0"/>
              <a:cs typeface="Tahoma" panose="020B0604030504040204" pitchFamily="34" charset="0"/>
            </a:endParaRPr>
          </a:p>
        </p:txBody>
      </p:sp>
      <p:sp>
        <p:nvSpPr>
          <p:cNvPr id="66" name="Freeform 1152"/>
          <p:cNvSpPr>
            <a:spLocks/>
          </p:cNvSpPr>
          <p:nvPr/>
        </p:nvSpPr>
        <p:spPr bwMode="auto">
          <a:xfrm>
            <a:off x="5759601" y="3781159"/>
            <a:ext cx="490638" cy="480309"/>
          </a:xfrm>
          <a:custGeom>
            <a:avLst/>
            <a:gdLst>
              <a:gd name="T0" fmla="*/ 0 w 489"/>
              <a:gd name="T1" fmla="*/ 327 h 473"/>
              <a:gd name="T2" fmla="*/ 17 w 489"/>
              <a:gd name="T3" fmla="*/ 391 h 473"/>
              <a:gd name="T4" fmla="*/ 80 w 489"/>
              <a:gd name="T5" fmla="*/ 437 h 473"/>
              <a:gd name="T6" fmla="*/ 111 w 489"/>
              <a:gd name="T7" fmla="*/ 473 h 473"/>
              <a:gd name="T8" fmla="*/ 204 w 489"/>
              <a:gd name="T9" fmla="*/ 435 h 473"/>
              <a:gd name="T10" fmla="*/ 246 w 489"/>
              <a:gd name="T11" fmla="*/ 429 h 473"/>
              <a:gd name="T12" fmla="*/ 268 w 489"/>
              <a:gd name="T13" fmla="*/ 401 h 473"/>
              <a:gd name="T14" fmla="*/ 304 w 489"/>
              <a:gd name="T15" fmla="*/ 258 h 473"/>
              <a:gd name="T16" fmla="*/ 344 w 489"/>
              <a:gd name="T17" fmla="*/ 275 h 473"/>
              <a:gd name="T18" fmla="*/ 420 w 489"/>
              <a:gd name="T19" fmla="*/ 122 h 473"/>
              <a:gd name="T20" fmla="*/ 479 w 489"/>
              <a:gd name="T21" fmla="*/ 154 h 473"/>
              <a:gd name="T22" fmla="*/ 489 w 489"/>
              <a:gd name="T23" fmla="*/ 127 h 473"/>
              <a:gd name="T24" fmla="*/ 447 w 489"/>
              <a:gd name="T25" fmla="*/ 93 h 473"/>
              <a:gd name="T26" fmla="*/ 415 w 489"/>
              <a:gd name="T27" fmla="*/ 97 h 473"/>
              <a:gd name="T28" fmla="*/ 403 w 489"/>
              <a:gd name="T29" fmla="*/ 114 h 473"/>
              <a:gd name="T30" fmla="*/ 344 w 489"/>
              <a:gd name="T31" fmla="*/ 131 h 473"/>
              <a:gd name="T32" fmla="*/ 306 w 489"/>
              <a:gd name="T33" fmla="*/ 173 h 473"/>
              <a:gd name="T34" fmla="*/ 295 w 489"/>
              <a:gd name="T35" fmla="*/ 106 h 473"/>
              <a:gd name="T36" fmla="*/ 189 w 489"/>
              <a:gd name="T37" fmla="*/ 123 h 473"/>
              <a:gd name="T38" fmla="*/ 168 w 489"/>
              <a:gd name="T39" fmla="*/ 0 h 473"/>
              <a:gd name="T40" fmla="*/ 152 w 489"/>
              <a:gd name="T41" fmla="*/ 11 h 473"/>
              <a:gd name="T42" fmla="*/ 162 w 489"/>
              <a:gd name="T43" fmla="*/ 34 h 473"/>
              <a:gd name="T44" fmla="*/ 149 w 489"/>
              <a:gd name="T45" fmla="*/ 142 h 473"/>
              <a:gd name="T46" fmla="*/ 73 w 489"/>
              <a:gd name="T47" fmla="*/ 209 h 473"/>
              <a:gd name="T48" fmla="*/ 61 w 489"/>
              <a:gd name="T49" fmla="*/ 255 h 473"/>
              <a:gd name="T50" fmla="*/ 40 w 489"/>
              <a:gd name="T51" fmla="*/ 243 h 473"/>
              <a:gd name="T52" fmla="*/ 33 w 489"/>
              <a:gd name="T53" fmla="*/ 298 h 473"/>
              <a:gd name="T54" fmla="*/ 0 w 489"/>
              <a:gd name="T55" fmla="*/ 327 h 473"/>
              <a:gd name="T56" fmla="*/ 0 w 489"/>
              <a:gd name="T57" fmla="*/ 327 h 473"/>
              <a:gd name="T58" fmla="*/ 0 w 489"/>
              <a:gd name="T59" fmla="*/ 327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9" h="473">
                <a:moveTo>
                  <a:pt x="0" y="327"/>
                </a:moveTo>
                <a:lnTo>
                  <a:pt x="17" y="391"/>
                </a:lnTo>
                <a:lnTo>
                  <a:pt x="80" y="437"/>
                </a:lnTo>
                <a:lnTo>
                  <a:pt x="111" y="473"/>
                </a:lnTo>
                <a:lnTo>
                  <a:pt x="204" y="435"/>
                </a:lnTo>
                <a:lnTo>
                  <a:pt x="246" y="429"/>
                </a:lnTo>
                <a:lnTo>
                  <a:pt x="268" y="401"/>
                </a:lnTo>
                <a:lnTo>
                  <a:pt x="304" y="258"/>
                </a:lnTo>
                <a:lnTo>
                  <a:pt x="344" y="275"/>
                </a:lnTo>
                <a:lnTo>
                  <a:pt x="420" y="122"/>
                </a:lnTo>
                <a:lnTo>
                  <a:pt x="479" y="154"/>
                </a:lnTo>
                <a:lnTo>
                  <a:pt x="489" y="127"/>
                </a:lnTo>
                <a:lnTo>
                  <a:pt x="447" y="93"/>
                </a:lnTo>
                <a:lnTo>
                  <a:pt x="415" y="97"/>
                </a:lnTo>
                <a:lnTo>
                  <a:pt x="403" y="114"/>
                </a:lnTo>
                <a:lnTo>
                  <a:pt x="344" y="131"/>
                </a:lnTo>
                <a:lnTo>
                  <a:pt x="306" y="173"/>
                </a:lnTo>
                <a:lnTo>
                  <a:pt x="295" y="106"/>
                </a:lnTo>
                <a:lnTo>
                  <a:pt x="189" y="123"/>
                </a:lnTo>
                <a:lnTo>
                  <a:pt x="168" y="0"/>
                </a:lnTo>
                <a:lnTo>
                  <a:pt x="152" y="11"/>
                </a:lnTo>
                <a:lnTo>
                  <a:pt x="162" y="34"/>
                </a:lnTo>
                <a:lnTo>
                  <a:pt x="149" y="142"/>
                </a:lnTo>
                <a:lnTo>
                  <a:pt x="73" y="209"/>
                </a:lnTo>
                <a:lnTo>
                  <a:pt x="61" y="255"/>
                </a:lnTo>
                <a:lnTo>
                  <a:pt x="40" y="243"/>
                </a:lnTo>
                <a:lnTo>
                  <a:pt x="33" y="298"/>
                </a:lnTo>
                <a:lnTo>
                  <a:pt x="0" y="327"/>
                </a:lnTo>
                <a:lnTo>
                  <a:pt x="0" y="327"/>
                </a:lnTo>
                <a:lnTo>
                  <a:pt x="0" y="327"/>
                </a:lnTo>
                <a:close/>
              </a:path>
            </a:pathLst>
          </a:custGeom>
          <a:solidFill>
            <a:srgbClr val="D9D9D9"/>
          </a:solidFill>
          <a:ln w="9525">
            <a:solidFill>
              <a:schemeClr val="bg1"/>
            </a:solidFill>
            <a:round/>
            <a:headEnd/>
            <a:tailEnd/>
          </a:ln>
          <a:effectLst/>
          <a:extLst/>
        </p:spPr>
        <p:txBody>
          <a:bodyPr/>
          <a:lstStyle/>
          <a:p>
            <a:pPr eaLnBrk="1" hangingPunct="1">
              <a:defRPr/>
            </a:pPr>
            <a:endParaRPr lang="en-US" b="1" dirty="0">
              <a:latin typeface="+mj-lt"/>
              <a:ea typeface="Tahoma" panose="020B0604030504040204" pitchFamily="34" charset="0"/>
              <a:cs typeface="Tahoma" panose="020B0604030504040204" pitchFamily="34" charset="0"/>
            </a:endParaRPr>
          </a:p>
        </p:txBody>
      </p:sp>
      <p:sp>
        <p:nvSpPr>
          <p:cNvPr id="67" name="Freeform 1153"/>
          <p:cNvSpPr>
            <a:spLocks/>
          </p:cNvSpPr>
          <p:nvPr/>
        </p:nvSpPr>
        <p:spPr bwMode="auto">
          <a:xfrm>
            <a:off x="6055705" y="3815590"/>
            <a:ext cx="499245" cy="241015"/>
          </a:xfrm>
          <a:custGeom>
            <a:avLst/>
            <a:gdLst>
              <a:gd name="T0" fmla="*/ 0 w 496"/>
              <a:gd name="T1" fmla="*/ 72 h 240"/>
              <a:gd name="T2" fmla="*/ 11 w 496"/>
              <a:gd name="T3" fmla="*/ 139 h 240"/>
              <a:gd name="T4" fmla="*/ 49 w 496"/>
              <a:gd name="T5" fmla="*/ 97 h 240"/>
              <a:gd name="T6" fmla="*/ 108 w 496"/>
              <a:gd name="T7" fmla="*/ 80 h 240"/>
              <a:gd name="T8" fmla="*/ 120 w 496"/>
              <a:gd name="T9" fmla="*/ 63 h 240"/>
              <a:gd name="T10" fmla="*/ 152 w 496"/>
              <a:gd name="T11" fmla="*/ 59 h 240"/>
              <a:gd name="T12" fmla="*/ 194 w 496"/>
              <a:gd name="T13" fmla="*/ 93 h 240"/>
              <a:gd name="T14" fmla="*/ 222 w 496"/>
              <a:gd name="T15" fmla="*/ 101 h 240"/>
              <a:gd name="T16" fmla="*/ 276 w 496"/>
              <a:gd name="T17" fmla="*/ 148 h 240"/>
              <a:gd name="T18" fmla="*/ 257 w 496"/>
              <a:gd name="T19" fmla="*/ 194 h 240"/>
              <a:gd name="T20" fmla="*/ 264 w 496"/>
              <a:gd name="T21" fmla="*/ 215 h 240"/>
              <a:gd name="T22" fmla="*/ 287 w 496"/>
              <a:gd name="T23" fmla="*/ 205 h 240"/>
              <a:gd name="T24" fmla="*/ 308 w 496"/>
              <a:gd name="T25" fmla="*/ 205 h 240"/>
              <a:gd name="T26" fmla="*/ 319 w 496"/>
              <a:gd name="T27" fmla="*/ 221 h 240"/>
              <a:gd name="T28" fmla="*/ 344 w 496"/>
              <a:gd name="T29" fmla="*/ 221 h 240"/>
              <a:gd name="T30" fmla="*/ 354 w 496"/>
              <a:gd name="T31" fmla="*/ 215 h 240"/>
              <a:gd name="T32" fmla="*/ 338 w 496"/>
              <a:gd name="T33" fmla="*/ 173 h 240"/>
              <a:gd name="T34" fmla="*/ 335 w 496"/>
              <a:gd name="T35" fmla="*/ 97 h 240"/>
              <a:gd name="T36" fmla="*/ 316 w 496"/>
              <a:gd name="T37" fmla="*/ 86 h 240"/>
              <a:gd name="T38" fmla="*/ 354 w 496"/>
              <a:gd name="T39" fmla="*/ 51 h 240"/>
              <a:gd name="T40" fmla="*/ 356 w 496"/>
              <a:gd name="T41" fmla="*/ 29 h 240"/>
              <a:gd name="T42" fmla="*/ 380 w 496"/>
              <a:gd name="T43" fmla="*/ 31 h 240"/>
              <a:gd name="T44" fmla="*/ 350 w 496"/>
              <a:gd name="T45" fmla="*/ 78 h 240"/>
              <a:gd name="T46" fmla="*/ 367 w 496"/>
              <a:gd name="T47" fmla="*/ 135 h 240"/>
              <a:gd name="T48" fmla="*/ 375 w 496"/>
              <a:gd name="T49" fmla="*/ 150 h 240"/>
              <a:gd name="T50" fmla="*/ 386 w 496"/>
              <a:gd name="T51" fmla="*/ 158 h 240"/>
              <a:gd name="T52" fmla="*/ 363 w 496"/>
              <a:gd name="T53" fmla="*/ 156 h 240"/>
              <a:gd name="T54" fmla="*/ 371 w 496"/>
              <a:gd name="T55" fmla="*/ 192 h 240"/>
              <a:gd name="T56" fmla="*/ 411 w 496"/>
              <a:gd name="T57" fmla="*/ 215 h 240"/>
              <a:gd name="T58" fmla="*/ 420 w 496"/>
              <a:gd name="T59" fmla="*/ 221 h 240"/>
              <a:gd name="T60" fmla="*/ 432 w 496"/>
              <a:gd name="T61" fmla="*/ 221 h 240"/>
              <a:gd name="T62" fmla="*/ 426 w 496"/>
              <a:gd name="T63" fmla="*/ 240 h 240"/>
              <a:gd name="T64" fmla="*/ 475 w 496"/>
              <a:gd name="T65" fmla="*/ 215 h 240"/>
              <a:gd name="T66" fmla="*/ 485 w 496"/>
              <a:gd name="T67" fmla="*/ 184 h 240"/>
              <a:gd name="T68" fmla="*/ 496 w 496"/>
              <a:gd name="T69" fmla="*/ 152 h 240"/>
              <a:gd name="T70" fmla="*/ 426 w 496"/>
              <a:gd name="T71" fmla="*/ 167 h 240"/>
              <a:gd name="T72" fmla="*/ 380 w 496"/>
              <a:gd name="T73" fmla="*/ 0 h 240"/>
              <a:gd name="T74" fmla="*/ 0 w 496"/>
              <a:gd name="T75" fmla="*/ 72 h 240"/>
              <a:gd name="T76" fmla="*/ 0 w 496"/>
              <a:gd name="T77" fmla="*/ 72 h 240"/>
              <a:gd name="T78" fmla="*/ 0 w 496"/>
              <a:gd name="T79" fmla="*/ 72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96" h="240">
                <a:moveTo>
                  <a:pt x="0" y="72"/>
                </a:moveTo>
                <a:lnTo>
                  <a:pt x="11" y="139"/>
                </a:lnTo>
                <a:lnTo>
                  <a:pt x="49" y="97"/>
                </a:lnTo>
                <a:lnTo>
                  <a:pt x="108" y="80"/>
                </a:lnTo>
                <a:lnTo>
                  <a:pt x="120" y="63"/>
                </a:lnTo>
                <a:lnTo>
                  <a:pt x="152" y="59"/>
                </a:lnTo>
                <a:lnTo>
                  <a:pt x="194" y="93"/>
                </a:lnTo>
                <a:lnTo>
                  <a:pt x="222" y="101"/>
                </a:lnTo>
                <a:lnTo>
                  <a:pt x="276" y="148"/>
                </a:lnTo>
                <a:lnTo>
                  <a:pt x="257" y="194"/>
                </a:lnTo>
                <a:lnTo>
                  <a:pt x="264" y="215"/>
                </a:lnTo>
                <a:lnTo>
                  <a:pt x="287" y="205"/>
                </a:lnTo>
                <a:lnTo>
                  <a:pt x="308" y="205"/>
                </a:lnTo>
                <a:lnTo>
                  <a:pt x="319" y="221"/>
                </a:lnTo>
                <a:lnTo>
                  <a:pt x="344" y="221"/>
                </a:lnTo>
                <a:lnTo>
                  <a:pt x="354" y="215"/>
                </a:lnTo>
                <a:lnTo>
                  <a:pt x="338" y="173"/>
                </a:lnTo>
                <a:lnTo>
                  <a:pt x="335" y="97"/>
                </a:lnTo>
                <a:lnTo>
                  <a:pt x="316" y="86"/>
                </a:lnTo>
                <a:lnTo>
                  <a:pt x="354" y="51"/>
                </a:lnTo>
                <a:lnTo>
                  <a:pt x="356" y="29"/>
                </a:lnTo>
                <a:lnTo>
                  <a:pt x="380" y="31"/>
                </a:lnTo>
                <a:lnTo>
                  <a:pt x="350" y="78"/>
                </a:lnTo>
                <a:lnTo>
                  <a:pt x="367" y="135"/>
                </a:lnTo>
                <a:lnTo>
                  <a:pt x="375" y="150"/>
                </a:lnTo>
                <a:lnTo>
                  <a:pt x="386" y="158"/>
                </a:lnTo>
                <a:lnTo>
                  <a:pt x="363" y="156"/>
                </a:lnTo>
                <a:lnTo>
                  <a:pt x="371" y="192"/>
                </a:lnTo>
                <a:lnTo>
                  <a:pt x="411" y="215"/>
                </a:lnTo>
                <a:lnTo>
                  <a:pt x="420" y="221"/>
                </a:lnTo>
                <a:lnTo>
                  <a:pt x="432" y="221"/>
                </a:lnTo>
                <a:lnTo>
                  <a:pt x="426" y="240"/>
                </a:lnTo>
                <a:lnTo>
                  <a:pt x="475" y="215"/>
                </a:lnTo>
                <a:lnTo>
                  <a:pt x="485" y="184"/>
                </a:lnTo>
                <a:lnTo>
                  <a:pt x="496" y="152"/>
                </a:lnTo>
                <a:lnTo>
                  <a:pt x="426" y="167"/>
                </a:lnTo>
                <a:lnTo>
                  <a:pt x="380" y="0"/>
                </a:lnTo>
                <a:lnTo>
                  <a:pt x="0" y="72"/>
                </a:lnTo>
                <a:lnTo>
                  <a:pt x="0" y="72"/>
                </a:lnTo>
                <a:lnTo>
                  <a:pt x="0" y="72"/>
                </a:lnTo>
                <a:close/>
              </a:path>
            </a:pathLst>
          </a:custGeom>
          <a:solidFill>
            <a:srgbClr val="B22830"/>
          </a:solidFill>
          <a:ln w="9525">
            <a:solidFill>
              <a:schemeClr val="bg1"/>
            </a:solidFill>
            <a:round/>
            <a:headEnd/>
            <a:tailEnd/>
          </a:ln>
          <a:effectLst/>
          <a:extLst/>
        </p:spPr>
        <p:txBody>
          <a:bodyPr/>
          <a:lstStyle/>
          <a:p>
            <a:pPr eaLnBrk="1" hangingPunct="1">
              <a:defRPr/>
            </a:pPr>
            <a:endParaRPr lang="en-US" b="1" dirty="0">
              <a:latin typeface="+mj-lt"/>
              <a:ea typeface="Tahoma" panose="020B0604030504040204" pitchFamily="34" charset="0"/>
              <a:cs typeface="Tahoma" panose="020B0604030504040204" pitchFamily="34" charset="0"/>
            </a:endParaRPr>
          </a:p>
        </p:txBody>
      </p:sp>
      <p:sp>
        <p:nvSpPr>
          <p:cNvPr id="68" name="Freeform 1154"/>
          <p:cNvSpPr>
            <a:spLocks/>
          </p:cNvSpPr>
          <p:nvPr/>
        </p:nvSpPr>
        <p:spPr bwMode="auto">
          <a:xfrm>
            <a:off x="5676967" y="3906832"/>
            <a:ext cx="846995" cy="469978"/>
          </a:xfrm>
          <a:custGeom>
            <a:avLst/>
            <a:gdLst>
              <a:gd name="T0" fmla="*/ 78 w 844"/>
              <a:gd name="T1" fmla="*/ 414 h 463"/>
              <a:gd name="T2" fmla="*/ 79 w 844"/>
              <a:gd name="T3" fmla="*/ 402 h 463"/>
              <a:gd name="T4" fmla="*/ 133 w 844"/>
              <a:gd name="T5" fmla="*/ 351 h 463"/>
              <a:gd name="T6" fmla="*/ 163 w 844"/>
              <a:gd name="T7" fmla="*/ 315 h 463"/>
              <a:gd name="T8" fmla="*/ 194 w 844"/>
              <a:gd name="T9" fmla="*/ 351 h 463"/>
              <a:gd name="T10" fmla="*/ 287 w 844"/>
              <a:gd name="T11" fmla="*/ 313 h 463"/>
              <a:gd name="T12" fmla="*/ 329 w 844"/>
              <a:gd name="T13" fmla="*/ 307 h 463"/>
              <a:gd name="T14" fmla="*/ 351 w 844"/>
              <a:gd name="T15" fmla="*/ 279 h 463"/>
              <a:gd name="T16" fmla="*/ 387 w 844"/>
              <a:gd name="T17" fmla="*/ 136 h 463"/>
              <a:gd name="T18" fmla="*/ 427 w 844"/>
              <a:gd name="T19" fmla="*/ 153 h 463"/>
              <a:gd name="T20" fmla="*/ 503 w 844"/>
              <a:gd name="T21" fmla="*/ 0 h 463"/>
              <a:gd name="T22" fmla="*/ 562 w 844"/>
              <a:gd name="T23" fmla="*/ 32 h 463"/>
              <a:gd name="T24" fmla="*/ 572 w 844"/>
              <a:gd name="T25" fmla="*/ 5 h 463"/>
              <a:gd name="T26" fmla="*/ 600 w 844"/>
              <a:gd name="T27" fmla="*/ 13 h 463"/>
              <a:gd name="T28" fmla="*/ 654 w 844"/>
              <a:gd name="T29" fmla="*/ 60 h 463"/>
              <a:gd name="T30" fmla="*/ 635 w 844"/>
              <a:gd name="T31" fmla="*/ 106 h 463"/>
              <a:gd name="T32" fmla="*/ 642 w 844"/>
              <a:gd name="T33" fmla="*/ 127 h 463"/>
              <a:gd name="T34" fmla="*/ 665 w 844"/>
              <a:gd name="T35" fmla="*/ 117 h 463"/>
              <a:gd name="T36" fmla="*/ 682 w 844"/>
              <a:gd name="T37" fmla="*/ 138 h 463"/>
              <a:gd name="T38" fmla="*/ 764 w 844"/>
              <a:gd name="T39" fmla="*/ 165 h 463"/>
              <a:gd name="T40" fmla="*/ 688 w 844"/>
              <a:gd name="T41" fmla="*/ 161 h 463"/>
              <a:gd name="T42" fmla="*/ 768 w 844"/>
              <a:gd name="T43" fmla="*/ 231 h 463"/>
              <a:gd name="T44" fmla="*/ 718 w 844"/>
              <a:gd name="T45" fmla="*/ 224 h 463"/>
              <a:gd name="T46" fmla="*/ 819 w 844"/>
              <a:gd name="T47" fmla="*/ 288 h 463"/>
              <a:gd name="T48" fmla="*/ 844 w 844"/>
              <a:gd name="T49" fmla="*/ 332 h 463"/>
              <a:gd name="T50" fmla="*/ 827 w 844"/>
              <a:gd name="T51" fmla="*/ 326 h 463"/>
              <a:gd name="T52" fmla="*/ 823 w 844"/>
              <a:gd name="T53" fmla="*/ 338 h 463"/>
              <a:gd name="T54" fmla="*/ 492 w 844"/>
              <a:gd name="T55" fmla="*/ 401 h 463"/>
              <a:gd name="T56" fmla="*/ 216 w 844"/>
              <a:gd name="T57" fmla="*/ 435 h 463"/>
              <a:gd name="T58" fmla="*/ 0 w 844"/>
              <a:gd name="T59" fmla="*/ 463 h 463"/>
              <a:gd name="T60" fmla="*/ 78 w 844"/>
              <a:gd name="T61" fmla="*/ 414 h 463"/>
              <a:gd name="T62" fmla="*/ 78 w 844"/>
              <a:gd name="T63" fmla="*/ 414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44" h="463">
                <a:moveTo>
                  <a:pt x="78" y="414"/>
                </a:moveTo>
                <a:lnTo>
                  <a:pt x="79" y="402"/>
                </a:lnTo>
                <a:lnTo>
                  <a:pt x="133" y="351"/>
                </a:lnTo>
                <a:lnTo>
                  <a:pt x="163" y="315"/>
                </a:lnTo>
                <a:lnTo>
                  <a:pt x="194" y="351"/>
                </a:lnTo>
                <a:lnTo>
                  <a:pt x="287" y="313"/>
                </a:lnTo>
                <a:lnTo>
                  <a:pt x="329" y="307"/>
                </a:lnTo>
                <a:lnTo>
                  <a:pt x="351" y="279"/>
                </a:lnTo>
                <a:lnTo>
                  <a:pt x="387" y="136"/>
                </a:lnTo>
                <a:lnTo>
                  <a:pt x="427" y="153"/>
                </a:lnTo>
                <a:lnTo>
                  <a:pt x="503" y="0"/>
                </a:lnTo>
                <a:lnTo>
                  <a:pt x="562" y="32"/>
                </a:lnTo>
                <a:lnTo>
                  <a:pt x="572" y="5"/>
                </a:lnTo>
                <a:lnTo>
                  <a:pt x="600" y="13"/>
                </a:lnTo>
                <a:lnTo>
                  <a:pt x="654" y="60"/>
                </a:lnTo>
                <a:lnTo>
                  <a:pt x="635" y="106"/>
                </a:lnTo>
                <a:lnTo>
                  <a:pt x="642" y="127"/>
                </a:lnTo>
                <a:lnTo>
                  <a:pt x="665" y="117"/>
                </a:lnTo>
                <a:lnTo>
                  <a:pt x="682" y="138"/>
                </a:lnTo>
                <a:lnTo>
                  <a:pt x="764" y="165"/>
                </a:lnTo>
                <a:lnTo>
                  <a:pt x="688" y="161"/>
                </a:lnTo>
                <a:lnTo>
                  <a:pt x="768" y="231"/>
                </a:lnTo>
                <a:lnTo>
                  <a:pt x="718" y="224"/>
                </a:lnTo>
                <a:lnTo>
                  <a:pt x="819" y="288"/>
                </a:lnTo>
                <a:lnTo>
                  <a:pt x="844" y="332"/>
                </a:lnTo>
                <a:lnTo>
                  <a:pt x="827" y="326"/>
                </a:lnTo>
                <a:lnTo>
                  <a:pt x="823" y="338"/>
                </a:lnTo>
                <a:lnTo>
                  <a:pt x="492" y="401"/>
                </a:lnTo>
                <a:lnTo>
                  <a:pt x="216" y="435"/>
                </a:lnTo>
                <a:lnTo>
                  <a:pt x="0" y="463"/>
                </a:lnTo>
                <a:lnTo>
                  <a:pt x="78" y="414"/>
                </a:lnTo>
                <a:lnTo>
                  <a:pt x="78" y="414"/>
                </a:lnTo>
                <a:close/>
              </a:path>
            </a:pathLst>
          </a:custGeom>
          <a:solidFill>
            <a:srgbClr val="D9D9D9"/>
          </a:solidFill>
          <a:ln w="9525">
            <a:solidFill>
              <a:schemeClr val="bg1"/>
            </a:solidFill>
            <a:round/>
            <a:headEnd/>
            <a:tailEnd/>
          </a:ln>
          <a:effectLst/>
          <a:extLst/>
        </p:spPr>
        <p:txBody>
          <a:bodyPr/>
          <a:lstStyle/>
          <a:p>
            <a:pPr eaLnBrk="1" hangingPunct="1">
              <a:defRPr/>
            </a:pPr>
            <a:endParaRPr lang="en-US" b="1" dirty="0">
              <a:latin typeface="+mj-lt"/>
              <a:ea typeface="Tahoma" panose="020B0604030504040204" pitchFamily="34" charset="0"/>
              <a:cs typeface="Tahoma" panose="020B0604030504040204" pitchFamily="34" charset="0"/>
            </a:endParaRPr>
          </a:p>
        </p:txBody>
      </p:sp>
      <p:sp>
        <p:nvSpPr>
          <p:cNvPr id="69" name="Freeform 1156"/>
          <p:cNvSpPr>
            <a:spLocks/>
          </p:cNvSpPr>
          <p:nvPr/>
        </p:nvSpPr>
        <p:spPr bwMode="auto">
          <a:xfrm>
            <a:off x="5630486" y="4247696"/>
            <a:ext cx="933072" cy="416611"/>
          </a:xfrm>
          <a:custGeom>
            <a:avLst/>
            <a:gdLst>
              <a:gd name="T0" fmla="*/ 0 w 932"/>
              <a:gd name="T1" fmla="*/ 350 h 407"/>
              <a:gd name="T2" fmla="*/ 135 w 932"/>
              <a:gd name="T3" fmla="*/ 332 h 407"/>
              <a:gd name="T4" fmla="*/ 213 w 932"/>
              <a:gd name="T5" fmla="*/ 294 h 407"/>
              <a:gd name="T6" fmla="*/ 361 w 932"/>
              <a:gd name="T7" fmla="*/ 279 h 407"/>
              <a:gd name="T8" fmla="*/ 422 w 932"/>
              <a:gd name="T9" fmla="*/ 317 h 407"/>
              <a:gd name="T10" fmla="*/ 519 w 932"/>
              <a:gd name="T11" fmla="*/ 304 h 407"/>
              <a:gd name="T12" fmla="*/ 666 w 932"/>
              <a:gd name="T13" fmla="*/ 407 h 407"/>
              <a:gd name="T14" fmla="*/ 723 w 932"/>
              <a:gd name="T15" fmla="*/ 393 h 407"/>
              <a:gd name="T16" fmla="*/ 804 w 932"/>
              <a:gd name="T17" fmla="*/ 275 h 407"/>
              <a:gd name="T18" fmla="*/ 871 w 932"/>
              <a:gd name="T19" fmla="*/ 251 h 407"/>
              <a:gd name="T20" fmla="*/ 892 w 932"/>
              <a:gd name="T21" fmla="*/ 217 h 407"/>
              <a:gd name="T22" fmla="*/ 820 w 932"/>
              <a:gd name="T23" fmla="*/ 230 h 407"/>
              <a:gd name="T24" fmla="*/ 801 w 932"/>
              <a:gd name="T25" fmla="*/ 205 h 407"/>
              <a:gd name="T26" fmla="*/ 844 w 932"/>
              <a:gd name="T27" fmla="*/ 194 h 407"/>
              <a:gd name="T28" fmla="*/ 844 w 932"/>
              <a:gd name="T29" fmla="*/ 179 h 407"/>
              <a:gd name="T30" fmla="*/ 795 w 932"/>
              <a:gd name="T31" fmla="*/ 161 h 407"/>
              <a:gd name="T32" fmla="*/ 858 w 932"/>
              <a:gd name="T33" fmla="*/ 139 h 407"/>
              <a:gd name="T34" fmla="*/ 854 w 932"/>
              <a:gd name="T35" fmla="*/ 163 h 407"/>
              <a:gd name="T36" fmla="*/ 894 w 932"/>
              <a:gd name="T37" fmla="*/ 163 h 407"/>
              <a:gd name="T38" fmla="*/ 916 w 932"/>
              <a:gd name="T39" fmla="*/ 122 h 407"/>
              <a:gd name="T40" fmla="*/ 932 w 932"/>
              <a:gd name="T41" fmla="*/ 120 h 407"/>
              <a:gd name="T42" fmla="*/ 922 w 932"/>
              <a:gd name="T43" fmla="*/ 82 h 407"/>
              <a:gd name="T44" fmla="*/ 894 w 932"/>
              <a:gd name="T45" fmla="*/ 120 h 407"/>
              <a:gd name="T46" fmla="*/ 865 w 932"/>
              <a:gd name="T47" fmla="*/ 36 h 407"/>
              <a:gd name="T48" fmla="*/ 884 w 932"/>
              <a:gd name="T49" fmla="*/ 32 h 407"/>
              <a:gd name="T50" fmla="*/ 911 w 932"/>
              <a:gd name="T51" fmla="*/ 55 h 407"/>
              <a:gd name="T52" fmla="*/ 892 w 932"/>
              <a:gd name="T53" fmla="*/ 17 h 407"/>
              <a:gd name="T54" fmla="*/ 871 w 932"/>
              <a:gd name="T55" fmla="*/ 0 h 407"/>
              <a:gd name="T56" fmla="*/ 540 w 932"/>
              <a:gd name="T57" fmla="*/ 63 h 407"/>
              <a:gd name="T58" fmla="*/ 264 w 932"/>
              <a:gd name="T59" fmla="*/ 97 h 407"/>
              <a:gd name="T60" fmla="*/ 226 w 932"/>
              <a:gd name="T61" fmla="*/ 171 h 407"/>
              <a:gd name="T62" fmla="*/ 167 w 932"/>
              <a:gd name="T63" fmla="*/ 184 h 407"/>
              <a:gd name="T64" fmla="*/ 139 w 932"/>
              <a:gd name="T65" fmla="*/ 222 h 407"/>
              <a:gd name="T66" fmla="*/ 32 w 932"/>
              <a:gd name="T67" fmla="*/ 283 h 407"/>
              <a:gd name="T68" fmla="*/ 27 w 932"/>
              <a:gd name="T69" fmla="*/ 306 h 407"/>
              <a:gd name="T70" fmla="*/ 0 w 932"/>
              <a:gd name="T71" fmla="*/ 319 h 407"/>
              <a:gd name="T72" fmla="*/ 0 w 932"/>
              <a:gd name="T73" fmla="*/ 350 h 407"/>
              <a:gd name="T74" fmla="*/ 0 w 932"/>
              <a:gd name="T75" fmla="*/ 35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32" h="407">
                <a:moveTo>
                  <a:pt x="0" y="350"/>
                </a:moveTo>
                <a:lnTo>
                  <a:pt x="135" y="332"/>
                </a:lnTo>
                <a:lnTo>
                  <a:pt x="213" y="294"/>
                </a:lnTo>
                <a:lnTo>
                  <a:pt x="361" y="279"/>
                </a:lnTo>
                <a:lnTo>
                  <a:pt x="422" y="317"/>
                </a:lnTo>
                <a:lnTo>
                  <a:pt x="519" y="304"/>
                </a:lnTo>
                <a:lnTo>
                  <a:pt x="666" y="407"/>
                </a:lnTo>
                <a:lnTo>
                  <a:pt x="723" y="393"/>
                </a:lnTo>
                <a:lnTo>
                  <a:pt x="804" y="275"/>
                </a:lnTo>
                <a:lnTo>
                  <a:pt x="871" y="251"/>
                </a:lnTo>
                <a:lnTo>
                  <a:pt x="892" y="217"/>
                </a:lnTo>
                <a:lnTo>
                  <a:pt x="820" y="230"/>
                </a:lnTo>
                <a:lnTo>
                  <a:pt x="801" y="205"/>
                </a:lnTo>
                <a:lnTo>
                  <a:pt x="844" y="194"/>
                </a:lnTo>
                <a:lnTo>
                  <a:pt x="844" y="179"/>
                </a:lnTo>
                <a:lnTo>
                  <a:pt x="795" y="161"/>
                </a:lnTo>
                <a:lnTo>
                  <a:pt x="858" y="139"/>
                </a:lnTo>
                <a:lnTo>
                  <a:pt x="854" y="163"/>
                </a:lnTo>
                <a:lnTo>
                  <a:pt x="894" y="163"/>
                </a:lnTo>
                <a:lnTo>
                  <a:pt x="916" y="122"/>
                </a:lnTo>
                <a:lnTo>
                  <a:pt x="932" y="120"/>
                </a:lnTo>
                <a:lnTo>
                  <a:pt x="922" y="82"/>
                </a:lnTo>
                <a:lnTo>
                  <a:pt x="894" y="120"/>
                </a:lnTo>
                <a:lnTo>
                  <a:pt x="865" y="36"/>
                </a:lnTo>
                <a:lnTo>
                  <a:pt x="884" y="32"/>
                </a:lnTo>
                <a:lnTo>
                  <a:pt x="911" y="55"/>
                </a:lnTo>
                <a:lnTo>
                  <a:pt x="892" y="17"/>
                </a:lnTo>
                <a:lnTo>
                  <a:pt x="871" y="0"/>
                </a:lnTo>
                <a:lnTo>
                  <a:pt x="540" y="63"/>
                </a:lnTo>
                <a:lnTo>
                  <a:pt x="264" y="97"/>
                </a:lnTo>
                <a:lnTo>
                  <a:pt x="226" y="171"/>
                </a:lnTo>
                <a:lnTo>
                  <a:pt x="167" y="184"/>
                </a:lnTo>
                <a:lnTo>
                  <a:pt x="139" y="222"/>
                </a:lnTo>
                <a:lnTo>
                  <a:pt x="32" y="283"/>
                </a:lnTo>
                <a:lnTo>
                  <a:pt x="27" y="306"/>
                </a:lnTo>
                <a:lnTo>
                  <a:pt x="0" y="319"/>
                </a:lnTo>
                <a:lnTo>
                  <a:pt x="0" y="350"/>
                </a:lnTo>
                <a:lnTo>
                  <a:pt x="0" y="350"/>
                </a:lnTo>
                <a:close/>
              </a:path>
            </a:pathLst>
          </a:custGeom>
          <a:solidFill>
            <a:srgbClr val="D9D9D9"/>
          </a:solidFill>
          <a:ln w="9525">
            <a:solidFill>
              <a:schemeClr val="bg1"/>
            </a:solidFill>
            <a:round/>
            <a:headEnd/>
            <a:tailEnd/>
          </a:ln>
          <a:effectLst/>
          <a:extLst/>
        </p:spPr>
        <p:txBody>
          <a:bodyPr/>
          <a:lstStyle/>
          <a:p>
            <a:pPr eaLnBrk="1" hangingPunct="1">
              <a:defRPr/>
            </a:pPr>
            <a:endParaRPr lang="en-US" b="1" dirty="0">
              <a:latin typeface="+mj-lt"/>
              <a:ea typeface="Tahoma" panose="020B0604030504040204" pitchFamily="34" charset="0"/>
              <a:cs typeface="Tahoma" panose="020B0604030504040204" pitchFamily="34" charset="0"/>
            </a:endParaRPr>
          </a:p>
        </p:txBody>
      </p:sp>
      <p:sp>
        <p:nvSpPr>
          <p:cNvPr id="70" name="Freeform 1157"/>
          <p:cNvSpPr>
            <a:spLocks/>
          </p:cNvSpPr>
          <p:nvPr/>
        </p:nvSpPr>
        <p:spPr bwMode="auto">
          <a:xfrm>
            <a:off x="5740664" y="4535192"/>
            <a:ext cx="556055" cy="418333"/>
          </a:xfrm>
          <a:custGeom>
            <a:avLst/>
            <a:gdLst>
              <a:gd name="T0" fmla="*/ 25 w 556"/>
              <a:gd name="T1" fmla="*/ 53 h 413"/>
              <a:gd name="T2" fmla="*/ 103 w 556"/>
              <a:gd name="T3" fmla="*/ 15 h 413"/>
              <a:gd name="T4" fmla="*/ 251 w 556"/>
              <a:gd name="T5" fmla="*/ 0 h 413"/>
              <a:gd name="T6" fmla="*/ 312 w 556"/>
              <a:gd name="T7" fmla="*/ 38 h 413"/>
              <a:gd name="T8" fmla="*/ 409 w 556"/>
              <a:gd name="T9" fmla="*/ 25 h 413"/>
              <a:gd name="T10" fmla="*/ 556 w 556"/>
              <a:gd name="T11" fmla="*/ 128 h 413"/>
              <a:gd name="T12" fmla="*/ 491 w 556"/>
              <a:gd name="T13" fmla="*/ 206 h 413"/>
              <a:gd name="T14" fmla="*/ 495 w 556"/>
              <a:gd name="T15" fmla="*/ 240 h 413"/>
              <a:gd name="T16" fmla="*/ 384 w 556"/>
              <a:gd name="T17" fmla="*/ 340 h 413"/>
              <a:gd name="T18" fmla="*/ 365 w 556"/>
              <a:gd name="T19" fmla="*/ 344 h 413"/>
              <a:gd name="T20" fmla="*/ 358 w 556"/>
              <a:gd name="T21" fmla="*/ 375 h 413"/>
              <a:gd name="T22" fmla="*/ 333 w 556"/>
              <a:gd name="T23" fmla="*/ 358 h 413"/>
              <a:gd name="T24" fmla="*/ 354 w 556"/>
              <a:gd name="T25" fmla="*/ 386 h 413"/>
              <a:gd name="T26" fmla="*/ 333 w 556"/>
              <a:gd name="T27" fmla="*/ 413 h 413"/>
              <a:gd name="T28" fmla="*/ 314 w 556"/>
              <a:gd name="T29" fmla="*/ 409 h 413"/>
              <a:gd name="T30" fmla="*/ 238 w 556"/>
              <a:gd name="T31" fmla="*/ 291 h 413"/>
              <a:gd name="T32" fmla="*/ 73 w 556"/>
              <a:gd name="T33" fmla="*/ 143 h 413"/>
              <a:gd name="T34" fmla="*/ 0 w 556"/>
              <a:gd name="T35" fmla="*/ 97 h 413"/>
              <a:gd name="T36" fmla="*/ 25 w 556"/>
              <a:gd name="T37" fmla="*/ 53 h 413"/>
              <a:gd name="T38" fmla="*/ 25 w 556"/>
              <a:gd name="T39" fmla="*/ 53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56" h="413">
                <a:moveTo>
                  <a:pt x="25" y="53"/>
                </a:moveTo>
                <a:lnTo>
                  <a:pt x="103" y="15"/>
                </a:lnTo>
                <a:lnTo>
                  <a:pt x="251" y="0"/>
                </a:lnTo>
                <a:lnTo>
                  <a:pt x="312" y="38"/>
                </a:lnTo>
                <a:lnTo>
                  <a:pt x="409" y="25"/>
                </a:lnTo>
                <a:lnTo>
                  <a:pt x="556" y="128"/>
                </a:lnTo>
                <a:lnTo>
                  <a:pt x="491" y="206"/>
                </a:lnTo>
                <a:lnTo>
                  <a:pt x="495" y="240"/>
                </a:lnTo>
                <a:lnTo>
                  <a:pt x="384" y="340"/>
                </a:lnTo>
                <a:lnTo>
                  <a:pt x="365" y="344"/>
                </a:lnTo>
                <a:lnTo>
                  <a:pt x="358" y="375"/>
                </a:lnTo>
                <a:lnTo>
                  <a:pt x="333" y="358"/>
                </a:lnTo>
                <a:lnTo>
                  <a:pt x="354" y="386"/>
                </a:lnTo>
                <a:lnTo>
                  <a:pt x="333" y="413"/>
                </a:lnTo>
                <a:lnTo>
                  <a:pt x="314" y="409"/>
                </a:lnTo>
                <a:lnTo>
                  <a:pt x="238" y="291"/>
                </a:lnTo>
                <a:lnTo>
                  <a:pt x="73" y="143"/>
                </a:lnTo>
                <a:lnTo>
                  <a:pt x="0" y="97"/>
                </a:lnTo>
                <a:lnTo>
                  <a:pt x="25" y="53"/>
                </a:lnTo>
                <a:lnTo>
                  <a:pt x="25" y="53"/>
                </a:lnTo>
                <a:close/>
              </a:path>
            </a:pathLst>
          </a:custGeom>
          <a:solidFill>
            <a:srgbClr val="B22830"/>
          </a:solidFill>
          <a:ln w="9525">
            <a:solidFill>
              <a:schemeClr val="bg1"/>
            </a:solidFill>
            <a:round/>
            <a:headEnd/>
            <a:tailEnd/>
          </a:ln>
          <a:effectLst/>
          <a:extLst/>
        </p:spPr>
        <p:txBody>
          <a:bodyPr/>
          <a:lstStyle/>
          <a:p>
            <a:pPr eaLnBrk="1" hangingPunct="1">
              <a:defRPr/>
            </a:pPr>
            <a:endParaRPr lang="en-US" b="1" dirty="0">
              <a:latin typeface="+mj-lt"/>
              <a:ea typeface="Tahoma" panose="020B0604030504040204" pitchFamily="34" charset="0"/>
              <a:cs typeface="Tahoma" panose="020B0604030504040204" pitchFamily="34" charset="0"/>
            </a:endParaRPr>
          </a:p>
        </p:txBody>
      </p:sp>
      <p:sp>
        <p:nvSpPr>
          <p:cNvPr id="71" name="Freeform 1159"/>
          <p:cNvSpPr>
            <a:spLocks/>
          </p:cNvSpPr>
          <p:nvPr/>
        </p:nvSpPr>
        <p:spPr bwMode="auto">
          <a:xfrm>
            <a:off x="5900767" y="3502271"/>
            <a:ext cx="635247" cy="404561"/>
          </a:xfrm>
          <a:custGeom>
            <a:avLst/>
            <a:gdLst>
              <a:gd name="T0" fmla="*/ 50 w 635"/>
              <a:gd name="T1" fmla="*/ 397 h 397"/>
              <a:gd name="T2" fmla="*/ 156 w 635"/>
              <a:gd name="T3" fmla="*/ 380 h 397"/>
              <a:gd name="T4" fmla="*/ 536 w 635"/>
              <a:gd name="T5" fmla="*/ 308 h 397"/>
              <a:gd name="T6" fmla="*/ 553 w 635"/>
              <a:gd name="T7" fmla="*/ 291 h 397"/>
              <a:gd name="T8" fmla="*/ 574 w 635"/>
              <a:gd name="T9" fmla="*/ 291 h 397"/>
              <a:gd name="T10" fmla="*/ 599 w 635"/>
              <a:gd name="T11" fmla="*/ 274 h 397"/>
              <a:gd name="T12" fmla="*/ 635 w 635"/>
              <a:gd name="T13" fmla="*/ 228 h 397"/>
              <a:gd name="T14" fmla="*/ 572 w 635"/>
              <a:gd name="T15" fmla="*/ 179 h 397"/>
              <a:gd name="T16" fmla="*/ 570 w 635"/>
              <a:gd name="T17" fmla="*/ 133 h 397"/>
              <a:gd name="T18" fmla="*/ 599 w 635"/>
              <a:gd name="T19" fmla="*/ 69 h 397"/>
              <a:gd name="T20" fmla="*/ 557 w 635"/>
              <a:gd name="T21" fmla="*/ 48 h 397"/>
              <a:gd name="T22" fmla="*/ 512 w 635"/>
              <a:gd name="T23" fmla="*/ 0 h 397"/>
              <a:gd name="T24" fmla="*/ 89 w 635"/>
              <a:gd name="T25" fmla="*/ 78 h 397"/>
              <a:gd name="T26" fmla="*/ 69 w 635"/>
              <a:gd name="T27" fmla="*/ 48 h 397"/>
              <a:gd name="T28" fmla="*/ 0 w 635"/>
              <a:gd name="T29" fmla="*/ 97 h 397"/>
              <a:gd name="T30" fmla="*/ 50 w 635"/>
              <a:gd name="T31" fmla="*/ 397 h 397"/>
              <a:gd name="T32" fmla="*/ 50 w 635"/>
              <a:gd name="T33"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5" h="397">
                <a:moveTo>
                  <a:pt x="50" y="397"/>
                </a:moveTo>
                <a:lnTo>
                  <a:pt x="156" y="380"/>
                </a:lnTo>
                <a:lnTo>
                  <a:pt x="536" y="308"/>
                </a:lnTo>
                <a:lnTo>
                  <a:pt x="553" y="291"/>
                </a:lnTo>
                <a:lnTo>
                  <a:pt x="574" y="291"/>
                </a:lnTo>
                <a:lnTo>
                  <a:pt x="599" y="274"/>
                </a:lnTo>
                <a:lnTo>
                  <a:pt x="635" y="228"/>
                </a:lnTo>
                <a:lnTo>
                  <a:pt x="572" y="179"/>
                </a:lnTo>
                <a:lnTo>
                  <a:pt x="570" y="133"/>
                </a:lnTo>
                <a:lnTo>
                  <a:pt x="599" y="69"/>
                </a:lnTo>
                <a:lnTo>
                  <a:pt x="557" y="48"/>
                </a:lnTo>
                <a:lnTo>
                  <a:pt x="512" y="0"/>
                </a:lnTo>
                <a:lnTo>
                  <a:pt x="89" y="78"/>
                </a:lnTo>
                <a:lnTo>
                  <a:pt x="69" y="48"/>
                </a:lnTo>
                <a:lnTo>
                  <a:pt x="0" y="97"/>
                </a:lnTo>
                <a:lnTo>
                  <a:pt x="50" y="397"/>
                </a:lnTo>
                <a:lnTo>
                  <a:pt x="50" y="397"/>
                </a:lnTo>
                <a:close/>
              </a:path>
            </a:pathLst>
          </a:custGeom>
          <a:solidFill>
            <a:srgbClr val="0C396F"/>
          </a:solidFill>
          <a:ln w="9525">
            <a:solidFill>
              <a:schemeClr val="bg1"/>
            </a:solidFill>
            <a:round/>
            <a:headEnd/>
            <a:tailEnd/>
          </a:ln>
          <a:effectLst/>
          <a:extLst/>
        </p:spPr>
        <p:txBody>
          <a:bodyPr/>
          <a:lstStyle/>
          <a:p>
            <a:pPr eaLnBrk="1" hangingPunct="1">
              <a:defRPr/>
            </a:pPr>
            <a:endParaRPr lang="en-US" b="1" dirty="0">
              <a:latin typeface="+mj-lt"/>
              <a:ea typeface="Tahoma" panose="020B0604030504040204" pitchFamily="34" charset="0"/>
              <a:cs typeface="Tahoma" panose="020B0604030504040204" pitchFamily="34" charset="0"/>
            </a:endParaRPr>
          </a:p>
        </p:txBody>
      </p:sp>
      <p:sp>
        <p:nvSpPr>
          <p:cNvPr id="72" name="Freeform 1160"/>
          <p:cNvSpPr>
            <a:spLocks/>
          </p:cNvSpPr>
          <p:nvPr/>
        </p:nvSpPr>
        <p:spPr bwMode="auto">
          <a:xfrm>
            <a:off x="6468873" y="3569411"/>
            <a:ext cx="139445" cy="332256"/>
          </a:xfrm>
          <a:custGeom>
            <a:avLst/>
            <a:gdLst>
              <a:gd name="T0" fmla="*/ 7 w 137"/>
              <a:gd name="T1" fmla="*/ 222 h 325"/>
              <a:gd name="T2" fmla="*/ 32 w 137"/>
              <a:gd name="T3" fmla="*/ 205 h 325"/>
              <a:gd name="T4" fmla="*/ 68 w 137"/>
              <a:gd name="T5" fmla="*/ 159 h 325"/>
              <a:gd name="T6" fmla="*/ 5 w 137"/>
              <a:gd name="T7" fmla="*/ 110 h 325"/>
              <a:gd name="T8" fmla="*/ 3 w 137"/>
              <a:gd name="T9" fmla="*/ 64 h 325"/>
              <a:gd name="T10" fmla="*/ 32 w 137"/>
              <a:gd name="T11" fmla="*/ 0 h 325"/>
              <a:gd name="T12" fmla="*/ 125 w 137"/>
              <a:gd name="T13" fmla="*/ 32 h 325"/>
              <a:gd name="T14" fmla="*/ 127 w 137"/>
              <a:gd name="T15" fmla="*/ 43 h 325"/>
              <a:gd name="T16" fmla="*/ 116 w 137"/>
              <a:gd name="T17" fmla="*/ 79 h 325"/>
              <a:gd name="T18" fmla="*/ 106 w 137"/>
              <a:gd name="T19" fmla="*/ 87 h 325"/>
              <a:gd name="T20" fmla="*/ 104 w 137"/>
              <a:gd name="T21" fmla="*/ 106 h 325"/>
              <a:gd name="T22" fmla="*/ 114 w 137"/>
              <a:gd name="T23" fmla="*/ 112 h 325"/>
              <a:gd name="T24" fmla="*/ 137 w 137"/>
              <a:gd name="T25" fmla="*/ 106 h 325"/>
              <a:gd name="T26" fmla="*/ 137 w 137"/>
              <a:gd name="T27" fmla="*/ 161 h 325"/>
              <a:gd name="T28" fmla="*/ 137 w 137"/>
              <a:gd name="T29" fmla="*/ 195 h 325"/>
              <a:gd name="T30" fmla="*/ 137 w 137"/>
              <a:gd name="T31" fmla="*/ 214 h 325"/>
              <a:gd name="T32" fmla="*/ 129 w 137"/>
              <a:gd name="T33" fmla="*/ 232 h 325"/>
              <a:gd name="T34" fmla="*/ 119 w 137"/>
              <a:gd name="T35" fmla="*/ 233 h 325"/>
              <a:gd name="T36" fmla="*/ 123 w 137"/>
              <a:gd name="T37" fmla="*/ 249 h 325"/>
              <a:gd name="T38" fmla="*/ 89 w 137"/>
              <a:gd name="T39" fmla="*/ 325 h 325"/>
              <a:gd name="T40" fmla="*/ 81 w 137"/>
              <a:gd name="T41" fmla="*/ 325 h 325"/>
              <a:gd name="T42" fmla="*/ 78 w 137"/>
              <a:gd name="T43" fmla="*/ 296 h 325"/>
              <a:gd name="T44" fmla="*/ 55 w 137"/>
              <a:gd name="T45" fmla="*/ 296 h 325"/>
              <a:gd name="T46" fmla="*/ 7 w 137"/>
              <a:gd name="T47" fmla="*/ 266 h 325"/>
              <a:gd name="T48" fmla="*/ 0 w 137"/>
              <a:gd name="T49" fmla="*/ 241 h 325"/>
              <a:gd name="T50" fmla="*/ 7 w 137"/>
              <a:gd name="T51" fmla="*/ 222 h 325"/>
              <a:gd name="T52" fmla="*/ 7 w 137"/>
              <a:gd name="T53" fmla="*/ 222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7" h="325">
                <a:moveTo>
                  <a:pt x="7" y="222"/>
                </a:moveTo>
                <a:lnTo>
                  <a:pt x="32" y="205"/>
                </a:lnTo>
                <a:lnTo>
                  <a:pt x="68" y="159"/>
                </a:lnTo>
                <a:lnTo>
                  <a:pt x="5" y="110"/>
                </a:lnTo>
                <a:lnTo>
                  <a:pt x="3" y="64"/>
                </a:lnTo>
                <a:lnTo>
                  <a:pt x="32" y="0"/>
                </a:lnTo>
                <a:lnTo>
                  <a:pt x="125" y="32"/>
                </a:lnTo>
                <a:lnTo>
                  <a:pt x="127" y="43"/>
                </a:lnTo>
                <a:lnTo>
                  <a:pt x="116" y="79"/>
                </a:lnTo>
                <a:lnTo>
                  <a:pt x="106" y="87"/>
                </a:lnTo>
                <a:lnTo>
                  <a:pt x="104" y="106"/>
                </a:lnTo>
                <a:lnTo>
                  <a:pt x="114" y="112"/>
                </a:lnTo>
                <a:lnTo>
                  <a:pt x="137" y="106"/>
                </a:lnTo>
                <a:lnTo>
                  <a:pt x="137" y="161"/>
                </a:lnTo>
                <a:lnTo>
                  <a:pt x="137" y="195"/>
                </a:lnTo>
                <a:lnTo>
                  <a:pt x="137" y="214"/>
                </a:lnTo>
                <a:lnTo>
                  <a:pt x="129" y="232"/>
                </a:lnTo>
                <a:lnTo>
                  <a:pt x="119" y="233"/>
                </a:lnTo>
                <a:lnTo>
                  <a:pt x="123" y="249"/>
                </a:lnTo>
                <a:lnTo>
                  <a:pt x="89" y="325"/>
                </a:lnTo>
                <a:lnTo>
                  <a:pt x="81" y="325"/>
                </a:lnTo>
                <a:lnTo>
                  <a:pt x="78" y="296"/>
                </a:lnTo>
                <a:lnTo>
                  <a:pt x="55" y="296"/>
                </a:lnTo>
                <a:lnTo>
                  <a:pt x="7" y="266"/>
                </a:lnTo>
                <a:lnTo>
                  <a:pt x="0" y="241"/>
                </a:lnTo>
                <a:lnTo>
                  <a:pt x="7" y="222"/>
                </a:lnTo>
                <a:lnTo>
                  <a:pt x="7" y="222"/>
                </a:lnTo>
                <a:close/>
              </a:path>
            </a:pathLst>
          </a:custGeom>
          <a:solidFill>
            <a:srgbClr val="D9D9D9"/>
          </a:solidFill>
          <a:ln w="9525">
            <a:solidFill>
              <a:schemeClr val="bg1"/>
            </a:solidFill>
            <a:round/>
            <a:headEnd/>
            <a:tailEnd/>
          </a:ln>
          <a:effectLst/>
          <a:extLst/>
        </p:spPr>
        <p:txBody>
          <a:bodyPr/>
          <a:lstStyle/>
          <a:p>
            <a:pPr eaLnBrk="1" hangingPunct="1">
              <a:defRPr/>
            </a:pPr>
            <a:endParaRPr lang="en-US" b="1" dirty="0">
              <a:latin typeface="+mj-lt"/>
              <a:ea typeface="Tahoma" panose="020B0604030504040204" pitchFamily="34" charset="0"/>
              <a:cs typeface="Tahoma" panose="020B0604030504040204" pitchFamily="34" charset="0"/>
            </a:endParaRPr>
          </a:p>
        </p:txBody>
      </p:sp>
      <p:sp>
        <p:nvSpPr>
          <p:cNvPr id="73" name="Freeform 1161"/>
          <p:cNvSpPr>
            <a:spLocks/>
          </p:cNvSpPr>
          <p:nvPr/>
        </p:nvSpPr>
        <p:spPr bwMode="auto">
          <a:xfrm>
            <a:off x="5969628" y="3052951"/>
            <a:ext cx="650740" cy="576714"/>
          </a:xfrm>
          <a:custGeom>
            <a:avLst/>
            <a:gdLst>
              <a:gd name="T0" fmla="*/ 20 w 648"/>
              <a:gd name="T1" fmla="*/ 517 h 565"/>
              <a:gd name="T2" fmla="*/ 443 w 648"/>
              <a:gd name="T3" fmla="*/ 439 h 565"/>
              <a:gd name="T4" fmla="*/ 488 w 648"/>
              <a:gd name="T5" fmla="*/ 487 h 565"/>
              <a:gd name="T6" fmla="*/ 530 w 648"/>
              <a:gd name="T7" fmla="*/ 508 h 565"/>
              <a:gd name="T8" fmla="*/ 623 w 648"/>
              <a:gd name="T9" fmla="*/ 540 h 565"/>
              <a:gd name="T10" fmla="*/ 631 w 648"/>
              <a:gd name="T11" fmla="*/ 565 h 565"/>
              <a:gd name="T12" fmla="*/ 646 w 648"/>
              <a:gd name="T13" fmla="*/ 530 h 565"/>
              <a:gd name="T14" fmla="*/ 648 w 648"/>
              <a:gd name="T15" fmla="*/ 483 h 565"/>
              <a:gd name="T16" fmla="*/ 631 w 648"/>
              <a:gd name="T17" fmla="*/ 392 h 565"/>
              <a:gd name="T18" fmla="*/ 631 w 648"/>
              <a:gd name="T19" fmla="*/ 297 h 565"/>
              <a:gd name="T20" fmla="*/ 585 w 648"/>
              <a:gd name="T21" fmla="*/ 158 h 565"/>
              <a:gd name="T22" fmla="*/ 577 w 648"/>
              <a:gd name="T23" fmla="*/ 97 h 565"/>
              <a:gd name="T24" fmla="*/ 549 w 648"/>
              <a:gd name="T25" fmla="*/ 0 h 565"/>
              <a:gd name="T26" fmla="*/ 412 w 648"/>
              <a:gd name="T27" fmla="*/ 32 h 565"/>
              <a:gd name="T28" fmla="*/ 336 w 648"/>
              <a:gd name="T29" fmla="*/ 112 h 565"/>
              <a:gd name="T30" fmla="*/ 332 w 648"/>
              <a:gd name="T31" fmla="*/ 133 h 565"/>
              <a:gd name="T32" fmla="*/ 289 w 648"/>
              <a:gd name="T33" fmla="*/ 181 h 565"/>
              <a:gd name="T34" fmla="*/ 300 w 648"/>
              <a:gd name="T35" fmla="*/ 198 h 565"/>
              <a:gd name="T36" fmla="*/ 309 w 648"/>
              <a:gd name="T37" fmla="*/ 211 h 565"/>
              <a:gd name="T38" fmla="*/ 302 w 648"/>
              <a:gd name="T39" fmla="*/ 215 h 565"/>
              <a:gd name="T40" fmla="*/ 315 w 648"/>
              <a:gd name="T41" fmla="*/ 234 h 565"/>
              <a:gd name="T42" fmla="*/ 317 w 648"/>
              <a:gd name="T43" fmla="*/ 251 h 565"/>
              <a:gd name="T44" fmla="*/ 275 w 648"/>
              <a:gd name="T45" fmla="*/ 291 h 565"/>
              <a:gd name="T46" fmla="*/ 212 w 648"/>
              <a:gd name="T47" fmla="*/ 308 h 565"/>
              <a:gd name="T48" fmla="*/ 197 w 648"/>
              <a:gd name="T49" fmla="*/ 319 h 565"/>
              <a:gd name="T50" fmla="*/ 174 w 648"/>
              <a:gd name="T51" fmla="*/ 310 h 565"/>
              <a:gd name="T52" fmla="*/ 104 w 648"/>
              <a:gd name="T53" fmla="*/ 318 h 565"/>
              <a:gd name="T54" fmla="*/ 53 w 648"/>
              <a:gd name="T55" fmla="*/ 338 h 565"/>
              <a:gd name="T56" fmla="*/ 53 w 648"/>
              <a:gd name="T57" fmla="*/ 365 h 565"/>
              <a:gd name="T58" fmla="*/ 62 w 648"/>
              <a:gd name="T59" fmla="*/ 382 h 565"/>
              <a:gd name="T60" fmla="*/ 70 w 648"/>
              <a:gd name="T61" fmla="*/ 382 h 565"/>
              <a:gd name="T62" fmla="*/ 77 w 648"/>
              <a:gd name="T63" fmla="*/ 403 h 565"/>
              <a:gd name="T64" fmla="*/ 64 w 648"/>
              <a:gd name="T65" fmla="*/ 414 h 565"/>
              <a:gd name="T66" fmla="*/ 58 w 648"/>
              <a:gd name="T67" fmla="*/ 433 h 565"/>
              <a:gd name="T68" fmla="*/ 0 w 648"/>
              <a:gd name="T69" fmla="*/ 487 h 565"/>
              <a:gd name="T70" fmla="*/ 20 w 648"/>
              <a:gd name="T71" fmla="*/ 517 h 565"/>
              <a:gd name="T72" fmla="*/ 20 w 648"/>
              <a:gd name="T73" fmla="*/ 517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48" h="565">
                <a:moveTo>
                  <a:pt x="20" y="517"/>
                </a:moveTo>
                <a:lnTo>
                  <a:pt x="443" y="439"/>
                </a:lnTo>
                <a:lnTo>
                  <a:pt x="488" y="487"/>
                </a:lnTo>
                <a:lnTo>
                  <a:pt x="530" y="508"/>
                </a:lnTo>
                <a:lnTo>
                  <a:pt x="623" y="540"/>
                </a:lnTo>
                <a:lnTo>
                  <a:pt x="631" y="565"/>
                </a:lnTo>
                <a:lnTo>
                  <a:pt x="646" y="530"/>
                </a:lnTo>
                <a:lnTo>
                  <a:pt x="648" y="483"/>
                </a:lnTo>
                <a:lnTo>
                  <a:pt x="631" y="392"/>
                </a:lnTo>
                <a:lnTo>
                  <a:pt x="631" y="297"/>
                </a:lnTo>
                <a:lnTo>
                  <a:pt x="585" y="158"/>
                </a:lnTo>
                <a:lnTo>
                  <a:pt x="577" y="97"/>
                </a:lnTo>
                <a:lnTo>
                  <a:pt x="549" y="0"/>
                </a:lnTo>
                <a:lnTo>
                  <a:pt x="412" y="32"/>
                </a:lnTo>
                <a:lnTo>
                  <a:pt x="336" y="112"/>
                </a:lnTo>
                <a:lnTo>
                  <a:pt x="332" y="133"/>
                </a:lnTo>
                <a:lnTo>
                  <a:pt x="289" y="181"/>
                </a:lnTo>
                <a:lnTo>
                  <a:pt x="300" y="198"/>
                </a:lnTo>
                <a:lnTo>
                  <a:pt x="309" y="211"/>
                </a:lnTo>
                <a:lnTo>
                  <a:pt x="302" y="215"/>
                </a:lnTo>
                <a:lnTo>
                  <a:pt x="315" y="234"/>
                </a:lnTo>
                <a:lnTo>
                  <a:pt x="317" y="251"/>
                </a:lnTo>
                <a:lnTo>
                  <a:pt x="275" y="291"/>
                </a:lnTo>
                <a:lnTo>
                  <a:pt x="212" y="308"/>
                </a:lnTo>
                <a:lnTo>
                  <a:pt x="197" y="319"/>
                </a:lnTo>
                <a:lnTo>
                  <a:pt x="174" y="310"/>
                </a:lnTo>
                <a:lnTo>
                  <a:pt x="104" y="318"/>
                </a:lnTo>
                <a:lnTo>
                  <a:pt x="53" y="338"/>
                </a:lnTo>
                <a:lnTo>
                  <a:pt x="53" y="365"/>
                </a:lnTo>
                <a:lnTo>
                  <a:pt x="62" y="382"/>
                </a:lnTo>
                <a:lnTo>
                  <a:pt x="70" y="382"/>
                </a:lnTo>
                <a:lnTo>
                  <a:pt x="77" y="403"/>
                </a:lnTo>
                <a:lnTo>
                  <a:pt x="64" y="414"/>
                </a:lnTo>
                <a:lnTo>
                  <a:pt x="58" y="433"/>
                </a:lnTo>
                <a:lnTo>
                  <a:pt x="0" y="487"/>
                </a:lnTo>
                <a:lnTo>
                  <a:pt x="20" y="517"/>
                </a:lnTo>
                <a:lnTo>
                  <a:pt x="20" y="517"/>
                </a:lnTo>
                <a:close/>
              </a:path>
            </a:pathLst>
          </a:custGeom>
          <a:solidFill>
            <a:srgbClr val="0C396F"/>
          </a:solidFill>
          <a:ln w="9525">
            <a:solidFill>
              <a:schemeClr val="bg1"/>
            </a:solidFill>
            <a:round/>
            <a:headEnd/>
            <a:tailEnd/>
          </a:ln>
          <a:effectLst/>
          <a:extLst/>
        </p:spPr>
        <p:txBody>
          <a:bodyPr/>
          <a:lstStyle/>
          <a:p>
            <a:pPr eaLnBrk="1" hangingPunct="1">
              <a:defRPr/>
            </a:pPr>
            <a:endParaRPr lang="en-US" b="1" dirty="0">
              <a:latin typeface="+mj-lt"/>
              <a:ea typeface="Tahoma" panose="020B0604030504040204" pitchFamily="34" charset="0"/>
              <a:cs typeface="Tahoma" panose="020B0604030504040204" pitchFamily="34" charset="0"/>
            </a:endParaRPr>
          </a:p>
        </p:txBody>
      </p:sp>
      <p:sp>
        <p:nvSpPr>
          <p:cNvPr id="74" name="Freeform 1163"/>
          <p:cNvSpPr>
            <a:spLocks/>
          </p:cNvSpPr>
          <p:nvPr/>
        </p:nvSpPr>
        <p:spPr bwMode="auto">
          <a:xfrm>
            <a:off x="6591102" y="3541867"/>
            <a:ext cx="201419" cy="122228"/>
          </a:xfrm>
          <a:custGeom>
            <a:avLst/>
            <a:gdLst>
              <a:gd name="T0" fmla="*/ 15 w 202"/>
              <a:gd name="T1" fmla="*/ 116 h 116"/>
              <a:gd name="T2" fmla="*/ 86 w 202"/>
              <a:gd name="T3" fmla="*/ 76 h 116"/>
              <a:gd name="T4" fmla="*/ 135 w 202"/>
              <a:gd name="T5" fmla="*/ 53 h 116"/>
              <a:gd name="T6" fmla="*/ 84 w 202"/>
              <a:gd name="T7" fmla="*/ 89 h 116"/>
              <a:gd name="T8" fmla="*/ 88 w 202"/>
              <a:gd name="T9" fmla="*/ 91 h 116"/>
              <a:gd name="T10" fmla="*/ 164 w 202"/>
              <a:gd name="T11" fmla="*/ 40 h 116"/>
              <a:gd name="T12" fmla="*/ 202 w 202"/>
              <a:gd name="T13" fmla="*/ 6 h 116"/>
              <a:gd name="T14" fmla="*/ 198 w 202"/>
              <a:gd name="T15" fmla="*/ 0 h 116"/>
              <a:gd name="T16" fmla="*/ 164 w 202"/>
              <a:gd name="T17" fmla="*/ 19 h 116"/>
              <a:gd name="T18" fmla="*/ 160 w 202"/>
              <a:gd name="T19" fmla="*/ 17 h 116"/>
              <a:gd name="T20" fmla="*/ 143 w 202"/>
              <a:gd name="T21" fmla="*/ 40 h 116"/>
              <a:gd name="T22" fmla="*/ 133 w 202"/>
              <a:gd name="T23" fmla="*/ 40 h 116"/>
              <a:gd name="T24" fmla="*/ 158 w 202"/>
              <a:gd name="T25" fmla="*/ 0 h 116"/>
              <a:gd name="T26" fmla="*/ 131 w 202"/>
              <a:gd name="T27" fmla="*/ 30 h 116"/>
              <a:gd name="T28" fmla="*/ 40 w 202"/>
              <a:gd name="T29" fmla="*/ 61 h 116"/>
              <a:gd name="T30" fmla="*/ 23 w 202"/>
              <a:gd name="T31" fmla="*/ 84 h 116"/>
              <a:gd name="T32" fmla="*/ 10 w 202"/>
              <a:gd name="T33" fmla="*/ 87 h 116"/>
              <a:gd name="T34" fmla="*/ 0 w 202"/>
              <a:gd name="T35" fmla="*/ 105 h 116"/>
              <a:gd name="T36" fmla="*/ 15 w 202"/>
              <a:gd name="T37" fmla="*/ 116 h 116"/>
              <a:gd name="T38" fmla="*/ 15 w 202"/>
              <a:gd name="T39" fmla="*/ 1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2" h="116">
                <a:moveTo>
                  <a:pt x="15" y="116"/>
                </a:moveTo>
                <a:lnTo>
                  <a:pt x="86" y="76"/>
                </a:lnTo>
                <a:lnTo>
                  <a:pt x="135" y="53"/>
                </a:lnTo>
                <a:lnTo>
                  <a:pt x="84" y="89"/>
                </a:lnTo>
                <a:lnTo>
                  <a:pt x="88" y="91"/>
                </a:lnTo>
                <a:lnTo>
                  <a:pt x="164" y="40"/>
                </a:lnTo>
                <a:lnTo>
                  <a:pt x="202" y="6"/>
                </a:lnTo>
                <a:lnTo>
                  <a:pt x="198" y="0"/>
                </a:lnTo>
                <a:lnTo>
                  <a:pt x="164" y="19"/>
                </a:lnTo>
                <a:lnTo>
                  <a:pt x="160" y="17"/>
                </a:lnTo>
                <a:lnTo>
                  <a:pt x="143" y="40"/>
                </a:lnTo>
                <a:lnTo>
                  <a:pt x="133" y="40"/>
                </a:lnTo>
                <a:lnTo>
                  <a:pt x="158" y="0"/>
                </a:lnTo>
                <a:lnTo>
                  <a:pt x="131" y="30"/>
                </a:lnTo>
                <a:lnTo>
                  <a:pt x="40" y="61"/>
                </a:lnTo>
                <a:lnTo>
                  <a:pt x="23" y="84"/>
                </a:lnTo>
                <a:lnTo>
                  <a:pt x="10" y="87"/>
                </a:lnTo>
                <a:lnTo>
                  <a:pt x="0" y="105"/>
                </a:lnTo>
                <a:lnTo>
                  <a:pt x="15" y="116"/>
                </a:lnTo>
                <a:lnTo>
                  <a:pt x="15" y="116"/>
                </a:lnTo>
                <a:close/>
              </a:path>
            </a:pathLst>
          </a:custGeom>
          <a:solidFill>
            <a:srgbClr val="0C396F"/>
          </a:solidFill>
          <a:ln w="9525">
            <a:solidFill>
              <a:schemeClr val="bg1"/>
            </a:solidFill>
            <a:round/>
            <a:headEnd/>
            <a:tailEnd/>
          </a:ln>
          <a:effectLst/>
          <a:extLst/>
        </p:spPr>
        <p:txBody>
          <a:bodyPr/>
          <a:lstStyle/>
          <a:p>
            <a:pPr eaLnBrk="1" hangingPunct="1">
              <a:defRPr/>
            </a:pPr>
            <a:endParaRPr lang="en-US" b="1" dirty="0">
              <a:latin typeface="+mj-lt"/>
              <a:ea typeface="Tahoma" panose="020B0604030504040204" pitchFamily="34" charset="0"/>
              <a:cs typeface="Tahoma" panose="020B0604030504040204" pitchFamily="34" charset="0"/>
            </a:endParaRPr>
          </a:p>
        </p:txBody>
      </p:sp>
      <p:sp>
        <p:nvSpPr>
          <p:cNvPr id="75" name="Freeform 1164"/>
          <p:cNvSpPr>
            <a:spLocks/>
          </p:cNvSpPr>
          <p:nvPr/>
        </p:nvSpPr>
        <p:spPr bwMode="auto">
          <a:xfrm>
            <a:off x="6603153" y="3417916"/>
            <a:ext cx="185926" cy="175597"/>
          </a:xfrm>
          <a:custGeom>
            <a:avLst/>
            <a:gdLst>
              <a:gd name="T0" fmla="*/ 17 w 188"/>
              <a:gd name="T1" fmla="*/ 127 h 174"/>
              <a:gd name="T2" fmla="*/ 15 w 188"/>
              <a:gd name="T3" fmla="*/ 174 h 174"/>
              <a:gd name="T4" fmla="*/ 30 w 188"/>
              <a:gd name="T5" fmla="*/ 171 h 174"/>
              <a:gd name="T6" fmla="*/ 66 w 188"/>
              <a:gd name="T7" fmla="*/ 144 h 174"/>
              <a:gd name="T8" fmla="*/ 78 w 188"/>
              <a:gd name="T9" fmla="*/ 121 h 174"/>
              <a:gd name="T10" fmla="*/ 85 w 188"/>
              <a:gd name="T11" fmla="*/ 127 h 174"/>
              <a:gd name="T12" fmla="*/ 135 w 188"/>
              <a:gd name="T13" fmla="*/ 114 h 174"/>
              <a:gd name="T14" fmla="*/ 137 w 188"/>
              <a:gd name="T15" fmla="*/ 104 h 174"/>
              <a:gd name="T16" fmla="*/ 144 w 188"/>
              <a:gd name="T17" fmla="*/ 108 h 174"/>
              <a:gd name="T18" fmla="*/ 154 w 188"/>
              <a:gd name="T19" fmla="*/ 100 h 174"/>
              <a:gd name="T20" fmla="*/ 169 w 188"/>
              <a:gd name="T21" fmla="*/ 98 h 174"/>
              <a:gd name="T22" fmla="*/ 188 w 188"/>
              <a:gd name="T23" fmla="*/ 89 h 174"/>
              <a:gd name="T24" fmla="*/ 169 w 188"/>
              <a:gd name="T25" fmla="*/ 0 h 174"/>
              <a:gd name="T26" fmla="*/ 0 w 188"/>
              <a:gd name="T27" fmla="*/ 36 h 174"/>
              <a:gd name="T28" fmla="*/ 17 w 188"/>
              <a:gd name="T29" fmla="*/ 127 h 174"/>
              <a:gd name="T30" fmla="*/ 17 w 188"/>
              <a:gd name="T31" fmla="*/ 127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8" h="174">
                <a:moveTo>
                  <a:pt x="17" y="127"/>
                </a:moveTo>
                <a:lnTo>
                  <a:pt x="15" y="174"/>
                </a:lnTo>
                <a:lnTo>
                  <a:pt x="30" y="171"/>
                </a:lnTo>
                <a:lnTo>
                  <a:pt x="66" y="144"/>
                </a:lnTo>
                <a:lnTo>
                  <a:pt x="78" y="121"/>
                </a:lnTo>
                <a:lnTo>
                  <a:pt x="85" y="127"/>
                </a:lnTo>
                <a:lnTo>
                  <a:pt x="135" y="114"/>
                </a:lnTo>
                <a:lnTo>
                  <a:pt x="137" y="104"/>
                </a:lnTo>
                <a:lnTo>
                  <a:pt x="144" y="108"/>
                </a:lnTo>
                <a:lnTo>
                  <a:pt x="154" y="100"/>
                </a:lnTo>
                <a:lnTo>
                  <a:pt x="169" y="98"/>
                </a:lnTo>
                <a:lnTo>
                  <a:pt x="188" y="89"/>
                </a:lnTo>
                <a:lnTo>
                  <a:pt x="169" y="0"/>
                </a:lnTo>
                <a:lnTo>
                  <a:pt x="0" y="36"/>
                </a:lnTo>
                <a:lnTo>
                  <a:pt x="17" y="127"/>
                </a:lnTo>
                <a:lnTo>
                  <a:pt x="17" y="127"/>
                </a:lnTo>
                <a:close/>
              </a:path>
            </a:pathLst>
          </a:custGeom>
          <a:solidFill>
            <a:srgbClr val="8ABAE6"/>
          </a:solidFill>
          <a:ln w="9525">
            <a:solidFill>
              <a:schemeClr val="bg1"/>
            </a:solidFill>
            <a:round/>
            <a:headEnd/>
            <a:tailEnd/>
          </a:ln>
          <a:effectLst/>
          <a:extLst/>
        </p:spPr>
        <p:txBody>
          <a:bodyPr/>
          <a:lstStyle/>
          <a:p>
            <a:pPr eaLnBrk="1" hangingPunct="1">
              <a:defRPr/>
            </a:pPr>
            <a:endParaRPr lang="en-US" b="1" dirty="0">
              <a:latin typeface="+mj-lt"/>
              <a:ea typeface="Tahoma" panose="020B0604030504040204" pitchFamily="34" charset="0"/>
              <a:cs typeface="Tahoma" panose="020B0604030504040204" pitchFamily="34" charset="0"/>
            </a:endParaRPr>
          </a:p>
        </p:txBody>
      </p:sp>
      <p:sp>
        <p:nvSpPr>
          <p:cNvPr id="76" name="Freeform 1165"/>
          <p:cNvSpPr>
            <a:spLocks/>
          </p:cNvSpPr>
          <p:nvPr/>
        </p:nvSpPr>
        <p:spPr bwMode="auto">
          <a:xfrm>
            <a:off x="6771863" y="3405865"/>
            <a:ext cx="86077" cy="101571"/>
          </a:xfrm>
          <a:custGeom>
            <a:avLst/>
            <a:gdLst>
              <a:gd name="T0" fmla="*/ 19 w 85"/>
              <a:gd name="T1" fmla="*/ 99 h 99"/>
              <a:gd name="T2" fmla="*/ 55 w 85"/>
              <a:gd name="T3" fmla="*/ 86 h 99"/>
              <a:gd name="T4" fmla="*/ 55 w 85"/>
              <a:gd name="T5" fmla="*/ 46 h 99"/>
              <a:gd name="T6" fmla="*/ 65 w 85"/>
              <a:gd name="T7" fmla="*/ 55 h 99"/>
              <a:gd name="T8" fmla="*/ 66 w 85"/>
              <a:gd name="T9" fmla="*/ 74 h 99"/>
              <a:gd name="T10" fmla="*/ 74 w 85"/>
              <a:gd name="T11" fmla="*/ 74 h 99"/>
              <a:gd name="T12" fmla="*/ 85 w 85"/>
              <a:gd name="T13" fmla="*/ 55 h 99"/>
              <a:gd name="T14" fmla="*/ 74 w 85"/>
              <a:gd name="T15" fmla="*/ 34 h 99"/>
              <a:gd name="T16" fmla="*/ 55 w 85"/>
              <a:gd name="T17" fmla="*/ 30 h 99"/>
              <a:gd name="T18" fmla="*/ 42 w 85"/>
              <a:gd name="T19" fmla="*/ 4 h 99"/>
              <a:gd name="T20" fmla="*/ 30 w 85"/>
              <a:gd name="T21" fmla="*/ 0 h 99"/>
              <a:gd name="T22" fmla="*/ 0 w 85"/>
              <a:gd name="T23" fmla="*/ 10 h 99"/>
              <a:gd name="T24" fmla="*/ 19 w 85"/>
              <a:gd name="T25" fmla="*/ 99 h 99"/>
              <a:gd name="T26" fmla="*/ 19 w 85"/>
              <a:gd name="T27" fmla="*/ 9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5" h="99">
                <a:moveTo>
                  <a:pt x="19" y="99"/>
                </a:moveTo>
                <a:lnTo>
                  <a:pt x="55" y="86"/>
                </a:lnTo>
                <a:lnTo>
                  <a:pt x="55" y="46"/>
                </a:lnTo>
                <a:lnTo>
                  <a:pt x="65" y="55"/>
                </a:lnTo>
                <a:lnTo>
                  <a:pt x="66" y="74"/>
                </a:lnTo>
                <a:lnTo>
                  <a:pt x="74" y="74"/>
                </a:lnTo>
                <a:lnTo>
                  <a:pt x="85" y="55"/>
                </a:lnTo>
                <a:lnTo>
                  <a:pt x="74" y="34"/>
                </a:lnTo>
                <a:lnTo>
                  <a:pt x="55" y="30"/>
                </a:lnTo>
                <a:lnTo>
                  <a:pt x="42" y="4"/>
                </a:lnTo>
                <a:lnTo>
                  <a:pt x="30" y="0"/>
                </a:lnTo>
                <a:lnTo>
                  <a:pt x="0" y="10"/>
                </a:lnTo>
                <a:lnTo>
                  <a:pt x="19" y="99"/>
                </a:lnTo>
                <a:lnTo>
                  <a:pt x="19" y="99"/>
                </a:lnTo>
                <a:close/>
              </a:path>
            </a:pathLst>
          </a:custGeom>
          <a:solidFill>
            <a:srgbClr val="0C396F"/>
          </a:solidFill>
          <a:ln w="9525">
            <a:solidFill>
              <a:schemeClr val="bg1"/>
            </a:solidFill>
            <a:round/>
            <a:headEnd/>
            <a:tailEnd/>
          </a:ln>
          <a:effectLst/>
          <a:extLst/>
        </p:spPr>
        <p:txBody>
          <a:bodyPr/>
          <a:lstStyle/>
          <a:p>
            <a:pPr eaLnBrk="1" hangingPunct="1">
              <a:defRPr/>
            </a:pPr>
            <a:endParaRPr lang="en-US" b="1" dirty="0">
              <a:latin typeface="+mj-lt"/>
              <a:ea typeface="Tahoma" panose="020B0604030504040204" pitchFamily="34" charset="0"/>
              <a:cs typeface="Tahoma" panose="020B0604030504040204" pitchFamily="34" charset="0"/>
            </a:endParaRPr>
          </a:p>
        </p:txBody>
      </p:sp>
      <p:sp>
        <p:nvSpPr>
          <p:cNvPr id="77" name="Freeform 1166"/>
          <p:cNvSpPr>
            <a:spLocks/>
          </p:cNvSpPr>
          <p:nvPr/>
        </p:nvSpPr>
        <p:spPr bwMode="auto">
          <a:xfrm>
            <a:off x="6608318" y="3285357"/>
            <a:ext cx="368408" cy="182483"/>
          </a:xfrm>
          <a:custGeom>
            <a:avLst/>
            <a:gdLst>
              <a:gd name="T0" fmla="*/ 0 w 365"/>
              <a:gd name="T1" fmla="*/ 169 h 180"/>
              <a:gd name="T2" fmla="*/ 169 w 365"/>
              <a:gd name="T3" fmla="*/ 133 h 180"/>
              <a:gd name="T4" fmla="*/ 199 w 365"/>
              <a:gd name="T5" fmla="*/ 123 h 180"/>
              <a:gd name="T6" fmla="*/ 211 w 365"/>
              <a:gd name="T7" fmla="*/ 127 h 180"/>
              <a:gd name="T8" fmla="*/ 224 w 365"/>
              <a:gd name="T9" fmla="*/ 153 h 180"/>
              <a:gd name="T10" fmla="*/ 243 w 365"/>
              <a:gd name="T11" fmla="*/ 157 h 180"/>
              <a:gd name="T12" fmla="*/ 254 w 365"/>
              <a:gd name="T13" fmla="*/ 178 h 180"/>
              <a:gd name="T14" fmla="*/ 266 w 365"/>
              <a:gd name="T15" fmla="*/ 180 h 180"/>
              <a:gd name="T16" fmla="*/ 279 w 365"/>
              <a:gd name="T17" fmla="*/ 159 h 180"/>
              <a:gd name="T18" fmla="*/ 285 w 365"/>
              <a:gd name="T19" fmla="*/ 142 h 180"/>
              <a:gd name="T20" fmla="*/ 298 w 365"/>
              <a:gd name="T21" fmla="*/ 165 h 180"/>
              <a:gd name="T22" fmla="*/ 365 w 365"/>
              <a:gd name="T23" fmla="*/ 144 h 180"/>
              <a:gd name="T24" fmla="*/ 361 w 365"/>
              <a:gd name="T25" fmla="*/ 119 h 180"/>
              <a:gd name="T26" fmla="*/ 342 w 365"/>
              <a:gd name="T27" fmla="*/ 87 h 180"/>
              <a:gd name="T28" fmla="*/ 332 w 365"/>
              <a:gd name="T29" fmla="*/ 83 h 180"/>
              <a:gd name="T30" fmla="*/ 321 w 365"/>
              <a:gd name="T31" fmla="*/ 85 h 180"/>
              <a:gd name="T32" fmla="*/ 323 w 365"/>
              <a:gd name="T33" fmla="*/ 91 h 180"/>
              <a:gd name="T34" fmla="*/ 338 w 365"/>
              <a:gd name="T35" fmla="*/ 93 h 180"/>
              <a:gd name="T36" fmla="*/ 344 w 365"/>
              <a:gd name="T37" fmla="*/ 123 h 180"/>
              <a:gd name="T38" fmla="*/ 317 w 365"/>
              <a:gd name="T39" fmla="*/ 134 h 180"/>
              <a:gd name="T40" fmla="*/ 279 w 365"/>
              <a:gd name="T41" fmla="*/ 110 h 180"/>
              <a:gd name="T42" fmla="*/ 266 w 365"/>
              <a:gd name="T43" fmla="*/ 83 h 180"/>
              <a:gd name="T44" fmla="*/ 249 w 365"/>
              <a:gd name="T45" fmla="*/ 76 h 180"/>
              <a:gd name="T46" fmla="*/ 249 w 365"/>
              <a:gd name="T47" fmla="*/ 83 h 180"/>
              <a:gd name="T48" fmla="*/ 232 w 365"/>
              <a:gd name="T49" fmla="*/ 68 h 180"/>
              <a:gd name="T50" fmla="*/ 245 w 365"/>
              <a:gd name="T51" fmla="*/ 49 h 180"/>
              <a:gd name="T52" fmla="*/ 256 w 365"/>
              <a:gd name="T53" fmla="*/ 32 h 180"/>
              <a:gd name="T54" fmla="*/ 235 w 365"/>
              <a:gd name="T55" fmla="*/ 0 h 180"/>
              <a:gd name="T56" fmla="*/ 199 w 365"/>
              <a:gd name="T57" fmla="*/ 26 h 180"/>
              <a:gd name="T58" fmla="*/ 78 w 365"/>
              <a:gd name="T59" fmla="*/ 57 h 180"/>
              <a:gd name="T60" fmla="*/ 0 w 365"/>
              <a:gd name="T61" fmla="*/ 74 h 180"/>
              <a:gd name="T62" fmla="*/ 0 w 365"/>
              <a:gd name="T63" fmla="*/ 169 h 180"/>
              <a:gd name="T64" fmla="*/ 0 w 365"/>
              <a:gd name="T65" fmla="*/ 16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5" h="180">
                <a:moveTo>
                  <a:pt x="0" y="169"/>
                </a:moveTo>
                <a:lnTo>
                  <a:pt x="169" y="133"/>
                </a:lnTo>
                <a:lnTo>
                  <a:pt x="199" y="123"/>
                </a:lnTo>
                <a:lnTo>
                  <a:pt x="211" y="127"/>
                </a:lnTo>
                <a:lnTo>
                  <a:pt x="224" y="153"/>
                </a:lnTo>
                <a:lnTo>
                  <a:pt x="243" y="157"/>
                </a:lnTo>
                <a:lnTo>
                  <a:pt x="254" y="178"/>
                </a:lnTo>
                <a:lnTo>
                  <a:pt x="266" y="180"/>
                </a:lnTo>
                <a:lnTo>
                  <a:pt x="279" y="159"/>
                </a:lnTo>
                <a:lnTo>
                  <a:pt x="285" y="142"/>
                </a:lnTo>
                <a:lnTo>
                  <a:pt x="298" y="165"/>
                </a:lnTo>
                <a:lnTo>
                  <a:pt x="365" y="144"/>
                </a:lnTo>
                <a:lnTo>
                  <a:pt x="361" y="119"/>
                </a:lnTo>
                <a:lnTo>
                  <a:pt x="342" y="87"/>
                </a:lnTo>
                <a:lnTo>
                  <a:pt x="332" y="83"/>
                </a:lnTo>
                <a:lnTo>
                  <a:pt x="321" y="85"/>
                </a:lnTo>
                <a:lnTo>
                  <a:pt x="323" y="91"/>
                </a:lnTo>
                <a:lnTo>
                  <a:pt x="338" y="93"/>
                </a:lnTo>
                <a:lnTo>
                  <a:pt x="344" y="123"/>
                </a:lnTo>
                <a:lnTo>
                  <a:pt x="317" y="134"/>
                </a:lnTo>
                <a:lnTo>
                  <a:pt x="279" y="110"/>
                </a:lnTo>
                <a:lnTo>
                  <a:pt x="266" y="83"/>
                </a:lnTo>
                <a:lnTo>
                  <a:pt x="249" y="76"/>
                </a:lnTo>
                <a:lnTo>
                  <a:pt x="249" y="83"/>
                </a:lnTo>
                <a:lnTo>
                  <a:pt x="232" y="68"/>
                </a:lnTo>
                <a:lnTo>
                  <a:pt x="245" y="49"/>
                </a:lnTo>
                <a:lnTo>
                  <a:pt x="256" y="32"/>
                </a:lnTo>
                <a:lnTo>
                  <a:pt x="235" y="0"/>
                </a:lnTo>
                <a:lnTo>
                  <a:pt x="199" y="26"/>
                </a:lnTo>
                <a:lnTo>
                  <a:pt x="78" y="57"/>
                </a:lnTo>
                <a:lnTo>
                  <a:pt x="0" y="74"/>
                </a:lnTo>
                <a:lnTo>
                  <a:pt x="0" y="169"/>
                </a:lnTo>
                <a:lnTo>
                  <a:pt x="0" y="169"/>
                </a:lnTo>
                <a:close/>
              </a:path>
            </a:pathLst>
          </a:custGeom>
          <a:solidFill>
            <a:srgbClr val="B22830"/>
          </a:solidFill>
          <a:ln w="9525">
            <a:solidFill>
              <a:schemeClr val="bg1"/>
            </a:solidFill>
            <a:round/>
            <a:headEnd/>
            <a:tailEnd/>
          </a:ln>
          <a:effectLst/>
          <a:extLst/>
        </p:spPr>
        <p:txBody>
          <a:bodyPr/>
          <a:lstStyle/>
          <a:p>
            <a:pPr eaLnBrk="1" hangingPunct="1">
              <a:defRPr/>
            </a:pPr>
            <a:endParaRPr lang="en-US" b="1" dirty="0">
              <a:latin typeface="+mj-lt"/>
              <a:ea typeface="Tahoma" panose="020B0604030504040204" pitchFamily="34" charset="0"/>
              <a:cs typeface="Tahoma" panose="020B0604030504040204" pitchFamily="34" charset="0"/>
            </a:endParaRPr>
          </a:p>
        </p:txBody>
      </p:sp>
      <p:sp>
        <p:nvSpPr>
          <p:cNvPr id="78" name="Freeform 1169"/>
          <p:cNvSpPr>
            <a:spLocks/>
          </p:cNvSpPr>
          <p:nvPr/>
        </p:nvSpPr>
        <p:spPr bwMode="auto">
          <a:xfrm>
            <a:off x="6517076" y="3011634"/>
            <a:ext cx="179040" cy="346028"/>
          </a:xfrm>
          <a:custGeom>
            <a:avLst/>
            <a:gdLst>
              <a:gd name="T0" fmla="*/ 28 w 177"/>
              <a:gd name="T1" fmla="*/ 139 h 339"/>
              <a:gd name="T2" fmla="*/ 36 w 177"/>
              <a:gd name="T3" fmla="*/ 200 h 339"/>
              <a:gd name="T4" fmla="*/ 82 w 177"/>
              <a:gd name="T5" fmla="*/ 339 h 339"/>
              <a:gd name="T6" fmla="*/ 160 w 177"/>
              <a:gd name="T7" fmla="*/ 322 h 339"/>
              <a:gd name="T8" fmla="*/ 154 w 177"/>
              <a:gd name="T9" fmla="*/ 124 h 339"/>
              <a:gd name="T10" fmla="*/ 175 w 177"/>
              <a:gd name="T11" fmla="*/ 86 h 339"/>
              <a:gd name="T12" fmla="*/ 177 w 177"/>
              <a:gd name="T13" fmla="*/ 0 h 339"/>
              <a:gd name="T14" fmla="*/ 0 w 177"/>
              <a:gd name="T15" fmla="*/ 42 h 339"/>
              <a:gd name="T16" fmla="*/ 28 w 177"/>
              <a:gd name="T17" fmla="*/ 139 h 339"/>
              <a:gd name="T18" fmla="*/ 28 w 177"/>
              <a:gd name="T19" fmla="*/ 13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7" h="339">
                <a:moveTo>
                  <a:pt x="28" y="139"/>
                </a:moveTo>
                <a:lnTo>
                  <a:pt x="36" y="200"/>
                </a:lnTo>
                <a:lnTo>
                  <a:pt x="82" y="339"/>
                </a:lnTo>
                <a:lnTo>
                  <a:pt x="160" y="322"/>
                </a:lnTo>
                <a:lnTo>
                  <a:pt x="154" y="124"/>
                </a:lnTo>
                <a:lnTo>
                  <a:pt x="175" y="86"/>
                </a:lnTo>
                <a:lnTo>
                  <a:pt x="177" y="0"/>
                </a:lnTo>
                <a:lnTo>
                  <a:pt x="0" y="42"/>
                </a:lnTo>
                <a:lnTo>
                  <a:pt x="28" y="139"/>
                </a:lnTo>
                <a:lnTo>
                  <a:pt x="28" y="139"/>
                </a:lnTo>
                <a:close/>
              </a:path>
            </a:pathLst>
          </a:custGeom>
          <a:solidFill>
            <a:srgbClr val="B22830"/>
          </a:solidFill>
          <a:ln w="9525">
            <a:solidFill>
              <a:schemeClr val="bg1"/>
            </a:solidFill>
            <a:round/>
            <a:headEnd/>
            <a:tailEnd/>
          </a:ln>
          <a:effectLst/>
          <a:extLst/>
        </p:spPr>
        <p:txBody>
          <a:bodyPr/>
          <a:lstStyle/>
          <a:p>
            <a:pPr eaLnBrk="1" hangingPunct="1">
              <a:defRPr/>
            </a:pPr>
            <a:endParaRPr lang="en-US" b="1" dirty="0">
              <a:latin typeface="+mj-lt"/>
              <a:ea typeface="Tahoma" panose="020B0604030504040204" pitchFamily="34" charset="0"/>
              <a:cs typeface="Tahoma" panose="020B0604030504040204" pitchFamily="34" charset="0"/>
            </a:endParaRPr>
          </a:p>
        </p:txBody>
      </p:sp>
      <p:sp>
        <p:nvSpPr>
          <p:cNvPr id="79" name="Freeform 1170"/>
          <p:cNvSpPr>
            <a:spLocks/>
          </p:cNvSpPr>
          <p:nvPr/>
        </p:nvSpPr>
        <p:spPr bwMode="auto">
          <a:xfrm>
            <a:off x="6673736" y="2963431"/>
            <a:ext cx="163545" cy="375295"/>
          </a:xfrm>
          <a:custGeom>
            <a:avLst/>
            <a:gdLst>
              <a:gd name="T0" fmla="*/ 0 w 163"/>
              <a:gd name="T1" fmla="*/ 173 h 371"/>
              <a:gd name="T2" fmla="*/ 21 w 163"/>
              <a:gd name="T3" fmla="*/ 135 h 371"/>
              <a:gd name="T4" fmla="*/ 23 w 163"/>
              <a:gd name="T5" fmla="*/ 49 h 371"/>
              <a:gd name="T6" fmla="*/ 21 w 163"/>
              <a:gd name="T7" fmla="*/ 17 h 371"/>
              <a:gd name="T8" fmla="*/ 53 w 163"/>
              <a:gd name="T9" fmla="*/ 0 h 371"/>
              <a:gd name="T10" fmla="*/ 127 w 163"/>
              <a:gd name="T11" fmla="*/ 232 h 371"/>
              <a:gd name="T12" fmla="*/ 163 w 163"/>
              <a:gd name="T13" fmla="*/ 281 h 371"/>
              <a:gd name="T14" fmla="*/ 163 w 163"/>
              <a:gd name="T15" fmla="*/ 314 h 371"/>
              <a:gd name="T16" fmla="*/ 127 w 163"/>
              <a:gd name="T17" fmla="*/ 340 h 371"/>
              <a:gd name="T18" fmla="*/ 6 w 163"/>
              <a:gd name="T19" fmla="*/ 371 h 371"/>
              <a:gd name="T20" fmla="*/ 0 w 163"/>
              <a:gd name="T21" fmla="*/ 173 h 371"/>
              <a:gd name="T22" fmla="*/ 0 w 163"/>
              <a:gd name="T23" fmla="*/ 173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3" h="371">
                <a:moveTo>
                  <a:pt x="0" y="173"/>
                </a:moveTo>
                <a:lnTo>
                  <a:pt x="21" y="135"/>
                </a:lnTo>
                <a:lnTo>
                  <a:pt x="23" y="49"/>
                </a:lnTo>
                <a:lnTo>
                  <a:pt x="21" y="17"/>
                </a:lnTo>
                <a:lnTo>
                  <a:pt x="53" y="0"/>
                </a:lnTo>
                <a:lnTo>
                  <a:pt x="127" y="232"/>
                </a:lnTo>
                <a:lnTo>
                  <a:pt x="163" y="281"/>
                </a:lnTo>
                <a:lnTo>
                  <a:pt x="163" y="314"/>
                </a:lnTo>
                <a:lnTo>
                  <a:pt x="127" y="340"/>
                </a:lnTo>
                <a:lnTo>
                  <a:pt x="6" y="371"/>
                </a:lnTo>
                <a:lnTo>
                  <a:pt x="0" y="173"/>
                </a:lnTo>
                <a:lnTo>
                  <a:pt x="0" y="173"/>
                </a:lnTo>
                <a:close/>
              </a:path>
            </a:pathLst>
          </a:custGeom>
          <a:solidFill>
            <a:srgbClr val="B22830"/>
          </a:solidFill>
          <a:ln w="9525">
            <a:solidFill>
              <a:schemeClr val="bg1"/>
            </a:solidFill>
            <a:round/>
            <a:headEnd/>
            <a:tailEnd/>
          </a:ln>
          <a:effectLst/>
          <a:extLst/>
        </p:spPr>
        <p:txBody>
          <a:bodyPr/>
          <a:lstStyle/>
          <a:p>
            <a:pPr eaLnBrk="1" hangingPunct="1">
              <a:defRPr/>
            </a:pPr>
            <a:endParaRPr lang="en-US" b="1" dirty="0">
              <a:latin typeface="+mj-lt"/>
              <a:ea typeface="Tahoma" panose="020B0604030504040204" pitchFamily="34" charset="0"/>
              <a:cs typeface="Tahoma" panose="020B0604030504040204" pitchFamily="34" charset="0"/>
            </a:endParaRPr>
          </a:p>
        </p:txBody>
      </p:sp>
      <p:sp>
        <p:nvSpPr>
          <p:cNvPr id="80" name="Freeform 1171"/>
          <p:cNvSpPr>
            <a:spLocks/>
          </p:cNvSpPr>
          <p:nvPr/>
        </p:nvSpPr>
        <p:spPr bwMode="auto">
          <a:xfrm>
            <a:off x="6725382" y="2626010"/>
            <a:ext cx="404560" cy="621473"/>
          </a:xfrm>
          <a:custGeom>
            <a:avLst/>
            <a:gdLst>
              <a:gd name="T0" fmla="*/ 0 w 399"/>
              <a:gd name="T1" fmla="*/ 329 h 610"/>
              <a:gd name="T2" fmla="*/ 23 w 399"/>
              <a:gd name="T3" fmla="*/ 331 h 610"/>
              <a:gd name="T4" fmla="*/ 25 w 399"/>
              <a:gd name="T5" fmla="*/ 291 h 610"/>
              <a:gd name="T6" fmla="*/ 53 w 399"/>
              <a:gd name="T7" fmla="*/ 236 h 610"/>
              <a:gd name="T8" fmla="*/ 40 w 399"/>
              <a:gd name="T9" fmla="*/ 196 h 610"/>
              <a:gd name="T10" fmla="*/ 97 w 399"/>
              <a:gd name="T11" fmla="*/ 4 h 610"/>
              <a:gd name="T12" fmla="*/ 110 w 399"/>
              <a:gd name="T13" fmla="*/ 4 h 610"/>
              <a:gd name="T14" fmla="*/ 114 w 399"/>
              <a:gd name="T15" fmla="*/ 29 h 610"/>
              <a:gd name="T16" fmla="*/ 171 w 399"/>
              <a:gd name="T17" fmla="*/ 8 h 610"/>
              <a:gd name="T18" fmla="*/ 173 w 399"/>
              <a:gd name="T19" fmla="*/ 0 h 610"/>
              <a:gd name="T20" fmla="*/ 219 w 399"/>
              <a:gd name="T21" fmla="*/ 10 h 610"/>
              <a:gd name="T22" fmla="*/ 293 w 399"/>
              <a:gd name="T23" fmla="*/ 198 h 610"/>
              <a:gd name="T24" fmla="*/ 327 w 399"/>
              <a:gd name="T25" fmla="*/ 200 h 610"/>
              <a:gd name="T26" fmla="*/ 390 w 399"/>
              <a:gd name="T27" fmla="*/ 270 h 610"/>
              <a:gd name="T28" fmla="*/ 380 w 399"/>
              <a:gd name="T29" fmla="*/ 283 h 610"/>
              <a:gd name="T30" fmla="*/ 399 w 399"/>
              <a:gd name="T31" fmla="*/ 283 h 610"/>
              <a:gd name="T32" fmla="*/ 386 w 399"/>
              <a:gd name="T33" fmla="*/ 318 h 610"/>
              <a:gd name="T34" fmla="*/ 356 w 399"/>
              <a:gd name="T35" fmla="*/ 340 h 610"/>
              <a:gd name="T36" fmla="*/ 322 w 399"/>
              <a:gd name="T37" fmla="*/ 357 h 610"/>
              <a:gd name="T38" fmla="*/ 318 w 399"/>
              <a:gd name="T39" fmla="*/ 380 h 610"/>
              <a:gd name="T40" fmla="*/ 299 w 399"/>
              <a:gd name="T41" fmla="*/ 359 h 610"/>
              <a:gd name="T42" fmla="*/ 268 w 399"/>
              <a:gd name="T43" fmla="*/ 384 h 610"/>
              <a:gd name="T44" fmla="*/ 253 w 399"/>
              <a:gd name="T45" fmla="*/ 384 h 610"/>
              <a:gd name="T46" fmla="*/ 240 w 399"/>
              <a:gd name="T47" fmla="*/ 369 h 610"/>
              <a:gd name="T48" fmla="*/ 232 w 399"/>
              <a:gd name="T49" fmla="*/ 443 h 610"/>
              <a:gd name="T50" fmla="*/ 204 w 399"/>
              <a:gd name="T51" fmla="*/ 454 h 610"/>
              <a:gd name="T52" fmla="*/ 190 w 399"/>
              <a:gd name="T53" fmla="*/ 483 h 610"/>
              <a:gd name="T54" fmla="*/ 173 w 399"/>
              <a:gd name="T55" fmla="*/ 483 h 610"/>
              <a:gd name="T56" fmla="*/ 133 w 399"/>
              <a:gd name="T57" fmla="*/ 527 h 610"/>
              <a:gd name="T58" fmla="*/ 131 w 399"/>
              <a:gd name="T59" fmla="*/ 561 h 610"/>
              <a:gd name="T60" fmla="*/ 122 w 399"/>
              <a:gd name="T61" fmla="*/ 574 h 610"/>
              <a:gd name="T62" fmla="*/ 110 w 399"/>
              <a:gd name="T63" fmla="*/ 610 h 610"/>
              <a:gd name="T64" fmla="*/ 74 w 399"/>
              <a:gd name="T65" fmla="*/ 561 h 610"/>
              <a:gd name="T66" fmla="*/ 0 w 399"/>
              <a:gd name="T67" fmla="*/ 329 h 610"/>
              <a:gd name="T68" fmla="*/ 0 w 399"/>
              <a:gd name="T69" fmla="*/ 329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9" h="610">
                <a:moveTo>
                  <a:pt x="0" y="329"/>
                </a:moveTo>
                <a:lnTo>
                  <a:pt x="23" y="331"/>
                </a:lnTo>
                <a:lnTo>
                  <a:pt x="25" y="291"/>
                </a:lnTo>
                <a:lnTo>
                  <a:pt x="53" y="236"/>
                </a:lnTo>
                <a:lnTo>
                  <a:pt x="40" y="196"/>
                </a:lnTo>
                <a:lnTo>
                  <a:pt x="97" y="4"/>
                </a:lnTo>
                <a:lnTo>
                  <a:pt x="110" y="4"/>
                </a:lnTo>
                <a:lnTo>
                  <a:pt x="114" y="29"/>
                </a:lnTo>
                <a:lnTo>
                  <a:pt x="171" y="8"/>
                </a:lnTo>
                <a:lnTo>
                  <a:pt x="173" y="0"/>
                </a:lnTo>
                <a:lnTo>
                  <a:pt x="219" y="10"/>
                </a:lnTo>
                <a:lnTo>
                  <a:pt x="293" y="198"/>
                </a:lnTo>
                <a:lnTo>
                  <a:pt x="327" y="200"/>
                </a:lnTo>
                <a:lnTo>
                  <a:pt x="390" y="270"/>
                </a:lnTo>
                <a:lnTo>
                  <a:pt x="380" y="283"/>
                </a:lnTo>
                <a:lnTo>
                  <a:pt x="399" y="283"/>
                </a:lnTo>
                <a:lnTo>
                  <a:pt x="386" y="318"/>
                </a:lnTo>
                <a:lnTo>
                  <a:pt x="356" y="340"/>
                </a:lnTo>
                <a:lnTo>
                  <a:pt x="322" y="357"/>
                </a:lnTo>
                <a:lnTo>
                  <a:pt x="318" y="380"/>
                </a:lnTo>
                <a:lnTo>
                  <a:pt x="299" y="359"/>
                </a:lnTo>
                <a:lnTo>
                  <a:pt x="268" y="384"/>
                </a:lnTo>
                <a:lnTo>
                  <a:pt x="253" y="384"/>
                </a:lnTo>
                <a:lnTo>
                  <a:pt x="240" y="369"/>
                </a:lnTo>
                <a:lnTo>
                  <a:pt x="232" y="443"/>
                </a:lnTo>
                <a:lnTo>
                  <a:pt x="204" y="454"/>
                </a:lnTo>
                <a:lnTo>
                  <a:pt x="190" y="483"/>
                </a:lnTo>
                <a:lnTo>
                  <a:pt x="173" y="483"/>
                </a:lnTo>
                <a:lnTo>
                  <a:pt x="133" y="527"/>
                </a:lnTo>
                <a:lnTo>
                  <a:pt x="131" y="561"/>
                </a:lnTo>
                <a:lnTo>
                  <a:pt x="122" y="574"/>
                </a:lnTo>
                <a:lnTo>
                  <a:pt x="110" y="610"/>
                </a:lnTo>
                <a:lnTo>
                  <a:pt x="74" y="561"/>
                </a:lnTo>
                <a:lnTo>
                  <a:pt x="0" y="329"/>
                </a:lnTo>
                <a:lnTo>
                  <a:pt x="0" y="329"/>
                </a:lnTo>
                <a:close/>
              </a:path>
            </a:pathLst>
          </a:custGeom>
          <a:solidFill>
            <a:srgbClr val="E0A39E"/>
          </a:solidFill>
          <a:ln w="9525">
            <a:solidFill>
              <a:schemeClr val="bg1"/>
            </a:solidFill>
            <a:round/>
            <a:headEnd/>
            <a:tailEnd/>
          </a:ln>
          <a:effectLst/>
          <a:extLst/>
        </p:spPr>
        <p:txBody>
          <a:bodyPr/>
          <a:lstStyle/>
          <a:p>
            <a:pPr eaLnBrk="1" hangingPunct="1">
              <a:defRPr/>
            </a:pPr>
            <a:endParaRPr lang="en-US" b="1" dirty="0">
              <a:latin typeface="+mj-lt"/>
              <a:ea typeface="Tahoma" panose="020B0604030504040204" pitchFamily="34" charset="0"/>
              <a:cs typeface="Tahoma" panose="020B0604030504040204" pitchFamily="34" charset="0"/>
            </a:endParaRPr>
          </a:p>
        </p:txBody>
      </p:sp>
      <p:sp>
        <p:nvSpPr>
          <p:cNvPr id="81" name="Freeform 58"/>
          <p:cNvSpPr>
            <a:spLocks/>
          </p:cNvSpPr>
          <p:nvPr/>
        </p:nvSpPr>
        <p:spPr bwMode="auto">
          <a:xfrm>
            <a:off x="6436164" y="3793211"/>
            <a:ext cx="113621" cy="189369"/>
          </a:xfrm>
          <a:custGeom>
            <a:avLst/>
            <a:gdLst>
              <a:gd name="T0" fmla="*/ 0 w 64"/>
              <a:gd name="T1" fmla="*/ 2147483646 h 107"/>
              <a:gd name="T2" fmla="*/ 2147483646 w 64"/>
              <a:gd name="T3" fmla="*/ 2147483646 h 107"/>
              <a:gd name="T4" fmla="*/ 2147483646 w 64"/>
              <a:gd name="T5" fmla="*/ 2147483646 h 107"/>
              <a:gd name="T6" fmla="*/ 2147483646 w 64"/>
              <a:gd name="T7" fmla="*/ 2147483646 h 107"/>
              <a:gd name="T8" fmla="*/ 2147483646 w 64"/>
              <a:gd name="T9" fmla="*/ 0 h 107"/>
              <a:gd name="T10" fmla="*/ 2147483646 w 64"/>
              <a:gd name="T11" fmla="*/ 0 h 107"/>
              <a:gd name="T12" fmla="*/ 2147483646 w 64"/>
              <a:gd name="T13" fmla="*/ 2147483646 h 107"/>
              <a:gd name="T14" fmla="*/ 2147483646 w 64"/>
              <a:gd name="T15" fmla="*/ 2147483646 h 107"/>
              <a:gd name="T16" fmla="*/ 2147483646 w 64"/>
              <a:gd name="T17" fmla="*/ 2147483646 h 107"/>
              <a:gd name="T18" fmla="*/ 2147483646 w 64"/>
              <a:gd name="T19" fmla="*/ 2147483646 h 107"/>
              <a:gd name="T20" fmla="*/ 2147483646 w 64"/>
              <a:gd name="T21" fmla="*/ 2147483646 h 107"/>
              <a:gd name="T22" fmla="*/ 2147483646 w 64"/>
              <a:gd name="T23" fmla="*/ 2147483646 h 107"/>
              <a:gd name="T24" fmla="*/ 2147483646 w 64"/>
              <a:gd name="T25" fmla="*/ 2147483646 h 107"/>
              <a:gd name="T26" fmla="*/ 2147483646 w 64"/>
              <a:gd name="T27" fmla="*/ 2147483646 h 107"/>
              <a:gd name="T28" fmla="*/ 2147483646 w 64"/>
              <a:gd name="T29" fmla="*/ 2147483646 h 107"/>
              <a:gd name="T30" fmla="*/ 2147483646 w 64"/>
              <a:gd name="T31" fmla="*/ 2147483646 h 107"/>
              <a:gd name="T32" fmla="*/ 2147483646 w 64"/>
              <a:gd name="T33" fmla="*/ 2147483646 h 107"/>
              <a:gd name="T34" fmla="*/ 2147483646 w 64"/>
              <a:gd name="T35" fmla="*/ 2147483646 h 107"/>
              <a:gd name="T36" fmla="*/ 2147483646 w 64"/>
              <a:gd name="T37" fmla="*/ 2147483646 h 107"/>
              <a:gd name="T38" fmla="*/ 2147483646 w 64"/>
              <a:gd name="T39" fmla="*/ 2147483646 h 107"/>
              <a:gd name="T40" fmla="*/ 2147483646 w 64"/>
              <a:gd name="T41" fmla="*/ 2147483646 h 107"/>
              <a:gd name="T42" fmla="*/ 2147483646 w 64"/>
              <a:gd name="T43" fmla="*/ 2147483646 h 107"/>
              <a:gd name="T44" fmla="*/ 2147483646 w 64"/>
              <a:gd name="T45" fmla="*/ 2147483646 h 107"/>
              <a:gd name="T46" fmla="*/ 2147483646 w 64"/>
              <a:gd name="T47" fmla="*/ 2147483646 h 107"/>
              <a:gd name="T48" fmla="*/ 2147483646 w 64"/>
              <a:gd name="T49" fmla="*/ 2147483646 h 107"/>
              <a:gd name="T50" fmla="*/ 2147483646 w 64"/>
              <a:gd name="T51" fmla="*/ 2147483646 h 107"/>
              <a:gd name="T52" fmla="*/ 2147483646 w 64"/>
              <a:gd name="T53" fmla="*/ 2147483646 h 107"/>
              <a:gd name="T54" fmla="*/ 2147483646 w 64"/>
              <a:gd name="T55" fmla="*/ 2147483646 h 107"/>
              <a:gd name="T56" fmla="*/ 2147483646 w 64"/>
              <a:gd name="T57" fmla="*/ 2147483646 h 107"/>
              <a:gd name="T58" fmla="*/ 2147483646 w 64"/>
              <a:gd name="T59" fmla="*/ 2147483646 h 107"/>
              <a:gd name="T60" fmla="*/ 2147483646 w 64"/>
              <a:gd name="T61" fmla="*/ 2147483646 h 107"/>
              <a:gd name="T62" fmla="*/ 2147483646 w 64"/>
              <a:gd name="T63" fmla="*/ 2147483646 h 107"/>
              <a:gd name="T64" fmla="*/ 2147483646 w 64"/>
              <a:gd name="T65" fmla="*/ 2147483646 h 107"/>
              <a:gd name="T66" fmla="*/ 2147483646 w 64"/>
              <a:gd name="T67" fmla="*/ 2147483646 h 107"/>
              <a:gd name="T68" fmla="*/ 2147483646 w 64"/>
              <a:gd name="T69" fmla="*/ 2147483646 h 107"/>
              <a:gd name="T70" fmla="*/ 2147483646 w 64"/>
              <a:gd name="T71" fmla="*/ 2147483646 h 107"/>
              <a:gd name="T72" fmla="*/ 0 w 64"/>
              <a:gd name="T73" fmla="*/ 2147483646 h 10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64" h="107">
                <a:moveTo>
                  <a:pt x="0" y="14"/>
                </a:moveTo>
                <a:lnTo>
                  <a:pt x="1" y="9"/>
                </a:lnTo>
                <a:lnTo>
                  <a:pt x="4" y="4"/>
                </a:lnTo>
                <a:lnTo>
                  <a:pt x="9" y="2"/>
                </a:lnTo>
                <a:lnTo>
                  <a:pt x="12" y="0"/>
                </a:lnTo>
                <a:lnTo>
                  <a:pt x="16" y="0"/>
                </a:lnTo>
                <a:lnTo>
                  <a:pt x="19" y="3"/>
                </a:lnTo>
                <a:lnTo>
                  <a:pt x="16" y="4"/>
                </a:lnTo>
                <a:lnTo>
                  <a:pt x="16" y="9"/>
                </a:lnTo>
                <a:lnTo>
                  <a:pt x="14" y="14"/>
                </a:lnTo>
                <a:lnTo>
                  <a:pt x="11" y="18"/>
                </a:lnTo>
                <a:lnTo>
                  <a:pt x="15" y="23"/>
                </a:lnTo>
                <a:lnTo>
                  <a:pt x="15" y="27"/>
                </a:lnTo>
                <a:lnTo>
                  <a:pt x="17" y="32"/>
                </a:lnTo>
                <a:lnTo>
                  <a:pt x="21" y="37"/>
                </a:lnTo>
                <a:lnTo>
                  <a:pt x="26" y="41"/>
                </a:lnTo>
                <a:lnTo>
                  <a:pt x="30" y="44"/>
                </a:lnTo>
                <a:lnTo>
                  <a:pt x="30" y="51"/>
                </a:lnTo>
                <a:lnTo>
                  <a:pt x="33" y="58"/>
                </a:lnTo>
                <a:lnTo>
                  <a:pt x="39" y="62"/>
                </a:lnTo>
                <a:lnTo>
                  <a:pt x="40" y="67"/>
                </a:lnTo>
                <a:lnTo>
                  <a:pt x="49" y="75"/>
                </a:lnTo>
                <a:lnTo>
                  <a:pt x="55" y="73"/>
                </a:lnTo>
                <a:lnTo>
                  <a:pt x="56" y="76"/>
                </a:lnTo>
                <a:lnTo>
                  <a:pt x="55" y="81"/>
                </a:lnTo>
                <a:lnTo>
                  <a:pt x="55" y="86"/>
                </a:lnTo>
                <a:lnTo>
                  <a:pt x="56" y="86"/>
                </a:lnTo>
                <a:lnTo>
                  <a:pt x="53" y="91"/>
                </a:lnTo>
                <a:lnTo>
                  <a:pt x="55" y="90"/>
                </a:lnTo>
                <a:lnTo>
                  <a:pt x="60" y="88"/>
                </a:lnTo>
                <a:lnTo>
                  <a:pt x="64" y="99"/>
                </a:lnTo>
                <a:lnTo>
                  <a:pt x="63" y="99"/>
                </a:lnTo>
                <a:lnTo>
                  <a:pt x="60" y="100"/>
                </a:lnTo>
                <a:lnTo>
                  <a:pt x="26" y="107"/>
                </a:lnTo>
                <a:lnTo>
                  <a:pt x="24" y="102"/>
                </a:lnTo>
                <a:lnTo>
                  <a:pt x="15" y="68"/>
                </a:lnTo>
                <a:lnTo>
                  <a:pt x="0" y="14"/>
                </a:lnTo>
              </a:path>
            </a:pathLst>
          </a:custGeom>
          <a:solidFill>
            <a:srgbClr val="D9D9D9"/>
          </a:solidFill>
          <a:ln w="4763">
            <a:solidFill>
              <a:srgbClr val="FFFFFF"/>
            </a:solidFill>
            <a:prstDash val="solid"/>
            <a:round/>
            <a:headEnd/>
            <a:tailEnd/>
          </a:ln>
        </p:spPr>
        <p:txBody>
          <a:bodyPr/>
          <a:lstStyle/>
          <a:p>
            <a:pPr>
              <a:defRPr/>
            </a:pPr>
            <a:endParaRPr lang="en-US" b="1" dirty="0">
              <a:latin typeface="+mj-lt"/>
            </a:endParaRPr>
          </a:p>
        </p:txBody>
      </p:sp>
      <p:sp>
        <p:nvSpPr>
          <p:cNvPr id="82" name="Freeform 8"/>
          <p:cNvSpPr>
            <a:spLocks/>
          </p:cNvSpPr>
          <p:nvPr/>
        </p:nvSpPr>
        <p:spPr bwMode="auto">
          <a:xfrm>
            <a:off x="2507623" y="5251350"/>
            <a:ext cx="48203" cy="67140"/>
          </a:xfrm>
          <a:custGeom>
            <a:avLst/>
            <a:gdLst>
              <a:gd name="T0" fmla="*/ 0 w 44"/>
              <a:gd name="T1" fmla="*/ 64 h 64"/>
              <a:gd name="T2" fmla="*/ 0 w 44"/>
              <a:gd name="T3" fmla="*/ 45 h 64"/>
              <a:gd name="T4" fmla="*/ 25 w 44"/>
              <a:gd name="T5" fmla="*/ 0 h 64"/>
              <a:gd name="T6" fmla="*/ 44 w 44"/>
              <a:gd name="T7" fmla="*/ 13 h 64"/>
              <a:gd name="T8" fmla="*/ 23 w 44"/>
              <a:gd name="T9" fmla="*/ 64 h 64"/>
              <a:gd name="T10" fmla="*/ 0 w 44"/>
              <a:gd name="T11" fmla="*/ 64 h 64"/>
              <a:gd name="T12" fmla="*/ 0 60000 65536"/>
              <a:gd name="T13" fmla="*/ 0 60000 65536"/>
              <a:gd name="T14" fmla="*/ 0 60000 65536"/>
              <a:gd name="T15" fmla="*/ 0 60000 65536"/>
              <a:gd name="T16" fmla="*/ 0 60000 65536"/>
              <a:gd name="T17" fmla="*/ 0 60000 65536"/>
              <a:gd name="T18" fmla="*/ 0 w 44"/>
              <a:gd name="T19" fmla="*/ 0 h 64"/>
              <a:gd name="T20" fmla="*/ 44 w 44"/>
              <a:gd name="T21" fmla="*/ 64 h 64"/>
            </a:gdLst>
            <a:ahLst/>
            <a:cxnLst>
              <a:cxn ang="T12">
                <a:pos x="T0" y="T1"/>
              </a:cxn>
              <a:cxn ang="T13">
                <a:pos x="T2" y="T3"/>
              </a:cxn>
              <a:cxn ang="T14">
                <a:pos x="T4" y="T5"/>
              </a:cxn>
              <a:cxn ang="T15">
                <a:pos x="T6" y="T7"/>
              </a:cxn>
              <a:cxn ang="T16">
                <a:pos x="T8" y="T9"/>
              </a:cxn>
              <a:cxn ang="T17">
                <a:pos x="T10" y="T11"/>
              </a:cxn>
            </a:cxnLst>
            <a:rect l="T18" t="T19" r="T20" b="T21"/>
            <a:pathLst>
              <a:path w="44" h="64">
                <a:moveTo>
                  <a:pt x="0" y="64"/>
                </a:moveTo>
                <a:lnTo>
                  <a:pt x="0" y="45"/>
                </a:lnTo>
                <a:lnTo>
                  <a:pt x="25" y="0"/>
                </a:lnTo>
                <a:lnTo>
                  <a:pt x="44" y="13"/>
                </a:lnTo>
                <a:lnTo>
                  <a:pt x="23" y="64"/>
                </a:lnTo>
                <a:lnTo>
                  <a:pt x="0" y="64"/>
                </a:lnTo>
                <a:close/>
              </a:path>
            </a:pathLst>
          </a:custGeom>
          <a:solidFill>
            <a:srgbClr val="0C396F"/>
          </a:solidFill>
          <a:ln w="6350">
            <a:solidFill>
              <a:srgbClr val="FFFFFF"/>
            </a:solidFill>
            <a:round/>
            <a:headEnd/>
            <a:tailEnd/>
          </a:ln>
        </p:spPr>
        <p:txBody>
          <a:bodyPr/>
          <a:lstStyle/>
          <a:p>
            <a:pPr eaLnBrk="1" hangingPunct="1">
              <a:defRPr/>
            </a:pPr>
            <a:endParaRPr lang="en-US" b="1" dirty="0">
              <a:latin typeface="+mj-lt"/>
              <a:ea typeface="Tahoma" panose="020B0604030504040204" pitchFamily="34" charset="0"/>
              <a:cs typeface="Tahoma" panose="020B0604030504040204" pitchFamily="34" charset="0"/>
            </a:endParaRPr>
          </a:p>
        </p:txBody>
      </p:sp>
      <p:sp>
        <p:nvSpPr>
          <p:cNvPr id="83" name="Freeform 9"/>
          <p:cNvSpPr>
            <a:spLocks/>
          </p:cNvSpPr>
          <p:nvPr/>
        </p:nvSpPr>
        <p:spPr bwMode="auto">
          <a:xfrm>
            <a:off x="2574762" y="5191097"/>
            <a:ext cx="89520" cy="86077"/>
          </a:xfrm>
          <a:custGeom>
            <a:avLst/>
            <a:gdLst>
              <a:gd name="T0" fmla="*/ 18 w 83"/>
              <a:gd name="T1" fmla="*/ 9 h 81"/>
              <a:gd name="T2" fmla="*/ 0 w 83"/>
              <a:gd name="T3" fmla="*/ 48 h 81"/>
              <a:gd name="T4" fmla="*/ 32 w 83"/>
              <a:gd name="T5" fmla="*/ 74 h 81"/>
              <a:gd name="T6" fmla="*/ 69 w 83"/>
              <a:gd name="T7" fmla="*/ 81 h 81"/>
              <a:gd name="T8" fmla="*/ 83 w 83"/>
              <a:gd name="T9" fmla="*/ 49 h 81"/>
              <a:gd name="T10" fmla="*/ 74 w 83"/>
              <a:gd name="T11" fmla="*/ 0 h 81"/>
              <a:gd name="T12" fmla="*/ 18 w 83"/>
              <a:gd name="T13" fmla="*/ 9 h 81"/>
              <a:gd name="T14" fmla="*/ 0 60000 65536"/>
              <a:gd name="T15" fmla="*/ 0 60000 65536"/>
              <a:gd name="T16" fmla="*/ 0 60000 65536"/>
              <a:gd name="T17" fmla="*/ 0 60000 65536"/>
              <a:gd name="T18" fmla="*/ 0 60000 65536"/>
              <a:gd name="T19" fmla="*/ 0 60000 65536"/>
              <a:gd name="T20" fmla="*/ 0 60000 65536"/>
              <a:gd name="T21" fmla="*/ 0 w 83"/>
              <a:gd name="T22" fmla="*/ 0 h 81"/>
              <a:gd name="T23" fmla="*/ 83 w 83"/>
              <a:gd name="T24" fmla="*/ 81 h 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3" h="81">
                <a:moveTo>
                  <a:pt x="18" y="9"/>
                </a:moveTo>
                <a:lnTo>
                  <a:pt x="0" y="48"/>
                </a:lnTo>
                <a:lnTo>
                  <a:pt x="32" y="74"/>
                </a:lnTo>
                <a:lnTo>
                  <a:pt x="69" y="81"/>
                </a:lnTo>
                <a:lnTo>
                  <a:pt x="83" y="49"/>
                </a:lnTo>
                <a:lnTo>
                  <a:pt x="74" y="0"/>
                </a:lnTo>
                <a:lnTo>
                  <a:pt x="18" y="9"/>
                </a:lnTo>
                <a:close/>
              </a:path>
            </a:pathLst>
          </a:custGeom>
          <a:solidFill>
            <a:srgbClr val="0C396F"/>
          </a:solidFill>
          <a:ln w="6350">
            <a:solidFill>
              <a:srgbClr val="FFFFFF"/>
            </a:solidFill>
            <a:round/>
            <a:headEnd/>
            <a:tailEnd/>
          </a:ln>
        </p:spPr>
        <p:txBody>
          <a:bodyPr/>
          <a:lstStyle/>
          <a:p>
            <a:pPr eaLnBrk="1" hangingPunct="1">
              <a:defRPr/>
            </a:pPr>
            <a:endParaRPr lang="en-US" b="1" dirty="0">
              <a:latin typeface="+mj-lt"/>
              <a:ea typeface="Tahoma" panose="020B0604030504040204" pitchFamily="34" charset="0"/>
              <a:cs typeface="Tahoma" panose="020B0604030504040204" pitchFamily="34" charset="0"/>
            </a:endParaRPr>
          </a:p>
        </p:txBody>
      </p:sp>
      <p:sp>
        <p:nvSpPr>
          <p:cNvPr id="84" name="Freeform 10"/>
          <p:cNvSpPr>
            <a:spLocks/>
          </p:cNvSpPr>
          <p:nvPr/>
        </p:nvSpPr>
        <p:spPr bwMode="auto">
          <a:xfrm>
            <a:off x="2657396" y="5251350"/>
            <a:ext cx="130837" cy="96406"/>
          </a:xfrm>
          <a:custGeom>
            <a:avLst/>
            <a:gdLst>
              <a:gd name="T0" fmla="*/ 0 w 123"/>
              <a:gd name="T1" fmla="*/ 32 h 91"/>
              <a:gd name="T2" fmla="*/ 84 w 123"/>
              <a:gd name="T3" fmla="*/ 0 h 91"/>
              <a:gd name="T4" fmla="*/ 100 w 123"/>
              <a:gd name="T5" fmla="*/ 39 h 91"/>
              <a:gd name="T6" fmla="*/ 116 w 123"/>
              <a:gd name="T7" fmla="*/ 48 h 91"/>
              <a:gd name="T8" fmla="*/ 123 w 123"/>
              <a:gd name="T9" fmla="*/ 80 h 91"/>
              <a:gd name="T10" fmla="*/ 81 w 123"/>
              <a:gd name="T11" fmla="*/ 85 h 91"/>
              <a:gd name="T12" fmla="*/ 51 w 123"/>
              <a:gd name="T13" fmla="*/ 91 h 91"/>
              <a:gd name="T14" fmla="*/ 0 w 123"/>
              <a:gd name="T15" fmla="*/ 32 h 91"/>
              <a:gd name="T16" fmla="*/ 0 60000 65536"/>
              <a:gd name="T17" fmla="*/ 0 60000 65536"/>
              <a:gd name="T18" fmla="*/ 0 60000 65536"/>
              <a:gd name="T19" fmla="*/ 0 60000 65536"/>
              <a:gd name="T20" fmla="*/ 0 60000 65536"/>
              <a:gd name="T21" fmla="*/ 0 60000 65536"/>
              <a:gd name="T22" fmla="*/ 0 60000 65536"/>
              <a:gd name="T23" fmla="*/ 0 60000 65536"/>
              <a:gd name="T24" fmla="*/ 0 w 123"/>
              <a:gd name="T25" fmla="*/ 0 h 91"/>
              <a:gd name="T26" fmla="*/ 123 w 123"/>
              <a:gd name="T27" fmla="*/ 91 h 9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3" h="91">
                <a:moveTo>
                  <a:pt x="0" y="32"/>
                </a:moveTo>
                <a:lnTo>
                  <a:pt x="84" y="0"/>
                </a:lnTo>
                <a:lnTo>
                  <a:pt x="100" y="39"/>
                </a:lnTo>
                <a:lnTo>
                  <a:pt x="116" y="48"/>
                </a:lnTo>
                <a:lnTo>
                  <a:pt x="123" y="80"/>
                </a:lnTo>
                <a:lnTo>
                  <a:pt x="81" y="85"/>
                </a:lnTo>
                <a:lnTo>
                  <a:pt x="51" y="91"/>
                </a:lnTo>
                <a:lnTo>
                  <a:pt x="0" y="32"/>
                </a:lnTo>
                <a:close/>
              </a:path>
            </a:pathLst>
          </a:custGeom>
          <a:solidFill>
            <a:srgbClr val="0C396F"/>
          </a:solidFill>
          <a:ln w="6350">
            <a:solidFill>
              <a:srgbClr val="FFFFFF"/>
            </a:solidFill>
            <a:round/>
            <a:headEnd/>
            <a:tailEnd/>
          </a:ln>
        </p:spPr>
        <p:txBody>
          <a:bodyPr/>
          <a:lstStyle/>
          <a:p>
            <a:pPr eaLnBrk="1" hangingPunct="1">
              <a:defRPr/>
            </a:pPr>
            <a:endParaRPr lang="en-US" b="1" dirty="0">
              <a:latin typeface="+mj-lt"/>
              <a:ea typeface="Tahoma" panose="020B0604030504040204" pitchFamily="34" charset="0"/>
              <a:cs typeface="Tahoma" panose="020B0604030504040204" pitchFamily="34" charset="0"/>
            </a:endParaRPr>
          </a:p>
        </p:txBody>
      </p:sp>
      <p:sp>
        <p:nvSpPr>
          <p:cNvPr id="85" name="Freeform 11"/>
          <p:cNvSpPr>
            <a:spLocks/>
          </p:cNvSpPr>
          <p:nvPr/>
        </p:nvSpPr>
        <p:spPr bwMode="auto">
          <a:xfrm>
            <a:off x="2791676" y="5325376"/>
            <a:ext cx="103292" cy="51646"/>
          </a:xfrm>
          <a:custGeom>
            <a:avLst/>
            <a:gdLst>
              <a:gd name="T0" fmla="*/ 15 w 98"/>
              <a:gd name="T1" fmla="*/ 2 h 48"/>
              <a:gd name="T2" fmla="*/ 0 w 98"/>
              <a:gd name="T3" fmla="*/ 45 h 48"/>
              <a:gd name="T4" fmla="*/ 26 w 98"/>
              <a:gd name="T5" fmla="*/ 48 h 48"/>
              <a:gd name="T6" fmla="*/ 42 w 98"/>
              <a:gd name="T7" fmla="*/ 38 h 48"/>
              <a:gd name="T8" fmla="*/ 72 w 98"/>
              <a:gd name="T9" fmla="*/ 39 h 48"/>
              <a:gd name="T10" fmla="*/ 98 w 98"/>
              <a:gd name="T11" fmla="*/ 20 h 48"/>
              <a:gd name="T12" fmla="*/ 81 w 98"/>
              <a:gd name="T13" fmla="*/ 13 h 48"/>
              <a:gd name="T14" fmla="*/ 68 w 98"/>
              <a:gd name="T15" fmla="*/ 0 h 48"/>
              <a:gd name="T16" fmla="*/ 15 w 98"/>
              <a:gd name="T17" fmla="*/ 2 h 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8"/>
              <a:gd name="T28" fmla="*/ 0 h 48"/>
              <a:gd name="T29" fmla="*/ 98 w 98"/>
              <a:gd name="T30" fmla="*/ 48 h 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8" h="48">
                <a:moveTo>
                  <a:pt x="15" y="2"/>
                </a:moveTo>
                <a:lnTo>
                  <a:pt x="0" y="45"/>
                </a:lnTo>
                <a:lnTo>
                  <a:pt x="26" y="48"/>
                </a:lnTo>
                <a:lnTo>
                  <a:pt x="42" y="38"/>
                </a:lnTo>
                <a:lnTo>
                  <a:pt x="72" y="39"/>
                </a:lnTo>
                <a:lnTo>
                  <a:pt x="98" y="20"/>
                </a:lnTo>
                <a:lnTo>
                  <a:pt x="81" y="13"/>
                </a:lnTo>
                <a:lnTo>
                  <a:pt x="68" y="0"/>
                </a:lnTo>
                <a:lnTo>
                  <a:pt x="15" y="2"/>
                </a:lnTo>
                <a:close/>
              </a:path>
            </a:pathLst>
          </a:custGeom>
          <a:solidFill>
            <a:srgbClr val="0C396F"/>
          </a:solidFill>
          <a:ln w="6350">
            <a:solidFill>
              <a:srgbClr val="FFFFFF"/>
            </a:solidFill>
            <a:round/>
            <a:headEnd/>
            <a:tailEnd/>
          </a:ln>
        </p:spPr>
        <p:txBody>
          <a:bodyPr/>
          <a:lstStyle/>
          <a:p>
            <a:pPr eaLnBrk="1" hangingPunct="1">
              <a:defRPr/>
            </a:pPr>
            <a:endParaRPr lang="en-US" b="1" dirty="0">
              <a:latin typeface="+mj-lt"/>
              <a:ea typeface="Tahoma" panose="020B0604030504040204" pitchFamily="34" charset="0"/>
              <a:cs typeface="Tahoma" panose="020B0604030504040204" pitchFamily="34" charset="0"/>
            </a:endParaRPr>
          </a:p>
        </p:txBody>
      </p:sp>
      <p:sp>
        <p:nvSpPr>
          <p:cNvPr id="86" name="Freeform 12"/>
          <p:cNvSpPr>
            <a:spLocks/>
          </p:cNvSpPr>
          <p:nvPr/>
        </p:nvSpPr>
        <p:spPr bwMode="auto">
          <a:xfrm>
            <a:off x="2822663" y="5397681"/>
            <a:ext cx="41317" cy="37874"/>
          </a:xfrm>
          <a:custGeom>
            <a:avLst/>
            <a:gdLst>
              <a:gd name="T0" fmla="*/ 35 w 40"/>
              <a:gd name="T1" fmla="*/ 0 h 35"/>
              <a:gd name="T2" fmla="*/ 0 w 40"/>
              <a:gd name="T3" fmla="*/ 3 h 35"/>
              <a:gd name="T4" fmla="*/ 6 w 40"/>
              <a:gd name="T5" fmla="*/ 35 h 35"/>
              <a:gd name="T6" fmla="*/ 40 w 40"/>
              <a:gd name="T7" fmla="*/ 27 h 35"/>
              <a:gd name="T8" fmla="*/ 35 w 40"/>
              <a:gd name="T9" fmla="*/ 0 h 35"/>
              <a:gd name="T10" fmla="*/ 0 60000 65536"/>
              <a:gd name="T11" fmla="*/ 0 60000 65536"/>
              <a:gd name="T12" fmla="*/ 0 60000 65536"/>
              <a:gd name="T13" fmla="*/ 0 60000 65536"/>
              <a:gd name="T14" fmla="*/ 0 60000 65536"/>
              <a:gd name="T15" fmla="*/ 0 w 40"/>
              <a:gd name="T16" fmla="*/ 0 h 35"/>
              <a:gd name="T17" fmla="*/ 40 w 40"/>
              <a:gd name="T18" fmla="*/ 35 h 35"/>
            </a:gdLst>
            <a:ahLst/>
            <a:cxnLst>
              <a:cxn ang="T10">
                <a:pos x="T0" y="T1"/>
              </a:cxn>
              <a:cxn ang="T11">
                <a:pos x="T2" y="T3"/>
              </a:cxn>
              <a:cxn ang="T12">
                <a:pos x="T4" y="T5"/>
              </a:cxn>
              <a:cxn ang="T13">
                <a:pos x="T6" y="T7"/>
              </a:cxn>
              <a:cxn ang="T14">
                <a:pos x="T8" y="T9"/>
              </a:cxn>
            </a:cxnLst>
            <a:rect l="T15" t="T16" r="T17" b="T18"/>
            <a:pathLst>
              <a:path w="40" h="35">
                <a:moveTo>
                  <a:pt x="35" y="0"/>
                </a:moveTo>
                <a:lnTo>
                  <a:pt x="0" y="3"/>
                </a:lnTo>
                <a:lnTo>
                  <a:pt x="6" y="35"/>
                </a:lnTo>
                <a:lnTo>
                  <a:pt x="40" y="27"/>
                </a:lnTo>
                <a:lnTo>
                  <a:pt x="35" y="0"/>
                </a:lnTo>
                <a:close/>
              </a:path>
            </a:pathLst>
          </a:custGeom>
          <a:solidFill>
            <a:srgbClr val="0C396F"/>
          </a:solidFill>
          <a:ln w="6350">
            <a:solidFill>
              <a:srgbClr val="FFFFFF"/>
            </a:solidFill>
            <a:round/>
            <a:headEnd/>
            <a:tailEnd/>
          </a:ln>
        </p:spPr>
        <p:txBody>
          <a:bodyPr/>
          <a:lstStyle/>
          <a:p>
            <a:pPr eaLnBrk="1" hangingPunct="1">
              <a:defRPr/>
            </a:pPr>
            <a:endParaRPr lang="en-US" b="1" dirty="0">
              <a:latin typeface="+mj-lt"/>
              <a:ea typeface="Tahoma" panose="020B0604030504040204" pitchFamily="34" charset="0"/>
              <a:cs typeface="Tahoma" panose="020B0604030504040204" pitchFamily="34" charset="0"/>
            </a:endParaRPr>
          </a:p>
        </p:txBody>
      </p:sp>
      <p:sp>
        <p:nvSpPr>
          <p:cNvPr id="87" name="Freeform 13"/>
          <p:cNvSpPr>
            <a:spLocks/>
          </p:cNvSpPr>
          <p:nvPr/>
        </p:nvSpPr>
        <p:spPr bwMode="auto">
          <a:xfrm>
            <a:off x="2869145" y="5437276"/>
            <a:ext cx="27545" cy="36153"/>
          </a:xfrm>
          <a:custGeom>
            <a:avLst/>
            <a:gdLst>
              <a:gd name="T0" fmla="*/ 0 w 27"/>
              <a:gd name="T1" fmla="*/ 13 h 34"/>
              <a:gd name="T2" fmla="*/ 27 w 27"/>
              <a:gd name="T3" fmla="*/ 0 h 34"/>
              <a:gd name="T4" fmla="*/ 27 w 27"/>
              <a:gd name="T5" fmla="*/ 30 h 34"/>
              <a:gd name="T6" fmla="*/ 9 w 27"/>
              <a:gd name="T7" fmla="*/ 34 h 34"/>
              <a:gd name="T8" fmla="*/ 0 w 27"/>
              <a:gd name="T9" fmla="*/ 13 h 34"/>
              <a:gd name="T10" fmla="*/ 0 60000 65536"/>
              <a:gd name="T11" fmla="*/ 0 60000 65536"/>
              <a:gd name="T12" fmla="*/ 0 60000 65536"/>
              <a:gd name="T13" fmla="*/ 0 60000 65536"/>
              <a:gd name="T14" fmla="*/ 0 60000 65536"/>
              <a:gd name="T15" fmla="*/ 0 w 27"/>
              <a:gd name="T16" fmla="*/ 0 h 34"/>
              <a:gd name="T17" fmla="*/ 27 w 27"/>
              <a:gd name="T18" fmla="*/ 34 h 34"/>
            </a:gdLst>
            <a:ahLst/>
            <a:cxnLst>
              <a:cxn ang="T10">
                <a:pos x="T0" y="T1"/>
              </a:cxn>
              <a:cxn ang="T11">
                <a:pos x="T2" y="T3"/>
              </a:cxn>
              <a:cxn ang="T12">
                <a:pos x="T4" y="T5"/>
              </a:cxn>
              <a:cxn ang="T13">
                <a:pos x="T6" y="T7"/>
              </a:cxn>
              <a:cxn ang="T14">
                <a:pos x="T8" y="T9"/>
              </a:cxn>
            </a:cxnLst>
            <a:rect l="T15" t="T16" r="T17" b="T18"/>
            <a:pathLst>
              <a:path w="27" h="34">
                <a:moveTo>
                  <a:pt x="0" y="13"/>
                </a:moveTo>
                <a:lnTo>
                  <a:pt x="27" y="0"/>
                </a:lnTo>
                <a:lnTo>
                  <a:pt x="27" y="30"/>
                </a:lnTo>
                <a:lnTo>
                  <a:pt x="9" y="34"/>
                </a:lnTo>
                <a:lnTo>
                  <a:pt x="0" y="13"/>
                </a:lnTo>
                <a:close/>
              </a:path>
            </a:pathLst>
          </a:custGeom>
          <a:solidFill>
            <a:srgbClr val="0C396F"/>
          </a:solidFill>
          <a:ln w="6350">
            <a:solidFill>
              <a:srgbClr val="FFFFFF"/>
            </a:solidFill>
            <a:round/>
            <a:headEnd/>
            <a:tailEnd/>
          </a:ln>
        </p:spPr>
        <p:txBody>
          <a:bodyPr/>
          <a:lstStyle/>
          <a:p>
            <a:pPr eaLnBrk="1" hangingPunct="1">
              <a:defRPr/>
            </a:pPr>
            <a:endParaRPr lang="en-US" b="1" dirty="0">
              <a:latin typeface="+mj-lt"/>
              <a:ea typeface="Tahoma" panose="020B0604030504040204" pitchFamily="34" charset="0"/>
              <a:cs typeface="Tahoma" panose="020B0604030504040204" pitchFamily="34" charset="0"/>
            </a:endParaRPr>
          </a:p>
        </p:txBody>
      </p:sp>
      <p:sp>
        <p:nvSpPr>
          <p:cNvPr id="88" name="Freeform 14"/>
          <p:cNvSpPr>
            <a:spLocks/>
          </p:cNvSpPr>
          <p:nvPr/>
        </p:nvSpPr>
        <p:spPr bwMode="auto">
          <a:xfrm>
            <a:off x="2941450" y="5454491"/>
            <a:ext cx="175596" cy="211749"/>
          </a:xfrm>
          <a:custGeom>
            <a:avLst/>
            <a:gdLst>
              <a:gd name="T0" fmla="*/ 28 w 167"/>
              <a:gd name="T1" fmla="*/ 0 h 197"/>
              <a:gd name="T2" fmla="*/ 0 w 167"/>
              <a:gd name="T3" fmla="*/ 75 h 197"/>
              <a:gd name="T4" fmla="*/ 20 w 167"/>
              <a:gd name="T5" fmla="*/ 112 h 197"/>
              <a:gd name="T6" fmla="*/ 20 w 167"/>
              <a:gd name="T7" fmla="*/ 179 h 197"/>
              <a:gd name="T8" fmla="*/ 60 w 167"/>
              <a:gd name="T9" fmla="*/ 197 h 197"/>
              <a:gd name="T10" fmla="*/ 78 w 167"/>
              <a:gd name="T11" fmla="*/ 158 h 197"/>
              <a:gd name="T12" fmla="*/ 129 w 167"/>
              <a:gd name="T13" fmla="*/ 149 h 197"/>
              <a:gd name="T14" fmla="*/ 167 w 167"/>
              <a:gd name="T15" fmla="*/ 106 h 197"/>
              <a:gd name="T16" fmla="*/ 127 w 167"/>
              <a:gd name="T17" fmla="*/ 39 h 197"/>
              <a:gd name="T18" fmla="*/ 28 w 167"/>
              <a:gd name="T19" fmla="*/ 0 h 1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7"/>
              <a:gd name="T31" fmla="*/ 0 h 197"/>
              <a:gd name="T32" fmla="*/ 167 w 167"/>
              <a:gd name="T33" fmla="*/ 197 h 1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7" h="197">
                <a:moveTo>
                  <a:pt x="28" y="0"/>
                </a:moveTo>
                <a:lnTo>
                  <a:pt x="0" y="75"/>
                </a:lnTo>
                <a:lnTo>
                  <a:pt x="20" y="112"/>
                </a:lnTo>
                <a:lnTo>
                  <a:pt x="20" y="179"/>
                </a:lnTo>
                <a:lnTo>
                  <a:pt x="60" y="197"/>
                </a:lnTo>
                <a:lnTo>
                  <a:pt x="78" y="158"/>
                </a:lnTo>
                <a:lnTo>
                  <a:pt x="129" y="149"/>
                </a:lnTo>
                <a:lnTo>
                  <a:pt x="167" y="106"/>
                </a:lnTo>
                <a:lnTo>
                  <a:pt x="127" y="39"/>
                </a:lnTo>
                <a:lnTo>
                  <a:pt x="28" y="0"/>
                </a:lnTo>
                <a:close/>
              </a:path>
            </a:pathLst>
          </a:custGeom>
          <a:solidFill>
            <a:srgbClr val="0C396F"/>
          </a:solidFill>
          <a:ln w="6350">
            <a:solidFill>
              <a:srgbClr val="FFFFFF"/>
            </a:solidFill>
            <a:round/>
            <a:headEnd/>
            <a:tailEnd/>
          </a:ln>
        </p:spPr>
        <p:txBody>
          <a:bodyPr/>
          <a:lstStyle/>
          <a:p>
            <a:pPr eaLnBrk="1" hangingPunct="1">
              <a:defRPr/>
            </a:pPr>
            <a:endParaRPr lang="en-US" b="1" dirty="0">
              <a:latin typeface="+mj-lt"/>
              <a:ea typeface="Tahoma" panose="020B0604030504040204" pitchFamily="34" charset="0"/>
              <a:cs typeface="Tahoma" panose="020B0604030504040204" pitchFamily="34" charset="0"/>
            </a:endParaRPr>
          </a:p>
        </p:txBody>
      </p:sp>
      <p:sp>
        <p:nvSpPr>
          <p:cNvPr id="89" name="Freeform 15"/>
          <p:cNvSpPr>
            <a:spLocks/>
          </p:cNvSpPr>
          <p:nvPr/>
        </p:nvSpPr>
        <p:spPr bwMode="auto">
          <a:xfrm>
            <a:off x="2877752" y="5356364"/>
            <a:ext cx="98128" cy="82634"/>
          </a:xfrm>
          <a:custGeom>
            <a:avLst/>
            <a:gdLst>
              <a:gd name="T0" fmla="*/ 19 w 92"/>
              <a:gd name="T1" fmla="*/ 0 h 77"/>
              <a:gd name="T2" fmla="*/ 0 w 92"/>
              <a:gd name="T3" fmla="*/ 23 h 77"/>
              <a:gd name="T4" fmla="*/ 8 w 92"/>
              <a:gd name="T5" fmla="*/ 41 h 77"/>
              <a:gd name="T6" fmla="*/ 25 w 92"/>
              <a:gd name="T7" fmla="*/ 47 h 77"/>
              <a:gd name="T8" fmla="*/ 43 w 92"/>
              <a:gd name="T9" fmla="*/ 77 h 77"/>
              <a:gd name="T10" fmla="*/ 91 w 92"/>
              <a:gd name="T11" fmla="*/ 65 h 77"/>
              <a:gd name="T12" fmla="*/ 92 w 92"/>
              <a:gd name="T13" fmla="*/ 33 h 77"/>
              <a:gd name="T14" fmla="*/ 57 w 92"/>
              <a:gd name="T15" fmla="*/ 6 h 77"/>
              <a:gd name="T16" fmla="*/ 19 w 92"/>
              <a:gd name="T17" fmla="*/ 0 h 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2"/>
              <a:gd name="T28" fmla="*/ 0 h 77"/>
              <a:gd name="T29" fmla="*/ 92 w 92"/>
              <a:gd name="T30" fmla="*/ 77 h 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2" h="77">
                <a:moveTo>
                  <a:pt x="19" y="0"/>
                </a:moveTo>
                <a:lnTo>
                  <a:pt x="0" y="23"/>
                </a:lnTo>
                <a:lnTo>
                  <a:pt x="8" y="41"/>
                </a:lnTo>
                <a:lnTo>
                  <a:pt x="25" y="47"/>
                </a:lnTo>
                <a:lnTo>
                  <a:pt x="43" y="77"/>
                </a:lnTo>
                <a:lnTo>
                  <a:pt x="91" y="65"/>
                </a:lnTo>
                <a:lnTo>
                  <a:pt x="92" y="33"/>
                </a:lnTo>
                <a:lnTo>
                  <a:pt x="57" y="6"/>
                </a:lnTo>
                <a:lnTo>
                  <a:pt x="19" y="0"/>
                </a:lnTo>
                <a:close/>
              </a:path>
            </a:pathLst>
          </a:custGeom>
          <a:solidFill>
            <a:srgbClr val="0C396F"/>
          </a:solidFill>
          <a:ln w="6350">
            <a:solidFill>
              <a:srgbClr val="FFFFFF"/>
            </a:solidFill>
            <a:round/>
            <a:headEnd/>
            <a:tailEnd/>
          </a:ln>
        </p:spPr>
        <p:txBody>
          <a:bodyPr/>
          <a:lstStyle/>
          <a:p>
            <a:pPr eaLnBrk="1" hangingPunct="1">
              <a:defRPr/>
            </a:pPr>
            <a:endParaRPr lang="en-US" b="1" dirty="0">
              <a:latin typeface="+mj-lt"/>
              <a:ea typeface="Tahoma" panose="020B0604030504040204" pitchFamily="34" charset="0"/>
              <a:cs typeface="Tahoma" panose="020B0604030504040204" pitchFamily="34" charset="0"/>
            </a:endParaRPr>
          </a:p>
        </p:txBody>
      </p:sp>
      <p:sp>
        <p:nvSpPr>
          <p:cNvPr id="90" name="TextBox 102"/>
          <p:cNvSpPr txBox="1">
            <a:spLocks noChangeArrowheads="1"/>
          </p:cNvSpPr>
          <p:nvPr/>
        </p:nvSpPr>
        <p:spPr bwMode="auto">
          <a:xfrm>
            <a:off x="5493625" y="3758780"/>
            <a:ext cx="391475" cy="233634"/>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b="1" dirty="0">
                <a:latin typeface="+mj-lt"/>
                <a:cs typeface="Tahoma" panose="020B0604030504040204" pitchFamily="34" charset="0"/>
              </a:rPr>
              <a:t>OH</a:t>
            </a:r>
          </a:p>
        </p:txBody>
      </p:sp>
      <p:sp>
        <p:nvSpPr>
          <p:cNvPr id="91" name="TextBox 103"/>
          <p:cNvSpPr txBox="1">
            <a:spLocks noChangeArrowheads="1"/>
          </p:cNvSpPr>
          <p:nvPr/>
        </p:nvSpPr>
        <p:spPr bwMode="auto">
          <a:xfrm>
            <a:off x="5738924" y="3972250"/>
            <a:ext cx="410598" cy="233634"/>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b="1" dirty="0">
                <a:latin typeface="+mj-lt"/>
                <a:cs typeface="Tahoma" panose="020B0604030504040204" pitchFamily="34" charset="0"/>
              </a:rPr>
              <a:t>WV</a:t>
            </a:r>
          </a:p>
        </p:txBody>
      </p:sp>
      <p:sp>
        <p:nvSpPr>
          <p:cNvPr id="92" name="TextBox 104"/>
          <p:cNvSpPr txBox="1">
            <a:spLocks noChangeArrowheads="1"/>
          </p:cNvSpPr>
          <p:nvPr/>
        </p:nvSpPr>
        <p:spPr bwMode="auto">
          <a:xfrm>
            <a:off x="6048785" y="4056110"/>
            <a:ext cx="370615" cy="233634"/>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b="1" dirty="0">
                <a:latin typeface="+mj-lt"/>
                <a:cs typeface="Tahoma" panose="020B0604030504040204" pitchFamily="34" charset="0"/>
              </a:rPr>
              <a:t>VA</a:t>
            </a:r>
          </a:p>
        </p:txBody>
      </p:sp>
      <p:sp>
        <p:nvSpPr>
          <p:cNvPr id="93" name="TextBox 105"/>
          <p:cNvSpPr txBox="1">
            <a:spLocks noChangeArrowheads="1"/>
          </p:cNvSpPr>
          <p:nvPr/>
        </p:nvSpPr>
        <p:spPr bwMode="auto">
          <a:xfrm>
            <a:off x="6052262" y="3593513"/>
            <a:ext cx="363662" cy="233634"/>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b="1" dirty="0">
                <a:solidFill>
                  <a:schemeClr val="bg1"/>
                </a:solidFill>
                <a:latin typeface="+mj-lt"/>
                <a:cs typeface="Tahoma" panose="020B0604030504040204" pitchFamily="34" charset="0"/>
              </a:rPr>
              <a:t>PA</a:t>
            </a:r>
          </a:p>
        </p:txBody>
      </p:sp>
      <p:sp>
        <p:nvSpPr>
          <p:cNvPr id="94" name="TextBox 106"/>
          <p:cNvSpPr txBox="1">
            <a:spLocks noChangeArrowheads="1"/>
          </p:cNvSpPr>
          <p:nvPr/>
        </p:nvSpPr>
        <p:spPr bwMode="auto">
          <a:xfrm>
            <a:off x="6246259" y="3245418"/>
            <a:ext cx="375831" cy="233634"/>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b="1" dirty="0">
                <a:solidFill>
                  <a:schemeClr val="bg1"/>
                </a:solidFill>
                <a:latin typeface="+mj-lt"/>
                <a:cs typeface="Tahoma" panose="020B0604030504040204" pitchFamily="34" charset="0"/>
              </a:rPr>
              <a:t>NY</a:t>
            </a:r>
          </a:p>
        </p:txBody>
      </p:sp>
      <p:sp>
        <p:nvSpPr>
          <p:cNvPr id="95" name="TextBox 107"/>
          <p:cNvSpPr txBox="1">
            <a:spLocks noChangeArrowheads="1"/>
          </p:cNvSpPr>
          <p:nvPr/>
        </p:nvSpPr>
        <p:spPr bwMode="auto">
          <a:xfrm>
            <a:off x="6732562" y="2773330"/>
            <a:ext cx="394952" cy="233634"/>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b="1" dirty="0">
                <a:latin typeface="+mj-lt"/>
                <a:cs typeface="Tahoma" panose="020B0604030504040204" pitchFamily="34" charset="0"/>
              </a:rPr>
              <a:t>ME</a:t>
            </a:r>
          </a:p>
        </p:txBody>
      </p:sp>
      <p:sp>
        <p:nvSpPr>
          <p:cNvPr id="96" name="TextBox 108"/>
          <p:cNvSpPr txBox="1">
            <a:spLocks noChangeArrowheads="1"/>
          </p:cNvSpPr>
          <p:nvPr/>
        </p:nvSpPr>
        <p:spPr bwMode="auto">
          <a:xfrm>
            <a:off x="6023681" y="4337982"/>
            <a:ext cx="374092" cy="233634"/>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b="1" dirty="0">
                <a:latin typeface="+mj-lt"/>
                <a:cs typeface="Tahoma" panose="020B0604030504040204" pitchFamily="34" charset="0"/>
              </a:rPr>
              <a:t>NC</a:t>
            </a:r>
          </a:p>
        </p:txBody>
      </p:sp>
      <p:sp>
        <p:nvSpPr>
          <p:cNvPr id="97" name="TextBox 109"/>
          <p:cNvSpPr txBox="1">
            <a:spLocks noChangeArrowheads="1"/>
          </p:cNvSpPr>
          <p:nvPr/>
        </p:nvSpPr>
        <p:spPr bwMode="auto">
          <a:xfrm>
            <a:off x="5886060" y="4588560"/>
            <a:ext cx="325730" cy="215444"/>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b="1" dirty="0">
                <a:solidFill>
                  <a:schemeClr val="bg1"/>
                </a:solidFill>
                <a:latin typeface="+mj-lt"/>
                <a:cs typeface="Tahoma" panose="020B0604030504040204" pitchFamily="34" charset="0"/>
              </a:rPr>
              <a:t>SC</a:t>
            </a:r>
          </a:p>
        </p:txBody>
      </p:sp>
      <p:sp>
        <p:nvSpPr>
          <p:cNvPr id="98" name="TextBox 110"/>
          <p:cNvSpPr txBox="1">
            <a:spLocks noChangeArrowheads="1"/>
          </p:cNvSpPr>
          <p:nvPr/>
        </p:nvSpPr>
        <p:spPr bwMode="auto">
          <a:xfrm>
            <a:off x="5585190" y="4810637"/>
            <a:ext cx="375831" cy="233634"/>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b="1" dirty="0">
                <a:latin typeface="+mj-lt"/>
                <a:cs typeface="Tahoma" panose="020B0604030504040204" pitchFamily="34" charset="0"/>
              </a:rPr>
              <a:t>GA</a:t>
            </a:r>
          </a:p>
        </p:txBody>
      </p:sp>
      <p:sp>
        <p:nvSpPr>
          <p:cNvPr id="99" name="TextBox 111"/>
          <p:cNvSpPr txBox="1">
            <a:spLocks noChangeArrowheads="1"/>
          </p:cNvSpPr>
          <p:nvPr/>
        </p:nvSpPr>
        <p:spPr bwMode="auto">
          <a:xfrm>
            <a:off x="5246584" y="4402634"/>
            <a:ext cx="370615" cy="233634"/>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b="1" dirty="0">
                <a:latin typeface="+mj-lt"/>
                <a:cs typeface="Tahoma" panose="020B0604030504040204" pitchFamily="34" charset="0"/>
              </a:rPr>
              <a:t>TN</a:t>
            </a:r>
          </a:p>
        </p:txBody>
      </p:sp>
      <p:sp>
        <p:nvSpPr>
          <p:cNvPr id="100" name="TextBox 112"/>
          <p:cNvSpPr txBox="1">
            <a:spLocks noChangeArrowheads="1"/>
          </p:cNvSpPr>
          <p:nvPr/>
        </p:nvSpPr>
        <p:spPr bwMode="auto">
          <a:xfrm>
            <a:off x="5358232" y="4136538"/>
            <a:ext cx="372355" cy="233634"/>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algn="ctr" eaLnBrk="1" hangingPunct="1">
              <a:spcBef>
                <a:spcPct val="0"/>
              </a:spcBef>
              <a:buClrTx/>
              <a:buFontTx/>
              <a:buNone/>
              <a:defRPr/>
            </a:pPr>
            <a:r>
              <a:rPr lang="en-US" altLang="en-US" sz="800" b="1" dirty="0">
                <a:latin typeface="+mj-lt"/>
                <a:cs typeface="Tahoma" panose="020B0604030504040204" pitchFamily="34" charset="0"/>
              </a:rPr>
              <a:t>KY</a:t>
            </a:r>
          </a:p>
        </p:txBody>
      </p:sp>
      <p:sp>
        <p:nvSpPr>
          <p:cNvPr id="101" name="TextBox 113"/>
          <p:cNvSpPr txBox="1">
            <a:spLocks noChangeArrowheads="1"/>
          </p:cNvSpPr>
          <p:nvPr/>
        </p:nvSpPr>
        <p:spPr bwMode="auto">
          <a:xfrm>
            <a:off x="5177722" y="3820755"/>
            <a:ext cx="344541" cy="233634"/>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b="1" dirty="0">
                <a:latin typeface="+mj-lt"/>
                <a:cs typeface="Tahoma" panose="020B0604030504040204" pitchFamily="34" charset="0"/>
              </a:rPr>
              <a:t>IN</a:t>
            </a:r>
          </a:p>
        </p:txBody>
      </p:sp>
      <p:sp>
        <p:nvSpPr>
          <p:cNvPr id="102" name="TextBox 114"/>
          <p:cNvSpPr txBox="1">
            <a:spLocks noChangeArrowheads="1"/>
          </p:cNvSpPr>
          <p:nvPr/>
        </p:nvSpPr>
        <p:spPr bwMode="auto">
          <a:xfrm>
            <a:off x="5299952" y="3380042"/>
            <a:ext cx="365401" cy="233634"/>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b="1" dirty="0">
                <a:latin typeface="+mj-lt"/>
                <a:cs typeface="Tahoma" panose="020B0604030504040204" pitchFamily="34" charset="0"/>
              </a:rPr>
              <a:t>MI</a:t>
            </a:r>
          </a:p>
        </p:txBody>
      </p:sp>
      <p:sp>
        <p:nvSpPr>
          <p:cNvPr id="103" name="TextBox 115"/>
          <p:cNvSpPr txBox="1">
            <a:spLocks noChangeArrowheads="1"/>
          </p:cNvSpPr>
          <p:nvPr/>
        </p:nvSpPr>
        <p:spPr bwMode="auto">
          <a:xfrm>
            <a:off x="4751396" y="3230397"/>
            <a:ext cx="375831" cy="233634"/>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b="1" dirty="0">
                <a:solidFill>
                  <a:schemeClr val="bg1"/>
                </a:solidFill>
                <a:latin typeface="+mj-lt"/>
                <a:cs typeface="Tahoma" panose="020B0604030504040204" pitchFamily="34" charset="0"/>
              </a:rPr>
              <a:t>WI</a:t>
            </a:r>
          </a:p>
        </p:txBody>
      </p:sp>
      <p:sp>
        <p:nvSpPr>
          <p:cNvPr id="104" name="TextBox 116"/>
          <p:cNvSpPr txBox="1">
            <a:spLocks noChangeArrowheads="1"/>
          </p:cNvSpPr>
          <p:nvPr/>
        </p:nvSpPr>
        <p:spPr bwMode="auto">
          <a:xfrm>
            <a:off x="4286830" y="2989254"/>
            <a:ext cx="408859" cy="233634"/>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b="1" dirty="0">
                <a:latin typeface="+mj-lt"/>
                <a:cs typeface="Tahoma" panose="020B0604030504040204" pitchFamily="34" charset="0"/>
              </a:rPr>
              <a:t>MN</a:t>
            </a:r>
          </a:p>
        </p:txBody>
      </p:sp>
      <p:sp>
        <p:nvSpPr>
          <p:cNvPr id="105" name="TextBox 117"/>
          <p:cNvSpPr txBox="1">
            <a:spLocks noChangeArrowheads="1"/>
          </p:cNvSpPr>
          <p:nvPr/>
        </p:nvSpPr>
        <p:spPr bwMode="auto">
          <a:xfrm>
            <a:off x="4879831" y="3822476"/>
            <a:ext cx="327158" cy="233634"/>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b="1" dirty="0">
                <a:solidFill>
                  <a:schemeClr val="bg1"/>
                </a:solidFill>
                <a:latin typeface="+mj-lt"/>
                <a:cs typeface="Tahoma" panose="020B0604030504040204" pitchFamily="34" charset="0"/>
              </a:rPr>
              <a:t>IL</a:t>
            </a:r>
          </a:p>
        </p:txBody>
      </p:sp>
      <p:sp>
        <p:nvSpPr>
          <p:cNvPr id="106" name="TextBox 118"/>
          <p:cNvSpPr txBox="1">
            <a:spLocks noChangeArrowheads="1"/>
          </p:cNvSpPr>
          <p:nvPr/>
        </p:nvSpPr>
        <p:spPr bwMode="auto">
          <a:xfrm>
            <a:off x="4525812" y="5006843"/>
            <a:ext cx="361925" cy="233634"/>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algn="ctr" eaLnBrk="1" hangingPunct="1">
              <a:spcBef>
                <a:spcPct val="0"/>
              </a:spcBef>
              <a:buClrTx/>
              <a:buFontTx/>
              <a:buNone/>
              <a:defRPr/>
            </a:pPr>
            <a:r>
              <a:rPr lang="en-US" altLang="en-US" sz="800" b="1" dirty="0">
                <a:latin typeface="+mj-lt"/>
                <a:cs typeface="Tahoma" panose="020B0604030504040204" pitchFamily="34" charset="0"/>
              </a:rPr>
              <a:t>LA</a:t>
            </a:r>
          </a:p>
        </p:txBody>
      </p:sp>
      <p:sp>
        <p:nvSpPr>
          <p:cNvPr id="107" name="TextBox 119"/>
          <p:cNvSpPr txBox="1">
            <a:spLocks noChangeArrowheads="1"/>
          </p:cNvSpPr>
          <p:nvPr/>
        </p:nvSpPr>
        <p:spPr bwMode="auto">
          <a:xfrm>
            <a:off x="3760860" y="5041026"/>
            <a:ext cx="367138" cy="233634"/>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b="1" dirty="0">
                <a:solidFill>
                  <a:schemeClr val="bg1"/>
                </a:solidFill>
                <a:latin typeface="+mj-lt"/>
                <a:cs typeface="Tahoma" panose="020B0604030504040204" pitchFamily="34" charset="0"/>
              </a:rPr>
              <a:t>TX</a:t>
            </a:r>
          </a:p>
        </p:txBody>
      </p:sp>
      <p:sp>
        <p:nvSpPr>
          <p:cNvPr id="108" name="TextBox 120"/>
          <p:cNvSpPr txBox="1">
            <a:spLocks noChangeArrowheads="1"/>
          </p:cNvSpPr>
          <p:nvPr/>
        </p:nvSpPr>
        <p:spPr bwMode="auto">
          <a:xfrm>
            <a:off x="4008801" y="4486989"/>
            <a:ext cx="381045" cy="233634"/>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b="1" dirty="0">
                <a:latin typeface="+mj-lt"/>
                <a:cs typeface="Tahoma" panose="020B0604030504040204" pitchFamily="34" charset="0"/>
              </a:rPr>
              <a:t>OK</a:t>
            </a:r>
          </a:p>
        </p:txBody>
      </p:sp>
      <p:sp>
        <p:nvSpPr>
          <p:cNvPr id="109" name="TextBox 121"/>
          <p:cNvSpPr txBox="1">
            <a:spLocks noChangeArrowheads="1"/>
          </p:cNvSpPr>
          <p:nvPr/>
        </p:nvSpPr>
        <p:spPr bwMode="auto">
          <a:xfrm>
            <a:off x="2316067" y="3214433"/>
            <a:ext cx="342802" cy="233634"/>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b="1" dirty="0">
                <a:latin typeface="+mj-lt"/>
                <a:cs typeface="Tahoma" panose="020B0604030504040204" pitchFamily="34" charset="0"/>
              </a:rPr>
              <a:t>ID</a:t>
            </a:r>
          </a:p>
        </p:txBody>
      </p:sp>
      <p:sp>
        <p:nvSpPr>
          <p:cNvPr id="110" name="TextBox 122"/>
          <p:cNvSpPr txBox="1">
            <a:spLocks noChangeArrowheads="1"/>
          </p:cNvSpPr>
          <p:nvPr/>
        </p:nvSpPr>
        <p:spPr bwMode="auto">
          <a:xfrm>
            <a:off x="1956447" y="3708855"/>
            <a:ext cx="379308" cy="233634"/>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algn="just" eaLnBrk="1" hangingPunct="1">
              <a:spcBef>
                <a:spcPct val="0"/>
              </a:spcBef>
              <a:buClrTx/>
              <a:buFontTx/>
              <a:buNone/>
              <a:defRPr/>
            </a:pPr>
            <a:r>
              <a:rPr lang="en-US" altLang="en-US" sz="800" b="1" dirty="0">
                <a:latin typeface="+mj-lt"/>
                <a:cs typeface="Tahoma" panose="020B0604030504040204" pitchFamily="34" charset="0"/>
              </a:rPr>
              <a:t>NV</a:t>
            </a:r>
          </a:p>
        </p:txBody>
      </p:sp>
      <p:sp>
        <p:nvSpPr>
          <p:cNvPr id="111" name="TextBox 123"/>
          <p:cNvSpPr txBox="1">
            <a:spLocks noChangeArrowheads="1"/>
          </p:cNvSpPr>
          <p:nvPr/>
        </p:nvSpPr>
        <p:spPr bwMode="auto">
          <a:xfrm>
            <a:off x="1710547" y="3022458"/>
            <a:ext cx="349776" cy="215444"/>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b="1" dirty="0">
                <a:solidFill>
                  <a:schemeClr val="bg1"/>
                </a:solidFill>
                <a:latin typeface="+mj-lt"/>
                <a:cs typeface="Tahoma" panose="020B0604030504040204" pitchFamily="34" charset="0"/>
              </a:rPr>
              <a:t>OR</a:t>
            </a:r>
          </a:p>
        </p:txBody>
      </p:sp>
      <p:sp>
        <p:nvSpPr>
          <p:cNvPr id="112" name="TextBox 124"/>
          <p:cNvSpPr txBox="1">
            <a:spLocks noChangeArrowheads="1"/>
          </p:cNvSpPr>
          <p:nvPr/>
        </p:nvSpPr>
        <p:spPr bwMode="auto">
          <a:xfrm>
            <a:off x="1862459" y="2578103"/>
            <a:ext cx="410598" cy="233634"/>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b="1" dirty="0">
                <a:latin typeface="+mj-lt"/>
                <a:cs typeface="Tahoma" panose="020B0604030504040204" pitchFamily="34" charset="0"/>
              </a:rPr>
              <a:t>WA</a:t>
            </a:r>
          </a:p>
        </p:txBody>
      </p:sp>
      <p:sp>
        <p:nvSpPr>
          <p:cNvPr id="113" name="TextBox 125"/>
          <p:cNvSpPr txBox="1">
            <a:spLocks noChangeArrowheads="1"/>
          </p:cNvSpPr>
          <p:nvPr/>
        </p:nvSpPr>
        <p:spPr bwMode="auto">
          <a:xfrm>
            <a:off x="1603599" y="4074365"/>
            <a:ext cx="365401" cy="233634"/>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algn="just" eaLnBrk="1" hangingPunct="1">
              <a:spcBef>
                <a:spcPct val="0"/>
              </a:spcBef>
              <a:buClrTx/>
              <a:buFontTx/>
              <a:buNone/>
              <a:defRPr/>
            </a:pPr>
            <a:r>
              <a:rPr lang="en-US" altLang="en-US" sz="800" b="1" dirty="0">
                <a:latin typeface="+mj-lt"/>
                <a:cs typeface="Tahoma" panose="020B0604030504040204" pitchFamily="34" charset="0"/>
              </a:rPr>
              <a:t>CA</a:t>
            </a:r>
          </a:p>
        </p:txBody>
      </p:sp>
      <p:sp>
        <p:nvSpPr>
          <p:cNvPr id="114" name="TextBox 126"/>
          <p:cNvSpPr txBox="1">
            <a:spLocks noChangeArrowheads="1"/>
          </p:cNvSpPr>
          <p:nvPr/>
        </p:nvSpPr>
        <p:spPr bwMode="auto">
          <a:xfrm>
            <a:off x="2354663" y="4503116"/>
            <a:ext cx="361925" cy="233634"/>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b="1" dirty="0">
                <a:solidFill>
                  <a:schemeClr val="bg1"/>
                </a:solidFill>
                <a:latin typeface="+mj-lt"/>
                <a:cs typeface="Tahoma" panose="020B0604030504040204" pitchFamily="34" charset="0"/>
              </a:rPr>
              <a:t>AZ</a:t>
            </a:r>
          </a:p>
        </p:txBody>
      </p:sp>
      <p:sp>
        <p:nvSpPr>
          <p:cNvPr id="115" name="TextBox 127"/>
          <p:cNvSpPr txBox="1">
            <a:spLocks noChangeArrowheads="1"/>
          </p:cNvSpPr>
          <p:nvPr/>
        </p:nvSpPr>
        <p:spPr bwMode="auto">
          <a:xfrm>
            <a:off x="2984488" y="4597167"/>
            <a:ext cx="408859" cy="233634"/>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b="1" dirty="0">
                <a:latin typeface="+mj-lt"/>
                <a:cs typeface="Tahoma" panose="020B0604030504040204" pitchFamily="34" charset="0"/>
              </a:rPr>
              <a:t>NM</a:t>
            </a:r>
          </a:p>
        </p:txBody>
      </p:sp>
      <p:sp>
        <p:nvSpPr>
          <p:cNvPr id="116" name="TextBox 128"/>
          <p:cNvSpPr txBox="1">
            <a:spLocks noChangeArrowheads="1"/>
          </p:cNvSpPr>
          <p:nvPr/>
        </p:nvSpPr>
        <p:spPr bwMode="auto">
          <a:xfrm>
            <a:off x="3117664" y="3970528"/>
            <a:ext cx="370616" cy="233634"/>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algn="ctr" eaLnBrk="1" hangingPunct="1">
              <a:spcBef>
                <a:spcPct val="0"/>
              </a:spcBef>
              <a:buClrTx/>
              <a:buFontTx/>
              <a:buNone/>
              <a:defRPr/>
            </a:pPr>
            <a:r>
              <a:rPr lang="en-US" altLang="en-US" sz="800" b="1" dirty="0">
                <a:latin typeface="+mj-lt"/>
                <a:cs typeface="Tahoma" panose="020B0604030504040204" pitchFamily="34" charset="0"/>
              </a:rPr>
              <a:t>CO</a:t>
            </a:r>
          </a:p>
        </p:txBody>
      </p:sp>
      <p:sp>
        <p:nvSpPr>
          <p:cNvPr id="117" name="TextBox 129"/>
          <p:cNvSpPr txBox="1">
            <a:spLocks noChangeArrowheads="1"/>
          </p:cNvSpPr>
          <p:nvPr/>
        </p:nvSpPr>
        <p:spPr bwMode="auto">
          <a:xfrm>
            <a:off x="2986210" y="3411030"/>
            <a:ext cx="407121" cy="233634"/>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b="1" dirty="0">
                <a:latin typeface="+mj-lt"/>
                <a:cs typeface="Tahoma" panose="020B0604030504040204" pitchFamily="34" charset="0"/>
              </a:rPr>
              <a:t>WY</a:t>
            </a:r>
          </a:p>
        </p:txBody>
      </p:sp>
      <p:sp>
        <p:nvSpPr>
          <p:cNvPr id="118" name="TextBox 130"/>
          <p:cNvSpPr txBox="1">
            <a:spLocks noChangeArrowheads="1"/>
          </p:cNvSpPr>
          <p:nvPr/>
        </p:nvSpPr>
        <p:spPr bwMode="auto">
          <a:xfrm>
            <a:off x="2908740" y="2825708"/>
            <a:ext cx="391475" cy="233634"/>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b="1" dirty="0">
                <a:latin typeface="+mj-lt"/>
                <a:cs typeface="Tahoma" panose="020B0604030504040204" pitchFamily="34" charset="0"/>
              </a:rPr>
              <a:t>MT</a:t>
            </a:r>
          </a:p>
        </p:txBody>
      </p:sp>
      <p:sp>
        <p:nvSpPr>
          <p:cNvPr id="119" name="TextBox 131"/>
          <p:cNvSpPr txBox="1">
            <a:spLocks noChangeArrowheads="1"/>
          </p:cNvSpPr>
          <p:nvPr/>
        </p:nvSpPr>
        <p:spPr bwMode="auto">
          <a:xfrm>
            <a:off x="3738520" y="2844645"/>
            <a:ext cx="386261" cy="233634"/>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b="1" dirty="0">
                <a:latin typeface="+mj-lt"/>
                <a:cs typeface="Tahoma" panose="020B0604030504040204" pitchFamily="34" charset="0"/>
              </a:rPr>
              <a:t>ND</a:t>
            </a:r>
          </a:p>
        </p:txBody>
      </p:sp>
      <p:sp>
        <p:nvSpPr>
          <p:cNvPr id="120" name="TextBox 132"/>
          <p:cNvSpPr txBox="1">
            <a:spLocks noChangeArrowheads="1"/>
          </p:cNvSpPr>
          <p:nvPr/>
        </p:nvSpPr>
        <p:spPr bwMode="auto">
          <a:xfrm>
            <a:off x="3738520" y="3235434"/>
            <a:ext cx="365401" cy="233634"/>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b="1" dirty="0">
                <a:latin typeface="+mj-lt"/>
                <a:cs typeface="Tahoma" panose="020B0604030504040204" pitchFamily="34" charset="0"/>
              </a:rPr>
              <a:t>SD</a:t>
            </a:r>
          </a:p>
        </p:txBody>
      </p:sp>
      <p:sp>
        <p:nvSpPr>
          <p:cNvPr id="121" name="TextBox 133"/>
          <p:cNvSpPr txBox="1">
            <a:spLocks noChangeArrowheads="1"/>
          </p:cNvSpPr>
          <p:nvPr/>
        </p:nvSpPr>
        <p:spPr bwMode="auto">
          <a:xfrm>
            <a:off x="4447792" y="3595234"/>
            <a:ext cx="309700" cy="215444"/>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b="1" dirty="0">
                <a:solidFill>
                  <a:schemeClr val="bg1"/>
                </a:solidFill>
                <a:latin typeface="+mj-lt"/>
                <a:cs typeface="Tahoma" panose="020B0604030504040204" pitchFamily="34" charset="0"/>
              </a:rPr>
              <a:t>IA</a:t>
            </a:r>
          </a:p>
        </p:txBody>
      </p:sp>
      <p:sp>
        <p:nvSpPr>
          <p:cNvPr id="122" name="TextBox 134"/>
          <p:cNvSpPr txBox="1">
            <a:spLocks noChangeArrowheads="1"/>
          </p:cNvSpPr>
          <p:nvPr/>
        </p:nvSpPr>
        <p:spPr bwMode="auto">
          <a:xfrm>
            <a:off x="2499015" y="3822476"/>
            <a:ext cx="368878" cy="233634"/>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b="1" dirty="0">
                <a:latin typeface="+mj-lt"/>
                <a:cs typeface="Tahoma" panose="020B0604030504040204" pitchFamily="34" charset="0"/>
              </a:rPr>
              <a:t>UT</a:t>
            </a:r>
          </a:p>
        </p:txBody>
      </p:sp>
      <p:sp>
        <p:nvSpPr>
          <p:cNvPr id="123" name="TextBox 135"/>
          <p:cNvSpPr txBox="1">
            <a:spLocks noChangeArrowheads="1"/>
          </p:cNvSpPr>
          <p:nvPr/>
        </p:nvSpPr>
        <p:spPr bwMode="auto">
          <a:xfrm>
            <a:off x="5921425" y="5385630"/>
            <a:ext cx="351494" cy="233634"/>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b="1" dirty="0">
                <a:latin typeface="+mj-lt"/>
                <a:cs typeface="Tahoma" panose="020B0604030504040204" pitchFamily="34" charset="0"/>
              </a:rPr>
              <a:t>FL</a:t>
            </a:r>
          </a:p>
        </p:txBody>
      </p:sp>
      <p:sp>
        <p:nvSpPr>
          <p:cNvPr id="124" name="TextBox 136"/>
          <p:cNvSpPr txBox="1">
            <a:spLocks noChangeArrowheads="1"/>
          </p:cNvSpPr>
          <p:nvPr/>
        </p:nvSpPr>
        <p:spPr bwMode="auto">
          <a:xfrm>
            <a:off x="4539034" y="4567901"/>
            <a:ext cx="374092" cy="233634"/>
          </a:xfrm>
          <a:prstGeom prst="rect">
            <a:avLst/>
          </a:prstGeom>
          <a:solidFill>
            <a:srgbClr val="B22830"/>
          </a:solid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b="1" dirty="0">
                <a:solidFill>
                  <a:schemeClr val="bg1"/>
                </a:solidFill>
                <a:latin typeface="+mj-lt"/>
                <a:cs typeface="Tahoma" panose="020B0604030504040204" pitchFamily="34" charset="0"/>
              </a:rPr>
              <a:t>AR</a:t>
            </a:r>
          </a:p>
        </p:txBody>
      </p:sp>
      <p:sp>
        <p:nvSpPr>
          <p:cNvPr id="125" name="TextBox 137"/>
          <p:cNvSpPr txBox="1">
            <a:spLocks noChangeArrowheads="1"/>
          </p:cNvSpPr>
          <p:nvPr/>
        </p:nvSpPr>
        <p:spPr bwMode="auto">
          <a:xfrm>
            <a:off x="4501160" y="4089315"/>
            <a:ext cx="405382" cy="233634"/>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b="1" dirty="0">
                <a:latin typeface="+mj-lt"/>
                <a:cs typeface="Tahoma" panose="020B0604030504040204" pitchFamily="34" charset="0"/>
              </a:rPr>
              <a:t>MO</a:t>
            </a:r>
          </a:p>
        </p:txBody>
      </p:sp>
      <p:sp>
        <p:nvSpPr>
          <p:cNvPr id="126" name="TextBox 138"/>
          <p:cNvSpPr txBox="1">
            <a:spLocks noChangeArrowheads="1"/>
          </p:cNvSpPr>
          <p:nvPr/>
        </p:nvSpPr>
        <p:spPr bwMode="auto">
          <a:xfrm>
            <a:off x="4866269" y="4851759"/>
            <a:ext cx="357790" cy="215444"/>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algn="ctr" eaLnBrk="1" hangingPunct="1">
              <a:spcBef>
                <a:spcPct val="0"/>
              </a:spcBef>
              <a:buClrTx/>
              <a:buFontTx/>
              <a:buNone/>
              <a:defRPr/>
            </a:pPr>
            <a:r>
              <a:rPr lang="en-US" altLang="en-US" sz="800" b="1" dirty="0">
                <a:latin typeface="+mj-lt"/>
                <a:cs typeface="Tahoma" panose="020B0604030504040204" pitchFamily="34" charset="0"/>
              </a:rPr>
              <a:t>MS</a:t>
            </a:r>
          </a:p>
        </p:txBody>
      </p:sp>
      <p:sp>
        <p:nvSpPr>
          <p:cNvPr id="127" name="TextBox 139"/>
          <p:cNvSpPr txBox="1">
            <a:spLocks noChangeArrowheads="1"/>
          </p:cNvSpPr>
          <p:nvPr/>
        </p:nvSpPr>
        <p:spPr bwMode="auto">
          <a:xfrm>
            <a:off x="5203545" y="4814080"/>
            <a:ext cx="333746" cy="215444"/>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b="1" dirty="0">
                <a:solidFill>
                  <a:schemeClr val="bg1"/>
                </a:solidFill>
                <a:latin typeface="+mj-lt"/>
                <a:cs typeface="Tahoma" panose="020B0604030504040204" pitchFamily="34" charset="0"/>
              </a:rPr>
              <a:t>AL</a:t>
            </a:r>
          </a:p>
        </p:txBody>
      </p:sp>
      <p:sp>
        <p:nvSpPr>
          <p:cNvPr id="128" name="TextBox 140"/>
          <p:cNvSpPr txBox="1">
            <a:spLocks noChangeArrowheads="1"/>
          </p:cNvSpPr>
          <p:nvPr/>
        </p:nvSpPr>
        <p:spPr bwMode="auto">
          <a:xfrm>
            <a:off x="3765546" y="3668033"/>
            <a:ext cx="374092" cy="233634"/>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b="1" dirty="0">
                <a:solidFill>
                  <a:schemeClr val="bg1"/>
                </a:solidFill>
                <a:latin typeface="+mj-lt"/>
                <a:cs typeface="Tahoma" panose="020B0604030504040204" pitchFamily="34" charset="0"/>
              </a:rPr>
              <a:t>NE</a:t>
            </a:r>
          </a:p>
        </p:txBody>
      </p:sp>
      <p:sp>
        <p:nvSpPr>
          <p:cNvPr id="129" name="TextBox 141"/>
          <p:cNvSpPr txBox="1">
            <a:spLocks noChangeArrowheads="1"/>
          </p:cNvSpPr>
          <p:nvPr/>
        </p:nvSpPr>
        <p:spPr bwMode="auto">
          <a:xfrm>
            <a:off x="3895180" y="4089315"/>
            <a:ext cx="335348" cy="215444"/>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b="1" dirty="0">
                <a:latin typeface="+mj-lt"/>
                <a:cs typeface="Tahoma" panose="020B0604030504040204" pitchFamily="34" charset="0"/>
              </a:rPr>
              <a:t>KS</a:t>
            </a:r>
          </a:p>
        </p:txBody>
      </p:sp>
      <p:sp>
        <p:nvSpPr>
          <p:cNvPr id="130" name="TextBox 153"/>
          <p:cNvSpPr txBox="1">
            <a:spLocks noChangeArrowheads="1"/>
          </p:cNvSpPr>
          <p:nvPr/>
        </p:nvSpPr>
        <p:spPr bwMode="auto">
          <a:xfrm>
            <a:off x="1645727" y="5057312"/>
            <a:ext cx="375831" cy="233634"/>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b="1" dirty="0">
                <a:latin typeface="+mj-lt"/>
                <a:cs typeface="Tahoma" panose="020B0604030504040204" pitchFamily="34" charset="0"/>
              </a:rPr>
              <a:t>AK</a:t>
            </a:r>
          </a:p>
        </p:txBody>
      </p:sp>
      <p:sp>
        <p:nvSpPr>
          <p:cNvPr id="30" name="TextBox 153"/>
          <p:cNvSpPr txBox="1">
            <a:spLocks noChangeArrowheads="1"/>
          </p:cNvSpPr>
          <p:nvPr/>
        </p:nvSpPr>
        <p:spPr bwMode="auto">
          <a:xfrm>
            <a:off x="6370344" y="2838253"/>
            <a:ext cx="361925" cy="233634"/>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b="1" dirty="0">
                <a:latin typeface="+mj-lt"/>
                <a:cs typeface="Tahoma" panose="020B0604030504040204" pitchFamily="34" charset="0"/>
              </a:rPr>
              <a:t>VT</a:t>
            </a:r>
          </a:p>
        </p:txBody>
      </p:sp>
      <p:sp>
        <p:nvSpPr>
          <p:cNvPr id="131" name="TextBox 153"/>
          <p:cNvSpPr txBox="1">
            <a:spLocks noChangeArrowheads="1"/>
          </p:cNvSpPr>
          <p:nvPr/>
        </p:nvSpPr>
        <p:spPr bwMode="auto">
          <a:xfrm>
            <a:off x="2552383" y="5438998"/>
            <a:ext cx="351494" cy="233634"/>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b="1" dirty="0">
                <a:latin typeface="+mj-lt"/>
                <a:cs typeface="Tahoma" panose="020B0604030504040204" pitchFamily="34" charset="0"/>
              </a:rPr>
              <a:t>HI</a:t>
            </a:r>
          </a:p>
        </p:txBody>
      </p:sp>
      <p:sp>
        <p:nvSpPr>
          <p:cNvPr id="141" name="TextBox 153"/>
          <p:cNvSpPr txBox="1">
            <a:spLocks noChangeArrowheads="1"/>
          </p:cNvSpPr>
          <p:nvPr/>
        </p:nvSpPr>
        <p:spPr bwMode="auto">
          <a:xfrm>
            <a:off x="6794444" y="3106071"/>
            <a:ext cx="394952" cy="233634"/>
          </a:xfrm>
          <a:prstGeom prst="rect">
            <a:avLst/>
          </a:prstGeom>
          <a:noFill/>
          <a:ln>
            <a:noFill/>
          </a:ln>
          <a:extLst/>
        </p:spPr>
        <p:txBody>
          <a:bodyPr wrap="none">
            <a:spAutoFit/>
          </a:bodyPr>
          <a:lstStyle>
            <a:lvl1pPr>
              <a:spcBef>
                <a:spcPct val="20000"/>
              </a:spcBef>
              <a:buClr>
                <a:srgbClr val="005596"/>
              </a:buClr>
              <a:buFont typeface="Arial" panose="020B0604020202020204" pitchFamily="34" charset="0"/>
              <a:buChar char="•"/>
              <a:defRPr sz="24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1pPr>
            <a:lvl2pPr marL="742950" indent="-285750">
              <a:spcBef>
                <a:spcPct val="20000"/>
              </a:spcBef>
              <a:buClr>
                <a:srgbClr val="005596"/>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2pPr>
            <a:lvl3pPr marL="11430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3pPr>
            <a:lvl4pPr marL="1600200" indent="-228600">
              <a:spcBef>
                <a:spcPct val="20000"/>
              </a:spcBef>
              <a:buClr>
                <a:schemeClr val="accent1"/>
              </a:buClr>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4pPr>
            <a:lvl5pPr marL="2057400" indent="-228600">
              <a:spcBef>
                <a:spcPct val="20000"/>
              </a:spcBef>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ill Sans MT" panose="020B0502020104020203" pitchFamily="34" charset="0"/>
                <a:ea typeface="MS PGothic" panose="020B0600070205080204" pitchFamily="34" charset="-128"/>
                <a:cs typeface="Gill Sans MT" panose="020B0502020104020203" pitchFamily="34" charset="0"/>
              </a:defRPr>
            </a:lvl9pPr>
          </a:lstStyle>
          <a:p>
            <a:pPr eaLnBrk="1" hangingPunct="1">
              <a:spcBef>
                <a:spcPct val="0"/>
              </a:spcBef>
              <a:buClrTx/>
              <a:buFontTx/>
              <a:buNone/>
              <a:defRPr/>
            </a:pPr>
            <a:r>
              <a:rPr lang="en-US" altLang="en-US" sz="800" b="1" dirty="0">
                <a:latin typeface="+mj-lt"/>
                <a:cs typeface="Tahoma" panose="020B0604030504040204" pitchFamily="34" charset="0"/>
              </a:rPr>
              <a:t>NH</a:t>
            </a:r>
          </a:p>
        </p:txBody>
      </p:sp>
      <p:pic>
        <p:nvPicPr>
          <p:cNvPr id="133" name="Picture 132"/>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03175" y="274320"/>
            <a:ext cx="2080349" cy="274320"/>
          </a:xfrm>
          <a:prstGeom prst="rect">
            <a:avLst/>
          </a:prstGeom>
        </p:spPr>
      </p:pic>
      <p:sp>
        <p:nvSpPr>
          <p:cNvPr id="138" name="Text Placeholder 18"/>
          <p:cNvSpPr txBox="1">
            <a:spLocks/>
          </p:cNvSpPr>
          <p:nvPr/>
        </p:nvSpPr>
        <p:spPr bwMode="auto">
          <a:xfrm>
            <a:off x="404808" y="6422607"/>
            <a:ext cx="3043242"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dirty="0">
                <a:latin typeface="Georgia"/>
                <a:cs typeface="Georgia"/>
              </a:rPr>
              <a:t>Daniel Stublen | Slide last updated on: August 16, 2018</a:t>
            </a:r>
          </a:p>
        </p:txBody>
      </p:sp>
    </p:spTree>
    <p:extLst>
      <p:ext uri="{BB962C8B-B14F-4D97-AF65-F5344CB8AC3E}">
        <p14:creationId xmlns:p14="http://schemas.microsoft.com/office/powerpoint/2010/main" val="11239607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p:cNvCxnSpPr/>
          <p:nvPr/>
        </p:nvCxnSpPr>
        <p:spPr>
          <a:xfrm flipH="1">
            <a:off x="6603145" y="2445125"/>
            <a:ext cx="68086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4" name="Chart 13"/>
          <p:cNvGraphicFramePr/>
          <p:nvPr>
            <p:extLst/>
          </p:nvPr>
        </p:nvGraphicFramePr>
        <p:xfrm>
          <a:off x="677008" y="2069164"/>
          <a:ext cx="5926137" cy="4122394"/>
        </p:xfrm>
        <a:graphic>
          <a:graphicData uri="http://schemas.openxmlformats.org/drawingml/2006/chart">
            <c:chart xmlns:c="http://schemas.openxmlformats.org/drawingml/2006/chart" xmlns:r="http://schemas.openxmlformats.org/officeDocument/2006/relationships" r:id="rId3"/>
          </a:graphicData>
        </a:graphic>
      </p:graphicFrame>
      <p:sp>
        <p:nvSpPr>
          <p:cNvPr id="20" name="Title 1"/>
          <p:cNvSpPr txBox="1">
            <a:spLocks/>
          </p:cNvSpPr>
          <p:nvPr/>
        </p:nvSpPr>
        <p:spPr bwMode="auto">
          <a:xfrm>
            <a:off x="404814" y="756919"/>
            <a:ext cx="8407400" cy="676885"/>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200" b="1" kern="1200">
                <a:solidFill>
                  <a:schemeClr val="tx1"/>
                </a:solidFill>
                <a:latin typeface="Georgia" panose="02040502050405020303" pitchFamily="18" charset="0"/>
                <a:ea typeface="ＭＳ Ｐゴシック" panose="020B0600070205080204" pitchFamily="34" charset="-128"/>
                <a:cs typeface="MS PGothic" charset="0"/>
              </a:defRPr>
            </a:lvl1pPr>
            <a:lvl2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2pPr>
            <a:lvl3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3pPr>
            <a:lvl4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4pPr>
            <a:lvl5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5pPr>
            <a:lvl6pPr marL="4572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6pPr>
            <a:lvl7pPr marL="9144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7pPr>
            <a:lvl8pPr marL="13716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8pPr>
            <a:lvl9pPr marL="18288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9pPr>
          </a:lstStyle>
          <a:p>
            <a:r>
              <a:rPr lang="en-US" altLang="en-US" sz="2000" dirty="0">
                <a:latin typeface="Georgia" charset="0"/>
                <a:ea typeface="ＭＳ Ｐゴシック" charset="-128"/>
                <a:cs typeface="MS PGothic" charset="-128"/>
              </a:rPr>
              <a:t>The president’s party has lost an average of 25 seats in midterm elections since World War II</a:t>
            </a:r>
          </a:p>
        </p:txBody>
      </p:sp>
      <p:sp>
        <p:nvSpPr>
          <p:cNvPr id="18" name="Rectangle 14"/>
          <p:cNvSpPr>
            <a:spLocks noChangeArrowheads="1"/>
          </p:cNvSpPr>
          <p:nvPr/>
        </p:nvSpPr>
        <p:spPr bwMode="auto">
          <a:xfrm>
            <a:off x="404814" y="1548295"/>
            <a:ext cx="8229600" cy="276999"/>
          </a:xfrm>
          <a:prstGeom prst="rect">
            <a:avLst/>
          </a:prstGeom>
          <a:noFill/>
          <a:ln>
            <a:noFill/>
          </a:ln>
          <a:extLst/>
        </p:spPr>
        <p:txBody>
          <a:bodyPr lIns="91440">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lnSpc>
                <a:spcPct val="100000"/>
              </a:lnSpc>
              <a:spcBef>
                <a:spcPct val="0"/>
              </a:spcBef>
              <a:buFontTx/>
              <a:buNone/>
              <a:defRPr/>
            </a:pPr>
            <a:r>
              <a:rPr lang="en-US" altLang="en-US" sz="1200" b="1" dirty="0"/>
              <a:t>President’s party gain/loss of seats in House</a:t>
            </a:r>
          </a:p>
        </p:txBody>
      </p:sp>
      <p:sp>
        <p:nvSpPr>
          <p:cNvPr id="23" name="Text Placeholder 18"/>
          <p:cNvSpPr txBox="1">
            <a:spLocks/>
          </p:cNvSpPr>
          <p:nvPr/>
        </p:nvSpPr>
        <p:spPr bwMode="auto">
          <a:xfrm>
            <a:off x="404807" y="6220588"/>
            <a:ext cx="8247721" cy="191226"/>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defRPr/>
            </a:pPr>
            <a:r>
              <a:rPr lang="en-US" sz="700" dirty="0">
                <a:solidFill>
                  <a:schemeClr val="tx1">
                    <a:lumMod val="65000"/>
                    <a:lumOff val="35000"/>
                  </a:schemeClr>
                </a:solidFill>
              </a:rPr>
              <a:t>Sources: UC Santa Barbara, “The American Presidency Project”</a:t>
            </a:r>
          </a:p>
        </p:txBody>
      </p:sp>
      <p:sp>
        <p:nvSpPr>
          <p:cNvPr id="6" name="Slide Number Placeholder 5"/>
          <p:cNvSpPr>
            <a:spLocks noGrp="1"/>
          </p:cNvSpPr>
          <p:nvPr>
            <p:ph type="sldNum" sz="quarter" idx="12"/>
          </p:nvPr>
        </p:nvSpPr>
        <p:spPr/>
        <p:txBody>
          <a:bodyPr/>
          <a:lstStyle/>
          <a:p>
            <a:fld id="{BEFBC90E-502A-A54D-9BAE-6F74229062B0}" type="slidenum">
              <a:rPr lang="en-US" smtClean="0"/>
              <a:pPr/>
              <a:t>3</a:t>
            </a:fld>
            <a:endParaRPr lang="en-US" dirty="0"/>
          </a:p>
        </p:txBody>
      </p:sp>
      <p:sp>
        <p:nvSpPr>
          <p:cNvPr id="11" name="Rectangle 14"/>
          <p:cNvSpPr>
            <a:spLocks noChangeArrowheads="1"/>
          </p:cNvSpPr>
          <p:nvPr/>
        </p:nvSpPr>
        <p:spPr bwMode="auto">
          <a:xfrm>
            <a:off x="404814" y="1797759"/>
            <a:ext cx="2824227" cy="215444"/>
          </a:xfrm>
          <a:prstGeom prst="rect">
            <a:avLst/>
          </a:prstGeom>
          <a:noFill/>
          <a:ln>
            <a:noFill/>
          </a:ln>
          <a:extLst/>
        </p:spPr>
        <p:txBody>
          <a:bodyPr wrap="square" lIns="91440" tIns="45720" bIns="45720">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lnSpc>
                <a:spcPct val="100000"/>
              </a:lnSpc>
              <a:spcBef>
                <a:spcPct val="0"/>
              </a:spcBef>
              <a:buNone/>
              <a:defRPr/>
            </a:pPr>
            <a:r>
              <a:rPr lang="en-US" altLang="en-US" sz="800" dirty="0">
                <a:solidFill>
                  <a:schemeClr val="tx1">
                    <a:lumMod val="50000"/>
                    <a:lumOff val="50000"/>
                  </a:schemeClr>
                </a:solidFill>
                <a:latin typeface="Verdana"/>
                <a:cs typeface="Verdana"/>
              </a:rPr>
              <a:t>VITAL STATISTICS ON CONGRESS</a:t>
            </a:r>
          </a:p>
        </p:txBody>
      </p:sp>
      <p:sp>
        <p:nvSpPr>
          <p:cNvPr id="25" name="Rectangle 24"/>
          <p:cNvSpPr/>
          <p:nvPr/>
        </p:nvSpPr>
        <p:spPr>
          <a:xfrm>
            <a:off x="6947178" y="2166508"/>
            <a:ext cx="1705350" cy="683111"/>
          </a:xfrm>
          <a:prstGeom prst="rect">
            <a:avLst/>
          </a:prstGeom>
          <a:solidFill>
            <a:srgbClr val="F1EBE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n-US" sz="1200" b="1" dirty="0">
                <a:solidFill>
                  <a:schemeClr val="tx1"/>
                </a:solidFill>
                <a:latin typeface="Georgia" charset="0"/>
                <a:ea typeface="Georgia" charset="0"/>
                <a:cs typeface="Georgia" charset="0"/>
              </a:rPr>
              <a:t>2010:</a:t>
            </a:r>
            <a:r>
              <a:rPr lang="en-US" sz="1200" dirty="0">
                <a:solidFill>
                  <a:schemeClr val="tx1"/>
                </a:solidFill>
                <a:latin typeface="Georgia" charset="0"/>
                <a:ea typeface="Georgia" charset="0"/>
                <a:cs typeface="Georgia" charset="0"/>
              </a:rPr>
              <a:t> Democrats lose control of the House after passing the ACA</a:t>
            </a:r>
          </a:p>
        </p:txBody>
      </p:sp>
      <p:sp>
        <p:nvSpPr>
          <p:cNvPr id="30" name="TextBox 13"/>
          <p:cNvSpPr txBox="1">
            <a:spLocks noChangeArrowheads="1"/>
          </p:cNvSpPr>
          <p:nvPr/>
        </p:nvSpPr>
        <p:spPr bwMode="auto">
          <a:xfrm>
            <a:off x="404814" y="1985667"/>
            <a:ext cx="402930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0" rIns="91440" bIns="45720" anchor="ctr" anchorCtr="0">
            <a:spAutoFit/>
          </a:bodyPr>
          <a:lstStyle>
            <a:lvl1pPr>
              <a:lnSpc>
                <a:spcPct val="90000"/>
              </a:lnSpc>
              <a:spcBef>
                <a:spcPts val="1000"/>
              </a:spcBef>
              <a:buFont typeface="Arial" charset="0"/>
              <a:buChar char="•"/>
              <a:defRPr sz="2800">
                <a:solidFill>
                  <a:schemeClr val="tx1"/>
                </a:solidFill>
                <a:latin typeface="Georgia" charset="0"/>
                <a:ea typeface="ＭＳ Ｐゴシック" charset="-128"/>
                <a:cs typeface="MS PGothic" charset="-128"/>
              </a:defRPr>
            </a:lvl1pPr>
            <a:lvl2pPr marL="742950" indent="-285750">
              <a:lnSpc>
                <a:spcPct val="90000"/>
              </a:lnSpc>
              <a:spcBef>
                <a:spcPts val="500"/>
              </a:spcBef>
              <a:buFont typeface="Arial" charset="0"/>
              <a:buChar char="•"/>
              <a:defRPr sz="2400">
                <a:solidFill>
                  <a:schemeClr val="tx1"/>
                </a:solidFill>
                <a:latin typeface="Georgia" charset="0"/>
                <a:ea typeface="ＭＳ Ｐゴシック" charset="-128"/>
                <a:cs typeface="MS PGothic" charset="-128"/>
              </a:defRPr>
            </a:lvl2pPr>
            <a:lvl3pPr marL="1143000" indent="-228600">
              <a:lnSpc>
                <a:spcPct val="90000"/>
              </a:lnSpc>
              <a:spcBef>
                <a:spcPts val="500"/>
              </a:spcBef>
              <a:buFont typeface="Arial" charset="0"/>
              <a:buChar char="•"/>
              <a:defRPr sz="2000">
                <a:solidFill>
                  <a:schemeClr val="tx1"/>
                </a:solidFill>
                <a:latin typeface="Georgia" charset="0"/>
                <a:ea typeface="ＭＳ Ｐゴシック" charset="-128"/>
                <a:cs typeface="MS PGothic" charset="-128"/>
              </a:defRPr>
            </a:lvl3pPr>
            <a:lvl4pPr marL="1600200" indent="-228600">
              <a:lnSpc>
                <a:spcPct val="90000"/>
              </a:lnSpc>
              <a:spcBef>
                <a:spcPts val="500"/>
              </a:spcBef>
              <a:buFont typeface="Arial" charset="0"/>
              <a:buChar char="•"/>
              <a:defRPr>
                <a:solidFill>
                  <a:schemeClr val="tx1"/>
                </a:solidFill>
                <a:latin typeface="Georgia" charset="0"/>
                <a:ea typeface="ＭＳ Ｐゴシック" charset="-128"/>
                <a:cs typeface="MS PGothic" charset="-128"/>
              </a:defRPr>
            </a:lvl4pPr>
            <a:lvl5pPr marL="2057400" indent="-228600">
              <a:lnSpc>
                <a:spcPct val="90000"/>
              </a:lnSpc>
              <a:spcBef>
                <a:spcPts val="500"/>
              </a:spcBef>
              <a:buFont typeface="Arial" charset="0"/>
              <a:buChar char="•"/>
              <a:defRPr>
                <a:solidFill>
                  <a:schemeClr val="tx1"/>
                </a:solidFill>
                <a:latin typeface="Georgia" charset="0"/>
                <a:ea typeface="ＭＳ Ｐゴシック" charset="-128"/>
                <a:cs typeface="MS PGothic" charset="-128"/>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MS PGothic" charset="-128"/>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MS PGothic" charset="-128"/>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MS PGothic" charset="-128"/>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MS PGothic" charset="-128"/>
              </a:defRPr>
            </a:lvl9pPr>
          </a:lstStyle>
          <a:p>
            <a:pPr>
              <a:lnSpc>
                <a:spcPct val="100000"/>
              </a:lnSpc>
              <a:spcBef>
                <a:spcPct val="0"/>
              </a:spcBef>
              <a:buNone/>
            </a:pPr>
            <a:r>
              <a:rPr lang="en-US" altLang="en-US" sz="1400" b="1" dirty="0">
                <a:solidFill>
                  <a:srgbClr val="3A608D"/>
                </a:solidFill>
                <a:latin typeface="Verdana" charset="0"/>
                <a:ea typeface="Verdana" charset="0"/>
                <a:cs typeface="Verdana" charset="0"/>
              </a:rPr>
              <a:t>■</a:t>
            </a:r>
            <a:r>
              <a:rPr lang="en-US" altLang="en-US" sz="900" b="1" dirty="0">
                <a:latin typeface="Verdana" charset="0"/>
                <a:ea typeface="Verdana" charset="0"/>
                <a:cs typeface="Verdana" charset="0"/>
              </a:rPr>
              <a:t> </a:t>
            </a:r>
            <a:r>
              <a:rPr lang="en-US" altLang="en-US" sz="900" dirty="0">
                <a:latin typeface="Verdana" charset="0"/>
                <a:ea typeface="Verdana" charset="0"/>
                <a:cs typeface="Verdana" charset="0"/>
              </a:rPr>
              <a:t>Democrats   </a:t>
            </a:r>
            <a:r>
              <a:rPr lang="en-US" altLang="en-US" sz="1400" b="1" dirty="0">
                <a:solidFill>
                  <a:srgbClr val="C35359"/>
                </a:solidFill>
                <a:latin typeface="Verdana" charset="0"/>
                <a:ea typeface="Verdana" charset="0"/>
                <a:cs typeface="Verdana" charset="0"/>
              </a:rPr>
              <a:t>■</a:t>
            </a:r>
            <a:r>
              <a:rPr lang="en-US" altLang="en-US" sz="900" b="1" dirty="0">
                <a:latin typeface="Verdana" charset="0"/>
                <a:ea typeface="Verdana" charset="0"/>
                <a:cs typeface="Verdana" charset="0"/>
              </a:rPr>
              <a:t> </a:t>
            </a:r>
            <a:r>
              <a:rPr lang="en-US" altLang="en-US" sz="900" dirty="0">
                <a:latin typeface="Verdana" charset="0"/>
                <a:ea typeface="Verdana" charset="0"/>
                <a:cs typeface="Verdana" charset="0"/>
              </a:rPr>
              <a:t>Republicans</a:t>
            </a:r>
          </a:p>
        </p:txBody>
      </p:sp>
      <p:cxnSp>
        <p:nvCxnSpPr>
          <p:cNvPr id="33" name="Straight Connector 32"/>
          <p:cNvCxnSpPr/>
          <p:nvPr/>
        </p:nvCxnSpPr>
        <p:spPr>
          <a:xfrm flipH="1">
            <a:off x="6603145" y="3307020"/>
            <a:ext cx="68086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6947178" y="3028403"/>
            <a:ext cx="1705350" cy="1195253"/>
          </a:xfrm>
          <a:prstGeom prst="rect">
            <a:avLst/>
          </a:prstGeom>
          <a:solidFill>
            <a:srgbClr val="F1EBE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n-US" sz="1200" b="1" dirty="0">
                <a:solidFill>
                  <a:schemeClr val="tx1"/>
                </a:solidFill>
                <a:latin typeface="Georgia" charset="0"/>
                <a:ea typeface="Georgia" charset="0"/>
                <a:cs typeface="Georgia" charset="0"/>
              </a:rPr>
              <a:t>1994:</a:t>
            </a:r>
            <a:r>
              <a:rPr lang="en-US" sz="1200" dirty="0">
                <a:solidFill>
                  <a:schemeClr val="tx1"/>
                </a:solidFill>
                <a:latin typeface="Georgia" charset="0"/>
                <a:ea typeface="Georgia" charset="0"/>
                <a:cs typeface="Georgia" charset="0"/>
              </a:rPr>
              <a:t> Democrats lose their House majority due to health reform plans and Gingrich’s “Contract with America”</a:t>
            </a:r>
          </a:p>
        </p:txBody>
      </p:sp>
      <p:sp>
        <p:nvSpPr>
          <p:cNvPr id="15" name="Text Placeholder 18"/>
          <p:cNvSpPr txBox="1">
            <a:spLocks/>
          </p:cNvSpPr>
          <p:nvPr/>
        </p:nvSpPr>
        <p:spPr bwMode="auto">
          <a:xfrm>
            <a:off x="404808" y="6422607"/>
            <a:ext cx="3043242"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dirty="0">
                <a:latin typeface="Georgia"/>
                <a:cs typeface="Georgia"/>
              </a:rPr>
              <a:t>Daniel Stublen | Slide last updated on: July 17, 2018</a:t>
            </a:r>
          </a:p>
        </p:txBody>
      </p:sp>
      <p:pic>
        <p:nvPicPr>
          <p:cNvPr id="16" name="Picture 15"/>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03175" y="274320"/>
            <a:ext cx="2080349" cy="274320"/>
          </a:xfrm>
          <a:prstGeom prst="rect">
            <a:avLst/>
          </a:prstGeom>
        </p:spPr>
      </p:pic>
    </p:spTree>
    <p:extLst>
      <p:ext uri="{BB962C8B-B14F-4D97-AF65-F5344CB8AC3E}">
        <p14:creationId xmlns:p14="http://schemas.microsoft.com/office/powerpoint/2010/main" val="923974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TextBox 215"/>
          <p:cNvSpPr txBox="1">
            <a:spLocks noChangeArrowheads="1"/>
          </p:cNvSpPr>
          <p:nvPr/>
        </p:nvSpPr>
        <p:spPr bwMode="auto">
          <a:xfrm>
            <a:off x="4947552" y="2112646"/>
            <a:ext cx="3660462" cy="323934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charset="0"/>
              <a:buChar char="•"/>
              <a:defRPr sz="2800">
                <a:solidFill>
                  <a:schemeClr val="tx1"/>
                </a:solidFill>
                <a:latin typeface="Georgia" charset="0"/>
                <a:ea typeface="MS PGothic" charset="-128"/>
              </a:defRPr>
            </a:lvl1pPr>
            <a:lvl2pPr marL="742950" indent="-285750">
              <a:lnSpc>
                <a:spcPct val="90000"/>
              </a:lnSpc>
              <a:spcBef>
                <a:spcPts val="500"/>
              </a:spcBef>
              <a:buFont typeface="Arial" charset="0"/>
              <a:buChar char="•"/>
              <a:defRPr sz="2400">
                <a:solidFill>
                  <a:schemeClr val="tx1"/>
                </a:solidFill>
                <a:latin typeface="Georgia" charset="0"/>
                <a:ea typeface="MS PGothic" charset="-128"/>
              </a:defRPr>
            </a:lvl2pPr>
            <a:lvl3pPr marL="1143000" indent="-228600">
              <a:lnSpc>
                <a:spcPct val="90000"/>
              </a:lnSpc>
              <a:spcBef>
                <a:spcPts val="500"/>
              </a:spcBef>
              <a:buFont typeface="Arial" charset="0"/>
              <a:buChar char="•"/>
              <a:defRPr sz="2000">
                <a:solidFill>
                  <a:schemeClr val="tx1"/>
                </a:solidFill>
                <a:latin typeface="Georgia" charset="0"/>
                <a:ea typeface="MS PGothic" charset="-128"/>
              </a:defRPr>
            </a:lvl3pPr>
            <a:lvl4pPr marL="1600200" indent="-228600">
              <a:lnSpc>
                <a:spcPct val="90000"/>
              </a:lnSpc>
              <a:spcBef>
                <a:spcPts val="500"/>
              </a:spcBef>
              <a:buFont typeface="Arial" charset="0"/>
              <a:buChar char="•"/>
              <a:defRPr>
                <a:solidFill>
                  <a:schemeClr val="tx1"/>
                </a:solidFill>
                <a:latin typeface="Georgia" charset="0"/>
                <a:ea typeface="MS PGothic" charset="-128"/>
              </a:defRPr>
            </a:lvl4pPr>
            <a:lvl5pPr marL="2057400" indent="-228600">
              <a:lnSpc>
                <a:spcPct val="90000"/>
              </a:lnSpc>
              <a:spcBef>
                <a:spcPts val="500"/>
              </a:spcBef>
              <a:buFont typeface="Arial" charset="0"/>
              <a:buChar char="•"/>
              <a:defRPr>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Georgia" charset="0"/>
                <a:ea typeface="MS PGothic" charset="-128"/>
              </a:defRPr>
            </a:lvl9pPr>
          </a:lstStyle>
          <a:p>
            <a:pPr>
              <a:lnSpc>
                <a:spcPct val="100000"/>
              </a:lnSpc>
              <a:spcBef>
                <a:spcPct val="0"/>
              </a:spcBef>
              <a:spcAft>
                <a:spcPts val="600"/>
              </a:spcAft>
              <a:buNone/>
            </a:pPr>
            <a:r>
              <a:rPr lang="en-US" altLang="en-US" sz="1050" b="1" dirty="0">
                <a:latin typeface="+mj-lt"/>
                <a:ea typeface="Georgia" charset="0"/>
                <a:cs typeface="Georgia" charset="0"/>
              </a:rPr>
              <a:t>Seats most vulnerable to change parties</a:t>
            </a:r>
            <a:endParaRPr lang="en-US" altLang="en-US" sz="1050" dirty="0">
              <a:latin typeface="+mj-lt"/>
            </a:endParaRPr>
          </a:p>
          <a:p>
            <a:pPr>
              <a:lnSpc>
                <a:spcPct val="100000"/>
              </a:lnSpc>
              <a:spcBef>
                <a:spcPct val="0"/>
              </a:spcBef>
              <a:buFontTx/>
              <a:buNone/>
            </a:pPr>
            <a:r>
              <a:rPr lang="en-US" altLang="en-US" sz="1050" dirty="0">
                <a:latin typeface="+mj-lt"/>
              </a:rPr>
              <a:t>1. Illinois: Bruce Rauner (R)</a:t>
            </a:r>
          </a:p>
          <a:p>
            <a:pPr marL="171450" indent="-171450">
              <a:lnSpc>
                <a:spcPct val="100000"/>
              </a:lnSpc>
              <a:spcBef>
                <a:spcPct val="0"/>
              </a:spcBef>
            </a:pPr>
            <a:r>
              <a:rPr lang="en-US" altLang="en-US" sz="1050" dirty="0">
                <a:latin typeface="+mj-lt"/>
              </a:rPr>
              <a:t>Challenger: JB Pritzker (D)</a:t>
            </a:r>
          </a:p>
          <a:p>
            <a:pPr>
              <a:lnSpc>
                <a:spcPct val="100000"/>
              </a:lnSpc>
              <a:spcBef>
                <a:spcPct val="0"/>
              </a:spcBef>
              <a:buFontTx/>
              <a:buNone/>
            </a:pPr>
            <a:endParaRPr lang="en-US" altLang="en-US" sz="1050" dirty="0">
              <a:latin typeface="+mj-lt"/>
            </a:endParaRPr>
          </a:p>
          <a:p>
            <a:pPr>
              <a:lnSpc>
                <a:spcPct val="100000"/>
              </a:lnSpc>
              <a:spcBef>
                <a:spcPct val="0"/>
              </a:spcBef>
              <a:buFontTx/>
              <a:buNone/>
            </a:pPr>
            <a:r>
              <a:rPr lang="en-US" altLang="en-US" sz="1050" dirty="0">
                <a:latin typeface="+mj-lt"/>
              </a:rPr>
              <a:t>2. New Mexico: Susana Martinez (R) (retiring)</a:t>
            </a:r>
          </a:p>
          <a:p>
            <a:pPr marL="171450" indent="-171450">
              <a:lnSpc>
                <a:spcPct val="100000"/>
              </a:lnSpc>
              <a:spcBef>
                <a:spcPct val="0"/>
              </a:spcBef>
            </a:pPr>
            <a:r>
              <a:rPr lang="en-US" altLang="en-US" sz="1050" dirty="0" smtClean="0">
                <a:latin typeface="+mj-lt"/>
              </a:rPr>
              <a:t>Candidates: </a:t>
            </a:r>
            <a:r>
              <a:rPr lang="en-US" altLang="en-US" sz="1050" dirty="0">
                <a:latin typeface="+mj-lt"/>
              </a:rPr>
              <a:t>Rep. Steve Pearce (R)</a:t>
            </a:r>
          </a:p>
          <a:p>
            <a:pPr marL="914400">
              <a:lnSpc>
                <a:spcPct val="100000"/>
              </a:lnSpc>
              <a:spcBef>
                <a:spcPct val="0"/>
              </a:spcBef>
              <a:buNone/>
            </a:pPr>
            <a:r>
              <a:rPr lang="en-US" altLang="en-US" sz="1050" dirty="0">
                <a:latin typeface="+mj-lt"/>
              </a:rPr>
              <a:t>Michelle Lujan Grisham (D)</a:t>
            </a:r>
          </a:p>
          <a:p>
            <a:pPr>
              <a:lnSpc>
                <a:spcPct val="100000"/>
              </a:lnSpc>
              <a:spcBef>
                <a:spcPct val="0"/>
              </a:spcBef>
              <a:buFontTx/>
              <a:buNone/>
            </a:pPr>
            <a:endParaRPr lang="en-US" altLang="en-US" sz="1050" dirty="0">
              <a:latin typeface="+mj-lt"/>
            </a:endParaRPr>
          </a:p>
          <a:p>
            <a:pPr>
              <a:lnSpc>
                <a:spcPct val="100000"/>
              </a:lnSpc>
              <a:spcBef>
                <a:spcPct val="0"/>
              </a:spcBef>
              <a:buFontTx/>
              <a:buNone/>
            </a:pPr>
            <a:r>
              <a:rPr lang="en-US" altLang="en-US" sz="1050" dirty="0">
                <a:latin typeface="+mj-lt"/>
              </a:rPr>
              <a:t>3. Maine: Paul LePage (R) (retiring)</a:t>
            </a:r>
          </a:p>
          <a:p>
            <a:pPr marL="171450" indent="-171450">
              <a:lnSpc>
                <a:spcPct val="100000"/>
              </a:lnSpc>
              <a:spcBef>
                <a:spcPct val="0"/>
              </a:spcBef>
            </a:pPr>
            <a:r>
              <a:rPr lang="en-US" altLang="en-US" sz="1050" dirty="0" smtClean="0">
                <a:latin typeface="+mj-lt"/>
              </a:rPr>
              <a:t>Candidates: </a:t>
            </a:r>
            <a:r>
              <a:rPr lang="en-US" altLang="en-US" sz="1050" dirty="0">
                <a:latin typeface="+mj-lt"/>
              </a:rPr>
              <a:t>Janet Mills (D) </a:t>
            </a:r>
          </a:p>
          <a:p>
            <a:pPr>
              <a:lnSpc>
                <a:spcPct val="100000"/>
              </a:lnSpc>
              <a:spcBef>
                <a:spcPct val="0"/>
              </a:spcBef>
              <a:buNone/>
            </a:pPr>
            <a:r>
              <a:rPr lang="en-US" altLang="en-US" sz="1050" dirty="0">
                <a:latin typeface="+mj-lt"/>
              </a:rPr>
              <a:t>		Shawn Moody (R)</a:t>
            </a:r>
          </a:p>
          <a:p>
            <a:pPr>
              <a:lnSpc>
                <a:spcPct val="100000"/>
              </a:lnSpc>
              <a:spcBef>
                <a:spcPct val="0"/>
              </a:spcBef>
              <a:buFontTx/>
              <a:buNone/>
            </a:pPr>
            <a:endParaRPr lang="en-US" altLang="en-US" sz="1050" dirty="0">
              <a:latin typeface="+mj-lt"/>
            </a:endParaRPr>
          </a:p>
          <a:p>
            <a:pPr>
              <a:lnSpc>
                <a:spcPct val="100000"/>
              </a:lnSpc>
              <a:spcBef>
                <a:spcPct val="0"/>
              </a:spcBef>
              <a:buFontTx/>
              <a:buNone/>
            </a:pPr>
            <a:r>
              <a:rPr lang="en-US" altLang="en-US" sz="1050" dirty="0">
                <a:latin typeface="+mj-lt"/>
              </a:rPr>
              <a:t>4. Alaska: Bill Walker (I)</a:t>
            </a:r>
          </a:p>
          <a:p>
            <a:pPr marL="171450" indent="-171450">
              <a:lnSpc>
                <a:spcPct val="100000"/>
              </a:lnSpc>
              <a:spcBef>
                <a:spcPct val="0"/>
              </a:spcBef>
            </a:pPr>
            <a:r>
              <a:rPr lang="en-US" altLang="en-US" sz="1050" dirty="0">
                <a:latin typeface="+mj-lt"/>
              </a:rPr>
              <a:t>Challengers: Mike Dunleavy (R)</a:t>
            </a:r>
          </a:p>
          <a:p>
            <a:pPr>
              <a:lnSpc>
                <a:spcPct val="100000"/>
              </a:lnSpc>
              <a:spcBef>
                <a:spcPct val="0"/>
              </a:spcBef>
              <a:buNone/>
            </a:pPr>
            <a:r>
              <a:rPr lang="en-US" altLang="en-US" sz="1050" dirty="0">
                <a:latin typeface="+mj-lt"/>
              </a:rPr>
              <a:t>		Mark Begich (D)</a:t>
            </a:r>
          </a:p>
          <a:p>
            <a:pPr marL="171450" indent="-171450">
              <a:lnSpc>
                <a:spcPct val="100000"/>
              </a:lnSpc>
              <a:spcBef>
                <a:spcPct val="0"/>
              </a:spcBef>
            </a:pPr>
            <a:endParaRPr lang="en-US" altLang="en-US" sz="1050" dirty="0">
              <a:latin typeface="+mj-lt"/>
            </a:endParaRPr>
          </a:p>
          <a:p>
            <a:pPr>
              <a:lnSpc>
                <a:spcPct val="100000"/>
              </a:lnSpc>
              <a:spcBef>
                <a:spcPct val="0"/>
              </a:spcBef>
              <a:buFontTx/>
              <a:buNone/>
            </a:pPr>
            <a:r>
              <a:rPr lang="en-US" altLang="en-US" sz="1050" dirty="0">
                <a:latin typeface="+mj-lt"/>
              </a:rPr>
              <a:t>5. Nevada: Brian Sandoval (R) (retiring)</a:t>
            </a:r>
          </a:p>
          <a:p>
            <a:pPr marL="171450" indent="-171450">
              <a:lnSpc>
                <a:spcPct val="100000"/>
              </a:lnSpc>
              <a:spcBef>
                <a:spcPct val="0"/>
              </a:spcBef>
            </a:pPr>
            <a:r>
              <a:rPr lang="en-US" altLang="en-US" sz="1050" dirty="0" smtClean="0">
                <a:latin typeface="+mj-lt"/>
              </a:rPr>
              <a:t>Candidates: </a:t>
            </a:r>
            <a:r>
              <a:rPr lang="en-US" altLang="en-US" sz="1050" dirty="0">
                <a:latin typeface="+mj-lt"/>
              </a:rPr>
              <a:t>Steve Sisolak (D)</a:t>
            </a:r>
          </a:p>
          <a:p>
            <a:pPr>
              <a:lnSpc>
                <a:spcPct val="100000"/>
              </a:lnSpc>
              <a:spcBef>
                <a:spcPct val="0"/>
              </a:spcBef>
              <a:buNone/>
            </a:pPr>
            <a:r>
              <a:rPr lang="en-US" altLang="en-US" sz="1050" dirty="0">
                <a:latin typeface="+mj-lt"/>
              </a:rPr>
              <a:t>		Adam Laxalt (R)</a:t>
            </a:r>
          </a:p>
        </p:txBody>
      </p:sp>
      <p:sp>
        <p:nvSpPr>
          <p:cNvPr id="125" name="Title 1"/>
          <p:cNvSpPr txBox="1">
            <a:spLocks/>
          </p:cNvSpPr>
          <p:nvPr/>
        </p:nvSpPr>
        <p:spPr bwMode="auto">
          <a:xfrm>
            <a:off x="404808" y="756919"/>
            <a:ext cx="8407400" cy="60908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200" b="1" kern="1200">
                <a:solidFill>
                  <a:schemeClr val="tx1"/>
                </a:solidFill>
                <a:latin typeface="Georgia" panose="02040502050405020303" pitchFamily="18" charset="0"/>
                <a:ea typeface="ＭＳ Ｐゴシック" panose="020B0600070205080204" pitchFamily="34" charset="-128"/>
                <a:cs typeface="MS PGothic" charset="0"/>
              </a:defRPr>
            </a:lvl1pPr>
            <a:lvl2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2pPr>
            <a:lvl3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3pPr>
            <a:lvl4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4pPr>
            <a:lvl5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5pPr>
            <a:lvl6pPr marL="4572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6pPr>
            <a:lvl7pPr marL="9144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7pPr>
            <a:lvl8pPr marL="13716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8pPr>
            <a:lvl9pPr marL="18288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9pPr>
          </a:lstStyle>
          <a:p>
            <a:r>
              <a:rPr lang="en-US" altLang="en-US" sz="2000" dirty="0">
                <a:latin typeface="Georgia" charset="0"/>
                <a:ea typeface="ＭＳ Ｐゴシック" charset="-128"/>
                <a:cs typeface="MS PGothic" charset="-128"/>
              </a:rPr>
              <a:t>Democrats have a shot at picking up several governorships</a:t>
            </a:r>
          </a:p>
        </p:txBody>
      </p:sp>
      <p:sp>
        <p:nvSpPr>
          <p:cNvPr id="364" name="TextBox 13"/>
          <p:cNvSpPr txBox="1">
            <a:spLocks noChangeArrowheads="1"/>
          </p:cNvSpPr>
          <p:nvPr/>
        </p:nvSpPr>
        <p:spPr bwMode="auto">
          <a:xfrm>
            <a:off x="404808" y="1929293"/>
            <a:ext cx="3494867"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Georgia" charset="0"/>
                <a:ea typeface="ＭＳ Ｐゴシック" charset="-128"/>
                <a:cs typeface="MS PGothic" charset="-128"/>
              </a:defRPr>
            </a:lvl1pPr>
            <a:lvl2pPr marL="742950" indent="-285750">
              <a:lnSpc>
                <a:spcPct val="90000"/>
              </a:lnSpc>
              <a:spcBef>
                <a:spcPts val="500"/>
              </a:spcBef>
              <a:buFont typeface="Arial" charset="0"/>
              <a:buChar char="•"/>
              <a:defRPr sz="2400">
                <a:solidFill>
                  <a:schemeClr val="tx1"/>
                </a:solidFill>
                <a:latin typeface="Georgia" charset="0"/>
                <a:ea typeface="ＭＳ Ｐゴシック" charset="-128"/>
                <a:cs typeface="MS PGothic" charset="-128"/>
              </a:defRPr>
            </a:lvl2pPr>
            <a:lvl3pPr marL="1143000" indent="-228600">
              <a:lnSpc>
                <a:spcPct val="90000"/>
              </a:lnSpc>
              <a:spcBef>
                <a:spcPts val="500"/>
              </a:spcBef>
              <a:buFont typeface="Arial" charset="0"/>
              <a:buChar char="•"/>
              <a:defRPr sz="2000">
                <a:solidFill>
                  <a:schemeClr val="tx1"/>
                </a:solidFill>
                <a:latin typeface="Georgia" charset="0"/>
                <a:ea typeface="ＭＳ Ｐゴシック" charset="-128"/>
                <a:cs typeface="MS PGothic" charset="-128"/>
              </a:defRPr>
            </a:lvl3pPr>
            <a:lvl4pPr marL="1600200" indent="-228600">
              <a:lnSpc>
                <a:spcPct val="90000"/>
              </a:lnSpc>
              <a:spcBef>
                <a:spcPts val="500"/>
              </a:spcBef>
              <a:buFont typeface="Arial" charset="0"/>
              <a:buChar char="•"/>
              <a:defRPr>
                <a:solidFill>
                  <a:schemeClr val="tx1"/>
                </a:solidFill>
                <a:latin typeface="Georgia" charset="0"/>
                <a:ea typeface="ＭＳ Ｐゴシック" charset="-128"/>
                <a:cs typeface="MS PGothic" charset="-128"/>
              </a:defRPr>
            </a:lvl4pPr>
            <a:lvl5pPr marL="2057400" indent="-228600">
              <a:lnSpc>
                <a:spcPct val="90000"/>
              </a:lnSpc>
              <a:spcBef>
                <a:spcPts val="500"/>
              </a:spcBef>
              <a:buFont typeface="Arial" charset="0"/>
              <a:buChar char="•"/>
              <a:defRPr>
                <a:solidFill>
                  <a:schemeClr val="tx1"/>
                </a:solidFill>
                <a:latin typeface="Georgia" charset="0"/>
                <a:ea typeface="ＭＳ Ｐゴシック" charset="-128"/>
                <a:cs typeface="MS PGothic" charset="-128"/>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MS PGothic" charset="-128"/>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MS PGothic" charset="-128"/>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MS PGothic" charset="-128"/>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MS PGothic" charset="-128"/>
              </a:defRPr>
            </a:lvl9pPr>
          </a:lstStyle>
          <a:p>
            <a:pPr>
              <a:lnSpc>
                <a:spcPct val="100000"/>
              </a:lnSpc>
              <a:spcBef>
                <a:spcPct val="0"/>
              </a:spcBef>
              <a:buNone/>
            </a:pPr>
            <a:r>
              <a:rPr lang="en-US" altLang="en-US" sz="1000" b="1" dirty="0">
                <a:solidFill>
                  <a:srgbClr val="5B7498"/>
                </a:solidFill>
                <a:latin typeface="Verdana"/>
                <a:cs typeface="Verdana"/>
              </a:rPr>
              <a:t>■</a:t>
            </a:r>
            <a:r>
              <a:rPr lang="en-US" altLang="en-US" sz="1000" b="1" dirty="0">
                <a:latin typeface="Verdana"/>
                <a:cs typeface="Verdana"/>
              </a:rPr>
              <a:t> </a:t>
            </a:r>
            <a:r>
              <a:rPr lang="en-US" altLang="en-US" sz="1000" dirty="0">
                <a:latin typeface="Verdana"/>
                <a:cs typeface="Verdana"/>
              </a:rPr>
              <a:t>Democrat incumbent    </a:t>
            </a:r>
            <a:r>
              <a:rPr lang="en-US" altLang="en-US" sz="1000" b="1" dirty="0">
                <a:solidFill>
                  <a:srgbClr val="C56870"/>
                </a:solidFill>
                <a:latin typeface="Verdana"/>
                <a:cs typeface="Verdana"/>
              </a:rPr>
              <a:t>■</a:t>
            </a:r>
            <a:r>
              <a:rPr lang="en-US" altLang="en-US" sz="1000" b="1" dirty="0">
                <a:solidFill>
                  <a:srgbClr val="D27770"/>
                </a:solidFill>
                <a:latin typeface="Verdana"/>
                <a:cs typeface="Verdana"/>
              </a:rPr>
              <a:t> </a:t>
            </a:r>
            <a:r>
              <a:rPr lang="en-US" altLang="en-US" sz="1000" dirty="0">
                <a:latin typeface="Verdana"/>
                <a:cs typeface="Verdana"/>
              </a:rPr>
              <a:t>Republican incumbent</a:t>
            </a:r>
          </a:p>
        </p:txBody>
      </p:sp>
      <p:sp>
        <p:nvSpPr>
          <p:cNvPr id="365" name="Rectangle 14"/>
          <p:cNvSpPr>
            <a:spLocks noChangeArrowheads="1"/>
          </p:cNvSpPr>
          <p:nvPr/>
        </p:nvSpPr>
        <p:spPr bwMode="auto">
          <a:xfrm>
            <a:off x="404808" y="1660352"/>
            <a:ext cx="5190774" cy="276999"/>
          </a:xfrm>
          <a:prstGeom prst="rect">
            <a:avLst/>
          </a:prstGeom>
          <a:noFill/>
          <a:ln>
            <a:noFill/>
          </a:ln>
          <a:extLst/>
        </p:spPr>
        <p:txBody>
          <a:bodyPr wrap="square">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lnSpc>
                <a:spcPct val="100000"/>
              </a:lnSpc>
              <a:spcBef>
                <a:spcPct val="0"/>
              </a:spcBef>
              <a:buFontTx/>
              <a:buNone/>
              <a:defRPr/>
            </a:pPr>
            <a:r>
              <a:rPr lang="en-US" altLang="en-US" sz="1200" b="1" dirty="0">
                <a:latin typeface="Georgia"/>
                <a:cs typeface="Georgia"/>
              </a:rPr>
              <a:t>Hotline’s power rankings for gubernatorial elections</a:t>
            </a:r>
          </a:p>
        </p:txBody>
      </p:sp>
      <p:sp>
        <p:nvSpPr>
          <p:cNvPr id="127" name="Text Placeholder 18"/>
          <p:cNvSpPr txBox="1">
            <a:spLocks/>
          </p:cNvSpPr>
          <p:nvPr/>
        </p:nvSpPr>
        <p:spPr bwMode="auto">
          <a:xfrm>
            <a:off x="404807" y="6220588"/>
            <a:ext cx="8247721" cy="191226"/>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Font typeface="Arial" panose="020B0604020202020204" pitchFamily="34" charset="0"/>
              <a:buNone/>
              <a:defRPr/>
            </a:pPr>
            <a:r>
              <a:rPr lang="en-US" sz="700" dirty="0">
                <a:solidFill>
                  <a:schemeClr val="tx1">
                    <a:lumMod val="50000"/>
                    <a:lumOff val="50000"/>
                  </a:schemeClr>
                </a:solidFill>
                <a:latin typeface="Georgia"/>
                <a:cs typeface="Georgia"/>
              </a:rPr>
              <a:t>Sources: Zach Cohen and Kyle Trygstad, “Hotline’s Governor Race Power Rankings,” National Journal, April 24, 2018; National Journal Research, 2o18. </a:t>
            </a:r>
          </a:p>
        </p:txBody>
      </p:sp>
      <p:grpSp>
        <p:nvGrpSpPr>
          <p:cNvPr id="126" name="Group 3"/>
          <p:cNvGrpSpPr>
            <a:grpSpLocks/>
          </p:cNvGrpSpPr>
          <p:nvPr/>
        </p:nvGrpSpPr>
        <p:grpSpPr bwMode="auto">
          <a:xfrm>
            <a:off x="655136" y="2386306"/>
            <a:ext cx="3500044" cy="2131321"/>
            <a:chOff x="1798638" y="2354263"/>
            <a:chExt cx="5799138" cy="3532187"/>
          </a:xfrm>
          <a:solidFill>
            <a:srgbClr val="E7E6E6"/>
          </a:solidFill>
        </p:grpSpPr>
        <p:sp>
          <p:nvSpPr>
            <p:cNvPr id="155" name="Freeform 1151"/>
            <p:cNvSpPr>
              <a:spLocks/>
            </p:cNvSpPr>
            <p:nvPr/>
          </p:nvSpPr>
          <p:spPr bwMode="auto">
            <a:xfrm>
              <a:off x="5916613" y="3552827"/>
              <a:ext cx="465138" cy="517526"/>
            </a:xfrm>
            <a:custGeom>
              <a:avLst/>
              <a:gdLst>
                <a:gd name="T0" fmla="*/ 0 w 459"/>
                <a:gd name="T1" fmla="*/ 91 h 504"/>
                <a:gd name="T2" fmla="*/ 38 w 459"/>
                <a:gd name="T3" fmla="*/ 441 h 504"/>
                <a:gd name="T4" fmla="*/ 95 w 459"/>
                <a:gd name="T5" fmla="*/ 447 h 504"/>
                <a:gd name="T6" fmla="*/ 164 w 459"/>
                <a:gd name="T7" fmla="*/ 487 h 504"/>
                <a:gd name="T8" fmla="*/ 213 w 459"/>
                <a:gd name="T9" fmla="*/ 485 h 504"/>
                <a:gd name="T10" fmla="*/ 236 w 459"/>
                <a:gd name="T11" fmla="*/ 470 h 504"/>
                <a:gd name="T12" fmla="*/ 291 w 459"/>
                <a:gd name="T13" fmla="*/ 504 h 504"/>
                <a:gd name="T14" fmla="*/ 324 w 459"/>
                <a:gd name="T15" fmla="*/ 475 h 504"/>
                <a:gd name="T16" fmla="*/ 331 w 459"/>
                <a:gd name="T17" fmla="*/ 420 h 504"/>
                <a:gd name="T18" fmla="*/ 352 w 459"/>
                <a:gd name="T19" fmla="*/ 432 h 504"/>
                <a:gd name="T20" fmla="*/ 364 w 459"/>
                <a:gd name="T21" fmla="*/ 386 h 504"/>
                <a:gd name="T22" fmla="*/ 440 w 459"/>
                <a:gd name="T23" fmla="*/ 319 h 504"/>
                <a:gd name="T24" fmla="*/ 453 w 459"/>
                <a:gd name="T25" fmla="*/ 211 h 504"/>
                <a:gd name="T26" fmla="*/ 443 w 459"/>
                <a:gd name="T27" fmla="*/ 188 h 504"/>
                <a:gd name="T28" fmla="*/ 459 w 459"/>
                <a:gd name="T29" fmla="*/ 177 h 504"/>
                <a:gd name="T30" fmla="*/ 430 w 459"/>
                <a:gd name="T31" fmla="*/ 0 h 504"/>
                <a:gd name="T32" fmla="*/ 352 w 459"/>
                <a:gd name="T33" fmla="*/ 40 h 504"/>
                <a:gd name="T34" fmla="*/ 312 w 459"/>
                <a:gd name="T35" fmla="*/ 82 h 504"/>
                <a:gd name="T36" fmla="*/ 284 w 459"/>
                <a:gd name="T37" fmla="*/ 84 h 504"/>
                <a:gd name="T38" fmla="*/ 240 w 459"/>
                <a:gd name="T39" fmla="*/ 107 h 504"/>
                <a:gd name="T40" fmla="*/ 139 w 459"/>
                <a:gd name="T41" fmla="*/ 72 h 504"/>
                <a:gd name="T42" fmla="*/ 0 w 459"/>
                <a:gd name="T43" fmla="*/ 91 h 504"/>
                <a:gd name="T44" fmla="*/ 0 w 459"/>
                <a:gd name="T45" fmla="*/ 91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59" h="504">
                  <a:moveTo>
                    <a:pt x="0" y="91"/>
                  </a:moveTo>
                  <a:lnTo>
                    <a:pt x="38" y="441"/>
                  </a:lnTo>
                  <a:lnTo>
                    <a:pt x="95" y="447"/>
                  </a:lnTo>
                  <a:lnTo>
                    <a:pt x="164" y="487"/>
                  </a:lnTo>
                  <a:lnTo>
                    <a:pt x="213" y="485"/>
                  </a:lnTo>
                  <a:lnTo>
                    <a:pt x="236" y="470"/>
                  </a:lnTo>
                  <a:lnTo>
                    <a:pt x="291" y="504"/>
                  </a:lnTo>
                  <a:lnTo>
                    <a:pt x="324" y="475"/>
                  </a:lnTo>
                  <a:lnTo>
                    <a:pt x="331" y="420"/>
                  </a:lnTo>
                  <a:lnTo>
                    <a:pt x="352" y="432"/>
                  </a:lnTo>
                  <a:lnTo>
                    <a:pt x="364" y="386"/>
                  </a:lnTo>
                  <a:lnTo>
                    <a:pt x="440" y="319"/>
                  </a:lnTo>
                  <a:lnTo>
                    <a:pt x="453" y="211"/>
                  </a:lnTo>
                  <a:lnTo>
                    <a:pt x="443" y="188"/>
                  </a:lnTo>
                  <a:lnTo>
                    <a:pt x="459" y="177"/>
                  </a:lnTo>
                  <a:lnTo>
                    <a:pt x="430" y="0"/>
                  </a:lnTo>
                  <a:lnTo>
                    <a:pt x="352" y="40"/>
                  </a:lnTo>
                  <a:lnTo>
                    <a:pt x="312" y="82"/>
                  </a:lnTo>
                  <a:lnTo>
                    <a:pt x="284" y="84"/>
                  </a:lnTo>
                  <a:lnTo>
                    <a:pt x="240" y="107"/>
                  </a:lnTo>
                  <a:lnTo>
                    <a:pt x="139" y="72"/>
                  </a:lnTo>
                  <a:lnTo>
                    <a:pt x="0" y="91"/>
                  </a:lnTo>
                  <a:lnTo>
                    <a:pt x="0" y="91"/>
                  </a:lnTo>
                  <a:close/>
                </a:path>
              </a:pathLst>
            </a:custGeom>
            <a:solidFill>
              <a:srgbClr val="E0AAAD"/>
            </a:solidFill>
            <a:ln w="9525">
              <a:solidFill>
                <a:schemeClr val="bg1"/>
              </a:solidFill>
              <a:round/>
              <a:headEnd/>
              <a:tailEnd/>
            </a:ln>
            <a:effectLst/>
            <a:extLst/>
          </p:spPr>
          <p:txBody>
            <a:bodyPr/>
            <a:lstStyle/>
            <a:p>
              <a:pPr eaLnBrk="1" hangingPunct="1">
                <a:defRPr/>
              </a:pPr>
              <a:endParaRPr lang="en-US" dirty="0">
                <a:latin typeface="+mj-lt"/>
                <a:ea typeface="Tahoma" panose="020B0604030504040204" pitchFamily="34" charset="0"/>
                <a:cs typeface="Tahoma" panose="020B0604030504040204" pitchFamily="34" charset="0"/>
              </a:endParaRPr>
            </a:p>
          </p:txBody>
        </p:sp>
        <p:sp>
          <p:nvSpPr>
            <p:cNvPr id="156" name="Freeform 1114"/>
            <p:cNvSpPr>
              <a:spLocks/>
            </p:cNvSpPr>
            <p:nvPr/>
          </p:nvSpPr>
          <p:spPr bwMode="auto">
            <a:xfrm>
              <a:off x="2079626" y="2354263"/>
              <a:ext cx="738187" cy="533400"/>
            </a:xfrm>
            <a:custGeom>
              <a:avLst/>
              <a:gdLst>
                <a:gd name="T0" fmla="*/ 26 w 730"/>
                <a:gd name="T1" fmla="*/ 112 h 517"/>
                <a:gd name="T2" fmla="*/ 17 w 730"/>
                <a:gd name="T3" fmla="*/ 255 h 517"/>
                <a:gd name="T4" fmla="*/ 34 w 730"/>
                <a:gd name="T5" fmla="*/ 255 h 517"/>
                <a:gd name="T6" fmla="*/ 24 w 730"/>
                <a:gd name="T7" fmla="*/ 285 h 517"/>
                <a:gd name="T8" fmla="*/ 11 w 730"/>
                <a:gd name="T9" fmla="*/ 268 h 517"/>
                <a:gd name="T10" fmla="*/ 0 w 730"/>
                <a:gd name="T11" fmla="*/ 304 h 517"/>
                <a:gd name="T12" fmla="*/ 51 w 730"/>
                <a:gd name="T13" fmla="*/ 333 h 517"/>
                <a:gd name="T14" fmla="*/ 53 w 730"/>
                <a:gd name="T15" fmla="*/ 346 h 517"/>
                <a:gd name="T16" fmla="*/ 66 w 730"/>
                <a:gd name="T17" fmla="*/ 348 h 517"/>
                <a:gd name="T18" fmla="*/ 133 w 730"/>
                <a:gd name="T19" fmla="*/ 452 h 517"/>
                <a:gd name="T20" fmla="*/ 207 w 730"/>
                <a:gd name="T21" fmla="*/ 449 h 517"/>
                <a:gd name="T22" fmla="*/ 262 w 730"/>
                <a:gd name="T23" fmla="*/ 473 h 517"/>
                <a:gd name="T24" fmla="*/ 289 w 730"/>
                <a:gd name="T25" fmla="*/ 469 h 517"/>
                <a:gd name="T26" fmla="*/ 456 w 730"/>
                <a:gd name="T27" fmla="*/ 473 h 517"/>
                <a:gd name="T28" fmla="*/ 646 w 730"/>
                <a:gd name="T29" fmla="*/ 517 h 517"/>
                <a:gd name="T30" fmla="*/ 650 w 730"/>
                <a:gd name="T31" fmla="*/ 460 h 517"/>
                <a:gd name="T32" fmla="*/ 730 w 730"/>
                <a:gd name="T33" fmla="*/ 129 h 517"/>
                <a:gd name="T34" fmla="*/ 224 w 730"/>
                <a:gd name="T35" fmla="*/ 0 h 517"/>
                <a:gd name="T36" fmla="*/ 228 w 730"/>
                <a:gd name="T37" fmla="*/ 97 h 517"/>
                <a:gd name="T38" fmla="*/ 203 w 730"/>
                <a:gd name="T39" fmla="*/ 177 h 517"/>
                <a:gd name="T40" fmla="*/ 199 w 730"/>
                <a:gd name="T41" fmla="*/ 219 h 517"/>
                <a:gd name="T42" fmla="*/ 146 w 730"/>
                <a:gd name="T43" fmla="*/ 234 h 517"/>
                <a:gd name="T44" fmla="*/ 142 w 730"/>
                <a:gd name="T45" fmla="*/ 213 h 517"/>
                <a:gd name="T46" fmla="*/ 186 w 730"/>
                <a:gd name="T47" fmla="*/ 186 h 517"/>
                <a:gd name="T48" fmla="*/ 182 w 730"/>
                <a:gd name="T49" fmla="*/ 165 h 517"/>
                <a:gd name="T50" fmla="*/ 144 w 730"/>
                <a:gd name="T51" fmla="*/ 169 h 517"/>
                <a:gd name="T52" fmla="*/ 173 w 730"/>
                <a:gd name="T53" fmla="*/ 144 h 517"/>
                <a:gd name="T54" fmla="*/ 194 w 730"/>
                <a:gd name="T55" fmla="*/ 127 h 517"/>
                <a:gd name="T56" fmla="*/ 30 w 730"/>
                <a:gd name="T57" fmla="*/ 25 h 517"/>
                <a:gd name="T58" fmla="*/ 17 w 730"/>
                <a:gd name="T59" fmla="*/ 53 h 517"/>
                <a:gd name="T60" fmla="*/ 26 w 730"/>
                <a:gd name="T61" fmla="*/ 112 h 517"/>
                <a:gd name="T62" fmla="*/ 26 w 730"/>
                <a:gd name="T63" fmla="*/ 112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0" h="517">
                  <a:moveTo>
                    <a:pt x="26" y="112"/>
                  </a:moveTo>
                  <a:lnTo>
                    <a:pt x="17" y="255"/>
                  </a:lnTo>
                  <a:lnTo>
                    <a:pt x="34" y="255"/>
                  </a:lnTo>
                  <a:lnTo>
                    <a:pt x="24" y="285"/>
                  </a:lnTo>
                  <a:lnTo>
                    <a:pt x="11" y="268"/>
                  </a:lnTo>
                  <a:lnTo>
                    <a:pt x="0" y="304"/>
                  </a:lnTo>
                  <a:lnTo>
                    <a:pt x="51" y="333"/>
                  </a:lnTo>
                  <a:lnTo>
                    <a:pt x="53" y="346"/>
                  </a:lnTo>
                  <a:lnTo>
                    <a:pt x="66" y="348"/>
                  </a:lnTo>
                  <a:lnTo>
                    <a:pt x="133" y="452"/>
                  </a:lnTo>
                  <a:lnTo>
                    <a:pt x="207" y="449"/>
                  </a:lnTo>
                  <a:lnTo>
                    <a:pt x="262" y="473"/>
                  </a:lnTo>
                  <a:lnTo>
                    <a:pt x="289" y="469"/>
                  </a:lnTo>
                  <a:lnTo>
                    <a:pt x="456" y="473"/>
                  </a:lnTo>
                  <a:lnTo>
                    <a:pt x="646" y="517"/>
                  </a:lnTo>
                  <a:lnTo>
                    <a:pt x="650" y="460"/>
                  </a:lnTo>
                  <a:lnTo>
                    <a:pt x="730" y="129"/>
                  </a:lnTo>
                  <a:lnTo>
                    <a:pt x="224" y="0"/>
                  </a:lnTo>
                  <a:lnTo>
                    <a:pt x="228" y="97"/>
                  </a:lnTo>
                  <a:lnTo>
                    <a:pt x="203" y="177"/>
                  </a:lnTo>
                  <a:lnTo>
                    <a:pt x="199" y="219"/>
                  </a:lnTo>
                  <a:lnTo>
                    <a:pt x="146" y="234"/>
                  </a:lnTo>
                  <a:lnTo>
                    <a:pt x="142" y="213"/>
                  </a:lnTo>
                  <a:lnTo>
                    <a:pt x="186" y="186"/>
                  </a:lnTo>
                  <a:lnTo>
                    <a:pt x="182" y="165"/>
                  </a:lnTo>
                  <a:lnTo>
                    <a:pt x="144" y="169"/>
                  </a:lnTo>
                  <a:lnTo>
                    <a:pt x="173" y="144"/>
                  </a:lnTo>
                  <a:lnTo>
                    <a:pt x="194" y="127"/>
                  </a:lnTo>
                  <a:lnTo>
                    <a:pt x="30" y="25"/>
                  </a:lnTo>
                  <a:lnTo>
                    <a:pt x="17" y="53"/>
                  </a:lnTo>
                  <a:lnTo>
                    <a:pt x="26" y="112"/>
                  </a:lnTo>
                  <a:lnTo>
                    <a:pt x="26" y="112"/>
                  </a:lnTo>
                  <a:close/>
                </a:path>
              </a:pathLst>
            </a:custGeom>
            <a:grpFill/>
            <a:ln w="9525">
              <a:solidFill>
                <a:schemeClr val="bg1"/>
              </a:solidFill>
              <a:round/>
              <a:headEnd/>
              <a:tailEnd/>
            </a:ln>
            <a:effectLst/>
            <a:extLst/>
          </p:spPr>
          <p:txBody>
            <a:bodyPr/>
            <a:lstStyle/>
            <a:p>
              <a:pPr eaLnBrk="1" hangingPunct="1">
                <a:defRPr/>
              </a:pPr>
              <a:endParaRPr lang="en-US" dirty="0">
                <a:latin typeface="+mj-lt"/>
                <a:ea typeface="Tahoma" panose="020B0604030504040204" pitchFamily="34" charset="0"/>
                <a:cs typeface="Tahoma" panose="020B0604030504040204" pitchFamily="34" charset="0"/>
              </a:endParaRPr>
            </a:p>
          </p:txBody>
        </p:sp>
        <p:sp>
          <p:nvSpPr>
            <p:cNvPr id="157" name="Freeform 1116"/>
            <p:cNvSpPr>
              <a:spLocks/>
            </p:cNvSpPr>
            <p:nvPr/>
          </p:nvSpPr>
          <p:spPr bwMode="auto">
            <a:xfrm>
              <a:off x="2762251" y="3484563"/>
              <a:ext cx="627062" cy="779463"/>
            </a:xfrm>
            <a:custGeom>
              <a:avLst/>
              <a:gdLst>
                <a:gd name="T0" fmla="*/ 135 w 618"/>
                <a:gd name="T1" fmla="*/ 0 h 752"/>
                <a:gd name="T2" fmla="*/ 433 w 618"/>
                <a:gd name="T3" fmla="*/ 55 h 752"/>
                <a:gd name="T4" fmla="*/ 410 w 618"/>
                <a:gd name="T5" fmla="*/ 186 h 752"/>
                <a:gd name="T6" fmla="*/ 618 w 618"/>
                <a:gd name="T7" fmla="*/ 218 h 752"/>
                <a:gd name="T8" fmla="*/ 538 w 618"/>
                <a:gd name="T9" fmla="*/ 752 h 752"/>
                <a:gd name="T10" fmla="*/ 0 w 618"/>
                <a:gd name="T11" fmla="*/ 663 h 752"/>
                <a:gd name="T12" fmla="*/ 135 w 618"/>
                <a:gd name="T13" fmla="*/ 0 h 752"/>
                <a:gd name="T14" fmla="*/ 135 w 618"/>
                <a:gd name="T15" fmla="*/ 0 h 7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8" h="752">
                  <a:moveTo>
                    <a:pt x="135" y="0"/>
                  </a:moveTo>
                  <a:lnTo>
                    <a:pt x="433" y="55"/>
                  </a:lnTo>
                  <a:lnTo>
                    <a:pt x="410" y="186"/>
                  </a:lnTo>
                  <a:lnTo>
                    <a:pt x="618" y="218"/>
                  </a:lnTo>
                  <a:lnTo>
                    <a:pt x="538" y="752"/>
                  </a:lnTo>
                  <a:lnTo>
                    <a:pt x="0" y="663"/>
                  </a:lnTo>
                  <a:lnTo>
                    <a:pt x="135" y="0"/>
                  </a:lnTo>
                  <a:lnTo>
                    <a:pt x="135" y="0"/>
                  </a:lnTo>
                  <a:close/>
                </a:path>
              </a:pathLst>
            </a:custGeom>
            <a:grpFill/>
            <a:ln w="9525">
              <a:solidFill>
                <a:schemeClr val="bg1"/>
              </a:solidFill>
              <a:round/>
              <a:headEnd/>
              <a:tailEnd/>
            </a:ln>
            <a:effectLst/>
            <a:extLst/>
          </p:spPr>
          <p:txBody>
            <a:bodyPr/>
            <a:lstStyle/>
            <a:p>
              <a:pPr eaLnBrk="1" hangingPunct="1">
                <a:defRPr/>
              </a:pPr>
              <a:endParaRPr lang="en-US" dirty="0">
                <a:latin typeface="+mj-lt"/>
                <a:ea typeface="Tahoma" panose="020B0604030504040204" pitchFamily="34" charset="0"/>
                <a:cs typeface="Tahoma" panose="020B0604030504040204" pitchFamily="34" charset="0"/>
              </a:endParaRPr>
            </a:p>
          </p:txBody>
        </p:sp>
        <p:sp>
          <p:nvSpPr>
            <p:cNvPr id="158" name="Freeform 1117"/>
            <p:cNvSpPr>
              <a:spLocks/>
            </p:cNvSpPr>
            <p:nvPr/>
          </p:nvSpPr>
          <p:spPr bwMode="auto">
            <a:xfrm>
              <a:off x="1881188" y="2679701"/>
              <a:ext cx="884238" cy="739775"/>
            </a:xfrm>
            <a:custGeom>
              <a:avLst/>
              <a:gdLst>
                <a:gd name="T0" fmla="*/ 0 w 871"/>
                <a:gd name="T1" fmla="*/ 537 h 720"/>
                <a:gd name="T2" fmla="*/ 38 w 871"/>
                <a:gd name="T3" fmla="*/ 355 h 720"/>
                <a:gd name="T4" fmla="*/ 82 w 871"/>
                <a:gd name="T5" fmla="*/ 302 h 720"/>
                <a:gd name="T6" fmla="*/ 188 w 871"/>
                <a:gd name="T7" fmla="*/ 0 h 720"/>
                <a:gd name="T8" fmla="*/ 243 w 871"/>
                <a:gd name="T9" fmla="*/ 15 h 720"/>
                <a:gd name="T10" fmla="*/ 245 w 871"/>
                <a:gd name="T11" fmla="*/ 28 h 720"/>
                <a:gd name="T12" fmla="*/ 258 w 871"/>
                <a:gd name="T13" fmla="*/ 30 h 720"/>
                <a:gd name="T14" fmla="*/ 325 w 871"/>
                <a:gd name="T15" fmla="*/ 134 h 720"/>
                <a:gd name="T16" fmla="*/ 399 w 871"/>
                <a:gd name="T17" fmla="*/ 133 h 720"/>
                <a:gd name="T18" fmla="*/ 454 w 871"/>
                <a:gd name="T19" fmla="*/ 157 h 720"/>
                <a:gd name="T20" fmla="*/ 481 w 871"/>
                <a:gd name="T21" fmla="*/ 152 h 720"/>
                <a:gd name="T22" fmla="*/ 648 w 871"/>
                <a:gd name="T23" fmla="*/ 157 h 720"/>
                <a:gd name="T24" fmla="*/ 838 w 871"/>
                <a:gd name="T25" fmla="*/ 199 h 720"/>
                <a:gd name="T26" fmla="*/ 848 w 871"/>
                <a:gd name="T27" fmla="*/ 224 h 720"/>
                <a:gd name="T28" fmla="*/ 871 w 871"/>
                <a:gd name="T29" fmla="*/ 256 h 720"/>
                <a:gd name="T30" fmla="*/ 806 w 871"/>
                <a:gd name="T31" fmla="*/ 353 h 720"/>
                <a:gd name="T32" fmla="*/ 766 w 871"/>
                <a:gd name="T33" fmla="*/ 389 h 720"/>
                <a:gd name="T34" fmla="*/ 760 w 871"/>
                <a:gd name="T35" fmla="*/ 416 h 720"/>
                <a:gd name="T36" fmla="*/ 783 w 871"/>
                <a:gd name="T37" fmla="*/ 444 h 720"/>
                <a:gd name="T38" fmla="*/ 756 w 871"/>
                <a:gd name="T39" fmla="*/ 503 h 720"/>
                <a:gd name="T40" fmla="*/ 703 w 871"/>
                <a:gd name="T41" fmla="*/ 720 h 720"/>
                <a:gd name="T42" fmla="*/ 410 w 871"/>
                <a:gd name="T43" fmla="*/ 650 h 720"/>
                <a:gd name="T44" fmla="*/ 0 w 871"/>
                <a:gd name="T45" fmla="*/ 537 h 720"/>
                <a:gd name="T46" fmla="*/ 0 w 871"/>
                <a:gd name="T47" fmla="*/ 537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71" h="720">
                  <a:moveTo>
                    <a:pt x="0" y="537"/>
                  </a:moveTo>
                  <a:lnTo>
                    <a:pt x="38" y="355"/>
                  </a:lnTo>
                  <a:lnTo>
                    <a:pt x="82" y="302"/>
                  </a:lnTo>
                  <a:lnTo>
                    <a:pt x="188" y="0"/>
                  </a:lnTo>
                  <a:lnTo>
                    <a:pt x="243" y="15"/>
                  </a:lnTo>
                  <a:lnTo>
                    <a:pt x="245" y="28"/>
                  </a:lnTo>
                  <a:lnTo>
                    <a:pt x="258" y="30"/>
                  </a:lnTo>
                  <a:lnTo>
                    <a:pt x="325" y="134"/>
                  </a:lnTo>
                  <a:lnTo>
                    <a:pt x="399" y="133"/>
                  </a:lnTo>
                  <a:lnTo>
                    <a:pt x="454" y="157"/>
                  </a:lnTo>
                  <a:lnTo>
                    <a:pt x="481" y="152"/>
                  </a:lnTo>
                  <a:lnTo>
                    <a:pt x="648" y="157"/>
                  </a:lnTo>
                  <a:lnTo>
                    <a:pt x="838" y="199"/>
                  </a:lnTo>
                  <a:lnTo>
                    <a:pt x="848" y="224"/>
                  </a:lnTo>
                  <a:lnTo>
                    <a:pt x="871" y="256"/>
                  </a:lnTo>
                  <a:lnTo>
                    <a:pt x="806" y="353"/>
                  </a:lnTo>
                  <a:lnTo>
                    <a:pt x="766" y="389"/>
                  </a:lnTo>
                  <a:lnTo>
                    <a:pt x="760" y="416"/>
                  </a:lnTo>
                  <a:lnTo>
                    <a:pt x="783" y="444"/>
                  </a:lnTo>
                  <a:lnTo>
                    <a:pt x="756" y="503"/>
                  </a:lnTo>
                  <a:lnTo>
                    <a:pt x="703" y="720"/>
                  </a:lnTo>
                  <a:lnTo>
                    <a:pt x="410" y="650"/>
                  </a:lnTo>
                  <a:lnTo>
                    <a:pt x="0" y="537"/>
                  </a:lnTo>
                  <a:lnTo>
                    <a:pt x="0" y="537"/>
                  </a:lnTo>
                  <a:close/>
                </a:path>
              </a:pathLst>
            </a:custGeom>
            <a:grpFill/>
            <a:ln w="9525">
              <a:solidFill>
                <a:schemeClr val="bg1"/>
              </a:solidFill>
              <a:round/>
              <a:headEnd/>
              <a:tailEnd/>
            </a:ln>
            <a:effectLst/>
            <a:extLst/>
          </p:spPr>
          <p:txBody>
            <a:bodyPr/>
            <a:lstStyle/>
            <a:p>
              <a:pPr eaLnBrk="1" hangingPunct="1">
                <a:defRPr/>
              </a:pPr>
              <a:endParaRPr lang="en-US" dirty="0">
                <a:latin typeface="+mj-lt"/>
                <a:ea typeface="Tahoma" panose="020B0604030504040204" pitchFamily="34" charset="0"/>
                <a:cs typeface="Tahoma" panose="020B0604030504040204" pitchFamily="34" charset="0"/>
              </a:endParaRPr>
            </a:p>
          </p:txBody>
        </p:sp>
        <p:sp>
          <p:nvSpPr>
            <p:cNvPr id="159" name="Freeform 1118"/>
            <p:cNvSpPr>
              <a:spLocks/>
            </p:cNvSpPr>
            <p:nvPr/>
          </p:nvSpPr>
          <p:spPr bwMode="auto">
            <a:xfrm>
              <a:off x="1798638" y="3235326"/>
              <a:ext cx="879475" cy="1482725"/>
            </a:xfrm>
            <a:custGeom>
              <a:avLst/>
              <a:gdLst>
                <a:gd name="T0" fmla="*/ 29 w 865"/>
                <a:gd name="T1" fmla="*/ 293 h 1443"/>
                <a:gd name="T2" fmla="*/ 4 w 865"/>
                <a:gd name="T3" fmla="*/ 405 h 1443"/>
                <a:gd name="T4" fmla="*/ 87 w 865"/>
                <a:gd name="T5" fmla="*/ 586 h 1443"/>
                <a:gd name="T6" fmla="*/ 103 w 865"/>
                <a:gd name="T7" fmla="*/ 574 h 1443"/>
                <a:gd name="T8" fmla="*/ 129 w 865"/>
                <a:gd name="T9" fmla="*/ 650 h 1443"/>
                <a:gd name="T10" fmla="*/ 87 w 865"/>
                <a:gd name="T11" fmla="*/ 597 h 1443"/>
                <a:gd name="T12" fmla="*/ 78 w 865"/>
                <a:gd name="T13" fmla="*/ 681 h 1443"/>
                <a:gd name="T14" fmla="*/ 125 w 865"/>
                <a:gd name="T15" fmla="*/ 732 h 1443"/>
                <a:gd name="T16" fmla="*/ 93 w 865"/>
                <a:gd name="T17" fmla="*/ 803 h 1443"/>
                <a:gd name="T18" fmla="*/ 184 w 865"/>
                <a:gd name="T19" fmla="*/ 994 h 1443"/>
                <a:gd name="T20" fmla="*/ 164 w 865"/>
                <a:gd name="T21" fmla="*/ 1065 h 1443"/>
                <a:gd name="T22" fmla="*/ 283 w 865"/>
                <a:gd name="T23" fmla="*/ 1120 h 1443"/>
                <a:gd name="T24" fmla="*/ 327 w 865"/>
                <a:gd name="T25" fmla="*/ 1177 h 1443"/>
                <a:gd name="T26" fmla="*/ 378 w 865"/>
                <a:gd name="T27" fmla="*/ 1196 h 1443"/>
                <a:gd name="T28" fmla="*/ 378 w 865"/>
                <a:gd name="T29" fmla="*/ 1230 h 1443"/>
                <a:gd name="T30" fmla="*/ 411 w 865"/>
                <a:gd name="T31" fmla="*/ 1238 h 1443"/>
                <a:gd name="T32" fmla="*/ 481 w 865"/>
                <a:gd name="T33" fmla="*/ 1348 h 1443"/>
                <a:gd name="T34" fmla="*/ 481 w 865"/>
                <a:gd name="T35" fmla="*/ 1426 h 1443"/>
                <a:gd name="T36" fmla="*/ 789 w 865"/>
                <a:gd name="T37" fmla="*/ 1443 h 1443"/>
                <a:gd name="T38" fmla="*/ 770 w 865"/>
                <a:gd name="T39" fmla="*/ 1413 h 1443"/>
                <a:gd name="T40" fmla="*/ 779 w 865"/>
                <a:gd name="T41" fmla="*/ 1365 h 1443"/>
                <a:gd name="T42" fmla="*/ 829 w 865"/>
                <a:gd name="T43" fmla="*/ 1287 h 1443"/>
                <a:gd name="T44" fmla="*/ 865 w 865"/>
                <a:gd name="T45" fmla="*/ 1264 h 1443"/>
                <a:gd name="T46" fmla="*/ 844 w 865"/>
                <a:gd name="T47" fmla="*/ 1236 h 1443"/>
                <a:gd name="T48" fmla="*/ 831 w 865"/>
                <a:gd name="T49" fmla="*/ 1160 h 1443"/>
                <a:gd name="T50" fmla="*/ 388 w 865"/>
                <a:gd name="T51" fmla="*/ 497 h 1443"/>
                <a:gd name="T52" fmla="*/ 492 w 865"/>
                <a:gd name="T53" fmla="*/ 113 h 1443"/>
                <a:gd name="T54" fmla="*/ 82 w 865"/>
                <a:gd name="T55" fmla="*/ 0 h 1443"/>
                <a:gd name="T56" fmla="*/ 70 w 865"/>
                <a:gd name="T57" fmla="*/ 23 h 1443"/>
                <a:gd name="T58" fmla="*/ 0 w 865"/>
                <a:gd name="T59" fmla="*/ 192 h 1443"/>
                <a:gd name="T60" fmla="*/ 29 w 865"/>
                <a:gd name="T61" fmla="*/ 293 h 1443"/>
                <a:gd name="T62" fmla="*/ 29 w 865"/>
                <a:gd name="T63" fmla="*/ 293 h 1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65" h="1443">
                  <a:moveTo>
                    <a:pt x="29" y="293"/>
                  </a:moveTo>
                  <a:lnTo>
                    <a:pt x="4" y="405"/>
                  </a:lnTo>
                  <a:lnTo>
                    <a:pt x="87" y="586"/>
                  </a:lnTo>
                  <a:lnTo>
                    <a:pt x="103" y="574"/>
                  </a:lnTo>
                  <a:lnTo>
                    <a:pt x="129" y="650"/>
                  </a:lnTo>
                  <a:lnTo>
                    <a:pt x="87" y="597"/>
                  </a:lnTo>
                  <a:lnTo>
                    <a:pt x="78" y="681"/>
                  </a:lnTo>
                  <a:lnTo>
                    <a:pt x="125" y="732"/>
                  </a:lnTo>
                  <a:lnTo>
                    <a:pt x="93" y="803"/>
                  </a:lnTo>
                  <a:lnTo>
                    <a:pt x="184" y="994"/>
                  </a:lnTo>
                  <a:lnTo>
                    <a:pt x="164" y="1065"/>
                  </a:lnTo>
                  <a:lnTo>
                    <a:pt x="283" y="1120"/>
                  </a:lnTo>
                  <a:lnTo>
                    <a:pt x="327" y="1177"/>
                  </a:lnTo>
                  <a:lnTo>
                    <a:pt x="378" y="1196"/>
                  </a:lnTo>
                  <a:lnTo>
                    <a:pt x="378" y="1230"/>
                  </a:lnTo>
                  <a:lnTo>
                    <a:pt x="411" y="1238"/>
                  </a:lnTo>
                  <a:lnTo>
                    <a:pt x="481" y="1348"/>
                  </a:lnTo>
                  <a:lnTo>
                    <a:pt x="481" y="1426"/>
                  </a:lnTo>
                  <a:lnTo>
                    <a:pt x="789" y="1443"/>
                  </a:lnTo>
                  <a:lnTo>
                    <a:pt x="770" y="1413"/>
                  </a:lnTo>
                  <a:lnTo>
                    <a:pt x="779" y="1365"/>
                  </a:lnTo>
                  <a:lnTo>
                    <a:pt x="829" y="1287"/>
                  </a:lnTo>
                  <a:lnTo>
                    <a:pt x="865" y="1264"/>
                  </a:lnTo>
                  <a:lnTo>
                    <a:pt x="844" y="1236"/>
                  </a:lnTo>
                  <a:lnTo>
                    <a:pt x="831" y="1160"/>
                  </a:lnTo>
                  <a:lnTo>
                    <a:pt x="388" y="497"/>
                  </a:lnTo>
                  <a:lnTo>
                    <a:pt x="492" y="113"/>
                  </a:lnTo>
                  <a:lnTo>
                    <a:pt x="82" y="0"/>
                  </a:lnTo>
                  <a:lnTo>
                    <a:pt x="70" y="23"/>
                  </a:lnTo>
                  <a:lnTo>
                    <a:pt x="0" y="192"/>
                  </a:lnTo>
                  <a:lnTo>
                    <a:pt x="29" y="293"/>
                  </a:lnTo>
                  <a:lnTo>
                    <a:pt x="29" y="293"/>
                  </a:lnTo>
                  <a:close/>
                </a:path>
              </a:pathLst>
            </a:custGeom>
            <a:grpFill/>
            <a:ln w="9525">
              <a:solidFill>
                <a:schemeClr val="bg1"/>
              </a:solidFill>
              <a:round/>
              <a:headEnd/>
              <a:tailEnd/>
            </a:ln>
            <a:effectLst/>
            <a:extLst/>
          </p:spPr>
          <p:txBody>
            <a:bodyPr/>
            <a:lstStyle/>
            <a:p>
              <a:pPr eaLnBrk="1" hangingPunct="1">
                <a:defRPr/>
              </a:pPr>
              <a:endParaRPr lang="en-US" dirty="0">
                <a:latin typeface="+mj-lt"/>
                <a:ea typeface="Tahoma" panose="020B0604030504040204" pitchFamily="34" charset="0"/>
                <a:cs typeface="Tahoma" panose="020B0604030504040204" pitchFamily="34" charset="0"/>
              </a:endParaRPr>
            </a:p>
          </p:txBody>
        </p:sp>
        <p:sp>
          <p:nvSpPr>
            <p:cNvPr id="160" name="Freeform 1120"/>
            <p:cNvSpPr>
              <a:spLocks/>
            </p:cNvSpPr>
            <p:nvPr/>
          </p:nvSpPr>
          <p:spPr bwMode="auto">
            <a:xfrm>
              <a:off x="2595563" y="2484438"/>
              <a:ext cx="663575" cy="1055688"/>
            </a:xfrm>
            <a:custGeom>
              <a:avLst/>
              <a:gdLst>
                <a:gd name="T0" fmla="*/ 0 w 654"/>
                <a:gd name="T1" fmla="*/ 909 h 1027"/>
                <a:gd name="T2" fmla="*/ 53 w 654"/>
                <a:gd name="T3" fmla="*/ 692 h 1027"/>
                <a:gd name="T4" fmla="*/ 80 w 654"/>
                <a:gd name="T5" fmla="*/ 633 h 1027"/>
                <a:gd name="T6" fmla="*/ 57 w 654"/>
                <a:gd name="T7" fmla="*/ 605 h 1027"/>
                <a:gd name="T8" fmla="*/ 63 w 654"/>
                <a:gd name="T9" fmla="*/ 578 h 1027"/>
                <a:gd name="T10" fmla="*/ 103 w 654"/>
                <a:gd name="T11" fmla="*/ 542 h 1027"/>
                <a:gd name="T12" fmla="*/ 168 w 654"/>
                <a:gd name="T13" fmla="*/ 445 h 1027"/>
                <a:gd name="T14" fmla="*/ 145 w 654"/>
                <a:gd name="T15" fmla="*/ 413 h 1027"/>
                <a:gd name="T16" fmla="*/ 135 w 654"/>
                <a:gd name="T17" fmla="*/ 388 h 1027"/>
                <a:gd name="T18" fmla="*/ 139 w 654"/>
                <a:gd name="T19" fmla="*/ 333 h 1027"/>
                <a:gd name="T20" fmla="*/ 219 w 654"/>
                <a:gd name="T21" fmla="*/ 0 h 1027"/>
                <a:gd name="T22" fmla="*/ 304 w 654"/>
                <a:gd name="T23" fmla="*/ 19 h 1027"/>
                <a:gd name="T24" fmla="*/ 276 w 654"/>
                <a:gd name="T25" fmla="*/ 149 h 1027"/>
                <a:gd name="T26" fmla="*/ 295 w 654"/>
                <a:gd name="T27" fmla="*/ 194 h 1027"/>
                <a:gd name="T28" fmla="*/ 297 w 654"/>
                <a:gd name="T29" fmla="*/ 223 h 1027"/>
                <a:gd name="T30" fmla="*/ 287 w 654"/>
                <a:gd name="T31" fmla="*/ 228 h 1027"/>
                <a:gd name="T32" fmla="*/ 320 w 654"/>
                <a:gd name="T33" fmla="*/ 259 h 1027"/>
                <a:gd name="T34" fmla="*/ 354 w 654"/>
                <a:gd name="T35" fmla="*/ 342 h 1027"/>
                <a:gd name="T36" fmla="*/ 365 w 654"/>
                <a:gd name="T37" fmla="*/ 417 h 1027"/>
                <a:gd name="T38" fmla="*/ 371 w 654"/>
                <a:gd name="T39" fmla="*/ 457 h 1027"/>
                <a:gd name="T40" fmla="*/ 346 w 654"/>
                <a:gd name="T41" fmla="*/ 495 h 1027"/>
                <a:gd name="T42" fmla="*/ 363 w 654"/>
                <a:gd name="T43" fmla="*/ 512 h 1027"/>
                <a:gd name="T44" fmla="*/ 409 w 654"/>
                <a:gd name="T45" fmla="*/ 487 h 1027"/>
                <a:gd name="T46" fmla="*/ 439 w 654"/>
                <a:gd name="T47" fmla="*/ 618 h 1027"/>
                <a:gd name="T48" fmla="*/ 460 w 654"/>
                <a:gd name="T49" fmla="*/ 626 h 1027"/>
                <a:gd name="T50" fmla="*/ 464 w 654"/>
                <a:gd name="T51" fmla="*/ 664 h 1027"/>
                <a:gd name="T52" fmla="*/ 523 w 654"/>
                <a:gd name="T53" fmla="*/ 679 h 1027"/>
                <a:gd name="T54" fmla="*/ 616 w 654"/>
                <a:gd name="T55" fmla="*/ 679 h 1027"/>
                <a:gd name="T56" fmla="*/ 654 w 654"/>
                <a:gd name="T57" fmla="*/ 696 h 1027"/>
                <a:gd name="T58" fmla="*/ 599 w 654"/>
                <a:gd name="T59" fmla="*/ 1027 h 1027"/>
                <a:gd name="T60" fmla="*/ 299 w 654"/>
                <a:gd name="T61" fmla="*/ 972 h 1027"/>
                <a:gd name="T62" fmla="*/ 0 w 654"/>
                <a:gd name="T63" fmla="*/ 909 h 1027"/>
                <a:gd name="T64" fmla="*/ 0 w 654"/>
                <a:gd name="T65" fmla="*/ 909 h 1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54" h="1027">
                  <a:moveTo>
                    <a:pt x="0" y="909"/>
                  </a:moveTo>
                  <a:lnTo>
                    <a:pt x="53" y="692"/>
                  </a:lnTo>
                  <a:lnTo>
                    <a:pt x="80" y="633"/>
                  </a:lnTo>
                  <a:lnTo>
                    <a:pt x="57" y="605"/>
                  </a:lnTo>
                  <a:lnTo>
                    <a:pt x="63" y="578"/>
                  </a:lnTo>
                  <a:lnTo>
                    <a:pt x="103" y="542"/>
                  </a:lnTo>
                  <a:lnTo>
                    <a:pt x="168" y="445"/>
                  </a:lnTo>
                  <a:lnTo>
                    <a:pt x="145" y="413"/>
                  </a:lnTo>
                  <a:lnTo>
                    <a:pt x="135" y="388"/>
                  </a:lnTo>
                  <a:lnTo>
                    <a:pt x="139" y="333"/>
                  </a:lnTo>
                  <a:lnTo>
                    <a:pt x="219" y="0"/>
                  </a:lnTo>
                  <a:lnTo>
                    <a:pt x="304" y="19"/>
                  </a:lnTo>
                  <a:lnTo>
                    <a:pt x="276" y="149"/>
                  </a:lnTo>
                  <a:lnTo>
                    <a:pt x="295" y="194"/>
                  </a:lnTo>
                  <a:lnTo>
                    <a:pt x="297" y="223"/>
                  </a:lnTo>
                  <a:lnTo>
                    <a:pt x="287" y="228"/>
                  </a:lnTo>
                  <a:lnTo>
                    <a:pt x="320" y="259"/>
                  </a:lnTo>
                  <a:lnTo>
                    <a:pt x="354" y="342"/>
                  </a:lnTo>
                  <a:lnTo>
                    <a:pt x="365" y="417"/>
                  </a:lnTo>
                  <a:lnTo>
                    <a:pt x="371" y="457"/>
                  </a:lnTo>
                  <a:lnTo>
                    <a:pt x="346" y="495"/>
                  </a:lnTo>
                  <a:lnTo>
                    <a:pt x="363" y="512"/>
                  </a:lnTo>
                  <a:lnTo>
                    <a:pt x="409" y="487"/>
                  </a:lnTo>
                  <a:lnTo>
                    <a:pt x="439" y="618"/>
                  </a:lnTo>
                  <a:lnTo>
                    <a:pt x="460" y="626"/>
                  </a:lnTo>
                  <a:lnTo>
                    <a:pt x="464" y="664"/>
                  </a:lnTo>
                  <a:lnTo>
                    <a:pt x="523" y="679"/>
                  </a:lnTo>
                  <a:lnTo>
                    <a:pt x="616" y="679"/>
                  </a:lnTo>
                  <a:lnTo>
                    <a:pt x="654" y="696"/>
                  </a:lnTo>
                  <a:lnTo>
                    <a:pt x="599" y="1027"/>
                  </a:lnTo>
                  <a:lnTo>
                    <a:pt x="299" y="972"/>
                  </a:lnTo>
                  <a:lnTo>
                    <a:pt x="0" y="909"/>
                  </a:lnTo>
                  <a:lnTo>
                    <a:pt x="0" y="909"/>
                  </a:lnTo>
                  <a:close/>
                </a:path>
              </a:pathLst>
            </a:custGeom>
            <a:grpFill/>
            <a:ln w="9525">
              <a:solidFill>
                <a:schemeClr val="bg1"/>
              </a:solidFill>
              <a:round/>
              <a:headEnd/>
              <a:tailEnd/>
            </a:ln>
            <a:effectLst/>
            <a:extLst/>
          </p:spPr>
          <p:txBody>
            <a:bodyPr/>
            <a:lstStyle/>
            <a:p>
              <a:pPr eaLnBrk="1" hangingPunct="1">
                <a:defRPr/>
              </a:pPr>
              <a:endParaRPr lang="en-US" dirty="0">
                <a:latin typeface="+mj-lt"/>
                <a:ea typeface="Tahoma" panose="020B0604030504040204" pitchFamily="34" charset="0"/>
                <a:cs typeface="Tahoma" panose="020B0604030504040204" pitchFamily="34" charset="0"/>
              </a:endParaRPr>
            </a:p>
          </p:txBody>
        </p:sp>
        <p:sp>
          <p:nvSpPr>
            <p:cNvPr id="161" name="Freeform 1121"/>
            <p:cNvSpPr>
              <a:spLocks/>
            </p:cNvSpPr>
            <p:nvPr/>
          </p:nvSpPr>
          <p:spPr bwMode="auto">
            <a:xfrm>
              <a:off x="2874963" y="2505076"/>
              <a:ext cx="1138238" cy="712787"/>
            </a:xfrm>
            <a:custGeom>
              <a:avLst/>
              <a:gdLst>
                <a:gd name="T0" fmla="*/ 19 w 1118"/>
                <a:gd name="T1" fmla="*/ 175 h 692"/>
                <a:gd name="T2" fmla="*/ 21 w 1118"/>
                <a:gd name="T3" fmla="*/ 204 h 692"/>
                <a:gd name="T4" fmla="*/ 11 w 1118"/>
                <a:gd name="T5" fmla="*/ 209 h 692"/>
                <a:gd name="T6" fmla="*/ 44 w 1118"/>
                <a:gd name="T7" fmla="*/ 240 h 692"/>
                <a:gd name="T8" fmla="*/ 78 w 1118"/>
                <a:gd name="T9" fmla="*/ 323 h 692"/>
                <a:gd name="T10" fmla="*/ 89 w 1118"/>
                <a:gd name="T11" fmla="*/ 398 h 692"/>
                <a:gd name="T12" fmla="*/ 95 w 1118"/>
                <a:gd name="T13" fmla="*/ 438 h 692"/>
                <a:gd name="T14" fmla="*/ 70 w 1118"/>
                <a:gd name="T15" fmla="*/ 476 h 692"/>
                <a:gd name="T16" fmla="*/ 87 w 1118"/>
                <a:gd name="T17" fmla="*/ 493 h 692"/>
                <a:gd name="T18" fmla="*/ 133 w 1118"/>
                <a:gd name="T19" fmla="*/ 468 h 692"/>
                <a:gd name="T20" fmla="*/ 163 w 1118"/>
                <a:gd name="T21" fmla="*/ 599 h 692"/>
                <a:gd name="T22" fmla="*/ 184 w 1118"/>
                <a:gd name="T23" fmla="*/ 607 h 692"/>
                <a:gd name="T24" fmla="*/ 188 w 1118"/>
                <a:gd name="T25" fmla="*/ 645 h 692"/>
                <a:gd name="T26" fmla="*/ 205 w 1118"/>
                <a:gd name="T27" fmla="*/ 662 h 692"/>
                <a:gd name="T28" fmla="*/ 247 w 1118"/>
                <a:gd name="T29" fmla="*/ 660 h 692"/>
                <a:gd name="T30" fmla="*/ 340 w 1118"/>
                <a:gd name="T31" fmla="*/ 660 h 692"/>
                <a:gd name="T32" fmla="*/ 378 w 1118"/>
                <a:gd name="T33" fmla="*/ 677 h 692"/>
                <a:gd name="T34" fmla="*/ 390 w 1118"/>
                <a:gd name="T35" fmla="*/ 609 h 692"/>
                <a:gd name="T36" fmla="*/ 694 w 1118"/>
                <a:gd name="T37" fmla="*/ 654 h 692"/>
                <a:gd name="T38" fmla="*/ 1068 w 1118"/>
                <a:gd name="T39" fmla="*/ 692 h 692"/>
                <a:gd name="T40" fmla="*/ 1080 w 1118"/>
                <a:gd name="T41" fmla="*/ 567 h 692"/>
                <a:gd name="T42" fmla="*/ 1118 w 1118"/>
                <a:gd name="T43" fmla="*/ 162 h 692"/>
                <a:gd name="T44" fmla="*/ 622 w 1118"/>
                <a:gd name="T45" fmla="*/ 105 h 692"/>
                <a:gd name="T46" fmla="*/ 376 w 1118"/>
                <a:gd name="T47" fmla="*/ 67 h 692"/>
                <a:gd name="T48" fmla="*/ 28 w 1118"/>
                <a:gd name="T49" fmla="*/ 0 h 692"/>
                <a:gd name="T50" fmla="*/ 0 w 1118"/>
                <a:gd name="T51" fmla="*/ 130 h 692"/>
                <a:gd name="T52" fmla="*/ 19 w 1118"/>
                <a:gd name="T53" fmla="*/ 175 h 692"/>
                <a:gd name="T54" fmla="*/ 19 w 1118"/>
                <a:gd name="T55" fmla="*/ 175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18" h="692">
                  <a:moveTo>
                    <a:pt x="19" y="175"/>
                  </a:moveTo>
                  <a:lnTo>
                    <a:pt x="21" y="204"/>
                  </a:lnTo>
                  <a:lnTo>
                    <a:pt x="11" y="209"/>
                  </a:lnTo>
                  <a:lnTo>
                    <a:pt x="44" y="240"/>
                  </a:lnTo>
                  <a:lnTo>
                    <a:pt x="78" y="323"/>
                  </a:lnTo>
                  <a:lnTo>
                    <a:pt x="89" y="398"/>
                  </a:lnTo>
                  <a:lnTo>
                    <a:pt x="95" y="438"/>
                  </a:lnTo>
                  <a:lnTo>
                    <a:pt x="70" y="476"/>
                  </a:lnTo>
                  <a:lnTo>
                    <a:pt x="87" y="493"/>
                  </a:lnTo>
                  <a:lnTo>
                    <a:pt x="133" y="468"/>
                  </a:lnTo>
                  <a:lnTo>
                    <a:pt x="163" y="599"/>
                  </a:lnTo>
                  <a:lnTo>
                    <a:pt x="184" y="607"/>
                  </a:lnTo>
                  <a:lnTo>
                    <a:pt x="188" y="645"/>
                  </a:lnTo>
                  <a:lnTo>
                    <a:pt x="205" y="662"/>
                  </a:lnTo>
                  <a:lnTo>
                    <a:pt x="247" y="660"/>
                  </a:lnTo>
                  <a:lnTo>
                    <a:pt x="340" y="660"/>
                  </a:lnTo>
                  <a:lnTo>
                    <a:pt x="378" y="677"/>
                  </a:lnTo>
                  <a:lnTo>
                    <a:pt x="390" y="609"/>
                  </a:lnTo>
                  <a:lnTo>
                    <a:pt x="694" y="654"/>
                  </a:lnTo>
                  <a:lnTo>
                    <a:pt x="1068" y="692"/>
                  </a:lnTo>
                  <a:lnTo>
                    <a:pt x="1080" y="567"/>
                  </a:lnTo>
                  <a:lnTo>
                    <a:pt x="1118" y="162"/>
                  </a:lnTo>
                  <a:lnTo>
                    <a:pt x="622" y="105"/>
                  </a:lnTo>
                  <a:lnTo>
                    <a:pt x="376" y="67"/>
                  </a:lnTo>
                  <a:lnTo>
                    <a:pt x="28" y="0"/>
                  </a:lnTo>
                  <a:lnTo>
                    <a:pt x="0" y="130"/>
                  </a:lnTo>
                  <a:lnTo>
                    <a:pt x="19" y="175"/>
                  </a:lnTo>
                  <a:lnTo>
                    <a:pt x="19" y="175"/>
                  </a:lnTo>
                  <a:close/>
                </a:path>
              </a:pathLst>
            </a:custGeom>
            <a:solidFill>
              <a:srgbClr val="E7E6E6"/>
            </a:solidFill>
            <a:ln w="9525">
              <a:solidFill>
                <a:schemeClr val="bg1"/>
              </a:solidFill>
              <a:round/>
              <a:headEnd/>
              <a:tailEnd/>
            </a:ln>
            <a:effectLst/>
            <a:extLst/>
          </p:spPr>
          <p:txBody>
            <a:bodyPr/>
            <a:lstStyle/>
            <a:p>
              <a:pPr eaLnBrk="1" hangingPunct="1">
                <a:defRPr/>
              </a:pPr>
              <a:endParaRPr lang="en-US" dirty="0">
                <a:latin typeface="+mj-lt"/>
                <a:ea typeface="Tahoma" panose="020B0604030504040204" pitchFamily="34" charset="0"/>
                <a:cs typeface="Tahoma" panose="020B0604030504040204" pitchFamily="34" charset="0"/>
              </a:endParaRPr>
            </a:p>
          </p:txBody>
        </p:sp>
        <p:sp>
          <p:nvSpPr>
            <p:cNvPr id="162" name="Freeform 1123"/>
            <p:cNvSpPr>
              <a:spLocks/>
            </p:cNvSpPr>
            <p:nvPr/>
          </p:nvSpPr>
          <p:spPr bwMode="auto">
            <a:xfrm>
              <a:off x="3179763" y="3132138"/>
              <a:ext cx="782638" cy="636588"/>
            </a:xfrm>
            <a:custGeom>
              <a:avLst/>
              <a:gdLst>
                <a:gd name="T0" fmla="*/ 0 w 770"/>
                <a:gd name="T1" fmla="*/ 530 h 619"/>
                <a:gd name="T2" fmla="*/ 92 w 770"/>
                <a:gd name="T3" fmla="*/ 0 h 619"/>
                <a:gd name="T4" fmla="*/ 396 w 770"/>
                <a:gd name="T5" fmla="*/ 45 h 619"/>
                <a:gd name="T6" fmla="*/ 770 w 770"/>
                <a:gd name="T7" fmla="*/ 83 h 619"/>
                <a:gd name="T8" fmla="*/ 744 w 770"/>
                <a:gd name="T9" fmla="*/ 351 h 619"/>
                <a:gd name="T10" fmla="*/ 719 w 770"/>
                <a:gd name="T11" fmla="*/ 619 h 619"/>
                <a:gd name="T12" fmla="*/ 208 w 770"/>
                <a:gd name="T13" fmla="*/ 562 h 619"/>
                <a:gd name="T14" fmla="*/ 0 w 770"/>
                <a:gd name="T15" fmla="*/ 530 h 619"/>
                <a:gd name="T16" fmla="*/ 0 w 770"/>
                <a:gd name="T17" fmla="*/ 530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0" h="619">
                  <a:moveTo>
                    <a:pt x="0" y="530"/>
                  </a:moveTo>
                  <a:lnTo>
                    <a:pt x="92" y="0"/>
                  </a:lnTo>
                  <a:lnTo>
                    <a:pt x="396" y="45"/>
                  </a:lnTo>
                  <a:lnTo>
                    <a:pt x="770" y="83"/>
                  </a:lnTo>
                  <a:lnTo>
                    <a:pt x="744" y="351"/>
                  </a:lnTo>
                  <a:lnTo>
                    <a:pt x="719" y="619"/>
                  </a:lnTo>
                  <a:lnTo>
                    <a:pt x="208" y="562"/>
                  </a:lnTo>
                  <a:lnTo>
                    <a:pt x="0" y="530"/>
                  </a:lnTo>
                  <a:lnTo>
                    <a:pt x="0" y="530"/>
                  </a:lnTo>
                  <a:close/>
                </a:path>
              </a:pathLst>
            </a:custGeom>
            <a:grpFill/>
            <a:ln w="9525">
              <a:solidFill>
                <a:schemeClr val="bg1"/>
              </a:solidFill>
              <a:round/>
              <a:headEnd/>
              <a:tailEnd/>
            </a:ln>
            <a:effectLst/>
            <a:extLst/>
          </p:spPr>
          <p:txBody>
            <a:bodyPr/>
            <a:lstStyle/>
            <a:p>
              <a:pPr eaLnBrk="1" hangingPunct="1">
                <a:defRPr/>
              </a:pPr>
              <a:endParaRPr lang="en-US" dirty="0">
                <a:latin typeface="+mj-lt"/>
                <a:ea typeface="Tahoma" panose="020B0604030504040204" pitchFamily="34" charset="0"/>
                <a:cs typeface="Tahoma" panose="020B0604030504040204" pitchFamily="34" charset="0"/>
              </a:endParaRPr>
            </a:p>
          </p:txBody>
        </p:sp>
        <p:sp>
          <p:nvSpPr>
            <p:cNvPr id="163" name="Freeform 1124"/>
            <p:cNvSpPr>
              <a:spLocks/>
            </p:cNvSpPr>
            <p:nvPr/>
          </p:nvSpPr>
          <p:spPr bwMode="auto">
            <a:xfrm>
              <a:off x="3309938" y="3709988"/>
              <a:ext cx="809625" cy="631825"/>
            </a:xfrm>
            <a:custGeom>
              <a:avLst/>
              <a:gdLst>
                <a:gd name="T0" fmla="*/ 80 w 796"/>
                <a:gd name="T1" fmla="*/ 0 h 612"/>
                <a:gd name="T2" fmla="*/ 591 w 796"/>
                <a:gd name="T3" fmla="*/ 57 h 612"/>
                <a:gd name="T4" fmla="*/ 796 w 796"/>
                <a:gd name="T5" fmla="*/ 74 h 612"/>
                <a:gd name="T6" fmla="*/ 789 w 796"/>
                <a:gd name="T7" fmla="*/ 207 h 612"/>
                <a:gd name="T8" fmla="*/ 760 w 796"/>
                <a:gd name="T9" fmla="*/ 612 h 612"/>
                <a:gd name="T10" fmla="*/ 656 w 796"/>
                <a:gd name="T11" fmla="*/ 605 h 612"/>
                <a:gd name="T12" fmla="*/ 331 w 796"/>
                <a:gd name="T13" fmla="*/ 576 h 612"/>
                <a:gd name="T14" fmla="*/ 0 w 796"/>
                <a:gd name="T15" fmla="*/ 534 h 612"/>
                <a:gd name="T16" fmla="*/ 80 w 796"/>
                <a:gd name="T17" fmla="*/ 0 h 612"/>
                <a:gd name="T18" fmla="*/ 80 w 796"/>
                <a:gd name="T19" fmla="*/ 0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96" h="612">
                  <a:moveTo>
                    <a:pt x="80" y="0"/>
                  </a:moveTo>
                  <a:lnTo>
                    <a:pt x="591" y="57"/>
                  </a:lnTo>
                  <a:lnTo>
                    <a:pt x="796" y="74"/>
                  </a:lnTo>
                  <a:lnTo>
                    <a:pt x="789" y="207"/>
                  </a:lnTo>
                  <a:lnTo>
                    <a:pt x="760" y="612"/>
                  </a:lnTo>
                  <a:lnTo>
                    <a:pt x="656" y="605"/>
                  </a:lnTo>
                  <a:lnTo>
                    <a:pt x="331" y="576"/>
                  </a:lnTo>
                  <a:lnTo>
                    <a:pt x="0" y="534"/>
                  </a:lnTo>
                  <a:lnTo>
                    <a:pt x="80" y="0"/>
                  </a:lnTo>
                  <a:lnTo>
                    <a:pt x="80" y="0"/>
                  </a:lnTo>
                  <a:close/>
                </a:path>
              </a:pathLst>
            </a:custGeom>
            <a:solidFill>
              <a:srgbClr val="E7E6E6"/>
            </a:solidFill>
            <a:ln w="9525">
              <a:solidFill>
                <a:schemeClr val="bg1"/>
              </a:solidFill>
              <a:round/>
              <a:headEnd/>
              <a:tailEnd/>
            </a:ln>
            <a:effectLst/>
            <a:extLst/>
          </p:spPr>
          <p:txBody>
            <a:bodyPr/>
            <a:lstStyle/>
            <a:p>
              <a:pPr eaLnBrk="1" hangingPunct="1">
                <a:defRPr/>
              </a:pPr>
              <a:endParaRPr lang="en-US" dirty="0">
                <a:latin typeface="+mj-lt"/>
                <a:ea typeface="Tahoma" panose="020B0604030504040204" pitchFamily="34" charset="0"/>
                <a:cs typeface="Tahoma" panose="020B0604030504040204" pitchFamily="34" charset="0"/>
              </a:endParaRPr>
            </a:p>
          </p:txBody>
        </p:sp>
        <p:sp>
          <p:nvSpPr>
            <p:cNvPr id="165" name="Freeform 1126"/>
            <p:cNvSpPr>
              <a:spLocks/>
            </p:cNvSpPr>
            <p:nvPr/>
          </p:nvSpPr>
          <p:spPr bwMode="auto">
            <a:xfrm>
              <a:off x="3490913" y="4403725"/>
              <a:ext cx="1547813" cy="1482725"/>
            </a:xfrm>
            <a:custGeom>
              <a:avLst/>
              <a:gdLst>
                <a:gd name="T0" fmla="*/ 0 w 1527"/>
                <a:gd name="T1" fmla="*/ 563 h 1439"/>
                <a:gd name="T2" fmla="*/ 415 w 1527"/>
                <a:gd name="T3" fmla="*/ 601 h 1439"/>
                <a:gd name="T4" fmla="*/ 472 w 1527"/>
                <a:gd name="T5" fmla="*/ 0 h 1439"/>
                <a:gd name="T6" fmla="*/ 803 w 1527"/>
                <a:gd name="T7" fmla="*/ 19 h 1439"/>
                <a:gd name="T8" fmla="*/ 791 w 1527"/>
                <a:gd name="T9" fmla="*/ 277 h 1439"/>
                <a:gd name="T10" fmla="*/ 824 w 1527"/>
                <a:gd name="T11" fmla="*/ 304 h 1439"/>
                <a:gd name="T12" fmla="*/ 854 w 1527"/>
                <a:gd name="T13" fmla="*/ 304 h 1439"/>
                <a:gd name="T14" fmla="*/ 879 w 1527"/>
                <a:gd name="T15" fmla="*/ 329 h 1439"/>
                <a:gd name="T16" fmla="*/ 928 w 1527"/>
                <a:gd name="T17" fmla="*/ 340 h 1439"/>
                <a:gd name="T18" fmla="*/ 1029 w 1527"/>
                <a:gd name="T19" fmla="*/ 384 h 1439"/>
                <a:gd name="T20" fmla="*/ 1046 w 1527"/>
                <a:gd name="T21" fmla="*/ 365 h 1439"/>
                <a:gd name="T22" fmla="*/ 1111 w 1527"/>
                <a:gd name="T23" fmla="*/ 403 h 1439"/>
                <a:gd name="T24" fmla="*/ 1196 w 1527"/>
                <a:gd name="T25" fmla="*/ 401 h 1439"/>
                <a:gd name="T26" fmla="*/ 1255 w 1527"/>
                <a:gd name="T27" fmla="*/ 384 h 1439"/>
                <a:gd name="T28" fmla="*/ 1337 w 1527"/>
                <a:gd name="T29" fmla="*/ 369 h 1439"/>
                <a:gd name="T30" fmla="*/ 1411 w 1527"/>
                <a:gd name="T31" fmla="*/ 409 h 1439"/>
                <a:gd name="T32" fmla="*/ 1423 w 1527"/>
                <a:gd name="T33" fmla="*/ 422 h 1439"/>
                <a:gd name="T34" fmla="*/ 1463 w 1527"/>
                <a:gd name="T35" fmla="*/ 422 h 1439"/>
                <a:gd name="T36" fmla="*/ 1470 w 1527"/>
                <a:gd name="T37" fmla="*/ 635 h 1439"/>
                <a:gd name="T38" fmla="*/ 1527 w 1527"/>
                <a:gd name="T39" fmla="*/ 739 h 1439"/>
                <a:gd name="T40" fmla="*/ 1506 w 1527"/>
                <a:gd name="T41" fmla="*/ 821 h 1439"/>
                <a:gd name="T42" fmla="*/ 1510 w 1527"/>
                <a:gd name="T43" fmla="*/ 889 h 1439"/>
                <a:gd name="T44" fmla="*/ 1485 w 1527"/>
                <a:gd name="T45" fmla="*/ 924 h 1439"/>
                <a:gd name="T46" fmla="*/ 1495 w 1527"/>
                <a:gd name="T47" fmla="*/ 935 h 1439"/>
                <a:gd name="T48" fmla="*/ 1432 w 1527"/>
                <a:gd name="T49" fmla="*/ 954 h 1439"/>
                <a:gd name="T50" fmla="*/ 1383 w 1527"/>
                <a:gd name="T51" fmla="*/ 960 h 1439"/>
                <a:gd name="T52" fmla="*/ 1392 w 1527"/>
                <a:gd name="T53" fmla="*/ 924 h 1439"/>
                <a:gd name="T54" fmla="*/ 1366 w 1527"/>
                <a:gd name="T55" fmla="*/ 945 h 1439"/>
                <a:gd name="T56" fmla="*/ 1367 w 1527"/>
                <a:gd name="T57" fmla="*/ 986 h 1439"/>
                <a:gd name="T58" fmla="*/ 1333 w 1527"/>
                <a:gd name="T59" fmla="*/ 1030 h 1439"/>
                <a:gd name="T60" fmla="*/ 1153 w 1527"/>
                <a:gd name="T61" fmla="*/ 1121 h 1439"/>
                <a:gd name="T62" fmla="*/ 1096 w 1527"/>
                <a:gd name="T63" fmla="*/ 1180 h 1439"/>
                <a:gd name="T64" fmla="*/ 1042 w 1527"/>
                <a:gd name="T65" fmla="*/ 1308 h 1439"/>
                <a:gd name="T66" fmla="*/ 1086 w 1527"/>
                <a:gd name="T67" fmla="*/ 1439 h 1439"/>
                <a:gd name="T68" fmla="*/ 1044 w 1527"/>
                <a:gd name="T69" fmla="*/ 1439 h 1439"/>
                <a:gd name="T70" fmla="*/ 848 w 1527"/>
                <a:gd name="T71" fmla="*/ 1370 h 1439"/>
                <a:gd name="T72" fmla="*/ 827 w 1527"/>
                <a:gd name="T73" fmla="*/ 1313 h 1439"/>
                <a:gd name="T74" fmla="*/ 807 w 1527"/>
                <a:gd name="T75" fmla="*/ 1289 h 1439"/>
                <a:gd name="T76" fmla="*/ 801 w 1527"/>
                <a:gd name="T77" fmla="*/ 1213 h 1439"/>
                <a:gd name="T78" fmla="*/ 763 w 1527"/>
                <a:gd name="T79" fmla="*/ 1186 h 1439"/>
                <a:gd name="T80" fmla="*/ 658 w 1527"/>
                <a:gd name="T81" fmla="*/ 984 h 1439"/>
                <a:gd name="T82" fmla="*/ 607 w 1527"/>
                <a:gd name="T83" fmla="*/ 946 h 1439"/>
                <a:gd name="T84" fmla="*/ 592 w 1527"/>
                <a:gd name="T85" fmla="*/ 914 h 1439"/>
                <a:gd name="T86" fmla="*/ 438 w 1527"/>
                <a:gd name="T87" fmla="*/ 907 h 1439"/>
                <a:gd name="T88" fmla="*/ 356 w 1527"/>
                <a:gd name="T89" fmla="*/ 1002 h 1439"/>
                <a:gd name="T90" fmla="*/ 217 w 1527"/>
                <a:gd name="T91" fmla="*/ 903 h 1439"/>
                <a:gd name="T92" fmla="*/ 175 w 1527"/>
                <a:gd name="T93" fmla="*/ 766 h 1439"/>
                <a:gd name="T94" fmla="*/ 42 w 1527"/>
                <a:gd name="T95" fmla="*/ 639 h 1439"/>
                <a:gd name="T96" fmla="*/ 27 w 1527"/>
                <a:gd name="T97" fmla="*/ 597 h 1439"/>
                <a:gd name="T98" fmla="*/ 8 w 1527"/>
                <a:gd name="T99" fmla="*/ 591 h 1439"/>
                <a:gd name="T100" fmla="*/ 0 w 1527"/>
                <a:gd name="T101" fmla="*/ 563 h 1439"/>
                <a:gd name="T102" fmla="*/ 0 w 1527"/>
                <a:gd name="T103" fmla="*/ 563 h 1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27" h="1439">
                  <a:moveTo>
                    <a:pt x="0" y="563"/>
                  </a:moveTo>
                  <a:lnTo>
                    <a:pt x="415" y="601"/>
                  </a:lnTo>
                  <a:lnTo>
                    <a:pt x="472" y="0"/>
                  </a:lnTo>
                  <a:lnTo>
                    <a:pt x="803" y="19"/>
                  </a:lnTo>
                  <a:lnTo>
                    <a:pt x="791" y="277"/>
                  </a:lnTo>
                  <a:lnTo>
                    <a:pt x="824" y="304"/>
                  </a:lnTo>
                  <a:lnTo>
                    <a:pt x="854" y="304"/>
                  </a:lnTo>
                  <a:lnTo>
                    <a:pt x="879" y="329"/>
                  </a:lnTo>
                  <a:lnTo>
                    <a:pt x="928" y="340"/>
                  </a:lnTo>
                  <a:lnTo>
                    <a:pt x="1029" y="384"/>
                  </a:lnTo>
                  <a:lnTo>
                    <a:pt x="1046" y="365"/>
                  </a:lnTo>
                  <a:lnTo>
                    <a:pt x="1111" y="403"/>
                  </a:lnTo>
                  <a:lnTo>
                    <a:pt x="1196" y="401"/>
                  </a:lnTo>
                  <a:lnTo>
                    <a:pt x="1255" y="384"/>
                  </a:lnTo>
                  <a:lnTo>
                    <a:pt x="1337" y="369"/>
                  </a:lnTo>
                  <a:lnTo>
                    <a:pt x="1411" y="409"/>
                  </a:lnTo>
                  <a:lnTo>
                    <a:pt x="1423" y="422"/>
                  </a:lnTo>
                  <a:lnTo>
                    <a:pt x="1463" y="422"/>
                  </a:lnTo>
                  <a:lnTo>
                    <a:pt x="1470" y="635"/>
                  </a:lnTo>
                  <a:lnTo>
                    <a:pt x="1527" y="739"/>
                  </a:lnTo>
                  <a:lnTo>
                    <a:pt x="1506" y="821"/>
                  </a:lnTo>
                  <a:lnTo>
                    <a:pt x="1510" y="889"/>
                  </a:lnTo>
                  <a:lnTo>
                    <a:pt x="1485" y="924"/>
                  </a:lnTo>
                  <a:lnTo>
                    <a:pt x="1495" y="935"/>
                  </a:lnTo>
                  <a:lnTo>
                    <a:pt x="1432" y="954"/>
                  </a:lnTo>
                  <a:lnTo>
                    <a:pt x="1383" y="960"/>
                  </a:lnTo>
                  <a:lnTo>
                    <a:pt x="1392" y="924"/>
                  </a:lnTo>
                  <a:lnTo>
                    <a:pt x="1366" y="945"/>
                  </a:lnTo>
                  <a:lnTo>
                    <a:pt x="1367" y="986"/>
                  </a:lnTo>
                  <a:lnTo>
                    <a:pt x="1333" y="1030"/>
                  </a:lnTo>
                  <a:lnTo>
                    <a:pt x="1153" y="1121"/>
                  </a:lnTo>
                  <a:lnTo>
                    <a:pt x="1096" y="1180"/>
                  </a:lnTo>
                  <a:lnTo>
                    <a:pt x="1042" y="1308"/>
                  </a:lnTo>
                  <a:lnTo>
                    <a:pt x="1086" y="1439"/>
                  </a:lnTo>
                  <a:lnTo>
                    <a:pt x="1044" y="1439"/>
                  </a:lnTo>
                  <a:lnTo>
                    <a:pt x="848" y="1370"/>
                  </a:lnTo>
                  <a:lnTo>
                    <a:pt x="827" y="1313"/>
                  </a:lnTo>
                  <a:lnTo>
                    <a:pt x="807" y="1289"/>
                  </a:lnTo>
                  <a:lnTo>
                    <a:pt x="801" y="1213"/>
                  </a:lnTo>
                  <a:lnTo>
                    <a:pt x="763" y="1186"/>
                  </a:lnTo>
                  <a:lnTo>
                    <a:pt x="658" y="984"/>
                  </a:lnTo>
                  <a:lnTo>
                    <a:pt x="607" y="946"/>
                  </a:lnTo>
                  <a:lnTo>
                    <a:pt x="592" y="914"/>
                  </a:lnTo>
                  <a:lnTo>
                    <a:pt x="438" y="907"/>
                  </a:lnTo>
                  <a:lnTo>
                    <a:pt x="356" y="1002"/>
                  </a:lnTo>
                  <a:lnTo>
                    <a:pt x="217" y="903"/>
                  </a:lnTo>
                  <a:lnTo>
                    <a:pt x="175" y="766"/>
                  </a:lnTo>
                  <a:lnTo>
                    <a:pt x="42" y="639"/>
                  </a:lnTo>
                  <a:lnTo>
                    <a:pt x="27" y="597"/>
                  </a:lnTo>
                  <a:lnTo>
                    <a:pt x="8" y="591"/>
                  </a:lnTo>
                  <a:lnTo>
                    <a:pt x="0" y="563"/>
                  </a:lnTo>
                  <a:lnTo>
                    <a:pt x="0" y="563"/>
                  </a:lnTo>
                  <a:close/>
                </a:path>
              </a:pathLst>
            </a:custGeom>
            <a:grpFill/>
            <a:ln w="9525">
              <a:solidFill>
                <a:schemeClr val="bg1"/>
              </a:solidFill>
              <a:round/>
              <a:headEnd/>
              <a:tailEnd/>
            </a:ln>
            <a:effectLst/>
            <a:extLst/>
          </p:spPr>
          <p:txBody>
            <a:bodyPr/>
            <a:lstStyle/>
            <a:p>
              <a:pPr eaLnBrk="1" hangingPunct="1">
                <a:defRPr/>
              </a:pPr>
              <a:endParaRPr lang="en-US" dirty="0">
                <a:latin typeface="+mj-lt"/>
                <a:ea typeface="Tahoma" panose="020B0604030504040204" pitchFamily="34" charset="0"/>
                <a:cs typeface="Tahoma" panose="020B0604030504040204" pitchFamily="34" charset="0"/>
              </a:endParaRPr>
            </a:p>
          </p:txBody>
        </p:sp>
        <p:sp>
          <p:nvSpPr>
            <p:cNvPr id="166" name="Freeform 1122"/>
            <p:cNvSpPr>
              <a:spLocks/>
            </p:cNvSpPr>
            <p:nvPr/>
          </p:nvSpPr>
          <p:spPr bwMode="auto">
            <a:xfrm>
              <a:off x="2554288" y="4170362"/>
              <a:ext cx="755650" cy="863600"/>
            </a:xfrm>
            <a:custGeom>
              <a:avLst/>
              <a:gdLst>
                <a:gd name="T0" fmla="*/ 48 w 746"/>
                <a:gd name="T1" fmla="*/ 534 h 840"/>
                <a:gd name="T2" fmla="*/ 29 w 746"/>
                <a:gd name="T3" fmla="*/ 504 h 840"/>
                <a:gd name="T4" fmla="*/ 38 w 746"/>
                <a:gd name="T5" fmla="*/ 456 h 840"/>
                <a:gd name="T6" fmla="*/ 88 w 746"/>
                <a:gd name="T7" fmla="*/ 378 h 840"/>
                <a:gd name="T8" fmla="*/ 124 w 746"/>
                <a:gd name="T9" fmla="*/ 355 h 840"/>
                <a:gd name="T10" fmla="*/ 103 w 746"/>
                <a:gd name="T11" fmla="*/ 327 h 840"/>
                <a:gd name="T12" fmla="*/ 90 w 746"/>
                <a:gd name="T13" fmla="*/ 251 h 840"/>
                <a:gd name="T14" fmla="*/ 105 w 746"/>
                <a:gd name="T15" fmla="*/ 108 h 840"/>
                <a:gd name="T16" fmla="*/ 130 w 746"/>
                <a:gd name="T17" fmla="*/ 101 h 840"/>
                <a:gd name="T18" fmla="*/ 172 w 746"/>
                <a:gd name="T19" fmla="*/ 125 h 840"/>
                <a:gd name="T20" fmla="*/ 208 w 746"/>
                <a:gd name="T21" fmla="*/ 0 h 840"/>
                <a:gd name="T22" fmla="*/ 746 w 746"/>
                <a:gd name="T23" fmla="*/ 89 h 840"/>
                <a:gd name="T24" fmla="*/ 634 w 746"/>
                <a:gd name="T25" fmla="*/ 840 h 840"/>
                <a:gd name="T26" fmla="*/ 468 w 746"/>
                <a:gd name="T27" fmla="*/ 817 h 840"/>
                <a:gd name="T28" fmla="*/ 366 w 746"/>
                <a:gd name="T29" fmla="*/ 789 h 840"/>
                <a:gd name="T30" fmla="*/ 154 w 746"/>
                <a:gd name="T31" fmla="*/ 705 h 840"/>
                <a:gd name="T32" fmla="*/ 0 w 746"/>
                <a:gd name="T33" fmla="*/ 576 h 840"/>
                <a:gd name="T34" fmla="*/ 48 w 746"/>
                <a:gd name="T35" fmla="*/ 534 h 840"/>
                <a:gd name="T36" fmla="*/ 48 w 746"/>
                <a:gd name="T37" fmla="*/ 534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46" h="840">
                  <a:moveTo>
                    <a:pt x="48" y="534"/>
                  </a:moveTo>
                  <a:lnTo>
                    <a:pt x="29" y="504"/>
                  </a:lnTo>
                  <a:lnTo>
                    <a:pt x="38" y="456"/>
                  </a:lnTo>
                  <a:lnTo>
                    <a:pt x="88" y="378"/>
                  </a:lnTo>
                  <a:lnTo>
                    <a:pt x="124" y="355"/>
                  </a:lnTo>
                  <a:lnTo>
                    <a:pt x="103" y="327"/>
                  </a:lnTo>
                  <a:lnTo>
                    <a:pt x="90" y="251"/>
                  </a:lnTo>
                  <a:lnTo>
                    <a:pt x="105" y="108"/>
                  </a:lnTo>
                  <a:lnTo>
                    <a:pt x="130" y="101"/>
                  </a:lnTo>
                  <a:lnTo>
                    <a:pt x="172" y="125"/>
                  </a:lnTo>
                  <a:lnTo>
                    <a:pt x="208" y="0"/>
                  </a:lnTo>
                  <a:lnTo>
                    <a:pt x="746" y="89"/>
                  </a:lnTo>
                  <a:lnTo>
                    <a:pt x="634" y="840"/>
                  </a:lnTo>
                  <a:lnTo>
                    <a:pt x="468" y="817"/>
                  </a:lnTo>
                  <a:lnTo>
                    <a:pt x="366" y="789"/>
                  </a:lnTo>
                  <a:lnTo>
                    <a:pt x="154" y="705"/>
                  </a:lnTo>
                  <a:lnTo>
                    <a:pt x="0" y="576"/>
                  </a:lnTo>
                  <a:lnTo>
                    <a:pt x="48" y="534"/>
                  </a:lnTo>
                  <a:lnTo>
                    <a:pt x="48" y="534"/>
                  </a:lnTo>
                  <a:close/>
                </a:path>
              </a:pathLst>
            </a:custGeom>
            <a:solidFill>
              <a:srgbClr val="E7E6E6"/>
            </a:solidFill>
            <a:ln w="9525">
              <a:solidFill>
                <a:schemeClr val="bg1"/>
              </a:solidFill>
              <a:round/>
              <a:headEnd/>
              <a:tailEnd/>
            </a:ln>
            <a:effectLst/>
            <a:extLst/>
          </p:spPr>
          <p:txBody>
            <a:bodyPr/>
            <a:lstStyle/>
            <a:p>
              <a:pPr eaLnBrk="1" hangingPunct="1">
                <a:defRPr/>
              </a:pPr>
              <a:endParaRPr lang="en-US" dirty="0">
                <a:latin typeface="+mj-lt"/>
                <a:ea typeface="Tahoma" panose="020B0604030504040204" pitchFamily="34" charset="0"/>
                <a:cs typeface="Tahoma" panose="020B0604030504040204" pitchFamily="34" charset="0"/>
              </a:endParaRPr>
            </a:p>
          </p:txBody>
        </p:sp>
        <p:sp>
          <p:nvSpPr>
            <p:cNvPr id="167" name="Freeform 1128"/>
            <p:cNvSpPr>
              <a:spLocks/>
            </p:cNvSpPr>
            <p:nvPr/>
          </p:nvSpPr>
          <p:spPr bwMode="auto">
            <a:xfrm>
              <a:off x="3932238" y="3086101"/>
              <a:ext cx="782638" cy="515937"/>
            </a:xfrm>
            <a:custGeom>
              <a:avLst/>
              <a:gdLst>
                <a:gd name="T0" fmla="*/ 38 w 768"/>
                <a:gd name="T1" fmla="*/ 0 h 502"/>
                <a:gd name="T2" fmla="*/ 378 w 768"/>
                <a:gd name="T3" fmla="*/ 24 h 502"/>
                <a:gd name="T4" fmla="*/ 756 w 768"/>
                <a:gd name="T5" fmla="*/ 36 h 502"/>
                <a:gd name="T6" fmla="*/ 732 w 768"/>
                <a:gd name="T7" fmla="*/ 83 h 502"/>
                <a:gd name="T8" fmla="*/ 768 w 768"/>
                <a:gd name="T9" fmla="*/ 118 h 502"/>
                <a:gd name="T10" fmla="*/ 766 w 768"/>
                <a:gd name="T11" fmla="*/ 365 h 502"/>
                <a:gd name="T12" fmla="*/ 751 w 768"/>
                <a:gd name="T13" fmla="*/ 363 h 502"/>
                <a:gd name="T14" fmla="*/ 753 w 768"/>
                <a:gd name="T15" fmla="*/ 395 h 502"/>
                <a:gd name="T16" fmla="*/ 764 w 768"/>
                <a:gd name="T17" fmla="*/ 420 h 502"/>
                <a:gd name="T18" fmla="*/ 756 w 768"/>
                <a:gd name="T19" fmla="*/ 443 h 502"/>
                <a:gd name="T20" fmla="*/ 764 w 768"/>
                <a:gd name="T21" fmla="*/ 502 h 502"/>
                <a:gd name="T22" fmla="*/ 747 w 768"/>
                <a:gd name="T23" fmla="*/ 496 h 502"/>
                <a:gd name="T24" fmla="*/ 728 w 768"/>
                <a:gd name="T25" fmla="*/ 473 h 502"/>
                <a:gd name="T26" fmla="*/ 659 w 768"/>
                <a:gd name="T27" fmla="*/ 450 h 502"/>
                <a:gd name="T28" fmla="*/ 593 w 768"/>
                <a:gd name="T29" fmla="*/ 454 h 502"/>
                <a:gd name="T30" fmla="*/ 555 w 768"/>
                <a:gd name="T31" fmla="*/ 426 h 502"/>
                <a:gd name="T32" fmla="*/ 0 w 768"/>
                <a:gd name="T33" fmla="*/ 393 h 502"/>
                <a:gd name="T34" fmla="*/ 38 w 768"/>
                <a:gd name="T35" fmla="*/ 0 h 502"/>
                <a:gd name="T36" fmla="*/ 38 w 768"/>
                <a:gd name="T37" fmla="*/ 0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68" h="502">
                  <a:moveTo>
                    <a:pt x="38" y="0"/>
                  </a:moveTo>
                  <a:lnTo>
                    <a:pt x="378" y="24"/>
                  </a:lnTo>
                  <a:lnTo>
                    <a:pt x="756" y="36"/>
                  </a:lnTo>
                  <a:lnTo>
                    <a:pt x="732" y="83"/>
                  </a:lnTo>
                  <a:lnTo>
                    <a:pt x="768" y="118"/>
                  </a:lnTo>
                  <a:lnTo>
                    <a:pt x="766" y="365"/>
                  </a:lnTo>
                  <a:lnTo>
                    <a:pt x="751" y="363"/>
                  </a:lnTo>
                  <a:lnTo>
                    <a:pt x="753" y="395"/>
                  </a:lnTo>
                  <a:lnTo>
                    <a:pt x="764" y="420"/>
                  </a:lnTo>
                  <a:lnTo>
                    <a:pt x="756" y="443"/>
                  </a:lnTo>
                  <a:lnTo>
                    <a:pt x="764" y="502"/>
                  </a:lnTo>
                  <a:lnTo>
                    <a:pt x="747" y="496"/>
                  </a:lnTo>
                  <a:lnTo>
                    <a:pt x="728" y="473"/>
                  </a:lnTo>
                  <a:lnTo>
                    <a:pt x="659" y="450"/>
                  </a:lnTo>
                  <a:lnTo>
                    <a:pt x="593" y="454"/>
                  </a:lnTo>
                  <a:lnTo>
                    <a:pt x="555" y="426"/>
                  </a:lnTo>
                  <a:lnTo>
                    <a:pt x="0" y="393"/>
                  </a:lnTo>
                  <a:lnTo>
                    <a:pt x="38" y="0"/>
                  </a:lnTo>
                  <a:lnTo>
                    <a:pt x="38" y="0"/>
                  </a:lnTo>
                  <a:close/>
                </a:path>
              </a:pathLst>
            </a:custGeom>
            <a:grpFill/>
            <a:ln w="9525">
              <a:solidFill>
                <a:schemeClr val="bg1"/>
              </a:solidFill>
              <a:round/>
              <a:headEnd/>
              <a:tailEnd/>
            </a:ln>
            <a:effectLst/>
            <a:extLst/>
          </p:spPr>
          <p:txBody>
            <a:bodyPr/>
            <a:lstStyle/>
            <a:p>
              <a:pPr eaLnBrk="1" hangingPunct="1">
                <a:defRPr/>
              </a:pPr>
              <a:endParaRPr lang="en-US" dirty="0">
                <a:latin typeface="+mj-lt"/>
                <a:ea typeface="Tahoma" panose="020B0604030504040204" pitchFamily="34" charset="0"/>
                <a:cs typeface="Tahoma" panose="020B0604030504040204" pitchFamily="34" charset="0"/>
              </a:endParaRPr>
            </a:p>
          </p:txBody>
        </p:sp>
        <p:sp>
          <p:nvSpPr>
            <p:cNvPr id="168" name="Freeform 1129"/>
            <p:cNvSpPr>
              <a:spLocks/>
            </p:cNvSpPr>
            <p:nvPr/>
          </p:nvSpPr>
          <p:spPr bwMode="auto">
            <a:xfrm>
              <a:off x="3910013" y="3490913"/>
              <a:ext cx="914400" cy="455613"/>
            </a:xfrm>
            <a:custGeom>
              <a:avLst/>
              <a:gdLst>
                <a:gd name="T0" fmla="*/ 25 w 901"/>
                <a:gd name="T1" fmla="*/ 0 h 439"/>
                <a:gd name="T2" fmla="*/ 580 w 901"/>
                <a:gd name="T3" fmla="*/ 33 h 439"/>
                <a:gd name="T4" fmla="*/ 618 w 901"/>
                <a:gd name="T5" fmla="*/ 61 h 439"/>
                <a:gd name="T6" fmla="*/ 684 w 901"/>
                <a:gd name="T7" fmla="*/ 57 h 439"/>
                <a:gd name="T8" fmla="*/ 753 w 901"/>
                <a:gd name="T9" fmla="*/ 80 h 439"/>
                <a:gd name="T10" fmla="*/ 772 w 901"/>
                <a:gd name="T11" fmla="*/ 103 h 439"/>
                <a:gd name="T12" fmla="*/ 789 w 901"/>
                <a:gd name="T13" fmla="*/ 109 h 439"/>
                <a:gd name="T14" fmla="*/ 819 w 901"/>
                <a:gd name="T15" fmla="*/ 192 h 439"/>
                <a:gd name="T16" fmla="*/ 819 w 901"/>
                <a:gd name="T17" fmla="*/ 217 h 439"/>
                <a:gd name="T18" fmla="*/ 840 w 901"/>
                <a:gd name="T19" fmla="*/ 257 h 439"/>
                <a:gd name="T20" fmla="*/ 850 w 901"/>
                <a:gd name="T21" fmla="*/ 320 h 439"/>
                <a:gd name="T22" fmla="*/ 844 w 901"/>
                <a:gd name="T23" fmla="*/ 339 h 439"/>
                <a:gd name="T24" fmla="*/ 857 w 901"/>
                <a:gd name="T25" fmla="*/ 359 h 439"/>
                <a:gd name="T26" fmla="*/ 901 w 901"/>
                <a:gd name="T27" fmla="*/ 439 h 439"/>
                <a:gd name="T28" fmla="*/ 500 w 901"/>
                <a:gd name="T29" fmla="*/ 435 h 439"/>
                <a:gd name="T30" fmla="*/ 198 w 901"/>
                <a:gd name="T31" fmla="*/ 418 h 439"/>
                <a:gd name="T32" fmla="*/ 205 w 901"/>
                <a:gd name="T33" fmla="*/ 285 h 439"/>
                <a:gd name="T34" fmla="*/ 0 w 901"/>
                <a:gd name="T35" fmla="*/ 268 h 439"/>
                <a:gd name="T36" fmla="*/ 25 w 901"/>
                <a:gd name="T37" fmla="*/ 0 h 439"/>
                <a:gd name="T38" fmla="*/ 25 w 901"/>
                <a:gd name="T39" fmla="*/ 0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01" h="439">
                  <a:moveTo>
                    <a:pt x="25" y="0"/>
                  </a:moveTo>
                  <a:lnTo>
                    <a:pt x="580" y="33"/>
                  </a:lnTo>
                  <a:lnTo>
                    <a:pt x="618" y="61"/>
                  </a:lnTo>
                  <a:lnTo>
                    <a:pt x="684" y="57"/>
                  </a:lnTo>
                  <a:lnTo>
                    <a:pt x="753" y="80"/>
                  </a:lnTo>
                  <a:lnTo>
                    <a:pt x="772" y="103"/>
                  </a:lnTo>
                  <a:lnTo>
                    <a:pt x="789" y="109"/>
                  </a:lnTo>
                  <a:lnTo>
                    <a:pt x="819" y="192"/>
                  </a:lnTo>
                  <a:lnTo>
                    <a:pt x="819" y="217"/>
                  </a:lnTo>
                  <a:lnTo>
                    <a:pt x="840" y="257"/>
                  </a:lnTo>
                  <a:lnTo>
                    <a:pt x="850" y="320"/>
                  </a:lnTo>
                  <a:lnTo>
                    <a:pt x="844" y="339"/>
                  </a:lnTo>
                  <a:lnTo>
                    <a:pt x="857" y="359"/>
                  </a:lnTo>
                  <a:lnTo>
                    <a:pt x="901" y="439"/>
                  </a:lnTo>
                  <a:lnTo>
                    <a:pt x="500" y="435"/>
                  </a:lnTo>
                  <a:lnTo>
                    <a:pt x="198" y="418"/>
                  </a:lnTo>
                  <a:lnTo>
                    <a:pt x="205" y="285"/>
                  </a:lnTo>
                  <a:lnTo>
                    <a:pt x="0" y="268"/>
                  </a:lnTo>
                  <a:lnTo>
                    <a:pt x="25" y="0"/>
                  </a:lnTo>
                  <a:lnTo>
                    <a:pt x="25" y="0"/>
                  </a:lnTo>
                  <a:close/>
                </a:path>
              </a:pathLst>
            </a:custGeom>
            <a:grpFill/>
            <a:ln w="9525">
              <a:solidFill>
                <a:schemeClr val="bg1"/>
              </a:solidFill>
              <a:round/>
              <a:headEnd/>
              <a:tailEnd/>
            </a:ln>
            <a:effectLst/>
            <a:extLst/>
          </p:spPr>
          <p:txBody>
            <a:bodyPr/>
            <a:lstStyle/>
            <a:p>
              <a:pPr eaLnBrk="1" hangingPunct="1">
                <a:defRPr/>
              </a:pPr>
              <a:endParaRPr lang="en-US" dirty="0">
                <a:latin typeface="+mj-lt"/>
                <a:ea typeface="Tahoma" panose="020B0604030504040204" pitchFamily="34" charset="0"/>
                <a:cs typeface="Tahoma" panose="020B0604030504040204" pitchFamily="34" charset="0"/>
              </a:endParaRPr>
            </a:p>
          </p:txBody>
        </p:sp>
        <p:sp>
          <p:nvSpPr>
            <p:cNvPr id="169" name="Freeform 1130"/>
            <p:cNvSpPr>
              <a:spLocks/>
            </p:cNvSpPr>
            <p:nvPr/>
          </p:nvSpPr>
          <p:spPr bwMode="auto">
            <a:xfrm>
              <a:off x="4084638" y="3925888"/>
              <a:ext cx="822325" cy="436563"/>
            </a:xfrm>
            <a:custGeom>
              <a:avLst/>
              <a:gdLst>
                <a:gd name="T0" fmla="*/ 29 w 812"/>
                <a:gd name="T1" fmla="*/ 0 h 426"/>
                <a:gd name="T2" fmla="*/ 331 w 812"/>
                <a:gd name="T3" fmla="*/ 17 h 426"/>
                <a:gd name="T4" fmla="*/ 732 w 812"/>
                <a:gd name="T5" fmla="*/ 21 h 426"/>
                <a:gd name="T6" fmla="*/ 755 w 812"/>
                <a:gd name="T7" fmla="*/ 40 h 426"/>
                <a:gd name="T8" fmla="*/ 766 w 812"/>
                <a:gd name="T9" fmla="*/ 36 h 426"/>
                <a:gd name="T10" fmla="*/ 782 w 812"/>
                <a:gd name="T11" fmla="*/ 57 h 426"/>
                <a:gd name="T12" fmla="*/ 768 w 812"/>
                <a:gd name="T13" fmla="*/ 57 h 426"/>
                <a:gd name="T14" fmla="*/ 755 w 812"/>
                <a:gd name="T15" fmla="*/ 86 h 426"/>
                <a:gd name="T16" fmla="*/ 787 w 812"/>
                <a:gd name="T17" fmla="*/ 132 h 426"/>
                <a:gd name="T18" fmla="*/ 812 w 812"/>
                <a:gd name="T19" fmla="*/ 137 h 426"/>
                <a:gd name="T20" fmla="*/ 808 w 812"/>
                <a:gd name="T21" fmla="*/ 424 h 426"/>
                <a:gd name="T22" fmla="*/ 464 w 812"/>
                <a:gd name="T23" fmla="*/ 426 h 426"/>
                <a:gd name="T24" fmla="*/ 0 w 812"/>
                <a:gd name="T25" fmla="*/ 405 h 426"/>
                <a:gd name="T26" fmla="*/ 29 w 812"/>
                <a:gd name="T27" fmla="*/ 0 h 426"/>
                <a:gd name="T28" fmla="*/ 29 w 812"/>
                <a:gd name="T29" fmla="*/ 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12" h="426">
                  <a:moveTo>
                    <a:pt x="29" y="0"/>
                  </a:moveTo>
                  <a:lnTo>
                    <a:pt x="331" y="17"/>
                  </a:lnTo>
                  <a:lnTo>
                    <a:pt x="732" y="21"/>
                  </a:lnTo>
                  <a:lnTo>
                    <a:pt x="755" y="40"/>
                  </a:lnTo>
                  <a:lnTo>
                    <a:pt x="766" y="36"/>
                  </a:lnTo>
                  <a:lnTo>
                    <a:pt x="782" y="57"/>
                  </a:lnTo>
                  <a:lnTo>
                    <a:pt x="768" y="57"/>
                  </a:lnTo>
                  <a:lnTo>
                    <a:pt x="755" y="86"/>
                  </a:lnTo>
                  <a:lnTo>
                    <a:pt x="787" y="132"/>
                  </a:lnTo>
                  <a:lnTo>
                    <a:pt x="812" y="137"/>
                  </a:lnTo>
                  <a:lnTo>
                    <a:pt x="808" y="424"/>
                  </a:lnTo>
                  <a:lnTo>
                    <a:pt x="464" y="426"/>
                  </a:lnTo>
                  <a:lnTo>
                    <a:pt x="0" y="405"/>
                  </a:lnTo>
                  <a:lnTo>
                    <a:pt x="29" y="0"/>
                  </a:lnTo>
                  <a:lnTo>
                    <a:pt x="29" y="0"/>
                  </a:lnTo>
                  <a:close/>
                </a:path>
              </a:pathLst>
            </a:custGeom>
            <a:grpFill/>
            <a:ln w="9525">
              <a:solidFill>
                <a:schemeClr val="bg1"/>
              </a:solidFill>
              <a:round/>
              <a:headEnd/>
              <a:tailEnd/>
            </a:ln>
            <a:effectLst/>
            <a:extLst/>
          </p:spPr>
          <p:txBody>
            <a:bodyPr/>
            <a:lstStyle/>
            <a:p>
              <a:pPr eaLnBrk="1" hangingPunct="1">
                <a:defRPr/>
              </a:pPr>
              <a:endParaRPr lang="en-US" dirty="0">
                <a:latin typeface="+mj-lt"/>
                <a:ea typeface="Tahoma" panose="020B0604030504040204" pitchFamily="34" charset="0"/>
                <a:cs typeface="Tahoma" panose="020B0604030504040204" pitchFamily="34" charset="0"/>
              </a:endParaRPr>
            </a:p>
          </p:txBody>
        </p:sp>
        <p:sp>
          <p:nvSpPr>
            <p:cNvPr id="170" name="Freeform 1131"/>
            <p:cNvSpPr>
              <a:spLocks/>
            </p:cNvSpPr>
            <p:nvPr/>
          </p:nvSpPr>
          <p:spPr bwMode="auto">
            <a:xfrm>
              <a:off x="3967163" y="4335462"/>
              <a:ext cx="958850" cy="490538"/>
            </a:xfrm>
            <a:custGeom>
              <a:avLst/>
              <a:gdLst>
                <a:gd name="T0" fmla="*/ 6 w 943"/>
                <a:gd name="T1" fmla="*/ 0 h 479"/>
                <a:gd name="T2" fmla="*/ 110 w 943"/>
                <a:gd name="T3" fmla="*/ 7 h 479"/>
                <a:gd name="T4" fmla="*/ 574 w 943"/>
                <a:gd name="T5" fmla="*/ 28 h 479"/>
                <a:gd name="T6" fmla="*/ 918 w 943"/>
                <a:gd name="T7" fmla="*/ 26 h 479"/>
                <a:gd name="T8" fmla="*/ 922 w 943"/>
                <a:gd name="T9" fmla="*/ 97 h 479"/>
                <a:gd name="T10" fmla="*/ 943 w 943"/>
                <a:gd name="T11" fmla="*/ 247 h 479"/>
                <a:gd name="T12" fmla="*/ 939 w 943"/>
                <a:gd name="T13" fmla="*/ 479 h 479"/>
                <a:gd name="T14" fmla="*/ 865 w 943"/>
                <a:gd name="T15" fmla="*/ 439 h 479"/>
                <a:gd name="T16" fmla="*/ 783 w 943"/>
                <a:gd name="T17" fmla="*/ 454 h 479"/>
                <a:gd name="T18" fmla="*/ 724 w 943"/>
                <a:gd name="T19" fmla="*/ 471 h 479"/>
                <a:gd name="T20" fmla="*/ 639 w 943"/>
                <a:gd name="T21" fmla="*/ 473 h 479"/>
                <a:gd name="T22" fmla="*/ 574 w 943"/>
                <a:gd name="T23" fmla="*/ 435 h 479"/>
                <a:gd name="T24" fmla="*/ 557 w 943"/>
                <a:gd name="T25" fmla="*/ 454 h 479"/>
                <a:gd name="T26" fmla="*/ 456 w 943"/>
                <a:gd name="T27" fmla="*/ 410 h 479"/>
                <a:gd name="T28" fmla="*/ 407 w 943"/>
                <a:gd name="T29" fmla="*/ 399 h 479"/>
                <a:gd name="T30" fmla="*/ 382 w 943"/>
                <a:gd name="T31" fmla="*/ 376 h 479"/>
                <a:gd name="T32" fmla="*/ 352 w 943"/>
                <a:gd name="T33" fmla="*/ 374 h 479"/>
                <a:gd name="T34" fmla="*/ 319 w 943"/>
                <a:gd name="T35" fmla="*/ 347 h 479"/>
                <a:gd name="T36" fmla="*/ 331 w 943"/>
                <a:gd name="T37" fmla="*/ 89 h 479"/>
                <a:gd name="T38" fmla="*/ 0 w 943"/>
                <a:gd name="T39" fmla="*/ 70 h 479"/>
                <a:gd name="T40" fmla="*/ 6 w 943"/>
                <a:gd name="T41" fmla="*/ 0 h 479"/>
                <a:gd name="T42" fmla="*/ 6 w 943"/>
                <a:gd name="T43"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43" h="479">
                  <a:moveTo>
                    <a:pt x="6" y="0"/>
                  </a:moveTo>
                  <a:lnTo>
                    <a:pt x="110" y="7"/>
                  </a:lnTo>
                  <a:lnTo>
                    <a:pt x="574" y="28"/>
                  </a:lnTo>
                  <a:lnTo>
                    <a:pt x="918" y="26"/>
                  </a:lnTo>
                  <a:lnTo>
                    <a:pt x="922" y="97"/>
                  </a:lnTo>
                  <a:lnTo>
                    <a:pt x="943" y="247"/>
                  </a:lnTo>
                  <a:lnTo>
                    <a:pt x="939" y="479"/>
                  </a:lnTo>
                  <a:lnTo>
                    <a:pt x="865" y="439"/>
                  </a:lnTo>
                  <a:lnTo>
                    <a:pt x="783" y="454"/>
                  </a:lnTo>
                  <a:lnTo>
                    <a:pt x="724" y="471"/>
                  </a:lnTo>
                  <a:lnTo>
                    <a:pt x="639" y="473"/>
                  </a:lnTo>
                  <a:lnTo>
                    <a:pt x="574" y="435"/>
                  </a:lnTo>
                  <a:lnTo>
                    <a:pt x="557" y="454"/>
                  </a:lnTo>
                  <a:lnTo>
                    <a:pt x="456" y="410"/>
                  </a:lnTo>
                  <a:lnTo>
                    <a:pt x="407" y="399"/>
                  </a:lnTo>
                  <a:lnTo>
                    <a:pt x="382" y="376"/>
                  </a:lnTo>
                  <a:lnTo>
                    <a:pt x="352" y="374"/>
                  </a:lnTo>
                  <a:lnTo>
                    <a:pt x="319" y="347"/>
                  </a:lnTo>
                  <a:lnTo>
                    <a:pt x="331" y="89"/>
                  </a:lnTo>
                  <a:lnTo>
                    <a:pt x="0" y="70"/>
                  </a:lnTo>
                  <a:lnTo>
                    <a:pt x="6" y="0"/>
                  </a:lnTo>
                  <a:lnTo>
                    <a:pt x="6" y="0"/>
                  </a:lnTo>
                  <a:close/>
                </a:path>
              </a:pathLst>
            </a:custGeom>
            <a:grpFill/>
            <a:ln w="9525">
              <a:solidFill>
                <a:schemeClr val="bg1"/>
              </a:solidFill>
              <a:round/>
              <a:headEnd/>
              <a:tailEnd/>
            </a:ln>
            <a:effectLst/>
            <a:extLst/>
          </p:spPr>
          <p:txBody>
            <a:bodyPr/>
            <a:lstStyle/>
            <a:p>
              <a:pPr eaLnBrk="1" hangingPunct="1">
                <a:defRPr/>
              </a:pPr>
              <a:endParaRPr lang="en-US" dirty="0">
                <a:latin typeface="+mj-lt"/>
                <a:ea typeface="Tahoma" panose="020B0604030504040204" pitchFamily="34" charset="0"/>
                <a:cs typeface="Tahoma" panose="020B0604030504040204" pitchFamily="34" charset="0"/>
              </a:endParaRPr>
            </a:p>
          </p:txBody>
        </p:sp>
        <p:sp>
          <p:nvSpPr>
            <p:cNvPr id="171" name="Freeform 1132"/>
            <p:cNvSpPr>
              <a:spLocks/>
            </p:cNvSpPr>
            <p:nvPr/>
          </p:nvSpPr>
          <p:spPr bwMode="auto">
            <a:xfrm>
              <a:off x="4646613" y="2668588"/>
              <a:ext cx="725488" cy="798513"/>
            </a:xfrm>
            <a:custGeom>
              <a:avLst/>
              <a:gdLst>
                <a:gd name="T0" fmla="*/ 4 w 711"/>
                <a:gd name="T1" fmla="*/ 146 h 774"/>
                <a:gd name="T2" fmla="*/ 33 w 711"/>
                <a:gd name="T3" fmla="*/ 238 h 774"/>
                <a:gd name="T4" fmla="*/ 36 w 711"/>
                <a:gd name="T5" fmla="*/ 352 h 774"/>
                <a:gd name="T6" fmla="*/ 55 w 711"/>
                <a:gd name="T7" fmla="*/ 445 h 774"/>
                <a:gd name="T8" fmla="*/ 31 w 711"/>
                <a:gd name="T9" fmla="*/ 492 h 774"/>
                <a:gd name="T10" fmla="*/ 67 w 711"/>
                <a:gd name="T11" fmla="*/ 527 h 774"/>
                <a:gd name="T12" fmla="*/ 65 w 711"/>
                <a:gd name="T13" fmla="*/ 774 h 774"/>
                <a:gd name="T14" fmla="*/ 584 w 711"/>
                <a:gd name="T15" fmla="*/ 764 h 774"/>
                <a:gd name="T16" fmla="*/ 576 w 711"/>
                <a:gd name="T17" fmla="*/ 715 h 774"/>
                <a:gd name="T18" fmla="*/ 519 w 711"/>
                <a:gd name="T19" fmla="*/ 673 h 774"/>
                <a:gd name="T20" fmla="*/ 493 w 711"/>
                <a:gd name="T21" fmla="*/ 643 h 774"/>
                <a:gd name="T22" fmla="*/ 422 w 711"/>
                <a:gd name="T23" fmla="*/ 599 h 774"/>
                <a:gd name="T24" fmla="*/ 424 w 711"/>
                <a:gd name="T25" fmla="*/ 529 h 774"/>
                <a:gd name="T26" fmla="*/ 409 w 711"/>
                <a:gd name="T27" fmla="*/ 481 h 774"/>
                <a:gd name="T28" fmla="*/ 466 w 711"/>
                <a:gd name="T29" fmla="*/ 413 h 774"/>
                <a:gd name="T30" fmla="*/ 462 w 711"/>
                <a:gd name="T31" fmla="*/ 344 h 774"/>
                <a:gd name="T32" fmla="*/ 557 w 711"/>
                <a:gd name="T33" fmla="*/ 274 h 774"/>
                <a:gd name="T34" fmla="*/ 580 w 711"/>
                <a:gd name="T35" fmla="*/ 234 h 774"/>
                <a:gd name="T36" fmla="*/ 711 w 711"/>
                <a:gd name="T37" fmla="*/ 165 h 774"/>
                <a:gd name="T38" fmla="*/ 652 w 711"/>
                <a:gd name="T39" fmla="*/ 141 h 774"/>
                <a:gd name="T40" fmla="*/ 601 w 711"/>
                <a:gd name="T41" fmla="*/ 146 h 774"/>
                <a:gd name="T42" fmla="*/ 590 w 711"/>
                <a:gd name="T43" fmla="*/ 127 h 774"/>
                <a:gd name="T44" fmla="*/ 495 w 711"/>
                <a:gd name="T45" fmla="*/ 126 h 774"/>
                <a:gd name="T46" fmla="*/ 432 w 711"/>
                <a:gd name="T47" fmla="*/ 107 h 774"/>
                <a:gd name="T48" fmla="*/ 301 w 711"/>
                <a:gd name="T49" fmla="*/ 93 h 774"/>
                <a:gd name="T50" fmla="*/ 282 w 711"/>
                <a:gd name="T51" fmla="*/ 70 h 774"/>
                <a:gd name="T52" fmla="*/ 228 w 711"/>
                <a:gd name="T53" fmla="*/ 50 h 774"/>
                <a:gd name="T54" fmla="*/ 219 w 711"/>
                <a:gd name="T55" fmla="*/ 0 h 774"/>
                <a:gd name="T56" fmla="*/ 187 w 711"/>
                <a:gd name="T57" fmla="*/ 0 h 774"/>
                <a:gd name="T58" fmla="*/ 187 w 711"/>
                <a:gd name="T59" fmla="*/ 36 h 774"/>
                <a:gd name="T60" fmla="*/ 0 w 711"/>
                <a:gd name="T61" fmla="*/ 36 h 774"/>
                <a:gd name="T62" fmla="*/ 4 w 711"/>
                <a:gd name="T63" fmla="*/ 146 h 774"/>
                <a:gd name="T64" fmla="*/ 4 w 711"/>
                <a:gd name="T65" fmla="*/ 146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11" h="774">
                  <a:moveTo>
                    <a:pt x="4" y="146"/>
                  </a:moveTo>
                  <a:lnTo>
                    <a:pt x="33" y="238"/>
                  </a:lnTo>
                  <a:lnTo>
                    <a:pt x="36" y="352"/>
                  </a:lnTo>
                  <a:lnTo>
                    <a:pt x="55" y="445"/>
                  </a:lnTo>
                  <a:lnTo>
                    <a:pt x="31" y="492"/>
                  </a:lnTo>
                  <a:lnTo>
                    <a:pt x="67" y="527"/>
                  </a:lnTo>
                  <a:lnTo>
                    <a:pt x="65" y="774"/>
                  </a:lnTo>
                  <a:lnTo>
                    <a:pt x="584" y="764"/>
                  </a:lnTo>
                  <a:lnTo>
                    <a:pt x="576" y="715"/>
                  </a:lnTo>
                  <a:lnTo>
                    <a:pt x="519" y="673"/>
                  </a:lnTo>
                  <a:lnTo>
                    <a:pt x="493" y="643"/>
                  </a:lnTo>
                  <a:lnTo>
                    <a:pt x="422" y="599"/>
                  </a:lnTo>
                  <a:lnTo>
                    <a:pt x="424" y="529"/>
                  </a:lnTo>
                  <a:lnTo>
                    <a:pt x="409" y="481"/>
                  </a:lnTo>
                  <a:lnTo>
                    <a:pt x="466" y="413"/>
                  </a:lnTo>
                  <a:lnTo>
                    <a:pt x="462" y="344"/>
                  </a:lnTo>
                  <a:lnTo>
                    <a:pt x="557" y="274"/>
                  </a:lnTo>
                  <a:lnTo>
                    <a:pt x="580" y="234"/>
                  </a:lnTo>
                  <a:lnTo>
                    <a:pt x="711" y="165"/>
                  </a:lnTo>
                  <a:lnTo>
                    <a:pt x="652" y="141"/>
                  </a:lnTo>
                  <a:lnTo>
                    <a:pt x="601" y="146"/>
                  </a:lnTo>
                  <a:lnTo>
                    <a:pt x="590" y="127"/>
                  </a:lnTo>
                  <a:lnTo>
                    <a:pt x="495" y="126"/>
                  </a:lnTo>
                  <a:lnTo>
                    <a:pt x="432" y="107"/>
                  </a:lnTo>
                  <a:lnTo>
                    <a:pt x="301" y="93"/>
                  </a:lnTo>
                  <a:lnTo>
                    <a:pt x="282" y="70"/>
                  </a:lnTo>
                  <a:lnTo>
                    <a:pt x="228" y="50"/>
                  </a:lnTo>
                  <a:lnTo>
                    <a:pt x="219" y="0"/>
                  </a:lnTo>
                  <a:lnTo>
                    <a:pt x="187" y="0"/>
                  </a:lnTo>
                  <a:lnTo>
                    <a:pt x="187" y="36"/>
                  </a:lnTo>
                  <a:lnTo>
                    <a:pt x="0" y="36"/>
                  </a:lnTo>
                  <a:lnTo>
                    <a:pt x="4" y="146"/>
                  </a:lnTo>
                  <a:lnTo>
                    <a:pt x="4" y="146"/>
                  </a:lnTo>
                  <a:close/>
                </a:path>
              </a:pathLst>
            </a:custGeom>
            <a:solidFill>
              <a:srgbClr val="6E88A9"/>
            </a:solidFill>
            <a:ln w="9525">
              <a:solidFill>
                <a:schemeClr val="bg1"/>
              </a:solidFill>
              <a:round/>
              <a:headEnd/>
              <a:tailEnd/>
            </a:ln>
            <a:effectLst/>
            <a:extLst/>
          </p:spPr>
          <p:txBody>
            <a:bodyPr/>
            <a:lstStyle/>
            <a:p>
              <a:pPr eaLnBrk="1" hangingPunct="1">
                <a:defRPr/>
              </a:pPr>
              <a:endParaRPr lang="en-US" dirty="0">
                <a:latin typeface="+mj-lt"/>
                <a:ea typeface="Tahoma" panose="020B0604030504040204" pitchFamily="34" charset="0"/>
                <a:cs typeface="Tahoma" panose="020B0604030504040204" pitchFamily="34" charset="0"/>
              </a:endParaRPr>
            </a:p>
          </p:txBody>
        </p:sp>
        <p:sp>
          <p:nvSpPr>
            <p:cNvPr id="172" name="Freeform 1133"/>
            <p:cNvSpPr>
              <a:spLocks/>
            </p:cNvSpPr>
            <p:nvPr/>
          </p:nvSpPr>
          <p:spPr bwMode="auto">
            <a:xfrm>
              <a:off x="4700588" y="3454401"/>
              <a:ext cx="660400" cy="431800"/>
            </a:xfrm>
            <a:custGeom>
              <a:avLst/>
              <a:gdLst>
                <a:gd name="T0" fmla="*/ 2 w 652"/>
                <a:gd name="T1" fmla="*/ 40 h 420"/>
                <a:gd name="T2" fmla="*/ 13 w 652"/>
                <a:gd name="T3" fmla="*/ 65 h 420"/>
                <a:gd name="T4" fmla="*/ 5 w 652"/>
                <a:gd name="T5" fmla="*/ 88 h 420"/>
                <a:gd name="T6" fmla="*/ 13 w 652"/>
                <a:gd name="T7" fmla="*/ 147 h 420"/>
                <a:gd name="T8" fmla="*/ 43 w 652"/>
                <a:gd name="T9" fmla="*/ 230 h 420"/>
                <a:gd name="T10" fmla="*/ 43 w 652"/>
                <a:gd name="T11" fmla="*/ 255 h 420"/>
                <a:gd name="T12" fmla="*/ 64 w 652"/>
                <a:gd name="T13" fmla="*/ 295 h 420"/>
                <a:gd name="T14" fmla="*/ 74 w 652"/>
                <a:gd name="T15" fmla="*/ 358 h 420"/>
                <a:gd name="T16" fmla="*/ 68 w 652"/>
                <a:gd name="T17" fmla="*/ 377 h 420"/>
                <a:gd name="T18" fmla="*/ 81 w 652"/>
                <a:gd name="T19" fmla="*/ 397 h 420"/>
                <a:gd name="T20" fmla="*/ 504 w 652"/>
                <a:gd name="T21" fmla="*/ 388 h 420"/>
                <a:gd name="T22" fmla="*/ 534 w 652"/>
                <a:gd name="T23" fmla="*/ 420 h 420"/>
                <a:gd name="T24" fmla="*/ 578 w 652"/>
                <a:gd name="T25" fmla="*/ 325 h 420"/>
                <a:gd name="T26" fmla="*/ 564 w 652"/>
                <a:gd name="T27" fmla="*/ 289 h 420"/>
                <a:gd name="T28" fmla="*/ 639 w 652"/>
                <a:gd name="T29" fmla="*/ 232 h 420"/>
                <a:gd name="T30" fmla="*/ 652 w 652"/>
                <a:gd name="T31" fmla="*/ 190 h 420"/>
                <a:gd name="T32" fmla="*/ 599 w 652"/>
                <a:gd name="T33" fmla="*/ 129 h 420"/>
                <a:gd name="T34" fmla="*/ 545 w 652"/>
                <a:gd name="T35" fmla="*/ 67 h 420"/>
                <a:gd name="T36" fmla="*/ 534 w 652"/>
                <a:gd name="T37" fmla="*/ 0 h 420"/>
                <a:gd name="T38" fmla="*/ 15 w 652"/>
                <a:gd name="T39" fmla="*/ 10 h 420"/>
                <a:gd name="T40" fmla="*/ 0 w 652"/>
                <a:gd name="T41" fmla="*/ 8 h 420"/>
                <a:gd name="T42" fmla="*/ 2 w 652"/>
                <a:gd name="T43" fmla="*/ 40 h 420"/>
                <a:gd name="T44" fmla="*/ 2 w 652"/>
                <a:gd name="T45" fmla="*/ 4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2" h="420">
                  <a:moveTo>
                    <a:pt x="2" y="40"/>
                  </a:moveTo>
                  <a:lnTo>
                    <a:pt x="13" y="65"/>
                  </a:lnTo>
                  <a:lnTo>
                    <a:pt x="5" y="88"/>
                  </a:lnTo>
                  <a:lnTo>
                    <a:pt x="13" y="147"/>
                  </a:lnTo>
                  <a:lnTo>
                    <a:pt x="43" y="230"/>
                  </a:lnTo>
                  <a:lnTo>
                    <a:pt x="43" y="255"/>
                  </a:lnTo>
                  <a:lnTo>
                    <a:pt x="64" y="295"/>
                  </a:lnTo>
                  <a:lnTo>
                    <a:pt x="74" y="358"/>
                  </a:lnTo>
                  <a:lnTo>
                    <a:pt x="68" y="377"/>
                  </a:lnTo>
                  <a:lnTo>
                    <a:pt x="81" y="397"/>
                  </a:lnTo>
                  <a:lnTo>
                    <a:pt x="504" y="388"/>
                  </a:lnTo>
                  <a:lnTo>
                    <a:pt x="534" y="420"/>
                  </a:lnTo>
                  <a:lnTo>
                    <a:pt x="578" y="325"/>
                  </a:lnTo>
                  <a:lnTo>
                    <a:pt x="564" y="289"/>
                  </a:lnTo>
                  <a:lnTo>
                    <a:pt x="639" y="232"/>
                  </a:lnTo>
                  <a:lnTo>
                    <a:pt x="652" y="190"/>
                  </a:lnTo>
                  <a:lnTo>
                    <a:pt x="599" y="129"/>
                  </a:lnTo>
                  <a:lnTo>
                    <a:pt x="545" y="67"/>
                  </a:lnTo>
                  <a:lnTo>
                    <a:pt x="534" y="0"/>
                  </a:lnTo>
                  <a:lnTo>
                    <a:pt x="15" y="10"/>
                  </a:lnTo>
                  <a:lnTo>
                    <a:pt x="0" y="8"/>
                  </a:lnTo>
                  <a:lnTo>
                    <a:pt x="2" y="40"/>
                  </a:lnTo>
                  <a:lnTo>
                    <a:pt x="2" y="40"/>
                  </a:lnTo>
                  <a:close/>
                </a:path>
              </a:pathLst>
            </a:custGeom>
            <a:grpFill/>
            <a:ln w="9525">
              <a:solidFill>
                <a:schemeClr val="bg1"/>
              </a:solidFill>
              <a:round/>
              <a:headEnd/>
              <a:tailEnd/>
            </a:ln>
            <a:effectLst/>
            <a:extLst/>
          </p:spPr>
          <p:txBody>
            <a:bodyPr/>
            <a:lstStyle/>
            <a:p>
              <a:pPr eaLnBrk="1" hangingPunct="1">
                <a:defRPr/>
              </a:pPr>
              <a:endParaRPr lang="en-US" dirty="0">
                <a:latin typeface="+mj-lt"/>
                <a:ea typeface="Tahoma" panose="020B0604030504040204" pitchFamily="34" charset="0"/>
                <a:cs typeface="Tahoma" panose="020B0604030504040204" pitchFamily="34" charset="0"/>
              </a:endParaRPr>
            </a:p>
          </p:txBody>
        </p:sp>
        <p:sp>
          <p:nvSpPr>
            <p:cNvPr id="173" name="Freeform 1135"/>
            <p:cNvSpPr>
              <a:spLocks/>
            </p:cNvSpPr>
            <p:nvPr/>
          </p:nvSpPr>
          <p:spPr bwMode="auto">
            <a:xfrm>
              <a:off x="4906963" y="4419600"/>
              <a:ext cx="558800" cy="495300"/>
            </a:xfrm>
            <a:custGeom>
              <a:avLst/>
              <a:gdLst>
                <a:gd name="T0" fmla="*/ 21 w 551"/>
                <a:gd name="T1" fmla="*/ 166 h 481"/>
                <a:gd name="T2" fmla="*/ 17 w 551"/>
                <a:gd name="T3" fmla="*/ 398 h 481"/>
                <a:gd name="T4" fmla="*/ 29 w 551"/>
                <a:gd name="T5" fmla="*/ 411 h 481"/>
                <a:gd name="T6" fmla="*/ 69 w 551"/>
                <a:gd name="T7" fmla="*/ 411 h 481"/>
                <a:gd name="T8" fmla="*/ 70 w 551"/>
                <a:gd name="T9" fmla="*/ 481 h 481"/>
                <a:gd name="T10" fmla="*/ 397 w 551"/>
                <a:gd name="T11" fmla="*/ 477 h 481"/>
                <a:gd name="T12" fmla="*/ 392 w 551"/>
                <a:gd name="T13" fmla="*/ 405 h 481"/>
                <a:gd name="T14" fmla="*/ 418 w 551"/>
                <a:gd name="T15" fmla="*/ 325 h 481"/>
                <a:gd name="T16" fmla="*/ 460 w 551"/>
                <a:gd name="T17" fmla="*/ 270 h 481"/>
                <a:gd name="T18" fmla="*/ 456 w 551"/>
                <a:gd name="T19" fmla="*/ 255 h 481"/>
                <a:gd name="T20" fmla="*/ 487 w 551"/>
                <a:gd name="T21" fmla="*/ 204 h 481"/>
                <a:gd name="T22" fmla="*/ 504 w 551"/>
                <a:gd name="T23" fmla="*/ 149 h 481"/>
                <a:gd name="T24" fmla="*/ 498 w 551"/>
                <a:gd name="T25" fmla="*/ 145 h 481"/>
                <a:gd name="T26" fmla="*/ 525 w 551"/>
                <a:gd name="T27" fmla="*/ 124 h 481"/>
                <a:gd name="T28" fmla="*/ 551 w 551"/>
                <a:gd name="T29" fmla="*/ 76 h 481"/>
                <a:gd name="T30" fmla="*/ 542 w 551"/>
                <a:gd name="T31" fmla="*/ 65 h 481"/>
                <a:gd name="T32" fmla="*/ 468 w 551"/>
                <a:gd name="T33" fmla="*/ 69 h 481"/>
                <a:gd name="T34" fmla="*/ 489 w 551"/>
                <a:gd name="T35" fmla="*/ 42 h 481"/>
                <a:gd name="T36" fmla="*/ 483 w 551"/>
                <a:gd name="T37" fmla="*/ 0 h 481"/>
                <a:gd name="T38" fmla="*/ 0 w 551"/>
                <a:gd name="T39" fmla="*/ 16 h 481"/>
                <a:gd name="T40" fmla="*/ 21 w 551"/>
                <a:gd name="T41" fmla="*/ 166 h 481"/>
                <a:gd name="T42" fmla="*/ 21 w 551"/>
                <a:gd name="T43" fmla="*/ 166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51" h="481">
                  <a:moveTo>
                    <a:pt x="21" y="166"/>
                  </a:moveTo>
                  <a:lnTo>
                    <a:pt x="17" y="398"/>
                  </a:lnTo>
                  <a:lnTo>
                    <a:pt x="29" y="411"/>
                  </a:lnTo>
                  <a:lnTo>
                    <a:pt x="69" y="411"/>
                  </a:lnTo>
                  <a:lnTo>
                    <a:pt x="70" y="481"/>
                  </a:lnTo>
                  <a:lnTo>
                    <a:pt x="397" y="477"/>
                  </a:lnTo>
                  <a:lnTo>
                    <a:pt x="392" y="405"/>
                  </a:lnTo>
                  <a:lnTo>
                    <a:pt x="418" y="325"/>
                  </a:lnTo>
                  <a:lnTo>
                    <a:pt x="460" y="270"/>
                  </a:lnTo>
                  <a:lnTo>
                    <a:pt x="456" y="255"/>
                  </a:lnTo>
                  <a:lnTo>
                    <a:pt x="487" y="204"/>
                  </a:lnTo>
                  <a:lnTo>
                    <a:pt x="504" y="149"/>
                  </a:lnTo>
                  <a:lnTo>
                    <a:pt x="498" y="145"/>
                  </a:lnTo>
                  <a:lnTo>
                    <a:pt x="525" y="124"/>
                  </a:lnTo>
                  <a:lnTo>
                    <a:pt x="551" y="76"/>
                  </a:lnTo>
                  <a:lnTo>
                    <a:pt x="542" y="65"/>
                  </a:lnTo>
                  <a:lnTo>
                    <a:pt x="468" y="69"/>
                  </a:lnTo>
                  <a:lnTo>
                    <a:pt x="489" y="42"/>
                  </a:lnTo>
                  <a:lnTo>
                    <a:pt x="483" y="0"/>
                  </a:lnTo>
                  <a:lnTo>
                    <a:pt x="0" y="16"/>
                  </a:lnTo>
                  <a:lnTo>
                    <a:pt x="21" y="166"/>
                  </a:lnTo>
                  <a:lnTo>
                    <a:pt x="21" y="166"/>
                  </a:lnTo>
                  <a:close/>
                </a:path>
              </a:pathLst>
            </a:custGeom>
            <a:solidFill>
              <a:srgbClr val="E7E6E6"/>
            </a:solidFill>
            <a:ln w="9525">
              <a:solidFill>
                <a:schemeClr val="bg1"/>
              </a:solidFill>
              <a:round/>
              <a:headEnd/>
              <a:tailEnd/>
            </a:ln>
            <a:effectLst/>
            <a:extLst/>
          </p:spPr>
          <p:txBody>
            <a:bodyPr/>
            <a:lstStyle/>
            <a:p>
              <a:pPr eaLnBrk="1" hangingPunct="1">
                <a:defRPr/>
              </a:pPr>
              <a:endParaRPr lang="en-US" dirty="0">
                <a:latin typeface="+mj-lt"/>
                <a:ea typeface="Tahoma" panose="020B0604030504040204" pitchFamily="34" charset="0"/>
                <a:cs typeface="Tahoma" panose="020B0604030504040204" pitchFamily="34" charset="0"/>
              </a:endParaRPr>
            </a:p>
          </p:txBody>
        </p:sp>
        <p:sp>
          <p:nvSpPr>
            <p:cNvPr id="174" name="Freeform 1136"/>
            <p:cNvSpPr>
              <a:spLocks/>
            </p:cNvSpPr>
            <p:nvPr/>
          </p:nvSpPr>
          <p:spPr bwMode="auto">
            <a:xfrm>
              <a:off x="4979988" y="4910137"/>
              <a:ext cx="635000" cy="544513"/>
            </a:xfrm>
            <a:custGeom>
              <a:avLst/>
              <a:gdLst>
                <a:gd name="T0" fmla="*/ 0 w 624"/>
                <a:gd name="T1" fmla="*/ 4 h 529"/>
                <a:gd name="T2" fmla="*/ 6 w 624"/>
                <a:gd name="T3" fmla="*/ 147 h 529"/>
                <a:gd name="T4" fmla="*/ 63 w 624"/>
                <a:gd name="T5" fmla="*/ 251 h 529"/>
                <a:gd name="T6" fmla="*/ 42 w 624"/>
                <a:gd name="T7" fmla="*/ 333 h 529"/>
                <a:gd name="T8" fmla="*/ 46 w 624"/>
                <a:gd name="T9" fmla="*/ 401 h 529"/>
                <a:gd name="T10" fmla="*/ 21 w 624"/>
                <a:gd name="T11" fmla="*/ 436 h 529"/>
                <a:gd name="T12" fmla="*/ 31 w 624"/>
                <a:gd name="T13" fmla="*/ 447 h 529"/>
                <a:gd name="T14" fmla="*/ 114 w 624"/>
                <a:gd name="T15" fmla="*/ 438 h 529"/>
                <a:gd name="T16" fmla="*/ 217 w 624"/>
                <a:gd name="T17" fmla="*/ 464 h 529"/>
                <a:gd name="T18" fmla="*/ 251 w 624"/>
                <a:gd name="T19" fmla="*/ 438 h 529"/>
                <a:gd name="T20" fmla="*/ 352 w 624"/>
                <a:gd name="T21" fmla="*/ 479 h 529"/>
                <a:gd name="T22" fmla="*/ 360 w 624"/>
                <a:gd name="T23" fmla="*/ 502 h 529"/>
                <a:gd name="T24" fmla="*/ 398 w 624"/>
                <a:gd name="T25" fmla="*/ 519 h 529"/>
                <a:gd name="T26" fmla="*/ 419 w 624"/>
                <a:gd name="T27" fmla="*/ 498 h 529"/>
                <a:gd name="T28" fmla="*/ 466 w 624"/>
                <a:gd name="T29" fmla="*/ 517 h 529"/>
                <a:gd name="T30" fmla="*/ 497 w 624"/>
                <a:gd name="T31" fmla="*/ 502 h 529"/>
                <a:gd name="T32" fmla="*/ 491 w 624"/>
                <a:gd name="T33" fmla="*/ 472 h 529"/>
                <a:gd name="T34" fmla="*/ 573 w 624"/>
                <a:gd name="T35" fmla="*/ 498 h 529"/>
                <a:gd name="T36" fmla="*/ 569 w 624"/>
                <a:gd name="T37" fmla="*/ 529 h 529"/>
                <a:gd name="T38" fmla="*/ 624 w 624"/>
                <a:gd name="T39" fmla="*/ 491 h 529"/>
                <a:gd name="T40" fmla="*/ 575 w 624"/>
                <a:gd name="T41" fmla="*/ 485 h 529"/>
                <a:gd name="T42" fmla="*/ 538 w 624"/>
                <a:gd name="T43" fmla="*/ 445 h 529"/>
                <a:gd name="T44" fmla="*/ 584 w 624"/>
                <a:gd name="T45" fmla="*/ 396 h 529"/>
                <a:gd name="T46" fmla="*/ 584 w 624"/>
                <a:gd name="T47" fmla="*/ 367 h 529"/>
                <a:gd name="T48" fmla="*/ 533 w 624"/>
                <a:gd name="T49" fmla="*/ 409 h 529"/>
                <a:gd name="T50" fmla="*/ 508 w 624"/>
                <a:gd name="T51" fmla="*/ 396 h 529"/>
                <a:gd name="T52" fmla="*/ 529 w 624"/>
                <a:gd name="T53" fmla="*/ 373 h 529"/>
                <a:gd name="T54" fmla="*/ 472 w 624"/>
                <a:gd name="T55" fmla="*/ 390 h 529"/>
                <a:gd name="T56" fmla="*/ 436 w 624"/>
                <a:gd name="T57" fmla="*/ 375 h 529"/>
                <a:gd name="T58" fmla="*/ 445 w 624"/>
                <a:gd name="T59" fmla="*/ 350 h 529"/>
                <a:gd name="T60" fmla="*/ 542 w 624"/>
                <a:gd name="T61" fmla="*/ 367 h 529"/>
                <a:gd name="T62" fmla="*/ 504 w 624"/>
                <a:gd name="T63" fmla="*/ 305 h 529"/>
                <a:gd name="T64" fmla="*/ 510 w 624"/>
                <a:gd name="T65" fmla="*/ 259 h 529"/>
                <a:gd name="T66" fmla="*/ 289 w 624"/>
                <a:gd name="T67" fmla="*/ 268 h 529"/>
                <a:gd name="T68" fmla="*/ 316 w 624"/>
                <a:gd name="T69" fmla="*/ 170 h 529"/>
                <a:gd name="T70" fmla="*/ 354 w 624"/>
                <a:gd name="T71" fmla="*/ 120 h 529"/>
                <a:gd name="T72" fmla="*/ 343 w 624"/>
                <a:gd name="T73" fmla="*/ 107 h 529"/>
                <a:gd name="T74" fmla="*/ 327 w 624"/>
                <a:gd name="T75" fmla="*/ 0 h 529"/>
                <a:gd name="T76" fmla="*/ 0 w 624"/>
                <a:gd name="T77" fmla="*/ 4 h 529"/>
                <a:gd name="T78" fmla="*/ 0 w 624"/>
                <a:gd name="T79" fmla="*/ 4 h 529"/>
                <a:gd name="T80" fmla="*/ 0 w 624"/>
                <a:gd name="T81" fmla="*/ 4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24" h="529">
                  <a:moveTo>
                    <a:pt x="0" y="4"/>
                  </a:moveTo>
                  <a:lnTo>
                    <a:pt x="6" y="147"/>
                  </a:lnTo>
                  <a:lnTo>
                    <a:pt x="63" y="251"/>
                  </a:lnTo>
                  <a:lnTo>
                    <a:pt x="42" y="333"/>
                  </a:lnTo>
                  <a:lnTo>
                    <a:pt x="46" y="401"/>
                  </a:lnTo>
                  <a:lnTo>
                    <a:pt x="21" y="436"/>
                  </a:lnTo>
                  <a:lnTo>
                    <a:pt x="31" y="447"/>
                  </a:lnTo>
                  <a:lnTo>
                    <a:pt x="114" y="438"/>
                  </a:lnTo>
                  <a:lnTo>
                    <a:pt x="217" y="464"/>
                  </a:lnTo>
                  <a:lnTo>
                    <a:pt x="251" y="438"/>
                  </a:lnTo>
                  <a:lnTo>
                    <a:pt x="352" y="479"/>
                  </a:lnTo>
                  <a:lnTo>
                    <a:pt x="360" y="502"/>
                  </a:lnTo>
                  <a:lnTo>
                    <a:pt x="398" y="519"/>
                  </a:lnTo>
                  <a:lnTo>
                    <a:pt x="419" y="498"/>
                  </a:lnTo>
                  <a:lnTo>
                    <a:pt x="466" y="517"/>
                  </a:lnTo>
                  <a:lnTo>
                    <a:pt x="497" y="502"/>
                  </a:lnTo>
                  <a:lnTo>
                    <a:pt x="491" y="472"/>
                  </a:lnTo>
                  <a:lnTo>
                    <a:pt x="573" y="498"/>
                  </a:lnTo>
                  <a:lnTo>
                    <a:pt x="569" y="529"/>
                  </a:lnTo>
                  <a:lnTo>
                    <a:pt x="624" y="491"/>
                  </a:lnTo>
                  <a:lnTo>
                    <a:pt x="575" y="485"/>
                  </a:lnTo>
                  <a:lnTo>
                    <a:pt x="538" y="445"/>
                  </a:lnTo>
                  <a:lnTo>
                    <a:pt x="584" y="396"/>
                  </a:lnTo>
                  <a:lnTo>
                    <a:pt x="584" y="367"/>
                  </a:lnTo>
                  <a:lnTo>
                    <a:pt x="533" y="409"/>
                  </a:lnTo>
                  <a:lnTo>
                    <a:pt x="508" y="396"/>
                  </a:lnTo>
                  <a:lnTo>
                    <a:pt x="529" y="373"/>
                  </a:lnTo>
                  <a:lnTo>
                    <a:pt x="472" y="390"/>
                  </a:lnTo>
                  <a:lnTo>
                    <a:pt x="436" y="375"/>
                  </a:lnTo>
                  <a:lnTo>
                    <a:pt x="445" y="350"/>
                  </a:lnTo>
                  <a:lnTo>
                    <a:pt x="542" y="367"/>
                  </a:lnTo>
                  <a:lnTo>
                    <a:pt x="504" y="305"/>
                  </a:lnTo>
                  <a:lnTo>
                    <a:pt x="510" y="259"/>
                  </a:lnTo>
                  <a:lnTo>
                    <a:pt x="289" y="268"/>
                  </a:lnTo>
                  <a:lnTo>
                    <a:pt x="316" y="170"/>
                  </a:lnTo>
                  <a:lnTo>
                    <a:pt x="354" y="120"/>
                  </a:lnTo>
                  <a:lnTo>
                    <a:pt x="343" y="107"/>
                  </a:lnTo>
                  <a:lnTo>
                    <a:pt x="327" y="0"/>
                  </a:lnTo>
                  <a:lnTo>
                    <a:pt x="0" y="4"/>
                  </a:lnTo>
                  <a:lnTo>
                    <a:pt x="0" y="4"/>
                  </a:lnTo>
                  <a:lnTo>
                    <a:pt x="0" y="4"/>
                  </a:lnTo>
                  <a:close/>
                </a:path>
              </a:pathLst>
            </a:custGeom>
            <a:solidFill>
              <a:srgbClr val="E7E6E6"/>
            </a:solidFill>
            <a:ln w="9525">
              <a:solidFill>
                <a:schemeClr val="bg1"/>
              </a:solidFill>
              <a:round/>
              <a:headEnd/>
              <a:tailEnd/>
            </a:ln>
            <a:effectLst/>
            <a:extLst/>
          </p:spPr>
          <p:txBody>
            <a:bodyPr/>
            <a:lstStyle/>
            <a:p>
              <a:pPr eaLnBrk="1" hangingPunct="1">
                <a:defRPr/>
              </a:pPr>
              <a:endParaRPr lang="en-US" dirty="0">
                <a:latin typeface="+mj-lt"/>
                <a:ea typeface="Tahoma" panose="020B0604030504040204" pitchFamily="34" charset="0"/>
                <a:cs typeface="Tahoma" panose="020B0604030504040204" pitchFamily="34" charset="0"/>
              </a:endParaRPr>
            </a:p>
          </p:txBody>
        </p:sp>
        <p:sp>
          <p:nvSpPr>
            <p:cNvPr id="175" name="Freeform 1137"/>
            <p:cNvSpPr>
              <a:spLocks/>
            </p:cNvSpPr>
            <p:nvPr/>
          </p:nvSpPr>
          <p:spPr bwMode="auto">
            <a:xfrm>
              <a:off x="5300663" y="2889251"/>
              <a:ext cx="631825" cy="317500"/>
            </a:xfrm>
            <a:custGeom>
              <a:avLst/>
              <a:gdLst>
                <a:gd name="T0" fmla="*/ 224 w 622"/>
                <a:gd name="T1" fmla="*/ 203 h 310"/>
                <a:gd name="T2" fmla="*/ 232 w 622"/>
                <a:gd name="T3" fmla="*/ 222 h 310"/>
                <a:gd name="T4" fmla="*/ 253 w 622"/>
                <a:gd name="T5" fmla="*/ 228 h 310"/>
                <a:gd name="T6" fmla="*/ 283 w 622"/>
                <a:gd name="T7" fmla="*/ 310 h 310"/>
                <a:gd name="T8" fmla="*/ 338 w 622"/>
                <a:gd name="T9" fmla="*/ 197 h 310"/>
                <a:gd name="T10" fmla="*/ 367 w 622"/>
                <a:gd name="T11" fmla="*/ 201 h 310"/>
                <a:gd name="T12" fmla="*/ 403 w 622"/>
                <a:gd name="T13" fmla="*/ 184 h 310"/>
                <a:gd name="T14" fmla="*/ 462 w 622"/>
                <a:gd name="T15" fmla="*/ 184 h 310"/>
                <a:gd name="T16" fmla="*/ 483 w 622"/>
                <a:gd name="T17" fmla="*/ 158 h 310"/>
                <a:gd name="T18" fmla="*/ 599 w 622"/>
                <a:gd name="T19" fmla="*/ 161 h 310"/>
                <a:gd name="T20" fmla="*/ 622 w 622"/>
                <a:gd name="T21" fmla="*/ 144 h 310"/>
                <a:gd name="T22" fmla="*/ 584 w 622"/>
                <a:gd name="T23" fmla="*/ 101 h 310"/>
                <a:gd name="T24" fmla="*/ 513 w 622"/>
                <a:gd name="T25" fmla="*/ 102 h 310"/>
                <a:gd name="T26" fmla="*/ 456 w 622"/>
                <a:gd name="T27" fmla="*/ 95 h 310"/>
                <a:gd name="T28" fmla="*/ 384 w 622"/>
                <a:gd name="T29" fmla="*/ 95 h 310"/>
                <a:gd name="T30" fmla="*/ 359 w 622"/>
                <a:gd name="T31" fmla="*/ 131 h 310"/>
                <a:gd name="T32" fmla="*/ 323 w 622"/>
                <a:gd name="T33" fmla="*/ 110 h 310"/>
                <a:gd name="T34" fmla="*/ 285 w 622"/>
                <a:gd name="T35" fmla="*/ 114 h 310"/>
                <a:gd name="T36" fmla="*/ 272 w 622"/>
                <a:gd name="T37" fmla="*/ 76 h 310"/>
                <a:gd name="T38" fmla="*/ 190 w 622"/>
                <a:gd name="T39" fmla="*/ 70 h 310"/>
                <a:gd name="T40" fmla="*/ 181 w 622"/>
                <a:gd name="T41" fmla="*/ 57 h 310"/>
                <a:gd name="T42" fmla="*/ 217 w 622"/>
                <a:gd name="T43" fmla="*/ 17 h 310"/>
                <a:gd name="T44" fmla="*/ 247 w 622"/>
                <a:gd name="T45" fmla="*/ 15 h 310"/>
                <a:gd name="T46" fmla="*/ 217 w 622"/>
                <a:gd name="T47" fmla="*/ 0 h 310"/>
                <a:gd name="T48" fmla="*/ 171 w 622"/>
                <a:gd name="T49" fmla="*/ 11 h 310"/>
                <a:gd name="T50" fmla="*/ 95 w 622"/>
                <a:gd name="T51" fmla="*/ 87 h 310"/>
                <a:gd name="T52" fmla="*/ 57 w 622"/>
                <a:gd name="T53" fmla="*/ 95 h 310"/>
                <a:gd name="T54" fmla="*/ 0 w 622"/>
                <a:gd name="T55" fmla="*/ 133 h 310"/>
                <a:gd name="T56" fmla="*/ 224 w 622"/>
                <a:gd name="T57" fmla="*/ 203 h 310"/>
                <a:gd name="T58" fmla="*/ 224 w 622"/>
                <a:gd name="T59" fmla="*/ 203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22" h="310">
                  <a:moveTo>
                    <a:pt x="224" y="203"/>
                  </a:moveTo>
                  <a:lnTo>
                    <a:pt x="232" y="222"/>
                  </a:lnTo>
                  <a:lnTo>
                    <a:pt x="253" y="228"/>
                  </a:lnTo>
                  <a:lnTo>
                    <a:pt x="283" y="310"/>
                  </a:lnTo>
                  <a:lnTo>
                    <a:pt x="338" y="197"/>
                  </a:lnTo>
                  <a:lnTo>
                    <a:pt x="367" y="201"/>
                  </a:lnTo>
                  <a:lnTo>
                    <a:pt x="403" y="184"/>
                  </a:lnTo>
                  <a:lnTo>
                    <a:pt x="462" y="184"/>
                  </a:lnTo>
                  <a:lnTo>
                    <a:pt x="483" y="158"/>
                  </a:lnTo>
                  <a:lnTo>
                    <a:pt x="599" y="161"/>
                  </a:lnTo>
                  <a:lnTo>
                    <a:pt x="622" y="144"/>
                  </a:lnTo>
                  <a:lnTo>
                    <a:pt x="584" y="101"/>
                  </a:lnTo>
                  <a:lnTo>
                    <a:pt x="513" y="102"/>
                  </a:lnTo>
                  <a:lnTo>
                    <a:pt x="456" y="95"/>
                  </a:lnTo>
                  <a:lnTo>
                    <a:pt x="384" y="95"/>
                  </a:lnTo>
                  <a:lnTo>
                    <a:pt x="359" y="131"/>
                  </a:lnTo>
                  <a:lnTo>
                    <a:pt x="323" y="110"/>
                  </a:lnTo>
                  <a:lnTo>
                    <a:pt x="285" y="114"/>
                  </a:lnTo>
                  <a:lnTo>
                    <a:pt x="272" y="76"/>
                  </a:lnTo>
                  <a:lnTo>
                    <a:pt x="190" y="70"/>
                  </a:lnTo>
                  <a:lnTo>
                    <a:pt x="181" y="57"/>
                  </a:lnTo>
                  <a:lnTo>
                    <a:pt x="217" y="17"/>
                  </a:lnTo>
                  <a:lnTo>
                    <a:pt x="247" y="15"/>
                  </a:lnTo>
                  <a:lnTo>
                    <a:pt x="217" y="0"/>
                  </a:lnTo>
                  <a:lnTo>
                    <a:pt x="171" y="11"/>
                  </a:lnTo>
                  <a:lnTo>
                    <a:pt x="95" y="87"/>
                  </a:lnTo>
                  <a:lnTo>
                    <a:pt x="57" y="95"/>
                  </a:lnTo>
                  <a:lnTo>
                    <a:pt x="0" y="133"/>
                  </a:lnTo>
                  <a:lnTo>
                    <a:pt x="224" y="203"/>
                  </a:lnTo>
                  <a:lnTo>
                    <a:pt x="224" y="203"/>
                  </a:lnTo>
                  <a:close/>
                </a:path>
              </a:pathLst>
            </a:custGeom>
            <a:solidFill>
              <a:srgbClr val="E0AAAD"/>
            </a:solidFill>
            <a:ln w="9525">
              <a:solidFill>
                <a:schemeClr val="bg1"/>
              </a:solidFill>
              <a:round/>
              <a:headEnd/>
              <a:tailEnd/>
            </a:ln>
            <a:effectLst/>
            <a:extLst/>
          </p:spPr>
          <p:txBody>
            <a:bodyPr/>
            <a:lstStyle/>
            <a:p>
              <a:pPr eaLnBrk="1" hangingPunct="1">
                <a:defRPr/>
              </a:pPr>
              <a:endParaRPr lang="en-US" dirty="0">
                <a:latin typeface="+mj-lt"/>
                <a:ea typeface="Tahoma" panose="020B0604030504040204" pitchFamily="34" charset="0"/>
                <a:cs typeface="Tahoma" panose="020B0604030504040204" pitchFamily="34" charset="0"/>
              </a:endParaRPr>
            </a:p>
          </p:txBody>
        </p:sp>
        <p:sp>
          <p:nvSpPr>
            <p:cNvPr id="176" name="Freeform 1138"/>
            <p:cNvSpPr>
              <a:spLocks/>
            </p:cNvSpPr>
            <p:nvPr/>
          </p:nvSpPr>
          <p:spPr bwMode="auto">
            <a:xfrm>
              <a:off x="5707063" y="3086101"/>
              <a:ext cx="427038" cy="577850"/>
            </a:xfrm>
            <a:custGeom>
              <a:avLst/>
              <a:gdLst>
                <a:gd name="T0" fmla="*/ 48 w 422"/>
                <a:gd name="T1" fmla="*/ 464 h 559"/>
                <a:gd name="T2" fmla="*/ 42 w 422"/>
                <a:gd name="T3" fmla="*/ 370 h 559"/>
                <a:gd name="T4" fmla="*/ 6 w 422"/>
                <a:gd name="T5" fmla="*/ 302 h 559"/>
                <a:gd name="T6" fmla="*/ 21 w 422"/>
                <a:gd name="T7" fmla="*/ 159 h 559"/>
                <a:gd name="T8" fmla="*/ 82 w 422"/>
                <a:gd name="T9" fmla="*/ 85 h 559"/>
                <a:gd name="T10" fmla="*/ 78 w 422"/>
                <a:gd name="T11" fmla="*/ 140 h 559"/>
                <a:gd name="T12" fmla="*/ 97 w 422"/>
                <a:gd name="T13" fmla="*/ 129 h 559"/>
                <a:gd name="T14" fmla="*/ 97 w 422"/>
                <a:gd name="T15" fmla="*/ 83 h 559"/>
                <a:gd name="T16" fmla="*/ 120 w 422"/>
                <a:gd name="T17" fmla="*/ 57 h 559"/>
                <a:gd name="T18" fmla="*/ 127 w 422"/>
                <a:gd name="T19" fmla="*/ 7 h 559"/>
                <a:gd name="T20" fmla="*/ 148 w 422"/>
                <a:gd name="T21" fmla="*/ 0 h 559"/>
                <a:gd name="T22" fmla="*/ 276 w 422"/>
                <a:gd name="T23" fmla="*/ 43 h 559"/>
                <a:gd name="T24" fmla="*/ 287 w 422"/>
                <a:gd name="T25" fmla="*/ 80 h 559"/>
                <a:gd name="T26" fmla="*/ 304 w 422"/>
                <a:gd name="T27" fmla="*/ 114 h 559"/>
                <a:gd name="T28" fmla="*/ 308 w 422"/>
                <a:gd name="T29" fmla="*/ 175 h 559"/>
                <a:gd name="T30" fmla="*/ 264 w 422"/>
                <a:gd name="T31" fmla="*/ 228 h 559"/>
                <a:gd name="T32" fmla="*/ 262 w 422"/>
                <a:gd name="T33" fmla="*/ 268 h 559"/>
                <a:gd name="T34" fmla="*/ 287 w 422"/>
                <a:gd name="T35" fmla="*/ 281 h 559"/>
                <a:gd name="T36" fmla="*/ 321 w 422"/>
                <a:gd name="T37" fmla="*/ 226 h 559"/>
                <a:gd name="T38" fmla="*/ 356 w 422"/>
                <a:gd name="T39" fmla="*/ 207 h 559"/>
                <a:gd name="T40" fmla="*/ 378 w 422"/>
                <a:gd name="T41" fmla="*/ 218 h 559"/>
                <a:gd name="T42" fmla="*/ 422 w 422"/>
                <a:gd name="T43" fmla="*/ 342 h 559"/>
                <a:gd name="T44" fmla="*/ 392 w 422"/>
                <a:gd name="T45" fmla="*/ 395 h 559"/>
                <a:gd name="T46" fmla="*/ 384 w 422"/>
                <a:gd name="T47" fmla="*/ 433 h 559"/>
                <a:gd name="T48" fmla="*/ 367 w 422"/>
                <a:gd name="T49" fmla="*/ 445 h 559"/>
                <a:gd name="T50" fmla="*/ 367 w 422"/>
                <a:gd name="T51" fmla="*/ 479 h 559"/>
                <a:gd name="T52" fmla="*/ 344 w 422"/>
                <a:gd name="T53" fmla="*/ 524 h 559"/>
                <a:gd name="T54" fmla="*/ 205 w 422"/>
                <a:gd name="T55" fmla="*/ 543 h 559"/>
                <a:gd name="T56" fmla="*/ 202 w 422"/>
                <a:gd name="T57" fmla="*/ 536 h 559"/>
                <a:gd name="T58" fmla="*/ 0 w 422"/>
                <a:gd name="T59" fmla="*/ 559 h 559"/>
                <a:gd name="T60" fmla="*/ 48 w 422"/>
                <a:gd name="T61" fmla="*/ 464 h 559"/>
                <a:gd name="T62" fmla="*/ 48 w 422"/>
                <a:gd name="T63" fmla="*/ 464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22" h="559">
                  <a:moveTo>
                    <a:pt x="48" y="464"/>
                  </a:moveTo>
                  <a:lnTo>
                    <a:pt x="42" y="370"/>
                  </a:lnTo>
                  <a:lnTo>
                    <a:pt x="6" y="302"/>
                  </a:lnTo>
                  <a:lnTo>
                    <a:pt x="21" y="159"/>
                  </a:lnTo>
                  <a:lnTo>
                    <a:pt x="82" y="85"/>
                  </a:lnTo>
                  <a:lnTo>
                    <a:pt x="78" y="140"/>
                  </a:lnTo>
                  <a:lnTo>
                    <a:pt x="97" y="129"/>
                  </a:lnTo>
                  <a:lnTo>
                    <a:pt x="97" y="83"/>
                  </a:lnTo>
                  <a:lnTo>
                    <a:pt x="120" y="57"/>
                  </a:lnTo>
                  <a:lnTo>
                    <a:pt x="127" y="7"/>
                  </a:lnTo>
                  <a:lnTo>
                    <a:pt x="148" y="0"/>
                  </a:lnTo>
                  <a:lnTo>
                    <a:pt x="276" y="43"/>
                  </a:lnTo>
                  <a:lnTo>
                    <a:pt x="287" y="80"/>
                  </a:lnTo>
                  <a:lnTo>
                    <a:pt x="304" y="114"/>
                  </a:lnTo>
                  <a:lnTo>
                    <a:pt x="308" y="175"/>
                  </a:lnTo>
                  <a:lnTo>
                    <a:pt x="264" y="228"/>
                  </a:lnTo>
                  <a:lnTo>
                    <a:pt x="262" y="268"/>
                  </a:lnTo>
                  <a:lnTo>
                    <a:pt x="287" y="281"/>
                  </a:lnTo>
                  <a:lnTo>
                    <a:pt x="321" y="226"/>
                  </a:lnTo>
                  <a:lnTo>
                    <a:pt x="356" y="207"/>
                  </a:lnTo>
                  <a:lnTo>
                    <a:pt x="378" y="218"/>
                  </a:lnTo>
                  <a:lnTo>
                    <a:pt x="422" y="342"/>
                  </a:lnTo>
                  <a:lnTo>
                    <a:pt x="392" y="395"/>
                  </a:lnTo>
                  <a:lnTo>
                    <a:pt x="384" y="433"/>
                  </a:lnTo>
                  <a:lnTo>
                    <a:pt x="367" y="445"/>
                  </a:lnTo>
                  <a:lnTo>
                    <a:pt x="367" y="479"/>
                  </a:lnTo>
                  <a:lnTo>
                    <a:pt x="344" y="524"/>
                  </a:lnTo>
                  <a:lnTo>
                    <a:pt x="205" y="543"/>
                  </a:lnTo>
                  <a:lnTo>
                    <a:pt x="202" y="536"/>
                  </a:lnTo>
                  <a:lnTo>
                    <a:pt x="0" y="559"/>
                  </a:lnTo>
                  <a:lnTo>
                    <a:pt x="48" y="464"/>
                  </a:lnTo>
                  <a:lnTo>
                    <a:pt x="48" y="464"/>
                  </a:lnTo>
                  <a:close/>
                </a:path>
              </a:pathLst>
            </a:custGeom>
            <a:solidFill>
              <a:srgbClr val="E0AAAD"/>
            </a:solidFill>
            <a:ln w="9525">
              <a:solidFill>
                <a:schemeClr val="bg1"/>
              </a:solidFill>
              <a:round/>
              <a:headEnd/>
              <a:tailEnd/>
            </a:ln>
            <a:effectLst/>
            <a:extLst/>
          </p:spPr>
          <p:txBody>
            <a:bodyPr/>
            <a:lstStyle/>
            <a:p>
              <a:pPr eaLnBrk="1" hangingPunct="1">
                <a:defRPr/>
              </a:pPr>
              <a:endParaRPr lang="en-US" dirty="0">
                <a:latin typeface="+mj-lt"/>
                <a:ea typeface="Tahoma" panose="020B0604030504040204" pitchFamily="34" charset="0"/>
                <a:cs typeface="Tahoma" panose="020B0604030504040204" pitchFamily="34" charset="0"/>
              </a:endParaRPr>
            </a:p>
          </p:txBody>
        </p:sp>
        <p:sp>
          <p:nvSpPr>
            <p:cNvPr id="177" name="Freeform 1142"/>
            <p:cNvSpPr>
              <a:spLocks/>
            </p:cNvSpPr>
            <p:nvPr/>
          </p:nvSpPr>
          <p:spPr bwMode="auto">
            <a:xfrm>
              <a:off x="5500688" y="3995738"/>
              <a:ext cx="804863" cy="409575"/>
            </a:xfrm>
            <a:custGeom>
              <a:avLst/>
              <a:gdLst>
                <a:gd name="T0" fmla="*/ 4 w 791"/>
                <a:gd name="T1" fmla="*/ 375 h 396"/>
                <a:gd name="T2" fmla="*/ 23 w 791"/>
                <a:gd name="T3" fmla="*/ 373 h 396"/>
                <a:gd name="T4" fmla="*/ 29 w 791"/>
                <a:gd name="T5" fmla="*/ 331 h 396"/>
                <a:gd name="T6" fmla="*/ 17 w 791"/>
                <a:gd name="T7" fmla="*/ 329 h 396"/>
                <a:gd name="T8" fmla="*/ 42 w 791"/>
                <a:gd name="T9" fmla="*/ 295 h 396"/>
                <a:gd name="T10" fmla="*/ 91 w 791"/>
                <a:gd name="T11" fmla="*/ 310 h 396"/>
                <a:gd name="T12" fmla="*/ 99 w 791"/>
                <a:gd name="T13" fmla="*/ 262 h 396"/>
                <a:gd name="T14" fmla="*/ 133 w 791"/>
                <a:gd name="T15" fmla="*/ 249 h 396"/>
                <a:gd name="T16" fmla="*/ 128 w 791"/>
                <a:gd name="T17" fmla="*/ 240 h 396"/>
                <a:gd name="T18" fmla="*/ 147 w 791"/>
                <a:gd name="T19" fmla="*/ 194 h 396"/>
                <a:gd name="T20" fmla="*/ 211 w 791"/>
                <a:gd name="T21" fmla="*/ 190 h 396"/>
                <a:gd name="T22" fmla="*/ 264 w 791"/>
                <a:gd name="T23" fmla="*/ 173 h 396"/>
                <a:gd name="T24" fmla="*/ 299 w 791"/>
                <a:gd name="T25" fmla="*/ 150 h 396"/>
                <a:gd name="T26" fmla="*/ 318 w 791"/>
                <a:gd name="T27" fmla="*/ 141 h 396"/>
                <a:gd name="T28" fmla="*/ 361 w 791"/>
                <a:gd name="T29" fmla="*/ 139 h 396"/>
                <a:gd name="T30" fmla="*/ 411 w 791"/>
                <a:gd name="T31" fmla="*/ 57 h 396"/>
                <a:gd name="T32" fmla="*/ 426 w 791"/>
                <a:gd name="T33" fmla="*/ 63 h 396"/>
                <a:gd name="T34" fmla="*/ 464 w 791"/>
                <a:gd name="T35" fmla="*/ 34 h 396"/>
                <a:gd name="T36" fmla="*/ 455 w 791"/>
                <a:gd name="T37" fmla="*/ 13 h 396"/>
                <a:gd name="T38" fmla="*/ 458 w 791"/>
                <a:gd name="T39" fmla="*/ 2 h 396"/>
                <a:gd name="T40" fmla="*/ 493 w 791"/>
                <a:gd name="T41" fmla="*/ 0 h 396"/>
                <a:gd name="T42" fmla="*/ 515 w 791"/>
                <a:gd name="T43" fmla="*/ 8 h 396"/>
                <a:gd name="T44" fmla="*/ 584 w 791"/>
                <a:gd name="T45" fmla="*/ 48 h 396"/>
                <a:gd name="T46" fmla="*/ 633 w 791"/>
                <a:gd name="T47" fmla="*/ 46 h 396"/>
                <a:gd name="T48" fmla="*/ 656 w 791"/>
                <a:gd name="T49" fmla="*/ 31 h 396"/>
                <a:gd name="T50" fmla="*/ 711 w 791"/>
                <a:gd name="T51" fmla="*/ 65 h 396"/>
                <a:gd name="T52" fmla="*/ 728 w 791"/>
                <a:gd name="T53" fmla="*/ 129 h 396"/>
                <a:gd name="T54" fmla="*/ 791 w 791"/>
                <a:gd name="T55" fmla="*/ 175 h 396"/>
                <a:gd name="T56" fmla="*/ 761 w 791"/>
                <a:gd name="T57" fmla="*/ 211 h 396"/>
                <a:gd name="T58" fmla="*/ 707 w 791"/>
                <a:gd name="T59" fmla="*/ 262 h 396"/>
                <a:gd name="T60" fmla="*/ 706 w 791"/>
                <a:gd name="T61" fmla="*/ 274 h 396"/>
                <a:gd name="T62" fmla="*/ 628 w 791"/>
                <a:gd name="T63" fmla="*/ 323 h 396"/>
                <a:gd name="T64" fmla="*/ 190 w 791"/>
                <a:gd name="T65" fmla="*/ 365 h 396"/>
                <a:gd name="T66" fmla="*/ 143 w 791"/>
                <a:gd name="T67" fmla="*/ 361 h 396"/>
                <a:gd name="T68" fmla="*/ 145 w 791"/>
                <a:gd name="T69" fmla="*/ 384 h 396"/>
                <a:gd name="T70" fmla="*/ 0 w 791"/>
                <a:gd name="T71" fmla="*/ 396 h 396"/>
                <a:gd name="T72" fmla="*/ 4 w 791"/>
                <a:gd name="T73" fmla="*/ 375 h 396"/>
                <a:gd name="T74" fmla="*/ 4 w 791"/>
                <a:gd name="T75" fmla="*/ 375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91" h="396">
                  <a:moveTo>
                    <a:pt x="4" y="375"/>
                  </a:moveTo>
                  <a:lnTo>
                    <a:pt x="23" y="373"/>
                  </a:lnTo>
                  <a:lnTo>
                    <a:pt x="29" y="331"/>
                  </a:lnTo>
                  <a:lnTo>
                    <a:pt x="17" y="329"/>
                  </a:lnTo>
                  <a:lnTo>
                    <a:pt x="42" y="295"/>
                  </a:lnTo>
                  <a:lnTo>
                    <a:pt x="91" y="310"/>
                  </a:lnTo>
                  <a:lnTo>
                    <a:pt x="99" y="262"/>
                  </a:lnTo>
                  <a:lnTo>
                    <a:pt x="133" y="249"/>
                  </a:lnTo>
                  <a:lnTo>
                    <a:pt x="128" y="240"/>
                  </a:lnTo>
                  <a:lnTo>
                    <a:pt x="147" y="194"/>
                  </a:lnTo>
                  <a:lnTo>
                    <a:pt x="211" y="190"/>
                  </a:lnTo>
                  <a:lnTo>
                    <a:pt x="264" y="173"/>
                  </a:lnTo>
                  <a:lnTo>
                    <a:pt x="299" y="150"/>
                  </a:lnTo>
                  <a:lnTo>
                    <a:pt x="318" y="141"/>
                  </a:lnTo>
                  <a:lnTo>
                    <a:pt x="361" y="139"/>
                  </a:lnTo>
                  <a:lnTo>
                    <a:pt x="411" y="57"/>
                  </a:lnTo>
                  <a:lnTo>
                    <a:pt x="426" y="63"/>
                  </a:lnTo>
                  <a:lnTo>
                    <a:pt x="464" y="34"/>
                  </a:lnTo>
                  <a:lnTo>
                    <a:pt x="455" y="13"/>
                  </a:lnTo>
                  <a:lnTo>
                    <a:pt x="458" y="2"/>
                  </a:lnTo>
                  <a:lnTo>
                    <a:pt x="493" y="0"/>
                  </a:lnTo>
                  <a:lnTo>
                    <a:pt x="515" y="8"/>
                  </a:lnTo>
                  <a:lnTo>
                    <a:pt x="584" y="48"/>
                  </a:lnTo>
                  <a:lnTo>
                    <a:pt x="633" y="46"/>
                  </a:lnTo>
                  <a:lnTo>
                    <a:pt x="656" y="31"/>
                  </a:lnTo>
                  <a:lnTo>
                    <a:pt x="711" y="65"/>
                  </a:lnTo>
                  <a:lnTo>
                    <a:pt x="728" y="129"/>
                  </a:lnTo>
                  <a:lnTo>
                    <a:pt x="791" y="175"/>
                  </a:lnTo>
                  <a:lnTo>
                    <a:pt x="761" y="211"/>
                  </a:lnTo>
                  <a:lnTo>
                    <a:pt x="707" y="262"/>
                  </a:lnTo>
                  <a:lnTo>
                    <a:pt x="706" y="274"/>
                  </a:lnTo>
                  <a:lnTo>
                    <a:pt x="628" y="323"/>
                  </a:lnTo>
                  <a:lnTo>
                    <a:pt x="190" y="365"/>
                  </a:lnTo>
                  <a:lnTo>
                    <a:pt x="143" y="361"/>
                  </a:lnTo>
                  <a:lnTo>
                    <a:pt x="145" y="384"/>
                  </a:lnTo>
                  <a:lnTo>
                    <a:pt x="0" y="396"/>
                  </a:lnTo>
                  <a:lnTo>
                    <a:pt x="4" y="375"/>
                  </a:lnTo>
                  <a:lnTo>
                    <a:pt x="4" y="375"/>
                  </a:lnTo>
                  <a:close/>
                </a:path>
              </a:pathLst>
            </a:custGeom>
            <a:solidFill>
              <a:srgbClr val="E7E6E6"/>
            </a:solidFill>
            <a:ln w="9525">
              <a:solidFill>
                <a:schemeClr val="bg1"/>
              </a:solidFill>
              <a:round/>
              <a:headEnd/>
              <a:tailEnd/>
            </a:ln>
            <a:effectLst/>
            <a:extLst/>
          </p:spPr>
          <p:txBody>
            <a:bodyPr/>
            <a:lstStyle/>
            <a:p>
              <a:pPr eaLnBrk="1" hangingPunct="1">
                <a:defRPr/>
              </a:pPr>
              <a:endParaRPr lang="en-US" dirty="0">
                <a:latin typeface="+mj-lt"/>
                <a:ea typeface="Tahoma" panose="020B0604030504040204" pitchFamily="34" charset="0"/>
                <a:cs typeface="Tahoma" panose="020B0604030504040204" pitchFamily="34" charset="0"/>
              </a:endParaRPr>
            </a:p>
          </p:txBody>
        </p:sp>
        <p:sp>
          <p:nvSpPr>
            <p:cNvPr id="178" name="Freeform 1143"/>
            <p:cNvSpPr>
              <a:spLocks/>
            </p:cNvSpPr>
            <p:nvPr/>
          </p:nvSpPr>
          <p:spPr bwMode="auto">
            <a:xfrm>
              <a:off x="5402263" y="4308475"/>
              <a:ext cx="946150" cy="317500"/>
            </a:xfrm>
            <a:custGeom>
              <a:avLst/>
              <a:gdLst>
                <a:gd name="T0" fmla="*/ 17 w 931"/>
                <a:gd name="T1" fmla="*/ 253 h 308"/>
                <a:gd name="T2" fmla="*/ 11 w 931"/>
                <a:gd name="T3" fmla="*/ 249 h 308"/>
                <a:gd name="T4" fmla="*/ 38 w 931"/>
                <a:gd name="T5" fmla="*/ 228 h 308"/>
                <a:gd name="T6" fmla="*/ 64 w 931"/>
                <a:gd name="T7" fmla="*/ 180 h 308"/>
                <a:gd name="T8" fmla="*/ 55 w 931"/>
                <a:gd name="T9" fmla="*/ 169 h 308"/>
                <a:gd name="T10" fmla="*/ 68 w 931"/>
                <a:gd name="T11" fmla="*/ 146 h 308"/>
                <a:gd name="T12" fmla="*/ 68 w 931"/>
                <a:gd name="T13" fmla="*/ 120 h 308"/>
                <a:gd name="T14" fmla="*/ 87 w 931"/>
                <a:gd name="T15" fmla="*/ 101 h 308"/>
                <a:gd name="T16" fmla="*/ 232 w 931"/>
                <a:gd name="T17" fmla="*/ 89 h 308"/>
                <a:gd name="T18" fmla="*/ 230 w 931"/>
                <a:gd name="T19" fmla="*/ 66 h 308"/>
                <a:gd name="T20" fmla="*/ 277 w 931"/>
                <a:gd name="T21" fmla="*/ 70 h 308"/>
                <a:gd name="T22" fmla="*/ 715 w 931"/>
                <a:gd name="T23" fmla="*/ 28 h 308"/>
                <a:gd name="T24" fmla="*/ 931 w 931"/>
                <a:gd name="T25" fmla="*/ 0 h 308"/>
                <a:gd name="T26" fmla="*/ 893 w 931"/>
                <a:gd name="T27" fmla="*/ 74 h 308"/>
                <a:gd name="T28" fmla="*/ 834 w 931"/>
                <a:gd name="T29" fmla="*/ 87 h 308"/>
                <a:gd name="T30" fmla="*/ 806 w 931"/>
                <a:gd name="T31" fmla="*/ 125 h 308"/>
                <a:gd name="T32" fmla="*/ 699 w 931"/>
                <a:gd name="T33" fmla="*/ 186 h 308"/>
                <a:gd name="T34" fmla="*/ 694 w 931"/>
                <a:gd name="T35" fmla="*/ 209 h 308"/>
                <a:gd name="T36" fmla="*/ 667 w 931"/>
                <a:gd name="T37" fmla="*/ 222 h 308"/>
                <a:gd name="T38" fmla="*/ 667 w 931"/>
                <a:gd name="T39" fmla="*/ 253 h 308"/>
                <a:gd name="T40" fmla="*/ 523 w 931"/>
                <a:gd name="T41" fmla="*/ 270 h 308"/>
                <a:gd name="T42" fmla="*/ 234 w 931"/>
                <a:gd name="T43" fmla="*/ 294 h 308"/>
                <a:gd name="T44" fmla="*/ 0 w 931"/>
                <a:gd name="T45" fmla="*/ 308 h 308"/>
                <a:gd name="T46" fmla="*/ 17 w 931"/>
                <a:gd name="T47" fmla="*/ 253 h 308"/>
                <a:gd name="T48" fmla="*/ 17 w 931"/>
                <a:gd name="T49" fmla="*/ 253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31" h="308">
                  <a:moveTo>
                    <a:pt x="17" y="253"/>
                  </a:moveTo>
                  <a:lnTo>
                    <a:pt x="11" y="249"/>
                  </a:lnTo>
                  <a:lnTo>
                    <a:pt x="38" y="228"/>
                  </a:lnTo>
                  <a:lnTo>
                    <a:pt x="64" y="180"/>
                  </a:lnTo>
                  <a:lnTo>
                    <a:pt x="55" y="169"/>
                  </a:lnTo>
                  <a:lnTo>
                    <a:pt x="68" y="146"/>
                  </a:lnTo>
                  <a:lnTo>
                    <a:pt x="68" y="120"/>
                  </a:lnTo>
                  <a:lnTo>
                    <a:pt x="87" y="101"/>
                  </a:lnTo>
                  <a:lnTo>
                    <a:pt x="232" y="89"/>
                  </a:lnTo>
                  <a:lnTo>
                    <a:pt x="230" y="66"/>
                  </a:lnTo>
                  <a:lnTo>
                    <a:pt x="277" y="70"/>
                  </a:lnTo>
                  <a:lnTo>
                    <a:pt x="715" y="28"/>
                  </a:lnTo>
                  <a:lnTo>
                    <a:pt x="931" y="0"/>
                  </a:lnTo>
                  <a:lnTo>
                    <a:pt x="893" y="74"/>
                  </a:lnTo>
                  <a:lnTo>
                    <a:pt x="834" y="87"/>
                  </a:lnTo>
                  <a:lnTo>
                    <a:pt x="806" y="125"/>
                  </a:lnTo>
                  <a:lnTo>
                    <a:pt x="699" y="186"/>
                  </a:lnTo>
                  <a:lnTo>
                    <a:pt x="694" y="209"/>
                  </a:lnTo>
                  <a:lnTo>
                    <a:pt x="667" y="222"/>
                  </a:lnTo>
                  <a:lnTo>
                    <a:pt x="667" y="253"/>
                  </a:lnTo>
                  <a:lnTo>
                    <a:pt x="523" y="270"/>
                  </a:lnTo>
                  <a:lnTo>
                    <a:pt x="234" y="294"/>
                  </a:lnTo>
                  <a:lnTo>
                    <a:pt x="0" y="308"/>
                  </a:lnTo>
                  <a:lnTo>
                    <a:pt x="17" y="253"/>
                  </a:lnTo>
                  <a:lnTo>
                    <a:pt x="17" y="253"/>
                  </a:lnTo>
                  <a:close/>
                </a:path>
              </a:pathLst>
            </a:custGeom>
            <a:grpFill/>
            <a:ln w="9525">
              <a:solidFill>
                <a:schemeClr val="bg1"/>
              </a:solidFill>
              <a:round/>
              <a:headEnd/>
              <a:tailEnd/>
            </a:ln>
            <a:effectLst/>
            <a:extLst/>
          </p:spPr>
          <p:txBody>
            <a:bodyPr/>
            <a:lstStyle/>
            <a:p>
              <a:pPr eaLnBrk="1" hangingPunct="1">
                <a:defRPr/>
              </a:pPr>
              <a:endParaRPr lang="en-US" dirty="0">
                <a:latin typeface="+mj-lt"/>
                <a:ea typeface="Tahoma" panose="020B0604030504040204" pitchFamily="34" charset="0"/>
                <a:cs typeface="Tahoma" panose="020B0604030504040204" pitchFamily="34" charset="0"/>
              </a:endParaRPr>
            </a:p>
          </p:txBody>
        </p:sp>
        <p:sp>
          <p:nvSpPr>
            <p:cNvPr id="179" name="Freeform 1144"/>
            <p:cNvSpPr>
              <a:spLocks/>
            </p:cNvSpPr>
            <p:nvPr/>
          </p:nvSpPr>
          <p:spPr bwMode="auto">
            <a:xfrm>
              <a:off x="5270501" y="4613275"/>
              <a:ext cx="396875" cy="673100"/>
            </a:xfrm>
            <a:custGeom>
              <a:avLst/>
              <a:gdLst>
                <a:gd name="T0" fmla="*/ 27 w 388"/>
                <a:gd name="T1" fmla="*/ 457 h 654"/>
                <a:gd name="T2" fmla="*/ 65 w 388"/>
                <a:gd name="T3" fmla="*/ 407 h 654"/>
                <a:gd name="T4" fmla="*/ 54 w 388"/>
                <a:gd name="T5" fmla="*/ 394 h 654"/>
                <a:gd name="T6" fmla="*/ 38 w 388"/>
                <a:gd name="T7" fmla="*/ 287 h 654"/>
                <a:gd name="T8" fmla="*/ 33 w 388"/>
                <a:gd name="T9" fmla="*/ 215 h 654"/>
                <a:gd name="T10" fmla="*/ 59 w 388"/>
                <a:gd name="T11" fmla="*/ 135 h 654"/>
                <a:gd name="T12" fmla="*/ 101 w 388"/>
                <a:gd name="T13" fmla="*/ 80 h 654"/>
                <a:gd name="T14" fmla="*/ 97 w 388"/>
                <a:gd name="T15" fmla="*/ 65 h 654"/>
                <a:gd name="T16" fmla="*/ 128 w 388"/>
                <a:gd name="T17" fmla="*/ 14 h 654"/>
                <a:gd name="T18" fmla="*/ 362 w 388"/>
                <a:gd name="T19" fmla="*/ 0 h 654"/>
                <a:gd name="T20" fmla="*/ 373 w 388"/>
                <a:gd name="T21" fmla="*/ 12 h 654"/>
                <a:gd name="T22" fmla="*/ 362 w 388"/>
                <a:gd name="T23" fmla="*/ 419 h 654"/>
                <a:gd name="T24" fmla="*/ 388 w 388"/>
                <a:gd name="T25" fmla="*/ 614 h 654"/>
                <a:gd name="T26" fmla="*/ 379 w 388"/>
                <a:gd name="T27" fmla="*/ 624 h 654"/>
                <a:gd name="T28" fmla="*/ 329 w 388"/>
                <a:gd name="T29" fmla="*/ 612 h 654"/>
                <a:gd name="T30" fmla="*/ 253 w 388"/>
                <a:gd name="T31" fmla="*/ 654 h 654"/>
                <a:gd name="T32" fmla="*/ 215 w 388"/>
                <a:gd name="T33" fmla="*/ 592 h 654"/>
                <a:gd name="T34" fmla="*/ 221 w 388"/>
                <a:gd name="T35" fmla="*/ 546 h 654"/>
                <a:gd name="T36" fmla="*/ 0 w 388"/>
                <a:gd name="T37" fmla="*/ 555 h 654"/>
                <a:gd name="T38" fmla="*/ 27 w 388"/>
                <a:gd name="T39" fmla="*/ 457 h 654"/>
                <a:gd name="T40" fmla="*/ 27 w 388"/>
                <a:gd name="T41" fmla="*/ 457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88" h="654">
                  <a:moveTo>
                    <a:pt x="27" y="457"/>
                  </a:moveTo>
                  <a:lnTo>
                    <a:pt x="65" y="407"/>
                  </a:lnTo>
                  <a:lnTo>
                    <a:pt x="54" y="394"/>
                  </a:lnTo>
                  <a:lnTo>
                    <a:pt x="38" y="287"/>
                  </a:lnTo>
                  <a:lnTo>
                    <a:pt x="33" y="215"/>
                  </a:lnTo>
                  <a:lnTo>
                    <a:pt x="59" y="135"/>
                  </a:lnTo>
                  <a:lnTo>
                    <a:pt x="101" y="80"/>
                  </a:lnTo>
                  <a:lnTo>
                    <a:pt x="97" y="65"/>
                  </a:lnTo>
                  <a:lnTo>
                    <a:pt x="128" y="14"/>
                  </a:lnTo>
                  <a:lnTo>
                    <a:pt x="362" y="0"/>
                  </a:lnTo>
                  <a:lnTo>
                    <a:pt x="373" y="12"/>
                  </a:lnTo>
                  <a:lnTo>
                    <a:pt x="362" y="419"/>
                  </a:lnTo>
                  <a:lnTo>
                    <a:pt x="388" y="614"/>
                  </a:lnTo>
                  <a:lnTo>
                    <a:pt x="379" y="624"/>
                  </a:lnTo>
                  <a:lnTo>
                    <a:pt x="329" y="612"/>
                  </a:lnTo>
                  <a:lnTo>
                    <a:pt x="253" y="654"/>
                  </a:lnTo>
                  <a:lnTo>
                    <a:pt x="215" y="592"/>
                  </a:lnTo>
                  <a:lnTo>
                    <a:pt x="221" y="546"/>
                  </a:lnTo>
                  <a:lnTo>
                    <a:pt x="0" y="555"/>
                  </a:lnTo>
                  <a:lnTo>
                    <a:pt x="27" y="457"/>
                  </a:lnTo>
                  <a:lnTo>
                    <a:pt x="27" y="457"/>
                  </a:lnTo>
                  <a:close/>
                </a:path>
              </a:pathLst>
            </a:custGeom>
            <a:grpFill/>
            <a:ln w="9525">
              <a:solidFill>
                <a:schemeClr val="bg1"/>
              </a:solidFill>
              <a:round/>
              <a:headEnd/>
              <a:tailEnd/>
            </a:ln>
            <a:effectLst/>
            <a:extLst/>
          </p:spPr>
          <p:txBody>
            <a:bodyPr/>
            <a:lstStyle/>
            <a:p>
              <a:pPr eaLnBrk="1" hangingPunct="1">
                <a:defRPr/>
              </a:pPr>
              <a:endParaRPr lang="en-US" dirty="0">
                <a:latin typeface="+mj-lt"/>
                <a:ea typeface="Tahoma" panose="020B0604030504040204" pitchFamily="34" charset="0"/>
                <a:cs typeface="Tahoma" panose="020B0604030504040204" pitchFamily="34" charset="0"/>
              </a:endParaRPr>
            </a:p>
          </p:txBody>
        </p:sp>
        <p:sp>
          <p:nvSpPr>
            <p:cNvPr id="180" name="Freeform 1145"/>
            <p:cNvSpPr>
              <a:spLocks/>
            </p:cNvSpPr>
            <p:nvPr/>
          </p:nvSpPr>
          <p:spPr bwMode="auto">
            <a:xfrm>
              <a:off x="5640388" y="4586287"/>
              <a:ext cx="419100" cy="677863"/>
            </a:xfrm>
            <a:custGeom>
              <a:avLst/>
              <a:gdLst>
                <a:gd name="T0" fmla="*/ 11 w 416"/>
                <a:gd name="T1" fmla="*/ 36 h 659"/>
                <a:gd name="T2" fmla="*/ 0 w 416"/>
                <a:gd name="T3" fmla="*/ 443 h 659"/>
                <a:gd name="T4" fmla="*/ 26 w 416"/>
                <a:gd name="T5" fmla="*/ 638 h 659"/>
                <a:gd name="T6" fmla="*/ 55 w 416"/>
                <a:gd name="T7" fmla="*/ 646 h 659"/>
                <a:gd name="T8" fmla="*/ 81 w 416"/>
                <a:gd name="T9" fmla="*/ 631 h 659"/>
                <a:gd name="T10" fmla="*/ 97 w 416"/>
                <a:gd name="T11" fmla="*/ 646 h 659"/>
                <a:gd name="T12" fmla="*/ 74 w 416"/>
                <a:gd name="T13" fmla="*/ 659 h 659"/>
                <a:gd name="T14" fmla="*/ 131 w 416"/>
                <a:gd name="T15" fmla="*/ 644 h 659"/>
                <a:gd name="T16" fmla="*/ 142 w 416"/>
                <a:gd name="T17" fmla="*/ 627 h 659"/>
                <a:gd name="T18" fmla="*/ 135 w 416"/>
                <a:gd name="T19" fmla="*/ 616 h 659"/>
                <a:gd name="T20" fmla="*/ 138 w 416"/>
                <a:gd name="T21" fmla="*/ 598 h 659"/>
                <a:gd name="T22" fmla="*/ 112 w 416"/>
                <a:gd name="T23" fmla="*/ 574 h 659"/>
                <a:gd name="T24" fmla="*/ 112 w 416"/>
                <a:gd name="T25" fmla="*/ 553 h 659"/>
                <a:gd name="T26" fmla="*/ 416 w 416"/>
                <a:gd name="T27" fmla="*/ 526 h 659"/>
                <a:gd name="T28" fmla="*/ 391 w 416"/>
                <a:gd name="T29" fmla="*/ 422 h 659"/>
                <a:gd name="T30" fmla="*/ 406 w 416"/>
                <a:gd name="T31" fmla="*/ 359 h 659"/>
                <a:gd name="T32" fmla="*/ 368 w 416"/>
                <a:gd name="T33" fmla="*/ 277 h 659"/>
                <a:gd name="T34" fmla="*/ 289 w 416"/>
                <a:gd name="T35" fmla="*/ 0 h 659"/>
                <a:gd name="T36" fmla="*/ 0 w 416"/>
                <a:gd name="T37" fmla="*/ 24 h 659"/>
                <a:gd name="T38" fmla="*/ 11 w 416"/>
                <a:gd name="T39" fmla="*/ 36 h 659"/>
                <a:gd name="T40" fmla="*/ 11 w 416"/>
                <a:gd name="T41" fmla="*/ 36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6" h="659">
                  <a:moveTo>
                    <a:pt x="11" y="36"/>
                  </a:moveTo>
                  <a:lnTo>
                    <a:pt x="0" y="443"/>
                  </a:lnTo>
                  <a:lnTo>
                    <a:pt x="26" y="638"/>
                  </a:lnTo>
                  <a:lnTo>
                    <a:pt x="55" y="646"/>
                  </a:lnTo>
                  <a:lnTo>
                    <a:pt x="81" y="631"/>
                  </a:lnTo>
                  <a:lnTo>
                    <a:pt x="97" y="646"/>
                  </a:lnTo>
                  <a:lnTo>
                    <a:pt x="74" y="659"/>
                  </a:lnTo>
                  <a:lnTo>
                    <a:pt x="131" y="644"/>
                  </a:lnTo>
                  <a:lnTo>
                    <a:pt x="142" y="627"/>
                  </a:lnTo>
                  <a:lnTo>
                    <a:pt x="135" y="616"/>
                  </a:lnTo>
                  <a:lnTo>
                    <a:pt x="138" y="598"/>
                  </a:lnTo>
                  <a:lnTo>
                    <a:pt x="112" y="574"/>
                  </a:lnTo>
                  <a:lnTo>
                    <a:pt x="112" y="553"/>
                  </a:lnTo>
                  <a:lnTo>
                    <a:pt x="416" y="526"/>
                  </a:lnTo>
                  <a:lnTo>
                    <a:pt x="391" y="422"/>
                  </a:lnTo>
                  <a:lnTo>
                    <a:pt x="406" y="359"/>
                  </a:lnTo>
                  <a:lnTo>
                    <a:pt x="368" y="277"/>
                  </a:lnTo>
                  <a:lnTo>
                    <a:pt x="289" y="0"/>
                  </a:lnTo>
                  <a:lnTo>
                    <a:pt x="0" y="24"/>
                  </a:lnTo>
                  <a:lnTo>
                    <a:pt x="11" y="36"/>
                  </a:lnTo>
                  <a:lnTo>
                    <a:pt x="11" y="36"/>
                  </a:lnTo>
                  <a:close/>
                </a:path>
              </a:pathLst>
            </a:custGeom>
            <a:grpFill/>
            <a:ln w="9525">
              <a:solidFill>
                <a:schemeClr val="bg1"/>
              </a:solidFill>
              <a:round/>
              <a:headEnd/>
              <a:tailEnd/>
            </a:ln>
            <a:effectLst/>
            <a:extLst/>
          </p:spPr>
          <p:txBody>
            <a:bodyPr/>
            <a:lstStyle/>
            <a:p>
              <a:pPr eaLnBrk="1" hangingPunct="1">
                <a:defRPr/>
              </a:pPr>
              <a:endParaRPr lang="en-US" dirty="0">
                <a:latin typeface="+mj-lt"/>
                <a:ea typeface="Tahoma" panose="020B0604030504040204" pitchFamily="34" charset="0"/>
                <a:cs typeface="Tahoma" panose="020B0604030504040204" pitchFamily="34" charset="0"/>
              </a:endParaRPr>
            </a:p>
          </p:txBody>
        </p:sp>
        <p:sp>
          <p:nvSpPr>
            <p:cNvPr id="181" name="Freeform 1139"/>
            <p:cNvSpPr>
              <a:spLocks/>
            </p:cNvSpPr>
            <p:nvPr/>
          </p:nvSpPr>
          <p:spPr bwMode="auto">
            <a:xfrm>
              <a:off x="5060951" y="2978151"/>
              <a:ext cx="590550" cy="609600"/>
            </a:xfrm>
            <a:custGeom>
              <a:avLst/>
              <a:gdLst>
                <a:gd name="T0" fmla="*/ 15 w 578"/>
                <a:gd name="T1" fmla="*/ 227 h 591"/>
                <a:gd name="T2" fmla="*/ 13 w 578"/>
                <a:gd name="T3" fmla="*/ 297 h 591"/>
                <a:gd name="T4" fmla="*/ 84 w 578"/>
                <a:gd name="T5" fmla="*/ 341 h 591"/>
                <a:gd name="T6" fmla="*/ 110 w 578"/>
                <a:gd name="T7" fmla="*/ 371 h 591"/>
                <a:gd name="T8" fmla="*/ 167 w 578"/>
                <a:gd name="T9" fmla="*/ 413 h 591"/>
                <a:gd name="T10" fmla="*/ 175 w 578"/>
                <a:gd name="T11" fmla="*/ 462 h 591"/>
                <a:gd name="T12" fmla="*/ 186 w 578"/>
                <a:gd name="T13" fmla="*/ 529 h 591"/>
                <a:gd name="T14" fmla="*/ 240 w 578"/>
                <a:gd name="T15" fmla="*/ 591 h 591"/>
                <a:gd name="T16" fmla="*/ 527 w 578"/>
                <a:gd name="T17" fmla="*/ 574 h 591"/>
                <a:gd name="T18" fmla="*/ 511 w 578"/>
                <a:gd name="T19" fmla="*/ 483 h 591"/>
                <a:gd name="T20" fmla="*/ 536 w 578"/>
                <a:gd name="T21" fmla="*/ 344 h 591"/>
                <a:gd name="T22" fmla="*/ 536 w 578"/>
                <a:gd name="T23" fmla="*/ 306 h 591"/>
                <a:gd name="T24" fmla="*/ 578 w 578"/>
                <a:gd name="T25" fmla="*/ 198 h 591"/>
                <a:gd name="T26" fmla="*/ 567 w 578"/>
                <a:gd name="T27" fmla="*/ 194 h 591"/>
                <a:gd name="T28" fmla="*/ 540 w 578"/>
                <a:gd name="T29" fmla="*/ 257 h 591"/>
                <a:gd name="T30" fmla="*/ 517 w 578"/>
                <a:gd name="T31" fmla="*/ 261 h 591"/>
                <a:gd name="T32" fmla="*/ 508 w 578"/>
                <a:gd name="T33" fmla="*/ 287 h 591"/>
                <a:gd name="T34" fmla="*/ 483 w 578"/>
                <a:gd name="T35" fmla="*/ 304 h 591"/>
                <a:gd name="T36" fmla="*/ 500 w 578"/>
                <a:gd name="T37" fmla="*/ 247 h 591"/>
                <a:gd name="T38" fmla="*/ 517 w 578"/>
                <a:gd name="T39" fmla="*/ 225 h 591"/>
                <a:gd name="T40" fmla="*/ 487 w 578"/>
                <a:gd name="T41" fmla="*/ 143 h 591"/>
                <a:gd name="T42" fmla="*/ 466 w 578"/>
                <a:gd name="T43" fmla="*/ 137 h 591"/>
                <a:gd name="T44" fmla="*/ 458 w 578"/>
                <a:gd name="T45" fmla="*/ 118 h 591"/>
                <a:gd name="T46" fmla="*/ 234 w 578"/>
                <a:gd name="T47" fmla="*/ 48 h 591"/>
                <a:gd name="T48" fmla="*/ 205 w 578"/>
                <a:gd name="T49" fmla="*/ 35 h 591"/>
                <a:gd name="T50" fmla="*/ 190 w 578"/>
                <a:gd name="T51" fmla="*/ 48 h 591"/>
                <a:gd name="T52" fmla="*/ 184 w 578"/>
                <a:gd name="T53" fmla="*/ 44 h 591"/>
                <a:gd name="T54" fmla="*/ 192 w 578"/>
                <a:gd name="T55" fmla="*/ 19 h 591"/>
                <a:gd name="T56" fmla="*/ 198 w 578"/>
                <a:gd name="T57" fmla="*/ 4 h 591"/>
                <a:gd name="T58" fmla="*/ 190 w 578"/>
                <a:gd name="T59" fmla="*/ 0 h 591"/>
                <a:gd name="T60" fmla="*/ 99 w 578"/>
                <a:gd name="T61" fmla="*/ 38 h 591"/>
                <a:gd name="T62" fmla="*/ 89 w 578"/>
                <a:gd name="T63" fmla="*/ 40 h 591"/>
                <a:gd name="T64" fmla="*/ 70 w 578"/>
                <a:gd name="T65" fmla="*/ 31 h 591"/>
                <a:gd name="T66" fmla="*/ 53 w 578"/>
                <a:gd name="T67" fmla="*/ 42 h 591"/>
                <a:gd name="T68" fmla="*/ 57 w 578"/>
                <a:gd name="T69" fmla="*/ 111 h 591"/>
                <a:gd name="T70" fmla="*/ 0 w 578"/>
                <a:gd name="T71" fmla="*/ 179 h 591"/>
                <a:gd name="T72" fmla="*/ 15 w 578"/>
                <a:gd name="T73" fmla="*/ 227 h 591"/>
                <a:gd name="T74" fmla="*/ 15 w 578"/>
                <a:gd name="T75" fmla="*/ 227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78" h="591">
                  <a:moveTo>
                    <a:pt x="15" y="227"/>
                  </a:moveTo>
                  <a:lnTo>
                    <a:pt x="13" y="297"/>
                  </a:lnTo>
                  <a:lnTo>
                    <a:pt x="84" y="341"/>
                  </a:lnTo>
                  <a:lnTo>
                    <a:pt x="110" y="371"/>
                  </a:lnTo>
                  <a:lnTo>
                    <a:pt x="167" y="413"/>
                  </a:lnTo>
                  <a:lnTo>
                    <a:pt x="175" y="462"/>
                  </a:lnTo>
                  <a:lnTo>
                    <a:pt x="186" y="529"/>
                  </a:lnTo>
                  <a:lnTo>
                    <a:pt x="240" y="591"/>
                  </a:lnTo>
                  <a:lnTo>
                    <a:pt x="527" y="574"/>
                  </a:lnTo>
                  <a:lnTo>
                    <a:pt x="511" y="483"/>
                  </a:lnTo>
                  <a:lnTo>
                    <a:pt x="536" y="344"/>
                  </a:lnTo>
                  <a:lnTo>
                    <a:pt x="536" y="306"/>
                  </a:lnTo>
                  <a:lnTo>
                    <a:pt x="578" y="198"/>
                  </a:lnTo>
                  <a:lnTo>
                    <a:pt x="567" y="194"/>
                  </a:lnTo>
                  <a:lnTo>
                    <a:pt x="540" y="257"/>
                  </a:lnTo>
                  <a:lnTo>
                    <a:pt x="517" y="261"/>
                  </a:lnTo>
                  <a:lnTo>
                    <a:pt x="508" y="287"/>
                  </a:lnTo>
                  <a:lnTo>
                    <a:pt x="483" y="304"/>
                  </a:lnTo>
                  <a:lnTo>
                    <a:pt x="500" y="247"/>
                  </a:lnTo>
                  <a:lnTo>
                    <a:pt x="517" y="225"/>
                  </a:lnTo>
                  <a:lnTo>
                    <a:pt x="487" y="143"/>
                  </a:lnTo>
                  <a:lnTo>
                    <a:pt x="466" y="137"/>
                  </a:lnTo>
                  <a:lnTo>
                    <a:pt x="458" y="118"/>
                  </a:lnTo>
                  <a:lnTo>
                    <a:pt x="234" y="48"/>
                  </a:lnTo>
                  <a:lnTo>
                    <a:pt x="205" y="35"/>
                  </a:lnTo>
                  <a:lnTo>
                    <a:pt x="190" y="48"/>
                  </a:lnTo>
                  <a:lnTo>
                    <a:pt x="184" y="44"/>
                  </a:lnTo>
                  <a:lnTo>
                    <a:pt x="192" y="19"/>
                  </a:lnTo>
                  <a:lnTo>
                    <a:pt x="198" y="4"/>
                  </a:lnTo>
                  <a:lnTo>
                    <a:pt x="190" y="0"/>
                  </a:lnTo>
                  <a:lnTo>
                    <a:pt x="99" y="38"/>
                  </a:lnTo>
                  <a:lnTo>
                    <a:pt x="89" y="40"/>
                  </a:lnTo>
                  <a:lnTo>
                    <a:pt x="70" y="31"/>
                  </a:lnTo>
                  <a:lnTo>
                    <a:pt x="53" y="42"/>
                  </a:lnTo>
                  <a:lnTo>
                    <a:pt x="57" y="111"/>
                  </a:lnTo>
                  <a:lnTo>
                    <a:pt x="0" y="179"/>
                  </a:lnTo>
                  <a:lnTo>
                    <a:pt x="15" y="227"/>
                  </a:lnTo>
                  <a:lnTo>
                    <a:pt x="15" y="227"/>
                  </a:lnTo>
                  <a:close/>
                </a:path>
              </a:pathLst>
            </a:custGeom>
            <a:solidFill>
              <a:srgbClr val="E7E6E6"/>
            </a:solidFill>
            <a:ln w="9525">
              <a:solidFill>
                <a:schemeClr val="bg1"/>
              </a:solidFill>
              <a:round/>
              <a:headEnd/>
              <a:tailEnd/>
            </a:ln>
            <a:effectLst/>
            <a:extLst/>
          </p:spPr>
          <p:txBody>
            <a:bodyPr/>
            <a:lstStyle/>
            <a:p>
              <a:pPr eaLnBrk="1" hangingPunct="1">
                <a:defRPr/>
              </a:pPr>
              <a:endParaRPr lang="en-US" dirty="0">
                <a:latin typeface="+mj-lt"/>
                <a:ea typeface="Tahoma" panose="020B0604030504040204" pitchFamily="34" charset="0"/>
                <a:cs typeface="Tahoma" panose="020B0604030504040204" pitchFamily="34" charset="0"/>
              </a:endParaRPr>
            </a:p>
          </p:txBody>
        </p:sp>
        <p:sp>
          <p:nvSpPr>
            <p:cNvPr id="183" name="Freeform 1146"/>
            <p:cNvSpPr>
              <a:spLocks/>
            </p:cNvSpPr>
            <p:nvPr/>
          </p:nvSpPr>
          <p:spPr bwMode="auto">
            <a:xfrm>
              <a:off x="5930901" y="4554537"/>
              <a:ext cx="596900" cy="619125"/>
            </a:xfrm>
            <a:custGeom>
              <a:avLst/>
              <a:gdLst>
                <a:gd name="T0" fmla="*/ 79 w 587"/>
                <a:gd name="T1" fmla="*/ 312 h 603"/>
                <a:gd name="T2" fmla="*/ 117 w 587"/>
                <a:gd name="T3" fmla="*/ 394 h 603"/>
                <a:gd name="T4" fmla="*/ 102 w 587"/>
                <a:gd name="T5" fmla="*/ 457 h 603"/>
                <a:gd name="T6" fmla="*/ 127 w 587"/>
                <a:gd name="T7" fmla="*/ 561 h 603"/>
                <a:gd name="T8" fmla="*/ 150 w 587"/>
                <a:gd name="T9" fmla="*/ 595 h 603"/>
                <a:gd name="T10" fmla="*/ 464 w 587"/>
                <a:gd name="T11" fmla="*/ 578 h 603"/>
                <a:gd name="T12" fmla="*/ 467 w 587"/>
                <a:gd name="T13" fmla="*/ 599 h 603"/>
                <a:gd name="T14" fmla="*/ 486 w 587"/>
                <a:gd name="T15" fmla="*/ 603 h 603"/>
                <a:gd name="T16" fmla="*/ 479 w 587"/>
                <a:gd name="T17" fmla="*/ 552 h 603"/>
                <a:gd name="T18" fmla="*/ 492 w 587"/>
                <a:gd name="T19" fmla="*/ 538 h 603"/>
                <a:gd name="T20" fmla="*/ 538 w 587"/>
                <a:gd name="T21" fmla="*/ 548 h 603"/>
                <a:gd name="T22" fmla="*/ 545 w 587"/>
                <a:gd name="T23" fmla="*/ 512 h 603"/>
                <a:gd name="T24" fmla="*/ 540 w 587"/>
                <a:gd name="T25" fmla="*/ 464 h 603"/>
                <a:gd name="T26" fmla="*/ 559 w 587"/>
                <a:gd name="T27" fmla="*/ 451 h 603"/>
                <a:gd name="T28" fmla="*/ 587 w 587"/>
                <a:gd name="T29" fmla="*/ 360 h 603"/>
                <a:gd name="T30" fmla="*/ 568 w 587"/>
                <a:gd name="T31" fmla="*/ 356 h 603"/>
                <a:gd name="T32" fmla="*/ 492 w 587"/>
                <a:gd name="T33" fmla="*/ 238 h 603"/>
                <a:gd name="T34" fmla="*/ 327 w 587"/>
                <a:gd name="T35" fmla="*/ 90 h 603"/>
                <a:gd name="T36" fmla="*/ 254 w 587"/>
                <a:gd name="T37" fmla="*/ 44 h 603"/>
                <a:gd name="T38" fmla="*/ 279 w 587"/>
                <a:gd name="T39" fmla="*/ 0 h 603"/>
                <a:gd name="T40" fmla="*/ 144 w 587"/>
                <a:gd name="T41" fmla="*/ 18 h 603"/>
                <a:gd name="T42" fmla="*/ 0 w 587"/>
                <a:gd name="T43" fmla="*/ 35 h 603"/>
                <a:gd name="T44" fmla="*/ 79 w 587"/>
                <a:gd name="T45" fmla="*/ 312 h 603"/>
                <a:gd name="T46" fmla="*/ 79 w 587"/>
                <a:gd name="T47" fmla="*/ 312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87" h="603">
                  <a:moveTo>
                    <a:pt x="79" y="312"/>
                  </a:moveTo>
                  <a:lnTo>
                    <a:pt x="117" y="394"/>
                  </a:lnTo>
                  <a:lnTo>
                    <a:pt x="102" y="457"/>
                  </a:lnTo>
                  <a:lnTo>
                    <a:pt x="127" y="561"/>
                  </a:lnTo>
                  <a:lnTo>
                    <a:pt x="150" y="595"/>
                  </a:lnTo>
                  <a:lnTo>
                    <a:pt x="464" y="578"/>
                  </a:lnTo>
                  <a:lnTo>
                    <a:pt x="467" y="599"/>
                  </a:lnTo>
                  <a:lnTo>
                    <a:pt x="486" y="603"/>
                  </a:lnTo>
                  <a:lnTo>
                    <a:pt x="479" y="552"/>
                  </a:lnTo>
                  <a:lnTo>
                    <a:pt x="492" y="538"/>
                  </a:lnTo>
                  <a:lnTo>
                    <a:pt x="538" y="548"/>
                  </a:lnTo>
                  <a:lnTo>
                    <a:pt x="545" y="512"/>
                  </a:lnTo>
                  <a:lnTo>
                    <a:pt x="540" y="464"/>
                  </a:lnTo>
                  <a:lnTo>
                    <a:pt x="559" y="451"/>
                  </a:lnTo>
                  <a:lnTo>
                    <a:pt x="587" y="360"/>
                  </a:lnTo>
                  <a:lnTo>
                    <a:pt x="568" y="356"/>
                  </a:lnTo>
                  <a:lnTo>
                    <a:pt x="492" y="238"/>
                  </a:lnTo>
                  <a:lnTo>
                    <a:pt x="327" y="90"/>
                  </a:lnTo>
                  <a:lnTo>
                    <a:pt x="254" y="44"/>
                  </a:lnTo>
                  <a:lnTo>
                    <a:pt x="279" y="0"/>
                  </a:lnTo>
                  <a:lnTo>
                    <a:pt x="144" y="18"/>
                  </a:lnTo>
                  <a:lnTo>
                    <a:pt x="0" y="35"/>
                  </a:lnTo>
                  <a:lnTo>
                    <a:pt x="79" y="312"/>
                  </a:lnTo>
                  <a:lnTo>
                    <a:pt x="79" y="312"/>
                  </a:lnTo>
                  <a:close/>
                </a:path>
              </a:pathLst>
            </a:custGeom>
            <a:grpFill/>
            <a:ln w="9525">
              <a:solidFill>
                <a:schemeClr val="bg1"/>
              </a:solidFill>
              <a:round/>
              <a:headEnd/>
              <a:tailEnd/>
            </a:ln>
            <a:effectLst/>
            <a:extLst/>
          </p:spPr>
          <p:txBody>
            <a:bodyPr/>
            <a:lstStyle/>
            <a:p>
              <a:pPr eaLnBrk="1" hangingPunct="1">
                <a:defRPr/>
              </a:pPr>
              <a:endParaRPr lang="en-US" dirty="0">
                <a:latin typeface="+mj-lt"/>
                <a:ea typeface="Tahoma" panose="020B0604030504040204" pitchFamily="34" charset="0"/>
                <a:cs typeface="Tahoma" panose="020B0604030504040204" pitchFamily="34" charset="0"/>
              </a:endParaRPr>
            </a:p>
          </p:txBody>
        </p:sp>
        <p:sp>
          <p:nvSpPr>
            <p:cNvPr id="184" name="Freeform 1153"/>
            <p:cNvSpPr>
              <a:spLocks/>
            </p:cNvSpPr>
            <p:nvPr/>
          </p:nvSpPr>
          <p:spPr bwMode="auto">
            <a:xfrm>
              <a:off x="6510338" y="3771901"/>
              <a:ext cx="506413" cy="244475"/>
            </a:xfrm>
            <a:custGeom>
              <a:avLst/>
              <a:gdLst>
                <a:gd name="T0" fmla="*/ 0 w 496"/>
                <a:gd name="T1" fmla="*/ 72 h 240"/>
                <a:gd name="T2" fmla="*/ 11 w 496"/>
                <a:gd name="T3" fmla="*/ 139 h 240"/>
                <a:gd name="T4" fmla="*/ 49 w 496"/>
                <a:gd name="T5" fmla="*/ 97 h 240"/>
                <a:gd name="T6" fmla="*/ 108 w 496"/>
                <a:gd name="T7" fmla="*/ 80 h 240"/>
                <a:gd name="T8" fmla="*/ 120 w 496"/>
                <a:gd name="T9" fmla="*/ 63 h 240"/>
                <a:gd name="T10" fmla="*/ 152 w 496"/>
                <a:gd name="T11" fmla="*/ 59 h 240"/>
                <a:gd name="T12" fmla="*/ 194 w 496"/>
                <a:gd name="T13" fmla="*/ 93 h 240"/>
                <a:gd name="T14" fmla="*/ 222 w 496"/>
                <a:gd name="T15" fmla="*/ 101 h 240"/>
                <a:gd name="T16" fmla="*/ 276 w 496"/>
                <a:gd name="T17" fmla="*/ 148 h 240"/>
                <a:gd name="T18" fmla="*/ 257 w 496"/>
                <a:gd name="T19" fmla="*/ 194 h 240"/>
                <a:gd name="T20" fmla="*/ 264 w 496"/>
                <a:gd name="T21" fmla="*/ 215 h 240"/>
                <a:gd name="T22" fmla="*/ 287 w 496"/>
                <a:gd name="T23" fmla="*/ 205 h 240"/>
                <a:gd name="T24" fmla="*/ 308 w 496"/>
                <a:gd name="T25" fmla="*/ 205 h 240"/>
                <a:gd name="T26" fmla="*/ 319 w 496"/>
                <a:gd name="T27" fmla="*/ 221 h 240"/>
                <a:gd name="T28" fmla="*/ 344 w 496"/>
                <a:gd name="T29" fmla="*/ 221 h 240"/>
                <a:gd name="T30" fmla="*/ 354 w 496"/>
                <a:gd name="T31" fmla="*/ 215 h 240"/>
                <a:gd name="T32" fmla="*/ 338 w 496"/>
                <a:gd name="T33" fmla="*/ 173 h 240"/>
                <a:gd name="T34" fmla="*/ 335 w 496"/>
                <a:gd name="T35" fmla="*/ 97 h 240"/>
                <a:gd name="T36" fmla="*/ 316 w 496"/>
                <a:gd name="T37" fmla="*/ 86 h 240"/>
                <a:gd name="T38" fmla="*/ 354 w 496"/>
                <a:gd name="T39" fmla="*/ 51 h 240"/>
                <a:gd name="T40" fmla="*/ 356 w 496"/>
                <a:gd name="T41" fmla="*/ 29 h 240"/>
                <a:gd name="T42" fmla="*/ 380 w 496"/>
                <a:gd name="T43" fmla="*/ 31 h 240"/>
                <a:gd name="T44" fmla="*/ 350 w 496"/>
                <a:gd name="T45" fmla="*/ 78 h 240"/>
                <a:gd name="T46" fmla="*/ 367 w 496"/>
                <a:gd name="T47" fmla="*/ 135 h 240"/>
                <a:gd name="T48" fmla="*/ 375 w 496"/>
                <a:gd name="T49" fmla="*/ 150 h 240"/>
                <a:gd name="T50" fmla="*/ 386 w 496"/>
                <a:gd name="T51" fmla="*/ 158 h 240"/>
                <a:gd name="T52" fmla="*/ 363 w 496"/>
                <a:gd name="T53" fmla="*/ 156 h 240"/>
                <a:gd name="T54" fmla="*/ 371 w 496"/>
                <a:gd name="T55" fmla="*/ 192 h 240"/>
                <a:gd name="T56" fmla="*/ 411 w 496"/>
                <a:gd name="T57" fmla="*/ 215 h 240"/>
                <a:gd name="T58" fmla="*/ 420 w 496"/>
                <a:gd name="T59" fmla="*/ 221 h 240"/>
                <a:gd name="T60" fmla="*/ 432 w 496"/>
                <a:gd name="T61" fmla="*/ 221 h 240"/>
                <a:gd name="T62" fmla="*/ 426 w 496"/>
                <a:gd name="T63" fmla="*/ 240 h 240"/>
                <a:gd name="T64" fmla="*/ 475 w 496"/>
                <a:gd name="T65" fmla="*/ 215 h 240"/>
                <a:gd name="T66" fmla="*/ 485 w 496"/>
                <a:gd name="T67" fmla="*/ 184 h 240"/>
                <a:gd name="T68" fmla="*/ 496 w 496"/>
                <a:gd name="T69" fmla="*/ 152 h 240"/>
                <a:gd name="T70" fmla="*/ 426 w 496"/>
                <a:gd name="T71" fmla="*/ 167 h 240"/>
                <a:gd name="T72" fmla="*/ 380 w 496"/>
                <a:gd name="T73" fmla="*/ 0 h 240"/>
                <a:gd name="T74" fmla="*/ 0 w 496"/>
                <a:gd name="T75" fmla="*/ 72 h 240"/>
                <a:gd name="T76" fmla="*/ 0 w 496"/>
                <a:gd name="T77" fmla="*/ 72 h 240"/>
                <a:gd name="T78" fmla="*/ 0 w 496"/>
                <a:gd name="T79" fmla="*/ 72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96" h="240">
                  <a:moveTo>
                    <a:pt x="0" y="72"/>
                  </a:moveTo>
                  <a:lnTo>
                    <a:pt x="11" y="139"/>
                  </a:lnTo>
                  <a:lnTo>
                    <a:pt x="49" y="97"/>
                  </a:lnTo>
                  <a:lnTo>
                    <a:pt x="108" y="80"/>
                  </a:lnTo>
                  <a:lnTo>
                    <a:pt x="120" y="63"/>
                  </a:lnTo>
                  <a:lnTo>
                    <a:pt x="152" y="59"/>
                  </a:lnTo>
                  <a:lnTo>
                    <a:pt x="194" y="93"/>
                  </a:lnTo>
                  <a:lnTo>
                    <a:pt x="222" y="101"/>
                  </a:lnTo>
                  <a:lnTo>
                    <a:pt x="276" y="148"/>
                  </a:lnTo>
                  <a:lnTo>
                    <a:pt x="257" y="194"/>
                  </a:lnTo>
                  <a:lnTo>
                    <a:pt x="264" y="215"/>
                  </a:lnTo>
                  <a:lnTo>
                    <a:pt x="287" y="205"/>
                  </a:lnTo>
                  <a:lnTo>
                    <a:pt x="308" y="205"/>
                  </a:lnTo>
                  <a:lnTo>
                    <a:pt x="319" y="221"/>
                  </a:lnTo>
                  <a:lnTo>
                    <a:pt x="344" y="221"/>
                  </a:lnTo>
                  <a:lnTo>
                    <a:pt x="354" y="215"/>
                  </a:lnTo>
                  <a:lnTo>
                    <a:pt x="338" y="173"/>
                  </a:lnTo>
                  <a:lnTo>
                    <a:pt x="335" y="97"/>
                  </a:lnTo>
                  <a:lnTo>
                    <a:pt x="316" y="86"/>
                  </a:lnTo>
                  <a:lnTo>
                    <a:pt x="354" y="51"/>
                  </a:lnTo>
                  <a:lnTo>
                    <a:pt x="356" y="29"/>
                  </a:lnTo>
                  <a:lnTo>
                    <a:pt x="380" y="31"/>
                  </a:lnTo>
                  <a:lnTo>
                    <a:pt x="350" y="78"/>
                  </a:lnTo>
                  <a:lnTo>
                    <a:pt x="367" y="135"/>
                  </a:lnTo>
                  <a:lnTo>
                    <a:pt x="375" y="150"/>
                  </a:lnTo>
                  <a:lnTo>
                    <a:pt x="386" y="158"/>
                  </a:lnTo>
                  <a:lnTo>
                    <a:pt x="363" y="156"/>
                  </a:lnTo>
                  <a:lnTo>
                    <a:pt x="371" y="192"/>
                  </a:lnTo>
                  <a:lnTo>
                    <a:pt x="411" y="215"/>
                  </a:lnTo>
                  <a:lnTo>
                    <a:pt x="420" y="221"/>
                  </a:lnTo>
                  <a:lnTo>
                    <a:pt x="432" y="221"/>
                  </a:lnTo>
                  <a:lnTo>
                    <a:pt x="426" y="240"/>
                  </a:lnTo>
                  <a:lnTo>
                    <a:pt x="475" y="215"/>
                  </a:lnTo>
                  <a:lnTo>
                    <a:pt x="485" y="184"/>
                  </a:lnTo>
                  <a:lnTo>
                    <a:pt x="496" y="152"/>
                  </a:lnTo>
                  <a:lnTo>
                    <a:pt x="426" y="167"/>
                  </a:lnTo>
                  <a:lnTo>
                    <a:pt x="380" y="0"/>
                  </a:lnTo>
                  <a:lnTo>
                    <a:pt x="0" y="72"/>
                  </a:lnTo>
                  <a:lnTo>
                    <a:pt x="0" y="72"/>
                  </a:lnTo>
                  <a:lnTo>
                    <a:pt x="0" y="72"/>
                  </a:lnTo>
                  <a:close/>
                </a:path>
              </a:pathLst>
            </a:custGeom>
            <a:grpFill/>
            <a:ln w="9525">
              <a:solidFill>
                <a:schemeClr val="bg1"/>
              </a:solidFill>
              <a:round/>
              <a:headEnd/>
              <a:tailEnd/>
            </a:ln>
            <a:effectLst/>
            <a:extLst/>
          </p:spPr>
          <p:txBody>
            <a:bodyPr/>
            <a:lstStyle/>
            <a:p>
              <a:pPr eaLnBrk="1" hangingPunct="1">
                <a:defRPr/>
              </a:pPr>
              <a:endParaRPr lang="en-US" dirty="0">
                <a:latin typeface="+mj-lt"/>
                <a:ea typeface="Tahoma" panose="020B0604030504040204" pitchFamily="34" charset="0"/>
                <a:cs typeface="Tahoma" panose="020B0604030504040204" pitchFamily="34" charset="0"/>
              </a:endParaRPr>
            </a:p>
          </p:txBody>
        </p:sp>
        <p:sp>
          <p:nvSpPr>
            <p:cNvPr id="185" name="Freeform 1154"/>
            <p:cNvSpPr>
              <a:spLocks/>
            </p:cNvSpPr>
            <p:nvPr/>
          </p:nvSpPr>
          <p:spPr bwMode="auto">
            <a:xfrm>
              <a:off x="6127751" y="3863976"/>
              <a:ext cx="857250" cy="476250"/>
            </a:xfrm>
            <a:custGeom>
              <a:avLst/>
              <a:gdLst>
                <a:gd name="T0" fmla="*/ 78 w 844"/>
                <a:gd name="T1" fmla="*/ 414 h 463"/>
                <a:gd name="T2" fmla="*/ 79 w 844"/>
                <a:gd name="T3" fmla="*/ 402 h 463"/>
                <a:gd name="T4" fmla="*/ 133 w 844"/>
                <a:gd name="T5" fmla="*/ 351 h 463"/>
                <a:gd name="T6" fmla="*/ 163 w 844"/>
                <a:gd name="T7" fmla="*/ 315 h 463"/>
                <a:gd name="T8" fmla="*/ 194 w 844"/>
                <a:gd name="T9" fmla="*/ 351 h 463"/>
                <a:gd name="T10" fmla="*/ 287 w 844"/>
                <a:gd name="T11" fmla="*/ 313 h 463"/>
                <a:gd name="T12" fmla="*/ 329 w 844"/>
                <a:gd name="T13" fmla="*/ 307 h 463"/>
                <a:gd name="T14" fmla="*/ 351 w 844"/>
                <a:gd name="T15" fmla="*/ 279 h 463"/>
                <a:gd name="T16" fmla="*/ 387 w 844"/>
                <a:gd name="T17" fmla="*/ 136 h 463"/>
                <a:gd name="T18" fmla="*/ 427 w 844"/>
                <a:gd name="T19" fmla="*/ 153 h 463"/>
                <a:gd name="T20" fmla="*/ 503 w 844"/>
                <a:gd name="T21" fmla="*/ 0 h 463"/>
                <a:gd name="T22" fmla="*/ 562 w 844"/>
                <a:gd name="T23" fmla="*/ 32 h 463"/>
                <a:gd name="T24" fmla="*/ 572 w 844"/>
                <a:gd name="T25" fmla="*/ 5 h 463"/>
                <a:gd name="T26" fmla="*/ 600 w 844"/>
                <a:gd name="T27" fmla="*/ 13 h 463"/>
                <a:gd name="T28" fmla="*/ 654 w 844"/>
                <a:gd name="T29" fmla="*/ 60 h 463"/>
                <a:gd name="T30" fmla="*/ 635 w 844"/>
                <a:gd name="T31" fmla="*/ 106 h 463"/>
                <a:gd name="T32" fmla="*/ 642 w 844"/>
                <a:gd name="T33" fmla="*/ 127 h 463"/>
                <a:gd name="T34" fmla="*/ 665 w 844"/>
                <a:gd name="T35" fmla="*/ 117 h 463"/>
                <a:gd name="T36" fmla="*/ 682 w 844"/>
                <a:gd name="T37" fmla="*/ 138 h 463"/>
                <a:gd name="T38" fmla="*/ 764 w 844"/>
                <a:gd name="T39" fmla="*/ 165 h 463"/>
                <a:gd name="T40" fmla="*/ 688 w 844"/>
                <a:gd name="T41" fmla="*/ 161 h 463"/>
                <a:gd name="T42" fmla="*/ 768 w 844"/>
                <a:gd name="T43" fmla="*/ 231 h 463"/>
                <a:gd name="T44" fmla="*/ 718 w 844"/>
                <a:gd name="T45" fmla="*/ 224 h 463"/>
                <a:gd name="T46" fmla="*/ 819 w 844"/>
                <a:gd name="T47" fmla="*/ 288 h 463"/>
                <a:gd name="T48" fmla="*/ 844 w 844"/>
                <a:gd name="T49" fmla="*/ 332 h 463"/>
                <a:gd name="T50" fmla="*/ 827 w 844"/>
                <a:gd name="T51" fmla="*/ 326 h 463"/>
                <a:gd name="T52" fmla="*/ 823 w 844"/>
                <a:gd name="T53" fmla="*/ 338 h 463"/>
                <a:gd name="T54" fmla="*/ 492 w 844"/>
                <a:gd name="T55" fmla="*/ 401 h 463"/>
                <a:gd name="T56" fmla="*/ 216 w 844"/>
                <a:gd name="T57" fmla="*/ 435 h 463"/>
                <a:gd name="T58" fmla="*/ 0 w 844"/>
                <a:gd name="T59" fmla="*/ 463 h 463"/>
                <a:gd name="T60" fmla="*/ 78 w 844"/>
                <a:gd name="T61" fmla="*/ 414 h 463"/>
                <a:gd name="T62" fmla="*/ 78 w 844"/>
                <a:gd name="T63" fmla="*/ 414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44" h="463">
                  <a:moveTo>
                    <a:pt x="78" y="414"/>
                  </a:moveTo>
                  <a:lnTo>
                    <a:pt x="79" y="402"/>
                  </a:lnTo>
                  <a:lnTo>
                    <a:pt x="133" y="351"/>
                  </a:lnTo>
                  <a:lnTo>
                    <a:pt x="163" y="315"/>
                  </a:lnTo>
                  <a:lnTo>
                    <a:pt x="194" y="351"/>
                  </a:lnTo>
                  <a:lnTo>
                    <a:pt x="287" y="313"/>
                  </a:lnTo>
                  <a:lnTo>
                    <a:pt x="329" y="307"/>
                  </a:lnTo>
                  <a:lnTo>
                    <a:pt x="351" y="279"/>
                  </a:lnTo>
                  <a:lnTo>
                    <a:pt x="387" y="136"/>
                  </a:lnTo>
                  <a:lnTo>
                    <a:pt x="427" y="153"/>
                  </a:lnTo>
                  <a:lnTo>
                    <a:pt x="503" y="0"/>
                  </a:lnTo>
                  <a:lnTo>
                    <a:pt x="562" y="32"/>
                  </a:lnTo>
                  <a:lnTo>
                    <a:pt x="572" y="5"/>
                  </a:lnTo>
                  <a:lnTo>
                    <a:pt x="600" y="13"/>
                  </a:lnTo>
                  <a:lnTo>
                    <a:pt x="654" y="60"/>
                  </a:lnTo>
                  <a:lnTo>
                    <a:pt x="635" y="106"/>
                  </a:lnTo>
                  <a:lnTo>
                    <a:pt x="642" y="127"/>
                  </a:lnTo>
                  <a:lnTo>
                    <a:pt x="665" y="117"/>
                  </a:lnTo>
                  <a:lnTo>
                    <a:pt x="682" y="138"/>
                  </a:lnTo>
                  <a:lnTo>
                    <a:pt x="764" y="165"/>
                  </a:lnTo>
                  <a:lnTo>
                    <a:pt x="688" y="161"/>
                  </a:lnTo>
                  <a:lnTo>
                    <a:pt x="768" y="231"/>
                  </a:lnTo>
                  <a:lnTo>
                    <a:pt x="718" y="224"/>
                  </a:lnTo>
                  <a:lnTo>
                    <a:pt x="819" y="288"/>
                  </a:lnTo>
                  <a:lnTo>
                    <a:pt x="844" y="332"/>
                  </a:lnTo>
                  <a:lnTo>
                    <a:pt x="827" y="326"/>
                  </a:lnTo>
                  <a:lnTo>
                    <a:pt x="823" y="338"/>
                  </a:lnTo>
                  <a:lnTo>
                    <a:pt x="492" y="401"/>
                  </a:lnTo>
                  <a:lnTo>
                    <a:pt x="216" y="435"/>
                  </a:lnTo>
                  <a:lnTo>
                    <a:pt x="0" y="463"/>
                  </a:lnTo>
                  <a:lnTo>
                    <a:pt x="78" y="414"/>
                  </a:lnTo>
                  <a:lnTo>
                    <a:pt x="78" y="414"/>
                  </a:lnTo>
                  <a:close/>
                </a:path>
              </a:pathLst>
            </a:custGeom>
            <a:solidFill>
              <a:srgbClr val="E7E6E6"/>
            </a:solidFill>
            <a:ln w="9525">
              <a:solidFill>
                <a:schemeClr val="bg1"/>
              </a:solidFill>
              <a:round/>
              <a:headEnd/>
              <a:tailEnd/>
            </a:ln>
            <a:effectLst/>
            <a:extLst/>
          </p:spPr>
          <p:txBody>
            <a:bodyPr/>
            <a:lstStyle/>
            <a:p>
              <a:pPr eaLnBrk="1" hangingPunct="1">
                <a:defRPr/>
              </a:pPr>
              <a:endParaRPr lang="en-US" dirty="0">
                <a:latin typeface="+mj-lt"/>
                <a:ea typeface="Tahoma" panose="020B0604030504040204" pitchFamily="34" charset="0"/>
                <a:cs typeface="Tahoma" panose="020B0604030504040204" pitchFamily="34" charset="0"/>
              </a:endParaRPr>
            </a:p>
          </p:txBody>
        </p:sp>
        <p:sp>
          <p:nvSpPr>
            <p:cNvPr id="186" name="Freeform 1156"/>
            <p:cNvSpPr>
              <a:spLocks/>
            </p:cNvSpPr>
            <p:nvPr/>
          </p:nvSpPr>
          <p:spPr bwMode="auto">
            <a:xfrm>
              <a:off x="6080125" y="4223014"/>
              <a:ext cx="944563" cy="422275"/>
            </a:xfrm>
            <a:custGeom>
              <a:avLst/>
              <a:gdLst>
                <a:gd name="T0" fmla="*/ 0 w 932"/>
                <a:gd name="T1" fmla="*/ 350 h 407"/>
                <a:gd name="T2" fmla="*/ 135 w 932"/>
                <a:gd name="T3" fmla="*/ 332 h 407"/>
                <a:gd name="T4" fmla="*/ 213 w 932"/>
                <a:gd name="T5" fmla="*/ 294 h 407"/>
                <a:gd name="T6" fmla="*/ 361 w 932"/>
                <a:gd name="T7" fmla="*/ 279 h 407"/>
                <a:gd name="T8" fmla="*/ 422 w 932"/>
                <a:gd name="T9" fmla="*/ 317 h 407"/>
                <a:gd name="T10" fmla="*/ 519 w 932"/>
                <a:gd name="T11" fmla="*/ 304 h 407"/>
                <a:gd name="T12" fmla="*/ 666 w 932"/>
                <a:gd name="T13" fmla="*/ 407 h 407"/>
                <a:gd name="T14" fmla="*/ 723 w 932"/>
                <a:gd name="T15" fmla="*/ 393 h 407"/>
                <a:gd name="T16" fmla="*/ 804 w 932"/>
                <a:gd name="T17" fmla="*/ 275 h 407"/>
                <a:gd name="T18" fmla="*/ 871 w 932"/>
                <a:gd name="T19" fmla="*/ 251 h 407"/>
                <a:gd name="T20" fmla="*/ 892 w 932"/>
                <a:gd name="T21" fmla="*/ 217 h 407"/>
                <a:gd name="T22" fmla="*/ 820 w 932"/>
                <a:gd name="T23" fmla="*/ 230 h 407"/>
                <a:gd name="T24" fmla="*/ 801 w 932"/>
                <a:gd name="T25" fmla="*/ 205 h 407"/>
                <a:gd name="T26" fmla="*/ 844 w 932"/>
                <a:gd name="T27" fmla="*/ 194 h 407"/>
                <a:gd name="T28" fmla="*/ 844 w 932"/>
                <a:gd name="T29" fmla="*/ 179 h 407"/>
                <a:gd name="T30" fmla="*/ 795 w 932"/>
                <a:gd name="T31" fmla="*/ 161 h 407"/>
                <a:gd name="T32" fmla="*/ 858 w 932"/>
                <a:gd name="T33" fmla="*/ 139 h 407"/>
                <a:gd name="T34" fmla="*/ 854 w 932"/>
                <a:gd name="T35" fmla="*/ 163 h 407"/>
                <a:gd name="T36" fmla="*/ 894 w 932"/>
                <a:gd name="T37" fmla="*/ 163 h 407"/>
                <a:gd name="T38" fmla="*/ 916 w 932"/>
                <a:gd name="T39" fmla="*/ 122 h 407"/>
                <a:gd name="T40" fmla="*/ 932 w 932"/>
                <a:gd name="T41" fmla="*/ 120 h 407"/>
                <a:gd name="T42" fmla="*/ 922 w 932"/>
                <a:gd name="T43" fmla="*/ 82 h 407"/>
                <a:gd name="T44" fmla="*/ 894 w 932"/>
                <a:gd name="T45" fmla="*/ 120 h 407"/>
                <a:gd name="T46" fmla="*/ 865 w 932"/>
                <a:gd name="T47" fmla="*/ 36 h 407"/>
                <a:gd name="T48" fmla="*/ 884 w 932"/>
                <a:gd name="T49" fmla="*/ 32 h 407"/>
                <a:gd name="T50" fmla="*/ 911 w 932"/>
                <a:gd name="T51" fmla="*/ 55 h 407"/>
                <a:gd name="T52" fmla="*/ 892 w 932"/>
                <a:gd name="T53" fmla="*/ 17 h 407"/>
                <a:gd name="T54" fmla="*/ 871 w 932"/>
                <a:gd name="T55" fmla="*/ 0 h 407"/>
                <a:gd name="T56" fmla="*/ 540 w 932"/>
                <a:gd name="T57" fmla="*/ 63 h 407"/>
                <a:gd name="T58" fmla="*/ 264 w 932"/>
                <a:gd name="T59" fmla="*/ 97 h 407"/>
                <a:gd name="T60" fmla="*/ 226 w 932"/>
                <a:gd name="T61" fmla="*/ 171 h 407"/>
                <a:gd name="T62" fmla="*/ 167 w 932"/>
                <a:gd name="T63" fmla="*/ 184 h 407"/>
                <a:gd name="T64" fmla="*/ 139 w 932"/>
                <a:gd name="T65" fmla="*/ 222 h 407"/>
                <a:gd name="T66" fmla="*/ 32 w 932"/>
                <a:gd name="T67" fmla="*/ 283 h 407"/>
                <a:gd name="T68" fmla="*/ 27 w 932"/>
                <a:gd name="T69" fmla="*/ 306 h 407"/>
                <a:gd name="T70" fmla="*/ 0 w 932"/>
                <a:gd name="T71" fmla="*/ 319 h 407"/>
                <a:gd name="T72" fmla="*/ 0 w 932"/>
                <a:gd name="T73" fmla="*/ 350 h 407"/>
                <a:gd name="T74" fmla="*/ 0 w 932"/>
                <a:gd name="T75" fmla="*/ 35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32" h="407">
                  <a:moveTo>
                    <a:pt x="0" y="350"/>
                  </a:moveTo>
                  <a:lnTo>
                    <a:pt x="135" y="332"/>
                  </a:lnTo>
                  <a:lnTo>
                    <a:pt x="213" y="294"/>
                  </a:lnTo>
                  <a:lnTo>
                    <a:pt x="361" y="279"/>
                  </a:lnTo>
                  <a:lnTo>
                    <a:pt x="422" y="317"/>
                  </a:lnTo>
                  <a:lnTo>
                    <a:pt x="519" y="304"/>
                  </a:lnTo>
                  <a:lnTo>
                    <a:pt x="666" y="407"/>
                  </a:lnTo>
                  <a:lnTo>
                    <a:pt x="723" y="393"/>
                  </a:lnTo>
                  <a:lnTo>
                    <a:pt x="804" y="275"/>
                  </a:lnTo>
                  <a:lnTo>
                    <a:pt x="871" y="251"/>
                  </a:lnTo>
                  <a:lnTo>
                    <a:pt x="892" y="217"/>
                  </a:lnTo>
                  <a:lnTo>
                    <a:pt x="820" y="230"/>
                  </a:lnTo>
                  <a:lnTo>
                    <a:pt x="801" y="205"/>
                  </a:lnTo>
                  <a:lnTo>
                    <a:pt x="844" y="194"/>
                  </a:lnTo>
                  <a:lnTo>
                    <a:pt x="844" y="179"/>
                  </a:lnTo>
                  <a:lnTo>
                    <a:pt x="795" y="161"/>
                  </a:lnTo>
                  <a:lnTo>
                    <a:pt x="858" y="139"/>
                  </a:lnTo>
                  <a:lnTo>
                    <a:pt x="854" y="163"/>
                  </a:lnTo>
                  <a:lnTo>
                    <a:pt x="894" y="163"/>
                  </a:lnTo>
                  <a:lnTo>
                    <a:pt x="916" y="122"/>
                  </a:lnTo>
                  <a:lnTo>
                    <a:pt x="932" y="120"/>
                  </a:lnTo>
                  <a:lnTo>
                    <a:pt x="922" y="82"/>
                  </a:lnTo>
                  <a:lnTo>
                    <a:pt x="894" y="120"/>
                  </a:lnTo>
                  <a:lnTo>
                    <a:pt x="865" y="36"/>
                  </a:lnTo>
                  <a:lnTo>
                    <a:pt x="884" y="32"/>
                  </a:lnTo>
                  <a:lnTo>
                    <a:pt x="911" y="55"/>
                  </a:lnTo>
                  <a:lnTo>
                    <a:pt x="892" y="17"/>
                  </a:lnTo>
                  <a:lnTo>
                    <a:pt x="871" y="0"/>
                  </a:lnTo>
                  <a:lnTo>
                    <a:pt x="540" y="63"/>
                  </a:lnTo>
                  <a:lnTo>
                    <a:pt x="264" y="97"/>
                  </a:lnTo>
                  <a:lnTo>
                    <a:pt x="226" y="171"/>
                  </a:lnTo>
                  <a:lnTo>
                    <a:pt x="167" y="184"/>
                  </a:lnTo>
                  <a:lnTo>
                    <a:pt x="139" y="222"/>
                  </a:lnTo>
                  <a:lnTo>
                    <a:pt x="32" y="283"/>
                  </a:lnTo>
                  <a:lnTo>
                    <a:pt x="27" y="306"/>
                  </a:lnTo>
                  <a:lnTo>
                    <a:pt x="0" y="319"/>
                  </a:lnTo>
                  <a:lnTo>
                    <a:pt x="0" y="350"/>
                  </a:lnTo>
                  <a:lnTo>
                    <a:pt x="0" y="350"/>
                  </a:lnTo>
                  <a:close/>
                </a:path>
              </a:pathLst>
            </a:custGeom>
            <a:solidFill>
              <a:srgbClr val="E7E6E6"/>
            </a:solidFill>
            <a:ln w="9525">
              <a:noFill/>
              <a:round/>
              <a:headEnd/>
              <a:tailEnd/>
            </a:ln>
            <a:effectLst/>
            <a:extLst/>
          </p:spPr>
          <p:txBody>
            <a:bodyPr/>
            <a:lstStyle/>
            <a:p>
              <a:pPr eaLnBrk="1" hangingPunct="1">
                <a:defRPr/>
              </a:pPr>
              <a:endParaRPr lang="en-US" dirty="0">
                <a:latin typeface="+mj-lt"/>
                <a:ea typeface="Tahoma" panose="020B0604030504040204" pitchFamily="34" charset="0"/>
                <a:cs typeface="Tahoma" panose="020B0604030504040204" pitchFamily="34" charset="0"/>
              </a:endParaRPr>
            </a:p>
          </p:txBody>
        </p:sp>
        <p:sp>
          <p:nvSpPr>
            <p:cNvPr id="187" name="Freeform 1147"/>
            <p:cNvSpPr>
              <a:spLocks/>
            </p:cNvSpPr>
            <p:nvPr/>
          </p:nvSpPr>
          <p:spPr bwMode="auto">
            <a:xfrm>
              <a:off x="5754688" y="5105400"/>
              <a:ext cx="1004888" cy="754062"/>
            </a:xfrm>
            <a:custGeom>
              <a:avLst/>
              <a:gdLst>
                <a:gd name="T0" fmla="*/ 0 w 990"/>
                <a:gd name="T1" fmla="*/ 71 h 732"/>
                <a:gd name="T2" fmla="*/ 26 w 990"/>
                <a:gd name="T3" fmla="*/ 95 h 732"/>
                <a:gd name="T4" fmla="*/ 23 w 990"/>
                <a:gd name="T5" fmla="*/ 113 h 732"/>
                <a:gd name="T6" fmla="*/ 30 w 990"/>
                <a:gd name="T7" fmla="*/ 124 h 732"/>
                <a:gd name="T8" fmla="*/ 19 w 990"/>
                <a:gd name="T9" fmla="*/ 141 h 732"/>
                <a:gd name="T10" fmla="*/ 135 w 990"/>
                <a:gd name="T11" fmla="*/ 101 h 732"/>
                <a:gd name="T12" fmla="*/ 283 w 990"/>
                <a:gd name="T13" fmla="*/ 194 h 732"/>
                <a:gd name="T14" fmla="*/ 405 w 990"/>
                <a:gd name="T15" fmla="*/ 130 h 732"/>
                <a:gd name="T16" fmla="*/ 475 w 990"/>
                <a:gd name="T17" fmla="*/ 145 h 732"/>
                <a:gd name="T18" fmla="*/ 564 w 990"/>
                <a:gd name="T19" fmla="*/ 232 h 732"/>
                <a:gd name="T20" fmla="*/ 597 w 990"/>
                <a:gd name="T21" fmla="*/ 232 h 732"/>
                <a:gd name="T22" fmla="*/ 625 w 990"/>
                <a:gd name="T23" fmla="*/ 293 h 732"/>
                <a:gd name="T24" fmla="*/ 618 w 990"/>
                <a:gd name="T25" fmla="*/ 409 h 732"/>
                <a:gd name="T26" fmla="*/ 639 w 990"/>
                <a:gd name="T27" fmla="*/ 422 h 732"/>
                <a:gd name="T28" fmla="*/ 642 w 990"/>
                <a:gd name="T29" fmla="*/ 401 h 732"/>
                <a:gd name="T30" fmla="*/ 671 w 990"/>
                <a:gd name="T31" fmla="*/ 401 h 732"/>
                <a:gd name="T32" fmla="*/ 642 w 990"/>
                <a:gd name="T33" fmla="*/ 457 h 732"/>
                <a:gd name="T34" fmla="*/ 718 w 990"/>
                <a:gd name="T35" fmla="*/ 533 h 732"/>
                <a:gd name="T36" fmla="*/ 730 w 990"/>
                <a:gd name="T37" fmla="*/ 512 h 732"/>
                <a:gd name="T38" fmla="*/ 736 w 990"/>
                <a:gd name="T39" fmla="*/ 565 h 732"/>
                <a:gd name="T40" fmla="*/ 760 w 990"/>
                <a:gd name="T41" fmla="*/ 576 h 732"/>
                <a:gd name="T42" fmla="*/ 787 w 990"/>
                <a:gd name="T43" fmla="*/ 641 h 732"/>
                <a:gd name="T44" fmla="*/ 814 w 990"/>
                <a:gd name="T45" fmla="*/ 641 h 732"/>
                <a:gd name="T46" fmla="*/ 871 w 990"/>
                <a:gd name="T47" fmla="*/ 702 h 732"/>
                <a:gd name="T48" fmla="*/ 903 w 990"/>
                <a:gd name="T49" fmla="*/ 706 h 732"/>
                <a:gd name="T50" fmla="*/ 903 w 990"/>
                <a:gd name="T51" fmla="*/ 715 h 732"/>
                <a:gd name="T52" fmla="*/ 880 w 990"/>
                <a:gd name="T53" fmla="*/ 732 h 732"/>
                <a:gd name="T54" fmla="*/ 931 w 990"/>
                <a:gd name="T55" fmla="*/ 725 h 732"/>
                <a:gd name="T56" fmla="*/ 964 w 990"/>
                <a:gd name="T57" fmla="*/ 711 h 732"/>
                <a:gd name="T58" fmla="*/ 981 w 990"/>
                <a:gd name="T59" fmla="*/ 626 h 732"/>
                <a:gd name="T60" fmla="*/ 990 w 990"/>
                <a:gd name="T61" fmla="*/ 630 h 732"/>
                <a:gd name="T62" fmla="*/ 983 w 990"/>
                <a:gd name="T63" fmla="*/ 512 h 732"/>
                <a:gd name="T64" fmla="*/ 969 w 990"/>
                <a:gd name="T65" fmla="*/ 477 h 732"/>
                <a:gd name="T66" fmla="*/ 863 w 990"/>
                <a:gd name="T67" fmla="*/ 306 h 732"/>
                <a:gd name="T68" fmla="*/ 779 w 990"/>
                <a:gd name="T69" fmla="*/ 145 h 732"/>
                <a:gd name="T70" fmla="*/ 728 w 990"/>
                <a:gd name="T71" fmla="*/ 12 h 732"/>
                <a:gd name="T72" fmla="*/ 715 w 990"/>
                <a:gd name="T73" fmla="*/ 10 h 732"/>
                <a:gd name="T74" fmla="*/ 669 w 990"/>
                <a:gd name="T75" fmla="*/ 0 h 732"/>
                <a:gd name="T76" fmla="*/ 656 w 990"/>
                <a:gd name="T77" fmla="*/ 14 h 732"/>
                <a:gd name="T78" fmla="*/ 663 w 990"/>
                <a:gd name="T79" fmla="*/ 65 h 732"/>
                <a:gd name="T80" fmla="*/ 644 w 990"/>
                <a:gd name="T81" fmla="*/ 61 h 732"/>
                <a:gd name="T82" fmla="*/ 641 w 990"/>
                <a:gd name="T83" fmla="*/ 40 h 732"/>
                <a:gd name="T84" fmla="*/ 327 w 990"/>
                <a:gd name="T85" fmla="*/ 57 h 732"/>
                <a:gd name="T86" fmla="*/ 304 w 990"/>
                <a:gd name="T87" fmla="*/ 23 h 732"/>
                <a:gd name="T88" fmla="*/ 0 w 990"/>
                <a:gd name="T89" fmla="*/ 50 h 732"/>
                <a:gd name="T90" fmla="*/ 0 w 990"/>
                <a:gd name="T91" fmla="*/ 71 h 732"/>
                <a:gd name="T92" fmla="*/ 0 w 990"/>
                <a:gd name="T93" fmla="*/ 71 h 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90" h="732">
                  <a:moveTo>
                    <a:pt x="0" y="71"/>
                  </a:moveTo>
                  <a:lnTo>
                    <a:pt x="26" y="95"/>
                  </a:lnTo>
                  <a:lnTo>
                    <a:pt x="23" y="113"/>
                  </a:lnTo>
                  <a:lnTo>
                    <a:pt x="30" y="124"/>
                  </a:lnTo>
                  <a:lnTo>
                    <a:pt x="19" y="141"/>
                  </a:lnTo>
                  <a:lnTo>
                    <a:pt x="135" y="101"/>
                  </a:lnTo>
                  <a:lnTo>
                    <a:pt x="283" y="194"/>
                  </a:lnTo>
                  <a:lnTo>
                    <a:pt x="405" y="130"/>
                  </a:lnTo>
                  <a:lnTo>
                    <a:pt x="475" y="145"/>
                  </a:lnTo>
                  <a:lnTo>
                    <a:pt x="564" y="232"/>
                  </a:lnTo>
                  <a:lnTo>
                    <a:pt x="597" y="232"/>
                  </a:lnTo>
                  <a:lnTo>
                    <a:pt x="625" y="293"/>
                  </a:lnTo>
                  <a:lnTo>
                    <a:pt x="618" y="409"/>
                  </a:lnTo>
                  <a:lnTo>
                    <a:pt x="639" y="422"/>
                  </a:lnTo>
                  <a:lnTo>
                    <a:pt x="642" y="401"/>
                  </a:lnTo>
                  <a:lnTo>
                    <a:pt x="671" y="401"/>
                  </a:lnTo>
                  <a:lnTo>
                    <a:pt x="642" y="457"/>
                  </a:lnTo>
                  <a:lnTo>
                    <a:pt x="718" y="533"/>
                  </a:lnTo>
                  <a:lnTo>
                    <a:pt x="730" y="512"/>
                  </a:lnTo>
                  <a:lnTo>
                    <a:pt x="736" y="565"/>
                  </a:lnTo>
                  <a:lnTo>
                    <a:pt x="760" y="576"/>
                  </a:lnTo>
                  <a:lnTo>
                    <a:pt x="787" y="641"/>
                  </a:lnTo>
                  <a:lnTo>
                    <a:pt x="814" y="641"/>
                  </a:lnTo>
                  <a:lnTo>
                    <a:pt x="871" y="702"/>
                  </a:lnTo>
                  <a:lnTo>
                    <a:pt x="903" y="706"/>
                  </a:lnTo>
                  <a:lnTo>
                    <a:pt x="903" y="715"/>
                  </a:lnTo>
                  <a:lnTo>
                    <a:pt x="880" y="732"/>
                  </a:lnTo>
                  <a:lnTo>
                    <a:pt x="931" y="725"/>
                  </a:lnTo>
                  <a:lnTo>
                    <a:pt x="964" y="711"/>
                  </a:lnTo>
                  <a:lnTo>
                    <a:pt x="981" y="626"/>
                  </a:lnTo>
                  <a:lnTo>
                    <a:pt x="990" y="630"/>
                  </a:lnTo>
                  <a:lnTo>
                    <a:pt x="983" y="512"/>
                  </a:lnTo>
                  <a:lnTo>
                    <a:pt x="969" y="477"/>
                  </a:lnTo>
                  <a:lnTo>
                    <a:pt x="863" y="306"/>
                  </a:lnTo>
                  <a:lnTo>
                    <a:pt x="779" y="145"/>
                  </a:lnTo>
                  <a:lnTo>
                    <a:pt x="728" y="12"/>
                  </a:lnTo>
                  <a:lnTo>
                    <a:pt x="715" y="10"/>
                  </a:lnTo>
                  <a:lnTo>
                    <a:pt x="669" y="0"/>
                  </a:lnTo>
                  <a:lnTo>
                    <a:pt x="656" y="14"/>
                  </a:lnTo>
                  <a:lnTo>
                    <a:pt x="663" y="65"/>
                  </a:lnTo>
                  <a:lnTo>
                    <a:pt x="644" y="61"/>
                  </a:lnTo>
                  <a:lnTo>
                    <a:pt x="641" y="40"/>
                  </a:lnTo>
                  <a:lnTo>
                    <a:pt x="327" y="57"/>
                  </a:lnTo>
                  <a:lnTo>
                    <a:pt x="304" y="23"/>
                  </a:lnTo>
                  <a:lnTo>
                    <a:pt x="0" y="50"/>
                  </a:lnTo>
                  <a:lnTo>
                    <a:pt x="0" y="71"/>
                  </a:lnTo>
                  <a:lnTo>
                    <a:pt x="0" y="71"/>
                  </a:lnTo>
                  <a:close/>
                </a:path>
              </a:pathLst>
            </a:custGeom>
            <a:solidFill>
              <a:srgbClr val="E0AAAD"/>
            </a:solidFill>
            <a:ln w="9525">
              <a:solidFill>
                <a:schemeClr val="bg1"/>
              </a:solidFill>
              <a:round/>
              <a:headEnd/>
              <a:tailEnd/>
            </a:ln>
            <a:effectLst/>
            <a:extLst/>
          </p:spPr>
          <p:txBody>
            <a:bodyPr/>
            <a:lstStyle/>
            <a:p>
              <a:pPr eaLnBrk="1" hangingPunct="1">
                <a:defRPr/>
              </a:pPr>
              <a:endParaRPr lang="en-US" dirty="0">
                <a:latin typeface="+mj-lt"/>
                <a:ea typeface="Tahoma" panose="020B0604030504040204" pitchFamily="34" charset="0"/>
                <a:cs typeface="Tahoma" panose="020B0604030504040204" pitchFamily="34" charset="0"/>
              </a:endParaRPr>
            </a:p>
          </p:txBody>
        </p:sp>
        <p:sp>
          <p:nvSpPr>
            <p:cNvPr id="188" name="Freeform 1157"/>
            <p:cNvSpPr>
              <a:spLocks/>
            </p:cNvSpPr>
            <p:nvPr/>
          </p:nvSpPr>
          <p:spPr bwMode="auto">
            <a:xfrm>
              <a:off x="6176456" y="4515364"/>
              <a:ext cx="563561" cy="422275"/>
            </a:xfrm>
            <a:custGeom>
              <a:avLst/>
              <a:gdLst>
                <a:gd name="T0" fmla="*/ 25 w 556"/>
                <a:gd name="T1" fmla="*/ 53 h 413"/>
                <a:gd name="T2" fmla="*/ 103 w 556"/>
                <a:gd name="T3" fmla="*/ 15 h 413"/>
                <a:gd name="T4" fmla="*/ 251 w 556"/>
                <a:gd name="T5" fmla="*/ 0 h 413"/>
                <a:gd name="T6" fmla="*/ 312 w 556"/>
                <a:gd name="T7" fmla="*/ 38 h 413"/>
                <a:gd name="T8" fmla="*/ 409 w 556"/>
                <a:gd name="T9" fmla="*/ 25 h 413"/>
                <a:gd name="T10" fmla="*/ 556 w 556"/>
                <a:gd name="T11" fmla="*/ 128 h 413"/>
                <a:gd name="T12" fmla="*/ 491 w 556"/>
                <a:gd name="T13" fmla="*/ 206 h 413"/>
                <a:gd name="T14" fmla="*/ 495 w 556"/>
                <a:gd name="T15" fmla="*/ 240 h 413"/>
                <a:gd name="T16" fmla="*/ 384 w 556"/>
                <a:gd name="T17" fmla="*/ 340 h 413"/>
                <a:gd name="T18" fmla="*/ 365 w 556"/>
                <a:gd name="T19" fmla="*/ 344 h 413"/>
                <a:gd name="T20" fmla="*/ 358 w 556"/>
                <a:gd name="T21" fmla="*/ 375 h 413"/>
                <a:gd name="T22" fmla="*/ 333 w 556"/>
                <a:gd name="T23" fmla="*/ 358 h 413"/>
                <a:gd name="T24" fmla="*/ 354 w 556"/>
                <a:gd name="T25" fmla="*/ 386 h 413"/>
                <a:gd name="T26" fmla="*/ 333 w 556"/>
                <a:gd name="T27" fmla="*/ 413 h 413"/>
                <a:gd name="T28" fmla="*/ 314 w 556"/>
                <a:gd name="T29" fmla="*/ 409 h 413"/>
                <a:gd name="T30" fmla="*/ 238 w 556"/>
                <a:gd name="T31" fmla="*/ 291 h 413"/>
                <a:gd name="T32" fmla="*/ 73 w 556"/>
                <a:gd name="T33" fmla="*/ 143 h 413"/>
                <a:gd name="T34" fmla="*/ 0 w 556"/>
                <a:gd name="T35" fmla="*/ 97 h 413"/>
                <a:gd name="T36" fmla="*/ 25 w 556"/>
                <a:gd name="T37" fmla="*/ 53 h 413"/>
                <a:gd name="T38" fmla="*/ 25 w 556"/>
                <a:gd name="T39" fmla="*/ 53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56" h="413">
                  <a:moveTo>
                    <a:pt x="25" y="53"/>
                  </a:moveTo>
                  <a:lnTo>
                    <a:pt x="103" y="15"/>
                  </a:lnTo>
                  <a:lnTo>
                    <a:pt x="251" y="0"/>
                  </a:lnTo>
                  <a:lnTo>
                    <a:pt x="312" y="38"/>
                  </a:lnTo>
                  <a:lnTo>
                    <a:pt x="409" y="25"/>
                  </a:lnTo>
                  <a:lnTo>
                    <a:pt x="556" y="128"/>
                  </a:lnTo>
                  <a:lnTo>
                    <a:pt x="491" y="206"/>
                  </a:lnTo>
                  <a:lnTo>
                    <a:pt x="495" y="240"/>
                  </a:lnTo>
                  <a:lnTo>
                    <a:pt x="384" y="340"/>
                  </a:lnTo>
                  <a:lnTo>
                    <a:pt x="365" y="344"/>
                  </a:lnTo>
                  <a:lnTo>
                    <a:pt x="358" y="375"/>
                  </a:lnTo>
                  <a:lnTo>
                    <a:pt x="333" y="358"/>
                  </a:lnTo>
                  <a:lnTo>
                    <a:pt x="354" y="386"/>
                  </a:lnTo>
                  <a:lnTo>
                    <a:pt x="333" y="413"/>
                  </a:lnTo>
                  <a:lnTo>
                    <a:pt x="314" y="409"/>
                  </a:lnTo>
                  <a:lnTo>
                    <a:pt x="238" y="291"/>
                  </a:lnTo>
                  <a:lnTo>
                    <a:pt x="73" y="143"/>
                  </a:lnTo>
                  <a:lnTo>
                    <a:pt x="0" y="97"/>
                  </a:lnTo>
                  <a:lnTo>
                    <a:pt x="25" y="53"/>
                  </a:lnTo>
                  <a:lnTo>
                    <a:pt x="25" y="53"/>
                  </a:lnTo>
                  <a:close/>
                </a:path>
              </a:pathLst>
            </a:custGeom>
            <a:grpFill/>
            <a:ln w="9525">
              <a:solidFill>
                <a:schemeClr val="bg1"/>
              </a:solidFill>
              <a:round/>
              <a:headEnd/>
              <a:tailEnd/>
            </a:ln>
            <a:effectLst/>
            <a:extLst/>
          </p:spPr>
          <p:txBody>
            <a:bodyPr/>
            <a:lstStyle/>
            <a:p>
              <a:pPr eaLnBrk="1" hangingPunct="1">
                <a:defRPr/>
              </a:pPr>
              <a:endParaRPr lang="en-US" dirty="0">
                <a:latin typeface="+mj-lt"/>
                <a:ea typeface="Tahoma" panose="020B0604030504040204" pitchFamily="34" charset="0"/>
                <a:cs typeface="Tahoma" panose="020B0604030504040204" pitchFamily="34" charset="0"/>
              </a:endParaRPr>
            </a:p>
          </p:txBody>
        </p:sp>
        <p:sp>
          <p:nvSpPr>
            <p:cNvPr id="190" name="Freeform 1161"/>
            <p:cNvSpPr>
              <a:spLocks/>
            </p:cNvSpPr>
            <p:nvPr/>
          </p:nvSpPr>
          <p:spPr bwMode="auto">
            <a:xfrm>
              <a:off x="6423026" y="3000376"/>
              <a:ext cx="658812" cy="584200"/>
            </a:xfrm>
            <a:custGeom>
              <a:avLst/>
              <a:gdLst>
                <a:gd name="T0" fmla="*/ 20 w 648"/>
                <a:gd name="T1" fmla="*/ 517 h 565"/>
                <a:gd name="T2" fmla="*/ 443 w 648"/>
                <a:gd name="T3" fmla="*/ 439 h 565"/>
                <a:gd name="T4" fmla="*/ 488 w 648"/>
                <a:gd name="T5" fmla="*/ 487 h 565"/>
                <a:gd name="T6" fmla="*/ 530 w 648"/>
                <a:gd name="T7" fmla="*/ 508 h 565"/>
                <a:gd name="T8" fmla="*/ 623 w 648"/>
                <a:gd name="T9" fmla="*/ 540 h 565"/>
                <a:gd name="T10" fmla="*/ 631 w 648"/>
                <a:gd name="T11" fmla="*/ 565 h 565"/>
                <a:gd name="T12" fmla="*/ 646 w 648"/>
                <a:gd name="T13" fmla="*/ 530 h 565"/>
                <a:gd name="T14" fmla="*/ 648 w 648"/>
                <a:gd name="T15" fmla="*/ 483 h 565"/>
                <a:gd name="T16" fmla="*/ 631 w 648"/>
                <a:gd name="T17" fmla="*/ 392 h 565"/>
                <a:gd name="T18" fmla="*/ 631 w 648"/>
                <a:gd name="T19" fmla="*/ 297 h 565"/>
                <a:gd name="T20" fmla="*/ 585 w 648"/>
                <a:gd name="T21" fmla="*/ 158 h 565"/>
                <a:gd name="T22" fmla="*/ 577 w 648"/>
                <a:gd name="T23" fmla="*/ 97 h 565"/>
                <a:gd name="T24" fmla="*/ 549 w 648"/>
                <a:gd name="T25" fmla="*/ 0 h 565"/>
                <a:gd name="T26" fmla="*/ 412 w 648"/>
                <a:gd name="T27" fmla="*/ 32 h 565"/>
                <a:gd name="T28" fmla="*/ 336 w 648"/>
                <a:gd name="T29" fmla="*/ 112 h 565"/>
                <a:gd name="T30" fmla="*/ 332 w 648"/>
                <a:gd name="T31" fmla="*/ 133 h 565"/>
                <a:gd name="T32" fmla="*/ 289 w 648"/>
                <a:gd name="T33" fmla="*/ 181 h 565"/>
                <a:gd name="T34" fmla="*/ 300 w 648"/>
                <a:gd name="T35" fmla="*/ 198 h 565"/>
                <a:gd name="T36" fmla="*/ 309 w 648"/>
                <a:gd name="T37" fmla="*/ 211 h 565"/>
                <a:gd name="T38" fmla="*/ 302 w 648"/>
                <a:gd name="T39" fmla="*/ 215 h 565"/>
                <a:gd name="T40" fmla="*/ 315 w 648"/>
                <a:gd name="T41" fmla="*/ 234 h 565"/>
                <a:gd name="T42" fmla="*/ 317 w 648"/>
                <a:gd name="T43" fmla="*/ 251 h 565"/>
                <a:gd name="T44" fmla="*/ 275 w 648"/>
                <a:gd name="T45" fmla="*/ 291 h 565"/>
                <a:gd name="T46" fmla="*/ 212 w 648"/>
                <a:gd name="T47" fmla="*/ 308 h 565"/>
                <a:gd name="T48" fmla="*/ 197 w 648"/>
                <a:gd name="T49" fmla="*/ 319 h 565"/>
                <a:gd name="T50" fmla="*/ 174 w 648"/>
                <a:gd name="T51" fmla="*/ 310 h 565"/>
                <a:gd name="T52" fmla="*/ 104 w 648"/>
                <a:gd name="T53" fmla="*/ 318 h 565"/>
                <a:gd name="T54" fmla="*/ 53 w 648"/>
                <a:gd name="T55" fmla="*/ 338 h 565"/>
                <a:gd name="T56" fmla="*/ 53 w 648"/>
                <a:gd name="T57" fmla="*/ 365 h 565"/>
                <a:gd name="T58" fmla="*/ 62 w 648"/>
                <a:gd name="T59" fmla="*/ 382 h 565"/>
                <a:gd name="T60" fmla="*/ 70 w 648"/>
                <a:gd name="T61" fmla="*/ 382 h 565"/>
                <a:gd name="T62" fmla="*/ 77 w 648"/>
                <a:gd name="T63" fmla="*/ 403 h 565"/>
                <a:gd name="T64" fmla="*/ 64 w 648"/>
                <a:gd name="T65" fmla="*/ 414 h 565"/>
                <a:gd name="T66" fmla="*/ 58 w 648"/>
                <a:gd name="T67" fmla="*/ 433 h 565"/>
                <a:gd name="T68" fmla="*/ 0 w 648"/>
                <a:gd name="T69" fmla="*/ 487 h 565"/>
                <a:gd name="T70" fmla="*/ 20 w 648"/>
                <a:gd name="T71" fmla="*/ 517 h 565"/>
                <a:gd name="T72" fmla="*/ 20 w 648"/>
                <a:gd name="T73" fmla="*/ 517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48" h="565">
                  <a:moveTo>
                    <a:pt x="20" y="517"/>
                  </a:moveTo>
                  <a:lnTo>
                    <a:pt x="443" y="439"/>
                  </a:lnTo>
                  <a:lnTo>
                    <a:pt x="488" y="487"/>
                  </a:lnTo>
                  <a:lnTo>
                    <a:pt x="530" y="508"/>
                  </a:lnTo>
                  <a:lnTo>
                    <a:pt x="623" y="540"/>
                  </a:lnTo>
                  <a:lnTo>
                    <a:pt x="631" y="565"/>
                  </a:lnTo>
                  <a:lnTo>
                    <a:pt x="646" y="530"/>
                  </a:lnTo>
                  <a:lnTo>
                    <a:pt x="648" y="483"/>
                  </a:lnTo>
                  <a:lnTo>
                    <a:pt x="631" y="392"/>
                  </a:lnTo>
                  <a:lnTo>
                    <a:pt x="631" y="297"/>
                  </a:lnTo>
                  <a:lnTo>
                    <a:pt x="585" y="158"/>
                  </a:lnTo>
                  <a:lnTo>
                    <a:pt x="577" y="97"/>
                  </a:lnTo>
                  <a:lnTo>
                    <a:pt x="549" y="0"/>
                  </a:lnTo>
                  <a:lnTo>
                    <a:pt x="412" y="32"/>
                  </a:lnTo>
                  <a:lnTo>
                    <a:pt x="336" y="112"/>
                  </a:lnTo>
                  <a:lnTo>
                    <a:pt x="332" y="133"/>
                  </a:lnTo>
                  <a:lnTo>
                    <a:pt x="289" y="181"/>
                  </a:lnTo>
                  <a:lnTo>
                    <a:pt x="300" y="198"/>
                  </a:lnTo>
                  <a:lnTo>
                    <a:pt x="309" y="211"/>
                  </a:lnTo>
                  <a:lnTo>
                    <a:pt x="302" y="215"/>
                  </a:lnTo>
                  <a:lnTo>
                    <a:pt x="315" y="234"/>
                  </a:lnTo>
                  <a:lnTo>
                    <a:pt x="317" y="251"/>
                  </a:lnTo>
                  <a:lnTo>
                    <a:pt x="275" y="291"/>
                  </a:lnTo>
                  <a:lnTo>
                    <a:pt x="212" y="308"/>
                  </a:lnTo>
                  <a:lnTo>
                    <a:pt x="197" y="319"/>
                  </a:lnTo>
                  <a:lnTo>
                    <a:pt x="174" y="310"/>
                  </a:lnTo>
                  <a:lnTo>
                    <a:pt x="104" y="318"/>
                  </a:lnTo>
                  <a:lnTo>
                    <a:pt x="53" y="338"/>
                  </a:lnTo>
                  <a:lnTo>
                    <a:pt x="53" y="365"/>
                  </a:lnTo>
                  <a:lnTo>
                    <a:pt x="62" y="382"/>
                  </a:lnTo>
                  <a:lnTo>
                    <a:pt x="70" y="382"/>
                  </a:lnTo>
                  <a:lnTo>
                    <a:pt x="77" y="403"/>
                  </a:lnTo>
                  <a:lnTo>
                    <a:pt x="64" y="414"/>
                  </a:lnTo>
                  <a:lnTo>
                    <a:pt x="58" y="433"/>
                  </a:lnTo>
                  <a:lnTo>
                    <a:pt x="0" y="487"/>
                  </a:lnTo>
                  <a:lnTo>
                    <a:pt x="20" y="517"/>
                  </a:lnTo>
                  <a:lnTo>
                    <a:pt x="20" y="517"/>
                  </a:lnTo>
                  <a:close/>
                </a:path>
              </a:pathLst>
            </a:custGeom>
            <a:grpFill/>
            <a:ln w="9525">
              <a:solidFill>
                <a:schemeClr val="bg1"/>
              </a:solidFill>
              <a:round/>
              <a:headEnd/>
              <a:tailEnd/>
            </a:ln>
            <a:effectLst/>
            <a:extLst/>
          </p:spPr>
          <p:txBody>
            <a:bodyPr/>
            <a:lstStyle/>
            <a:p>
              <a:pPr eaLnBrk="1" hangingPunct="1">
                <a:defRPr/>
              </a:pPr>
              <a:endParaRPr lang="en-US" dirty="0">
                <a:latin typeface="+mj-lt"/>
                <a:ea typeface="Tahoma" panose="020B0604030504040204" pitchFamily="34" charset="0"/>
                <a:cs typeface="Tahoma" panose="020B0604030504040204" pitchFamily="34" charset="0"/>
              </a:endParaRPr>
            </a:p>
          </p:txBody>
        </p:sp>
        <p:sp>
          <p:nvSpPr>
            <p:cNvPr id="191" name="Freeform 1163"/>
            <p:cNvSpPr>
              <a:spLocks/>
            </p:cNvSpPr>
            <p:nvPr/>
          </p:nvSpPr>
          <p:spPr bwMode="auto">
            <a:xfrm>
              <a:off x="7053263" y="3495676"/>
              <a:ext cx="203200" cy="123825"/>
            </a:xfrm>
            <a:custGeom>
              <a:avLst/>
              <a:gdLst>
                <a:gd name="T0" fmla="*/ 15 w 202"/>
                <a:gd name="T1" fmla="*/ 116 h 116"/>
                <a:gd name="T2" fmla="*/ 86 w 202"/>
                <a:gd name="T3" fmla="*/ 76 h 116"/>
                <a:gd name="T4" fmla="*/ 135 w 202"/>
                <a:gd name="T5" fmla="*/ 53 h 116"/>
                <a:gd name="T6" fmla="*/ 84 w 202"/>
                <a:gd name="T7" fmla="*/ 89 h 116"/>
                <a:gd name="T8" fmla="*/ 88 w 202"/>
                <a:gd name="T9" fmla="*/ 91 h 116"/>
                <a:gd name="T10" fmla="*/ 164 w 202"/>
                <a:gd name="T11" fmla="*/ 40 h 116"/>
                <a:gd name="T12" fmla="*/ 202 w 202"/>
                <a:gd name="T13" fmla="*/ 6 h 116"/>
                <a:gd name="T14" fmla="*/ 198 w 202"/>
                <a:gd name="T15" fmla="*/ 0 h 116"/>
                <a:gd name="T16" fmla="*/ 164 w 202"/>
                <a:gd name="T17" fmla="*/ 19 h 116"/>
                <a:gd name="T18" fmla="*/ 160 w 202"/>
                <a:gd name="T19" fmla="*/ 17 h 116"/>
                <a:gd name="T20" fmla="*/ 143 w 202"/>
                <a:gd name="T21" fmla="*/ 40 h 116"/>
                <a:gd name="T22" fmla="*/ 133 w 202"/>
                <a:gd name="T23" fmla="*/ 40 h 116"/>
                <a:gd name="T24" fmla="*/ 158 w 202"/>
                <a:gd name="T25" fmla="*/ 0 h 116"/>
                <a:gd name="T26" fmla="*/ 131 w 202"/>
                <a:gd name="T27" fmla="*/ 30 h 116"/>
                <a:gd name="T28" fmla="*/ 40 w 202"/>
                <a:gd name="T29" fmla="*/ 61 h 116"/>
                <a:gd name="T30" fmla="*/ 23 w 202"/>
                <a:gd name="T31" fmla="*/ 84 h 116"/>
                <a:gd name="T32" fmla="*/ 10 w 202"/>
                <a:gd name="T33" fmla="*/ 87 h 116"/>
                <a:gd name="T34" fmla="*/ 0 w 202"/>
                <a:gd name="T35" fmla="*/ 105 h 116"/>
                <a:gd name="T36" fmla="*/ 15 w 202"/>
                <a:gd name="T37" fmla="*/ 116 h 116"/>
                <a:gd name="T38" fmla="*/ 15 w 202"/>
                <a:gd name="T39" fmla="*/ 1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2" h="116">
                  <a:moveTo>
                    <a:pt x="15" y="116"/>
                  </a:moveTo>
                  <a:lnTo>
                    <a:pt x="86" y="76"/>
                  </a:lnTo>
                  <a:lnTo>
                    <a:pt x="135" y="53"/>
                  </a:lnTo>
                  <a:lnTo>
                    <a:pt x="84" y="89"/>
                  </a:lnTo>
                  <a:lnTo>
                    <a:pt x="88" y="91"/>
                  </a:lnTo>
                  <a:lnTo>
                    <a:pt x="164" y="40"/>
                  </a:lnTo>
                  <a:lnTo>
                    <a:pt x="202" y="6"/>
                  </a:lnTo>
                  <a:lnTo>
                    <a:pt x="198" y="0"/>
                  </a:lnTo>
                  <a:lnTo>
                    <a:pt x="164" y="19"/>
                  </a:lnTo>
                  <a:lnTo>
                    <a:pt x="160" y="17"/>
                  </a:lnTo>
                  <a:lnTo>
                    <a:pt x="143" y="40"/>
                  </a:lnTo>
                  <a:lnTo>
                    <a:pt x="133" y="40"/>
                  </a:lnTo>
                  <a:lnTo>
                    <a:pt x="158" y="0"/>
                  </a:lnTo>
                  <a:lnTo>
                    <a:pt x="131" y="30"/>
                  </a:lnTo>
                  <a:lnTo>
                    <a:pt x="40" y="61"/>
                  </a:lnTo>
                  <a:lnTo>
                    <a:pt x="23" y="84"/>
                  </a:lnTo>
                  <a:lnTo>
                    <a:pt x="10" y="87"/>
                  </a:lnTo>
                  <a:lnTo>
                    <a:pt x="0" y="105"/>
                  </a:lnTo>
                  <a:lnTo>
                    <a:pt x="15" y="116"/>
                  </a:lnTo>
                  <a:lnTo>
                    <a:pt x="15" y="116"/>
                  </a:lnTo>
                  <a:close/>
                </a:path>
              </a:pathLst>
            </a:custGeom>
            <a:grpFill/>
            <a:ln w="9525">
              <a:solidFill>
                <a:schemeClr val="bg1"/>
              </a:solidFill>
              <a:round/>
              <a:headEnd/>
              <a:tailEnd/>
            </a:ln>
            <a:effectLst/>
            <a:extLst/>
          </p:spPr>
          <p:txBody>
            <a:bodyPr/>
            <a:lstStyle/>
            <a:p>
              <a:pPr eaLnBrk="1" hangingPunct="1">
                <a:defRPr/>
              </a:pPr>
              <a:endParaRPr lang="en-US" dirty="0">
                <a:latin typeface="+mj-lt"/>
                <a:ea typeface="Tahoma" panose="020B0604030504040204" pitchFamily="34" charset="0"/>
                <a:cs typeface="Tahoma" panose="020B0604030504040204" pitchFamily="34" charset="0"/>
              </a:endParaRPr>
            </a:p>
          </p:txBody>
        </p:sp>
        <p:sp>
          <p:nvSpPr>
            <p:cNvPr id="192" name="Freeform 1164"/>
            <p:cNvSpPr>
              <a:spLocks/>
            </p:cNvSpPr>
            <p:nvPr/>
          </p:nvSpPr>
          <p:spPr bwMode="auto">
            <a:xfrm>
              <a:off x="7064376" y="3370263"/>
              <a:ext cx="188912" cy="177800"/>
            </a:xfrm>
            <a:custGeom>
              <a:avLst/>
              <a:gdLst>
                <a:gd name="T0" fmla="*/ 17 w 188"/>
                <a:gd name="T1" fmla="*/ 127 h 174"/>
                <a:gd name="T2" fmla="*/ 15 w 188"/>
                <a:gd name="T3" fmla="*/ 174 h 174"/>
                <a:gd name="T4" fmla="*/ 30 w 188"/>
                <a:gd name="T5" fmla="*/ 171 h 174"/>
                <a:gd name="T6" fmla="*/ 66 w 188"/>
                <a:gd name="T7" fmla="*/ 144 h 174"/>
                <a:gd name="T8" fmla="*/ 78 w 188"/>
                <a:gd name="T9" fmla="*/ 121 h 174"/>
                <a:gd name="T10" fmla="*/ 85 w 188"/>
                <a:gd name="T11" fmla="*/ 127 h 174"/>
                <a:gd name="T12" fmla="*/ 135 w 188"/>
                <a:gd name="T13" fmla="*/ 114 h 174"/>
                <a:gd name="T14" fmla="*/ 137 w 188"/>
                <a:gd name="T15" fmla="*/ 104 h 174"/>
                <a:gd name="T16" fmla="*/ 144 w 188"/>
                <a:gd name="T17" fmla="*/ 108 h 174"/>
                <a:gd name="T18" fmla="*/ 154 w 188"/>
                <a:gd name="T19" fmla="*/ 100 h 174"/>
                <a:gd name="T20" fmla="*/ 169 w 188"/>
                <a:gd name="T21" fmla="*/ 98 h 174"/>
                <a:gd name="T22" fmla="*/ 188 w 188"/>
                <a:gd name="T23" fmla="*/ 89 h 174"/>
                <a:gd name="T24" fmla="*/ 169 w 188"/>
                <a:gd name="T25" fmla="*/ 0 h 174"/>
                <a:gd name="T26" fmla="*/ 0 w 188"/>
                <a:gd name="T27" fmla="*/ 36 h 174"/>
                <a:gd name="T28" fmla="*/ 17 w 188"/>
                <a:gd name="T29" fmla="*/ 127 h 174"/>
                <a:gd name="T30" fmla="*/ 17 w 188"/>
                <a:gd name="T31" fmla="*/ 127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8" h="174">
                  <a:moveTo>
                    <a:pt x="17" y="127"/>
                  </a:moveTo>
                  <a:lnTo>
                    <a:pt x="15" y="174"/>
                  </a:lnTo>
                  <a:lnTo>
                    <a:pt x="30" y="171"/>
                  </a:lnTo>
                  <a:lnTo>
                    <a:pt x="66" y="144"/>
                  </a:lnTo>
                  <a:lnTo>
                    <a:pt x="78" y="121"/>
                  </a:lnTo>
                  <a:lnTo>
                    <a:pt x="85" y="127"/>
                  </a:lnTo>
                  <a:lnTo>
                    <a:pt x="135" y="114"/>
                  </a:lnTo>
                  <a:lnTo>
                    <a:pt x="137" y="104"/>
                  </a:lnTo>
                  <a:lnTo>
                    <a:pt x="144" y="108"/>
                  </a:lnTo>
                  <a:lnTo>
                    <a:pt x="154" y="100"/>
                  </a:lnTo>
                  <a:lnTo>
                    <a:pt x="169" y="98"/>
                  </a:lnTo>
                  <a:lnTo>
                    <a:pt x="188" y="89"/>
                  </a:lnTo>
                  <a:lnTo>
                    <a:pt x="169" y="0"/>
                  </a:lnTo>
                  <a:lnTo>
                    <a:pt x="0" y="36"/>
                  </a:lnTo>
                  <a:lnTo>
                    <a:pt x="17" y="127"/>
                  </a:lnTo>
                  <a:lnTo>
                    <a:pt x="17" y="127"/>
                  </a:lnTo>
                  <a:close/>
                </a:path>
              </a:pathLst>
            </a:custGeom>
            <a:solidFill>
              <a:srgbClr val="6E88A9"/>
            </a:solidFill>
            <a:ln w="9525">
              <a:solidFill>
                <a:schemeClr val="bg1"/>
              </a:solidFill>
              <a:round/>
              <a:headEnd/>
              <a:tailEnd/>
            </a:ln>
            <a:effectLst/>
            <a:extLst/>
          </p:spPr>
          <p:txBody>
            <a:bodyPr/>
            <a:lstStyle/>
            <a:p>
              <a:pPr eaLnBrk="1" hangingPunct="1">
                <a:defRPr/>
              </a:pPr>
              <a:endParaRPr lang="en-US" dirty="0">
                <a:latin typeface="+mj-lt"/>
                <a:ea typeface="Tahoma" panose="020B0604030504040204" pitchFamily="34" charset="0"/>
                <a:cs typeface="Tahoma" panose="020B0604030504040204" pitchFamily="34" charset="0"/>
              </a:endParaRPr>
            </a:p>
          </p:txBody>
        </p:sp>
        <p:sp>
          <p:nvSpPr>
            <p:cNvPr id="193" name="Freeform 1165"/>
            <p:cNvSpPr>
              <a:spLocks/>
            </p:cNvSpPr>
            <p:nvPr/>
          </p:nvSpPr>
          <p:spPr bwMode="auto">
            <a:xfrm>
              <a:off x="7235826" y="3357563"/>
              <a:ext cx="87312" cy="103188"/>
            </a:xfrm>
            <a:custGeom>
              <a:avLst/>
              <a:gdLst>
                <a:gd name="T0" fmla="*/ 19 w 85"/>
                <a:gd name="T1" fmla="*/ 99 h 99"/>
                <a:gd name="T2" fmla="*/ 55 w 85"/>
                <a:gd name="T3" fmla="*/ 86 h 99"/>
                <a:gd name="T4" fmla="*/ 55 w 85"/>
                <a:gd name="T5" fmla="*/ 46 h 99"/>
                <a:gd name="T6" fmla="*/ 65 w 85"/>
                <a:gd name="T7" fmla="*/ 55 h 99"/>
                <a:gd name="T8" fmla="*/ 66 w 85"/>
                <a:gd name="T9" fmla="*/ 74 h 99"/>
                <a:gd name="T10" fmla="*/ 74 w 85"/>
                <a:gd name="T11" fmla="*/ 74 h 99"/>
                <a:gd name="T12" fmla="*/ 85 w 85"/>
                <a:gd name="T13" fmla="*/ 55 h 99"/>
                <a:gd name="T14" fmla="*/ 74 w 85"/>
                <a:gd name="T15" fmla="*/ 34 h 99"/>
                <a:gd name="T16" fmla="*/ 55 w 85"/>
                <a:gd name="T17" fmla="*/ 30 h 99"/>
                <a:gd name="T18" fmla="*/ 42 w 85"/>
                <a:gd name="T19" fmla="*/ 4 h 99"/>
                <a:gd name="T20" fmla="*/ 30 w 85"/>
                <a:gd name="T21" fmla="*/ 0 h 99"/>
                <a:gd name="T22" fmla="*/ 0 w 85"/>
                <a:gd name="T23" fmla="*/ 10 h 99"/>
                <a:gd name="T24" fmla="*/ 19 w 85"/>
                <a:gd name="T25" fmla="*/ 99 h 99"/>
                <a:gd name="T26" fmla="*/ 19 w 85"/>
                <a:gd name="T27" fmla="*/ 9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5" h="99">
                  <a:moveTo>
                    <a:pt x="19" y="99"/>
                  </a:moveTo>
                  <a:lnTo>
                    <a:pt x="55" y="86"/>
                  </a:lnTo>
                  <a:lnTo>
                    <a:pt x="55" y="46"/>
                  </a:lnTo>
                  <a:lnTo>
                    <a:pt x="65" y="55"/>
                  </a:lnTo>
                  <a:lnTo>
                    <a:pt x="66" y="74"/>
                  </a:lnTo>
                  <a:lnTo>
                    <a:pt x="74" y="74"/>
                  </a:lnTo>
                  <a:lnTo>
                    <a:pt x="85" y="55"/>
                  </a:lnTo>
                  <a:lnTo>
                    <a:pt x="74" y="34"/>
                  </a:lnTo>
                  <a:lnTo>
                    <a:pt x="55" y="30"/>
                  </a:lnTo>
                  <a:lnTo>
                    <a:pt x="42" y="4"/>
                  </a:lnTo>
                  <a:lnTo>
                    <a:pt x="30" y="0"/>
                  </a:lnTo>
                  <a:lnTo>
                    <a:pt x="0" y="10"/>
                  </a:lnTo>
                  <a:lnTo>
                    <a:pt x="19" y="99"/>
                  </a:lnTo>
                  <a:lnTo>
                    <a:pt x="19" y="99"/>
                  </a:lnTo>
                  <a:close/>
                </a:path>
              </a:pathLst>
            </a:custGeom>
            <a:grpFill/>
            <a:ln w="9525">
              <a:solidFill>
                <a:schemeClr val="bg1"/>
              </a:solidFill>
              <a:round/>
              <a:headEnd/>
              <a:tailEnd/>
            </a:ln>
            <a:effectLst/>
            <a:extLst/>
          </p:spPr>
          <p:txBody>
            <a:bodyPr/>
            <a:lstStyle/>
            <a:p>
              <a:pPr eaLnBrk="1" hangingPunct="1">
                <a:defRPr/>
              </a:pPr>
              <a:endParaRPr lang="en-US" dirty="0">
                <a:latin typeface="+mj-lt"/>
                <a:ea typeface="Tahoma" panose="020B0604030504040204" pitchFamily="34" charset="0"/>
                <a:cs typeface="Tahoma" panose="020B0604030504040204" pitchFamily="34" charset="0"/>
              </a:endParaRPr>
            </a:p>
          </p:txBody>
        </p:sp>
        <p:sp>
          <p:nvSpPr>
            <p:cNvPr id="194" name="Freeform 1166"/>
            <p:cNvSpPr>
              <a:spLocks/>
            </p:cNvSpPr>
            <p:nvPr/>
          </p:nvSpPr>
          <p:spPr bwMode="auto">
            <a:xfrm>
              <a:off x="7069138" y="3235326"/>
              <a:ext cx="373063" cy="184150"/>
            </a:xfrm>
            <a:custGeom>
              <a:avLst/>
              <a:gdLst>
                <a:gd name="T0" fmla="*/ 0 w 365"/>
                <a:gd name="T1" fmla="*/ 169 h 180"/>
                <a:gd name="T2" fmla="*/ 169 w 365"/>
                <a:gd name="T3" fmla="*/ 133 h 180"/>
                <a:gd name="T4" fmla="*/ 199 w 365"/>
                <a:gd name="T5" fmla="*/ 123 h 180"/>
                <a:gd name="T6" fmla="*/ 211 w 365"/>
                <a:gd name="T7" fmla="*/ 127 h 180"/>
                <a:gd name="T8" fmla="*/ 224 w 365"/>
                <a:gd name="T9" fmla="*/ 153 h 180"/>
                <a:gd name="T10" fmla="*/ 243 w 365"/>
                <a:gd name="T11" fmla="*/ 157 h 180"/>
                <a:gd name="T12" fmla="*/ 254 w 365"/>
                <a:gd name="T13" fmla="*/ 178 h 180"/>
                <a:gd name="T14" fmla="*/ 266 w 365"/>
                <a:gd name="T15" fmla="*/ 180 h 180"/>
                <a:gd name="T16" fmla="*/ 279 w 365"/>
                <a:gd name="T17" fmla="*/ 159 h 180"/>
                <a:gd name="T18" fmla="*/ 285 w 365"/>
                <a:gd name="T19" fmla="*/ 142 h 180"/>
                <a:gd name="T20" fmla="*/ 298 w 365"/>
                <a:gd name="T21" fmla="*/ 165 h 180"/>
                <a:gd name="T22" fmla="*/ 365 w 365"/>
                <a:gd name="T23" fmla="*/ 144 h 180"/>
                <a:gd name="T24" fmla="*/ 361 w 365"/>
                <a:gd name="T25" fmla="*/ 119 h 180"/>
                <a:gd name="T26" fmla="*/ 342 w 365"/>
                <a:gd name="T27" fmla="*/ 87 h 180"/>
                <a:gd name="T28" fmla="*/ 332 w 365"/>
                <a:gd name="T29" fmla="*/ 83 h 180"/>
                <a:gd name="T30" fmla="*/ 321 w 365"/>
                <a:gd name="T31" fmla="*/ 85 h 180"/>
                <a:gd name="T32" fmla="*/ 323 w 365"/>
                <a:gd name="T33" fmla="*/ 91 h 180"/>
                <a:gd name="T34" fmla="*/ 338 w 365"/>
                <a:gd name="T35" fmla="*/ 93 h 180"/>
                <a:gd name="T36" fmla="*/ 344 w 365"/>
                <a:gd name="T37" fmla="*/ 123 h 180"/>
                <a:gd name="T38" fmla="*/ 317 w 365"/>
                <a:gd name="T39" fmla="*/ 134 h 180"/>
                <a:gd name="T40" fmla="*/ 279 w 365"/>
                <a:gd name="T41" fmla="*/ 110 h 180"/>
                <a:gd name="T42" fmla="*/ 266 w 365"/>
                <a:gd name="T43" fmla="*/ 83 h 180"/>
                <a:gd name="T44" fmla="*/ 249 w 365"/>
                <a:gd name="T45" fmla="*/ 76 h 180"/>
                <a:gd name="T46" fmla="*/ 249 w 365"/>
                <a:gd name="T47" fmla="*/ 83 h 180"/>
                <a:gd name="T48" fmla="*/ 232 w 365"/>
                <a:gd name="T49" fmla="*/ 68 h 180"/>
                <a:gd name="T50" fmla="*/ 245 w 365"/>
                <a:gd name="T51" fmla="*/ 49 h 180"/>
                <a:gd name="T52" fmla="*/ 256 w 365"/>
                <a:gd name="T53" fmla="*/ 32 h 180"/>
                <a:gd name="T54" fmla="*/ 235 w 365"/>
                <a:gd name="T55" fmla="*/ 0 h 180"/>
                <a:gd name="T56" fmla="*/ 199 w 365"/>
                <a:gd name="T57" fmla="*/ 26 h 180"/>
                <a:gd name="T58" fmla="*/ 78 w 365"/>
                <a:gd name="T59" fmla="*/ 57 h 180"/>
                <a:gd name="T60" fmla="*/ 0 w 365"/>
                <a:gd name="T61" fmla="*/ 74 h 180"/>
                <a:gd name="T62" fmla="*/ 0 w 365"/>
                <a:gd name="T63" fmla="*/ 169 h 180"/>
                <a:gd name="T64" fmla="*/ 0 w 365"/>
                <a:gd name="T65" fmla="*/ 16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5" h="180">
                  <a:moveTo>
                    <a:pt x="0" y="169"/>
                  </a:moveTo>
                  <a:lnTo>
                    <a:pt x="169" y="133"/>
                  </a:lnTo>
                  <a:lnTo>
                    <a:pt x="199" y="123"/>
                  </a:lnTo>
                  <a:lnTo>
                    <a:pt x="211" y="127"/>
                  </a:lnTo>
                  <a:lnTo>
                    <a:pt x="224" y="153"/>
                  </a:lnTo>
                  <a:lnTo>
                    <a:pt x="243" y="157"/>
                  </a:lnTo>
                  <a:lnTo>
                    <a:pt x="254" y="178"/>
                  </a:lnTo>
                  <a:lnTo>
                    <a:pt x="266" y="180"/>
                  </a:lnTo>
                  <a:lnTo>
                    <a:pt x="279" y="159"/>
                  </a:lnTo>
                  <a:lnTo>
                    <a:pt x="285" y="142"/>
                  </a:lnTo>
                  <a:lnTo>
                    <a:pt x="298" y="165"/>
                  </a:lnTo>
                  <a:lnTo>
                    <a:pt x="365" y="144"/>
                  </a:lnTo>
                  <a:lnTo>
                    <a:pt x="361" y="119"/>
                  </a:lnTo>
                  <a:lnTo>
                    <a:pt x="342" y="87"/>
                  </a:lnTo>
                  <a:lnTo>
                    <a:pt x="332" y="83"/>
                  </a:lnTo>
                  <a:lnTo>
                    <a:pt x="321" y="85"/>
                  </a:lnTo>
                  <a:lnTo>
                    <a:pt x="323" y="91"/>
                  </a:lnTo>
                  <a:lnTo>
                    <a:pt x="338" y="93"/>
                  </a:lnTo>
                  <a:lnTo>
                    <a:pt x="344" y="123"/>
                  </a:lnTo>
                  <a:lnTo>
                    <a:pt x="317" y="134"/>
                  </a:lnTo>
                  <a:lnTo>
                    <a:pt x="279" y="110"/>
                  </a:lnTo>
                  <a:lnTo>
                    <a:pt x="266" y="83"/>
                  </a:lnTo>
                  <a:lnTo>
                    <a:pt x="249" y="76"/>
                  </a:lnTo>
                  <a:lnTo>
                    <a:pt x="249" y="83"/>
                  </a:lnTo>
                  <a:lnTo>
                    <a:pt x="232" y="68"/>
                  </a:lnTo>
                  <a:lnTo>
                    <a:pt x="245" y="49"/>
                  </a:lnTo>
                  <a:lnTo>
                    <a:pt x="256" y="32"/>
                  </a:lnTo>
                  <a:lnTo>
                    <a:pt x="235" y="0"/>
                  </a:lnTo>
                  <a:lnTo>
                    <a:pt x="199" y="26"/>
                  </a:lnTo>
                  <a:lnTo>
                    <a:pt x="78" y="57"/>
                  </a:lnTo>
                  <a:lnTo>
                    <a:pt x="0" y="74"/>
                  </a:lnTo>
                  <a:lnTo>
                    <a:pt x="0" y="169"/>
                  </a:lnTo>
                  <a:lnTo>
                    <a:pt x="0" y="169"/>
                  </a:lnTo>
                  <a:close/>
                </a:path>
              </a:pathLst>
            </a:custGeom>
            <a:grpFill/>
            <a:ln w="9525">
              <a:solidFill>
                <a:schemeClr val="bg1"/>
              </a:solidFill>
              <a:round/>
              <a:headEnd/>
              <a:tailEnd/>
            </a:ln>
            <a:effectLst/>
            <a:extLst/>
          </p:spPr>
          <p:txBody>
            <a:bodyPr/>
            <a:lstStyle/>
            <a:p>
              <a:pPr eaLnBrk="1" hangingPunct="1">
                <a:defRPr/>
              </a:pPr>
              <a:endParaRPr lang="en-US" dirty="0">
                <a:latin typeface="+mj-lt"/>
                <a:ea typeface="Tahoma" panose="020B0604030504040204" pitchFamily="34" charset="0"/>
                <a:cs typeface="Tahoma" panose="020B0604030504040204" pitchFamily="34" charset="0"/>
              </a:endParaRPr>
            </a:p>
          </p:txBody>
        </p:sp>
        <p:sp>
          <p:nvSpPr>
            <p:cNvPr id="195" name="Freeform 1169"/>
            <p:cNvSpPr>
              <a:spLocks/>
            </p:cNvSpPr>
            <p:nvPr/>
          </p:nvSpPr>
          <p:spPr bwMode="auto">
            <a:xfrm>
              <a:off x="6977063" y="2959101"/>
              <a:ext cx="180975" cy="349250"/>
            </a:xfrm>
            <a:custGeom>
              <a:avLst/>
              <a:gdLst>
                <a:gd name="T0" fmla="*/ 28 w 177"/>
                <a:gd name="T1" fmla="*/ 139 h 339"/>
                <a:gd name="T2" fmla="*/ 36 w 177"/>
                <a:gd name="T3" fmla="*/ 200 h 339"/>
                <a:gd name="T4" fmla="*/ 82 w 177"/>
                <a:gd name="T5" fmla="*/ 339 h 339"/>
                <a:gd name="T6" fmla="*/ 160 w 177"/>
                <a:gd name="T7" fmla="*/ 322 h 339"/>
                <a:gd name="T8" fmla="*/ 154 w 177"/>
                <a:gd name="T9" fmla="*/ 124 h 339"/>
                <a:gd name="T10" fmla="*/ 175 w 177"/>
                <a:gd name="T11" fmla="*/ 86 h 339"/>
                <a:gd name="T12" fmla="*/ 177 w 177"/>
                <a:gd name="T13" fmla="*/ 0 h 339"/>
                <a:gd name="T14" fmla="*/ 0 w 177"/>
                <a:gd name="T15" fmla="*/ 42 h 339"/>
                <a:gd name="T16" fmla="*/ 28 w 177"/>
                <a:gd name="T17" fmla="*/ 139 h 339"/>
                <a:gd name="T18" fmla="*/ 28 w 177"/>
                <a:gd name="T19" fmla="*/ 13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7" h="339">
                  <a:moveTo>
                    <a:pt x="28" y="139"/>
                  </a:moveTo>
                  <a:lnTo>
                    <a:pt x="36" y="200"/>
                  </a:lnTo>
                  <a:lnTo>
                    <a:pt x="82" y="339"/>
                  </a:lnTo>
                  <a:lnTo>
                    <a:pt x="160" y="322"/>
                  </a:lnTo>
                  <a:lnTo>
                    <a:pt x="154" y="124"/>
                  </a:lnTo>
                  <a:lnTo>
                    <a:pt x="175" y="86"/>
                  </a:lnTo>
                  <a:lnTo>
                    <a:pt x="177" y="0"/>
                  </a:lnTo>
                  <a:lnTo>
                    <a:pt x="0" y="42"/>
                  </a:lnTo>
                  <a:lnTo>
                    <a:pt x="28" y="139"/>
                  </a:lnTo>
                  <a:lnTo>
                    <a:pt x="28" y="139"/>
                  </a:lnTo>
                  <a:close/>
                </a:path>
              </a:pathLst>
            </a:custGeom>
            <a:grpFill/>
            <a:ln w="9525">
              <a:solidFill>
                <a:schemeClr val="bg1"/>
              </a:solidFill>
              <a:round/>
              <a:headEnd/>
              <a:tailEnd/>
            </a:ln>
            <a:effectLst/>
            <a:extLst/>
          </p:spPr>
          <p:txBody>
            <a:bodyPr/>
            <a:lstStyle/>
            <a:p>
              <a:pPr eaLnBrk="1" hangingPunct="1">
                <a:defRPr/>
              </a:pPr>
              <a:endParaRPr lang="en-US" dirty="0">
                <a:latin typeface="+mj-lt"/>
                <a:ea typeface="Tahoma" panose="020B0604030504040204" pitchFamily="34" charset="0"/>
                <a:cs typeface="Tahoma" panose="020B0604030504040204" pitchFamily="34" charset="0"/>
              </a:endParaRPr>
            </a:p>
          </p:txBody>
        </p:sp>
        <p:sp>
          <p:nvSpPr>
            <p:cNvPr id="197" name="Freeform 58"/>
            <p:cNvSpPr>
              <a:spLocks/>
            </p:cNvSpPr>
            <p:nvPr/>
          </p:nvSpPr>
          <p:spPr bwMode="auto">
            <a:xfrm>
              <a:off x="6896101" y="3749676"/>
              <a:ext cx="114300" cy="192087"/>
            </a:xfrm>
            <a:custGeom>
              <a:avLst/>
              <a:gdLst>
                <a:gd name="T0" fmla="*/ 0 w 64"/>
                <a:gd name="T1" fmla="*/ 2147483646 h 107"/>
                <a:gd name="T2" fmla="*/ 2147483646 w 64"/>
                <a:gd name="T3" fmla="*/ 2147483646 h 107"/>
                <a:gd name="T4" fmla="*/ 2147483646 w 64"/>
                <a:gd name="T5" fmla="*/ 2147483646 h 107"/>
                <a:gd name="T6" fmla="*/ 2147483646 w 64"/>
                <a:gd name="T7" fmla="*/ 2147483646 h 107"/>
                <a:gd name="T8" fmla="*/ 2147483646 w 64"/>
                <a:gd name="T9" fmla="*/ 0 h 107"/>
                <a:gd name="T10" fmla="*/ 2147483646 w 64"/>
                <a:gd name="T11" fmla="*/ 0 h 107"/>
                <a:gd name="T12" fmla="*/ 2147483646 w 64"/>
                <a:gd name="T13" fmla="*/ 2147483646 h 107"/>
                <a:gd name="T14" fmla="*/ 2147483646 w 64"/>
                <a:gd name="T15" fmla="*/ 2147483646 h 107"/>
                <a:gd name="T16" fmla="*/ 2147483646 w 64"/>
                <a:gd name="T17" fmla="*/ 2147483646 h 107"/>
                <a:gd name="T18" fmla="*/ 2147483646 w 64"/>
                <a:gd name="T19" fmla="*/ 2147483646 h 107"/>
                <a:gd name="T20" fmla="*/ 2147483646 w 64"/>
                <a:gd name="T21" fmla="*/ 2147483646 h 107"/>
                <a:gd name="T22" fmla="*/ 2147483646 w 64"/>
                <a:gd name="T23" fmla="*/ 2147483646 h 107"/>
                <a:gd name="T24" fmla="*/ 2147483646 w 64"/>
                <a:gd name="T25" fmla="*/ 2147483646 h 107"/>
                <a:gd name="T26" fmla="*/ 2147483646 w 64"/>
                <a:gd name="T27" fmla="*/ 2147483646 h 107"/>
                <a:gd name="T28" fmla="*/ 2147483646 w 64"/>
                <a:gd name="T29" fmla="*/ 2147483646 h 107"/>
                <a:gd name="T30" fmla="*/ 2147483646 w 64"/>
                <a:gd name="T31" fmla="*/ 2147483646 h 107"/>
                <a:gd name="T32" fmla="*/ 2147483646 w 64"/>
                <a:gd name="T33" fmla="*/ 2147483646 h 107"/>
                <a:gd name="T34" fmla="*/ 2147483646 w 64"/>
                <a:gd name="T35" fmla="*/ 2147483646 h 107"/>
                <a:gd name="T36" fmla="*/ 2147483646 w 64"/>
                <a:gd name="T37" fmla="*/ 2147483646 h 107"/>
                <a:gd name="T38" fmla="*/ 2147483646 w 64"/>
                <a:gd name="T39" fmla="*/ 2147483646 h 107"/>
                <a:gd name="T40" fmla="*/ 2147483646 w 64"/>
                <a:gd name="T41" fmla="*/ 2147483646 h 107"/>
                <a:gd name="T42" fmla="*/ 2147483646 w 64"/>
                <a:gd name="T43" fmla="*/ 2147483646 h 107"/>
                <a:gd name="T44" fmla="*/ 2147483646 w 64"/>
                <a:gd name="T45" fmla="*/ 2147483646 h 107"/>
                <a:gd name="T46" fmla="*/ 2147483646 w 64"/>
                <a:gd name="T47" fmla="*/ 2147483646 h 107"/>
                <a:gd name="T48" fmla="*/ 2147483646 w 64"/>
                <a:gd name="T49" fmla="*/ 2147483646 h 107"/>
                <a:gd name="T50" fmla="*/ 2147483646 w 64"/>
                <a:gd name="T51" fmla="*/ 2147483646 h 107"/>
                <a:gd name="T52" fmla="*/ 2147483646 w 64"/>
                <a:gd name="T53" fmla="*/ 2147483646 h 107"/>
                <a:gd name="T54" fmla="*/ 2147483646 w 64"/>
                <a:gd name="T55" fmla="*/ 2147483646 h 107"/>
                <a:gd name="T56" fmla="*/ 2147483646 w 64"/>
                <a:gd name="T57" fmla="*/ 2147483646 h 107"/>
                <a:gd name="T58" fmla="*/ 2147483646 w 64"/>
                <a:gd name="T59" fmla="*/ 2147483646 h 107"/>
                <a:gd name="T60" fmla="*/ 2147483646 w 64"/>
                <a:gd name="T61" fmla="*/ 2147483646 h 107"/>
                <a:gd name="T62" fmla="*/ 2147483646 w 64"/>
                <a:gd name="T63" fmla="*/ 2147483646 h 107"/>
                <a:gd name="T64" fmla="*/ 2147483646 w 64"/>
                <a:gd name="T65" fmla="*/ 2147483646 h 107"/>
                <a:gd name="T66" fmla="*/ 2147483646 w 64"/>
                <a:gd name="T67" fmla="*/ 2147483646 h 107"/>
                <a:gd name="T68" fmla="*/ 2147483646 w 64"/>
                <a:gd name="T69" fmla="*/ 2147483646 h 107"/>
                <a:gd name="T70" fmla="*/ 2147483646 w 64"/>
                <a:gd name="T71" fmla="*/ 2147483646 h 107"/>
                <a:gd name="T72" fmla="*/ 0 w 64"/>
                <a:gd name="T73" fmla="*/ 2147483646 h 10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64" h="107">
                  <a:moveTo>
                    <a:pt x="0" y="14"/>
                  </a:moveTo>
                  <a:lnTo>
                    <a:pt x="1" y="9"/>
                  </a:lnTo>
                  <a:lnTo>
                    <a:pt x="4" y="4"/>
                  </a:lnTo>
                  <a:lnTo>
                    <a:pt x="9" y="2"/>
                  </a:lnTo>
                  <a:lnTo>
                    <a:pt x="12" y="0"/>
                  </a:lnTo>
                  <a:lnTo>
                    <a:pt x="16" y="0"/>
                  </a:lnTo>
                  <a:lnTo>
                    <a:pt x="19" y="3"/>
                  </a:lnTo>
                  <a:lnTo>
                    <a:pt x="16" y="4"/>
                  </a:lnTo>
                  <a:lnTo>
                    <a:pt x="16" y="9"/>
                  </a:lnTo>
                  <a:lnTo>
                    <a:pt x="14" y="14"/>
                  </a:lnTo>
                  <a:lnTo>
                    <a:pt x="11" y="18"/>
                  </a:lnTo>
                  <a:lnTo>
                    <a:pt x="15" y="23"/>
                  </a:lnTo>
                  <a:lnTo>
                    <a:pt x="15" y="27"/>
                  </a:lnTo>
                  <a:lnTo>
                    <a:pt x="17" y="32"/>
                  </a:lnTo>
                  <a:lnTo>
                    <a:pt x="21" y="37"/>
                  </a:lnTo>
                  <a:lnTo>
                    <a:pt x="26" y="41"/>
                  </a:lnTo>
                  <a:lnTo>
                    <a:pt x="30" y="44"/>
                  </a:lnTo>
                  <a:lnTo>
                    <a:pt x="30" y="51"/>
                  </a:lnTo>
                  <a:lnTo>
                    <a:pt x="33" y="58"/>
                  </a:lnTo>
                  <a:lnTo>
                    <a:pt x="39" y="62"/>
                  </a:lnTo>
                  <a:lnTo>
                    <a:pt x="40" y="67"/>
                  </a:lnTo>
                  <a:lnTo>
                    <a:pt x="49" y="75"/>
                  </a:lnTo>
                  <a:lnTo>
                    <a:pt x="55" y="73"/>
                  </a:lnTo>
                  <a:lnTo>
                    <a:pt x="56" y="76"/>
                  </a:lnTo>
                  <a:lnTo>
                    <a:pt x="55" y="81"/>
                  </a:lnTo>
                  <a:lnTo>
                    <a:pt x="55" y="86"/>
                  </a:lnTo>
                  <a:lnTo>
                    <a:pt x="56" y="86"/>
                  </a:lnTo>
                  <a:lnTo>
                    <a:pt x="53" y="91"/>
                  </a:lnTo>
                  <a:lnTo>
                    <a:pt x="55" y="90"/>
                  </a:lnTo>
                  <a:lnTo>
                    <a:pt x="60" y="88"/>
                  </a:lnTo>
                  <a:lnTo>
                    <a:pt x="64" y="99"/>
                  </a:lnTo>
                  <a:lnTo>
                    <a:pt x="63" y="99"/>
                  </a:lnTo>
                  <a:lnTo>
                    <a:pt x="60" y="100"/>
                  </a:lnTo>
                  <a:lnTo>
                    <a:pt x="26" y="107"/>
                  </a:lnTo>
                  <a:lnTo>
                    <a:pt x="24" y="102"/>
                  </a:lnTo>
                  <a:lnTo>
                    <a:pt x="15" y="68"/>
                  </a:lnTo>
                  <a:lnTo>
                    <a:pt x="0" y="14"/>
                  </a:lnTo>
                </a:path>
              </a:pathLst>
            </a:custGeom>
            <a:grpFill/>
            <a:ln w="4763">
              <a:solidFill>
                <a:srgbClr val="FFFFFF"/>
              </a:solidFill>
              <a:prstDash val="solid"/>
              <a:round/>
              <a:headEnd/>
              <a:tailEnd/>
            </a:ln>
          </p:spPr>
          <p:txBody>
            <a:bodyPr/>
            <a:lstStyle/>
            <a:p>
              <a:pPr>
                <a:defRPr/>
              </a:pPr>
              <a:endParaRPr lang="en-US" dirty="0">
                <a:latin typeface="+mj-lt"/>
                <a:ea typeface="MS PGothic" panose="020B0600070205080204" pitchFamily="34" charset="-128"/>
              </a:endParaRPr>
            </a:p>
          </p:txBody>
        </p:sp>
        <p:sp>
          <p:nvSpPr>
            <p:cNvPr id="198" name="Freeform 1170"/>
            <p:cNvSpPr>
              <a:spLocks/>
            </p:cNvSpPr>
            <p:nvPr/>
          </p:nvSpPr>
          <p:spPr bwMode="auto">
            <a:xfrm>
              <a:off x="7135813" y="2909888"/>
              <a:ext cx="166688" cy="379413"/>
            </a:xfrm>
            <a:custGeom>
              <a:avLst/>
              <a:gdLst>
                <a:gd name="T0" fmla="*/ 0 w 163"/>
                <a:gd name="T1" fmla="*/ 173 h 371"/>
                <a:gd name="T2" fmla="*/ 21 w 163"/>
                <a:gd name="T3" fmla="*/ 135 h 371"/>
                <a:gd name="T4" fmla="*/ 23 w 163"/>
                <a:gd name="T5" fmla="*/ 49 h 371"/>
                <a:gd name="T6" fmla="*/ 21 w 163"/>
                <a:gd name="T7" fmla="*/ 17 h 371"/>
                <a:gd name="T8" fmla="*/ 53 w 163"/>
                <a:gd name="T9" fmla="*/ 0 h 371"/>
                <a:gd name="T10" fmla="*/ 127 w 163"/>
                <a:gd name="T11" fmla="*/ 232 h 371"/>
                <a:gd name="T12" fmla="*/ 163 w 163"/>
                <a:gd name="T13" fmla="*/ 281 h 371"/>
                <a:gd name="T14" fmla="*/ 163 w 163"/>
                <a:gd name="T15" fmla="*/ 314 h 371"/>
                <a:gd name="T16" fmla="*/ 127 w 163"/>
                <a:gd name="T17" fmla="*/ 340 h 371"/>
                <a:gd name="T18" fmla="*/ 6 w 163"/>
                <a:gd name="T19" fmla="*/ 371 h 371"/>
                <a:gd name="T20" fmla="*/ 0 w 163"/>
                <a:gd name="T21" fmla="*/ 173 h 371"/>
                <a:gd name="T22" fmla="*/ 0 w 163"/>
                <a:gd name="T23" fmla="*/ 173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3" h="371">
                  <a:moveTo>
                    <a:pt x="0" y="173"/>
                  </a:moveTo>
                  <a:lnTo>
                    <a:pt x="21" y="135"/>
                  </a:lnTo>
                  <a:lnTo>
                    <a:pt x="23" y="49"/>
                  </a:lnTo>
                  <a:lnTo>
                    <a:pt x="21" y="17"/>
                  </a:lnTo>
                  <a:lnTo>
                    <a:pt x="53" y="0"/>
                  </a:lnTo>
                  <a:lnTo>
                    <a:pt x="127" y="232"/>
                  </a:lnTo>
                  <a:lnTo>
                    <a:pt x="163" y="281"/>
                  </a:lnTo>
                  <a:lnTo>
                    <a:pt x="163" y="314"/>
                  </a:lnTo>
                  <a:lnTo>
                    <a:pt x="127" y="340"/>
                  </a:lnTo>
                  <a:lnTo>
                    <a:pt x="6" y="371"/>
                  </a:lnTo>
                  <a:lnTo>
                    <a:pt x="0" y="173"/>
                  </a:lnTo>
                  <a:lnTo>
                    <a:pt x="0" y="173"/>
                  </a:lnTo>
                  <a:close/>
                </a:path>
              </a:pathLst>
            </a:custGeom>
            <a:solidFill>
              <a:srgbClr val="E7E6E6"/>
            </a:solidFill>
            <a:ln w="9525">
              <a:noFill/>
              <a:round/>
              <a:headEnd/>
              <a:tailEnd/>
            </a:ln>
            <a:effectLst/>
            <a:extLst/>
          </p:spPr>
          <p:txBody>
            <a:bodyPr/>
            <a:lstStyle/>
            <a:p>
              <a:pPr eaLnBrk="1" hangingPunct="1">
                <a:defRPr/>
              </a:pPr>
              <a:endParaRPr lang="en-US" dirty="0">
                <a:latin typeface="+mj-lt"/>
                <a:ea typeface="Tahoma" panose="020B0604030504040204" pitchFamily="34" charset="0"/>
                <a:cs typeface="Tahoma" panose="020B0604030504040204" pitchFamily="34" charset="0"/>
              </a:endParaRPr>
            </a:p>
          </p:txBody>
        </p:sp>
        <p:sp>
          <p:nvSpPr>
            <p:cNvPr id="199" name="Freeform 1159"/>
            <p:cNvSpPr>
              <a:spLocks/>
            </p:cNvSpPr>
            <p:nvPr/>
          </p:nvSpPr>
          <p:spPr bwMode="auto">
            <a:xfrm>
              <a:off x="6353176" y="3454401"/>
              <a:ext cx="642937" cy="409575"/>
            </a:xfrm>
            <a:custGeom>
              <a:avLst/>
              <a:gdLst>
                <a:gd name="T0" fmla="*/ 50 w 635"/>
                <a:gd name="T1" fmla="*/ 397 h 397"/>
                <a:gd name="T2" fmla="*/ 156 w 635"/>
                <a:gd name="T3" fmla="*/ 380 h 397"/>
                <a:gd name="T4" fmla="*/ 536 w 635"/>
                <a:gd name="T5" fmla="*/ 308 h 397"/>
                <a:gd name="T6" fmla="*/ 553 w 635"/>
                <a:gd name="T7" fmla="*/ 291 h 397"/>
                <a:gd name="T8" fmla="*/ 574 w 635"/>
                <a:gd name="T9" fmla="*/ 291 h 397"/>
                <a:gd name="T10" fmla="*/ 599 w 635"/>
                <a:gd name="T11" fmla="*/ 274 h 397"/>
                <a:gd name="T12" fmla="*/ 635 w 635"/>
                <a:gd name="T13" fmla="*/ 228 h 397"/>
                <a:gd name="T14" fmla="*/ 572 w 635"/>
                <a:gd name="T15" fmla="*/ 179 h 397"/>
                <a:gd name="T16" fmla="*/ 570 w 635"/>
                <a:gd name="T17" fmla="*/ 133 h 397"/>
                <a:gd name="T18" fmla="*/ 599 w 635"/>
                <a:gd name="T19" fmla="*/ 69 h 397"/>
                <a:gd name="T20" fmla="*/ 557 w 635"/>
                <a:gd name="T21" fmla="*/ 48 h 397"/>
                <a:gd name="T22" fmla="*/ 512 w 635"/>
                <a:gd name="T23" fmla="*/ 0 h 397"/>
                <a:gd name="T24" fmla="*/ 89 w 635"/>
                <a:gd name="T25" fmla="*/ 78 h 397"/>
                <a:gd name="T26" fmla="*/ 69 w 635"/>
                <a:gd name="T27" fmla="*/ 48 h 397"/>
                <a:gd name="T28" fmla="*/ 0 w 635"/>
                <a:gd name="T29" fmla="*/ 97 h 397"/>
                <a:gd name="T30" fmla="*/ 50 w 635"/>
                <a:gd name="T31" fmla="*/ 397 h 397"/>
                <a:gd name="T32" fmla="*/ 50 w 635"/>
                <a:gd name="T33"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5" h="397">
                  <a:moveTo>
                    <a:pt x="50" y="397"/>
                  </a:moveTo>
                  <a:lnTo>
                    <a:pt x="156" y="380"/>
                  </a:lnTo>
                  <a:lnTo>
                    <a:pt x="536" y="308"/>
                  </a:lnTo>
                  <a:lnTo>
                    <a:pt x="553" y="291"/>
                  </a:lnTo>
                  <a:lnTo>
                    <a:pt x="574" y="291"/>
                  </a:lnTo>
                  <a:lnTo>
                    <a:pt x="599" y="274"/>
                  </a:lnTo>
                  <a:lnTo>
                    <a:pt x="635" y="228"/>
                  </a:lnTo>
                  <a:lnTo>
                    <a:pt x="572" y="179"/>
                  </a:lnTo>
                  <a:lnTo>
                    <a:pt x="570" y="133"/>
                  </a:lnTo>
                  <a:lnTo>
                    <a:pt x="599" y="69"/>
                  </a:lnTo>
                  <a:lnTo>
                    <a:pt x="557" y="48"/>
                  </a:lnTo>
                  <a:lnTo>
                    <a:pt x="512" y="0"/>
                  </a:lnTo>
                  <a:lnTo>
                    <a:pt x="89" y="78"/>
                  </a:lnTo>
                  <a:lnTo>
                    <a:pt x="69" y="48"/>
                  </a:lnTo>
                  <a:lnTo>
                    <a:pt x="0" y="97"/>
                  </a:lnTo>
                  <a:lnTo>
                    <a:pt x="50" y="397"/>
                  </a:lnTo>
                  <a:lnTo>
                    <a:pt x="50" y="397"/>
                  </a:lnTo>
                  <a:close/>
                </a:path>
              </a:pathLst>
            </a:custGeom>
            <a:solidFill>
              <a:srgbClr val="E7E6E6"/>
            </a:solidFill>
            <a:ln w="6350">
              <a:solidFill>
                <a:schemeClr val="bg1"/>
              </a:solidFill>
              <a:round/>
              <a:headEnd/>
              <a:tailEnd/>
            </a:ln>
            <a:effectLst/>
            <a:extLst/>
          </p:spPr>
          <p:txBody>
            <a:bodyPr/>
            <a:lstStyle/>
            <a:p>
              <a:pPr eaLnBrk="1" hangingPunct="1">
                <a:defRPr/>
              </a:pPr>
              <a:endParaRPr lang="en-US" dirty="0">
                <a:latin typeface="+mj-lt"/>
                <a:ea typeface="Tahoma" panose="020B0604030504040204" pitchFamily="34" charset="0"/>
                <a:cs typeface="Tahoma" panose="020B0604030504040204" pitchFamily="34" charset="0"/>
              </a:endParaRPr>
            </a:p>
          </p:txBody>
        </p:sp>
        <p:sp>
          <p:nvSpPr>
            <p:cNvPr id="201" name="Freeform 1141"/>
            <p:cNvSpPr>
              <a:spLocks/>
            </p:cNvSpPr>
            <p:nvPr/>
          </p:nvSpPr>
          <p:spPr bwMode="auto">
            <a:xfrm>
              <a:off x="5632958" y="3636963"/>
              <a:ext cx="342900" cy="587376"/>
            </a:xfrm>
            <a:custGeom>
              <a:avLst/>
              <a:gdLst>
                <a:gd name="T0" fmla="*/ 11 w 338"/>
                <a:gd name="T1" fmla="*/ 566 h 566"/>
                <a:gd name="T2" fmla="*/ 21 w 338"/>
                <a:gd name="T3" fmla="*/ 549 h 566"/>
                <a:gd name="T4" fmla="*/ 85 w 338"/>
                <a:gd name="T5" fmla="*/ 545 h 566"/>
                <a:gd name="T6" fmla="*/ 138 w 338"/>
                <a:gd name="T7" fmla="*/ 528 h 566"/>
                <a:gd name="T8" fmla="*/ 192 w 338"/>
                <a:gd name="T9" fmla="*/ 496 h 566"/>
                <a:gd name="T10" fmla="*/ 235 w 338"/>
                <a:gd name="T11" fmla="*/ 494 h 566"/>
                <a:gd name="T12" fmla="*/ 285 w 338"/>
                <a:gd name="T13" fmla="*/ 412 h 566"/>
                <a:gd name="T14" fmla="*/ 300 w 338"/>
                <a:gd name="T15" fmla="*/ 418 h 566"/>
                <a:gd name="T16" fmla="*/ 338 w 338"/>
                <a:gd name="T17" fmla="*/ 389 h 566"/>
                <a:gd name="T18" fmla="*/ 329 w 338"/>
                <a:gd name="T19" fmla="*/ 368 h 566"/>
                <a:gd name="T20" fmla="*/ 332 w 338"/>
                <a:gd name="T21" fmla="*/ 357 h 566"/>
                <a:gd name="T22" fmla="*/ 294 w 338"/>
                <a:gd name="T23" fmla="*/ 7 h 566"/>
                <a:gd name="T24" fmla="*/ 291 w 338"/>
                <a:gd name="T25" fmla="*/ 0 h 566"/>
                <a:gd name="T26" fmla="*/ 89 w 338"/>
                <a:gd name="T27" fmla="*/ 23 h 566"/>
                <a:gd name="T28" fmla="*/ 51 w 338"/>
                <a:gd name="T29" fmla="*/ 42 h 566"/>
                <a:gd name="T30" fmla="*/ 17 w 338"/>
                <a:gd name="T31" fmla="*/ 32 h 566"/>
                <a:gd name="T32" fmla="*/ 42 w 338"/>
                <a:gd name="T33" fmla="*/ 319 h 566"/>
                <a:gd name="T34" fmla="*/ 36 w 338"/>
                <a:gd name="T35" fmla="*/ 378 h 566"/>
                <a:gd name="T36" fmla="*/ 51 w 338"/>
                <a:gd name="T37" fmla="*/ 412 h 566"/>
                <a:gd name="T38" fmla="*/ 34 w 338"/>
                <a:gd name="T39" fmla="*/ 477 h 566"/>
                <a:gd name="T40" fmla="*/ 11 w 338"/>
                <a:gd name="T41" fmla="*/ 505 h 566"/>
                <a:gd name="T42" fmla="*/ 0 w 338"/>
                <a:gd name="T43" fmla="*/ 553 h 566"/>
                <a:gd name="T44" fmla="*/ 11 w 338"/>
                <a:gd name="T45" fmla="*/ 566 h 566"/>
                <a:gd name="T46" fmla="*/ 11 w 338"/>
                <a:gd name="T47" fmla="*/ 566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38" h="566">
                  <a:moveTo>
                    <a:pt x="11" y="566"/>
                  </a:moveTo>
                  <a:lnTo>
                    <a:pt x="21" y="549"/>
                  </a:lnTo>
                  <a:lnTo>
                    <a:pt x="85" y="545"/>
                  </a:lnTo>
                  <a:lnTo>
                    <a:pt x="138" y="528"/>
                  </a:lnTo>
                  <a:lnTo>
                    <a:pt x="192" y="496"/>
                  </a:lnTo>
                  <a:lnTo>
                    <a:pt x="235" y="494"/>
                  </a:lnTo>
                  <a:lnTo>
                    <a:pt x="285" y="412"/>
                  </a:lnTo>
                  <a:lnTo>
                    <a:pt x="300" y="418"/>
                  </a:lnTo>
                  <a:lnTo>
                    <a:pt x="338" y="389"/>
                  </a:lnTo>
                  <a:lnTo>
                    <a:pt x="329" y="368"/>
                  </a:lnTo>
                  <a:lnTo>
                    <a:pt x="332" y="357"/>
                  </a:lnTo>
                  <a:lnTo>
                    <a:pt x="294" y="7"/>
                  </a:lnTo>
                  <a:lnTo>
                    <a:pt x="291" y="0"/>
                  </a:lnTo>
                  <a:lnTo>
                    <a:pt x="89" y="23"/>
                  </a:lnTo>
                  <a:lnTo>
                    <a:pt x="51" y="42"/>
                  </a:lnTo>
                  <a:lnTo>
                    <a:pt x="17" y="32"/>
                  </a:lnTo>
                  <a:lnTo>
                    <a:pt x="42" y="319"/>
                  </a:lnTo>
                  <a:lnTo>
                    <a:pt x="36" y="378"/>
                  </a:lnTo>
                  <a:lnTo>
                    <a:pt x="51" y="412"/>
                  </a:lnTo>
                  <a:lnTo>
                    <a:pt x="34" y="477"/>
                  </a:lnTo>
                  <a:lnTo>
                    <a:pt x="11" y="505"/>
                  </a:lnTo>
                  <a:lnTo>
                    <a:pt x="0" y="553"/>
                  </a:lnTo>
                  <a:lnTo>
                    <a:pt x="11" y="566"/>
                  </a:lnTo>
                  <a:lnTo>
                    <a:pt x="11" y="566"/>
                  </a:lnTo>
                  <a:close/>
                </a:path>
              </a:pathLst>
            </a:custGeom>
            <a:solidFill>
              <a:srgbClr val="E7E6E6"/>
            </a:solidFill>
            <a:ln w="9525">
              <a:solidFill>
                <a:schemeClr val="bg1"/>
              </a:solidFill>
              <a:round/>
              <a:headEnd/>
              <a:tailEnd/>
            </a:ln>
            <a:effectLst/>
            <a:extLst/>
          </p:spPr>
          <p:txBody>
            <a:bodyPr/>
            <a:lstStyle/>
            <a:p>
              <a:pPr eaLnBrk="1" hangingPunct="1">
                <a:defRPr/>
              </a:pPr>
              <a:endParaRPr lang="en-US" dirty="0">
                <a:latin typeface="+mj-lt"/>
                <a:ea typeface="Tahoma" panose="020B0604030504040204" pitchFamily="34" charset="0"/>
                <a:cs typeface="Tahoma" panose="020B0604030504040204" pitchFamily="34" charset="0"/>
              </a:endParaRPr>
            </a:p>
          </p:txBody>
        </p:sp>
        <p:sp>
          <p:nvSpPr>
            <p:cNvPr id="202" name="Freeform 1127"/>
            <p:cNvSpPr>
              <a:spLocks/>
            </p:cNvSpPr>
            <p:nvPr/>
          </p:nvSpPr>
          <p:spPr bwMode="auto">
            <a:xfrm>
              <a:off x="3970338" y="2671763"/>
              <a:ext cx="733425" cy="450850"/>
            </a:xfrm>
            <a:custGeom>
              <a:avLst/>
              <a:gdLst>
                <a:gd name="T0" fmla="*/ 38 w 718"/>
                <a:gd name="T1" fmla="*/ 0 h 441"/>
                <a:gd name="T2" fmla="*/ 663 w 718"/>
                <a:gd name="T3" fmla="*/ 32 h 441"/>
                <a:gd name="T4" fmla="*/ 667 w 718"/>
                <a:gd name="T5" fmla="*/ 142 h 441"/>
                <a:gd name="T6" fmla="*/ 696 w 718"/>
                <a:gd name="T7" fmla="*/ 234 h 441"/>
                <a:gd name="T8" fmla="*/ 699 w 718"/>
                <a:gd name="T9" fmla="*/ 348 h 441"/>
                <a:gd name="T10" fmla="*/ 718 w 718"/>
                <a:gd name="T11" fmla="*/ 441 h 441"/>
                <a:gd name="T12" fmla="*/ 340 w 718"/>
                <a:gd name="T13" fmla="*/ 429 h 441"/>
                <a:gd name="T14" fmla="*/ 0 w 718"/>
                <a:gd name="T15" fmla="*/ 405 h 441"/>
                <a:gd name="T16" fmla="*/ 38 w 718"/>
                <a:gd name="T17" fmla="*/ 0 h 441"/>
                <a:gd name="T18" fmla="*/ 38 w 718"/>
                <a:gd name="T19" fmla="*/ 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8" h="441">
                  <a:moveTo>
                    <a:pt x="38" y="0"/>
                  </a:moveTo>
                  <a:lnTo>
                    <a:pt x="663" y="32"/>
                  </a:lnTo>
                  <a:lnTo>
                    <a:pt x="667" y="142"/>
                  </a:lnTo>
                  <a:lnTo>
                    <a:pt x="696" y="234"/>
                  </a:lnTo>
                  <a:lnTo>
                    <a:pt x="699" y="348"/>
                  </a:lnTo>
                  <a:lnTo>
                    <a:pt x="718" y="441"/>
                  </a:lnTo>
                  <a:lnTo>
                    <a:pt x="340" y="429"/>
                  </a:lnTo>
                  <a:lnTo>
                    <a:pt x="0" y="405"/>
                  </a:lnTo>
                  <a:lnTo>
                    <a:pt x="38" y="0"/>
                  </a:lnTo>
                  <a:lnTo>
                    <a:pt x="38" y="0"/>
                  </a:lnTo>
                  <a:close/>
                </a:path>
              </a:pathLst>
            </a:custGeom>
            <a:solidFill>
              <a:srgbClr val="E7E6E6"/>
            </a:solidFill>
            <a:ln w="9525">
              <a:solidFill>
                <a:schemeClr val="bg1"/>
              </a:solidFill>
              <a:round/>
              <a:headEnd/>
              <a:tailEnd/>
            </a:ln>
            <a:effectLst/>
            <a:extLst/>
          </p:spPr>
          <p:txBody>
            <a:bodyPr/>
            <a:lstStyle/>
            <a:p>
              <a:pPr eaLnBrk="1" hangingPunct="1">
                <a:defRPr/>
              </a:pPr>
              <a:endParaRPr lang="en-US" dirty="0">
                <a:latin typeface="+mj-lt"/>
                <a:ea typeface="Tahoma" panose="020B0604030504040204" pitchFamily="34" charset="0"/>
                <a:cs typeface="Tahoma" panose="020B0604030504040204" pitchFamily="34" charset="0"/>
              </a:endParaRPr>
            </a:p>
          </p:txBody>
        </p:sp>
        <p:sp>
          <p:nvSpPr>
            <p:cNvPr id="203" name="Freeform 1152"/>
            <p:cNvSpPr>
              <a:spLocks/>
            </p:cNvSpPr>
            <p:nvPr/>
          </p:nvSpPr>
          <p:spPr bwMode="auto">
            <a:xfrm>
              <a:off x="6211888" y="3736976"/>
              <a:ext cx="495300" cy="485775"/>
            </a:xfrm>
            <a:custGeom>
              <a:avLst/>
              <a:gdLst>
                <a:gd name="T0" fmla="*/ 0 w 489"/>
                <a:gd name="T1" fmla="*/ 327 h 473"/>
                <a:gd name="T2" fmla="*/ 17 w 489"/>
                <a:gd name="T3" fmla="*/ 391 h 473"/>
                <a:gd name="T4" fmla="*/ 80 w 489"/>
                <a:gd name="T5" fmla="*/ 437 h 473"/>
                <a:gd name="T6" fmla="*/ 111 w 489"/>
                <a:gd name="T7" fmla="*/ 473 h 473"/>
                <a:gd name="T8" fmla="*/ 204 w 489"/>
                <a:gd name="T9" fmla="*/ 435 h 473"/>
                <a:gd name="T10" fmla="*/ 246 w 489"/>
                <a:gd name="T11" fmla="*/ 429 h 473"/>
                <a:gd name="T12" fmla="*/ 268 w 489"/>
                <a:gd name="T13" fmla="*/ 401 h 473"/>
                <a:gd name="T14" fmla="*/ 304 w 489"/>
                <a:gd name="T15" fmla="*/ 258 h 473"/>
                <a:gd name="T16" fmla="*/ 344 w 489"/>
                <a:gd name="T17" fmla="*/ 275 h 473"/>
                <a:gd name="T18" fmla="*/ 420 w 489"/>
                <a:gd name="T19" fmla="*/ 122 h 473"/>
                <a:gd name="T20" fmla="*/ 479 w 489"/>
                <a:gd name="T21" fmla="*/ 154 h 473"/>
                <a:gd name="T22" fmla="*/ 489 w 489"/>
                <a:gd name="T23" fmla="*/ 127 h 473"/>
                <a:gd name="T24" fmla="*/ 447 w 489"/>
                <a:gd name="T25" fmla="*/ 93 h 473"/>
                <a:gd name="T26" fmla="*/ 415 w 489"/>
                <a:gd name="T27" fmla="*/ 97 h 473"/>
                <a:gd name="T28" fmla="*/ 403 w 489"/>
                <a:gd name="T29" fmla="*/ 114 h 473"/>
                <a:gd name="T30" fmla="*/ 344 w 489"/>
                <a:gd name="T31" fmla="*/ 131 h 473"/>
                <a:gd name="T32" fmla="*/ 306 w 489"/>
                <a:gd name="T33" fmla="*/ 173 h 473"/>
                <a:gd name="T34" fmla="*/ 295 w 489"/>
                <a:gd name="T35" fmla="*/ 106 h 473"/>
                <a:gd name="T36" fmla="*/ 189 w 489"/>
                <a:gd name="T37" fmla="*/ 123 h 473"/>
                <a:gd name="T38" fmla="*/ 168 w 489"/>
                <a:gd name="T39" fmla="*/ 0 h 473"/>
                <a:gd name="T40" fmla="*/ 152 w 489"/>
                <a:gd name="T41" fmla="*/ 11 h 473"/>
                <a:gd name="T42" fmla="*/ 162 w 489"/>
                <a:gd name="T43" fmla="*/ 34 h 473"/>
                <a:gd name="T44" fmla="*/ 149 w 489"/>
                <a:gd name="T45" fmla="*/ 142 h 473"/>
                <a:gd name="T46" fmla="*/ 73 w 489"/>
                <a:gd name="T47" fmla="*/ 209 h 473"/>
                <a:gd name="T48" fmla="*/ 61 w 489"/>
                <a:gd name="T49" fmla="*/ 255 h 473"/>
                <a:gd name="T50" fmla="*/ 40 w 489"/>
                <a:gd name="T51" fmla="*/ 243 h 473"/>
                <a:gd name="T52" fmla="*/ 33 w 489"/>
                <a:gd name="T53" fmla="*/ 298 h 473"/>
                <a:gd name="T54" fmla="*/ 0 w 489"/>
                <a:gd name="T55" fmla="*/ 327 h 473"/>
                <a:gd name="T56" fmla="*/ 0 w 489"/>
                <a:gd name="T57" fmla="*/ 327 h 473"/>
                <a:gd name="T58" fmla="*/ 0 w 489"/>
                <a:gd name="T59" fmla="*/ 327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9" h="473">
                  <a:moveTo>
                    <a:pt x="0" y="327"/>
                  </a:moveTo>
                  <a:lnTo>
                    <a:pt x="17" y="391"/>
                  </a:lnTo>
                  <a:lnTo>
                    <a:pt x="80" y="437"/>
                  </a:lnTo>
                  <a:lnTo>
                    <a:pt x="111" y="473"/>
                  </a:lnTo>
                  <a:lnTo>
                    <a:pt x="204" y="435"/>
                  </a:lnTo>
                  <a:lnTo>
                    <a:pt x="246" y="429"/>
                  </a:lnTo>
                  <a:lnTo>
                    <a:pt x="268" y="401"/>
                  </a:lnTo>
                  <a:lnTo>
                    <a:pt x="304" y="258"/>
                  </a:lnTo>
                  <a:lnTo>
                    <a:pt x="344" y="275"/>
                  </a:lnTo>
                  <a:lnTo>
                    <a:pt x="420" y="122"/>
                  </a:lnTo>
                  <a:lnTo>
                    <a:pt x="479" y="154"/>
                  </a:lnTo>
                  <a:lnTo>
                    <a:pt x="489" y="127"/>
                  </a:lnTo>
                  <a:lnTo>
                    <a:pt x="447" y="93"/>
                  </a:lnTo>
                  <a:lnTo>
                    <a:pt x="415" y="97"/>
                  </a:lnTo>
                  <a:lnTo>
                    <a:pt x="403" y="114"/>
                  </a:lnTo>
                  <a:lnTo>
                    <a:pt x="344" y="131"/>
                  </a:lnTo>
                  <a:lnTo>
                    <a:pt x="306" y="173"/>
                  </a:lnTo>
                  <a:lnTo>
                    <a:pt x="295" y="106"/>
                  </a:lnTo>
                  <a:lnTo>
                    <a:pt x="189" y="123"/>
                  </a:lnTo>
                  <a:lnTo>
                    <a:pt x="168" y="0"/>
                  </a:lnTo>
                  <a:lnTo>
                    <a:pt x="152" y="11"/>
                  </a:lnTo>
                  <a:lnTo>
                    <a:pt x="162" y="34"/>
                  </a:lnTo>
                  <a:lnTo>
                    <a:pt x="149" y="142"/>
                  </a:lnTo>
                  <a:lnTo>
                    <a:pt x="73" y="209"/>
                  </a:lnTo>
                  <a:lnTo>
                    <a:pt x="61" y="255"/>
                  </a:lnTo>
                  <a:lnTo>
                    <a:pt x="40" y="243"/>
                  </a:lnTo>
                  <a:lnTo>
                    <a:pt x="33" y="298"/>
                  </a:lnTo>
                  <a:lnTo>
                    <a:pt x="0" y="327"/>
                  </a:lnTo>
                  <a:lnTo>
                    <a:pt x="0" y="327"/>
                  </a:lnTo>
                  <a:lnTo>
                    <a:pt x="0" y="327"/>
                  </a:lnTo>
                  <a:close/>
                </a:path>
              </a:pathLst>
            </a:custGeom>
            <a:solidFill>
              <a:srgbClr val="E7E6E6"/>
            </a:solidFill>
            <a:ln w="9525">
              <a:solidFill>
                <a:schemeClr val="bg1"/>
              </a:solidFill>
              <a:round/>
              <a:headEnd/>
              <a:tailEnd/>
            </a:ln>
            <a:effectLst/>
            <a:extLst/>
          </p:spPr>
          <p:txBody>
            <a:bodyPr/>
            <a:lstStyle/>
            <a:p>
              <a:pPr eaLnBrk="1" hangingPunct="1">
                <a:defRPr/>
              </a:pPr>
              <a:endParaRPr lang="en-US" dirty="0">
                <a:latin typeface="+mj-lt"/>
                <a:ea typeface="Tahoma" panose="020B0604030504040204" pitchFamily="34" charset="0"/>
                <a:cs typeface="Tahoma" panose="020B0604030504040204" pitchFamily="34" charset="0"/>
              </a:endParaRPr>
            </a:p>
          </p:txBody>
        </p:sp>
        <p:sp>
          <p:nvSpPr>
            <p:cNvPr id="204" name="Freeform 1134"/>
            <p:cNvSpPr>
              <a:spLocks/>
            </p:cNvSpPr>
            <p:nvPr/>
          </p:nvSpPr>
          <p:spPr bwMode="auto">
            <a:xfrm>
              <a:off x="4783138" y="3851276"/>
              <a:ext cx="738188" cy="636587"/>
            </a:xfrm>
            <a:custGeom>
              <a:avLst/>
              <a:gdLst>
                <a:gd name="T0" fmla="*/ 44 w 727"/>
                <a:gd name="T1" fmla="*/ 89 h 616"/>
                <a:gd name="T2" fmla="*/ 67 w 727"/>
                <a:gd name="T3" fmla="*/ 108 h 616"/>
                <a:gd name="T4" fmla="*/ 78 w 727"/>
                <a:gd name="T5" fmla="*/ 104 h 616"/>
                <a:gd name="T6" fmla="*/ 94 w 727"/>
                <a:gd name="T7" fmla="*/ 125 h 616"/>
                <a:gd name="T8" fmla="*/ 80 w 727"/>
                <a:gd name="T9" fmla="*/ 125 h 616"/>
                <a:gd name="T10" fmla="*/ 67 w 727"/>
                <a:gd name="T11" fmla="*/ 154 h 616"/>
                <a:gd name="T12" fmla="*/ 99 w 727"/>
                <a:gd name="T13" fmla="*/ 200 h 616"/>
                <a:gd name="T14" fmla="*/ 124 w 727"/>
                <a:gd name="T15" fmla="*/ 205 h 616"/>
                <a:gd name="T16" fmla="*/ 120 w 727"/>
                <a:gd name="T17" fmla="*/ 492 h 616"/>
                <a:gd name="T18" fmla="*/ 124 w 727"/>
                <a:gd name="T19" fmla="*/ 563 h 616"/>
                <a:gd name="T20" fmla="*/ 607 w 727"/>
                <a:gd name="T21" fmla="*/ 547 h 616"/>
                <a:gd name="T22" fmla="*/ 613 w 727"/>
                <a:gd name="T23" fmla="*/ 589 h 616"/>
                <a:gd name="T24" fmla="*/ 592 w 727"/>
                <a:gd name="T25" fmla="*/ 616 h 616"/>
                <a:gd name="T26" fmla="*/ 666 w 727"/>
                <a:gd name="T27" fmla="*/ 612 h 616"/>
                <a:gd name="T28" fmla="*/ 679 w 727"/>
                <a:gd name="T29" fmla="*/ 589 h 616"/>
                <a:gd name="T30" fmla="*/ 679 w 727"/>
                <a:gd name="T31" fmla="*/ 563 h 616"/>
                <a:gd name="T32" fmla="*/ 698 w 727"/>
                <a:gd name="T33" fmla="*/ 544 h 616"/>
                <a:gd name="T34" fmla="*/ 702 w 727"/>
                <a:gd name="T35" fmla="*/ 523 h 616"/>
                <a:gd name="T36" fmla="*/ 721 w 727"/>
                <a:gd name="T37" fmla="*/ 521 h 616"/>
                <a:gd name="T38" fmla="*/ 727 w 727"/>
                <a:gd name="T39" fmla="*/ 479 h 616"/>
                <a:gd name="T40" fmla="*/ 700 w 727"/>
                <a:gd name="T41" fmla="*/ 473 h 616"/>
                <a:gd name="T42" fmla="*/ 683 w 727"/>
                <a:gd name="T43" fmla="*/ 443 h 616"/>
                <a:gd name="T44" fmla="*/ 656 w 727"/>
                <a:gd name="T45" fmla="*/ 369 h 616"/>
                <a:gd name="T46" fmla="*/ 626 w 727"/>
                <a:gd name="T47" fmla="*/ 359 h 616"/>
                <a:gd name="T48" fmla="*/ 592 w 727"/>
                <a:gd name="T49" fmla="*/ 331 h 616"/>
                <a:gd name="T50" fmla="*/ 578 w 727"/>
                <a:gd name="T51" fmla="*/ 293 h 616"/>
                <a:gd name="T52" fmla="*/ 599 w 727"/>
                <a:gd name="T53" fmla="*/ 234 h 616"/>
                <a:gd name="T54" fmla="*/ 582 w 727"/>
                <a:gd name="T55" fmla="*/ 222 h 616"/>
                <a:gd name="T56" fmla="*/ 540 w 727"/>
                <a:gd name="T57" fmla="*/ 222 h 616"/>
                <a:gd name="T58" fmla="*/ 531 w 727"/>
                <a:gd name="T59" fmla="*/ 186 h 616"/>
                <a:gd name="T60" fmla="*/ 462 w 727"/>
                <a:gd name="T61" fmla="*/ 114 h 616"/>
                <a:gd name="T62" fmla="*/ 445 w 727"/>
                <a:gd name="T63" fmla="*/ 55 h 616"/>
                <a:gd name="T64" fmla="*/ 453 w 727"/>
                <a:gd name="T65" fmla="*/ 32 h 616"/>
                <a:gd name="T66" fmla="*/ 423 w 727"/>
                <a:gd name="T67" fmla="*/ 0 h 616"/>
                <a:gd name="T68" fmla="*/ 0 w 727"/>
                <a:gd name="T69" fmla="*/ 9 h 616"/>
                <a:gd name="T70" fmla="*/ 44 w 727"/>
                <a:gd name="T71" fmla="*/ 89 h 616"/>
                <a:gd name="T72" fmla="*/ 44 w 727"/>
                <a:gd name="T73" fmla="*/ 89 h 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27" h="616">
                  <a:moveTo>
                    <a:pt x="44" y="89"/>
                  </a:moveTo>
                  <a:lnTo>
                    <a:pt x="67" y="108"/>
                  </a:lnTo>
                  <a:lnTo>
                    <a:pt x="78" y="104"/>
                  </a:lnTo>
                  <a:lnTo>
                    <a:pt x="94" y="125"/>
                  </a:lnTo>
                  <a:lnTo>
                    <a:pt x="80" y="125"/>
                  </a:lnTo>
                  <a:lnTo>
                    <a:pt x="67" y="154"/>
                  </a:lnTo>
                  <a:lnTo>
                    <a:pt x="99" y="200"/>
                  </a:lnTo>
                  <a:lnTo>
                    <a:pt x="124" y="205"/>
                  </a:lnTo>
                  <a:lnTo>
                    <a:pt x="120" y="492"/>
                  </a:lnTo>
                  <a:lnTo>
                    <a:pt x="124" y="563"/>
                  </a:lnTo>
                  <a:lnTo>
                    <a:pt x="607" y="547"/>
                  </a:lnTo>
                  <a:lnTo>
                    <a:pt x="613" y="589"/>
                  </a:lnTo>
                  <a:lnTo>
                    <a:pt x="592" y="616"/>
                  </a:lnTo>
                  <a:lnTo>
                    <a:pt x="666" y="612"/>
                  </a:lnTo>
                  <a:lnTo>
                    <a:pt x="679" y="589"/>
                  </a:lnTo>
                  <a:lnTo>
                    <a:pt x="679" y="563"/>
                  </a:lnTo>
                  <a:lnTo>
                    <a:pt x="698" y="544"/>
                  </a:lnTo>
                  <a:lnTo>
                    <a:pt x="702" y="523"/>
                  </a:lnTo>
                  <a:lnTo>
                    <a:pt x="721" y="521"/>
                  </a:lnTo>
                  <a:lnTo>
                    <a:pt x="727" y="479"/>
                  </a:lnTo>
                  <a:lnTo>
                    <a:pt x="700" y="473"/>
                  </a:lnTo>
                  <a:lnTo>
                    <a:pt x="683" y="443"/>
                  </a:lnTo>
                  <a:lnTo>
                    <a:pt x="656" y="369"/>
                  </a:lnTo>
                  <a:lnTo>
                    <a:pt x="626" y="359"/>
                  </a:lnTo>
                  <a:lnTo>
                    <a:pt x="592" y="331"/>
                  </a:lnTo>
                  <a:lnTo>
                    <a:pt x="578" y="293"/>
                  </a:lnTo>
                  <a:lnTo>
                    <a:pt x="599" y="234"/>
                  </a:lnTo>
                  <a:lnTo>
                    <a:pt x="582" y="222"/>
                  </a:lnTo>
                  <a:lnTo>
                    <a:pt x="540" y="222"/>
                  </a:lnTo>
                  <a:lnTo>
                    <a:pt x="531" y="186"/>
                  </a:lnTo>
                  <a:lnTo>
                    <a:pt x="462" y="114"/>
                  </a:lnTo>
                  <a:lnTo>
                    <a:pt x="445" y="55"/>
                  </a:lnTo>
                  <a:lnTo>
                    <a:pt x="453" y="32"/>
                  </a:lnTo>
                  <a:lnTo>
                    <a:pt x="423" y="0"/>
                  </a:lnTo>
                  <a:lnTo>
                    <a:pt x="0" y="9"/>
                  </a:lnTo>
                  <a:lnTo>
                    <a:pt x="44" y="89"/>
                  </a:lnTo>
                  <a:lnTo>
                    <a:pt x="44" y="89"/>
                  </a:lnTo>
                  <a:close/>
                </a:path>
              </a:pathLst>
            </a:custGeom>
            <a:solidFill>
              <a:srgbClr val="E7E6E6"/>
            </a:solidFill>
            <a:ln w="9525">
              <a:solidFill>
                <a:schemeClr val="bg1"/>
              </a:solidFill>
              <a:round/>
              <a:headEnd/>
              <a:tailEnd/>
            </a:ln>
            <a:effectLst/>
            <a:extLst/>
          </p:spPr>
          <p:txBody>
            <a:bodyPr/>
            <a:lstStyle/>
            <a:p>
              <a:pPr eaLnBrk="1" hangingPunct="1">
                <a:defRPr/>
              </a:pPr>
              <a:endParaRPr lang="en-US" dirty="0">
                <a:latin typeface="+mj-lt"/>
                <a:ea typeface="Tahoma" panose="020B0604030504040204" pitchFamily="34" charset="0"/>
                <a:cs typeface="Tahoma" panose="020B0604030504040204" pitchFamily="34" charset="0"/>
              </a:endParaRPr>
            </a:p>
          </p:txBody>
        </p:sp>
        <p:sp>
          <p:nvSpPr>
            <p:cNvPr id="164" name="Freeform 1125"/>
            <p:cNvSpPr>
              <a:spLocks/>
            </p:cNvSpPr>
            <p:nvPr/>
          </p:nvSpPr>
          <p:spPr bwMode="auto">
            <a:xfrm>
              <a:off x="3192463" y="4260850"/>
              <a:ext cx="782638" cy="785812"/>
            </a:xfrm>
            <a:custGeom>
              <a:avLst/>
              <a:gdLst>
                <a:gd name="T0" fmla="*/ 97 w 768"/>
                <a:gd name="T1" fmla="*/ 764 h 764"/>
                <a:gd name="T2" fmla="*/ 106 w 768"/>
                <a:gd name="T3" fmla="*/ 707 h 764"/>
                <a:gd name="T4" fmla="*/ 298 w 768"/>
                <a:gd name="T5" fmla="*/ 732 h 764"/>
                <a:gd name="T6" fmla="*/ 290 w 768"/>
                <a:gd name="T7" fmla="*/ 704 h 764"/>
                <a:gd name="T8" fmla="*/ 705 w 768"/>
                <a:gd name="T9" fmla="*/ 742 h 764"/>
                <a:gd name="T10" fmla="*/ 768 w 768"/>
                <a:gd name="T11" fmla="*/ 71 h 764"/>
                <a:gd name="T12" fmla="*/ 443 w 768"/>
                <a:gd name="T13" fmla="*/ 42 h 764"/>
                <a:gd name="T14" fmla="*/ 112 w 768"/>
                <a:gd name="T15" fmla="*/ 0 h 764"/>
                <a:gd name="T16" fmla="*/ 0 w 768"/>
                <a:gd name="T17" fmla="*/ 751 h 764"/>
                <a:gd name="T18" fmla="*/ 97 w 768"/>
                <a:gd name="T19" fmla="*/ 764 h 764"/>
                <a:gd name="T20" fmla="*/ 97 w 768"/>
                <a:gd name="T21" fmla="*/ 764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8" h="764">
                  <a:moveTo>
                    <a:pt x="97" y="764"/>
                  </a:moveTo>
                  <a:lnTo>
                    <a:pt x="106" y="707"/>
                  </a:lnTo>
                  <a:lnTo>
                    <a:pt x="298" y="732"/>
                  </a:lnTo>
                  <a:lnTo>
                    <a:pt x="290" y="704"/>
                  </a:lnTo>
                  <a:lnTo>
                    <a:pt x="705" y="742"/>
                  </a:lnTo>
                  <a:lnTo>
                    <a:pt x="768" y="71"/>
                  </a:lnTo>
                  <a:lnTo>
                    <a:pt x="443" y="42"/>
                  </a:lnTo>
                  <a:lnTo>
                    <a:pt x="112" y="0"/>
                  </a:lnTo>
                  <a:lnTo>
                    <a:pt x="0" y="751"/>
                  </a:lnTo>
                  <a:lnTo>
                    <a:pt x="97" y="764"/>
                  </a:lnTo>
                  <a:lnTo>
                    <a:pt x="97" y="764"/>
                  </a:lnTo>
                  <a:close/>
                </a:path>
              </a:pathLst>
            </a:custGeom>
            <a:solidFill>
              <a:srgbClr val="E0AAAD"/>
            </a:solidFill>
            <a:ln w="9525">
              <a:solidFill>
                <a:schemeClr val="tx1"/>
              </a:solidFill>
              <a:round/>
              <a:headEnd/>
              <a:tailEnd/>
            </a:ln>
            <a:effectLst/>
            <a:extLst/>
          </p:spPr>
          <p:txBody>
            <a:bodyPr/>
            <a:lstStyle/>
            <a:p>
              <a:pPr eaLnBrk="1" hangingPunct="1">
                <a:defRPr/>
              </a:pPr>
              <a:endParaRPr lang="en-US" dirty="0">
                <a:latin typeface="+mj-lt"/>
                <a:ea typeface="Tahoma" panose="020B0604030504040204" pitchFamily="34" charset="0"/>
                <a:cs typeface="Tahoma" panose="020B0604030504040204" pitchFamily="34" charset="0"/>
              </a:endParaRPr>
            </a:p>
          </p:txBody>
        </p:sp>
        <p:sp>
          <p:nvSpPr>
            <p:cNvPr id="182" name="Freeform 1140"/>
            <p:cNvSpPr>
              <a:spLocks/>
            </p:cNvSpPr>
            <p:nvPr/>
          </p:nvSpPr>
          <p:spPr bwMode="auto">
            <a:xfrm>
              <a:off x="5232401" y="3568700"/>
              <a:ext cx="438149" cy="779462"/>
            </a:xfrm>
            <a:custGeom>
              <a:avLst/>
              <a:gdLst>
                <a:gd name="T0" fmla="*/ 8 w 430"/>
                <a:gd name="T1" fmla="*/ 308 h 753"/>
                <a:gd name="T2" fmla="*/ 52 w 430"/>
                <a:gd name="T3" fmla="*/ 213 h 753"/>
                <a:gd name="T4" fmla="*/ 38 w 430"/>
                <a:gd name="T5" fmla="*/ 177 h 753"/>
                <a:gd name="T6" fmla="*/ 113 w 430"/>
                <a:gd name="T7" fmla="*/ 120 h 753"/>
                <a:gd name="T8" fmla="*/ 126 w 430"/>
                <a:gd name="T9" fmla="*/ 78 h 753"/>
                <a:gd name="T10" fmla="*/ 73 w 430"/>
                <a:gd name="T11" fmla="*/ 17 h 753"/>
                <a:gd name="T12" fmla="*/ 360 w 430"/>
                <a:gd name="T13" fmla="*/ 0 h 753"/>
                <a:gd name="T14" fmla="*/ 367 w 430"/>
                <a:gd name="T15" fmla="*/ 44 h 753"/>
                <a:gd name="T16" fmla="*/ 396 w 430"/>
                <a:gd name="T17" fmla="*/ 101 h 753"/>
                <a:gd name="T18" fmla="*/ 421 w 430"/>
                <a:gd name="T19" fmla="*/ 388 h 753"/>
                <a:gd name="T20" fmla="*/ 415 w 430"/>
                <a:gd name="T21" fmla="*/ 447 h 753"/>
                <a:gd name="T22" fmla="*/ 430 w 430"/>
                <a:gd name="T23" fmla="*/ 481 h 753"/>
                <a:gd name="T24" fmla="*/ 413 w 430"/>
                <a:gd name="T25" fmla="*/ 546 h 753"/>
                <a:gd name="T26" fmla="*/ 390 w 430"/>
                <a:gd name="T27" fmla="*/ 574 h 753"/>
                <a:gd name="T28" fmla="*/ 379 w 430"/>
                <a:gd name="T29" fmla="*/ 622 h 753"/>
                <a:gd name="T30" fmla="*/ 392 w 430"/>
                <a:gd name="T31" fmla="*/ 637 h 753"/>
                <a:gd name="T32" fmla="*/ 381 w 430"/>
                <a:gd name="T33" fmla="*/ 664 h 753"/>
                <a:gd name="T34" fmla="*/ 386 w 430"/>
                <a:gd name="T35" fmla="*/ 673 h 753"/>
                <a:gd name="T36" fmla="*/ 352 w 430"/>
                <a:gd name="T37" fmla="*/ 686 h 753"/>
                <a:gd name="T38" fmla="*/ 344 w 430"/>
                <a:gd name="T39" fmla="*/ 734 h 753"/>
                <a:gd name="T40" fmla="*/ 295 w 430"/>
                <a:gd name="T41" fmla="*/ 719 h 753"/>
                <a:gd name="T42" fmla="*/ 270 w 430"/>
                <a:gd name="T43" fmla="*/ 753 h 753"/>
                <a:gd name="T44" fmla="*/ 255 w 430"/>
                <a:gd name="T45" fmla="*/ 749 h 753"/>
                <a:gd name="T46" fmla="*/ 238 w 430"/>
                <a:gd name="T47" fmla="*/ 719 h 753"/>
                <a:gd name="T48" fmla="*/ 211 w 430"/>
                <a:gd name="T49" fmla="*/ 645 h 753"/>
                <a:gd name="T50" fmla="*/ 147 w 430"/>
                <a:gd name="T51" fmla="*/ 607 h 753"/>
                <a:gd name="T52" fmla="*/ 133 w 430"/>
                <a:gd name="T53" fmla="*/ 569 h 753"/>
                <a:gd name="T54" fmla="*/ 154 w 430"/>
                <a:gd name="T55" fmla="*/ 510 h 753"/>
                <a:gd name="T56" fmla="*/ 137 w 430"/>
                <a:gd name="T57" fmla="*/ 498 h 753"/>
                <a:gd name="T58" fmla="*/ 95 w 430"/>
                <a:gd name="T59" fmla="*/ 498 h 753"/>
                <a:gd name="T60" fmla="*/ 86 w 430"/>
                <a:gd name="T61" fmla="*/ 462 h 753"/>
                <a:gd name="T62" fmla="*/ 17 w 430"/>
                <a:gd name="T63" fmla="*/ 390 h 753"/>
                <a:gd name="T64" fmla="*/ 0 w 430"/>
                <a:gd name="T65" fmla="*/ 331 h 753"/>
                <a:gd name="T66" fmla="*/ 8 w 430"/>
                <a:gd name="T67" fmla="*/ 308 h 753"/>
                <a:gd name="T68" fmla="*/ 8 w 430"/>
                <a:gd name="T69" fmla="*/ 308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0" h="753">
                  <a:moveTo>
                    <a:pt x="8" y="308"/>
                  </a:moveTo>
                  <a:lnTo>
                    <a:pt x="52" y="213"/>
                  </a:lnTo>
                  <a:lnTo>
                    <a:pt x="38" y="177"/>
                  </a:lnTo>
                  <a:lnTo>
                    <a:pt x="113" y="120"/>
                  </a:lnTo>
                  <a:lnTo>
                    <a:pt x="126" y="78"/>
                  </a:lnTo>
                  <a:lnTo>
                    <a:pt x="73" y="17"/>
                  </a:lnTo>
                  <a:lnTo>
                    <a:pt x="360" y="0"/>
                  </a:lnTo>
                  <a:lnTo>
                    <a:pt x="367" y="44"/>
                  </a:lnTo>
                  <a:lnTo>
                    <a:pt x="396" y="101"/>
                  </a:lnTo>
                  <a:lnTo>
                    <a:pt x="421" y="388"/>
                  </a:lnTo>
                  <a:lnTo>
                    <a:pt x="415" y="447"/>
                  </a:lnTo>
                  <a:lnTo>
                    <a:pt x="430" y="481"/>
                  </a:lnTo>
                  <a:lnTo>
                    <a:pt x="413" y="546"/>
                  </a:lnTo>
                  <a:lnTo>
                    <a:pt x="390" y="574"/>
                  </a:lnTo>
                  <a:lnTo>
                    <a:pt x="379" y="622"/>
                  </a:lnTo>
                  <a:lnTo>
                    <a:pt x="392" y="637"/>
                  </a:lnTo>
                  <a:lnTo>
                    <a:pt x="381" y="664"/>
                  </a:lnTo>
                  <a:lnTo>
                    <a:pt x="386" y="673"/>
                  </a:lnTo>
                  <a:lnTo>
                    <a:pt x="352" y="686"/>
                  </a:lnTo>
                  <a:lnTo>
                    <a:pt x="344" y="734"/>
                  </a:lnTo>
                  <a:lnTo>
                    <a:pt x="295" y="719"/>
                  </a:lnTo>
                  <a:lnTo>
                    <a:pt x="270" y="753"/>
                  </a:lnTo>
                  <a:lnTo>
                    <a:pt x="255" y="749"/>
                  </a:lnTo>
                  <a:lnTo>
                    <a:pt x="238" y="719"/>
                  </a:lnTo>
                  <a:lnTo>
                    <a:pt x="211" y="645"/>
                  </a:lnTo>
                  <a:lnTo>
                    <a:pt x="147" y="607"/>
                  </a:lnTo>
                  <a:lnTo>
                    <a:pt x="133" y="569"/>
                  </a:lnTo>
                  <a:lnTo>
                    <a:pt x="154" y="510"/>
                  </a:lnTo>
                  <a:lnTo>
                    <a:pt x="137" y="498"/>
                  </a:lnTo>
                  <a:lnTo>
                    <a:pt x="95" y="498"/>
                  </a:lnTo>
                  <a:lnTo>
                    <a:pt x="86" y="462"/>
                  </a:lnTo>
                  <a:lnTo>
                    <a:pt x="17" y="390"/>
                  </a:lnTo>
                  <a:lnTo>
                    <a:pt x="0" y="331"/>
                  </a:lnTo>
                  <a:lnTo>
                    <a:pt x="8" y="308"/>
                  </a:lnTo>
                  <a:lnTo>
                    <a:pt x="8" y="308"/>
                  </a:lnTo>
                  <a:close/>
                </a:path>
              </a:pathLst>
            </a:custGeom>
            <a:solidFill>
              <a:srgbClr val="E0AAAD"/>
            </a:solidFill>
            <a:ln w="9525">
              <a:solidFill>
                <a:schemeClr val="tx1"/>
              </a:solidFill>
              <a:round/>
              <a:headEnd/>
              <a:tailEnd/>
            </a:ln>
            <a:effectLst/>
            <a:extLst/>
          </p:spPr>
          <p:txBody>
            <a:bodyPr/>
            <a:lstStyle/>
            <a:p>
              <a:pPr eaLnBrk="1" hangingPunct="1">
                <a:defRPr/>
              </a:pPr>
              <a:endParaRPr lang="en-US" dirty="0">
                <a:latin typeface="+mj-lt"/>
                <a:ea typeface="Tahoma" panose="020B0604030504040204" pitchFamily="34" charset="0"/>
                <a:cs typeface="Tahoma" panose="020B0604030504040204" pitchFamily="34" charset="0"/>
              </a:endParaRPr>
            </a:p>
          </p:txBody>
        </p:sp>
        <p:sp>
          <p:nvSpPr>
            <p:cNvPr id="189" name="Freeform 1160"/>
            <p:cNvSpPr>
              <a:spLocks/>
            </p:cNvSpPr>
            <p:nvPr/>
          </p:nvSpPr>
          <p:spPr bwMode="auto">
            <a:xfrm>
              <a:off x="6929438" y="3522663"/>
              <a:ext cx="139700" cy="336550"/>
            </a:xfrm>
            <a:custGeom>
              <a:avLst/>
              <a:gdLst>
                <a:gd name="T0" fmla="*/ 7 w 137"/>
                <a:gd name="T1" fmla="*/ 222 h 325"/>
                <a:gd name="T2" fmla="*/ 32 w 137"/>
                <a:gd name="T3" fmla="*/ 205 h 325"/>
                <a:gd name="T4" fmla="*/ 68 w 137"/>
                <a:gd name="T5" fmla="*/ 159 h 325"/>
                <a:gd name="T6" fmla="*/ 5 w 137"/>
                <a:gd name="T7" fmla="*/ 110 h 325"/>
                <a:gd name="T8" fmla="*/ 3 w 137"/>
                <a:gd name="T9" fmla="*/ 64 h 325"/>
                <a:gd name="T10" fmla="*/ 32 w 137"/>
                <a:gd name="T11" fmla="*/ 0 h 325"/>
                <a:gd name="T12" fmla="*/ 125 w 137"/>
                <a:gd name="T13" fmla="*/ 32 h 325"/>
                <a:gd name="T14" fmla="*/ 127 w 137"/>
                <a:gd name="T15" fmla="*/ 43 h 325"/>
                <a:gd name="T16" fmla="*/ 116 w 137"/>
                <a:gd name="T17" fmla="*/ 79 h 325"/>
                <a:gd name="T18" fmla="*/ 106 w 137"/>
                <a:gd name="T19" fmla="*/ 87 h 325"/>
                <a:gd name="T20" fmla="*/ 104 w 137"/>
                <a:gd name="T21" fmla="*/ 106 h 325"/>
                <a:gd name="T22" fmla="*/ 114 w 137"/>
                <a:gd name="T23" fmla="*/ 112 h 325"/>
                <a:gd name="T24" fmla="*/ 137 w 137"/>
                <a:gd name="T25" fmla="*/ 106 h 325"/>
                <a:gd name="T26" fmla="*/ 137 w 137"/>
                <a:gd name="T27" fmla="*/ 161 h 325"/>
                <a:gd name="T28" fmla="*/ 137 w 137"/>
                <a:gd name="T29" fmla="*/ 195 h 325"/>
                <a:gd name="T30" fmla="*/ 137 w 137"/>
                <a:gd name="T31" fmla="*/ 214 h 325"/>
                <a:gd name="T32" fmla="*/ 129 w 137"/>
                <a:gd name="T33" fmla="*/ 232 h 325"/>
                <a:gd name="T34" fmla="*/ 119 w 137"/>
                <a:gd name="T35" fmla="*/ 233 h 325"/>
                <a:gd name="T36" fmla="*/ 123 w 137"/>
                <a:gd name="T37" fmla="*/ 249 h 325"/>
                <a:gd name="T38" fmla="*/ 89 w 137"/>
                <a:gd name="T39" fmla="*/ 325 h 325"/>
                <a:gd name="T40" fmla="*/ 81 w 137"/>
                <a:gd name="T41" fmla="*/ 325 h 325"/>
                <a:gd name="T42" fmla="*/ 78 w 137"/>
                <a:gd name="T43" fmla="*/ 296 h 325"/>
                <a:gd name="T44" fmla="*/ 55 w 137"/>
                <a:gd name="T45" fmla="*/ 296 h 325"/>
                <a:gd name="T46" fmla="*/ 7 w 137"/>
                <a:gd name="T47" fmla="*/ 266 h 325"/>
                <a:gd name="T48" fmla="*/ 0 w 137"/>
                <a:gd name="T49" fmla="*/ 241 h 325"/>
                <a:gd name="T50" fmla="*/ 7 w 137"/>
                <a:gd name="T51" fmla="*/ 222 h 325"/>
                <a:gd name="T52" fmla="*/ 7 w 137"/>
                <a:gd name="T53" fmla="*/ 222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7" h="325">
                  <a:moveTo>
                    <a:pt x="7" y="222"/>
                  </a:moveTo>
                  <a:lnTo>
                    <a:pt x="32" y="205"/>
                  </a:lnTo>
                  <a:lnTo>
                    <a:pt x="68" y="159"/>
                  </a:lnTo>
                  <a:lnTo>
                    <a:pt x="5" y="110"/>
                  </a:lnTo>
                  <a:lnTo>
                    <a:pt x="3" y="64"/>
                  </a:lnTo>
                  <a:lnTo>
                    <a:pt x="32" y="0"/>
                  </a:lnTo>
                  <a:lnTo>
                    <a:pt x="125" y="32"/>
                  </a:lnTo>
                  <a:lnTo>
                    <a:pt x="127" y="43"/>
                  </a:lnTo>
                  <a:lnTo>
                    <a:pt x="116" y="79"/>
                  </a:lnTo>
                  <a:lnTo>
                    <a:pt x="106" y="87"/>
                  </a:lnTo>
                  <a:lnTo>
                    <a:pt x="104" y="106"/>
                  </a:lnTo>
                  <a:lnTo>
                    <a:pt x="114" y="112"/>
                  </a:lnTo>
                  <a:lnTo>
                    <a:pt x="137" y="106"/>
                  </a:lnTo>
                  <a:lnTo>
                    <a:pt x="137" y="161"/>
                  </a:lnTo>
                  <a:lnTo>
                    <a:pt x="137" y="195"/>
                  </a:lnTo>
                  <a:lnTo>
                    <a:pt x="137" y="214"/>
                  </a:lnTo>
                  <a:lnTo>
                    <a:pt x="129" y="232"/>
                  </a:lnTo>
                  <a:lnTo>
                    <a:pt x="119" y="233"/>
                  </a:lnTo>
                  <a:lnTo>
                    <a:pt x="123" y="249"/>
                  </a:lnTo>
                  <a:lnTo>
                    <a:pt x="89" y="325"/>
                  </a:lnTo>
                  <a:lnTo>
                    <a:pt x="81" y="325"/>
                  </a:lnTo>
                  <a:lnTo>
                    <a:pt x="78" y="296"/>
                  </a:lnTo>
                  <a:lnTo>
                    <a:pt x="55" y="296"/>
                  </a:lnTo>
                  <a:lnTo>
                    <a:pt x="7" y="266"/>
                  </a:lnTo>
                  <a:lnTo>
                    <a:pt x="0" y="241"/>
                  </a:lnTo>
                  <a:lnTo>
                    <a:pt x="7" y="222"/>
                  </a:lnTo>
                  <a:lnTo>
                    <a:pt x="7" y="222"/>
                  </a:lnTo>
                  <a:close/>
                </a:path>
              </a:pathLst>
            </a:custGeom>
            <a:solidFill>
              <a:srgbClr val="E7E6E6"/>
            </a:solidFill>
            <a:ln w="9525">
              <a:solidFill>
                <a:schemeClr val="bg1"/>
              </a:solidFill>
              <a:round/>
              <a:headEnd/>
              <a:tailEnd/>
            </a:ln>
            <a:effectLst/>
            <a:extLst/>
          </p:spPr>
          <p:txBody>
            <a:bodyPr/>
            <a:lstStyle/>
            <a:p>
              <a:pPr eaLnBrk="1" hangingPunct="1">
                <a:defRPr/>
              </a:pPr>
              <a:endParaRPr lang="en-US" dirty="0">
                <a:latin typeface="+mj-lt"/>
                <a:ea typeface="Tahoma" panose="020B0604030504040204" pitchFamily="34" charset="0"/>
                <a:cs typeface="Tahoma" panose="020B0604030504040204" pitchFamily="34" charset="0"/>
              </a:endParaRPr>
            </a:p>
          </p:txBody>
        </p:sp>
        <p:sp>
          <p:nvSpPr>
            <p:cNvPr id="196" name="Freeform 1171"/>
            <p:cNvSpPr>
              <a:spLocks/>
            </p:cNvSpPr>
            <p:nvPr/>
          </p:nvSpPr>
          <p:spPr bwMode="auto">
            <a:xfrm>
              <a:off x="7188201" y="2568576"/>
              <a:ext cx="409575" cy="628650"/>
            </a:xfrm>
            <a:custGeom>
              <a:avLst/>
              <a:gdLst>
                <a:gd name="T0" fmla="*/ 0 w 399"/>
                <a:gd name="T1" fmla="*/ 329 h 610"/>
                <a:gd name="T2" fmla="*/ 23 w 399"/>
                <a:gd name="T3" fmla="*/ 331 h 610"/>
                <a:gd name="T4" fmla="*/ 25 w 399"/>
                <a:gd name="T5" fmla="*/ 291 h 610"/>
                <a:gd name="T6" fmla="*/ 53 w 399"/>
                <a:gd name="T7" fmla="*/ 236 h 610"/>
                <a:gd name="T8" fmla="*/ 40 w 399"/>
                <a:gd name="T9" fmla="*/ 196 h 610"/>
                <a:gd name="T10" fmla="*/ 97 w 399"/>
                <a:gd name="T11" fmla="*/ 4 h 610"/>
                <a:gd name="T12" fmla="*/ 110 w 399"/>
                <a:gd name="T13" fmla="*/ 4 h 610"/>
                <a:gd name="T14" fmla="*/ 114 w 399"/>
                <a:gd name="T15" fmla="*/ 29 h 610"/>
                <a:gd name="T16" fmla="*/ 171 w 399"/>
                <a:gd name="T17" fmla="*/ 8 h 610"/>
                <a:gd name="T18" fmla="*/ 173 w 399"/>
                <a:gd name="T19" fmla="*/ 0 h 610"/>
                <a:gd name="T20" fmla="*/ 219 w 399"/>
                <a:gd name="T21" fmla="*/ 10 h 610"/>
                <a:gd name="T22" fmla="*/ 293 w 399"/>
                <a:gd name="T23" fmla="*/ 198 h 610"/>
                <a:gd name="T24" fmla="*/ 327 w 399"/>
                <a:gd name="T25" fmla="*/ 200 h 610"/>
                <a:gd name="T26" fmla="*/ 390 w 399"/>
                <a:gd name="T27" fmla="*/ 270 h 610"/>
                <a:gd name="T28" fmla="*/ 380 w 399"/>
                <a:gd name="T29" fmla="*/ 283 h 610"/>
                <a:gd name="T30" fmla="*/ 399 w 399"/>
                <a:gd name="T31" fmla="*/ 283 h 610"/>
                <a:gd name="T32" fmla="*/ 386 w 399"/>
                <a:gd name="T33" fmla="*/ 318 h 610"/>
                <a:gd name="T34" fmla="*/ 356 w 399"/>
                <a:gd name="T35" fmla="*/ 340 h 610"/>
                <a:gd name="T36" fmla="*/ 322 w 399"/>
                <a:gd name="T37" fmla="*/ 357 h 610"/>
                <a:gd name="T38" fmla="*/ 318 w 399"/>
                <a:gd name="T39" fmla="*/ 380 h 610"/>
                <a:gd name="T40" fmla="*/ 299 w 399"/>
                <a:gd name="T41" fmla="*/ 359 h 610"/>
                <a:gd name="T42" fmla="*/ 268 w 399"/>
                <a:gd name="T43" fmla="*/ 384 h 610"/>
                <a:gd name="T44" fmla="*/ 253 w 399"/>
                <a:gd name="T45" fmla="*/ 384 h 610"/>
                <a:gd name="T46" fmla="*/ 240 w 399"/>
                <a:gd name="T47" fmla="*/ 369 h 610"/>
                <a:gd name="T48" fmla="*/ 232 w 399"/>
                <a:gd name="T49" fmla="*/ 443 h 610"/>
                <a:gd name="T50" fmla="*/ 204 w 399"/>
                <a:gd name="T51" fmla="*/ 454 h 610"/>
                <a:gd name="T52" fmla="*/ 190 w 399"/>
                <a:gd name="T53" fmla="*/ 483 h 610"/>
                <a:gd name="T54" fmla="*/ 173 w 399"/>
                <a:gd name="T55" fmla="*/ 483 h 610"/>
                <a:gd name="T56" fmla="*/ 133 w 399"/>
                <a:gd name="T57" fmla="*/ 527 h 610"/>
                <a:gd name="T58" fmla="*/ 131 w 399"/>
                <a:gd name="T59" fmla="*/ 561 h 610"/>
                <a:gd name="T60" fmla="*/ 122 w 399"/>
                <a:gd name="T61" fmla="*/ 574 h 610"/>
                <a:gd name="T62" fmla="*/ 110 w 399"/>
                <a:gd name="T63" fmla="*/ 610 h 610"/>
                <a:gd name="T64" fmla="*/ 74 w 399"/>
                <a:gd name="T65" fmla="*/ 561 h 610"/>
                <a:gd name="T66" fmla="*/ 0 w 399"/>
                <a:gd name="T67" fmla="*/ 329 h 610"/>
                <a:gd name="T68" fmla="*/ 0 w 399"/>
                <a:gd name="T69" fmla="*/ 329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9" h="610">
                  <a:moveTo>
                    <a:pt x="0" y="329"/>
                  </a:moveTo>
                  <a:lnTo>
                    <a:pt x="23" y="331"/>
                  </a:lnTo>
                  <a:lnTo>
                    <a:pt x="25" y="291"/>
                  </a:lnTo>
                  <a:lnTo>
                    <a:pt x="53" y="236"/>
                  </a:lnTo>
                  <a:lnTo>
                    <a:pt x="40" y="196"/>
                  </a:lnTo>
                  <a:lnTo>
                    <a:pt x="97" y="4"/>
                  </a:lnTo>
                  <a:lnTo>
                    <a:pt x="110" y="4"/>
                  </a:lnTo>
                  <a:lnTo>
                    <a:pt x="114" y="29"/>
                  </a:lnTo>
                  <a:lnTo>
                    <a:pt x="171" y="8"/>
                  </a:lnTo>
                  <a:lnTo>
                    <a:pt x="173" y="0"/>
                  </a:lnTo>
                  <a:lnTo>
                    <a:pt x="219" y="10"/>
                  </a:lnTo>
                  <a:lnTo>
                    <a:pt x="293" y="198"/>
                  </a:lnTo>
                  <a:lnTo>
                    <a:pt x="327" y="200"/>
                  </a:lnTo>
                  <a:lnTo>
                    <a:pt x="390" y="270"/>
                  </a:lnTo>
                  <a:lnTo>
                    <a:pt x="380" y="283"/>
                  </a:lnTo>
                  <a:lnTo>
                    <a:pt x="399" y="283"/>
                  </a:lnTo>
                  <a:lnTo>
                    <a:pt x="386" y="318"/>
                  </a:lnTo>
                  <a:lnTo>
                    <a:pt x="356" y="340"/>
                  </a:lnTo>
                  <a:lnTo>
                    <a:pt x="322" y="357"/>
                  </a:lnTo>
                  <a:lnTo>
                    <a:pt x="318" y="380"/>
                  </a:lnTo>
                  <a:lnTo>
                    <a:pt x="299" y="359"/>
                  </a:lnTo>
                  <a:lnTo>
                    <a:pt x="268" y="384"/>
                  </a:lnTo>
                  <a:lnTo>
                    <a:pt x="253" y="384"/>
                  </a:lnTo>
                  <a:lnTo>
                    <a:pt x="240" y="369"/>
                  </a:lnTo>
                  <a:lnTo>
                    <a:pt x="232" y="443"/>
                  </a:lnTo>
                  <a:lnTo>
                    <a:pt x="204" y="454"/>
                  </a:lnTo>
                  <a:lnTo>
                    <a:pt x="190" y="483"/>
                  </a:lnTo>
                  <a:lnTo>
                    <a:pt x="173" y="483"/>
                  </a:lnTo>
                  <a:lnTo>
                    <a:pt x="133" y="527"/>
                  </a:lnTo>
                  <a:lnTo>
                    <a:pt x="131" y="561"/>
                  </a:lnTo>
                  <a:lnTo>
                    <a:pt x="122" y="574"/>
                  </a:lnTo>
                  <a:lnTo>
                    <a:pt x="110" y="610"/>
                  </a:lnTo>
                  <a:lnTo>
                    <a:pt x="74" y="561"/>
                  </a:lnTo>
                  <a:lnTo>
                    <a:pt x="0" y="329"/>
                  </a:lnTo>
                  <a:lnTo>
                    <a:pt x="0" y="329"/>
                  </a:lnTo>
                  <a:close/>
                </a:path>
              </a:pathLst>
            </a:custGeom>
            <a:solidFill>
              <a:srgbClr val="E0AAAD"/>
            </a:solidFill>
            <a:ln w="9525">
              <a:solidFill>
                <a:schemeClr val="tx1"/>
              </a:solidFill>
              <a:round/>
              <a:headEnd/>
              <a:tailEnd/>
            </a:ln>
            <a:effectLst/>
            <a:extLst/>
          </p:spPr>
          <p:txBody>
            <a:bodyPr/>
            <a:lstStyle/>
            <a:p>
              <a:pPr eaLnBrk="1" hangingPunct="1">
                <a:defRPr/>
              </a:pPr>
              <a:endParaRPr lang="en-US" dirty="0">
                <a:latin typeface="+mj-lt"/>
                <a:ea typeface="Tahoma" panose="020B0604030504040204" pitchFamily="34" charset="0"/>
                <a:cs typeface="Tahoma" panose="020B0604030504040204" pitchFamily="34" charset="0"/>
              </a:endParaRPr>
            </a:p>
          </p:txBody>
        </p:sp>
        <p:sp>
          <p:nvSpPr>
            <p:cNvPr id="200" name="Freeform 1119"/>
            <p:cNvSpPr>
              <a:spLocks/>
            </p:cNvSpPr>
            <p:nvPr/>
          </p:nvSpPr>
          <p:spPr bwMode="auto">
            <a:xfrm>
              <a:off x="2190751" y="3351213"/>
              <a:ext cx="711200" cy="1076325"/>
            </a:xfrm>
            <a:custGeom>
              <a:avLst/>
              <a:gdLst>
                <a:gd name="T0" fmla="*/ 0 w 696"/>
                <a:gd name="T1" fmla="*/ 384 h 1047"/>
                <a:gd name="T2" fmla="*/ 443 w 696"/>
                <a:gd name="T3" fmla="*/ 1047 h 1047"/>
                <a:gd name="T4" fmla="*/ 458 w 696"/>
                <a:gd name="T5" fmla="*/ 904 h 1047"/>
                <a:gd name="T6" fmla="*/ 483 w 696"/>
                <a:gd name="T7" fmla="*/ 897 h 1047"/>
                <a:gd name="T8" fmla="*/ 525 w 696"/>
                <a:gd name="T9" fmla="*/ 921 h 1047"/>
                <a:gd name="T10" fmla="*/ 561 w 696"/>
                <a:gd name="T11" fmla="*/ 796 h 1047"/>
                <a:gd name="T12" fmla="*/ 696 w 696"/>
                <a:gd name="T13" fmla="*/ 133 h 1047"/>
                <a:gd name="T14" fmla="*/ 397 w 696"/>
                <a:gd name="T15" fmla="*/ 70 h 1047"/>
                <a:gd name="T16" fmla="*/ 104 w 696"/>
                <a:gd name="T17" fmla="*/ 0 h 1047"/>
                <a:gd name="T18" fmla="*/ 0 w 696"/>
                <a:gd name="T19" fmla="*/ 384 h 1047"/>
                <a:gd name="T20" fmla="*/ 0 w 696"/>
                <a:gd name="T21" fmla="*/ 384 h 10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6" h="1047">
                  <a:moveTo>
                    <a:pt x="0" y="384"/>
                  </a:moveTo>
                  <a:lnTo>
                    <a:pt x="443" y="1047"/>
                  </a:lnTo>
                  <a:lnTo>
                    <a:pt x="458" y="904"/>
                  </a:lnTo>
                  <a:lnTo>
                    <a:pt x="483" y="897"/>
                  </a:lnTo>
                  <a:lnTo>
                    <a:pt x="525" y="921"/>
                  </a:lnTo>
                  <a:lnTo>
                    <a:pt x="561" y="796"/>
                  </a:lnTo>
                  <a:lnTo>
                    <a:pt x="696" y="133"/>
                  </a:lnTo>
                  <a:lnTo>
                    <a:pt x="397" y="70"/>
                  </a:lnTo>
                  <a:lnTo>
                    <a:pt x="104" y="0"/>
                  </a:lnTo>
                  <a:lnTo>
                    <a:pt x="0" y="384"/>
                  </a:lnTo>
                  <a:lnTo>
                    <a:pt x="0" y="384"/>
                  </a:lnTo>
                  <a:close/>
                </a:path>
              </a:pathLst>
            </a:custGeom>
            <a:solidFill>
              <a:srgbClr val="E0AAAD"/>
            </a:solidFill>
            <a:ln w="9525">
              <a:solidFill>
                <a:schemeClr val="tx1"/>
              </a:solidFill>
              <a:round/>
              <a:headEnd/>
              <a:tailEnd/>
            </a:ln>
            <a:effectLst/>
            <a:extLst/>
          </p:spPr>
          <p:txBody>
            <a:bodyPr/>
            <a:lstStyle/>
            <a:p>
              <a:pPr eaLnBrk="1" hangingPunct="1">
                <a:defRPr/>
              </a:pPr>
              <a:endParaRPr lang="en-US" dirty="0">
                <a:latin typeface="+mj-lt"/>
                <a:ea typeface="Tahoma" panose="020B0604030504040204" pitchFamily="34" charset="0"/>
                <a:cs typeface="Tahoma" panose="020B0604030504040204" pitchFamily="34" charset="0"/>
              </a:endParaRPr>
            </a:p>
          </p:txBody>
        </p:sp>
      </p:grpSp>
      <p:sp>
        <p:nvSpPr>
          <p:cNvPr id="212" name="Rectangle 211"/>
          <p:cNvSpPr/>
          <p:nvPr/>
        </p:nvSpPr>
        <p:spPr>
          <a:xfrm>
            <a:off x="503134" y="4930769"/>
            <a:ext cx="3146153" cy="1158427"/>
          </a:xfrm>
          <a:prstGeom prst="rect">
            <a:avLst/>
          </a:prstGeom>
          <a:solidFill>
            <a:srgbClr val="F0EAE3"/>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37160" rIns="182880" bIns="137160"/>
          <a:lstStyle/>
          <a:p>
            <a:pPr marL="228600" lvl="0" indent="-228600" defTabSz="914400">
              <a:lnSpc>
                <a:spcPct val="110000"/>
              </a:lnSpc>
              <a:defRPr/>
            </a:pPr>
            <a:r>
              <a:rPr lang="en-US" sz="1050" dirty="0">
                <a:solidFill>
                  <a:schemeClr val="tx1"/>
                </a:solidFill>
                <a:latin typeface="Georgia"/>
                <a:cs typeface="Georgia"/>
              </a:rPr>
              <a:t>6. Michigan: </a:t>
            </a:r>
            <a:r>
              <a:rPr lang="en-US" sz="1050" i="1" dirty="0">
                <a:solidFill>
                  <a:schemeClr val="tx1"/>
                </a:solidFill>
                <a:latin typeface="Georgia"/>
                <a:cs typeface="Georgia"/>
              </a:rPr>
              <a:t>Rick Snyder (R) (retiring)</a:t>
            </a:r>
          </a:p>
          <a:p>
            <a:pPr marL="228600" indent="-228600" defTabSz="914400">
              <a:lnSpc>
                <a:spcPct val="110000"/>
              </a:lnSpc>
              <a:defRPr/>
            </a:pPr>
            <a:r>
              <a:rPr lang="en-US" sz="1050" dirty="0">
                <a:solidFill>
                  <a:schemeClr val="tx1"/>
                </a:solidFill>
                <a:latin typeface="Georgia"/>
                <a:cs typeface="Georgia"/>
              </a:rPr>
              <a:t>7. Connecticut: </a:t>
            </a:r>
            <a:r>
              <a:rPr lang="en-US" sz="1050" i="1" dirty="0">
                <a:solidFill>
                  <a:schemeClr val="tx1"/>
                </a:solidFill>
                <a:latin typeface="Georgia"/>
                <a:cs typeface="Georgia"/>
              </a:rPr>
              <a:t>Dan Malloy (D) (retiring)</a:t>
            </a:r>
          </a:p>
          <a:p>
            <a:pPr marL="228600" indent="-228600" defTabSz="914400">
              <a:lnSpc>
                <a:spcPct val="110000"/>
              </a:lnSpc>
              <a:defRPr/>
            </a:pPr>
            <a:r>
              <a:rPr lang="en-US" sz="1050" dirty="0">
                <a:solidFill>
                  <a:schemeClr val="tx1"/>
                </a:solidFill>
                <a:latin typeface="Georgia"/>
                <a:cs typeface="Georgia"/>
              </a:rPr>
              <a:t>8. Florida: </a:t>
            </a:r>
            <a:r>
              <a:rPr lang="en-US" sz="1050" i="1" dirty="0">
                <a:solidFill>
                  <a:schemeClr val="tx1"/>
                </a:solidFill>
                <a:latin typeface="Georgia"/>
                <a:cs typeface="Georgia"/>
              </a:rPr>
              <a:t>Rick Scott (R) (retiring) </a:t>
            </a:r>
          </a:p>
          <a:p>
            <a:pPr marL="228600" indent="-228600" defTabSz="914400">
              <a:lnSpc>
                <a:spcPct val="110000"/>
              </a:lnSpc>
              <a:defRPr/>
            </a:pPr>
            <a:r>
              <a:rPr lang="en-US" sz="1050" dirty="0">
                <a:solidFill>
                  <a:schemeClr val="tx1"/>
                </a:solidFill>
                <a:latin typeface="Georgia"/>
                <a:cs typeface="Georgia"/>
              </a:rPr>
              <a:t>9. Minnesota: </a:t>
            </a:r>
            <a:r>
              <a:rPr lang="en-US" sz="1050" i="1" dirty="0">
                <a:solidFill>
                  <a:schemeClr val="tx1"/>
                </a:solidFill>
                <a:latin typeface="Georgia"/>
                <a:cs typeface="Georgia"/>
              </a:rPr>
              <a:t>Mark Dayton (D) (retiring) </a:t>
            </a:r>
          </a:p>
          <a:p>
            <a:pPr marL="228600" indent="-228600" defTabSz="914400">
              <a:lnSpc>
                <a:spcPct val="110000"/>
              </a:lnSpc>
              <a:defRPr/>
            </a:pPr>
            <a:r>
              <a:rPr lang="en-US" sz="1050" dirty="0">
                <a:solidFill>
                  <a:schemeClr val="tx1"/>
                </a:solidFill>
                <a:latin typeface="Georgia"/>
                <a:cs typeface="Georgia"/>
              </a:rPr>
              <a:t>10. Ohio: </a:t>
            </a:r>
            <a:r>
              <a:rPr lang="en-US" sz="1050" i="1" dirty="0">
                <a:solidFill>
                  <a:schemeClr val="tx1"/>
                </a:solidFill>
                <a:latin typeface="Georgia"/>
                <a:cs typeface="Georgia"/>
              </a:rPr>
              <a:t>John Kasich (R) (retiring)</a:t>
            </a:r>
          </a:p>
          <a:p>
            <a:pPr marL="228600" marR="0" lvl="0" indent="-228600" defTabSz="914400" eaLnBrk="1" fontAlgn="auto" latinLnBrk="0" hangingPunct="1">
              <a:lnSpc>
                <a:spcPct val="110000"/>
              </a:lnSpc>
              <a:spcBef>
                <a:spcPts val="0"/>
              </a:spcBef>
              <a:spcAft>
                <a:spcPts val="0"/>
              </a:spcAft>
              <a:buClrTx/>
              <a:buSzTx/>
              <a:buFont typeface="+mj-lt"/>
              <a:buNone/>
              <a:tabLst/>
              <a:defRPr/>
            </a:pPr>
            <a:endParaRPr lang="en-US" sz="1050" dirty="0">
              <a:solidFill>
                <a:schemeClr val="tx1"/>
              </a:solidFill>
              <a:latin typeface="Georgia"/>
              <a:cs typeface="Georgia"/>
            </a:endParaRPr>
          </a:p>
          <a:p>
            <a:pPr marL="228600" marR="0" lvl="0" indent="-228600" defTabSz="914400" eaLnBrk="1" fontAlgn="auto" latinLnBrk="0" hangingPunct="1">
              <a:lnSpc>
                <a:spcPct val="110000"/>
              </a:lnSpc>
              <a:spcBef>
                <a:spcPts val="0"/>
              </a:spcBef>
              <a:spcAft>
                <a:spcPts val="0"/>
              </a:spcAft>
              <a:buClrTx/>
              <a:buSzTx/>
              <a:buFont typeface="+mj-lt"/>
              <a:buNone/>
              <a:tabLst/>
              <a:defRPr/>
            </a:pPr>
            <a:endParaRPr lang="en-US" sz="1050" dirty="0">
              <a:solidFill>
                <a:schemeClr val="tx1"/>
              </a:solidFill>
              <a:latin typeface="Georgia"/>
              <a:cs typeface="Georgia"/>
            </a:endParaRPr>
          </a:p>
        </p:txBody>
      </p:sp>
      <p:sp>
        <p:nvSpPr>
          <p:cNvPr id="68" name="Freeform 26"/>
          <p:cNvSpPr>
            <a:spLocks/>
          </p:cNvSpPr>
          <p:nvPr/>
        </p:nvSpPr>
        <p:spPr bwMode="auto">
          <a:xfrm>
            <a:off x="496996" y="3992560"/>
            <a:ext cx="862488" cy="693778"/>
          </a:xfrm>
          <a:custGeom>
            <a:avLst/>
            <a:gdLst>
              <a:gd name="T0" fmla="*/ 913852 w 450"/>
              <a:gd name="T1" fmla="*/ 622508 h 356"/>
              <a:gd name="T2" fmla="*/ 840492 w 450"/>
              <a:gd name="T3" fmla="*/ 565916 h 356"/>
              <a:gd name="T4" fmla="*/ 773421 w 450"/>
              <a:gd name="T5" fmla="*/ 507229 h 356"/>
              <a:gd name="T6" fmla="*/ 714733 w 450"/>
              <a:gd name="T7" fmla="*/ 528188 h 356"/>
              <a:gd name="T8" fmla="*/ 641373 w 450"/>
              <a:gd name="T9" fmla="*/ 496749 h 356"/>
              <a:gd name="T10" fmla="*/ 563822 w 450"/>
              <a:gd name="T11" fmla="*/ 301822 h 356"/>
              <a:gd name="T12" fmla="*/ 503038 w 450"/>
              <a:gd name="T13" fmla="*/ 46112 h 356"/>
              <a:gd name="T14" fmla="*/ 459022 w 450"/>
              <a:gd name="T15" fmla="*/ 35632 h 356"/>
              <a:gd name="T16" fmla="*/ 396142 w 450"/>
              <a:gd name="T17" fmla="*/ 35632 h 356"/>
              <a:gd name="T18" fmla="*/ 337455 w 450"/>
              <a:gd name="T19" fmla="*/ 29344 h 356"/>
              <a:gd name="T20" fmla="*/ 291343 w 450"/>
              <a:gd name="T21" fmla="*/ 10480 h 356"/>
              <a:gd name="T22" fmla="*/ 241039 w 450"/>
              <a:gd name="T23" fmla="*/ 0 h 356"/>
              <a:gd name="T24" fmla="*/ 184447 w 450"/>
              <a:gd name="T25" fmla="*/ 18864 h 356"/>
              <a:gd name="T26" fmla="*/ 127855 w 450"/>
              <a:gd name="T27" fmla="*/ 33536 h 356"/>
              <a:gd name="T28" fmla="*/ 88032 w 450"/>
              <a:gd name="T29" fmla="*/ 98511 h 356"/>
              <a:gd name="T30" fmla="*/ 62880 w 450"/>
              <a:gd name="T31" fmla="*/ 127855 h 356"/>
              <a:gd name="T32" fmla="*/ 104800 w 450"/>
              <a:gd name="T33" fmla="*/ 190735 h 356"/>
              <a:gd name="T34" fmla="*/ 134143 w 450"/>
              <a:gd name="T35" fmla="*/ 236846 h 356"/>
              <a:gd name="T36" fmla="*/ 96416 w 450"/>
              <a:gd name="T37" fmla="*/ 215887 h 356"/>
              <a:gd name="T38" fmla="*/ 37728 w 450"/>
              <a:gd name="T39" fmla="*/ 224270 h 356"/>
              <a:gd name="T40" fmla="*/ 10480 w 450"/>
              <a:gd name="T41" fmla="*/ 253614 h 356"/>
              <a:gd name="T42" fmla="*/ 27248 w 450"/>
              <a:gd name="T43" fmla="*/ 295534 h 356"/>
              <a:gd name="T44" fmla="*/ 58688 w 450"/>
              <a:gd name="T45" fmla="*/ 316494 h 356"/>
              <a:gd name="T46" fmla="*/ 125759 w 450"/>
              <a:gd name="T47" fmla="*/ 314398 h 356"/>
              <a:gd name="T48" fmla="*/ 138335 w 450"/>
              <a:gd name="T49" fmla="*/ 350030 h 356"/>
              <a:gd name="T50" fmla="*/ 96416 w 450"/>
              <a:gd name="T51" fmla="*/ 362606 h 356"/>
              <a:gd name="T52" fmla="*/ 67072 w 450"/>
              <a:gd name="T53" fmla="*/ 375181 h 356"/>
              <a:gd name="T54" fmla="*/ 46112 w 450"/>
              <a:gd name="T55" fmla="*/ 398237 h 356"/>
              <a:gd name="T56" fmla="*/ 8384 w 450"/>
              <a:gd name="T57" fmla="*/ 444349 h 356"/>
              <a:gd name="T58" fmla="*/ 23056 w 450"/>
              <a:gd name="T59" fmla="*/ 496749 h 356"/>
              <a:gd name="T60" fmla="*/ 46112 w 450"/>
              <a:gd name="T61" fmla="*/ 542860 h 356"/>
              <a:gd name="T62" fmla="*/ 88032 w 450"/>
              <a:gd name="T63" fmla="*/ 570108 h 356"/>
              <a:gd name="T64" fmla="*/ 134143 w 450"/>
              <a:gd name="T65" fmla="*/ 599452 h 356"/>
              <a:gd name="T66" fmla="*/ 167679 w 450"/>
              <a:gd name="T67" fmla="*/ 616220 h 356"/>
              <a:gd name="T68" fmla="*/ 209599 w 450"/>
              <a:gd name="T69" fmla="*/ 612028 h 356"/>
              <a:gd name="T70" fmla="*/ 167679 w 450"/>
              <a:gd name="T71" fmla="*/ 702155 h 356"/>
              <a:gd name="T72" fmla="*/ 115280 w 450"/>
              <a:gd name="T73" fmla="*/ 727307 h 356"/>
              <a:gd name="T74" fmla="*/ 150911 w 450"/>
              <a:gd name="T75" fmla="*/ 739883 h 356"/>
              <a:gd name="T76" fmla="*/ 211695 w 450"/>
              <a:gd name="T77" fmla="*/ 697963 h 356"/>
              <a:gd name="T78" fmla="*/ 245231 w 450"/>
              <a:gd name="T79" fmla="*/ 670716 h 356"/>
              <a:gd name="T80" fmla="*/ 289247 w 450"/>
              <a:gd name="T81" fmla="*/ 639276 h 356"/>
              <a:gd name="T82" fmla="*/ 310207 w 450"/>
              <a:gd name="T83" fmla="*/ 616220 h 356"/>
              <a:gd name="T84" fmla="*/ 301823 w 450"/>
              <a:gd name="T85" fmla="*/ 574300 h 356"/>
              <a:gd name="T86" fmla="*/ 343743 w 450"/>
              <a:gd name="T87" fmla="*/ 505133 h 356"/>
              <a:gd name="T88" fmla="*/ 356318 w 450"/>
              <a:gd name="T89" fmla="*/ 519805 h 356"/>
              <a:gd name="T90" fmla="*/ 341647 w 450"/>
              <a:gd name="T91" fmla="*/ 580588 h 356"/>
              <a:gd name="T92" fmla="*/ 389854 w 450"/>
              <a:gd name="T93" fmla="*/ 557532 h 356"/>
              <a:gd name="T94" fmla="*/ 427582 w 450"/>
              <a:gd name="T95" fmla="*/ 534476 h 356"/>
              <a:gd name="T96" fmla="*/ 433870 w 450"/>
              <a:gd name="T97" fmla="*/ 500941 h 356"/>
              <a:gd name="T98" fmla="*/ 492558 w 450"/>
              <a:gd name="T99" fmla="*/ 509325 h 356"/>
              <a:gd name="T100" fmla="*/ 557534 w 450"/>
              <a:gd name="T101" fmla="*/ 519805 h 356"/>
              <a:gd name="T102" fmla="*/ 630893 w 450"/>
              <a:gd name="T103" fmla="*/ 523996 h 356"/>
              <a:gd name="T104" fmla="*/ 687485 w 450"/>
              <a:gd name="T105" fmla="*/ 544956 h 356"/>
              <a:gd name="T106" fmla="*/ 731501 w 450"/>
              <a:gd name="T107" fmla="*/ 568012 h 356"/>
              <a:gd name="T108" fmla="*/ 765037 w 450"/>
              <a:gd name="T109" fmla="*/ 551244 h 356"/>
              <a:gd name="T110" fmla="*/ 832108 w 450"/>
              <a:gd name="T111" fmla="*/ 593164 h 356"/>
              <a:gd name="T112" fmla="*/ 882412 w 450"/>
              <a:gd name="T113" fmla="*/ 635084 h 356"/>
              <a:gd name="T114" fmla="*/ 928524 w 450"/>
              <a:gd name="T115" fmla="*/ 679099 h 35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50" h="356">
                <a:moveTo>
                  <a:pt x="443" y="324"/>
                </a:moveTo>
                <a:lnTo>
                  <a:pt x="445" y="323"/>
                </a:lnTo>
                <a:lnTo>
                  <a:pt x="449" y="318"/>
                </a:lnTo>
                <a:lnTo>
                  <a:pt x="450" y="311"/>
                </a:lnTo>
                <a:lnTo>
                  <a:pt x="444" y="303"/>
                </a:lnTo>
                <a:lnTo>
                  <a:pt x="436" y="297"/>
                </a:lnTo>
                <a:lnTo>
                  <a:pt x="430" y="294"/>
                </a:lnTo>
                <a:lnTo>
                  <a:pt x="427" y="293"/>
                </a:lnTo>
                <a:lnTo>
                  <a:pt x="422" y="290"/>
                </a:lnTo>
                <a:lnTo>
                  <a:pt x="417" y="285"/>
                </a:lnTo>
                <a:lnTo>
                  <a:pt x="407" y="278"/>
                </a:lnTo>
                <a:lnTo>
                  <a:pt x="401" y="270"/>
                </a:lnTo>
                <a:lnTo>
                  <a:pt x="396" y="263"/>
                </a:lnTo>
                <a:lnTo>
                  <a:pt x="394" y="259"/>
                </a:lnTo>
                <a:lnTo>
                  <a:pt x="389" y="255"/>
                </a:lnTo>
                <a:lnTo>
                  <a:pt x="383" y="250"/>
                </a:lnTo>
                <a:lnTo>
                  <a:pt x="376" y="245"/>
                </a:lnTo>
                <a:lnTo>
                  <a:pt x="369" y="242"/>
                </a:lnTo>
                <a:lnTo>
                  <a:pt x="364" y="239"/>
                </a:lnTo>
                <a:lnTo>
                  <a:pt x="359" y="237"/>
                </a:lnTo>
                <a:lnTo>
                  <a:pt x="356" y="237"/>
                </a:lnTo>
                <a:lnTo>
                  <a:pt x="352" y="241"/>
                </a:lnTo>
                <a:lnTo>
                  <a:pt x="346" y="247"/>
                </a:lnTo>
                <a:lnTo>
                  <a:pt x="341" y="252"/>
                </a:lnTo>
                <a:lnTo>
                  <a:pt x="335" y="255"/>
                </a:lnTo>
                <a:lnTo>
                  <a:pt x="329" y="251"/>
                </a:lnTo>
                <a:lnTo>
                  <a:pt x="323" y="244"/>
                </a:lnTo>
                <a:lnTo>
                  <a:pt x="318" y="239"/>
                </a:lnTo>
                <a:lnTo>
                  <a:pt x="312" y="236"/>
                </a:lnTo>
                <a:lnTo>
                  <a:pt x="306" y="237"/>
                </a:lnTo>
                <a:lnTo>
                  <a:pt x="299" y="240"/>
                </a:lnTo>
                <a:lnTo>
                  <a:pt x="293" y="240"/>
                </a:lnTo>
                <a:lnTo>
                  <a:pt x="290" y="236"/>
                </a:lnTo>
                <a:lnTo>
                  <a:pt x="285" y="218"/>
                </a:lnTo>
                <a:lnTo>
                  <a:pt x="277" y="182"/>
                </a:lnTo>
                <a:lnTo>
                  <a:pt x="269" y="144"/>
                </a:lnTo>
                <a:lnTo>
                  <a:pt x="263" y="118"/>
                </a:lnTo>
                <a:lnTo>
                  <a:pt x="258" y="93"/>
                </a:lnTo>
                <a:lnTo>
                  <a:pt x="251" y="61"/>
                </a:lnTo>
                <a:lnTo>
                  <a:pt x="244" y="34"/>
                </a:lnTo>
                <a:lnTo>
                  <a:pt x="242" y="22"/>
                </a:lnTo>
                <a:lnTo>
                  <a:pt x="240" y="22"/>
                </a:lnTo>
                <a:lnTo>
                  <a:pt x="237" y="22"/>
                </a:lnTo>
                <a:lnTo>
                  <a:pt x="233" y="22"/>
                </a:lnTo>
                <a:lnTo>
                  <a:pt x="229" y="21"/>
                </a:lnTo>
                <a:lnTo>
                  <a:pt x="225" y="19"/>
                </a:lnTo>
                <a:lnTo>
                  <a:pt x="222" y="17"/>
                </a:lnTo>
                <a:lnTo>
                  <a:pt x="219" y="17"/>
                </a:lnTo>
                <a:lnTo>
                  <a:pt x="213" y="17"/>
                </a:lnTo>
                <a:lnTo>
                  <a:pt x="209" y="17"/>
                </a:lnTo>
                <a:lnTo>
                  <a:pt x="205" y="17"/>
                </a:lnTo>
                <a:lnTo>
                  <a:pt x="200" y="17"/>
                </a:lnTo>
                <a:lnTo>
                  <a:pt x="194" y="17"/>
                </a:lnTo>
                <a:lnTo>
                  <a:pt x="189" y="17"/>
                </a:lnTo>
                <a:lnTo>
                  <a:pt x="183" y="17"/>
                </a:lnTo>
                <a:lnTo>
                  <a:pt x="178" y="16"/>
                </a:lnTo>
                <a:lnTo>
                  <a:pt x="174" y="15"/>
                </a:lnTo>
                <a:lnTo>
                  <a:pt x="168" y="13"/>
                </a:lnTo>
                <a:lnTo>
                  <a:pt x="164" y="13"/>
                </a:lnTo>
                <a:lnTo>
                  <a:pt x="161" y="14"/>
                </a:lnTo>
                <a:lnTo>
                  <a:pt x="157" y="15"/>
                </a:lnTo>
                <a:lnTo>
                  <a:pt x="154" y="15"/>
                </a:lnTo>
                <a:lnTo>
                  <a:pt x="152" y="13"/>
                </a:lnTo>
                <a:lnTo>
                  <a:pt x="149" y="11"/>
                </a:lnTo>
                <a:lnTo>
                  <a:pt x="144" y="7"/>
                </a:lnTo>
                <a:lnTo>
                  <a:pt x="139" y="5"/>
                </a:lnTo>
                <a:lnTo>
                  <a:pt x="139" y="2"/>
                </a:lnTo>
                <a:lnTo>
                  <a:pt x="138" y="2"/>
                </a:lnTo>
                <a:lnTo>
                  <a:pt x="133" y="2"/>
                </a:lnTo>
                <a:lnTo>
                  <a:pt x="126" y="2"/>
                </a:lnTo>
                <a:lnTo>
                  <a:pt x="121" y="1"/>
                </a:lnTo>
                <a:lnTo>
                  <a:pt x="115" y="0"/>
                </a:lnTo>
                <a:lnTo>
                  <a:pt x="111" y="1"/>
                </a:lnTo>
                <a:lnTo>
                  <a:pt x="108" y="4"/>
                </a:lnTo>
                <a:lnTo>
                  <a:pt x="106" y="5"/>
                </a:lnTo>
                <a:lnTo>
                  <a:pt x="101" y="6"/>
                </a:lnTo>
                <a:lnTo>
                  <a:pt x="95" y="7"/>
                </a:lnTo>
                <a:lnTo>
                  <a:pt x="88" y="9"/>
                </a:lnTo>
                <a:lnTo>
                  <a:pt x="83" y="12"/>
                </a:lnTo>
                <a:lnTo>
                  <a:pt x="78" y="14"/>
                </a:lnTo>
                <a:lnTo>
                  <a:pt x="73" y="15"/>
                </a:lnTo>
                <a:lnTo>
                  <a:pt x="68" y="15"/>
                </a:lnTo>
                <a:lnTo>
                  <a:pt x="64" y="14"/>
                </a:lnTo>
                <a:lnTo>
                  <a:pt x="61" y="16"/>
                </a:lnTo>
                <a:lnTo>
                  <a:pt x="60" y="23"/>
                </a:lnTo>
                <a:lnTo>
                  <a:pt x="58" y="32"/>
                </a:lnTo>
                <a:lnTo>
                  <a:pt x="58" y="40"/>
                </a:lnTo>
                <a:lnTo>
                  <a:pt x="55" y="45"/>
                </a:lnTo>
                <a:lnTo>
                  <a:pt x="49" y="47"/>
                </a:lnTo>
                <a:lnTo>
                  <a:pt x="42" y="47"/>
                </a:lnTo>
                <a:lnTo>
                  <a:pt x="38" y="49"/>
                </a:lnTo>
                <a:lnTo>
                  <a:pt x="34" y="50"/>
                </a:lnTo>
                <a:lnTo>
                  <a:pt x="31" y="52"/>
                </a:lnTo>
                <a:lnTo>
                  <a:pt x="28" y="54"/>
                </a:lnTo>
                <a:lnTo>
                  <a:pt x="28" y="58"/>
                </a:lnTo>
                <a:lnTo>
                  <a:pt x="30" y="61"/>
                </a:lnTo>
                <a:lnTo>
                  <a:pt x="32" y="65"/>
                </a:lnTo>
                <a:lnTo>
                  <a:pt x="36" y="68"/>
                </a:lnTo>
                <a:lnTo>
                  <a:pt x="41" y="73"/>
                </a:lnTo>
                <a:lnTo>
                  <a:pt x="46" y="78"/>
                </a:lnTo>
                <a:lnTo>
                  <a:pt x="48" y="85"/>
                </a:lnTo>
                <a:lnTo>
                  <a:pt x="50" y="91"/>
                </a:lnTo>
                <a:lnTo>
                  <a:pt x="55" y="92"/>
                </a:lnTo>
                <a:lnTo>
                  <a:pt x="58" y="93"/>
                </a:lnTo>
                <a:lnTo>
                  <a:pt x="61" y="97"/>
                </a:lnTo>
                <a:lnTo>
                  <a:pt x="63" y="103"/>
                </a:lnTo>
                <a:lnTo>
                  <a:pt x="64" y="110"/>
                </a:lnTo>
                <a:lnTo>
                  <a:pt x="64" y="113"/>
                </a:lnTo>
                <a:lnTo>
                  <a:pt x="61" y="115"/>
                </a:lnTo>
                <a:lnTo>
                  <a:pt x="57" y="114"/>
                </a:lnTo>
                <a:lnTo>
                  <a:pt x="54" y="112"/>
                </a:lnTo>
                <a:lnTo>
                  <a:pt x="50" y="110"/>
                </a:lnTo>
                <a:lnTo>
                  <a:pt x="48" y="106"/>
                </a:lnTo>
                <a:lnTo>
                  <a:pt x="46" y="103"/>
                </a:lnTo>
                <a:lnTo>
                  <a:pt x="45" y="100"/>
                </a:lnTo>
                <a:lnTo>
                  <a:pt x="42" y="99"/>
                </a:lnTo>
                <a:lnTo>
                  <a:pt x="38" y="100"/>
                </a:lnTo>
                <a:lnTo>
                  <a:pt x="31" y="103"/>
                </a:lnTo>
                <a:lnTo>
                  <a:pt x="25" y="105"/>
                </a:lnTo>
                <a:lnTo>
                  <a:pt x="18" y="107"/>
                </a:lnTo>
                <a:lnTo>
                  <a:pt x="11" y="110"/>
                </a:lnTo>
                <a:lnTo>
                  <a:pt x="5" y="111"/>
                </a:lnTo>
                <a:lnTo>
                  <a:pt x="1" y="114"/>
                </a:lnTo>
                <a:lnTo>
                  <a:pt x="0" y="116"/>
                </a:lnTo>
                <a:lnTo>
                  <a:pt x="1" y="119"/>
                </a:lnTo>
                <a:lnTo>
                  <a:pt x="5" y="121"/>
                </a:lnTo>
                <a:lnTo>
                  <a:pt x="10" y="123"/>
                </a:lnTo>
                <a:lnTo>
                  <a:pt x="15" y="126"/>
                </a:lnTo>
                <a:lnTo>
                  <a:pt x="15" y="129"/>
                </a:lnTo>
                <a:lnTo>
                  <a:pt x="12" y="134"/>
                </a:lnTo>
                <a:lnTo>
                  <a:pt x="12" y="137"/>
                </a:lnTo>
                <a:lnTo>
                  <a:pt x="13" y="141"/>
                </a:lnTo>
                <a:lnTo>
                  <a:pt x="16" y="146"/>
                </a:lnTo>
                <a:lnTo>
                  <a:pt x="17" y="151"/>
                </a:lnTo>
                <a:lnTo>
                  <a:pt x="18" y="154"/>
                </a:lnTo>
                <a:lnTo>
                  <a:pt x="20" y="156"/>
                </a:lnTo>
                <a:lnTo>
                  <a:pt x="24" y="153"/>
                </a:lnTo>
                <a:lnTo>
                  <a:pt x="28" y="151"/>
                </a:lnTo>
                <a:lnTo>
                  <a:pt x="33" y="150"/>
                </a:lnTo>
                <a:lnTo>
                  <a:pt x="36" y="149"/>
                </a:lnTo>
                <a:lnTo>
                  <a:pt x="41" y="150"/>
                </a:lnTo>
                <a:lnTo>
                  <a:pt x="47" y="151"/>
                </a:lnTo>
                <a:lnTo>
                  <a:pt x="53" y="150"/>
                </a:lnTo>
                <a:lnTo>
                  <a:pt x="60" y="150"/>
                </a:lnTo>
                <a:lnTo>
                  <a:pt x="64" y="150"/>
                </a:lnTo>
                <a:lnTo>
                  <a:pt x="65" y="152"/>
                </a:lnTo>
                <a:lnTo>
                  <a:pt x="64" y="156"/>
                </a:lnTo>
                <a:lnTo>
                  <a:pt x="63" y="160"/>
                </a:lnTo>
                <a:lnTo>
                  <a:pt x="64" y="164"/>
                </a:lnTo>
                <a:lnTo>
                  <a:pt x="66" y="167"/>
                </a:lnTo>
                <a:lnTo>
                  <a:pt x="65" y="172"/>
                </a:lnTo>
                <a:lnTo>
                  <a:pt x="63" y="175"/>
                </a:lnTo>
                <a:lnTo>
                  <a:pt x="60" y="176"/>
                </a:lnTo>
                <a:lnTo>
                  <a:pt x="55" y="175"/>
                </a:lnTo>
                <a:lnTo>
                  <a:pt x="50" y="174"/>
                </a:lnTo>
                <a:lnTo>
                  <a:pt x="46" y="173"/>
                </a:lnTo>
                <a:lnTo>
                  <a:pt x="45" y="176"/>
                </a:lnTo>
                <a:lnTo>
                  <a:pt x="42" y="180"/>
                </a:lnTo>
                <a:lnTo>
                  <a:pt x="39" y="181"/>
                </a:lnTo>
                <a:lnTo>
                  <a:pt x="34" y="180"/>
                </a:lnTo>
                <a:lnTo>
                  <a:pt x="32" y="179"/>
                </a:lnTo>
                <a:lnTo>
                  <a:pt x="31" y="178"/>
                </a:lnTo>
                <a:lnTo>
                  <a:pt x="28" y="179"/>
                </a:lnTo>
                <a:lnTo>
                  <a:pt x="24" y="181"/>
                </a:lnTo>
                <a:lnTo>
                  <a:pt x="22" y="184"/>
                </a:lnTo>
                <a:lnTo>
                  <a:pt x="22" y="187"/>
                </a:lnTo>
                <a:lnTo>
                  <a:pt x="22" y="190"/>
                </a:lnTo>
                <a:lnTo>
                  <a:pt x="16" y="195"/>
                </a:lnTo>
                <a:lnTo>
                  <a:pt x="9" y="199"/>
                </a:lnTo>
                <a:lnTo>
                  <a:pt x="7" y="202"/>
                </a:lnTo>
                <a:lnTo>
                  <a:pt x="7" y="204"/>
                </a:lnTo>
                <a:lnTo>
                  <a:pt x="5" y="207"/>
                </a:lnTo>
                <a:lnTo>
                  <a:pt x="4" y="212"/>
                </a:lnTo>
                <a:lnTo>
                  <a:pt x="4" y="217"/>
                </a:lnTo>
                <a:lnTo>
                  <a:pt x="5" y="222"/>
                </a:lnTo>
                <a:lnTo>
                  <a:pt x="8" y="226"/>
                </a:lnTo>
                <a:lnTo>
                  <a:pt x="10" y="229"/>
                </a:lnTo>
                <a:lnTo>
                  <a:pt x="11" y="234"/>
                </a:lnTo>
                <a:lnTo>
                  <a:pt x="11" y="237"/>
                </a:lnTo>
                <a:lnTo>
                  <a:pt x="11" y="239"/>
                </a:lnTo>
                <a:lnTo>
                  <a:pt x="15" y="250"/>
                </a:lnTo>
                <a:lnTo>
                  <a:pt x="15" y="251"/>
                </a:lnTo>
                <a:lnTo>
                  <a:pt x="16" y="255"/>
                </a:lnTo>
                <a:lnTo>
                  <a:pt x="18" y="257"/>
                </a:lnTo>
                <a:lnTo>
                  <a:pt x="22" y="259"/>
                </a:lnTo>
                <a:lnTo>
                  <a:pt x="28" y="260"/>
                </a:lnTo>
                <a:lnTo>
                  <a:pt x="35" y="260"/>
                </a:lnTo>
                <a:lnTo>
                  <a:pt x="41" y="260"/>
                </a:lnTo>
                <a:lnTo>
                  <a:pt x="43" y="260"/>
                </a:lnTo>
                <a:lnTo>
                  <a:pt x="43" y="264"/>
                </a:lnTo>
                <a:lnTo>
                  <a:pt x="42" y="272"/>
                </a:lnTo>
                <a:lnTo>
                  <a:pt x="43" y="280"/>
                </a:lnTo>
                <a:lnTo>
                  <a:pt x="45" y="287"/>
                </a:lnTo>
                <a:lnTo>
                  <a:pt x="49" y="288"/>
                </a:lnTo>
                <a:lnTo>
                  <a:pt x="54" y="287"/>
                </a:lnTo>
                <a:lnTo>
                  <a:pt x="60" y="285"/>
                </a:lnTo>
                <a:lnTo>
                  <a:pt x="64" y="286"/>
                </a:lnTo>
                <a:lnTo>
                  <a:pt x="69" y="290"/>
                </a:lnTo>
                <a:lnTo>
                  <a:pt x="73" y="294"/>
                </a:lnTo>
                <a:lnTo>
                  <a:pt x="78" y="298"/>
                </a:lnTo>
                <a:lnTo>
                  <a:pt x="79" y="300"/>
                </a:lnTo>
                <a:lnTo>
                  <a:pt x="79" y="297"/>
                </a:lnTo>
                <a:lnTo>
                  <a:pt x="80" y="294"/>
                </a:lnTo>
                <a:lnTo>
                  <a:pt x="83" y="290"/>
                </a:lnTo>
                <a:lnTo>
                  <a:pt x="86" y="290"/>
                </a:lnTo>
                <a:lnTo>
                  <a:pt x="92" y="290"/>
                </a:lnTo>
                <a:lnTo>
                  <a:pt x="96" y="289"/>
                </a:lnTo>
                <a:lnTo>
                  <a:pt x="100" y="289"/>
                </a:lnTo>
                <a:lnTo>
                  <a:pt x="100" y="292"/>
                </a:lnTo>
                <a:lnTo>
                  <a:pt x="98" y="297"/>
                </a:lnTo>
                <a:lnTo>
                  <a:pt x="96" y="305"/>
                </a:lnTo>
                <a:lnTo>
                  <a:pt x="94" y="315"/>
                </a:lnTo>
                <a:lnTo>
                  <a:pt x="89" y="323"/>
                </a:lnTo>
                <a:lnTo>
                  <a:pt x="84" y="330"/>
                </a:lnTo>
                <a:lnTo>
                  <a:pt x="80" y="335"/>
                </a:lnTo>
                <a:lnTo>
                  <a:pt x="78" y="340"/>
                </a:lnTo>
                <a:lnTo>
                  <a:pt x="75" y="342"/>
                </a:lnTo>
                <a:lnTo>
                  <a:pt x="70" y="342"/>
                </a:lnTo>
                <a:lnTo>
                  <a:pt x="64" y="342"/>
                </a:lnTo>
                <a:lnTo>
                  <a:pt x="58" y="345"/>
                </a:lnTo>
                <a:lnTo>
                  <a:pt x="55" y="347"/>
                </a:lnTo>
                <a:lnTo>
                  <a:pt x="55" y="350"/>
                </a:lnTo>
                <a:lnTo>
                  <a:pt x="57" y="354"/>
                </a:lnTo>
                <a:lnTo>
                  <a:pt x="61" y="356"/>
                </a:lnTo>
                <a:lnTo>
                  <a:pt x="64" y="356"/>
                </a:lnTo>
                <a:lnTo>
                  <a:pt x="68" y="355"/>
                </a:lnTo>
                <a:lnTo>
                  <a:pt x="72" y="353"/>
                </a:lnTo>
                <a:lnTo>
                  <a:pt x="77" y="349"/>
                </a:lnTo>
                <a:lnTo>
                  <a:pt x="84" y="347"/>
                </a:lnTo>
                <a:lnTo>
                  <a:pt x="89" y="343"/>
                </a:lnTo>
                <a:lnTo>
                  <a:pt x="94" y="339"/>
                </a:lnTo>
                <a:lnTo>
                  <a:pt x="98" y="335"/>
                </a:lnTo>
                <a:lnTo>
                  <a:pt x="101" y="333"/>
                </a:lnTo>
                <a:lnTo>
                  <a:pt x="106" y="333"/>
                </a:lnTo>
                <a:lnTo>
                  <a:pt x="109" y="334"/>
                </a:lnTo>
                <a:lnTo>
                  <a:pt x="113" y="333"/>
                </a:lnTo>
                <a:lnTo>
                  <a:pt x="115" y="330"/>
                </a:lnTo>
                <a:lnTo>
                  <a:pt x="116" y="325"/>
                </a:lnTo>
                <a:lnTo>
                  <a:pt x="117" y="320"/>
                </a:lnTo>
                <a:lnTo>
                  <a:pt x="118" y="318"/>
                </a:lnTo>
                <a:lnTo>
                  <a:pt x="121" y="316"/>
                </a:lnTo>
                <a:lnTo>
                  <a:pt x="125" y="312"/>
                </a:lnTo>
                <a:lnTo>
                  <a:pt x="131" y="309"/>
                </a:lnTo>
                <a:lnTo>
                  <a:pt x="136" y="307"/>
                </a:lnTo>
                <a:lnTo>
                  <a:pt x="138" y="305"/>
                </a:lnTo>
                <a:lnTo>
                  <a:pt x="138" y="304"/>
                </a:lnTo>
                <a:lnTo>
                  <a:pt x="137" y="302"/>
                </a:lnTo>
                <a:lnTo>
                  <a:pt x="138" y="300"/>
                </a:lnTo>
                <a:lnTo>
                  <a:pt x="141" y="297"/>
                </a:lnTo>
                <a:lnTo>
                  <a:pt x="145" y="296"/>
                </a:lnTo>
                <a:lnTo>
                  <a:pt x="148" y="294"/>
                </a:lnTo>
                <a:lnTo>
                  <a:pt x="149" y="290"/>
                </a:lnTo>
                <a:lnTo>
                  <a:pt x="148" y="287"/>
                </a:lnTo>
                <a:lnTo>
                  <a:pt x="146" y="283"/>
                </a:lnTo>
                <a:lnTo>
                  <a:pt x="142" y="281"/>
                </a:lnTo>
                <a:lnTo>
                  <a:pt x="142" y="278"/>
                </a:lnTo>
                <a:lnTo>
                  <a:pt x="144" y="274"/>
                </a:lnTo>
                <a:lnTo>
                  <a:pt x="146" y="271"/>
                </a:lnTo>
                <a:lnTo>
                  <a:pt x="148" y="269"/>
                </a:lnTo>
                <a:lnTo>
                  <a:pt x="151" y="265"/>
                </a:lnTo>
                <a:lnTo>
                  <a:pt x="154" y="258"/>
                </a:lnTo>
                <a:lnTo>
                  <a:pt x="159" y="249"/>
                </a:lnTo>
                <a:lnTo>
                  <a:pt x="164" y="241"/>
                </a:lnTo>
                <a:lnTo>
                  <a:pt x="169" y="235"/>
                </a:lnTo>
                <a:lnTo>
                  <a:pt x="175" y="234"/>
                </a:lnTo>
                <a:lnTo>
                  <a:pt x="177" y="236"/>
                </a:lnTo>
                <a:lnTo>
                  <a:pt x="176" y="240"/>
                </a:lnTo>
                <a:lnTo>
                  <a:pt x="174" y="243"/>
                </a:lnTo>
                <a:lnTo>
                  <a:pt x="170" y="248"/>
                </a:lnTo>
                <a:lnTo>
                  <a:pt x="168" y="254"/>
                </a:lnTo>
                <a:lnTo>
                  <a:pt x="167" y="260"/>
                </a:lnTo>
                <a:lnTo>
                  <a:pt x="166" y="267"/>
                </a:lnTo>
                <a:lnTo>
                  <a:pt x="164" y="270"/>
                </a:lnTo>
                <a:lnTo>
                  <a:pt x="163" y="272"/>
                </a:lnTo>
                <a:lnTo>
                  <a:pt x="163" y="277"/>
                </a:lnTo>
                <a:lnTo>
                  <a:pt x="164" y="280"/>
                </a:lnTo>
                <a:lnTo>
                  <a:pt x="168" y="280"/>
                </a:lnTo>
                <a:lnTo>
                  <a:pt x="172" y="277"/>
                </a:lnTo>
                <a:lnTo>
                  <a:pt x="178" y="273"/>
                </a:lnTo>
                <a:lnTo>
                  <a:pt x="183" y="270"/>
                </a:lnTo>
                <a:lnTo>
                  <a:pt x="186" y="266"/>
                </a:lnTo>
                <a:lnTo>
                  <a:pt x="189" y="264"/>
                </a:lnTo>
                <a:lnTo>
                  <a:pt x="189" y="263"/>
                </a:lnTo>
                <a:lnTo>
                  <a:pt x="191" y="260"/>
                </a:lnTo>
                <a:lnTo>
                  <a:pt x="194" y="260"/>
                </a:lnTo>
                <a:lnTo>
                  <a:pt x="199" y="259"/>
                </a:lnTo>
                <a:lnTo>
                  <a:pt x="204" y="255"/>
                </a:lnTo>
                <a:lnTo>
                  <a:pt x="206" y="251"/>
                </a:lnTo>
                <a:lnTo>
                  <a:pt x="207" y="250"/>
                </a:lnTo>
                <a:lnTo>
                  <a:pt x="206" y="249"/>
                </a:lnTo>
                <a:lnTo>
                  <a:pt x="204" y="245"/>
                </a:lnTo>
                <a:lnTo>
                  <a:pt x="204" y="242"/>
                </a:lnTo>
                <a:lnTo>
                  <a:pt x="207" y="239"/>
                </a:lnTo>
                <a:lnTo>
                  <a:pt x="213" y="237"/>
                </a:lnTo>
                <a:lnTo>
                  <a:pt x="219" y="237"/>
                </a:lnTo>
                <a:lnTo>
                  <a:pt x="223" y="239"/>
                </a:lnTo>
                <a:lnTo>
                  <a:pt x="227" y="240"/>
                </a:lnTo>
                <a:lnTo>
                  <a:pt x="230" y="242"/>
                </a:lnTo>
                <a:lnTo>
                  <a:pt x="235" y="243"/>
                </a:lnTo>
                <a:lnTo>
                  <a:pt x="242" y="245"/>
                </a:lnTo>
                <a:lnTo>
                  <a:pt x="250" y="248"/>
                </a:lnTo>
                <a:lnTo>
                  <a:pt x="257" y="249"/>
                </a:lnTo>
                <a:lnTo>
                  <a:pt x="260" y="249"/>
                </a:lnTo>
                <a:lnTo>
                  <a:pt x="262" y="248"/>
                </a:lnTo>
                <a:lnTo>
                  <a:pt x="266" y="248"/>
                </a:lnTo>
                <a:lnTo>
                  <a:pt x="270" y="248"/>
                </a:lnTo>
                <a:lnTo>
                  <a:pt x="275" y="249"/>
                </a:lnTo>
                <a:lnTo>
                  <a:pt x="280" y="250"/>
                </a:lnTo>
                <a:lnTo>
                  <a:pt x="288" y="250"/>
                </a:lnTo>
                <a:lnTo>
                  <a:pt x="296" y="250"/>
                </a:lnTo>
                <a:lnTo>
                  <a:pt x="301" y="250"/>
                </a:lnTo>
                <a:lnTo>
                  <a:pt x="306" y="251"/>
                </a:lnTo>
                <a:lnTo>
                  <a:pt x="311" y="255"/>
                </a:lnTo>
                <a:lnTo>
                  <a:pt x="316" y="258"/>
                </a:lnTo>
                <a:lnTo>
                  <a:pt x="322" y="259"/>
                </a:lnTo>
                <a:lnTo>
                  <a:pt x="327" y="260"/>
                </a:lnTo>
                <a:lnTo>
                  <a:pt x="328" y="260"/>
                </a:lnTo>
                <a:lnTo>
                  <a:pt x="329" y="262"/>
                </a:lnTo>
                <a:lnTo>
                  <a:pt x="330" y="263"/>
                </a:lnTo>
                <a:lnTo>
                  <a:pt x="334" y="266"/>
                </a:lnTo>
                <a:lnTo>
                  <a:pt x="338" y="269"/>
                </a:lnTo>
                <a:lnTo>
                  <a:pt x="344" y="270"/>
                </a:lnTo>
                <a:lnTo>
                  <a:pt x="349" y="271"/>
                </a:lnTo>
                <a:lnTo>
                  <a:pt x="352" y="271"/>
                </a:lnTo>
                <a:lnTo>
                  <a:pt x="354" y="269"/>
                </a:lnTo>
                <a:lnTo>
                  <a:pt x="356" y="265"/>
                </a:lnTo>
                <a:lnTo>
                  <a:pt x="357" y="262"/>
                </a:lnTo>
                <a:lnTo>
                  <a:pt x="359" y="262"/>
                </a:lnTo>
                <a:lnTo>
                  <a:pt x="365" y="263"/>
                </a:lnTo>
                <a:lnTo>
                  <a:pt x="372" y="265"/>
                </a:lnTo>
                <a:lnTo>
                  <a:pt x="377" y="266"/>
                </a:lnTo>
                <a:lnTo>
                  <a:pt x="383" y="269"/>
                </a:lnTo>
                <a:lnTo>
                  <a:pt x="388" y="273"/>
                </a:lnTo>
                <a:lnTo>
                  <a:pt x="392" y="279"/>
                </a:lnTo>
                <a:lnTo>
                  <a:pt x="397" y="283"/>
                </a:lnTo>
                <a:lnTo>
                  <a:pt x="401" y="286"/>
                </a:lnTo>
                <a:lnTo>
                  <a:pt x="402" y="287"/>
                </a:lnTo>
                <a:lnTo>
                  <a:pt x="412" y="297"/>
                </a:lnTo>
                <a:lnTo>
                  <a:pt x="418" y="303"/>
                </a:lnTo>
                <a:lnTo>
                  <a:pt x="419" y="303"/>
                </a:lnTo>
                <a:lnTo>
                  <a:pt x="421" y="303"/>
                </a:lnTo>
                <a:lnTo>
                  <a:pt x="424" y="304"/>
                </a:lnTo>
                <a:lnTo>
                  <a:pt x="427" y="307"/>
                </a:lnTo>
                <a:lnTo>
                  <a:pt x="432" y="311"/>
                </a:lnTo>
                <a:lnTo>
                  <a:pt x="437" y="317"/>
                </a:lnTo>
                <a:lnTo>
                  <a:pt x="441" y="321"/>
                </a:lnTo>
                <a:lnTo>
                  <a:pt x="443" y="324"/>
                </a:lnTo>
                <a:close/>
              </a:path>
            </a:pathLst>
          </a:custGeom>
          <a:solidFill>
            <a:srgbClr val="E8DCBC"/>
          </a:solidFill>
          <a:ln w="12700">
            <a:solidFill>
              <a:schemeClr val="tx1"/>
            </a:solidFill>
          </a:ln>
        </p:spPr>
        <p:txBody>
          <a:bodyPr/>
          <a:lstStyle/>
          <a:p>
            <a:pPr eaLnBrk="1" fontAlgn="auto" hangingPunct="1">
              <a:spcBef>
                <a:spcPts val="0"/>
              </a:spcBef>
              <a:spcAft>
                <a:spcPts val="0"/>
              </a:spcAft>
              <a:defRPr/>
            </a:pPr>
            <a:endParaRPr lang="en-US" b="1" kern="0" dirty="0">
              <a:latin typeface="+mj-lt"/>
              <a:ea typeface="Tahoma" panose="020B0604030504040204" pitchFamily="34" charset="0"/>
              <a:cs typeface="Tahoma" panose="020B0604030504040204" pitchFamily="34" charset="0"/>
            </a:endParaRPr>
          </a:p>
        </p:txBody>
      </p:sp>
      <p:sp>
        <p:nvSpPr>
          <p:cNvPr id="2" name="Slide Number Placeholder 1"/>
          <p:cNvSpPr>
            <a:spLocks noGrp="1"/>
          </p:cNvSpPr>
          <p:nvPr>
            <p:ph type="sldNum" sz="quarter" idx="12"/>
          </p:nvPr>
        </p:nvSpPr>
        <p:spPr/>
        <p:txBody>
          <a:bodyPr/>
          <a:lstStyle/>
          <a:p>
            <a:fld id="{BEFBC90E-502A-A54D-9BAE-6F74229062B0}" type="slidenum">
              <a:rPr lang="en-US" smtClean="0"/>
              <a:pPr/>
              <a:t>30</a:t>
            </a:fld>
            <a:endParaRPr lang="en-US" dirty="0"/>
          </a:p>
        </p:txBody>
      </p:sp>
      <p:pic>
        <p:nvPicPr>
          <p:cNvPr id="63" name="Picture 6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03175" y="274320"/>
            <a:ext cx="2080349" cy="274320"/>
          </a:xfrm>
          <a:prstGeom prst="rect">
            <a:avLst/>
          </a:prstGeom>
        </p:spPr>
      </p:pic>
      <p:sp>
        <p:nvSpPr>
          <p:cNvPr id="64" name="Text Placeholder 18"/>
          <p:cNvSpPr txBox="1">
            <a:spLocks/>
          </p:cNvSpPr>
          <p:nvPr/>
        </p:nvSpPr>
        <p:spPr bwMode="auto">
          <a:xfrm>
            <a:off x="404808" y="6422607"/>
            <a:ext cx="3043242"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dirty="0">
                <a:latin typeface="Georgia"/>
                <a:cs typeface="Georgia"/>
              </a:rPr>
              <a:t>Daniel Stublen | Slide last updated on: August 23, 2018</a:t>
            </a:r>
          </a:p>
        </p:txBody>
      </p:sp>
    </p:spTree>
    <p:extLst>
      <p:ext uri="{BB962C8B-B14F-4D97-AF65-F5344CB8AC3E}">
        <p14:creationId xmlns:p14="http://schemas.microsoft.com/office/powerpoint/2010/main" val="26608229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txBox="1">
            <a:spLocks/>
          </p:cNvSpPr>
          <p:nvPr/>
        </p:nvSpPr>
        <p:spPr bwMode="auto">
          <a:xfrm>
            <a:off x="404814" y="756919"/>
            <a:ext cx="8407400" cy="3984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200" b="1" kern="1200">
                <a:solidFill>
                  <a:schemeClr val="tx1"/>
                </a:solidFill>
                <a:latin typeface="Georgia" panose="02040502050405020303" pitchFamily="18" charset="0"/>
                <a:ea typeface="ＭＳ Ｐゴシック" panose="020B0600070205080204" pitchFamily="34" charset="-128"/>
                <a:cs typeface="MS PGothic" charset="0"/>
              </a:defRPr>
            </a:lvl1pPr>
            <a:lvl2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2pPr>
            <a:lvl3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3pPr>
            <a:lvl4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4pPr>
            <a:lvl5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5pPr>
            <a:lvl6pPr marL="4572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6pPr>
            <a:lvl7pPr marL="9144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7pPr>
            <a:lvl8pPr marL="13716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8pPr>
            <a:lvl9pPr marL="18288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9pPr>
          </a:lstStyle>
          <a:p>
            <a:r>
              <a:rPr lang="en-US" altLang="en-US" sz="2000" dirty="0">
                <a:latin typeface="Georgia" charset="0"/>
                <a:ea typeface="ＭＳ Ｐゴシック" charset="-128"/>
                <a:cs typeface="MS PGothic" charset="-128"/>
              </a:rPr>
              <a:t>Most states held their primaries in June or August</a:t>
            </a:r>
          </a:p>
        </p:txBody>
      </p:sp>
      <p:sp>
        <p:nvSpPr>
          <p:cNvPr id="18" name="Rectangle 14"/>
          <p:cNvSpPr>
            <a:spLocks noChangeArrowheads="1"/>
          </p:cNvSpPr>
          <p:nvPr/>
        </p:nvSpPr>
        <p:spPr bwMode="auto">
          <a:xfrm>
            <a:off x="419100" y="1409795"/>
            <a:ext cx="8229600" cy="276999"/>
          </a:xfrm>
          <a:prstGeom prst="rect">
            <a:avLst/>
          </a:prstGeom>
          <a:noFill/>
          <a:ln>
            <a:noFill/>
          </a:ln>
          <a:extLst/>
        </p:spPr>
        <p:txBody>
          <a:bodyPr>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lnSpc>
                <a:spcPct val="100000"/>
              </a:lnSpc>
              <a:spcBef>
                <a:spcPct val="0"/>
              </a:spcBef>
              <a:buFontTx/>
              <a:buNone/>
              <a:defRPr/>
            </a:pPr>
            <a:r>
              <a:rPr lang="en-US" altLang="en-US" sz="1200" b="1" dirty="0"/>
              <a:t>2018 congressional primary calendar</a:t>
            </a:r>
          </a:p>
        </p:txBody>
      </p:sp>
      <p:sp>
        <p:nvSpPr>
          <p:cNvPr id="6" name="Slide Number Placeholder 5"/>
          <p:cNvSpPr>
            <a:spLocks noGrp="1"/>
          </p:cNvSpPr>
          <p:nvPr>
            <p:ph type="sldNum" sz="quarter" idx="12"/>
          </p:nvPr>
        </p:nvSpPr>
        <p:spPr/>
        <p:txBody>
          <a:bodyPr/>
          <a:lstStyle/>
          <a:p>
            <a:fld id="{BEFBC90E-502A-A54D-9BAE-6F74229062B0}" type="slidenum">
              <a:rPr lang="en-US" smtClean="0"/>
              <a:pPr/>
              <a:t>31</a:t>
            </a:fld>
            <a:endParaRPr lang="en-US" dirty="0"/>
          </a:p>
        </p:txBody>
      </p:sp>
      <p:graphicFrame>
        <p:nvGraphicFramePr>
          <p:cNvPr id="15" name="Table 14"/>
          <p:cNvGraphicFramePr>
            <a:graphicFrameLocks noGrp="1"/>
          </p:cNvGraphicFramePr>
          <p:nvPr>
            <p:extLst>
              <p:ext uri="{D42A27DB-BD31-4B8C-83A1-F6EECF244321}">
                <p14:modId xmlns:p14="http://schemas.microsoft.com/office/powerpoint/2010/main" val="8433784"/>
              </p:ext>
            </p:extLst>
          </p:nvPr>
        </p:nvGraphicFramePr>
        <p:xfrm>
          <a:off x="895574" y="4951489"/>
          <a:ext cx="7392278" cy="1116454"/>
        </p:xfrm>
        <a:graphic>
          <a:graphicData uri="http://schemas.openxmlformats.org/drawingml/2006/table">
            <a:tbl>
              <a:tblPr/>
              <a:tblGrid>
                <a:gridCol w="2188801">
                  <a:extLst>
                    <a:ext uri="{9D8B030D-6E8A-4147-A177-3AD203B41FA5}">
                      <a16:colId xmlns:a16="http://schemas.microsoft.com/office/drawing/2014/main" val="20000"/>
                    </a:ext>
                  </a:extLst>
                </a:gridCol>
                <a:gridCol w="1630975">
                  <a:extLst>
                    <a:ext uri="{9D8B030D-6E8A-4147-A177-3AD203B41FA5}">
                      <a16:colId xmlns:a16="http://schemas.microsoft.com/office/drawing/2014/main" val="20001"/>
                    </a:ext>
                  </a:extLst>
                </a:gridCol>
                <a:gridCol w="1807195">
                  <a:extLst>
                    <a:ext uri="{9D8B030D-6E8A-4147-A177-3AD203B41FA5}">
                      <a16:colId xmlns:a16="http://schemas.microsoft.com/office/drawing/2014/main" val="785544634"/>
                    </a:ext>
                  </a:extLst>
                </a:gridCol>
                <a:gridCol w="1735311">
                  <a:extLst>
                    <a:ext uri="{9D8B030D-6E8A-4147-A177-3AD203B41FA5}">
                      <a16:colId xmlns:a16="http://schemas.microsoft.com/office/drawing/2014/main" val="2073267121"/>
                    </a:ext>
                  </a:extLst>
                </a:gridCol>
                <a:gridCol w="29996">
                  <a:extLst>
                    <a:ext uri="{9D8B030D-6E8A-4147-A177-3AD203B41FA5}">
                      <a16:colId xmlns:a16="http://schemas.microsoft.com/office/drawing/2014/main" val="1418729476"/>
                    </a:ext>
                  </a:extLst>
                </a:gridCol>
              </a:tblGrid>
              <a:tr h="558227">
                <a:tc>
                  <a:txBody>
                    <a:bodyPr/>
                    <a:lstStyle/>
                    <a:p>
                      <a:pPr marL="182563" marR="0" lvl="0" indent="-457200" algn="l" defTabSz="571500" rtl="0" eaLnBrk="1" fontAlgn="base" latinLnBrk="0" hangingPunct="1">
                        <a:lnSpc>
                          <a:spcPct val="100000"/>
                        </a:lnSpc>
                        <a:spcBef>
                          <a:spcPct val="0"/>
                        </a:spcBef>
                        <a:spcAft>
                          <a:spcPct val="0"/>
                        </a:spcAft>
                        <a:buClrTx/>
                        <a:buSzTx/>
                        <a:buFontTx/>
                        <a:buNone/>
                        <a:tabLst/>
                        <a:defRPr/>
                      </a:pPr>
                      <a:r>
                        <a:rPr kumimoji="0" lang="en-US" altLang="en-US" sz="1000" b="1" i="0" u="none" strike="noStrike" cap="none" normalizeH="0" baseline="0" dirty="0">
                          <a:ln>
                            <a:noFill/>
                          </a:ln>
                          <a:solidFill>
                            <a:schemeClr val="tx1"/>
                          </a:solidFill>
                          <a:effectLst/>
                          <a:latin typeface="Calibri Light" panose="020F0302020204030204" pitchFamily="34" charset="0"/>
                          <a:ea typeface="MS PGothic" panose="020B0600070205080204" pitchFamily="34" charset="-128"/>
                        </a:rPr>
                        <a:t>March 6:	</a:t>
                      </a:r>
                      <a:r>
                        <a:rPr kumimoji="0" lang="en-US" altLang="en-US" sz="1000" b="0" i="0" u="none" strike="noStrike" cap="none" normalizeH="0" baseline="0" dirty="0">
                          <a:ln>
                            <a:noFill/>
                          </a:ln>
                          <a:solidFill>
                            <a:schemeClr val="tx1"/>
                          </a:solidFill>
                          <a:effectLst/>
                          <a:latin typeface="Calibri Light" panose="020F0302020204030204" pitchFamily="34" charset="0"/>
                          <a:ea typeface="MS PGothic" panose="020B0600070205080204" pitchFamily="34" charset="-128"/>
                        </a:rPr>
                        <a:t>TX</a:t>
                      </a:r>
                    </a:p>
                    <a:p>
                      <a:pPr marL="182563" marR="0" lvl="0" indent="-457200" algn="l" defTabSz="571500" rtl="0" eaLnBrk="1" fontAlgn="base" latinLnBrk="0" hangingPunct="1">
                        <a:lnSpc>
                          <a:spcPct val="100000"/>
                        </a:lnSpc>
                        <a:spcBef>
                          <a:spcPct val="0"/>
                        </a:spcBef>
                        <a:spcAft>
                          <a:spcPct val="0"/>
                        </a:spcAft>
                        <a:buClrTx/>
                        <a:buSzTx/>
                        <a:buFontTx/>
                        <a:buNone/>
                        <a:tabLst/>
                        <a:defRPr/>
                      </a:pPr>
                      <a:r>
                        <a:rPr kumimoji="0" lang="en-US" altLang="en-US" sz="1000" b="1" i="0" u="none" strike="noStrike" cap="none" normalizeH="0" baseline="0" dirty="0">
                          <a:ln>
                            <a:noFill/>
                          </a:ln>
                          <a:solidFill>
                            <a:schemeClr val="tx1"/>
                          </a:solidFill>
                          <a:effectLst/>
                          <a:latin typeface="Calibri Light" panose="020F0302020204030204" pitchFamily="34" charset="0"/>
                          <a:ea typeface="MS PGothic" panose="020B0600070205080204" pitchFamily="34" charset="-128"/>
                        </a:rPr>
                        <a:t>March 20</a:t>
                      </a:r>
                      <a:r>
                        <a:rPr kumimoji="0" lang="en-US" altLang="en-US" sz="1000" b="0" i="0" u="none" strike="noStrike" cap="none" normalizeH="0" baseline="0" dirty="0">
                          <a:ln>
                            <a:noFill/>
                          </a:ln>
                          <a:solidFill>
                            <a:schemeClr val="tx1"/>
                          </a:solidFill>
                          <a:effectLst/>
                          <a:latin typeface="Calibri Light" panose="020F0302020204030204" pitchFamily="34" charset="0"/>
                          <a:ea typeface="MS PGothic" panose="020B0600070205080204" pitchFamily="34" charset="-128"/>
                        </a:rPr>
                        <a:t>:	IL</a:t>
                      </a:r>
                    </a:p>
                  </a:txBody>
                  <a:tcPr marL="0" marR="0" marT="18291" marB="18291" horzOverflow="overflow">
                    <a:lnL>
                      <a:noFill/>
                    </a:lnL>
                    <a:lnR>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182563" marR="0" lvl="0" indent="-457200" algn="l" defTabSz="457200" rtl="0" eaLnBrk="1" fontAlgn="base" latinLnBrk="0" hangingPunct="1">
                        <a:lnSpc>
                          <a:spcPct val="100000"/>
                        </a:lnSpc>
                        <a:spcBef>
                          <a:spcPct val="0"/>
                        </a:spcBef>
                        <a:spcAft>
                          <a:spcPct val="0"/>
                        </a:spcAft>
                        <a:buClrTx/>
                        <a:buSzTx/>
                        <a:buFontTx/>
                        <a:buNone/>
                        <a:tabLst/>
                        <a:defRPr/>
                      </a:pPr>
                      <a:r>
                        <a:rPr kumimoji="0" lang="pt-BR" altLang="en-US" sz="1000" b="1" i="0" u="none" strike="noStrike" cap="none" normalizeH="0" baseline="0" dirty="0">
                          <a:ln>
                            <a:noFill/>
                          </a:ln>
                          <a:solidFill>
                            <a:schemeClr val="tx1"/>
                          </a:solidFill>
                          <a:effectLst/>
                          <a:latin typeface="Calibri Light" panose="020F0302020204030204" pitchFamily="34" charset="0"/>
                          <a:ea typeface="MS PGothic" panose="020B0600070205080204" pitchFamily="34" charset="-128"/>
                        </a:rPr>
                        <a:t>May 8</a:t>
                      </a:r>
                      <a:r>
                        <a:rPr kumimoji="0" lang="pt-BR" altLang="en-US" sz="1000" b="0" i="0" u="none" strike="noStrike" cap="none" normalizeH="0" baseline="0" dirty="0">
                          <a:ln>
                            <a:noFill/>
                          </a:ln>
                          <a:solidFill>
                            <a:schemeClr val="tx1"/>
                          </a:solidFill>
                          <a:effectLst/>
                          <a:latin typeface="Calibri Light" panose="020F0302020204030204" pitchFamily="34" charset="0"/>
                          <a:ea typeface="MS PGothic" panose="020B0600070205080204" pitchFamily="34" charset="-128"/>
                        </a:rPr>
                        <a:t>:	IN, NC, OH, WV</a:t>
                      </a:r>
                    </a:p>
                    <a:p>
                      <a:pPr marL="182563" marR="0" lvl="0" indent="-457200" algn="l" defTabSz="457200" rtl="0" eaLnBrk="1" fontAlgn="base" latinLnBrk="0" hangingPunct="1">
                        <a:lnSpc>
                          <a:spcPct val="100000"/>
                        </a:lnSpc>
                        <a:spcBef>
                          <a:spcPct val="0"/>
                        </a:spcBef>
                        <a:spcAft>
                          <a:spcPct val="0"/>
                        </a:spcAft>
                        <a:buClrTx/>
                        <a:buSzTx/>
                        <a:buFontTx/>
                        <a:buNone/>
                        <a:tabLst/>
                        <a:defRPr/>
                      </a:pPr>
                      <a:r>
                        <a:rPr kumimoji="0" lang="pt-BR" altLang="en-US" sz="1000" b="1" i="0" u="none" strike="noStrike" cap="none" normalizeH="0" baseline="0" dirty="0">
                          <a:ln>
                            <a:noFill/>
                          </a:ln>
                          <a:solidFill>
                            <a:schemeClr val="tx1"/>
                          </a:solidFill>
                          <a:effectLst/>
                          <a:latin typeface="Calibri Light" panose="020F0302020204030204" pitchFamily="34" charset="0"/>
                          <a:ea typeface="MS PGothic" panose="020B0600070205080204" pitchFamily="34" charset="-128"/>
                        </a:rPr>
                        <a:t>May 15</a:t>
                      </a:r>
                      <a:r>
                        <a:rPr kumimoji="0" lang="pt-BR" altLang="en-US" sz="1000" b="0" i="0" u="none" strike="noStrike" cap="none" normalizeH="0" baseline="0" dirty="0">
                          <a:ln>
                            <a:noFill/>
                          </a:ln>
                          <a:solidFill>
                            <a:schemeClr val="tx1"/>
                          </a:solidFill>
                          <a:effectLst/>
                          <a:latin typeface="Calibri Light" panose="020F0302020204030204" pitchFamily="34" charset="0"/>
                          <a:ea typeface="MS PGothic" panose="020B0600070205080204" pitchFamily="34" charset="-128"/>
                        </a:rPr>
                        <a:t>:	ID, NE, OR, PA</a:t>
                      </a:r>
                    </a:p>
                    <a:p>
                      <a:pPr marL="182563" marR="0" lvl="0" indent="-457200" algn="l" defTabSz="457200" rtl="0" eaLnBrk="1" fontAlgn="base" latinLnBrk="0" hangingPunct="1">
                        <a:lnSpc>
                          <a:spcPct val="100000"/>
                        </a:lnSpc>
                        <a:spcBef>
                          <a:spcPct val="0"/>
                        </a:spcBef>
                        <a:spcAft>
                          <a:spcPct val="0"/>
                        </a:spcAft>
                        <a:buClrTx/>
                        <a:buSzTx/>
                        <a:buFontTx/>
                        <a:buNone/>
                        <a:tabLst/>
                        <a:defRPr/>
                      </a:pPr>
                      <a:r>
                        <a:rPr kumimoji="0" lang="pt-BR" altLang="en-US" sz="1000" b="1" i="0" u="none" strike="noStrike" cap="none" normalizeH="0" baseline="0" dirty="0">
                          <a:ln>
                            <a:noFill/>
                          </a:ln>
                          <a:solidFill>
                            <a:schemeClr val="tx1"/>
                          </a:solidFill>
                          <a:effectLst/>
                          <a:latin typeface="Calibri Light" panose="020F0302020204030204" pitchFamily="34" charset="0"/>
                          <a:ea typeface="MS PGothic" panose="020B0600070205080204" pitchFamily="34" charset="-128"/>
                        </a:rPr>
                        <a:t>May 22</a:t>
                      </a:r>
                      <a:r>
                        <a:rPr kumimoji="0" lang="pt-BR" altLang="en-US" sz="1000" b="0" i="0" u="none" strike="noStrike" cap="none" normalizeH="0" baseline="0" dirty="0">
                          <a:ln>
                            <a:noFill/>
                          </a:ln>
                          <a:solidFill>
                            <a:schemeClr val="tx1"/>
                          </a:solidFill>
                          <a:effectLst/>
                          <a:latin typeface="Calibri Light" panose="020F0302020204030204" pitchFamily="34" charset="0"/>
                          <a:ea typeface="MS PGothic" panose="020B0600070205080204" pitchFamily="34" charset="-128"/>
                        </a:rPr>
                        <a:t>:	AR, GA, KY </a:t>
                      </a:r>
                    </a:p>
                  </a:txBody>
                  <a:tcPr marL="0" marR="0" marT="18291" marB="18291" horzOverflow="overflow">
                    <a:lnL>
                      <a:noFill/>
                    </a:lnL>
                    <a:lnR>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388938" marR="0" lvl="0" indent="-663575" algn="l" defTabSz="457200" rtl="0" eaLnBrk="1" fontAlgn="base" latinLnBrk="0" hangingPunct="1">
                        <a:lnSpc>
                          <a:spcPct val="100000"/>
                        </a:lnSpc>
                        <a:spcBef>
                          <a:spcPct val="0"/>
                        </a:spcBef>
                        <a:spcAft>
                          <a:spcPct val="0"/>
                        </a:spcAft>
                        <a:buClrTx/>
                        <a:buSzTx/>
                        <a:buFontTx/>
                        <a:buNone/>
                        <a:tabLst/>
                        <a:defRPr/>
                      </a:pPr>
                      <a:r>
                        <a:rPr kumimoji="0" lang="pt-BR" altLang="en-US" sz="1000" b="1" i="0" u="none" strike="noStrike" cap="none" normalizeH="0" baseline="0" dirty="0">
                          <a:ln>
                            <a:noFill/>
                          </a:ln>
                          <a:solidFill>
                            <a:schemeClr val="tx1"/>
                          </a:solidFill>
                          <a:effectLst/>
                          <a:latin typeface="Calibri Light" panose="020F0302020204030204" pitchFamily="34" charset="0"/>
                          <a:ea typeface="MS PGothic" panose="020B0600070205080204" pitchFamily="34" charset="-128"/>
                        </a:rPr>
                        <a:t>June 5</a:t>
                      </a:r>
                      <a:r>
                        <a:rPr kumimoji="0" lang="pt-BR" altLang="en-US" sz="1000" b="0" i="0" u="none" strike="noStrike" cap="none" normalizeH="0" baseline="0" dirty="0">
                          <a:ln>
                            <a:noFill/>
                          </a:ln>
                          <a:solidFill>
                            <a:schemeClr val="tx1"/>
                          </a:solidFill>
                          <a:effectLst/>
                          <a:latin typeface="Calibri Light" panose="020F0302020204030204" pitchFamily="34" charset="0"/>
                          <a:ea typeface="MS PGothic" panose="020B0600070205080204" pitchFamily="34" charset="-128"/>
                        </a:rPr>
                        <a:t>:		AL, CA, IA, MS, MT, 	NJ, NM, SD</a:t>
                      </a:r>
                    </a:p>
                    <a:p>
                      <a:pPr marL="182563" marR="0" lvl="0" indent="-457200" algn="l" defTabSz="457200" rtl="0" eaLnBrk="1" fontAlgn="base" latinLnBrk="0" hangingPunct="1">
                        <a:lnSpc>
                          <a:spcPct val="100000"/>
                        </a:lnSpc>
                        <a:spcBef>
                          <a:spcPct val="0"/>
                        </a:spcBef>
                        <a:spcAft>
                          <a:spcPct val="0"/>
                        </a:spcAft>
                        <a:buClrTx/>
                        <a:buSzTx/>
                        <a:buFontTx/>
                        <a:buNone/>
                        <a:tabLst/>
                        <a:defRPr/>
                      </a:pPr>
                      <a:r>
                        <a:rPr kumimoji="0" lang="pt-BR" altLang="en-US" sz="1000" b="1" i="0" u="none" strike="noStrike" cap="none" normalizeH="0" baseline="0" dirty="0">
                          <a:ln>
                            <a:noFill/>
                          </a:ln>
                          <a:solidFill>
                            <a:schemeClr val="tx1"/>
                          </a:solidFill>
                          <a:effectLst/>
                          <a:latin typeface="Calibri Light" panose="020F0302020204030204" pitchFamily="34" charset="0"/>
                          <a:ea typeface="MS PGothic" panose="020B0600070205080204" pitchFamily="34" charset="-128"/>
                        </a:rPr>
                        <a:t>June 12</a:t>
                      </a:r>
                      <a:r>
                        <a:rPr kumimoji="0" lang="pt-BR" altLang="en-US" sz="1000" b="0" i="0" u="none" strike="noStrike" cap="none" normalizeH="0" baseline="0" dirty="0">
                          <a:ln>
                            <a:noFill/>
                          </a:ln>
                          <a:solidFill>
                            <a:schemeClr val="tx1"/>
                          </a:solidFill>
                          <a:effectLst/>
                          <a:latin typeface="Calibri Light" panose="020F0302020204030204" pitchFamily="34" charset="0"/>
                          <a:ea typeface="MS PGothic" panose="020B0600070205080204" pitchFamily="34" charset="-128"/>
                        </a:rPr>
                        <a:t>: ME, NV, ND, SC, VA</a:t>
                      </a:r>
                    </a:p>
                  </a:txBody>
                  <a:tcPr marL="0" marR="0" marT="18291" marB="18291" horzOverflow="overflow">
                    <a:lnL>
                      <a:noFill/>
                    </a:lnL>
                    <a:lnR>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182563" marR="0" lvl="0" indent="-457200" algn="l" defTabSz="457200" rtl="0" eaLnBrk="1" fontAlgn="base" latinLnBrk="0" hangingPunct="1">
                        <a:lnSpc>
                          <a:spcPct val="100000"/>
                        </a:lnSpc>
                        <a:spcBef>
                          <a:spcPct val="0"/>
                        </a:spcBef>
                        <a:spcAft>
                          <a:spcPct val="0"/>
                        </a:spcAft>
                        <a:buClrTx/>
                        <a:buSzTx/>
                        <a:buFontTx/>
                        <a:buNone/>
                        <a:tabLst/>
                        <a:defRPr/>
                      </a:pPr>
                      <a:r>
                        <a:rPr kumimoji="0" lang="pt-BR" altLang="en-US" sz="1000" b="1" i="0" u="none" strike="noStrike" cap="none" normalizeH="0" baseline="0" dirty="0">
                          <a:ln>
                            <a:noFill/>
                          </a:ln>
                          <a:solidFill>
                            <a:schemeClr val="tx1"/>
                          </a:solidFill>
                          <a:effectLst/>
                          <a:latin typeface="Calibri Light" panose="020F0302020204030204" pitchFamily="34" charset="0"/>
                          <a:ea typeface="MS PGothic" panose="020B0600070205080204" pitchFamily="34" charset="-128"/>
                        </a:rPr>
                        <a:t>June 19</a:t>
                      </a:r>
                      <a:r>
                        <a:rPr kumimoji="0" lang="pt-BR" altLang="en-US" sz="1000" b="0" i="0" u="none" strike="noStrike" cap="none" normalizeH="0" baseline="0" dirty="0">
                          <a:ln>
                            <a:noFill/>
                          </a:ln>
                          <a:solidFill>
                            <a:schemeClr val="tx1"/>
                          </a:solidFill>
                          <a:effectLst/>
                          <a:latin typeface="Calibri Light" panose="020F0302020204030204" pitchFamily="34" charset="0"/>
                          <a:ea typeface="MS PGothic" panose="020B0600070205080204" pitchFamily="34" charset="-128"/>
                        </a:rPr>
                        <a:t>:	DC</a:t>
                      </a:r>
                      <a:endParaRPr kumimoji="0" lang="pt-BR" altLang="en-US" sz="1000" b="1" i="0" u="none" strike="noStrike" cap="none" normalizeH="0" baseline="0" dirty="0">
                        <a:ln>
                          <a:noFill/>
                        </a:ln>
                        <a:solidFill>
                          <a:schemeClr val="tx1"/>
                        </a:solidFill>
                        <a:effectLst/>
                        <a:latin typeface="Calibri Light" panose="020F0302020204030204" pitchFamily="34" charset="0"/>
                        <a:ea typeface="MS PGothic" panose="020B0600070205080204" pitchFamily="34" charset="-128"/>
                      </a:endParaRPr>
                    </a:p>
                    <a:p>
                      <a:pPr marL="182563" marR="0" lvl="0" indent="-457200" algn="l" defTabSz="457200" rtl="0" eaLnBrk="1" fontAlgn="base" latinLnBrk="0" hangingPunct="1">
                        <a:lnSpc>
                          <a:spcPct val="100000"/>
                        </a:lnSpc>
                        <a:spcBef>
                          <a:spcPct val="0"/>
                        </a:spcBef>
                        <a:spcAft>
                          <a:spcPct val="0"/>
                        </a:spcAft>
                        <a:buClrTx/>
                        <a:buSzTx/>
                        <a:buFontTx/>
                        <a:buNone/>
                        <a:tabLst/>
                        <a:defRPr/>
                      </a:pPr>
                      <a:r>
                        <a:rPr kumimoji="0" lang="pt-BR" altLang="en-US" sz="1000" b="1" i="0" u="none" strike="noStrike" cap="none" normalizeH="0" baseline="0" dirty="0">
                          <a:ln>
                            <a:noFill/>
                          </a:ln>
                          <a:solidFill>
                            <a:schemeClr val="tx1"/>
                          </a:solidFill>
                          <a:effectLst/>
                          <a:latin typeface="Calibri Light" panose="020F0302020204030204" pitchFamily="34" charset="0"/>
                          <a:ea typeface="MS PGothic" panose="020B0600070205080204" pitchFamily="34" charset="-128"/>
                        </a:rPr>
                        <a:t>June 26</a:t>
                      </a:r>
                      <a:r>
                        <a:rPr kumimoji="0" lang="pt-BR" altLang="en-US" sz="1000" b="0" i="0" u="none" strike="noStrike" cap="none" normalizeH="0" baseline="0" dirty="0">
                          <a:ln>
                            <a:noFill/>
                          </a:ln>
                          <a:solidFill>
                            <a:schemeClr val="tx1"/>
                          </a:solidFill>
                          <a:effectLst/>
                          <a:latin typeface="Calibri Light" panose="020F0302020204030204" pitchFamily="34" charset="0"/>
                          <a:ea typeface="MS PGothic" panose="020B0600070205080204" pitchFamily="34" charset="-128"/>
                        </a:rPr>
                        <a:t>:	CO, MD, NY, OK, UT</a:t>
                      </a:r>
                    </a:p>
                  </a:txBody>
                  <a:tcPr marL="0" marR="0" marT="18291" marB="18291" horzOverflow="overflow">
                    <a:lnL>
                      <a:noFill/>
                    </a:lnL>
                    <a:lnR>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endParaRPr lang="en-US" dirty="0">
                        <a:solidFill>
                          <a:schemeClr val="tx1"/>
                        </a:solidFill>
                      </a:endParaRPr>
                    </a:p>
                  </a:txBody>
                  <a:tcPr marL="0" marR="0" marT="18291" marB="18291" horzOverflow="overflow">
                    <a:lnL>
                      <a:noFill/>
                    </a:lnL>
                    <a:lnR>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558227">
                <a:tc>
                  <a:txBody>
                    <a:bodyPr/>
                    <a:lstStyle/>
                    <a:p>
                      <a:pPr marL="182563" marR="0" lvl="0" indent="-457200" algn="l" defTabSz="4572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a:ln>
                            <a:noFill/>
                          </a:ln>
                          <a:solidFill>
                            <a:schemeClr val="tx1"/>
                          </a:solidFill>
                          <a:effectLst/>
                          <a:latin typeface="Calibri Light" panose="020F0302020204030204" pitchFamily="34" charset="0"/>
                          <a:ea typeface="MS PGothic" panose="020B0600070205080204" pitchFamily="34" charset="-128"/>
                        </a:rPr>
                        <a:t>Aug. 2</a:t>
                      </a:r>
                      <a:r>
                        <a:rPr kumimoji="0" lang="en-US" altLang="en-US" sz="1000" b="0" i="0" u="none" strike="noStrike" cap="none" normalizeH="0" baseline="0" dirty="0">
                          <a:ln>
                            <a:noFill/>
                          </a:ln>
                          <a:solidFill>
                            <a:schemeClr val="tx1"/>
                          </a:solidFill>
                          <a:effectLst/>
                          <a:latin typeface="Calibri Light" panose="020F0302020204030204" pitchFamily="34" charset="0"/>
                          <a:ea typeface="MS PGothic" panose="020B0600070205080204" pitchFamily="34" charset="-128"/>
                        </a:rPr>
                        <a:t>: 	TN </a:t>
                      </a:r>
                    </a:p>
                    <a:p>
                      <a:pPr marL="182563" marR="0" lvl="0" indent="-457200" algn="l" defTabSz="4572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a:ln>
                            <a:noFill/>
                          </a:ln>
                          <a:solidFill>
                            <a:schemeClr val="tx1"/>
                          </a:solidFill>
                          <a:effectLst/>
                          <a:latin typeface="Calibri Light" panose="020F0302020204030204" pitchFamily="34" charset="0"/>
                          <a:ea typeface="MS PGothic" panose="020B0600070205080204" pitchFamily="34" charset="-128"/>
                        </a:rPr>
                        <a:t>Aug. 7: 	</a:t>
                      </a:r>
                      <a:r>
                        <a:rPr kumimoji="0" lang="en-US" altLang="en-US" sz="1000" b="0" i="0" u="none" strike="noStrike" cap="none" normalizeH="0" baseline="0" dirty="0">
                          <a:ln>
                            <a:noFill/>
                          </a:ln>
                          <a:solidFill>
                            <a:schemeClr val="tx1"/>
                          </a:solidFill>
                          <a:effectLst/>
                          <a:latin typeface="Calibri Light" panose="020F0302020204030204" pitchFamily="34" charset="0"/>
                          <a:ea typeface="MS PGothic" panose="020B0600070205080204" pitchFamily="34" charset="-128"/>
                        </a:rPr>
                        <a:t>KS, MI, MO, WA</a:t>
                      </a:r>
                    </a:p>
                    <a:p>
                      <a:pPr marL="182563" marR="0" lvl="0" indent="-457200" algn="l" defTabSz="4572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a:ln>
                            <a:noFill/>
                          </a:ln>
                          <a:solidFill>
                            <a:schemeClr val="tx1"/>
                          </a:solidFill>
                          <a:effectLst/>
                          <a:latin typeface="Calibri Light" panose="020F0302020204030204" pitchFamily="34" charset="0"/>
                          <a:ea typeface="MS PGothic" panose="020B0600070205080204" pitchFamily="34" charset="-128"/>
                        </a:rPr>
                        <a:t>Aug. 11</a:t>
                      </a:r>
                      <a:r>
                        <a:rPr kumimoji="0" lang="en-US" altLang="en-US" sz="1000" b="0" i="0" u="none" strike="noStrike" cap="none" normalizeH="0" baseline="0" dirty="0">
                          <a:ln>
                            <a:noFill/>
                          </a:ln>
                          <a:solidFill>
                            <a:schemeClr val="tx1"/>
                          </a:solidFill>
                          <a:effectLst/>
                          <a:latin typeface="Calibri Light" panose="020F0302020204030204" pitchFamily="34" charset="0"/>
                          <a:ea typeface="MS PGothic" panose="020B0600070205080204" pitchFamily="34" charset="-128"/>
                        </a:rPr>
                        <a:t>: 	HI </a:t>
                      </a:r>
                    </a:p>
                  </a:txBody>
                  <a:tcPr marL="0" marR="0" marT="18291" marB="18291" horzOverflow="overflow">
                    <a:lnL>
                      <a:noFill/>
                    </a:lnL>
                    <a:lnR>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182563" marR="0" lvl="0" indent="-457200" algn="l" defTabSz="457200" rtl="0" eaLnBrk="1" fontAlgn="base" latinLnBrk="0" hangingPunct="1">
                        <a:lnSpc>
                          <a:spcPct val="100000"/>
                        </a:lnSpc>
                        <a:spcBef>
                          <a:spcPct val="0"/>
                        </a:spcBef>
                        <a:spcAft>
                          <a:spcPct val="0"/>
                        </a:spcAft>
                        <a:buClrTx/>
                        <a:buSzTx/>
                        <a:buFontTx/>
                        <a:buNone/>
                        <a:tabLst/>
                        <a:defRPr/>
                      </a:pPr>
                      <a:r>
                        <a:rPr kumimoji="0" lang="en-US" altLang="en-US" sz="1000" b="1" i="0" u="none" strike="noStrike" cap="none" normalizeH="0" baseline="0" dirty="0">
                          <a:ln>
                            <a:noFill/>
                          </a:ln>
                          <a:solidFill>
                            <a:schemeClr val="tx1"/>
                          </a:solidFill>
                          <a:effectLst/>
                          <a:latin typeface="Calibri Light" panose="020F0302020204030204" pitchFamily="34" charset="0"/>
                          <a:ea typeface="MS PGothic" panose="020B0600070205080204" pitchFamily="34" charset="-128"/>
                        </a:rPr>
                        <a:t>Aug. 14:	</a:t>
                      </a:r>
                      <a:r>
                        <a:rPr kumimoji="0" lang="en-US" altLang="en-US" sz="1000" b="0" i="0" u="none" strike="noStrike" cap="none" normalizeH="0" baseline="0" dirty="0">
                          <a:ln>
                            <a:noFill/>
                          </a:ln>
                          <a:solidFill>
                            <a:schemeClr val="tx1"/>
                          </a:solidFill>
                          <a:effectLst/>
                          <a:latin typeface="Calibri Light" panose="020F0302020204030204" pitchFamily="34" charset="0"/>
                          <a:ea typeface="MS PGothic" panose="020B0600070205080204" pitchFamily="34" charset="-128"/>
                        </a:rPr>
                        <a:t>CT, MN, VT, WI</a:t>
                      </a:r>
                      <a:endParaRPr kumimoji="0" lang="en-US" altLang="en-US" sz="1000" b="1" i="0" u="none" strike="noStrike" cap="none" normalizeH="0" baseline="0" dirty="0">
                        <a:ln>
                          <a:noFill/>
                        </a:ln>
                        <a:solidFill>
                          <a:schemeClr val="tx1"/>
                        </a:solidFill>
                        <a:effectLst/>
                        <a:latin typeface="Calibri Light" panose="020F0302020204030204" pitchFamily="34" charset="0"/>
                        <a:ea typeface="MS PGothic" panose="020B0600070205080204" pitchFamily="34" charset="-128"/>
                      </a:endParaRPr>
                    </a:p>
                    <a:p>
                      <a:pPr marL="182563" marR="0" lvl="0" indent="-457200" algn="l" defTabSz="4572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a:ln>
                            <a:noFill/>
                          </a:ln>
                          <a:solidFill>
                            <a:schemeClr val="tx1"/>
                          </a:solidFill>
                          <a:effectLst/>
                          <a:latin typeface="Calibri Light" panose="020F0302020204030204" pitchFamily="34" charset="0"/>
                          <a:ea typeface="MS PGothic" panose="020B0600070205080204" pitchFamily="34" charset="-128"/>
                        </a:rPr>
                        <a:t>Aug. 21</a:t>
                      </a:r>
                      <a:r>
                        <a:rPr kumimoji="0" lang="en-US" altLang="en-US" sz="1000" b="0" i="0" u="none" strike="noStrike" cap="none" normalizeH="0" baseline="0" dirty="0">
                          <a:ln>
                            <a:noFill/>
                          </a:ln>
                          <a:solidFill>
                            <a:schemeClr val="tx1"/>
                          </a:solidFill>
                          <a:effectLst/>
                          <a:latin typeface="Calibri Light" panose="020F0302020204030204" pitchFamily="34" charset="0"/>
                          <a:ea typeface="MS PGothic" panose="020B0600070205080204" pitchFamily="34" charset="-128"/>
                        </a:rPr>
                        <a:t>:	AK, WY</a:t>
                      </a:r>
                    </a:p>
                    <a:p>
                      <a:pPr marL="182563" marR="0" lvl="0" indent="-457200" algn="l" defTabSz="4572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a:ln>
                            <a:noFill/>
                          </a:ln>
                          <a:solidFill>
                            <a:schemeClr val="tx1"/>
                          </a:solidFill>
                          <a:effectLst/>
                          <a:latin typeface="Calibri Light" panose="020F0302020204030204" pitchFamily="34" charset="0"/>
                          <a:ea typeface="MS PGothic" panose="020B0600070205080204" pitchFamily="34" charset="-128"/>
                        </a:rPr>
                        <a:t>Aug. 28</a:t>
                      </a:r>
                      <a:r>
                        <a:rPr kumimoji="0" lang="en-US" altLang="en-US" sz="1000" b="0" i="0" u="none" strike="noStrike" cap="none" normalizeH="0" baseline="0" dirty="0">
                          <a:ln>
                            <a:noFill/>
                          </a:ln>
                          <a:solidFill>
                            <a:schemeClr val="tx1"/>
                          </a:solidFill>
                          <a:effectLst/>
                          <a:latin typeface="Calibri Light" panose="020F0302020204030204" pitchFamily="34" charset="0"/>
                          <a:ea typeface="MS PGothic" panose="020B0600070205080204" pitchFamily="34" charset="-128"/>
                        </a:rPr>
                        <a:t>:	AZ, FL</a:t>
                      </a:r>
                      <a:endParaRPr kumimoji="0" lang="en-US" altLang="en-US" sz="1000" b="1" i="0" u="none" strike="noStrike" cap="none" normalizeH="0" baseline="0" dirty="0">
                        <a:ln>
                          <a:noFill/>
                        </a:ln>
                        <a:solidFill>
                          <a:schemeClr val="tx1"/>
                        </a:solidFill>
                        <a:effectLst/>
                        <a:latin typeface="Calibri Light" panose="020F0302020204030204" pitchFamily="34" charset="0"/>
                        <a:ea typeface="MS PGothic" panose="020B0600070205080204" pitchFamily="34" charset="-128"/>
                      </a:endParaRPr>
                    </a:p>
                  </a:txBody>
                  <a:tcPr marL="0" marR="0" marT="18291" marB="18291" horzOverflow="overflow">
                    <a:lnL>
                      <a:noFill/>
                    </a:lnL>
                    <a:lnR>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a:txBody>
                    <a:bodyPr/>
                    <a:lstStyle/>
                    <a:p>
                      <a:pPr marL="0" marR="0" lvl="0" indent="0" algn="l" defTabSz="517525" rtl="0" eaLnBrk="1" fontAlgn="base" latinLnBrk="0" hangingPunct="1">
                        <a:lnSpc>
                          <a:spcPct val="100000"/>
                        </a:lnSpc>
                        <a:spcBef>
                          <a:spcPct val="0"/>
                        </a:spcBef>
                        <a:spcAft>
                          <a:spcPct val="0"/>
                        </a:spcAft>
                        <a:buClrTx/>
                        <a:buSzTx/>
                        <a:buFontTx/>
                        <a:buNone/>
                        <a:tabLst/>
                      </a:pPr>
                      <a:r>
                        <a:rPr kumimoji="0" lang="pt-BR" altLang="en-US" sz="1000" b="1" i="0" u="none" strike="noStrike" cap="none" normalizeH="0" baseline="0" dirty="0">
                          <a:ln>
                            <a:noFill/>
                          </a:ln>
                          <a:solidFill>
                            <a:schemeClr val="tx1"/>
                          </a:solidFill>
                          <a:effectLst/>
                          <a:latin typeface="Calibri Light" panose="020F0302020204030204" pitchFamily="34" charset="0"/>
                          <a:ea typeface="MS PGothic" panose="020B0600070205080204" pitchFamily="34" charset="-128"/>
                        </a:rPr>
                        <a:t>Sept. 11</a:t>
                      </a:r>
                      <a:r>
                        <a:rPr kumimoji="0" lang="pt-BR" altLang="en-US" sz="1000" b="0" i="0" u="none" strike="noStrike" cap="none" normalizeH="0" baseline="0" dirty="0">
                          <a:ln>
                            <a:noFill/>
                          </a:ln>
                          <a:solidFill>
                            <a:schemeClr val="tx1"/>
                          </a:solidFill>
                          <a:effectLst/>
                          <a:latin typeface="Calibri Light" panose="020F0302020204030204" pitchFamily="34" charset="0"/>
                          <a:ea typeface="MS PGothic" panose="020B0600070205080204" pitchFamily="34" charset="-128"/>
                        </a:rPr>
                        <a:t>: 	DE, NH</a:t>
                      </a:r>
                    </a:p>
                    <a:p>
                      <a:pPr marL="0" marR="0" lvl="0" indent="0" algn="l" defTabSz="517525" rtl="0" eaLnBrk="1" fontAlgn="base" latinLnBrk="0" hangingPunct="1">
                        <a:lnSpc>
                          <a:spcPct val="100000"/>
                        </a:lnSpc>
                        <a:spcBef>
                          <a:spcPct val="0"/>
                        </a:spcBef>
                        <a:spcAft>
                          <a:spcPct val="0"/>
                        </a:spcAft>
                        <a:buClrTx/>
                        <a:buSzTx/>
                        <a:buFontTx/>
                        <a:buNone/>
                        <a:tabLst/>
                        <a:defRPr/>
                      </a:pPr>
                      <a:r>
                        <a:rPr kumimoji="0" lang="pt-BR" altLang="en-US" sz="1000" b="1" i="0" u="none" strike="noStrike" cap="none" normalizeH="0" baseline="0" dirty="0">
                          <a:ln>
                            <a:noFill/>
                          </a:ln>
                          <a:solidFill>
                            <a:schemeClr val="tx1"/>
                          </a:solidFill>
                          <a:effectLst/>
                          <a:latin typeface="Calibri Light" panose="020F0302020204030204" pitchFamily="34" charset="0"/>
                          <a:ea typeface="MS PGothic" panose="020B0600070205080204" pitchFamily="34" charset="-128"/>
                        </a:rPr>
                        <a:t>Sept. 12:  </a:t>
                      </a:r>
                      <a:r>
                        <a:rPr kumimoji="0" lang="pt-BR" altLang="en-US" sz="1000" b="0" i="0" u="none" strike="noStrike" cap="none" normalizeH="0" baseline="0" dirty="0">
                          <a:ln>
                            <a:noFill/>
                          </a:ln>
                          <a:solidFill>
                            <a:schemeClr val="tx1"/>
                          </a:solidFill>
                          <a:effectLst/>
                          <a:latin typeface="Calibri Light" panose="020F0302020204030204" pitchFamily="34" charset="0"/>
                          <a:ea typeface="MS PGothic" panose="020B0600070205080204" pitchFamily="34" charset="-128"/>
                        </a:rPr>
                        <a:t>RI</a:t>
                      </a:r>
                    </a:p>
                    <a:p>
                      <a:pPr marL="0" marR="0" lvl="0" indent="0" algn="l" defTabSz="517525" rtl="0" eaLnBrk="1" fontAlgn="base" latinLnBrk="0" hangingPunct="1">
                        <a:lnSpc>
                          <a:spcPct val="100000"/>
                        </a:lnSpc>
                        <a:spcBef>
                          <a:spcPct val="0"/>
                        </a:spcBef>
                        <a:spcAft>
                          <a:spcPct val="0"/>
                        </a:spcAft>
                        <a:buClrTx/>
                        <a:buSzTx/>
                        <a:buFontTx/>
                        <a:buNone/>
                        <a:tabLst/>
                      </a:pPr>
                      <a:r>
                        <a:rPr kumimoji="0" lang="pt-BR" altLang="en-US" sz="1000" b="1" i="0" u="none" strike="noStrike" cap="none" normalizeH="0" baseline="0" dirty="0">
                          <a:ln>
                            <a:noFill/>
                          </a:ln>
                          <a:solidFill>
                            <a:schemeClr val="tx1"/>
                          </a:solidFill>
                          <a:effectLst/>
                          <a:latin typeface="Calibri Light" panose="020F0302020204030204" pitchFamily="34" charset="0"/>
                          <a:ea typeface="MS PGothic" panose="020B0600070205080204" pitchFamily="34" charset="-128"/>
                        </a:rPr>
                        <a:t>Sept. 18</a:t>
                      </a:r>
                      <a:r>
                        <a:rPr kumimoji="0" lang="pt-BR" altLang="en-US" sz="1000" b="0" i="0" u="none" strike="noStrike" cap="none" normalizeH="0" baseline="0" dirty="0">
                          <a:ln>
                            <a:noFill/>
                          </a:ln>
                          <a:solidFill>
                            <a:schemeClr val="tx1"/>
                          </a:solidFill>
                          <a:effectLst/>
                          <a:latin typeface="Calibri Light" panose="020F0302020204030204" pitchFamily="34" charset="0"/>
                          <a:ea typeface="MS PGothic" panose="020B0600070205080204" pitchFamily="34" charset="-128"/>
                        </a:rPr>
                        <a:t>: 	MA</a:t>
                      </a:r>
                    </a:p>
                  </a:txBody>
                  <a:tcPr marL="0" marR="0" marT="18291" marB="18291" horzOverflow="overflow">
                    <a:lnL>
                      <a:noFill/>
                    </a:lnL>
                    <a:lnR>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gridSpan="2">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pt-BR" altLang="en-US" sz="1000" b="1" i="0" u="none" strike="noStrike" cap="none" normalizeH="0" baseline="0" dirty="0">
                          <a:ln>
                            <a:noFill/>
                          </a:ln>
                          <a:solidFill>
                            <a:schemeClr val="tx1"/>
                          </a:solidFill>
                          <a:effectLst/>
                          <a:latin typeface="Calibri Light" panose="020F0302020204030204" pitchFamily="34" charset="0"/>
                          <a:ea typeface="MS PGothic" panose="020B0600070205080204" pitchFamily="34" charset="-128"/>
                        </a:rPr>
                        <a:t>Nov. 6</a:t>
                      </a:r>
                      <a:r>
                        <a:rPr kumimoji="0" lang="pt-BR" altLang="en-US" sz="1000" b="0" i="0" u="none" strike="noStrike" cap="none" normalizeH="0" baseline="0" dirty="0">
                          <a:ln>
                            <a:noFill/>
                          </a:ln>
                          <a:solidFill>
                            <a:schemeClr val="tx1"/>
                          </a:solidFill>
                          <a:effectLst/>
                          <a:latin typeface="Calibri Light" panose="020F0302020204030204" pitchFamily="34" charset="0"/>
                          <a:ea typeface="MS PGothic" panose="020B0600070205080204" pitchFamily="34" charset="-128"/>
                        </a:rPr>
                        <a:t>: LA</a:t>
                      </a:r>
                    </a:p>
                  </a:txBody>
                  <a:tcPr marL="0" marR="0" marT="18291" marB="18291" horzOverflow="overflow">
                    <a:lnL>
                      <a:noFill/>
                    </a:lnL>
                    <a:lnR>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8"/>
                  </a:ext>
                </a:extLst>
              </a:tr>
            </a:tbl>
          </a:graphicData>
        </a:graphic>
      </p:graphicFrame>
      <p:sp>
        <p:nvSpPr>
          <p:cNvPr id="26" name="TextBox 25"/>
          <p:cNvSpPr txBox="1">
            <a:spLocks noChangeArrowheads="1"/>
          </p:cNvSpPr>
          <p:nvPr/>
        </p:nvSpPr>
        <p:spPr bwMode="auto">
          <a:xfrm>
            <a:off x="820962" y="1888370"/>
            <a:ext cx="1514475" cy="277812"/>
          </a:xfrm>
          <a:prstGeom prst="rect">
            <a:avLst/>
          </a:prstGeom>
          <a:noFill/>
          <a:ln>
            <a:noFill/>
          </a:ln>
          <a:extLst>
            <a:ext uri="{909E8E84-426E-40dd-AFC4-6F175D3DCCD1}"/>
            <a:ext uri="{91240B29-F687-4f45-9708-019B960494DF}"/>
          </a:extLst>
        </p:spPr>
        <p:txBody>
          <a:bodyPr anchor="b">
            <a:spAutoFit/>
          </a:bodyPr>
          <a:lstStyle>
            <a:lvl1pPr eaLnBrk="0" hangingPunct="0">
              <a:defRPr sz="2400">
                <a:solidFill>
                  <a:schemeClr val="tx1"/>
                </a:solidFill>
                <a:latin typeface="Gill Sans MT" panose="020B0502020104020203" pitchFamily="34" charset="0"/>
                <a:ea typeface="MS PGothic" panose="020B0600070205080204" pitchFamily="34" charset="-128"/>
              </a:defRPr>
            </a:lvl1pPr>
            <a:lvl2pPr marL="742950" indent="-285750" eaLnBrk="0" hangingPunct="0">
              <a:defRPr sz="2400">
                <a:solidFill>
                  <a:schemeClr val="tx1"/>
                </a:solidFill>
                <a:latin typeface="Gill Sans MT" panose="020B0502020104020203" pitchFamily="34" charset="0"/>
                <a:ea typeface="MS PGothic" panose="020B0600070205080204" pitchFamily="34" charset="-128"/>
              </a:defRPr>
            </a:lvl2pPr>
            <a:lvl3pPr marL="1143000" indent="-228600" eaLnBrk="0" hangingPunct="0">
              <a:defRPr sz="2400">
                <a:solidFill>
                  <a:schemeClr val="tx1"/>
                </a:solidFill>
                <a:latin typeface="Gill Sans MT" panose="020B0502020104020203" pitchFamily="34" charset="0"/>
                <a:ea typeface="MS PGothic" panose="020B0600070205080204" pitchFamily="34" charset="-128"/>
              </a:defRPr>
            </a:lvl3pPr>
            <a:lvl4pPr marL="1600200" indent="-228600" eaLnBrk="0" hangingPunct="0">
              <a:defRPr sz="2400">
                <a:solidFill>
                  <a:schemeClr val="tx1"/>
                </a:solidFill>
                <a:latin typeface="Gill Sans MT" panose="020B0502020104020203" pitchFamily="34" charset="0"/>
                <a:ea typeface="MS PGothic" panose="020B0600070205080204" pitchFamily="34" charset="-128"/>
              </a:defRPr>
            </a:lvl4pPr>
            <a:lvl5pPr marL="2057400" indent="-228600" eaLnBrk="0" hangingPunct="0">
              <a:defRPr sz="2400">
                <a:solidFill>
                  <a:schemeClr val="tx1"/>
                </a:solidFill>
                <a:latin typeface="Gill Sans MT" panose="020B0502020104020203"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Gill Sans MT" panose="020B0502020104020203"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Gill Sans MT" panose="020B0502020104020203"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Gill Sans MT" panose="020B0502020104020203"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Gill Sans MT" panose="020B0502020104020203" pitchFamily="34" charset="0"/>
                <a:ea typeface="MS PGothic" panose="020B0600070205080204" pitchFamily="34" charset="-128"/>
              </a:defRPr>
            </a:lvl9pPr>
          </a:lstStyle>
          <a:p>
            <a:pPr eaLnBrk="1" hangingPunct="1">
              <a:defRPr/>
            </a:pPr>
            <a:r>
              <a:rPr lang="en-US" altLang="en-US" sz="1200" b="1" dirty="0">
                <a:solidFill>
                  <a:srgbClr val="7F7F7F"/>
                </a:solidFill>
                <a:latin typeface="+mj-lt"/>
              </a:rPr>
              <a:t>March</a:t>
            </a:r>
          </a:p>
        </p:txBody>
      </p:sp>
      <p:graphicFrame>
        <p:nvGraphicFramePr>
          <p:cNvPr id="33" name="Table 32"/>
          <p:cNvGraphicFramePr>
            <a:graphicFrameLocks noGrp="1"/>
          </p:cNvGraphicFramePr>
          <p:nvPr>
            <p:extLst/>
          </p:nvPr>
        </p:nvGraphicFramePr>
        <p:xfrm>
          <a:off x="6386027" y="2124840"/>
          <a:ext cx="1901825" cy="1212852"/>
        </p:xfrm>
        <a:graphic>
          <a:graphicData uri="http://schemas.openxmlformats.org/drawingml/2006/table">
            <a:tbl>
              <a:tblPr/>
              <a:tblGrid>
                <a:gridCol w="271463">
                  <a:extLst>
                    <a:ext uri="{9D8B030D-6E8A-4147-A177-3AD203B41FA5}">
                      <a16:colId xmlns:a16="http://schemas.microsoft.com/office/drawing/2014/main" val="20000"/>
                    </a:ext>
                  </a:extLst>
                </a:gridCol>
                <a:gridCol w="271462">
                  <a:extLst>
                    <a:ext uri="{9D8B030D-6E8A-4147-A177-3AD203B41FA5}">
                      <a16:colId xmlns:a16="http://schemas.microsoft.com/office/drawing/2014/main" val="20001"/>
                    </a:ext>
                  </a:extLst>
                </a:gridCol>
                <a:gridCol w="271463">
                  <a:extLst>
                    <a:ext uri="{9D8B030D-6E8A-4147-A177-3AD203B41FA5}">
                      <a16:colId xmlns:a16="http://schemas.microsoft.com/office/drawing/2014/main" val="20002"/>
                    </a:ext>
                  </a:extLst>
                </a:gridCol>
                <a:gridCol w="273050">
                  <a:extLst>
                    <a:ext uri="{9D8B030D-6E8A-4147-A177-3AD203B41FA5}">
                      <a16:colId xmlns:a16="http://schemas.microsoft.com/office/drawing/2014/main" val="20003"/>
                    </a:ext>
                  </a:extLst>
                </a:gridCol>
                <a:gridCol w="271462">
                  <a:extLst>
                    <a:ext uri="{9D8B030D-6E8A-4147-A177-3AD203B41FA5}">
                      <a16:colId xmlns:a16="http://schemas.microsoft.com/office/drawing/2014/main" val="20004"/>
                    </a:ext>
                  </a:extLst>
                </a:gridCol>
                <a:gridCol w="271463">
                  <a:extLst>
                    <a:ext uri="{9D8B030D-6E8A-4147-A177-3AD203B41FA5}">
                      <a16:colId xmlns:a16="http://schemas.microsoft.com/office/drawing/2014/main" val="20005"/>
                    </a:ext>
                  </a:extLst>
                </a:gridCol>
                <a:gridCol w="271462">
                  <a:extLst>
                    <a:ext uri="{9D8B030D-6E8A-4147-A177-3AD203B41FA5}">
                      <a16:colId xmlns:a16="http://schemas.microsoft.com/office/drawing/2014/main" val="20006"/>
                    </a:ext>
                  </a:extLst>
                </a:gridCol>
              </a:tblGrid>
              <a:tr h="202142">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800" b="0" i="0" u="none" strike="noStrike" cap="none" normalizeH="0" baseline="0" dirty="0">
                        <a:ln>
                          <a:noFill/>
                        </a:ln>
                        <a:solidFill>
                          <a:schemeClr val="tx1"/>
                        </a:solidFill>
                        <a:effectLst/>
                        <a:latin typeface="Calibri Light" charset="0"/>
                        <a:ea typeface="MS PGothic" charset="-128"/>
                      </a:endParaRP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800" b="0" i="0" u="none" strike="noStrike" cap="none" normalizeH="0" baseline="0" dirty="0">
                        <a:ln>
                          <a:noFill/>
                        </a:ln>
                        <a:solidFill>
                          <a:schemeClr val="tx1"/>
                        </a:solidFill>
                        <a:effectLst/>
                        <a:latin typeface="Calibri Light" charset="0"/>
                        <a:ea typeface="MS PGothic" charset="-128"/>
                      </a:endParaRP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800" b="0" i="0" u="none" strike="noStrike" cap="none" normalizeH="0" baseline="0" dirty="0">
                        <a:ln>
                          <a:noFill/>
                        </a:ln>
                        <a:solidFill>
                          <a:schemeClr val="tx1"/>
                        </a:solidFill>
                        <a:effectLst/>
                        <a:latin typeface="Calibri Light" charset="0"/>
                        <a:ea typeface="MS PGothic" charset="-128"/>
                      </a:endParaRP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800" b="0" i="0" u="none" strike="noStrike" cap="none" normalizeH="0" baseline="0" dirty="0">
                        <a:ln>
                          <a:noFill/>
                        </a:ln>
                        <a:solidFill>
                          <a:schemeClr val="tx1"/>
                        </a:solidFill>
                        <a:effectLst/>
                        <a:latin typeface="Calibri Light" charset="0"/>
                        <a:ea typeface="MS PGothic" charset="-128"/>
                      </a:endParaRP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800" b="0" i="0" u="none" strike="noStrike" cap="none" normalizeH="0" baseline="0" dirty="0">
                        <a:ln>
                          <a:noFill/>
                        </a:ln>
                        <a:solidFill>
                          <a:schemeClr val="tx1"/>
                        </a:solidFill>
                        <a:effectLst/>
                        <a:latin typeface="Calibri Light" charset="0"/>
                        <a:ea typeface="MS PGothic" charset="-128"/>
                      </a:endParaRP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Calibri Light" charset="0"/>
                          <a:ea typeface="MS PGothic" charset="-128"/>
                        </a:rPr>
                        <a:t>1</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Calibri Light" charset="0"/>
                          <a:ea typeface="MS PGothic" charset="-128"/>
                        </a:rPr>
                        <a:t>2</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0"/>
                  </a:ext>
                </a:extLst>
              </a:tr>
              <a:tr h="202142">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Calibri Light" charset="0"/>
                          <a:ea typeface="MS PGothic" charset="-128"/>
                        </a:rPr>
                        <a:t>3</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Calibri Light" charset="0"/>
                          <a:ea typeface="MS PGothic" charset="-128"/>
                        </a:rPr>
                        <a:t>4</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bg1"/>
                          </a:solidFill>
                          <a:effectLst/>
                          <a:latin typeface="Calibri Light" charset="0"/>
                          <a:ea typeface="MS PGothic" charset="-128"/>
                        </a:rPr>
                        <a:t>5</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604A7B"/>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Calibri Light" charset="0"/>
                          <a:ea typeface="MS PGothic" charset="-128"/>
                        </a:rPr>
                        <a:t>6</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Calibri Light" charset="0"/>
                          <a:ea typeface="MS PGothic" charset="-128"/>
                        </a:rPr>
                        <a:t>7</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Calibri Light" charset="0"/>
                          <a:ea typeface="MS PGothic" charset="-128"/>
                        </a:rPr>
                        <a:t>8</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Calibri Light" charset="0"/>
                          <a:ea typeface="MS PGothic" charset="-128"/>
                        </a:rPr>
                        <a:t>9</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1"/>
                  </a:ext>
                </a:extLst>
              </a:tr>
              <a:tr h="202142">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Calibri Light" charset="0"/>
                          <a:ea typeface="MS PGothic" charset="-128"/>
                        </a:rPr>
                        <a:t>10</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Calibri Light" charset="0"/>
                          <a:ea typeface="MS PGothic" charset="-128"/>
                        </a:rPr>
                        <a:t>11</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bg1"/>
                          </a:solidFill>
                          <a:effectLst/>
                          <a:latin typeface="Calibri Light" charset="0"/>
                          <a:ea typeface="MS PGothic" charset="-128"/>
                        </a:rPr>
                        <a:t>12</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604A7B"/>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Calibri Light" charset="0"/>
                          <a:ea typeface="MS PGothic" charset="-128"/>
                        </a:rPr>
                        <a:t>13</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Calibri Light" charset="0"/>
                          <a:ea typeface="MS PGothic" charset="-128"/>
                        </a:rPr>
                        <a:t>14</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Calibri Light" charset="0"/>
                          <a:ea typeface="MS PGothic" charset="-128"/>
                        </a:rPr>
                        <a:t>15</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Calibri Light" charset="0"/>
                          <a:ea typeface="MS PGothic" charset="-128"/>
                        </a:rPr>
                        <a:t>16</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2"/>
                  </a:ext>
                </a:extLst>
              </a:tr>
              <a:tr h="202142">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Calibri Light" charset="0"/>
                          <a:ea typeface="MS PGothic" charset="-128"/>
                        </a:rPr>
                        <a:t>17</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Calibri Light" charset="0"/>
                          <a:ea typeface="MS PGothic" charset="-128"/>
                        </a:rPr>
                        <a:t>18</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bg1"/>
                          </a:solidFill>
                          <a:effectLst/>
                          <a:latin typeface="Calibri Light" charset="0"/>
                          <a:ea typeface="MS PGothic" charset="-128"/>
                        </a:rPr>
                        <a:t>19</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604A7B"/>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Calibri Light" charset="0"/>
                          <a:ea typeface="MS PGothic" charset="-128"/>
                        </a:rPr>
                        <a:t>20</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Calibri Light" charset="0"/>
                          <a:ea typeface="MS PGothic" charset="-128"/>
                        </a:rPr>
                        <a:t>21</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Calibri Light" charset="0"/>
                          <a:ea typeface="MS PGothic" charset="-128"/>
                        </a:rPr>
                        <a:t>22</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Calibri Light" charset="0"/>
                          <a:ea typeface="MS PGothic" charset="-128"/>
                        </a:rPr>
                        <a:t>23</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3"/>
                  </a:ext>
                </a:extLst>
              </a:tr>
              <a:tr h="202142">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Calibri Light" charset="0"/>
                          <a:ea typeface="MS PGothic" charset="-128"/>
                        </a:rPr>
                        <a:t>24</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Calibri Light" charset="0"/>
                          <a:ea typeface="MS PGothic" charset="-128"/>
                        </a:rPr>
                        <a:t>25</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bg1"/>
                          </a:solidFill>
                          <a:effectLst/>
                          <a:latin typeface="Calibri Light" charset="0"/>
                          <a:ea typeface="MS PGothic" charset="-128"/>
                        </a:rPr>
                        <a:t>26</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604A7B"/>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Calibri Light" charset="0"/>
                          <a:ea typeface="MS PGothic" charset="-128"/>
                        </a:rPr>
                        <a:t>27</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Calibri Light" charset="0"/>
                          <a:ea typeface="MS PGothic" charset="-128"/>
                        </a:rPr>
                        <a:t>28</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Calibri Light" charset="0"/>
                          <a:ea typeface="MS PGothic" charset="-128"/>
                        </a:rPr>
                        <a:t>29</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Calibri Light" charset="0"/>
                          <a:ea typeface="MS PGothic" charset="-128"/>
                        </a:rPr>
                        <a:t>30</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4"/>
                  </a:ext>
                </a:extLst>
              </a:tr>
              <a:tr h="202142">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800" b="0" i="0" u="none" strike="noStrike" cap="none" normalizeH="0" baseline="0" dirty="0">
                        <a:ln>
                          <a:noFill/>
                        </a:ln>
                        <a:solidFill>
                          <a:schemeClr val="tx1"/>
                        </a:solidFill>
                        <a:effectLst/>
                        <a:latin typeface="Calibri Light" charset="0"/>
                        <a:ea typeface="MS PGothic" charset="-128"/>
                      </a:endParaRP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800" b="0" i="0" u="none" strike="noStrike" cap="none" normalizeH="0" baseline="0" dirty="0">
                        <a:ln>
                          <a:noFill/>
                        </a:ln>
                        <a:solidFill>
                          <a:schemeClr val="tx1"/>
                        </a:solidFill>
                        <a:effectLst/>
                        <a:latin typeface="Calibri Light" charset="0"/>
                        <a:ea typeface="MS PGothic" charset="-128"/>
                      </a:endParaRP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800" b="0" i="0" u="none" strike="noStrike" cap="none" normalizeH="0" baseline="30000" dirty="0">
                        <a:ln>
                          <a:noFill/>
                        </a:ln>
                        <a:solidFill>
                          <a:schemeClr val="tx1"/>
                        </a:solidFill>
                        <a:effectLst/>
                        <a:latin typeface="Calibri Light" charset="0"/>
                        <a:ea typeface="MS PGothic" charset="-128"/>
                      </a:endParaRP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800" b="0" i="0" u="none" strike="noStrike" cap="none" normalizeH="0" baseline="30000" dirty="0">
                        <a:ln>
                          <a:noFill/>
                        </a:ln>
                        <a:solidFill>
                          <a:schemeClr val="tx1"/>
                        </a:solidFill>
                        <a:effectLst/>
                        <a:latin typeface="Calibri Light" charset="0"/>
                        <a:ea typeface="MS PGothic" charset="-128"/>
                      </a:endParaRP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800" b="0" i="0" u="none" strike="noStrike" cap="none" normalizeH="0" baseline="30000" dirty="0">
                        <a:ln>
                          <a:noFill/>
                        </a:ln>
                        <a:solidFill>
                          <a:schemeClr val="tx1"/>
                        </a:solidFill>
                        <a:effectLst/>
                        <a:latin typeface="Calibri Light" charset="0"/>
                        <a:ea typeface="MS PGothic" charset="-128"/>
                      </a:endParaRP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800" b="0" i="0" u="none" strike="noStrike" cap="none" normalizeH="0" baseline="30000" dirty="0">
                        <a:ln>
                          <a:noFill/>
                        </a:ln>
                        <a:solidFill>
                          <a:schemeClr val="tx1"/>
                        </a:solidFill>
                        <a:effectLst/>
                        <a:latin typeface="Calibri Light" charset="0"/>
                        <a:ea typeface="MS PGothic" charset="-128"/>
                      </a:endParaRP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800" b="0" i="0" u="none" strike="noStrike" cap="none" normalizeH="0" baseline="30000" dirty="0">
                        <a:ln>
                          <a:noFill/>
                        </a:ln>
                        <a:solidFill>
                          <a:schemeClr val="tx1"/>
                        </a:solidFill>
                        <a:effectLst/>
                        <a:latin typeface="Calibri Light" charset="0"/>
                        <a:ea typeface="MS PGothic" charset="-128"/>
                      </a:endParaRP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5"/>
                  </a:ext>
                </a:extLst>
              </a:tr>
            </a:tbl>
          </a:graphicData>
        </a:graphic>
      </p:graphicFrame>
      <p:sp>
        <p:nvSpPr>
          <p:cNvPr id="36" name="TextBox 35"/>
          <p:cNvSpPr txBox="1">
            <a:spLocks noChangeArrowheads="1"/>
          </p:cNvSpPr>
          <p:nvPr/>
        </p:nvSpPr>
        <p:spPr bwMode="auto">
          <a:xfrm>
            <a:off x="3603494" y="1888370"/>
            <a:ext cx="1514475" cy="277812"/>
          </a:xfrm>
          <a:prstGeom prst="rect">
            <a:avLst/>
          </a:prstGeom>
          <a:noFill/>
          <a:ln>
            <a:noFill/>
          </a:ln>
          <a:extLst>
            <a:ext uri="{909E8E84-426E-40dd-AFC4-6F175D3DCCD1}"/>
            <a:ext uri="{91240B29-F687-4f45-9708-019B960494DF}"/>
          </a:extLst>
        </p:spPr>
        <p:txBody>
          <a:bodyPr anchor="b">
            <a:spAutoFit/>
          </a:bodyPr>
          <a:lstStyle>
            <a:lvl1pPr eaLnBrk="0" hangingPunct="0">
              <a:defRPr sz="2400">
                <a:solidFill>
                  <a:schemeClr val="tx1"/>
                </a:solidFill>
                <a:latin typeface="Gill Sans MT" panose="020B0502020104020203" pitchFamily="34" charset="0"/>
                <a:ea typeface="MS PGothic" panose="020B0600070205080204" pitchFamily="34" charset="-128"/>
              </a:defRPr>
            </a:lvl1pPr>
            <a:lvl2pPr marL="742950" indent="-285750" eaLnBrk="0" hangingPunct="0">
              <a:defRPr sz="2400">
                <a:solidFill>
                  <a:schemeClr val="tx1"/>
                </a:solidFill>
                <a:latin typeface="Gill Sans MT" panose="020B0502020104020203" pitchFamily="34" charset="0"/>
                <a:ea typeface="MS PGothic" panose="020B0600070205080204" pitchFamily="34" charset="-128"/>
              </a:defRPr>
            </a:lvl2pPr>
            <a:lvl3pPr marL="1143000" indent="-228600" eaLnBrk="0" hangingPunct="0">
              <a:defRPr sz="2400">
                <a:solidFill>
                  <a:schemeClr val="tx1"/>
                </a:solidFill>
                <a:latin typeface="Gill Sans MT" panose="020B0502020104020203" pitchFamily="34" charset="0"/>
                <a:ea typeface="MS PGothic" panose="020B0600070205080204" pitchFamily="34" charset="-128"/>
              </a:defRPr>
            </a:lvl3pPr>
            <a:lvl4pPr marL="1600200" indent="-228600" eaLnBrk="0" hangingPunct="0">
              <a:defRPr sz="2400">
                <a:solidFill>
                  <a:schemeClr val="tx1"/>
                </a:solidFill>
                <a:latin typeface="Gill Sans MT" panose="020B0502020104020203" pitchFamily="34" charset="0"/>
                <a:ea typeface="MS PGothic" panose="020B0600070205080204" pitchFamily="34" charset="-128"/>
              </a:defRPr>
            </a:lvl4pPr>
            <a:lvl5pPr marL="2057400" indent="-228600" eaLnBrk="0" hangingPunct="0">
              <a:defRPr sz="2400">
                <a:solidFill>
                  <a:schemeClr val="tx1"/>
                </a:solidFill>
                <a:latin typeface="Gill Sans MT" panose="020B0502020104020203"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Gill Sans MT" panose="020B0502020104020203"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Gill Sans MT" panose="020B0502020104020203"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Gill Sans MT" panose="020B0502020104020203"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Gill Sans MT" panose="020B0502020104020203" pitchFamily="34" charset="0"/>
                <a:ea typeface="MS PGothic" panose="020B0600070205080204" pitchFamily="34" charset="-128"/>
              </a:defRPr>
            </a:lvl9pPr>
          </a:lstStyle>
          <a:p>
            <a:pPr eaLnBrk="1" hangingPunct="1">
              <a:defRPr/>
            </a:pPr>
            <a:r>
              <a:rPr lang="en-US" altLang="en-US" sz="1200" b="1" dirty="0">
                <a:solidFill>
                  <a:srgbClr val="7F7F7F"/>
                </a:solidFill>
                <a:latin typeface="+mj-lt"/>
              </a:rPr>
              <a:t>May</a:t>
            </a:r>
          </a:p>
        </p:txBody>
      </p:sp>
      <p:sp>
        <p:nvSpPr>
          <p:cNvPr id="37" name="TextBox 36"/>
          <p:cNvSpPr txBox="1">
            <a:spLocks noChangeArrowheads="1"/>
          </p:cNvSpPr>
          <p:nvPr/>
        </p:nvSpPr>
        <p:spPr bwMode="auto">
          <a:xfrm>
            <a:off x="6386027" y="1888370"/>
            <a:ext cx="1514475" cy="277812"/>
          </a:xfrm>
          <a:prstGeom prst="rect">
            <a:avLst/>
          </a:prstGeom>
          <a:noFill/>
          <a:ln>
            <a:noFill/>
          </a:ln>
          <a:extLst>
            <a:ext uri="{909E8E84-426E-40dd-AFC4-6F175D3DCCD1}"/>
            <a:ext uri="{91240B29-F687-4f45-9708-019B960494DF}"/>
          </a:extLst>
        </p:spPr>
        <p:txBody>
          <a:bodyPr anchor="b">
            <a:spAutoFit/>
          </a:bodyPr>
          <a:lstStyle>
            <a:lvl1pPr eaLnBrk="0" hangingPunct="0">
              <a:defRPr sz="2400">
                <a:solidFill>
                  <a:schemeClr val="tx1"/>
                </a:solidFill>
                <a:latin typeface="Gill Sans MT" panose="020B0502020104020203" pitchFamily="34" charset="0"/>
                <a:ea typeface="MS PGothic" panose="020B0600070205080204" pitchFamily="34" charset="-128"/>
              </a:defRPr>
            </a:lvl1pPr>
            <a:lvl2pPr marL="742950" indent="-285750" eaLnBrk="0" hangingPunct="0">
              <a:defRPr sz="2400">
                <a:solidFill>
                  <a:schemeClr val="tx1"/>
                </a:solidFill>
                <a:latin typeface="Gill Sans MT" panose="020B0502020104020203" pitchFamily="34" charset="0"/>
                <a:ea typeface="MS PGothic" panose="020B0600070205080204" pitchFamily="34" charset="-128"/>
              </a:defRPr>
            </a:lvl2pPr>
            <a:lvl3pPr marL="1143000" indent="-228600" eaLnBrk="0" hangingPunct="0">
              <a:defRPr sz="2400">
                <a:solidFill>
                  <a:schemeClr val="tx1"/>
                </a:solidFill>
                <a:latin typeface="Gill Sans MT" panose="020B0502020104020203" pitchFamily="34" charset="0"/>
                <a:ea typeface="MS PGothic" panose="020B0600070205080204" pitchFamily="34" charset="-128"/>
              </a:defRPr>
            </a:lvl3pPr>
            <a:lvl4pPr marL="1600200" indent="-228600" eaLnBrk="0" hangingPunct="0">
              <a:defRPr sz="2400">
                <a:solidFill>
                  <a:schemeClr val="tx1"/>
                </a:solidFill>
                <a:latin typeface="Gill Sans MT" panose="020B0502020104020203" pitchFamily="34" charset="0"/>
                <a:ea typeface="MS PGothic" panose="020B0600070205080204" pitchFamily="34" charset="-128"/>
              </a:defRPr>
            </a:lvl4pPr>
            <a:lvl5pPr marL="2057400" indent="-228600" eaLnBrk="0" hangingPunct="0">
              <a:defRPr sz="2400">
                <a:solidFill>
                  <a:schemeClr val="tx1"/>
                </a:solidFill>
                <a:latin typeface="Gill Sans MT" panose="020B0502020104020203"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Gill Sans MT" panose="020B0502020104020203"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Gill Sans MT" panose="020B0502020104020203"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Gill Sans MT" panose="020B0502020104020203"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Gill Sans MT" panose="020B0502020104020203" pitchFamily="34" charset="0"/>
                <a:ea typeface="MS PGothic" panose="020B0600070205080204" pitchFamily="34" charset="-128"/>
              </a:defRPr>
            </a:lvl9pPr>
          </a:lstStyle>
          <a:p>
            <a:pPr eaLnBrk="1" hangingPunct="1">
              <a:defRPr/>
            </a:pPr>
            <a:r>
              <a:rPr lang="en-US" altLang="en-US" sz="1200" b="1" dirty="0">
                <a:solidFill>
                  <a:srgbClr val="7F7F7F"/>
                </a:solidFill>
                <a:latin typeface="+mj-lt"/>
              </a:rPr>
              <a:t>June</a:t>
            </a:r>
          </a:p>
        </p:txBody>
      </p:sp>
      <p:sp>
        <p:nvSpPr>
          <p:cNvPr id="39" name="TextBox 38"/>
          <p:cNvSpPr txBox="1">
            <a:spLocks noChangeArrowheads="1"/>
          </p:cNvSpPr>
          <p:nvPr/>
        </p:nvSpPr>
        <p:spPr bwMode="auto">
          <a:xfrm>
            <a:off x="820962" y="3376175"/>
            <a:ext cx="1514475" cy="277812"/>
          </a:xfrm>
          <a:prstGeom prst="rect">
            <a:avLst/>
          </a:prstGeom>
          <a:noFill/>
          <a:ln>
            <a:noFill/>
          </a:ln>
          <a:extLst>
            <a:ext uri="{909E8E84-426E-40dd-AFC4-6F175D3DCCD1}"/>
            <a:ext uri="{91240B29-F687-4f45-9708-019B960494DF}"/>
          </a:extLst>
        </p:spPr>
        <p:txBody>
          <a:bodyPr anchor="b">
            <a:spAutoFit/>
          </a:bodyPr>
          <a:lstStyle>
            <a:lvl1pPr eaLnBrk="0" hangingPunct="0">
              <a:defRPr sz="2400">
                <a:solidFill>
                  <a:schemeClr val="tx1"/>
                </a:solidFill>
                <a:latin typeface="Gill Sans MT" panose="020B0502020104020203" pitchFamily="34" charset="0"/>
                <a:ea typeface="MS PGothic" panose="020B0600070205080204" pitchFamily="34" charset="-128"/>
              </a:defRPr>
            </a:lvl1pPr>
            <a:lvl2pPr marL="742950" indent="-285750" eaLnBrk="0" hangingPunct="0">
              <a:defRPr sz="2400">
                <a:solidFill>
                  <a:schemeClr val="tx1"/>
                </a:solidFill>
                <a:latin typeface="Gill Sans MT" panose="020B0502020104020203" pitchFamily="34" charset="0"/>
                <a:ea typeface="MS PGothic" panose="020B0600070205080204" pitchFamily="34" charset="-128"/>
              </a:defRPr>
            </a:lvl2pPr>
            <a:lvl3pPr marL="1143000" indent="-228600" eaLnBrk="0" hangingPunct="0">
              <a:defRPr sz="2400">
                <a:solidFill>
                  <a:schemeClr val="tx1"/>
                </a:solidFill>
                <a:latin typeface="Gill Sans MT" panose="020B0502020104020203" pitchFamily="34" charset="0"/>
                <a:ea typeface="MS PGothic" panose="020B0600070205080204" pitchFamily="34" charset="-128"/>
              </a:defRPr>
            </a:lvl3pPr>
            <a:lvl4pPr marL="1600200" indent="-228600" eaLnBrk="0" hangingPunct="0">
              <a:defRPr sz="2400">
                <a:solidFill>
                  <a:schemeClr val="tx1"/>
                </a:solidFill>
                <a:latin typeface="Gill Sans MT" panose="020B0502020104020203" pitchFamily="34" charset="0"/>
                <a:ea typeface="MS PGothic" panose="020B0600070205080204" pitchFamily="34" charset="-128"/>
              </a:defRPr>
            </a:lvl4pPr>
            <a:lvl5pPr marL="2057400" indent="-228600" eaLnBrk="0" hangingPunct="0">
              <a:defRPr sz="2400">
                <a:solidFill>
                  <a:schemeClr val="tx1"/>
                </a:solidFill>
                <a:latin typeface="Gill Sans MT" panose="020B0502020104020203"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Gill Sans MT" panose="020B0502020104020203"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Gill Sans MT" panose="020B0502020104020203"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Gill Sans MT" panose="020B0502020104020203"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Gill Sans MT" panose="020B0502020104020203" pitchFamily="34" charset="0"/>
                <a:ea typeface="MS PGothic" panose="020B0600070205080204" pitchFamily="34" charset="-128"/>
              </a:defRPr>
            </a:lvl9pPr>
          </a:lstStyle>
          <a:p>
            <a:pPr eaLnBrk="1" hangingPunct="1">
              <a:defRPr/>
            </a:pPr>
            <a:r>
              <a:rPr lang="en-US" altLang="en-US" sz="1200" b="1" dirty="0">
                <a:solidFill>
                  <a:srgbClr val="7F7F7F"/>
                </a:solidFill>
                <a:latin typeface="+mj-lt"/>
              </a:rPr>
              <a:t>August</a:t>
            </a:r>
          </a:p>
        </p:txBody>
      </p:sp>
      <p:sp>
        <p:nvSpPr>
          <p:cNvPr id="40" name="TextBox 39"/>
          <p:cNvSpPr txBox="1">
            <a:spLocks noChangeArrowheads="1"/>
          </p:cNvSpPr>
          <p:nvPr/>
        </p:nvSpPr>
        <p:spPr bwMode="auto">
          <a:xfrm>
            <a:off x="3603494" y="3376175"/>
            <a:ext cx="1514475" cy="277812"/>
          </a:xfrm>
          <a:prstGeom prst="rect">
            <a:avLst/>
          </a:prstGeom>
          <a:noFill/>
          <a:ln>
            <a:noFill/>
          </a:ln>
          <a:extLst>
            <a:ext uri="{909E8E84-426E-40dd-AFC4-6F175D3DCCD1}"/>
            <a:ext uri="{91240B29-F687-4f45-9708-019B960494DF}"/>
          </a:extLst>
        </p:spPr>
        <p:txBody>
          <a:bodyPr anchor="b">
            <a:spAutoFit/>
          </a:bodyPr>
          <a:lstStyle>
            <a:lvl1pPr eaLnBrk="0" hangingPunct="0">
              <a:defRPr sz="2400">
                <a:solidFill>
                  <a:schemeClr val="tx1"/>
                </a:solidFill>
                <a:latin typeface="Gill Sans MT" panose="020B0502020104020203" pitchFamily="34" charset="0"/>
                <a:ea typeface="MS PGothic" panose="020B0600070205080204" pitchFamily="34" charset="-128"/>
              </a:defRPr>
            </a:lvl1pPr>
            <a:lvl2pPr marL="742950" indent="-285750" eaLnBrk="0" hangingPunct="0">
              <a:defRPr sz="2400">
                <a:solidFill>
                  <a:schemeClr val="tx1"/>
                </a:solidFill>
                <a:latin typeface="Gill Sans MT" panose="020B0502020104020203" pitchFamily="34" charset="0"/>
                <a:ea typeface="MS PGothic" panose="020B0600070205080204" pitchFamily="34" charset="-128"/>
              </a:defRPr>
            </a:lvl2pPr>
            <a:lvl3pPr marL="1143000" indent="-228600" eaLnBrk="0" hangingPunct="0">
              <a:defRPr sz="2400">
                <a:solidFill>
                  <a:schemeClr val="tx1"/>
                </a:solidFill>
                <a:latin typeface="Gill Sans MT" panose="020B0502020104020203" pitchFamily="34" charset="0"/>
                <a:ea typeface="MS PGothic" panose="020B0600070205080204" pitchFamily="34" charset="-128"/>
              </a:defRPr>
            </a:lvl3pPr>
            <a:lvl4pPr marL="1600200" indent="-228600" eaLnBrk="0" hangingPunct="0">
              <a:defRPr sz="2400">
                <a:solidFill>
                  <a:schemeClr val="tx1"/>
                </a:solidFill>
                <a:latin typeface="Gill Sans MT" panose="020B0502020104020203" pitchFamily="34" charset="0"/>
                <a:ea typeface="MS PGothic" panose="020B0600070205080204" pitchFamily="34" charset="-128"/>
              </a:defRPr>
            </a:lvl4pPr>
            <a:lvl5pPr marL="2057400" indent="-228600" eaLnBrk="0" hangingPunct="0">
              <a:defRPr sz="2400">
                <a:solidFill>
                  <a:schemeClr val="tx1"/>
                </a:solidFill>
                <a:latin typeface="Gill Sans MT" panose="020B0502020104020203"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Gill Sans MT" panose="020B0502020104020203"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Gill Sans MT" panose="020B0502020104020203"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Gill Sans MT" panose="020B0502020104020203"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Gill Sans MT" panose="020B0502020104020203" pitchFamily="34" charset="0"/>
                <a:ea typeface="MS PGothic" panose="020B0600070205080204" pitchFamily="34" charset="-128"/>
              </a:defRPr>
            </a:lvl9pPr>
          </a:lstStyle>
          <a:p>
            <a:pPr eaLnBrk="1" hangingPunct="1">
              <a:defRPr/>
            </a:pPr>
            <a:r>
              <a:rPr lang="en-US" altLang="en-US" sz="1200" b="1" dirty="0">
                <a:solidFill>
                  <a:srgbClr val="7F7F7F"/>
                </a:solidFill>
                <a:latin typeface="+mj-lt"/>
              </a:rPr>
              <a:t>September</a:t>
            </a:r>
          </a:p>
        </p:txBody>
      </p:sp>
      <p:sp>
        <p:nvSpPr>
          <p:cNvPr id="41" name="TextBox 40"/>
          <p:cNvSpPr txBox="1">
            <a:spLocks noChangeArrowheads="1"/>
          </p:cNvSpPr>
          <p:nvPr/>
        </p:nvSpPr>
        <p:spPr bwMode="auto">
          <a:xfrm>
            <a:off x="6386027" y="3376175"/>
            <a:ext cx="1514475" cy="277812"/>
          </a:xfrm>
          <a:prstGeom prst="rect">
            <a:avLst/>
          </a:prstGeom>
          <a:noFill/>
          <a:ln>
            <a:noFill/>
          </a:ln>
          <a:extLst>
            <a:ext uri="{909E8E84-426E-40dd-AFC4-6F175D3DCCD1}"/>
            <a:ext uri="{91240B29-F687-4f45-9708-019B960494DF}"/>
          </a:extLst>
        </p:spPr>
        <p:txBody>
          <a:bodyPr anchor="b">
            <a:spAutoFit/>
          </a:bodyPr>
          <a:lstStyle>
            <a:lvl1pPr eaLnBrk="0" hangingPunct="0">
              <a:defRPr sz="2400">
                <a:solidFill>
                  <a:schemeClr val="tx1"/>
                </a:solidFill>
                <a:latin typeface="Gill Sans MT" panose="020B0502020104020203" pitchFamily="34" charset="0"/>
                <a:ea typeface="MS PGothic" panose="020B0600070205080204" pitchFamily="34" charset="-128"/>
              </a:defRPr>
            </a:lvl1pPr>
            <a:lvl2pPr marL="742950" indent="-285750" eaLnBrk="0" hangingPunct="0">
              <a:defRPr sz="2400">
                <a:solidFill>
                  <a:schemeClr val="tx1"/>
                </a:solidFill>
                <a:latin typeface="Gill Sans MT" panose="020B0502020104020203" pitchFamily="34" charset="0"/>
                <a:ea typeface="MS PGothic" panose="020B0600070205080204" pitchFamily="34" charset="-128"/>
              </a:defRPr>
            </a:lvl2pPr>
            <a:lvl3pPr marL="1143000" indent="-228600" eaLnBrk="0" hangingPunct="0">
              <a:defRPr sz="2400">
                <a:solidFill>
                  <a:schemeClr val="tx1"/>
                </a:solidFill>
                <a:latin typeface="Gill Sans MT" panose="020B0502020104020203" pitchFamily="34" charset="0"/>
                <a:ea typeface="MS PGothic" panose="020B0600070205080204" pitchFamily="34" charset="-128"/>
              </a:defRPr>
            </a:lvl3pPr>
            <a:lvl4pPr marL="1600200" indent="-228600" eaLnBrk="0" hangingPunct="0">
              <a:defRPr sz="2400">
                <a:solidFill>
                  <a:schemeClr val="tx1"/>
                </a:solidFill>
                <a:latin typeface="Gill Sans MT" panose="020B0502020104020203" pitchFamily="34" charset="0"/>
                <a:ea typeface="MS PGothic" panose="020B0600070205080204" pitchFamily="34" charset="-128"/>
              </a:defRPr>
            </a:lvl4pPr>
            <a:lvl5pPr marL="2057400" indent="-228600" eaLnBrk="0" hangingPunct="0">
              <a:defRPr sz="2400">
                <a:solidFill>
                  <a:schemeClr val="tx1"/>
                </a:solidFill>
                <a:latin typeface="Gill Sans MT" panose="020B0502020104020203"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Gill Sans MT" panose="020B0502020104020203"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Gill Sans MT" panose="020B0502020104020203"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Gill Sans MT" panose="020B0502020104020203"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Gill Sans MT" panose="020B0502020104020203" pitchFamily="34" charset="0"/>
                <a:ea typeface="MS PGothic" panose="020B0600070205080204" pitchFamily="34" charset="-128"/>
              </a:defRPr>
            </a:lvl9pPr>
          </a:lstStyle>
          <a:p>
            <a:pPr eaLnBrk="1" hangingPunct="1">
              <a:defRPr/>
            </a:pPr>
            <a:r>
              <a:rPr lang="en-US" altLang="en-US" sz="1200" b="1" dirty="0">
                <a:solidFill>
                  <a:srgbClr val="7F7F7F"/>
                </a:solidFill>
                <a:latin typeface="+mj-lt"/>
              </a:rPr>
              <a:t>November</a:t>
            </a:r>
          </a:p>
        </p:txBody>
      </p:sp>
      <p:graphicFrame>
        <p:nvGraphicFramePr>
          <p:cNvPr id="47" name="Table 46"/>
          <p:cNvGraphicFramePr>
            <a:graphicFrameLocks noGrp="1"/>
          </p:cNvGraphicFramePr>
          <p:nvPr>
            <p:extLst/>
          </p:nvPr>
        </p:nvGraphicFramePr>
        <p:xfrm>
          <a:off x="820962" y="2124840"/>
          <a:ext cx="1901825" cy="1211268"/>
        </p:xfrm>
        <a:graphic>
          <a:graphicData uri="http://schemas.openxmlformats.org/drawingml/2006/table">
            <a:tbl>
              <a:tblPr/>
              <a:tblGrid>
                <a:gridCol w="271463">
                  <a:extLst>
                    <a:ext uri="{9D8B030D-6E8A-4147-A177-3AD203B41FA5}">
                      <a16:colId xmlns:a16="http://schemas.microsoft.com/office/drawing/2014/main" val="20000"/>
                    </a:ext>
                  </a:extLst>
                </a:gridCol>
                <a:gridCol w="271462">
                  <a:extLst>
                    <a:ext uri="{9D8B030D-6E8A-4147-A177-3AD203B41FA5}">
                      <a16:colId xmlns:a16="http://schemas.microsoft.com/office/drawing/2014/main" val="20001"/>
                    </a:ext>
                  </a:extLst>
                </a:gridCol>
                <a:gridCol w="271463">
                  <a:extLst>
                    <a:ext uri="{9D8B030D-6E8A-4147-A177-3AD203B41FA5}">
                      <a16:colId xmlns:a16="http://schemas.microsoft.com/office/drawing/2014/main" val="20002"/>
                    </a:ext>
                  </a:extLst>
                </a:gridCol>
                <a:gridCol w="273050">
                  <a:extLst>
                    <a:ext uri="{9D8B030D-6E8A-4147-A177-3AD203B41FA5}">
                      <a16:colId xmlns:a16="http://schemas.microsoft.com/office/drawing/2014/main" val="20003"/>
                    </a:ext>
                  </a:extLst>
                </a:gridCol>
                <a:gridCol w="271462">
                  <a:extLst>
                    <a:ext uri="{9D8B030D-6E8A-4147-A177-3AD203B41FA5}">
                      <a16:colId xmlns:a16="http://schemas.microsoft.com/office/drawing/2014/main" val="20004"/>
                    </a:ext>
                  </a:extLst>
                </a:gridCol>
                <a:gridCol w="271463">
                  <a:extLst>
                    <a:ext uri="{9D8B030D-6E8A-4147-A177-3AD203B41FA5}">
                      <a16:colId xmlns:a16="http://schemas.microsoft.com/office/drawing/2014/main" val="20005"/>
                    </a:ext>
                  </a:extLst>
                </a:gridCol>
                <a:gridCol w="271462">
                  <a:extLst>
                    <a:ext uri="{9D8B030D-6E8A-4147-A177-3AD203B41FA5}">
                      <a16:colId xmlns:a16="http://schemas.microsoft.com/office/drawing/2014/main" val="20006"/>
                    </a:ext>
                  </a:extLst>
                </a:gridCol>
              </a:tblGrid>
              <a:tr h="201877">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800" b="1" i="0" u="none" strike="noStrike" cap="none" normalizeH="0" baseline="30000" dirty="0">
                        <a:ln>
                          <a:noFill/>
                        </a:ln>
                        <a:solidFill>
                          <a:schemeClr val="tx1"/>
                        </a:solidFill>
                        <a:effectLst/>
                        <a:latin typeface="Calibri Light" charset="0"/>
                        <a:ea typeface="MS PGothic" charset="-128"/>
                      </a:endParaRPr>
                    </a:p>
                  </a:txBody>
                  <a:tcPr marL="80151" marR="80151" marT="39979" marB="3997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800" b="0" i="0" u="none" strike="noStrike" cap="none" normalizeH="0" baseline="0" dirty="0">
                        <a:ln>
                          <a:noFill/>
                        </a:ln>
                        <a:solidFill>
                          <a:schemeClr val="tx1"/>
                        </a:solidFill>
                        <a:effectLst/>
                        <a:latin typeface="Calibri Light" charset="0"/>
                        <a:ea typeface="MS PGothic" charset="-128"/>
                      </a:endParaRPr>
                    </a:p>
                  </a:txBody>
                  <a:tcPr marL="80151" marR="80151" marT="39979" marB="3997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800" b="0" i="0" u="none" strike="noStrike" cap="none" normalizeH="0" baseline="0" dirty="0">
                        <a:ln>
                          <a:noFill/>
                        </a:ln>
                        <a:solidFill>
                          <a:schemeClr val="tx1"/>
                        </a:solidFill>
                        <a:effectLst/>
                        <a:latin typeface="Calibri Light" charset="0"/>
                        <a:ea typeface="MS PGothic" charset="-128"/>
                      </a:endParaRPr>
                    </a:p>
                  </a:txBody>
                  <a:tcPr marL="80151" marR="80151" marT="39979" marB="39979" anchor="ctr" horzOverflow="overflow">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800" b="0" i="0" u="none" strike="noStrike" cap="none" normalizeH="0" baseline="0" dirty="0">
                        <a:ln>
                          <a:noFill/>
                        </a:ln>
                        <a:solidFill>
                          <a:schemeClr val="tx1"/>
                        </a:solidFill>
                        <a:effectLst/>
                        <a:latin typeface="Calibri Light" charset="0"/>
                        <a:ea typeface="MS PGothic" charset="-128"/>
                      </a:endParaRPr>
                    </a:p>
                  </a:txBody>
                  <a:tcPr marL="80151" marR="80151" marT="39979" marB="39979"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Calibri Light" charset="0"/>
                          <a:ea typeface="MS PGothic" charset="-128"/>
                        </a:rPr>
                        <a:t>1</a:t>
                      </a:r>
                    </a:p>
                  </a:txBody>
                  <a:tcPr marL="80151" marR="80151" marT="39979" marB="39979" anchor="ctr" horzOverflow="overflow">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Calibri Light" charset="0"/>
                          <a:ea typeface="MS PGothic" charset="-128"/>
                        </a:rPr>
                        <a:t>2</a:t>
                      </a:r>
                    </a:p>
                  </a:txBody>
                  <a:tcPr marL="80151" marR="80151" marT="39979" marB="3997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Calibri Light" charset="0"/>
                          <a:ea typeface="MS PGothic" charset="-128"/>
                        </a:rPr>
                        <a:t>3</a:t>
                      </a:r>
                    </a:p>
                  </a:txBody>
                  <a:tcPr marL="80151" marR="80151" marT="39979" marB="3997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0"/>
                  </a:ext>
                </a:extLst>
              </a:tr>
              <a:tr h="201877">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Calibri Light" charset="0"/>
                          <a:ea typeface="MS PGothic" charset="-128"/>
                        </a:rPr>
                        <a:t>4</a:t>
                      </a:r>
                    </a:p>
                  </a:txBody>
                  <a:tcPr marL="80151" marR="80151" marT="39979" marB="3997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Calibri Light" charset="0"/>
                          <a:ea typeface="MS PGothic" charset="-128"/>
                        </a:rPr>
                        <a:t>5</a:t>
                      </a:r>
                    </a:p>
                  </a:txBody>
                  <a:tcPr marL="80151" marR="80151" marT="39979" marB="3997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bg1"/>
                          </a:solidFill>
                          <a:effectLst/>
                          <a:latin typeface="Calibri Light" charset="0"/>
                          <a:ea typeface="MS PGothic" charset="-128"/>
                        </a:rPr>
                        <a:t>6</a:t>
                      </a:r>
                    </a:p>
                  </a:txBody>
                  <a:tcPr marL="80151" marR="80151" marT="39979" marB="3997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604A7B"/>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Calibri Light" charset="0"/>
                          <a:ea typeface="MS PGothic" charset="-128"/>
                        </a:rPr>
                        <a:t>7</a:t>
                      </a:r>
                    </a:p>
                  </a:txBody>
                  <a:tcPr marL="80151" marR="80151" marT="39979" marB="3997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Calibri Light" charset="0"/>
                          <a:ea typeface="MS PGothic" charset="-128"/>
                        </a:rPr>
                        <a:t>8</a:t>
                      </a:r>
                    </a:p>
                  </a:txBody>
                  <a:tcPr marL="80151" marR="80151" marT="39979" marB="3997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Calibri Light" charset="0"/>
                          <a:ea typeface="MS PGothic" charset="-128"/>
                        </a:rPr>
                        <a:t>9</a:t>
                      </a:r>
                    </a:p>
                  </a:txBody>
                  <a:tcPr marL="80151" marR="80151" marT="39979" marB="3997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Calibri Light" charset="0"/>
                          <a:ea typeface="MS PGothic" charset="-128"/>
                        </a:rPr>
                        <a:t>10</a:t>
                      </a:r>
                    </a:p>
                  </a:txBody>
                  <a:tcPr marL="80151" marR="80151" marT="39979" marB="3997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1"/>
                  </a:ext>
                </a:extLst>
              </a:tr>
              <a:tr h="201877">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Calibri Light" charset="0"/>
                          <a:ea typeface="MS PGothic" charset="-128"/>
                        </a:rPr>
                        <a:t>11</a:t>
                      </a:r>
                    </a:p>
                  </a:txBody>
                  <a:tcPr marL="80151" marR="80151" marT="39979" marB="3997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Calibri Light" charset="0"/>
                          <a:ea typeface="MS PGothic" charset="-128"/>
                        </a:rPr>
                        <a:t>12</a:t>
                      </a:r>
                    </a:p>
                  </a:txBody>
                  <a:tcPr marL="80151" marR="80151" marT="39979" marB="3997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Calibri Light" charset="0"/>
                          <a:ea typeface="MS PGothic" charset="-128"/>
                        </a:rPr>
                        <a:t>13</a:t>
                      </a:r>
                    </a:p>
                  </a:txBody>
                  <a:tcPr marL="80151" marR="80151" marT="39979" marB="3997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Calibri Light" charset="0"/>
                          <a:ea typeface="MS PGothic" charset="-128"/>
                        </a:rPr>
                        <a:t>14</a:t>
                      </a:r>
                    </a:p>
                  </a:txBody>
                  <a:tcPr marL="80151" marR="80151" marT="39979" marB="3997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Calibri Light" charset="0"/>
                          <a:ea typeface="MS PGothic" charset="-128"/>
                        </a:rPr>
                        <a:t>15</a:t>
                      </a:r>
                    </a:p>
                  </a:txBody>
                  <a:tcPr marL="80151" marR="80151" marT="39979" marB="3997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Calibri Light" charset="0"/>
                          <a:ea typeface="MS PGothic" charset="-128"/>
                        </a:rPr>
                        <a:t>16</a:t>
                      </a:r>
                    </a:p>
                  </a:txBody>
                  <a:tcPr marL="80151" marR="80151" marT="39979" marB="3997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Calibri Light" charset="0"/>
                          <a:ea typeface="MS PGothic" charset="-128"/>
                        </a:rPr>
                        <a:t>17</a:t>
                      </a:r>
                    </a:p>
                  </a:txBody>
                  <a:tcPr marL="80151" marR="80151" marT="39979" marB="3997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2"/>
                  </a:ext>
                </a:extLst>
              </a:tr>
              <a:tr h="201877">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Calibri Light" charset="0"/>
                          <a:ea typeface="MS PGothic" charset="-128"/>
                        </a:rPr>
                        <a:t>18</a:t>
                      </a:r>
                    </a:p>
                  </a:txBody>
                  <a:tcPr marL="80151" marR="80151" marT="39979" marB="3997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Calibri Light" charset="0"/>
                          <a:ea typeface="MS PGothic" charset="-128"/>
                        </a:rPr>
                        <a:t>19</a:t>
                      </a:r>
                    </a:p>
                  </a:txBody>
                  <a:tcPr marL="80151" marR="80151" marT="39979" marB="3997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bg1"/>
                          </a:solidFill>
                          <a:effectLst/>
                          <a:latin typeface="Calibri Light" charset="0"/>
                          <a:ea typeface="MS PGothic" charset="-128"/>
                        </a:rPr>
                        <a:t>20</a:t>
                      </a:r>
                    </a:p>
                  </a:txBody>
                  <a:tcPr marL="80151" marR="80151" marT="39979" marB="3997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604A7B"/>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Calibri Light" charset="0"/>
                          <a:ea typeface="MS PGothic" charset="-128"/>
                        </a:rPr>
                        <a:t>21</a:t>
                      </a:r>
                    </a:p>
                  </a:txBody>
                  <a:tcPr marL="80151" marR="80151" marT="39979" marB="3997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Calibri Light" charset="0"/>
                          <a:ea typeface="MS PGothic" charset="-128"/>
                        </a:rPr>
                        <a:t>22</a:t>
                      </a:r>
                    </a:p>
                  </a:txBody>
                  <a:tcPr marL="80151" marR="80151" marT="39979" marB="3997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Calibri Light" charset="0"/>
                          <a:ea typeface="MS PGothic" charset="-128"/>
                        </a:rPr>
                        <a:t>23</a:t>
                      </a:r>
                    </a:p>
                  </a:txBody>
                  <a:tcPr marL="80151" marR="80151" marT="39979" marB="3997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Calibri Light" charset="0"/>
                          <a:ea typeface="MS PGothic" charset="-128"/>
                        </a:rPr>
                        <a:t>24</a:t>
                      </a:r>
                    </a:p>
                  </a:txBody>
                  <a:tcPr marL="80151" marR="80151" marT="39979" marB="3997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3"/>
                  </a:ext>
                </a:extLst>
              </a:tr>
              <a:tr h="201877">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Calibri Light" charset="0"/>
                          <a:ea typeface="MS PGothic" charset="-128"/>
                        </a:rPr>
                        <a:t>25</a:t>
                      </a:r>
                    </a:p>
                  </a:txBody>
                  <a:tcPr marL="80151" marR="80151" marT="39979" marB="3997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Calibri Light" charset="0"/>
                          <a:ea typeface="MS PGothic" charset="-128"/>
                        </a:rPr>
                        <a:t>26</a:t>
                      </a:r>
                    </a:p>
                  </a:txBody>
                  <a:tcPr marL="80151" marR="80151" marT="39979" marB="3997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Calibri Light" charset="0"/>
                          <a:ea typeface="MS PGothic" charset="-128"/>
                        </a:rPr>
                        <a:t>27</a:t>
                      </a:r>
                    </a:p>
                  </a:txBody>
                  <a:tcPr marL="80151" marR="80151" marT="39979" marB="3997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Calibri Light" charset="0"/>
                          <a:ea typeface="MS PGothic" charset="-128"/>
                        </a:rPr>
                        <a:t>28</a:t>
                      </a:r>
                    </a:p>
                  </a:txBody>
                  <a:tcPr marL="80151" marR="80151" marT="39979" marB="3997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Calibri Light" charset="0"/>
                          <a:ea typeface="MS PGothic" charset="-128"/>
                        </a:rPr>
                        <a:t>29</a:t>
                      </a:r>
                    </a:p>
                  </a:txBody>
                  <a:tcPr marL="80151" marR="80151" marT="39979" marB="3997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Calibri Light" charset="0"/>
                          <a:ea typeface="MS PGothic" charset="-128"/>
                        </a:rPr>
                        <a:t>30</a:t>
                      </a:r>
                    </a:p>
                  </a:txBody>
                  <a:tcPr marL="80151" marR="80151" marT="39979" marB="3997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Calibri Light" charset="0"/>
                          <a:ea typeface="MS PGothic" charset="-128"/>
                        </a:rPr>
                        <a:t>31</a:t>
                      </a:r>
                    </a:p>
                  </a:txBody>
                  <a:tcPr marL="80151" marR="80151" marT="39979" marB="3997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4"/>
                  </a:ext>
                </a:extLst>
              </a:tr>
              <a:tr h="201877">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800" b="0" i="0" u="none" strike="noStrike" cap="none" normalizeH="0" baseline="0" dirty="0">
                        <a:ln>
                          <a:noFill/>
                        </a:ln>
                        <a:solidFill>
                          <a:schemeClr val="tx1"/>
                        </a:solidFill>
                        <a:effectLst/>
                        <a:latin typeface="Calibri Light" charset="0"/>
                        <a:ea typeface="MS PGothic" charset="-128"/>
                      </a:endParaRPr>
                    </a:p>
                  </a:txBody>
                  <a:tcPr marL="80151" marR="80151" marT="39979" marB="3997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800" b="0" i="0" u="none" strike="noStrike" cap="none" normalizeH="0" baseline="0" dirty="0">
                        <a:ln>
                          <a:noFill/>
                        </a:ln>
                        <a:solidFill>
                          <a:schemeClr val="tx1"/>
                        </a:solidFill>
                        <a:effectLst/>
                        <a:latin typeface="Calibri Light" charset="0"/>
                        <a:ea typeface="MS PGothic" charset="-128"/>
                      </a:endParaRPr>
                    </a:p>
                  </a:txBody>
                  <a:tcPr marL="80151" marR="80151" marT="39979" marB="3997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800" b="0" i="0" u="none" strike="noStrike" cap="none" normalizeH="0" baseline="30000" dirty="0">
                        <a:ln>
                          <a:noFill/>
                        </a:ln>
                        <a:solidFill>
                          <a:schemeClr val="tx1"/>
                        </a:solidFill>
                        <a:effectLst/>
                        <a:latin typeface="Calibri Light" charset="0"/>
                        <a:ea typeface="MS PGothic" charset="-128"/>
                      </a:endParaRPr>
                    </a:p>
                  </a:txBody>
                  <a:tcPr marL="80151" marR="80151" marT="39979" marB="3997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800" b="0" i="0" u="none" strike="noStrike" cap="none" normalizeH="0" baseline="30000" dirty="0">
                        <a:ln>
                          <a:noFill/>
                        </a:ln>
                        <a:solidFill>
                          <a:schemeClr val="tx1"/>
                        </a:solidFill>
                        <a:effectLst/>
                        <a:latin typeface="Calibri Light" charset="0"/>
                        <a:ea typeface="MS PGothic" charset="-128"/>
                      </a:endParaRPr>
                    </a:p>
                  </a:txBody>
                  <a:tcPr marL="80151" marR="80151" marT="39979" marB="3997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800" b="0" i="0" u="none" strike="noStrike" cap="none" normalizeH="0" baseline="30000" dirty="0">
                        <a:ln>
                          <a:noFill/>
                        </a:ln>
                        <a:solidFill>
                          <a:schemeClr val="tx1"/>
                        </a:solidFill>
                        <a:effectLst/>
                        <a:latin typeface="Calibri Light" charset="0"/>
                        <a:ea typeface="MS PGothic" charset="-128"/>
                      </a:endParaRPr>
                    </a:p>
                  </a:txBody>
                  <a:tcPr marL="80151" marR="80151" marT="39979" marB="3997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800" b="0" i="0" u="none" strike="noStrike" cap="none" normalizeH="0" baseline="30000" dirty="0">
                        <a:ln>
                          <a:noFill/>
                        </a:ln>
                        <a:solidFill>
                          <a:schemeClr val="tx1"/>
                        </a:solidFill>
                        <a:effectLst/>
                        <a:latin typeface="Calibri Light" charset="0"/>
                        <a:ea typeface="MS PGothic" charset="-128"/>
                      </a:endParaRPr>
                    </a:p>
                  </a:txBody>
                  <a:tcPr marL="80151" marR="80151" marT="39979" marB="3997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800" b="0" i="0" u="none" strike="noStrike" cap="none" normalizeH="0" baseline="30000" dirty="0">
                        <a:ln>
                          <a:noFill/>
                        </a:ln>
                        <a:solidFill>
                          <a:schemeClr val="tx1"/>
                        </a:solidFill>
                        <a:effectLst/>
                        <a:latin typeface="Calibri Light" charset="0"/>
                        <a:ea typeface="MS PGothic" charset="-128"/>
                      </a:endParaRPr>
                    </a:p>
                  </a:txBody>
                  <a:tcPr marL="80151" marR="80151" marT="39979" marB="3997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5"/>
                  </a:ext>
                </a:extLst>
              </a:tr>
            </a:tbl>
          </a:graphicData>
        </a:graphic>
      </p:graphicFrame>
      <p:graphicFrame>
        <p:nvGraphicFramePr>
          <p:cNvPr id="48" name="Table 47"/>
          <p:cNvGraphicFramePr>
            <a:graphicFrameLocks noGrp="1"/>
          </p:cNvGraphicFramePr>
          <p:nvPr>
            <p:extLst/>
          </p:nvPr>
        </p:nvGraphicFramePr>
        <p:xfrm>
          <a:off x="3603494" y="2124840"/>
          <a:ext cx="1901825" cy="1211268"/>
        </p:xfrm>
        <a:graphic>
          <a:graphicData uri="http://schemas.openxmlformats.org/drawingml/2006/table">
            <a:tbl>
              <a:tblPr/>
              <a:tblGrid>
                <a:gridCol w="271462">
                  <a:extLst>
                    <a:ext uri="{9D8B030D-6E8A-4147-A177-3AD203B41FA5}">
                      <a16:colId xmlns:a16="http://schemas.microsoft.com/office/drawing/2014/main" val="20000"/>
                    </a:ext>
                  </a:extLst>
                </a:gridCol>
                <a:gridCol w="271463">
                  <a:extLst>
                    <a:ext uri="{9D8B030D-6E8A-4147-A177-3AD203B41FA5}">
                      <a16:colId xmlns:a16="http://schemas.microsoft.com/office/drawing/2014/main" val="20001"/>
                    </a:ext>
                  </a:extLst>
                </a:gridCol>
                <a:gridCol w="271462">
                  <a:extLst>
                    <a:ext uri="{9D8B030D-6E8A-4147-A177-3AD203B41FA5}">
                      <a16:colId xmlns:a16="http://schemas.microsoft.com/office/drawing/2014/main" val="20002"/>
                    </a:ext>
                  </a:extLst>
                </a:gridCol>
                <a:gridCol w="273050">
                  <a:extLst>
                    <a:ext uri="{9D8B030D-6E8A-4147-A177-3AD203B41FA5}">
                      <a16:colId xmlns:a16="http://schemas.microsoft.com/office/drawing/2014/main" val="20003"/>
                    </a:ext>
                  </a:extLst>
                </a:gridCol>
                <a:gridCol w="271463">
                  <a:extLst>
                    <a:ext uri="{9D8B030D-6E8A-4147-A177-3AD203B41FA5}">
                      <a16:colId xmlns:a16="http://schemas.microsoft.com/office/drawing/2014/main" val="20004"/>
                    </a:ext>
                  </a:extLst>
                </a:gridCol>
                <a:gridCol w="271462">
                  <a:extLst>
                    <a:ext uri="{9D8B030D-6E8A-4147-A177-3AD203B41FA5}">
                      <a16:colId xmlns:a16="http://schemas.microsoft.com/office/drawing/2014/main" val="20005"/>
                    </a:ext>
                  </a:extLst>
                </a:gridCol>
                <a:gridCol w="271463">
                  <a:extLst>
                    <a:ext uri="{9D8B030D-6E8A-4147-A177-3AD203B41FA5}">
                      <a16:colId xmlns:a16="http://schemas.microsoft.com/office/drawing/2014/main" val="20006"/>
                    </a:ext>
                  </a:extLst>
                </a:gridCol>
              </a:tblGrid>
              <a:tr h="201877">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800" b="0" i="0" u="none" strike="noStrike" cap="none" normalizeH="0" baseline="0" dirty="0">
                        <a:ln>
                          <a:noFill/>
                        </a:ln>
                        <a:solidFill>
                          <a:schemeClr val="tx1"/>
                        </a:solidFill>
                        <a:effectLst/>
                        <a:latin typeface="Calibri Light" charset="0"/>
                        <a:ea typeface="MS PGothic" charset="-128"/>
                      </a:endParaRPr>
                    </a:p>
                  </a:txBody>
                  <a:tcPr marL="80151" marR="80151" marT="39979" marB="3997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800" b="0" i="0" u="none" strike="noStrike" cap="none" normalizeH="0" baseline="0" dirty="0">
                        <a:ln>
                          <a:noFill/>
                        </a:ln>
                        <a:solidFill>
                          <a:schemeClr val="tx1"/>
                        </a:solidFill>
                        <a:effectLst/>
                        <a:latin typeface="Calibri Light" charset="0"/>
                        <a:ea typeface="MS PGothic" charset="-128"/>
                      </a:endParaRPr>
                    </a:p>
                  </a:txBody>
                  <a:tcPr marL="80151" marR="80151" marT="39979" marB="39979" anchor="ctr" horzOverflow="overflow">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Calibri Light" charset="0"/>
                          <a:ea typeface="MS PGothic" charset="-128"/>
                        </a:rPr>
                        <a:t>1</a:t>
                      </a:r>
                    </a:p>
                  </a:txBody>
                  <a:tcPr marL="80151" marR="80151" marT="39979" marB="39979"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Calibri Light" charset="0"/>
                          <a:ea typeface="MS PGothic" charset="-128"/>
                        </a:rPr>
                        <a:t>2</a:t>
                      </a:r>
                    </a:p>
                  </a:txBody>
                  <a:tcPr marL="80151" marR="80151" marT="39979" marB="39979" anchor="ctr" horzOverflow="overflow">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Calibri Light" charset="0"/>
                          <a:ea typeface="MS PGothic" charset="-128"/>
                        </a:rPr>
                        <a:t>3</a:t>
                      </a:r>
                    </a:p>
                  </a:txBody>
                  <a:tcPr marL="80151" marR="80151" marT="39979" marB="3997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Calibri Light" charset="0"/>
                          <a:ea typeface="MS PGothic" charset="-128"/>
                        </a:rPr>
                        <a:t>4</a:t>
                      </a:r>
                    </a:p>
                  </a:txBody>
                  <a:tcPr marL="80151" marR="80151" marT="39979" marB="3997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Calibri Light" charset="0"/>
                          <a:ea typeface="MS PGothic" charset="-128"/>
                        </a:rPr>
                        <a:t>5</a:t>
                      </a:r>
                    </a:p>
                  </a:txBody>
                  <a:tcPr marL="80151" marR="80151" marT="39979" marB="3997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0"/>
                  </a:ext>
                </a:extLst>
              </a:tr>
              <a:tr h="201877">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Calibri Light" charset="0"/>
                          <a:ea typeface="MS PGothic" charset="-128"/>
                        </a:rPr>
                        <a:t>6</a:t>
                      </a:r>
                    </a:p>
                  </a:txBody>
                  <a:tcPr marL="80151" marR="80151" marT="39979" marB="3997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Calibri Light" charset="0"/>
                          <a:ea typeface="MS PGothic" charset="-128"/>
                        </a:rPr>
                        <a:t>7</a:t>
                      </a:r>
                    </a:p>
                  </a:txBody>
                  <a:tcPr marL="80151" marR="80151" marT="39979" marB="3997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bg1"/>
                          </a:solidFill>
                          <a:effectLst/>
                          <a:latin typeface="Calibri Light" charset="0"/>
                          <a:ea typeface="MS PGothic" charset="-128"/>
                        </a:rPr>
                        <a:t>8</a:t>
                      </a:r>
                    </a:p>
                  </a:txBody>
                  <a:tcPr marL="80151" marR="80151" marT="39979" marB="3997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604A7B"/>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Calibri Light" charset="0"/>
                          <a:ea typeface="MS PGothic" charset="-128"/>
                        </a:rPr>
                        <a:t>9</a:t>
                      </a:r>
                    </a:p>
                  </a:txBody>
                  <a:tcPr marL="80151" marR="80151" marT="39979" marB="3997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Calibri Light" charset="0"/>
                          <a:ea typeface="MS PGothic" charset="-128"/>
                        </a:rPr>
                        <a:t>10</a:t>
                      </a:r>
                    </a:p>
                  </a:txBody>
                  <a:tcPr marL="80151" marR="80151" marT="39979" marB="3997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Calibri Light" charset="0"/>
                          <a:ea typeface="MS PGothic" charset="-128"/>
                        </a:rPr>
                        <a:t>11</a:t>
                      </a:r>
                    </a:p>
                  </a:txBody>
                  <a:tcPr marL="80151" marR="80151" marT="39979" marB="3997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Calibri Light" charset="0"/>
                          <a:ea typeface="MS PGothic" charset="-128"/>
                        </a:rPr>
                        <a:t>12</a:t>
                      </a:r>
                    </a:p>
                  </a:txBody>
                  <a:tcPr marL="80151" marR="80151" marT="39979" marB="3997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1"/>
                  </a:ext>
                </a:extLst>
              </a:tr>
              <a:tr h="201877">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Calibri Light" charset="0"/>
                          <a:ea typeface="MS PGothic" charset="-128"/>
                        </a:rPr>
                        <a:t>13</a:t>
                      </a:r>
                    </a:p>
                  </a:txBody>
                  <a:tcPr marL="80151" marR="80151" marT="39979" marB="3997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Calibri Light" charset="0"/>
                          <a:ea typeface="MS PGothic" charset="-128"/>
                        </a:rPr>
                        <a:t>14</a:t>
                      </a:r>
                    </a:p>
                  </a:txBody>
                  <a:tcPr marL="80151" marR="80151" marT="39979" marB="3997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bg1"/>
                          </a:solidFill>
                          <a:effectLst/>
                          <a:latin typeface="Calibri Light" charset="0"/>
                          <a:ea typeface="MS PGothic" charset="-128"/>
                        </a:rPr>
                        <a:t>15</a:t>
                      </a:r>
                    </a:p>
                  </a:txBody>
                  <a:tcPr marL="80151" marR="80151" marT="39979" marB="3997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604A7B"/>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Calibri Light" charset="0"/>
                          <a:ea typeface="MS PGothic" charset="-128"/>
                        </a:rPr>
                        <a:t>16</a:t>
                      </a:r>
                    </a:p>
                  </a:txBody>
                  <a:tcPr marL="80151" marR="80151" marT="39979" marB="3997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Calibri Light" charset="0"/>
                          <a:ea typeface="MS PGothic" charset="-128"/>
                        </a:rPr>
                        <a:t>17</a:t>
                      </a:r>
                    </a:p>
                  </a:txBody>
                  <a:tcPr marL="80151" marR="80151" marT="39979" marB="3997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Calibri Light" charset="0"/>
                          <a:ea typeface="MS PGothic" charset="-128"/>
                        </a:rPr>
                        <a:t>18</a:t>
                      </a:r>
                    </a:p>
                  </a:txBody>
                  <a:tcPr marL="80151" marR="80151" marT="39979" marB="3997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Calibri Light" charset="0"/>
                          <a:ea typeface="MS PGothic" charset="-128"/>
                        </a:rPr>
                        <a:t>19</a:t>
                      </a:r>
                    </a:p>
                  </a:txBody>
                  <a:tcPr marL="80151" marR="80151" marT="39979" marB="3997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2"/>
                  </a:ext>
                </a:extLst>
              </a:tr>
              <a:tr h="201877">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Calibri Light" charset="0"/>
                          <a:ea typeface="MS PGothic" charset="-128"/>
                        </a:rPr>
                        <a:t>20</a:t>
                      </a:r>
                    </a:p>
                  </a:txBody>
                  <a:tcPr marL="80151" marR="80151" marT="39979" marB="3997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Calibri Light" charset="0"/>
                          <a:ea typeface="MS PGothic" charset="-128"/>
                        </a:rPr>
                        <a:t>21</a:t>
                      </a:r>
                    </a:p>
                  </a:txBody>
                  <a:tcPr marL="80151" marR="80151" marT="39979" marB="3997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bg1"/>
                          </a:solidFill>
                          <a:effectLst/>
                          <a:latin typeface="Calibri Light" charset="0"/>
                          <a:ea typeface="MS PGothic" charset="-128"/>
                        </a:rPr>
                        <a:t>22</a:t>
                      </a:r>
                    </a:p>
                  </a:txBody>
                  <a:tcPr marL="80151" marR="80151" marT="39979" marB="3997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604A7B"/>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Calibri Light" charset="0"/>
                          <a:ea typeface="MS PGothic" charset="-128"/>
                        </a:rPr>
                        <a:t>23</a:t>
                      </a:r>
                    </a:p>
                  </a:txBody>
                  <a:tcPr marL="80151" marR="80151" marT="39979" marB="3997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Calibri Light" charset="0"/>
                          <a:ea typeface="MS PGothic" charset="-128"/>
                        </a:rPr>
                        <a:t>24</a:t>
                      </a:r>
                    </a:p>
                  </a:txBody>
                  <a:tcPr marL="80151" marR="80151" marT="39979" marB="3997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Calibri Light" charset="0"/>
                          <a:ea typeface="MS PGothic" charset="-128"/>
                        </a:rPr>
                        <a:t>25</a:t>
                      </a:r>
                    </a:p>
                  </a:txBody>
                  <a:tcPr marL="80151" marR="80151" marT="39979" marB="3997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Calibri Light" charset="0"/>
                          <a:ea typeface="MS PGothic" charset="-128"/>
                        </a:rPr>
                        <a:t>26</a:t>
                      </a:r>
                    </a:p>
                  </a:txBody>
                  <a:tcPr marL="80151" marR="80151" marT="39979" marB="3997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3"/>
                  </a:ext>
                </a:extLst>
              </a:tr>
              <a:tr h="201877">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Calibri Light" charset="0"/>
                          <a:ea typeface="MS PGothic" charset="-128"/>
                        </a:rPr>
                        <a:t>27</a:t>
                      </a:r>
                    </a:p>
                  </a:txBody>
                  <a:tcPr marL="80151" marR="80151" marT="39979" marB="3997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Calibri Light" charset="0"/>
                          <a:ea typeface="MS PGothic" charset="-128"/>
                        </a:rPr>
                        <a:t>28</a:t>
                      </a:r>
                    </a:p>
                  </a:txBody>
                  <a:tcPr marL="80151" marR="80151" marT="39979" marB="3997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Calibri Light" charset="0"/>
                          <a:ea typeface="MS PGothic" charset="-128"/>
                        </a:rPr>
                        <a:t>29</a:t>
                      </a:r>
                    </a:p>
                  </a:txBody>
                  <a:tcPr marL="80151" marR="80151" marT="39979" marB="3997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Calibri Light" charset="0"/>
                          <a:ea typeface="MS PGothic" charset="-128"/>
                        </a:rPr>
                        <a:t>30</a:t>
                      </a:r>
                    </a:p>
                  </a:txBody>
                  <a:tcPr marL="80151" marR="80151" marT="39979" marB="3997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Calibri Light" charset="0"/>
                          <a:ea typeface="MS PGothic" charset="-128"/>
                        </a:rPr>
                        <a:t>31</a:t>
                      </a:r>
                    </a:p>
                  </a:txBody>
                  <a:tcPr marL="80151" marR="80151" marT="39979" marB="3997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800" b="0" i="0" u="none" strike="noStrike" cap="none" normalizeH="0" baseline="0" dirty="0">
                        <a:ln>
                          <a:noFill/>
                        </a:ln>
                        <a:solidFill>
                          <a:schemeClr val="tx1"/>
                        </a:solidFill>
                        <a:effectLst/>
                        <a:latin typeface="Calibri Light" charset="0"/>
                        <a:ea typeface="MS PGothic" charset="-128"/>
                      </a:endParaRPr>
                    </a:p>
                  </a:txBody>
                  <a:tcPr marL="80151" marR="80151" marT="39979" marB="3997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800" b="0" i="0" u="none" strike="noStrike" cap="none" normalizeH="0" baseline="0" dirty="0">
                        <a:ln>
                          <a:noFill/>
                        </a:ln>
                        <a:solidFill>
                          <a:schemeClr val="tx1"/>
                        </a:solidFill>
                        <a:effectLst/>
                        <a:latin typeface="Calibri Light" charset="0"/>
                        <a:ea typeface="MS PGothic" charset="-128"/>
                      </a:endParaRPr>
                    </a:p>
                  </a:txBody>
                  <a:tcPr marL="80151" marR="80151" marT="39979" marB="3997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4"/>
                  </a:ext>
                </a:extLst>
              </a:tr>
              <a:tr h="201877">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800" b="0" i="0" u="none" strike="noStrike" cap="none" normalizeH="0" baseline="0" dirty="0">
                        <a:ln>
                          <a:noFill/>
                        </a:ln>
                        <a:solidFill>
                          <a:schemeClr val="tx1"/>
                        </a:solidFill>
                        <a:effectLst/>
                        <a:latin typeface="Calibri Light" charset="0"/>
                        <a:ea typeface="MS PGothic" charset="-128"/>
                      </a:endParaRPr>
                    </a:p>
                  </a:txBody>
                  <a:tcPr marL="80151" marR="80151" marT="39979" marB="3997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800" b="0" i="0" u="none" strike="noStrike" cap="none" normalizeH="0" baseline="0" dirty="0">
                        <a:ln>
                          <a:noFill/>
                        </a:ln>
                        <a:solidFill>
                          <a:schemeClr val="tx1"/>
                        </a:solidFill>
                        <a:effectLst/>
                        <a:latin typeface="Calibri Light" charset="0"/>
                        <a:ea typeface="MS PGothic" charset="-128"/>
                      </a:endParaRPr>
                    </a:p>
                  </a:txBody>
                  <a:tcPr marL="80151" marR="80151" marT="39979" marB="3997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800" b="0" i="0" u="none" strike="noStrike" cap="none" normalizeH="0" baseline="30000" dirty="0">
                        <a:ln>
                          <a:noFill/>
                        </a:ln>
                        <a:solidFill>
                          <a:schemeClr val="tx1"/>
                        </a:solidFill>
                        <a:effectLst/>
                        <a:latin typeface="Calibri Light" charset="0"/>
                        <a:ea typeface="MS PGothic" charset="-128"/>
                      </a:endParaRPr>
                    </a:p>
                  </a:txBody>
                  <a:tcPr marL="80151" marR="80151" marT="39979" marB="3997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800" b="0" i="0" u="none" strike="noStrike" cap="none" normalizeH="0" baseline="30000" dirty="0">
                        <a:ln>
                          <a:noFill/>
                        </a:ln>
                        <a:solidFill>
                          <a:schemeClr val="tx1"/>
                        </a:solidFill>
                        <a:effectLst/>
                        <a:latin typeface="Calibri Light" charset="0"/>
                        <a:ea typeface="MS PGothic" charset="-128"/>
                      </a:endParaRPr>
                    </a:p>
                  </a:txBody>
                  <a:tcPr marL="80151" marR="80151" marT="39979" marB="3997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800" b="0" i="0" u="none" strike="noStrike" cap="none" normalizeH="0" baseline="30000" dirty="0">
                        <a:ln>
                          <a:noFill/>
                        </a:ln>
                        <a:solidFill>
                          <a:schemeClr val="tx1"/>
                        </a:solidFill>
                        <a:effectLst/>
                        <a:latin typeface="Calibri Light" charset="0"/>
                        <a:ea typeface="MS PGothic" charset="-128"/>
                      </a:endParaRPr>
                    </a:p>
                  </a:txBody>
                  <a:tcPr marL="80151" marR="80151" marT="39979" marB="3997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800" b="0" i="0" u="none" strike="noStrike" cap="none" normalizeH="0" baseline="30000" dirty="0">
                        <a:ln>
                          <a:noFill/>
                        </a:ln>
                        <a:solidFill>
                          <a:schemeClr val="tx1"/>
                        </a:solidFill>
                        <a:effectLst/>
                        <a:latin typeface="Calibri Light" charset="0"/>
                        <a:ea typeface="MS PGothic" charset="-128"/>
                      </a:endParaRPr>
                    </a:p>
                  </a:txBody>
                  <a:tcPr marL="80151" marR="80151" marT="39979" marB="3997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800" b="0" i="0" u="none" strike="noStrike" cap="none" normalizeH="0" baseline="30000" dirty="0">
                        <a:ln>
                          <a:noFill/>
                        </a:ln>
                        <a:solidFill>
                          <a:schemeClr val="tx1"/>
                        </a:solidFill>
                        <a:effectLst/>
                        <a:latin typeface="Calibri Light" charset="0"/>
                        <a:ea typeface="MS PGothic" charset="-128"/>
                      </a:endParaRPr>
                    </a:p>
                  </a:txBody>
                  <a:tcPr marL="80151" marR="80151" marT="39979" marB="3997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5"/>
                  </a:ext>
                </a:extLst>
              </a:tr>
            </a:tbl>
          </a:graphicData>
        </a:graphic>
      </p:graphicFrame>
      <p:graphicFrame>
        <p:nvGraphicFramePr>
          <p:cNvPr id="50" name="Table 49"/>
          <p:cNvGraphicFramePr>
            <a:graphicFrameLocks noGrp="1"/>
          </p:cNvGraphicFramePr>
          <p:nvPr>
            <p:extLst/>
          </p:nvPr>
        </p:nvGraphicFramePr>
        <p:xfrm>
          <a:off x="820962" y="3620146"/>
          <a:ext cx="1901825" cy="1212852"/>
        </p:xfrm>
        <a:graphic>
          <a:graphicData uri="http://schemas.openxmlformats.org/drawingml/2006/table">
            <a:tbl>
              <a:tblPr/>
              <a:tblGrid>
                <a:gridCol w="271463">
                  <a:extLst>
                    <a:ext uri="{9D8B030D-6E8A-4147-A177-3AD203B41FA5}">
                      <a16:colId xmlns:a16="http://schemas.microsoft.com/office/drawing/2014/main" val="20000"/>
                    </a:ext>
                  </a:extLst>
                </a:gridCol>
                <a:gridCol w="271462">
                  <a:extLst>
                    <a:ext uri="{9D8B030D-6E8A-4147-A177-3AD203B41FA5}">
                      <a16:colId xmlns:a16="http://schemas.microsoft.com/office/drawing/2014/main" val="20001"/>
                    </a:ext>
                  </a:extLst>
                </a:gridCol>
                <a:gridCol w="271463">
                  <a:extLst>
                    <a:ext uri="{9D8B030D-6E8A-4147-A177-3AD203B41FA5}">
                      <a16:colId xmlns:a16="http://schemas.microsoft.com/office/drawing/2014/main" val="20002"/>
                    </a:ext>
                  </a:extLst>
                </a:gridCol>
                <a:gridCol w="273050">
                  <a:extLst>
                    <a:ext uri="{9D8B030D-6E8A-4147-A177-3AD203B41FA5}">
                      <a16:colId xmlns:a16="http://schemas.microsoft.com/office/drawing/2014/main" val="20003"/>
                    </a:ext>
                  </a:extLst>
                </a:gridCol>
                <a:gridCol w="271462">
                  <a:extLst>
                    <a:ext uri="{9D8B030D-6E8A-4147-A177-3AD203B41FA5}">
                      <a16:colId xmlns:a16="http://schemas.microsoft.com/office/drawing/2014/main" val="20004"/>
                    </a:ext>
                  </a:extLst>
                </a:gridCol>
                <a:gridCol w="271463">
                  <a:extLst>
                    <a:ext uri="{9D8B030D-6E8A-4147-A177-3AD203B41FA5}">
                      <a16:colId xmlns:a16="http://schemas.microsoft.com/office/drawing/2014/main" val="20005"/>
                    </a:ext>
                  </a:extLst>
                </a:gridCol>
                <a:gridCol w="271462">
                  <a:extLst>
                    <a:ext uri="{9D8B030D-6E8A-4147-A177-3AD203B41FA5}">
                      <a16:colId xmlns:a16="http://schemas.microsoft.com/office/drawing/2014/main" val="20006"/>
                    </a:ext>
                  </a:extLst>
                </a:gridCol>
              </a:tblGrid>
              <a:tr h="202142">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800" b="0" i="0" u="none" strike="noStrike" cap="none" normalizeH="0" baseline="0" dirty="0">
                        <a:ln>
                          <a:noFill/>
                        </a:ln>
                        <a:solidFill>
                          <a:schemeClr val="tx1"/>
                        </a:solidFill>
                        <a:effectLst/>
                        <a:latin typeface="Calibri Light" charset="0"/>
                        <a:ea typeface="MS PGothic" charset="-128"/>
                      </a:endParaRP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800" b="0" i="0" u="none" strike="noStrike" cap="none" normalizeH="0" baseline="0" dirty="0">
                        <a:ln>
                          <a:noFill/>
                        </a:ln>
                        <a:solidFill>
                          <a:schemeClr val="tx1"/>
                        </a:solidFill>
                        <a:effectLst/>
                        <a:latin typeface="Calibri Light" charset="0"/>
                        <a:ea typeface="MS PGothic" charset="-128"/>
                      </a:endParaRP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800" b="0" i="0" u="none" strike="noStrike" cap="none" normalizeH="0" baseline="0" dirty="0">
                        <a:ln>
                          <a:noFill/>
                        </a:ln>
                        <a:solidFill>
                          <a:schemeClr val="tx1"/>
                        </a:solidFill>
                        <a:effectLst/>
                        <a:latin typeface="Calibri Light" charset="0"/>
                        <a:ea typeface="MS PGothic" charset="-128"/>
                      </a:endParaRP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Calibri Light" charset="0"/>
                          <a:ea typeface="MS PGothic" charset="-128"/>
                        </a:rPr>
                        <a:t>1</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bg1"/>
                          </a:solidFill>
                          <a:effectLst/>
                          <a:latin typeface="Calibri Light" charset="0"/>
                          <a:ea typeface="MS PGothic" charset="-128"/>
                        </a:rPr>
                        <a:t>2</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604A7B"/>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Calibri Light" charset="0"/>
                          <a:ea typeface="MS PGothic" charset="-128"/>
                        </a:rPr>
                        <a:t>3</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Calibri Light" charset="0"/>
                          <a:ea typeface="MS PGothic" charset="-128"/>
                        </a:rPr>
                        <a:t>4</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0"/>
                  </a:ext>
                </a:extLst>
              </a:tr>
              <a:tr h="202142">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Calibri Light" charset="0"/>
                          <a:ea typeface="MS PGothic" charset="-128"/>
                        </a:rPr>
                        <a:t>5</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Calibri Light" charset="0"/>
                          <a:ea typeface="MS PGothic" charset="-128"/>
                        </a:rPr>
                        <a:t>6</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bg1"/>
                          </a:solidFill>
                          <a:effectLst/>
                          <a:latin typeface="Calibri Light" charset="0"/>
                          <a:ea typeface="MS PGothic" charset="-128"/>
                        </a:rPr>
                        <a:t>7</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604A7B"/>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Calibri Light" charset="0"/>
                          <a:ea typeface="MS PGothic" charset="-128"/>
                        </a:rPr>
                        <a:t>8</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Calibri Light" charset="0"/>
                          <a:ea typeface="MS PGothic" charset="-128"/>
                        </a:rPr>
                        <a:t>9</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Calibri Light" charset="0"/>
                          <a:ea typeface="MS PGothic" charset="-128"/>
                        </a:rPr>
                        <a:t>10</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bg1"/>
                          </a:solidFill>
                          <a:effectLst/>
                          <a:latin typeface="Calibri Light" charset="0"/>
                          <a:ea typeface="MS PGothic" charset="-128"/>
                        </a:rPr>
                        <a:t>11</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604A7B"/>
                    </a:solidFill>
                  </a:tcPr>
                </a:tc>
                <a:extLst>
                  <a:ext uri="{0D108BD9-81ED-4DB2-BD59-A6C34878D82A}">
                    <a16:rowId xmlns:a16="http://schemas.microsoft.com/office/drawing/2014/main" val="10001"/>
                  </a:ext>
                </a:extLst>
              </a:tr>
              <a:tr h="202142">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Calibri Light" charset="0"/>
                          <a:ea typeface="MS PGothic" charset="-128"/>
                        </a:rPr>
                        <a:t>12</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Calibri Light" charset="0"/>
                          <a:ea typeface="MS PGothic" charset="-128"/>
                        </a:rPr>
                        <a:t>13</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bg1"/>
                          </a:solidFill>
                          <a:effectLst/>
                          <a:latin typeface="Calibri Light" charset="0"/>
                          <a:ea typeface="MS PGothic" charset="-128"/>
                        </a:rPr>
                        <a:t>14</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604A7B"/>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Calibri Light" charset="0"/>
                          <a:ea typeface="MS PGothic" charset="-128"/>
                        </a:rPr>
                        <a:t>15</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Calibri Light" charset="0"/>
                          <a:ea typeface="MS PGothic" charset="-128"/>
                        </a:rPr>
                        <a:t>16</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Calibri Light" charset="0"/>
                          <a:ea typeface="MS PGothic" charset="-128"/>
                        </a:rPr>
                        <a:t>17</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Calibri Light" charset="0"/>
                          <a:ea typeface="MS PGothic" charset="-128"/>
                        </a:rPr>
                        <a:t>18</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2"/>
                  </a:ext>
                </a:extLst>
              </a:tr>
              <a:tr h="202142">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Calibri Light" charset="0"/>
                          <a:ea typeface="MS PGothic" charset="-128"/>
                        </a:rPr>
                        <a:t>19</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Calibri Light" charset="0"/>
                          <a:ea typeface="MS PGothic" charset="-128"/>
                        </a:rPr>
                        <a:t>20</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bg1"/>
                          </a:solidFill>
                          <a:effectLst/>
                          <a:latin typeface="Calibri Light" charset="0"/>
                          <a:ea typeface="MS PGothic" charset="-128"/>
                        </a:rPr>
                        <a:t>21</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5F4B7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Calibri Light" charset="0"/>
                          <a:ea typeface="MS PGothic" charset="-128"/>
                        </a:rPr>
                        <a:t>22</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Calibri Light" charset="0"/>
                          <a:ea typeface="MS PGothic" charset="-128"/>
                        </a:rPr>
                        <a:t>23</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Calibri Light" charset="0"/>
                          <a:ea typeface="MS PGothic" charset="-128"/>
                        </a:rPr>
                        <a:t>24</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Calibri Light" charset="0"/>
                          <a:ea typeface="MS PGothic" charset="-128"/>
                        </a:rPr>
                        <a:t>25</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3"/>
                  </a:ext>
                </a:extLst>
              </a:tr>
              <a:tr h="202142">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Calibri Light" charset="0"/>
                          <a:ea typeface="MS PGothic" charset="-128"/>
                        </a:rPr>
                        <a:t>26</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Calibri Light" charset="0"/>
                          <a:ea typeface="MS PGothic" charset="-128"/>
                        </a:rPr>
                        <a:t>27</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bg1"/>
                          </a:solidFill>
                          <a:effectLst/>
                          <a:latin typeface="Calibri Light" charset="0"/>
                          <a:ea typeface="MS PGothic" charset="-128"/>
                        </a:rPr>
                        <a:t>28</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604A7B"/>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Calibri Light" charset="0"/>
                          <a:ea typeface="MS PGothic" charset="-128"/>
                        </a:rPr>
                        <a:t>29</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Calibri Light" charset="0"/>
                          <a:ea typeface="MS PGothic" charset="-128"/>
                        </a:rPr>
                        <a:t>30</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Calibri Light" charset="0"/>
                          <a:ea typeface="MS PGothic" charset="-128"/>
                        </a:rPr>
                        <a:t>31</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800" b="0" i="0" u="none" strike="noStrike" cap="none" normalizeH="0" baseline="0" dirty="0">
                        <a:ln>
                          <a:noFill/>
                        </a:ln>
                        <a:solidFill>
                          <a:schemeClr val="tx1"/>
                        </a:solidFill>
                        <a:effectLst/>
                        <a:latin typeface="Calibri Light" charset="0"/>
                        <a:ea typeface="MS PGothic" charset="-128"/>
                      </a:endParaRP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4"/>
                  </a:ext>
                </a:extLst>
              </a:tr>
              <a:tr h="202142">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800" b="0" i="0" u="none" strike="noStrike" cap="none" normalizeH="0" baseline="0" dirty="0">
                        <a:ln>
                          <a:noFill/>
                        </a:ln>
                        <a:solidFill>
                          <a:schemeClr val="tx1"/>
                        </a:solidFill>
                        <a:effectLst/>
                        <a:latin typeface="Calibri Light" charset="0"/>
                        <a:ea typeface="MS PGothic" charset="-128"/>
                      </a:endParaRP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800" b="0" i="0" u="none" strike="noStrike" cap="none" normalizeH="0" baseline="0" dirty="0">
                        <a:ln>
                          <a:noFill/>
                        </a:ln>
                        <a:solidFill>
                          <a:schemeClr val="tx1"/>
                        </a:solidFill>
                        <a:effectLst/>
                        <a:latin typeface="Calibri Light" charset="0"/>
                        <a:ea typeface="MS PGothic" charset="-128"/>
                      </a:endParaRP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800" b="0" i="0" u="none" strike="noStrike" cap="none" normalizeH="0" baseline="30000" dirty="0">
                        <a:ln>
                          <a:noFill/>
                        </a:ln>
                        <a:solidFill>
                          <a:schemeClr val="tx1"/>
                        </a:solidFill>
                        <a:effectLst/>
                        <a:latin typeface="Calibri Light" charset="0"/>
                        <a:ea typeface="MS PGothic" charset="-128"/>
                      </a:endParaRP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800" b="0" i="0" u="none" strike="noStrike" cap="none" normalizeH="0" baseline="30000" dirty="0">
                        <a:ln>
                          <a:noFill/>
                        </a:ln>
                        <a:solidFill>
                          <a:schemeClr val="tx1"/>
                        </a:solidFill>
                        <a:effectLst/>
                        <a:latin typeface="Calibri Light" charset="0"/>
                        <a:ea typeface="MS PGothic" charset="-128"/>
                      </a:endParaRP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800" b="0" i="0" u="none" strike="noStrike" cap="none" normalizeH="0" baseline="30000" dirty="0">
                        <a:ln>
                          <a:noFill/>
                        </a:ln>
                        <a:solidFill>
                          <a:schemeClr val="tx1"/>
                        </a:solidFill>
                        <a:effectLst/>
                        <a:latin typeface="Calibri Light" charset="0"/>
                        <a:ea typeface="MS PGothic" charset="-128"/>
                      </a:endParaRP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800" b="0" i="0" u="none" strike="noStrike" cap="none" normalizeH="0" baseline="30000" dirty="0">
                        <a:ln>
                          <a:noFill/>
                        </a:ln>
                        <a:solidFill>
                          <a:schemeClr val="tx1"/>
                        </a:solidFill>
                        <a:effectLst/>
                        <a:latin typeface="Calibri Light" charset="0"/>
                        <a:ea typeface="MS PGothic" charset="-128"/>
                      </a:endParaRP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800" b="0" i="0" u="none" strike="noStrike" cap="none" normalizeH="0" baseline="30000" dirty="0">
                        <a:ln>
                          <a:noFill/>
                        </a:ln>
                        <a:solidFill>
                          <a:schemeClr val="tx1"/>
                        </a:solidFill>
                        <a:effectLst/>
                        <a:latin typeface="Calibri Light" charset="0"/>
                        <a:ea typeface="MS PGothic" charset="-128"/>
                      </a:endParaRP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5"/>
                  </a:ext>
                </a:extLst>
              </a:tr>
            </a:tbl>
          </a:graphicData>
        </a:graphic>
      </p:graphicFrame>
      <p:sp>
        <p:nvSpPr>
          <p:cNvPr id="54" name="TextBox 13"/>
          <p:cNvSpPr txBox="1">
            <a:spLocks noChangeArrowheads="1"/>
          </p:cNvSpPr>
          <p:nvPr/>
        </p:nvSpPr>
        <p:spPr bwMode="auto">
          <a:xfrm>
            <a:off x="419100" y="1660984"/>
            <a:ext cx="4245073"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Georgia" charset="0"/>
                <a:ea typeface="ＭＳ Ｐゴシック" charset="-128"/>
                <a:cs typeface="MS PGothic" charset="-128"/>
              </a:defRPr>
            </a:lvl1pPr>
            <a:lvl2pPr marL="742950" indent="-285750">
              <a:lnSpc>
                <a:spcPct val="90000"/>
              </a:lnSpc>
              <a:spcBef>
                <a:spcPts val="500"/>
              </a:spcBef>
              <a:buFont typeface="Arial" charset="0"/>
              <a:buChar char="•"/>
              <a:defRPr sz="2400">
                <a:solidFill>
                  <a:schemeClr val="tx1"/>
                </a:solidFill>
                <a:latin typeface="Georgia" charset="0"/>
                <a:ea typeface="ＭＳ Ｐゴシック" charset="-128"/>
                <a:cs typeface="MS PGothic" charset="-128"/>
              </a:defRPr>
            </a:lvl2pPr>
            <a:lvl3pPr marL="1143000" indent="-228600">
              <a:lnSpc>
                <a:spcPct val="90000"/>
              </a:lnSpc>
              <a:spcBef>
                <a:spcPts val="500"/>
              </a:spcBef>
              <a:buFont typeface="Arial" charset="0"/>
              <a:buChar char="•"/>
              <a:defRPr sz="2000">
                <a:solidFill>
                  <a:schemeClr val="tx1"/>
                </a:solidFill>
                <a:latin typeface="Georgia" charset="0"/>
                <a:ea typeface="ＭＳ Ｐゴシック" charset="-128"/>
                <a:cs typeface="MS PGothic" charset="-128"/>
              </a:defRPr>
            </a:lvl3pPr>
            <a:lvl4pPr marL="1600200" indent="-228600">
              <a:lnSpc>
                <a:spcPct val="90000"/>
              </a:lnSpc>
              <a:spcBef>
                <a:spcPts val="500"/>
              </a:spcBef>
              <a:buFont typeface="Arial" charset="0"/>
              <a:buChar char="•"/>
              <a:defRPr>
                <a:solidFill>
                  <a:schemeClr val="tx1"/>
                </a:solidFill>
                <a:latin typeface="Georgia" charset="0"/>
                <a:ea typeface="ＭＳ Ｐゴシック" charset="-128"/>
                <a:cs typeface="MS PGothic" charset="-128"/>
              </a:defRPr>
            </a:lvl4pPr>
            <a:lvl5pPr marL="2057400" indent="-228600">
              <a:lnSpc>
                <a:spcPct val="90000"/>
              </a:lnSpc>
              <a:spcBef>
                <a:spcPts val="500"/>
              </a:spcBef>
              <a:buFont typeface="Arial" charset="0"/>
              <a:buChar char="•"/>
              <a:defRPr>
                <a:solidFill>
                  <a:schemeClr val="tx1"/>
                </a:solidFill>
                <a:latin typeface="Georgia" charset="0"/>
                <a:ea typeface="ＭＳ Ｐゴシック" charset="-128"/>
                <a:cs typeface="MS PGothic" charset="-128"/>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MS PGothic" charset="-128"/>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MS PGothic" charset="-128"/>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MS PGothic" charset="-128"/>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MS PGothic" charset="-128"/>
              </a:defRPr>
            </a:lvl9pPr>
          </a:lstStyle>
          <a:p>
            <a:pPr>
              <a:lnSpc>
                <a:spcPct val="100000"/>
              </a:lnSpc>
              <a:spcBef>
                <a:spcPct val="0"/>
              </a:spcBef>
              <a:buNone/>
            </a:pPr>
            <a:r>
              <a:rPr lang="en-US" altLang="en-US" sz="1000" b="1" dirty="0">
                <a:solidFill>
                  <a:schemeClr val="accent4">
                    <a:lumMod val="75000"/>
                  </a:schemeClr>
                </a:solidFill>
                <a:latin typeface="Verdana"/>
                <a:cs typeface="Verdana"/>
              </a:rPr>
              <a:t>■</a:t>
            </a:r>
            <a:r>
              <a:rPr lang="en-US" altLang="en-US" sz="1000" b="1" dirty="0">
                <a:latin typeface="Verdana"/>
                <a:cs typeface="Verdana"/>
              </a:rPr>
              <a:t> </a:t>
            </a:r>
            <a:r>
              <a:rPr lang="en-US" altLang="en-US" sz="1000" dirty="0">
                <a:latin typeface="Verdana"/>
                <a:cs typeface="Verdana"/>
              </a:rPr>
              <a:t>Completed primary election       </a:t>
            </a:r>
            <a:r>
              <a:rPr lang="en-US" altLang="en-US" sz="1000" b="1" dirty="0">
                <a:solidFill>
                  <a:srgbClr val="AC9DBD"/>
                </a:solidFill>
                <a:latin typeface="Verdana"/>
                <a:cs typeface="Verdana"/>
              </a:rPr>
              <a:t>■</a:t>
            </a:r>
            <a:r>
              <a:rPr lang="en-US" altLang="en-US" sz="1000" b="1" dirty="0">
                <a:latin typeface="Verdana"/>
                <a:cs typeface="Verdana"/>
              </a:rPr>
              <a:t> </a:t>
            </a:r>
            <a:r>
              <a:rPr lang="en-US" altLang="en-US" sz="1000" dirty="0">
                <a:latin typeface="Verdana"/>
                <a:cs typeface="Verdana"/>
              </a:rPr>
              <a:t>Primary election to come</a:t>
            </a:r>
          </a:p>
        </p:txBody>
      </p:sp>
      <p:graphicFrame>
        <p:nvGraphicFramePr>
          <p:cNvPr id="31" name="Table 30"/>
          <p:cNvGraphicFramePr>
            <a:graphicFrameLocks noGrp="1"/>
          </p:cNvGraphicFramePr>
          <p:nvPr>
            <p:extLst/>
          </p:nvPr>
        </p:nvGraphicFramePr>
        <p:xfrm>
          <a:off x="3603494" y="3620146"/>
          <a:ext cx="1901825" cy="1212852"/>
        </p:xfrm>
        <a:graphic>
          <a:graphicData uri="http://schemas.openxmlformats.org/drawingml/2006/table">
            <a:tbl>
              <a:tblPr/>
              <a:tblGrid>
                <a:gridCol w="271463">
                  <a:extLst>
                    <a:ext uri="{9D8B030D-6E8A-4147-A177-3AD203B41FA5}">
                      <a16:colId xmlns:a16="http://schemas.microsoft.com/office/drawing/2014/main" val="20000"/>
                    </a:ext>
                  </a:extLst>
                </a:gridCol>
                <a:gridCol w="271462">
                  <a:extLst>
                    <a:ext uri="{9D8B030D-6E8A-4147-A177-3AD203B41FA5}">
                      <a16:colId xmlns:a16="http://schemas.microsoft.com/office/drawing/2014/main" val="20001"/>
                    </a:ext>
                  </a:extLst>
                </a:gridCol>
                <a:gridCol w="271463">
                  <a:extLst>
                    <a:ext uri="{9D8B030D-6E8A-4147-A177-3AD203B41FA5}">
                      <a16:colId xmlns:a16="http://schemas.microsoft.com/office/drawing/2014/main" val="20002"/>
                    </a:ext>
                  </a:extLst>
                </a:gridCol>
                <a:gridCol w="273050">
                  <a:extLst>
                    <a:ext uri="{9D8B030D-6E8A-4147-A177-3AD203B41FA5}">
                      <a16:colId xmlns:a16="http://schemas.microsoft.com/office/drawing/2014/main" val="20003"/>
                    </a:ext>
                  </a:extLst>
                </a:gridCol>
                <a:gridCol w="271462">
                  <a:extLst>
                    <a:ext uri="{9D8B030D-6E8A-4147-A177-3AD203B41FA5}">
                      <a16:colId xmlns:a16="http://schemas.microsoft.com/office/drawing/2014/main" val="20004"/>
                    </a:ext>
                  </a:extLst>
                </a:gridCol>
                <a:gridCol w="271463">
                  <a:extLst>
                    <a:ext uri="{9D8B030D-6E8A-4147-A177-3AD203B41FA5}">
                      <a16:colId xmlns:a16="http://schemas.microsoft.com/office/drawing/2014/main" val="20005"/>
                    </a:ext>
                  </a:extLst>
                </a:gridCol>
                <a:gridCol w="271462">
                  <a:extLst>
                    <a:ext uri="{9D8B030D-6E8A-4147-A177-3AD203B41FA5}">
                      <a16:colId xmlns:a16="http://schemas.microsoft.com/office/drawing/2014/main" val="20006"/>
                    </a:ext>
                  </a:extLst>
                </a:gridCol>
              </a:tblGrid>
              <a:tr h="202142">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800" b="1" i="0" u="none" strike="noStrike" cap="none" normalizeH="0" baseline="30000" dirty="0">
                        <a:ln>
                          <a:noFill/>
                        </a:ln>
                        <a:solidFill>
                          <a:schemeClr val="tx1"/>
                        </a:solidFill>
                        <a:effectLst/>
                        <a:latin typeface="Calibri Light" charset="0"/>
                        <a:ea typeface="MS PGothic" charset="-128"/>
                      </a:endParaRP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800" b="1" i="0" u="none" strike="noStrike" cap="none" normalizeH="0" baseline="30000" dirty="0">
                        <a:ln>
                          <a:noFill/>
                        </a:ln>
                        <a:solidFill>
                          <a:schemeClr val="tx1"/>
                        </a:solidFill>
                        <a:effectLst/>
                        <a:latin typeface="Calibri Light" charset="0"/>
                        <a:ea typeface="MS PGothic" charset="-128"/>
                      </a:endParaRP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800" b="1" i="0" u="none" strike="noStrike" cap="none" normalizeH="0" baseline="30000" dirty="0">
                        <a:ln>
                          <a:noFill/>
                        </a:ln>
                        <a:solidFill>
                          <a:schemeClr val="tx1"/>
                        </a:solidFill>
                        <a:effectLst/>
                        <a:latin typeface="Calibri Light" charset="0"/>
                        <a:ea typeface="MS PGothic" charset="-128"/>
                      </a:endParaRP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800" b="0" i="0" u="none" strike="noStrike" cap="none" normalizeH="0" baseline="0" dirty="0">
                        <a:ln>
                          <a:noFill/>
                        </a:ln>
                        <a:solidFill>
                          <a:schemeClr val="tx1"/>
                        </a:solidFill>
                        <a:effectLst/>
                        <a:latin typeface="Calibri Light" charset="0"/>
                        <a:ea typeface="MS PGothic" charset="-128"/>
                      </a:endParaRP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800" b="0" i="0" u="none" strike="noStrike" cap="none" normalizeH="0" baseline="0" dirty="0">
                        <a:ln>
                          <a:noFill/>
                        </a:ln>
                        <a:solidFill>
                          <a:schemeClr val="tx1"/>
                        </a:solidFill>
                        <a:effectLst/>
                        <a:latin typeface="Calibri Light" charset="0"/>
                        <a:ea typeface="MS PGothic" charset="-128"/>
                      </a:endParaRP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800" b="0" i="0" u="none" strike="noStrike" cap="none" normalizeH="0" baseline="0" dirty="0">
                        <a:ln>
                          <a:noFill/>
                        </a:ln>
                        <a:solidFill>
                          <a:schemeClr val="tx1"/>
                        </a:solidFill>
                        <a:effectLst/>
                        <a:latin typeface="Calibri Light" charset="0"/>
                        <a:ea typeface="MS PGothic" charset="-128"/>
                      </a:endParaRP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Calibri Light" charset="0"/>
                          <a:ea typeface="MS PGothic" charset="-128"/>
                        </a:rPr>
                        <a:t>1</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0"/>
                  </a:ext>
                </a:extLst>
              </a:tr>
              <a:tr h="202142">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Calibri Light" charset="0"/>
                          <a:ea typeface="MS PGothic" charset="-128"/>
                        </a:rPr>
                        <a:t>2</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Calibri Light" charset="0"/>
                          <a:ea typeface="MS PGothic" charset="-128"/>
                        </a:rPr>
                        <a:t>3</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Calibri Light" charset="0"/>
                          <a:ea typeface="MS PGothic" charset="-128"/>
                        </a:rPr>
                        <a:t>4</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Calibri Light" charset="0"/>
                          <a:ea typeface="MS PGothic" charset="-128"/>
                        </a:rPr>
                        <a:t>5</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Calibri Light" charset="0"/>
                          <a:ea typeface="MS PGothic" charset="-128"/>
                        </a:rPr>
                        <a:t>6</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Calibri Light" charset="0"/>
                          <a:ea typeface="MS PGothic" charset="-128"/>
                        </a:rPr>
                        <a:t>7</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Calibri Light" charset="0"/>
                          <a:ea typeface="MS PGothic" charset="-128"/>
                        </a:rPr>
                        <a:t>8</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1"/>
                  </a:ext>
                </a:extLst>
              </a:tr>
              <a:tr h="202142">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Calibri Light" charset="0"/>
                          <a:ea typeface="MS PGothic" charset="-128"/>
                        </a:rPr>
                        <a:t>9</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Calibri Light" charset="0"/>
                          <a:ea typeface="MS PGothic" charset="-128"/>
                        </a:rPr>
                        <a:t>10</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bg1"/>
                          </a:solidFill>
                          <a:effectLst/>
                          <a:latin typeface="Calibri Light" charset="0"/>
                          <a:ea typeface="MS PGothic" charset="-128"/>
                        </a:rPr>
                        <a:t>11</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5F4B7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Calibri Light" charset="0"/>
                          <a:ea typeface="MS PGothic" charset="-128"/>
                        </a:rPr>
                        <a:t>12</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Calibri Light" charset="0"/>
                          <a:ea typeface="MS PGothic" charset="-128"/>
                        </a:rPr>
                        <a:t>13</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Calibri Light" charset="0"/>
                          <a:ea typeface="MS PGothic" charset="-128"/>
                        </a:rPr>
                        <a:t>14</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Calibri Light" charset="0"/>
                          <a:ea typeface="MS PGothic" charset="-128"/>
                        </a:rPr>
                        <a:t>15</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2"/>
                  </a:ext>
                </a:extLst>
              </a:tr>
              <a:tr h="202142">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Calibri Light" charset="0"/>
                          <a:ea typeface="MS PGothic" charset="-128"/>
                        </a:rPr>
                        <a:t>16</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Calibri Light" charset="0"/>
                          <a:ea typeface="MS PGothic" charset="-128"/>
                        </a:rPr>
                        <a:t>17</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bg1"/>
                          </a:solidFill>
                          <a:effectLst/>
                          <a:latin typeface="Calibri Light" charset="0"/>
                          <a:ea typeface="MS PGothic" charset="-128"/>
                        </a:rPr>
                        <a:t>18</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604A7B"/>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Calibri Light" charset="0"/>
                          <a:ea typeface="MS PGothic" charset="-128"/>
                        </a:rPr>
                        <a:t>19</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Calibri Light" charset="0"/>
                          <a:ea typeface="MS PGothic" charset="-128"/>
                        </a:rPr>
                        <a:t>20</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Calibri Light" charset="0"/>
                          <a:ea typeface="MS PGothic" charset="-128"/>
                        </a:rPr>
                        <a:t>21</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Calibri Light" charset="0"/>
                          <a:ea typeface="MS PGothic" charset="-128"/>
                        </a:rPr>
                        <a:t>22</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3"/>
                  </a:ext>
                </a:extLst>
              </a:tr>
              <a:tr h="202142">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Calibri Light" charset="0"/>
                          <a:ea typeface="MS PGothic" charset="-128"/>
                        </a:rPr>
                        <a:t>23</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Calibri Light" charset="0"/>
                          <a:ea typeface="MS PGothic" charset="-128"/>
                        </a:rPr>
                        <a:t>24</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Calibri Light" charset="0"/>
                          <a:ea typeface="MS PGothic" charset="-128"/>
                        </a:rPr>
                        <a:t>25</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Calibri Light" charset="0"/>
                          <a:ea typeface="MS PGothic" charset="-128"/>
                        </a:rPr>
                        <a:t>26</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Calibri Light" charset="0"/>
                          <a:ea typeface="MS PGothic" charset="-128"/>
                        </a:rPr>
                        <a:t>27</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Calibri Light" charset="0"/>
                          <a:ea typeface="MS PGothic" charset="-128"/>
                        </a:rPr>
                        <a:t>28</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Calibri Light" charset="0"/>
                          <a:ea typeface="MS PGothic" charset="-128"/>
                        </a:rPr>
                        <a:t>29</a:t>
                      </a: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4"/>
                  </a:ext>
                </a:extLst>
              </a:tr>
              <a:tr h="202142">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Calibri Light" charset="0"/>
                          <a:ea typeface="MS PGothic" charset="-128"/>
                        </a:rPr>
                        <a:t>30</a:t>
                      </a:r>
                    </a:p>
                  </a:txBody>
                  <a:tcPr marL="80151" marR="80151" marT="40096" marB="40096"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800" b="0" i="0" u="none" strike="noStrike" cap="none" normalizeH="0" baseline="0" dirty="0">
                        <a:ln>
                          <a:noFill/>
                        </a:ln>
                        <a:solidFill>
                          <a:schemeClr val="tx1"/>
                        </a:solidFill>
                        <a:effectLst/>
                        <a:latin typeface="Calibri Light" charset="0"/>
                        <a:ea typeface="MS PGothic" charset="-128"/>
                      </a:endParaRPr>
                    </a:p>
                  </a:txBody>
                  <a:tcPr marL="80151" marR="80151" marT="40096" marB="40096" anchor="ctr" horzOverflow="overflow">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800" b="0" i="0" u="none" strike="noStrike" cap="none" normalizeH="0" baseline="30000" dirty="0">
                        <a:ln>
                          <a:noFill/>
                        </a:ln>
                        <a:solidFill>
                          <a:schemeClr val="tx1"/>
                        </a:solidFill>
                        <a:effectLst/>
                        <a:latin typeface="Calibri Light" charset="0"/>
                        <a:ea typeface="MS PGothic" charset="-128"/>
                      </a:endParaRP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800" b="0" i="0" u="none" strike="noStrike" cap="none" normalizeH="0" baseline="30000" dirty="0">
                        <a:ln>
                          <a:noFill/>
                        </a:ln>
                        <a:solidFill>
                          <a:schemeClr val="tx1"/>
                        </a:solidFill>
                        <a:effectLst/>
                        <a:latin typeface="Calibri Light" charset="0"/>
                        <a:ea typeface="MS PGothic" charset="-128"/>
                      </a:endParaRP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800" b="0" i="0" u="none" strike="noStrike" cap="none" normalizeH="0" baseline="30000" dirty="0">
                        <a:ln>
                          <a:noFill/>
                        </a:ln>
                        <a:solidFill>
                          <a:schemeClr val="tx1"/>
                        </a:solidFill>
                        <a:effectLst/>
                        <a:latin typeface="Calibri Light" charset="0"/>
                        <a:ea typeface="MS PGothic" charset="-128"/>
                      </a:endParaRP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800" b="0" i="0" u="none" strike="noStrike" cap="none" normalizeH="0" baseline="30000" dirty="0">
                        <a:ln>
                          <a:noFill/>
                        </a:ln>
                        <a:solidFill>
                          <a:schemeClr val="tx1"/>
                        </a:solidFill>
                        <a:effectLst/>
                        <a:latin typeface="Calibri Light" charset="0"/>
                        <a:ea typeface="MS PGothic" charset="-128"/>
                      </a:endParaRP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800" b="0" i="0" u="none" strike="noStrike" cap="none" normalizeH="0" baseline="30000" dirty="0">
                        <a:ln>
                          <a:noFill/>
                        </a:ln>
                        <a:solidFill>
                          <a:schemeClr val="tx1"/>
                        </a:solidFill>
                        <a:effectLst/>
                        <a:latin typeface="Calibri Light" charset="0"/>
                        <a:ea typeface="MS PGothic" charset="-128"/>
                      </a:endParaRPr>
                    </a:p>
                  </a:txBody>
                  <a:tcPr marL="80151" marR="80151" marT="40096" marB="40096"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5"/>
                  </a:ext>
                </a:extLst>
              </a:tr>
            </a:tbl>
          </a:graphicData>
        </a:graphic>
      </p:graphicFrame>
      <p:graphicFrame>
        <p:nvGraphicFramePr>
          <p:cNvPr id="34" name="Table 33"/>
          <p:cNvGraphicFramePr>
            <a:graphicFrameLocks noGrp="1"/>
          </p:cNvGraphicFramePr>
          <p:nvPr>
            <p:extLst/>
          </p:nvPr>
        </p:nvGraphicFramePr>
        <p:xfrm>
          <a:off x="6386027" y="3620938"/>
          <a:ext cx="1901825" cy="1211268"/>
        </p:xfrm>
        <a:graphic>
          <a:graphicData uri="http://schemas.openxmlformats.org/drawingml/2006/table">
            <a:tbl>
              <a:tblPr/>
              <a:tblGrid>
                <a:gridCol w="271463">
                  <a:extLst>
                    <a:ext uri="{9D8B030D-6E8A-4147-A177-3AD203B41FA5}">
                      <a16:colId xmlns:a16="http://schemas.microsoft.com/office/drawing/2014/main" val="20000"/>
                    </a:ext>
                  </a:extLst>
                </a:gridCol>
                <a:gridCol w="271462">
                  <a:extLst>
                    <a:ext uri="{9D8B030D-6E8A-4147-A177-3AD203B41FA5}">
                      <a16:colId xmlns:a16="http://schemas.microsoft.com/office/drawing/2014/main" val="20001"/>
                    </a:ext>
                  </a:extLst>
                </a:gridCol>
                <a:gridCol w="271463">
                  <a:extLst>
                    <a:ext uri="{9D8B030D-6E8A-4147-A177-3AD203B41FA5}">
                      <a16:colId xmlns:a16="http://schemas.microsoft.com/office/drawing/2014/main" val="20002"/>
                    </a:ext>
                  </a:extLst>
                </a:gridCol>
                <a:gridCol w="273050">
                  <a:extLst>
                    <a:ext uri="{9D8B030D-6E8A-4147-A177-3AD203B41FA5}">
                      <a16:colId xmlns:a16="http://schemas.microsoft.com/office/drawing/2014/main" val="20003"/>
                    </a:ext>
                  </a:extLst>
                </a:gridCol>
                <a:gridCol w="271462">
                  <a:extLst>
                    <a:ext uri="{9D8B030D-6E8A-4147-A177-3AD203B41FA5}">
                      <a16:colId xmlns:a16="http://schemas.microsoft.com/office/drawing/2014/main" val="20004"/>
                    </a:ext>
                  </a:extLst>
                </a:gridCol>
                <a:gridCol w="271463">
                  <a:extLst>
                    <a:ext uri="{9D8B030D-6E8A-4147-A177-3AD203B41FA5}">
                      <a16:colId xmlns:a16="http://schemas.microsoft.com/office/drawing/2014/main" val="20005"/>
                    </a:ext>
                  </a:extLst>
                </a:gridCol>
                <a:gridCol w="271462">
                  <a:extLst>
                    <a:ext uri="{9D8B030D-6E8A-4147-A177-3AD203B41FA5}">
                      <a16:colId xmlns:a16="http://schemas.microsoft.com/office/drawing/2014/main" val="20006"/>
                    </a:ext>
                  </a:extLst>
                </a:gridCol>
              </a:tblGrid>
              <a:tr h="201877">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800" b="1" i="0" u="none" strike="noStrike" cap="none" normalizeH="0" baseline="30000" dirty="0">
                        <a:ln>
                          <a:noFill/>
                        </a:ln>
                        <a:solidFill>
                          <a:schemeClr val="tx1"/>
                        </a:solidFill>
                        <a:effectLst/>
                        <a:latin typeface="Calibri Light" charset="0"/>
                        <a:ea typeface="MS PGothic" charset="-128"/>
                      </a:endParaRPr>
                    </a:p>
                  </a:txBody>
                  <a:tcPr marL="80151" marR="80151" marT="39979" marB="3997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800" b="0" i="0" u="none" strike="noStrike" cap="none" normalizeH="0" baseline="0" dirty="0">
                        <a:ln>
                          <a:noFill/>
                        </a:ln>
                        <a:solidFill>
                          <a:schemeClr val="tx1"/>
                        </a:solidFill>
                        <a:effectLst/>
                        <a:latin typeface="Calibri Light" charset="0"/>
                        <a:ea typeface="MS PGothic" charset="-128"/>
                      </a:endParaRPr>
                    </a:p>
                  </a:txBody>
                  <a:tcPr marL="80151" marR="80151" marT="39979" marB="3997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800" b="0" i="0" u="none" strike="noStrike" cap="none" normalizeH="0" baseline="0" dirty="0">
                        <a:ln>
                          <a:noFill/>
                        </a:ln>
                        <a:solidFill>
                          <a:schemeClr val="tx1"/>
                        </a:solidFill>
                        <a:effectLst/>
                        <a:latin typeface="Calibri Light" charset="0"/>
                        <a:ea typeface="MS PGothic" charset="-128"/>
                      </a:endParaRPr>
                    </a:p>
                  </a:txBody>
                  <a:tcPr marL="80151" marR="80151" marT="39979" marB="39979" anchor="ctr" horzOverflow="overflow">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800" b="0" i="0" u="none" strike="noStrike" cap="none" normalizeH="0" baseline="0" dirty="0">
                        <a:ln>
                          <a:noFill/>
                        </a:ln>
                        <a:solidFill>
                          <a:schemeClr val="tx1"/>
                        </a:solidFill>
                        <a:effectLst/>
                        <a:latin typeface="Calibri Light" charset="0"/>
                        <a:ea typeface="MS PGothic" charset="-128"/>
                      </a:endParaRPr>
                    </a:p>
                  </a:txBody>
                  <a:tcPr marL="80151" marR="80151" marT="39979" marB="39979"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Calibri Light" charset="0"/>
                          <a:ea typeface="MS PGothic" charset="-128"/>
                        </a:rPr>
                        <a:t>1</a:t>
                      </a:r>
                    </a:p>
                  </a:txBody>
                  <a:tcPr marL="80151" marR="80151" marT="39979" marB="39979" anchor="ctr" horzOverflow="overflow">
                    <a:lnL w="1270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Calibri Light" charset="0"/>
                          <a:ea typeface="MS PGothic" charset="-128"/>
                        </a:rPr>
                        <a:t>2</a:t>
                      </a:r>
                    </a:p>
                  </a:txBody>
                  <a:tcPr marL="80151" marR="80151" marT="39979" marB="3997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Calibri Light" charset="0"/>
                          <a:ea typeface="MS PGothic" charset="-128"/>
                        </a:rPr>
                        <a:t>3</a:t>
                      </a:r>
                    </a:p>
                  </a:txBody>
                  <a:tcPr marL="80151" marR="80151" marT="39979" marB="3997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0"/>
                  </a:ext>
                </a:extLst>
              </a:tr>
              <a:tr h="201877">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Calibri Light" charset="0"/>
                          <a:ea typeface="MS PGothic" charset="-128"/>
                        </a:rPr>
                        <a:t>4</a:t>
                      </a:r>
                    </a:p>
                  </a:txBody>
                  <a:tcPr marL="80151" marR="80151" marT="39979" marB="3997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Calibri Light" charset="0"/>
                          <a:ea typeface="MS PGothic" charset="-128"/>
                        </a:rPr>
                        <a:t>5</a:t>
                      </a:r>
                    </a:p>
                  </a:txBody>
                  <a:tcPr marL="80151" marR="80151" marT="39979" marB="3997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Calibri Light" charset="0"/>
                          <a:ea typeface="MS PGothic" charset="-128"/>
                        </a:rPr>
                        <a:t>6</a:t>
                      </a:r>
                    </a:p>
                  </a:txBody>
                  <a:tcPr marL="80151" marR="80151" marT="39979" marB="3997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AC9DBD"/>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Calibri Light" charset="0"/>
                          <a:ea typeface="MS PGothic" charset="-128"/>
                        </a:rPr>
                        <a:t>7</a:t>
                      </a:r>
                    </a:p>
                  </a:txBody>
                  <a:tcPr marL="80151" marR="80151" marT="39979" marB="3997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Calibri Light" charset="0"/>
                          <a:ea typeface="MS PGothic" charset="-128"/>
                        </a:rPr>
                        <a:t>8</a:t>
                      </a:r>
                    </a:p>
                  </a:txBody>
                  <a:tcPr marL="80151" marR="80151" marT="39979" marB="3997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Calibri Light" charset="0"/>
                          <a:ea typeface="MS PGothic" charset="-128"/>
                        </a:rPr>
                        <a:t>9</a:t>
                      </a:r>
                    </a:p>
                  </a:txBody>
                  <a:tcPr marL="80151" marR="80151" marT="39979" marB="3997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Calibri Light" charset="0"/>
                          <a:ea typeface="MS PGothic" charset="-128"/>
                        </a:rPr>
                        <a:t>10</a:t>
                      </a:r>
                    </a:p>
                  </a:txBody>
                  <a:tcPr marL="80151" marR="80151" marT="39979" marB="3997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1"/>
                  </a:ext>
                </a:extLst>
              </a:tr>
              <a:tr h="201877">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Calibri Light" charset="0"/>
                          <a:ea typeface="MS PGothic" charset="-128"/>
                        </a:rPr>
                        <a:t>11</a:t>
                      </a:r>
                    </a:p>
                  </a:txBody>
                  <a:tcPr marL="80151" marR="80151" marT="39979" marB="3997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Calibri Light" charset="0"/>
                          <a:ea typeface="MS PGothic" charset="-128"/>
                        </a:rPr>
                        <a:t>12</a:t>
                      </a:r>
                    </a:p>
                  </a:txBody>
                  <a:tcPr marL="80151" marR="80151" marT="39979" marB="3997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Calibri Light" charset="0"/>
                          <a:ea typeface="MS PGothic" charset="-128"/>
                        </a:rPr>
                        <a:t>13</a:t>
                      </a:r>
                    </a:p>
                  </a:txBody>
                  <a:tcPr marL="80151" marR="80151" marT="39979" marB="3997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Calibri Light" charset="0"/>
                          <a:ea typeface="MS PGothic" charset="-128"/>
                        </a:rPr>
                        <a:t>14</a:t>
                      </a:r>
                    </a:p>
                  </a:txBody>
                  <a:tcPr marL="80151" marR="80151" marT="39979" marB="3997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Calibri Light" charset="0"/>
                          <a:ea typeface="MS PGothic" charset="-128"/>
                        </a:rPr>
                        <a:t>15</a:t>
                      </a:r>
                    </a:p>
                  </a:txBody>
                  <a:tcPr marL="80151" marR="80151" marT="39979" marB="3997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Calibri Light" charset="0"/>
                          <a:ea typeface="MS PGothic" charset="-128"/>
                        </a:rPr>
                        <a:t>16</a:t>
                      </a:r>
                    </a:p>
                  </a:txBody>
                  <a:tcPr marL="80151" marR="80151" marT="39979" marB="3997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Calibri Light" charset="0"/>
                          <a:ea typeface="MS PGothic" charset="-128"/>
                        </a:rPr>
                        <a:t>17</a:t>
                      </a:r>
                    </a:p>
                  </a:txBody>
                  <a:tcPr marL="80151" marR="80151" marT="39979" marB="3997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2"/>
                  </a:ext>
                </a:extLst>
              </a:tr>
              <a:tr h="201877">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Calibri Light" charset="0"/>
                          <a:ea typeface="MS PGothic" charset="-128"/>
                        </a:rPr>
                        <a:t>18</a:t>
                      </a:r>
                    </a:p>
                  </a:txBody>
                  <a:tcPr marL="80151" marR="80151" marT="39979" marB="3997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Calibri Light" charset="0"/>
                          <a:ea typeface="MS PGothic" charset="-128"/>
                        </a:rPr>
                        <a:t>19</a:t>
                      </a:r>
                    </a:p>
                  </a:txBody>
                  <a:tcPr marL="80151" marR="80151" marT="39979" marB="3997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Calibri Light" charset="0"/>
                          <a:ea typeface="MS PGothic" charset="-128"/>
                        </a:rPr>
                        <a:t>20</a:t>
                      </a:r>
                    </a:p>
                  </a:txBody>
                  <a:tcPr marL="80151" marR="80151" marT="39979" marB="3997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Calibri Light" charset="0"/>
                          <a:ea typeface="MS PGothic" charset="-128"/>
                        </a:rPr>
                        <a:t>21</a:t>
                      </a:r>
                    </a:p>
                  </a:txBody>
                  <a:tcPr marL="80151" marR="80151" marT="39979" marB="3997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Calibri Light" charset="0"/>
                          <a:ea typeface="MS PGothic" charset="-128"/>
                        </a:rPr>
                        <a:t>22</a:t>
                      </a:r>
                    </a:p>
                  </a:txBody>
                  <a:tcPr marL="80151" marR="80151" marT="39979" marB="3997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Calibri Light" charset="0"/>
                          <a:ea typeface="MS PGothic" charset="-128"/>
                        </a:rPr>
                        <a:t>23</a:t>
                      </a:r>
                    </a:p>
                  </a:txBody>
                  <a:tcPr marL="80151" marR="80151" marT="39979" marB="3997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Calibri Light" charset="0"/>
                          <a:ea typeface="MS PGothic" charset="-128"/>
                        </a:rPr>
                        <a:t>24</a:t>
                      </a:r>
                    </a:p>
                  </a:txBody>
                  <a:tcPr marL="80151" marR="80151" marT="39979" marB="3997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3"/>
                  </a:ext>
                </a:extLst>
              </a:tr>
              <a:tr h="201877">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Calibri Light" charset="0"/>
                          <a:ea typeface="MS PGothic" charset="-128"/>
                        </a:rPr>
                        <a:t>25</a:t>
                      </a:r>
                    </a:p>
                  </a:txBody>
                  <a:tcPr marL="80151" marR="80151" marT="39979" marB="3997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Calibri Light" charset="0"/>
                          <a:ea typeface="MS PGothic" charset="-128"/>
                        </a:rPr>
                        <a:t>26</a:t>
                      </a:r>
                    </a:p>
                  </a:txBody>
                  <a:tcPr marL="80151" marR="80151" marT="39979" marB="3997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Calibri Light" charset="0"/>
                          <a:ea typeface="MS PGothic" charset="-128"/>
                        </a:rPr>
                        <a:t>27</a:t>
                      </a:r>
                    </a:p>
                  </a:txBody>
                  <a:tcPr marL="80151" marR="80151" marT="39979" marB="3997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Calibri Light" charset="0"/>
                          <a:ea typeface="MS PGothic" charset="-128"/>
                        </a:rPr>
                        <a:t>28</a:t>
                      </a:r>
                    </a:p>
                  </a:txBody>
                  <a:tcPr marL="80151" marR="80151" marT="39979" marB="3997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Calibri Light" charset="0"/>
                          <a:ea typeface="MS PGothic" charset="-128"/>
                        </a:rPr>
                        <a:t>29</a:t>
                      </a:r>
                    </a:p>
                  </a:txBody>
                  <a:tcPr marL="80151" marR="80151" marT="39979" marB="3997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Calibri Light" charset="0"/>
                          <a:ea typeface="MS PGothic" charset="-128"/>
                        </a:rPr>
                        <a:t>30</a:t>
                      </a:r>
                    </a:p>
                  </a:txBody>
                  <a:tcPr marL="80151" marR="80151" marT="39979" marB="3997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dirty="0">
                          <a:ln>
                            <a:noFill/>
                          </a:ln>
                          <a:solidFill>
                            <a:schemeClr val="tx1"/>
                          </a:solidFill>
                          <a:effectLst/>
                          <a:latin typeface="Calibri Light" charset="0"/>
                          <a:ea typeface="MS PGothic" charset="-128"/>
                        </a:rPr>
                        <a:t>31</a:t>
                      </a:r>
                    </a:p>
                  </a:txBody>
                  <a:tcPr marL="80151" marR="80151" marT="39979" marB="3997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4"/>
                  </a:ext>
                </a:extLst>
              </a:tr>
              <a:tr h="201877">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800" b="0" i="0" u="none" strike="noStrike" cap="none" normalizeH="0" baseline="0" dirty="0">
                        <a:ln>
                          <a:noFill/>
                        </a:ln>
                        <a:solidFill>
                          <a:schemeClr val="tx1"/>
                        </a:solidFill>
                        <a:effectLst/>
                        <a:latin typeface="Calibri Light" charset="0"/>
                        <a:ea typeface="MS PGothic" charset="-128"/>
                      </a:endParaRPr>
                    </a:p>
                  </a:txBody>
                  <a:tcPr marL="80151" marR="80151" marT="39979" marB="3997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800" b="0" i="0" u="none" strike="noStrike" cap="none" normalizeH="0" baseline="0" dirty="0">
                        <a:ln>
                          <a:noFill/>
                        </a:ln>
                        <a:solidFill>
                          <a:schemeClr val="tx1"/>
                        </a:solidFill>
                        <a:effectLst/>
                        <a:latin typeface="Calibri Light" charset="0"/>
                        <a:ea typeface="MS PGothic" charset="-128"/>
                      </a:endParaRPr>
                    </a:p>
                  </a:txBody>
                  <a:tcPr marL="80151" marR="80151" marT="39979" marB="3997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800" b="0" i="0" u="none" strike="noStrike" cap="none" normalizeH="0" baseline="30000" dirty="0">
                        <a:ln>
                          <a:noFill/>
                        </a:ln>
                        <a:solidFill>
                          <a:schemeClr val="tx1"/>
                        </a:solidFill>
                        <a:effectLst/>
                        <a:latin typeface="Calibri Light" charset="0"/>
                        <a:ea typeface="MS PGothic" charset="-128"/>
                      </a:endParaRPr>
                    </a:p>
                  </a:txBody>
                  <a:tcPr marL="80151" marR="80151" marT="39979" marB="3997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800" b="0" i="0" u="none" strike="noStrike" cap="none" normalizeH="0" baseline="30000" dirty="0">
                        <a:ln>
                          <a:noFill/>
                        </a:ln>
                        <a:solidFill>
                          <a:schemeClr val="tx1"/>
                        </a:solidFill>
                        <a:effectLst/>
                        <a:latin typeface="Calibri Light" charset="0"/>
                        <a:ea typeface="MS PGothic" charset="-128"/>
                      </a:endParaRPr>
                    </a:p>
                  </a:txBody>
                  <a:tcPr marL="80151" marR="80151" marT="39979" marB="3997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800" b="0" i="0" u="none" strike="noStrike" cap="none" normalizeH="0" baseline="30000" dirty="0">
                        <a:ln>
                          <a:noFill/>
                        </a:ln>
                        <a:solidFill>
                          <a:schemeClr val="tx1"/>
                        </a:solidFill>
                        <a:effectLst/>
                        <a:latin typeface="Calibri Light" charset="0"/>
                        <a:ea typeface="MS PGothic" charset="-128"/>
                      </a:endParaRPr>
                    </a:p>
                  </a:txBody>
                  <a:tcPr marL="80151" marR="80151" marT="39979" marB="3997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800" b="0" i="0" u="none" strike="noStrike" cap="none" normalizeH="0" baseline="30000" dirty="0">
                        <a:ln>
                          <a:noFill/>
                        </a:ln>
                        <a:solidFill>
                          <a:schemeClr val="tx1"/>
                        </a:solidFill>
                        <a:effectLst/>
                        <a:latin typeface="Calibri Light" charset="0"/>
                        <a:ea typeface="MS PGothic" charset="-128"/>
                      </a:endParaRPr>
                    </a:p>
                  </a:txBody>
                  <a:tcPr marL="80151" marR="80151" marT="39979" marB="3997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tc>
                  <a:txBody>
                    <a:bodyPr/>
                    <a:lstStyle>
                      <a:lvl1pPr>
                        <a:lnSpc>
                          <a:spcPct val="90000"/>
                        </a:lnSpc>
                        <a:spcBef>
                          <a:spcPts val="1000"/>
                        </a:spcBef>
                        <a:buFont typeface="Arial" charset="0"/>
                        <a:defRPr sz="2400">
                          <a:solidFill>
                            <a:schemeClr val="tx1"/>
                          </a:solidFill>
                          <a:latin typeface="Georgia" charset="0"/>
                          <a:ea typeface="MS PGothic" charset="-128"/>
                        </a:defRPr>
                      </a:lvl1pPr>
                      <a:lvl2pPr marL="742950" indent="-285750">
                        <a:lnSpc>
                          <a:spcPct val="90000"/>
                        </a:lnSpc>
                        <a:spcBef>
                          <a:spcPts val="500"/>
                        </a:spcBef>
                        <a:buFont typeface="Arial" charset="0"/>
                        <a:defRPr sz="2000">
                          <a:solidFill>
                            <a:schemeClr val="tx1"/>
                          </a:solidFill>
                          <a:latin typeface="Georgia" charset="0"/>
                          <a:ea typeface="MS PGothic" charset="-128"/>
                        </a:defRPr>
                      </a:lvl2pPr>
                      <a:lvl3pPr marL="1143000" indent="-228600">
                        <a:lnSpc>
                          <a:spcPct val="90000"/>
                        </a:lnSpc>
                        <a:spcBef>
                          <a:spcPts val="500"/>
                        </a:spcBef>
                        <a:buFont typeface="Arial" charset="0"/>
                        <a:defRPr>
                          <a:solidFill>
                            <a:schemeClr val="tx1"/>
                          </a:solidFill>
                          <a:latin typeface="Georgia" charset="0"/>
                          <a:ea typeface="MS PGothic" charset="-128"/>
                        </a:defRPr>
                      </a:lvl3pPr>
                      <a:lvl4pPr marL="1600200" indent="-228600">
                        <a:lnSpc>
                          <a:spcPct val="90000"/>
                        </a:lnSpc>
                        <a:spcBef>
                          <a:spcPts val="500"/>
                        </a:spcBef>
                        <a:buFont typeface="Arial" charset="0"/>
                        <a:defRPr sz="1600">
                          <a:solidFill>
                            <a:schemeClr val="tx1"/>
                          </a:solidFill>
                          <a:latin typeface="Georgia" charset="0"/>
                          <a:ea typeface="MS PGothic" charset="-128"/>
                        </a:defRPr>
                      </a:lvl4pPr>
                      <a:lvl5pPr marL="2057400" indent="-228600">
                        <a:lnSpc>
                          <a:spcPct val="90000"/>
                        </a:lnSpc>
                        <a:spcBef>
                          <a:spcPts val="500"/>
                        </a:spcBef>
                        <a:buFont typeface="Arial" charset="0"/>
                        <a:defRPr sz="1600">
                          <a:solidFill>
                            <a:schemeClr val="tx1"/>
                          </a:solidFill>
                          <a:latin typeface="Georgia" charset="0"/>
                          <a:ea typeface="MS PGothic" charset="-128"/>
                        </a:defRPr>
                      </a:lvl5pPr>
                      <a:lvl6pPr marL="25146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6pPr>
                      <a:lvl7pPr marL="29718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7pPr>
                      <a:lvl8pPr marL="34290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8pPr>
                      <a:lvl9pPr marL="3886200" indent="-228600" eaLnBrk="0" fontAlgn="base" hangingPunct="0">
                        <a:lnSpc>
                          <a:spcPct val="90000"/>
                        </a:lnSpc>
                        <a:spcBef>
                          <a:spcPts val="500"/>
                        </a:spcBef>
                        <a:spcAft>
                          <a:spcPct val="0"/>
                        </a:spcAft>
                        <a:buFont typeface="Arial" charset="0"/>
                        <a:defRPr sz="1600">
                          <a:solidFill>
                            <a:schemeClr val="tx1"/>
                          </a:solidFill>
                          <a:latin typeface="Georgia" charset="0"/>
                          <a:ea typeface="MS PGothic"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800" b="0" i="0" u="none" strike="noStrike" cap="none" normalizeH="0" baseline="30000" dirty="0">
                        <a:ln>
                          <a:noFill/>
                        </a:ln>
                        <a:solidFill>
                          <a:schemeClr val="tx1"/>
                        </a:solidFill>
                        <a:effectLst/>
                        <a:latin typeface="Calibri Light" charset="0"/>
                        <a:ea typeface="MS PGothic" charset="-128"/>
                      </a:endParaRPr>
                    </a:p>
                  </a:txBody>
                  <a:tcPr marL="80151" marR="80151" marT="39979" marB="39979" anchor="ctr"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val="10005"/>
                  </a:ext>
                </a:extLst>
              </a:tr>
            </a:tbl>
          </a:graphicData>
        </a:graphic>
      </p:graphicFrame>
      <p:sp>
        <p:nvSpPr>
          <p:cNvPr id="2" name="Rectangle 1"/>
          <p:cNvSpPr/>
          <p:nvPr/>
        </p:nvSpPr>
        <p:spPr>
          <a:xfrm>
            <a:off x="4962817" y="6130500"/>
            <a:ext cx="2871299" cy="215444"/>
          </a:xfrm>
          <a:prstGeom prst="rect">
            <a:avLst/>
          </a:prstGeom>
        </p:spPr>
        <p:txBody>
          <a:bodyPr wrap="none">
            <a:spAutoFit/>
          </a:bodyPr>
          <a:lstStyle/>
          <a:p>
            <a:r>
              <a:rPr lang="en-US" sz="800" b="1" dirty="0">
                <a:solidFill>
                  <a:schemeClr val="bg1">
                    <a:lumMod val="50000"/>
                  </a:schemeClr>
                </a:solidFill>
              </a:rPr>
              <a:t>*No primary elections in April, July or October</a:t>
            </a:r>
          </a:p>
        </p:txBody>
      </p:sp>
      <p:sp>
        <p:nvSpPr>
          <p:cNvPr id="24" name="Text Placeholder 18"/>
          <p:cNvSpPr txBox="1">
            <a:spLocks/>
          </p:cNvSpPr>
          <p:nvPr/>
        </p:nvSpPr>
        <p:spPr bwMode="auto">
          <a:xfrm>
            <a:off x="404807" y="6220588"/>
            <a:ext cx="8247721" cy="191226"/>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Font typeface="Arial" panose="020B0604020202020204" pitchFamily="34" charset="0"/>
              <a:buNone/>
              <a:defRPr/>
            </a:pPr>
            <a:r>
              <a:rPr lang="en-US" sz="700" dirty="0">
                <a:solidFill>
                  <a:schemeClr val="tx1">
                    <a:lumMod val="50000"/>
                    <a:lumOff val="50000"/>
                  </a:schemeClr>
                </a:solidFill>
                <a:latin typeface="Georgia"/>
                <a:cs typeface="Georgia"/>
              </a:rPr>
              <a:t>Source: National Journal Research, 2018.</a:t>
            </a:r>
          </a:p>
        </p:txBody>
      </p:sp>
      <p:pic>
        <p:nvPicPr>
          <p:cNvPr id="25" name="Picture 24"/>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03175" y="274320"/>
            <a:ext cx="2080349" cy="274320"/>
          </a:xfrm>
          <a:prstGeom prst="rect">
            <a:avLst/>
          </a:prstGeom>
        </p:spPr>
      </p:pic>
      <p:sp>
        <p:nvSpPr>
          <p:cNvPr id="27" name="Text Placeholder 18"/>
          <p:cNvSpPr txBox="1">
            <a:spLocks/>
          </p:cNvSpPr>
          <p:nvPr/>
        </p:nvSpPr>
        <p:spPr bwMode="auto">
          <a:xfrm>
            <a:off x="404808" y="6422607"/>
            <a:ext cx="3043242"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dirty="0">
                <a:latin typeface="Georgia"/>
                <a:cs typeface="Georgia"/>
              </a:rPr>
              <a:t>Daniel Stublen | Slide last updated on: September 27, 2018 </a:t>
            </a:r>
          </a:p>
        </p:txBody>
      </p:sp>
    </p:spTree>
    <p:extLst>
      <p:ext uri="{BB962C8B-B14F-4D97-AF65-F5344CB8AC3E}">
        <p14:creationId xmlns:p14="http://schemas.microsoft.com/office/powerpoint/2010/main" val="12056899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txBox="1">
            <a:spLocks/>
          </p:cNvSpPr>
          <p:nvPr/>
        </p:nvSpPr>
        <p:spPr bwMode="auto">
          <a:xfrm>
            <a:off x="404814" y="756919"/>
            <a:ext cx="8407400" cy="69583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200" b="1" kern="1200">
                <a:solidFill>
                  <a:schemeClr val="tx1"/>
                </a:solidFill>
                <a:latin typeface="Georgia" panose="02040502050405020303" pitchFamily="18" charset="0"/>
                <a:ea typeface="ＭＳ Ｐゴシック" panose="020B0600070205080204" pitchFamily="34" charset="-128"/>
                <a:cs typeface="MS PGothic" charset="0"/>
              </a:defRPr>
            </a:lvl1pPr>
            <a:lvl2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2pPr>
            <a:lvl3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3pPr>
            <a:lvl4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4pPr>
            <a:lvl5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5pPr>
            <a:lvl6pPr marL="4572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6pPr>
            <a:lvl7pPr marL="9144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7pPr>
            <a:lvl8pPr marL="13716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8pPr>
            <a:lvl9pPr marL="18288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9pPr>
          </a:lstStyle>
          <a:p>
            <a:r>
              <a:rPr lang="en-US" altLang="en-US" sz="2000" dirty="0">
                <a:latin typeface="Georgia" charset="0"/>
                <a:ea typeface="ＭＳ Ｐゴシック" charset="-128"/>
                <a:cs typeface="MS PGothic" charset="-128"/>
              </a:rPr>
              <a:t>The president’s party has lost Senate seats in 19 of the last 26 midterm elections</a:t>
            </a:r>
          </a:p>
        </p:txBody>
      </p:sp>
      <p:sp>
        <p:nvSpPr>
          <p:cNvPr id="18" name="Rectangle 14"/>
          <p:cNvSpPr>
            <a:spLocks noChangeArrowheads="1"/>
          </p:cNvSpPr>
          <p:nvPr/>
        </p:nvSpPr>
        <p:spPr bwMode="auto">
          <a:xfrm>
            <a:off x="404814" y="1548295"/>
            <a:ext cx="8229600" cy="276999"/>
          </a:xfrm>
          <a:prstGeom prst="rect">
            <a:avLst/>
          </a:prstGeom>
          <a:noFill/>
          <a:ln>
            <a:noFill/>
          </a:ln>
          <a:extLst/>
        </p:spPr>
        <p:txBody>
          <a:bodyPr>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lnSpc>
                <a:spcPct val="100000"/>
              </a:lnSpc>
              <a:spcBef>
                <a:spcPct val="0"/>
              </a:spcBef>
              <a:buFontTx/>
              <a:buNone/>
              <a:defRPr/>
            </a:pPr>
            <a:r>
              <a:rPr lang="en-US" altLang="en-US" sz="1200" b="1" dirty="0"/>
              <a:t>President’s party gain/loss of seats in Senate</a:t>
            </a:r>
          </a:p>
        </p:txBody>
      </p:sp>
      <p:sp>
        <p:nvSpPr>
          <p:cNvPr id="23" name="Text Placeholder 18"/>
          <p:cNvSpPr txBox="1">
            <a:spLocks/>
          </p:cNvSpPr>
          <p:nvPr/>
        </p:nvSpPr>
        <p:spPr bwMode="auto">
          <a:xfrm>
            <a:off x="404807" y="6220588"/>
            <a:ext cx="8247721" cy="191226"/>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defRPr/>
            </a:pPr>
            <a:r>
              <a:rPr lang="en-US" sz="700" dirty="0">
                <a:solidFill>
                  <a:schemeClr val="tx1">
                    <a:lumMod val="65000"/>
                    <a:lumOff val="35000"/>
                  </a:schemeClr>
                </a:solidFill>
              </a:rPr>
              <a:t>Sources: Charlie Cook, “Will History Hold in 2018 Midterms?” The Cook Political Report, January 9, 2017. </a:t>
            </a:r>
          </a:p>
        </p:txBody>
      </p:sp>
      <p:sp>
        <p:nvSpPr>
          <p:cNvPr id="6" name="Slide Number Placeholder 5"/>
          <p:cNvSpPr>
            <a:spLocks noGrp="1"/>
          </p:cNvSpPr>
          <p:nvPr>
            <p:ph type="sldNum" sz="quarter" idx="12"/>
          </p:nvPr>
        </p:nvSpPr>
        <p:spPr/>
        <p:txBody>
          <a:bodyPr/>
          <a:lstStyle/>
          <a:p>
            <a:fld id="{BEFBC90E-502A-A54D-9BAE-6F74229062B0}" type="slidenum">
              <a:rPr lang="en-US" smtClean="0"/>
              <a:pPr/>
              <a:t>4</a:t>
            </a:fld>
            <a:endParaRPr lang="en-US" dirty="0"/>
          </a:p>
        </p:txBody>
      </p:sp>
      <p:sp>
        <p:nvSpPr>
          <p:cNvPr id="11" name="Rectangle 14"/>
          <p:cNvSpPr>
            <a:spLocks noChangeArrowheads="1"/>
          </p:cNvSpPr>
          <p:nvPr/>
        </p:nvSpPr>
        <p:spPr bwMode="auto">
          <a:xfrm>
            <a:off x="404814" y="1792165"/>
            <a:ext cx="2824227" cy="215444"/>
          </a:xfrm>
          <a:prstGeom prst="rect">
            <a:avLst/>
          </a:prstGeom>
          <a:noFill/>
          <a:ln>
            <a:noFill/>
          </a:ln>
          <a:extLst/>
        </p:spPr>
        <p:txBody>
          <a:bodyPr wrap="square">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lnSpc>
                <a:spcPct val="100000"/>
              </a:lnSpc>
              <a:spcBef>
                <a:spcPct val="0"/>
              </a:spcBef>
              <a:buNone/>
              <a:defRPr/>
            </a:pPr>
            <a:r>
              <a:rPr lang="en-US" altLang="en-US" sz="800" dirty="0">
                <a:solidFill>
                  <a:schemeClr val="tx1">
                    <a:lumMod val="50000"/>
                    <a:lumOff val="50000"/>
                  </a:schemeClr>
                </a:solidFill>
                <a:latin typeface="Verdana"/>
                <a:cs typeface="Verdana"/>
              </a:rPr>
              <a:t>VITAL STATISTICS ON CONGRESS</a:t>
            </a:r>
          </a:p>
        </p:txBody>
      </p:sp>
      <p:graphicFrame>
        <p:nvGraphicFramePr>
          <p:cNvPr id="30" name="Chart 29"/>
          <p:cNvGraphicFramePr/>
          <p:nvPr>
            <p:extLst/>
          </p:nvPr>
        </p:nvGraphicFramePr>
        <p:xfrm>
          <a:off x="1208649" y="2199473"/>
          <a:ext cx="5805948" cy="3964374"/>
        </p:xfrm>
        <a:graphic>
          <a:graphicData uri="http://schemas.openxmlformats.org/drawingml/2006/chart">
            <c:chart xmlns:c="http://schemas.openxmlformats.org/drawingml/2006/chart" xmlns:r="http://schemas.openxmlformats.org/officeDocument/2006/relationships" r:id="rId2"/>
          </a:graphicData>
        </a:graphic>
      </p:graphicFrame>
      <p:grpSp>
        <p:nvGrpSpPr>
          <p:cNvPr id="31" name="Group 30"/>
          <p:cNvGrpSpPr/>
          <p:nvPr/>
        </p:nvGrpSpPr>
        <p:grpSpPr>
          <a:xfrm>
            <a:off x="3855065" y="2080683"/>
            <a:ext cx="513116" cy="4215908"/>
            <a:chOff x="3924081" y="2568830"/>
            <a:chExt cx="513116" cy="3690544"/>
          </a:xfrm>
        </p:grpSpPr>
        <p:cxnSp>
          <p:nvCxnSpPr>
            <p:cNvPr id="32" name="Straight Arrow Connector 31"/>
            <p:cNvCxnSpPr/>
            <p:nvPr/>
          </p:nvCxnSpPr>
          <p:spPr>
            <a:xfrm>
              <a:off x="4180639" y="2727933"/>
              <a:ext cx="0" cy="3331599"/>
            </a:xfrm>
            <a:prstGeom prst="straightConnector1">
              <a:avLst/>
            </a:prstGeom>
            <a:ln>
              <a:solidFill>
                <a:schemeClr val="bg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3924081" y="2568830"/>
              <a:ext cx="513116" cy="215444"/>
            </a:xfrm>
            <a:prstGeom prst="rect">
              <a:avLst/>
            </a:prstGeom>
            <a:noFill/>
          </p:spPr>
          <p:txBody>
            <a:bodyPr wrap="square" rtlCol="0">
              <a:spAutoFit/>
            </a:bodyPr>
            <a:lstStyle/>
            <a:p>
              <a:pPr algn="ctr"/>
              <a:r>
                <a:rPr lang="en-US" sz="800" dirty="0">
                  <a:latin typeface="+mn-lt"/>
                </a:rPr>
                <a:t>2014</a:t>
              </a:r>
            </a:p>
          </p:txBody>
        </p:sp>
        <p:sp>
          <p:nvSpPr>
            <p:cNvPr id="34" name="TextBox 33"/>
            <p:cNvSpPr txBox="1"/>
            <p:nvPr/>
          </p:nvSpPr>
          <p:spPr>
            <a:xfrm>
              <a:off x="3924081" y="6043930"/>
              <a:ext cx="513116" cy="215444"/>
            </a:xfrm>
            <a:prstGeom prst="rect">
              <a:avLst/>
            </a:prstGeom>
            <a:noFill/>
          </p:spPr>
          <p:txBody>
            <a:bodyPr wrap="square" rtlCol="0">
              <a:spAutoFit/>
            </a:bodyPr>
            <a:lstStyle/>
            <a:p>
              <a:pPr algn="ctr"/>
              <a:r>
                <a:rPr lang="en-US" sz="800" dirty="0">
                  <a:latin typeface="+mn-lt"/>
                </a:rPr>
                <a:t>1914</a:t>
              </a:r>
            </a:p>
          </p:txBody>
        </p:sp>
      </p:grpSp>
      <p:sp>
        <p:nvSpPr>
          <p:cNvPr id="35" name="Rectangle 34"/>
          <p:cNvSpPr/>
          <p:nvPr/>
        </p:nvSpPr>
        <p:spPr>
          <a:xfrm>
            <a:off x="5391035" y="2513291"/>
            <a:ext cx="2588399" cy="1449109"/>
          </a:xfrm>
          <a:prstGeom prst="rect">
            <a:avLst/>
          </a:prstGeom>
          <a:solidFill>
            <a:srgbClr val="F1EBE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n-US" sz="1200" b="1" dirty="0">
                <a:solidFill>
                  <a:schemeClr val="tx1"/>
                </a:solidFill>
                <a:latin typeface="Georgia" charset="0"/>
                <a:ea typeface="Georgia" charset="0"/>
                <a:cs typeface="Georgia" charset="0"/>
              </a:rPr>
              <a:t>Surge and decline theory</a:t>
            </a:r>
          </a:p>
          <a:p>
            <a:pPr>
              <a:defRPr/>
            </a:pPr>
            <a:r>
              <a:rPr lang="en-US" sz="1200" dirty="0">
                <a:solidFill>
                  <a:schemeClr val="tx1"/>
                </a:solidFill>
                <a:latin typeface="Georgia" charset="0"/>
                <a:ea typeface="Georgia" charset="0"/>
                <a:cs typeface="Georgia" charset="0"/>
              </a:rPr>
              <a:t>When presidents are elected or reelected, their party picks up House and Senate seats, causing them to be overexposed in the following midterm election, or six years later in the Senate</a:t>
            </a:r>
          </a:p>
        </p:txBody>
      </p:sp>
      <p:sp>
        <p:nvSpPr>
          <p:cNvPr id="21" name="TextBox 13"/>
          <p:cNvSpPr txBox="1">
            <a:spLocks noChangeArrowheads="1"/>
          </p:cNvSpPr>
          <p:nvPr/>
        </p:nvSpPr>
        <p:spPr bwMode="auto">
          <a:xfrm>
            <a:off x="404814" y="1985667"/>
            <a:ext cx="402930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0" rIns="91440" bIns="45720" anchor="ctr" anchorCtr="0">
            <a:spAutoFit/>
          </a:bodyPr>
          <a:lstStyle>
            <a:lvl1pPr>
              <a:lnSpc>
                <a:spcPct val="90000"/>
              </a:lnSpc>
              <a:spcBef>
                <a:spcPts val="1000"/>
              </a:spcBef>
              <a:buFont typeface="Arial" charset="0"/>
              <a:buChar char="•"/>
              <a:defRPr sz="2800">
                <a:solidFill>
                  <a:schemeClr val="tx1"/>
                </a:solidFill>
                <a:latin typeface="Georgia" charset="0"/>
                <a:ea typeface="ＭＳ Ｐゴシック" charset="-128"/>
                <a:cs typeface="MS PGothic" charset="-128"/>
              </a:defRPr>
            </a:lvl1pPr>
            <a:lvl2pPr marL="742950" indent="-285750">
              <a:lnSpc>
                <a:spcPct val="90000"/>
              </a:lnSpc>
              <a:spcBef>
                <a:spcPts val="500"/>
              </a:spcBef>
              <a:buFont typeface="Arial" charset="0"/>
              <a:buChar char="•"/>
              <a:defRPr sz="2400">
                <a:solidFill>
                  <a:schemeClr val="tx1"/>
                </a:solidFill>
                <a:latin typeface="Georgia" charset="0"/>
                <a:ea typeface="ＭＳ Ｐゴシック" charset="-128"/>
                <a:cs typeface="MS PGothic" charset="-128"/>
              </a:defRPr>
            </a:lvl2pPr>
            <a:lvl3pPr marL="1143000" indent="-228600">
              <a:lnSpc>
                <a:spcPct val="90000"/>
              </a:lnSpc>
              <a:spcBef>
                <a:spcPts val="500"/>
              </a:spcBef>
              <a:buFont typeface="Arial" charset="0"/>
              <a:buChar char="•"/>
              <a:defRPr sz="2000">
                <a:solidFill>
                  <a:schemeClr val="tx1"/>
                </a:solidFill>
                <a:latin typeface="Georgia" charset="0"/>
                <a:ea typeface="ＭＳ Ｐゴシック" charset="-128"/>
                <a:cs typeface="MS PGothic" charset="-128"/>
              </a:defRPr>
            </a:lvl3pPr>
            <a:lvl4pPr marL="1600200" indent="-228600">
              <a:lnSpc>
                <a:spcPct val="90000"/>
              </a:lnSpc>
              <a:spcBef>
                <a:spcPts val="500"/>
              </a:spcBef>
              <a:buFont typeface="Arial" charset="0"/>
              <a:buChar char="•"/>
              <a:defRPr>
                <a:solidFill>
                  <a:schemeClr val="tx1"/>
                </a:solidFill>
                <a:latin typeface="Georgia" charset="0"/>
                <a:ea typeface="ＭＳ Ｐゴシック" charset="-128"/>
                <a:cs typeface="MS PGothic" charset="-128"/>
              </a:defRPr>
            </a:lvl4pPr>
            <a:lvl5pPr marL="2057400" indent="-228600">
              <a:lnSpc>
                <a:spcPct val="90000"/>
              </a:lnSpc>
              <a:spcBef>
                <a:spcPts val="500"/>
              </a:spcBef>
              <a:buFont typeface="Arial" charset="0"/>
              <a:buChar char="•"/>
              <a:defRPr>
                <a:solidFill>
                  <a:schemeClr val="tx1"/>
                </a:solidFill>
                <a:latin typeface="Georgia" charset="0"/>
                <a:ea typeface="ＭＳ Ｐゴシック" charset="-128"/>
                <a:cs typeface="MS PGothic" charset="-128"/>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MS PGothic" charset="-128"/>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MS PGothic" charset="-128"/>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MS PGothic" charset="-128"/>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MS PGothic" charset="-128"/>
              </a:defRPr>
            </a:lvl9pPr>
          </a:lstStyle>
          <a:p>
            <a:pPr>
              <a:lnSpc>
                <a:spcPct val="100000"/>
              </a:lnSpc>
              <a:spcBef>
                <a:spcPct val="0"/>
              </a:spcBef>
              <a:buNone/>
            </a:pPr>
            <a:r>
              <a:rPr lang="en-US" altLang="en-US" sz="1400" b="1" dirty="0">
                <a:solidFill>
                  <a:srgbClr val="3A608D"/>
                </a:solidFill>
                <a:latin typeface="Verdana" charset="0"/>
                <a:ea typeface="Verdana" charset="0"/>
                <a:cs typeface="Verdana" charset="0"/>
              </a:rPr>
              <a:t>■</a:t>
            </a:r>
            <a:r>
              <a:rPr lang="en-US" altLang="en-US" sz="900" b="1" dirty="0">
                <a:latin typeface="Verdana" charset="0"/>
                <a:ea typeface="Verdana" charset="0"/>
                <a:cs typeface="Verdana" charset="0"/>
              </a:rPr>
              <a:t> </a:t>
            </a:r>
            <a:r>
              <a:rPr lang="en-US" altLang="en-US" sz="900" dirty="0">
                <a:latin typeface="Verdana" charset="0"/>
                <a:ea typeface="Verdana" charset="0"/>
                <a:cs typeface="Verdana" charset="0"/>
              </a:rPr>
              <a:t>Democrats   </a:t>
            </a:r>
            <a:r>
              <a:rPr lang="en-US" altLang="en-US" sz="1400" b="1" dirty="0">
                <a:solidFill>
                  <a:srgbClr val="C35359"/>
                </a:solidFill>
                <a:latin typeface="Verdana" charset="0"/>
                <a:ea typeface="Verdana" charset="0"/>
                <a:cs typeface="Verdana" charset="0"/>
              </a:rPr>
              <a:t>■</a:t>
            </a:r>
            <a:r>
              <a:rPr lang="en-US" altLang="en-US" sz="900" b="1" dirty="0">
                <a:latin typeface="Verdana" charset="0"/>
                <a:ea typeface="Verdana" charset="0"/>
                <a:cs typeface="Verdana" charset="0"/>
              </a:rPr>
              <a:t> </a:t>
            </a:r>
            <a:r>
              <a:rPr lang="en-US" altLang="en-US" sz="900" dirty="0">
                <a:latin typeface="Verdana" charset="0"/>
                <a:ea typeface="Verdana" charset="0"/>
                <a:cs typeface="Verdana" charset="0"/>
              </a:rPr>
              <a:t>Republicans</a:t>
            </a:r>
          </a:p>
        </p:txBody>
      </p:sp>
      <p:sp>
        <p:nvSpPr>
          <p:cNvPr id="16" name="Text Placeholder 18"/>
          <p:cNvSpPr txBox="1">
            <a:spLocks/>
          </p:cNvSpPr>
          <p:nvPr/>
        </p:nvSpPr>
        <p:spPr bwMode="auto">
          <a:xfrm>
            <a:off x="404808" y="6422607"/>
            <a:ext cx="3043242"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dirty="0">
                <a:latin typeface="Georgia"/>
                <a:cs typeface="Georgia"/>
              </a:rPr>
              <a:t>Daniel Stublen | Slide last updated on: July 17, 2018</a:t>
            </a:r>
          </a:p>
        </p:txBody>
      </p:sp>
      <p:pic>
        <p:nvPicPr>
          <p:cNvPr id="17" name="Picture 1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03175" y="274320"/>
            <a:ext cx="2080349" cy="274320"/>
          </a:xfrm>
          <a:prstGeom prst="rect">
            <a:avLst/>
          </a:prstGeom>
        </p:spPr>
      </p:pic>
    </p:spTree>
    <p:extLst>
      <p:ext uri="{BB962C8B-B14F-4D97-AF65-F5344CB8AC3E}">
        <p14:creationId xmlns:p14="http://schemas.microsoft.com/office/powerpoint/2010/main" val="23743675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txBox="1">
            <a:spLocks/>
          </p:cNvSpPr>
          <p:nvPr/>
        </p:nvSpPr>
        <p:spPr bwMode="auto">
          <a:xfrm>
            <a:off x="404814" y="756919"/>
            <a:ext cx="8407400" cy="60908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200" b="1" kern="1200">
                <a:solidFill>
                  <a:schemeClr val="tx1"/>
                </a:solidFill>
                <a:latin typeface="Georgia" panose="02040502050405020303" pitchFamily="18" charset="0"/>
                <a:ea typeface="ＭＳ Ｐゴシック" panose="020B0600070205080204" pitchFamily="34" charset="-128"/>
                <a:cs typeface="MS PGothic" charset="0"/>
              </a:defRPr>
            </a:lvl1pPr>
            <a:lvl2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2pPr>
            <a:lvl3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3pPr>
            <a:lvl4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4pPr>
            <a:lvl5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5pPr>
            <a:lvl6pPr marL="4572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6pPr>
            <a:lvl7pPr marL="9144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7pPr>
            <a:lvl8pPr marL="13716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8pPr>
            <a:lvl9pPr marL="18288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9pPr>
          </a:lstStyle>
          <a:p>
            <a:r>
              <a:rPr lang="en-US" altLang="en-US" sz="2000" dirty="0">
                <a:latin typeface="Georgia" charset="0"/>
                <a:ea typeface="ＭＳ Ｐゴシック" charset="-128"/>
                <a:cs typeface="MS PGothic" charset="-128"/>
              </a:rPr>
              <a:t>Recent midterm wave elections</a:t>
            </a:r>
          </a:p>
        </p:txBody>
      </p:sp>
      <p:sp>
        <p:nvSpPr>
          <p:cNvPr id="24" name="Text Placeholder 18"/>
          <p:cNvSpPr txBox="1">
            <a:spLocks/>
          </p:cNvSpPr>
          <p:nvPr/>
        </p:nvSpPr>
        <p:spPr bwMode="auto">
          <a:xfrm>
            <a:off x="404807" y="6220588"/>
            <a:ext cx="8247721" cy="191226"/>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Font typeface="Arial" panose="020B0604020202020204" pitchFamily="34" charset="0"/>
              <a:buNone/>
              <a:defRPr/>
            </a:pPr>
            <a:r>
              <a:rPr lang="en-US" sz="700" dirty="0">
                <a:solidFill>
                  <a:schemeClr val="tx1">
                    <a:lumMod val="50000"/>
                    <a:lumOff val="50000"/>
                  </a:schemeClr>
                </a:solidFill>
                <a:latin typeface="Georgia"/>
                <a:cs typeface="Georgia"/>
              </a:rPr>
              <a:t>Sources: National Journal research, 2018.</a:t>
            </a:r>
          </a:p>
        </p:txBody>
      </p:sp>
      <p:sp>
        <p:nvSpPr>
          <p:cNvPr id="5" name="Slide Number Placeholder 4"/>
          <p:cNvSpPr>
            <a:spLocks noGrp="1"/>
          </p:cNvSpPr>
          <p:nvPr>
            <p:ph type="sldNum" sz="quarter" idx="12"/>
          </p:nvPr>
        </p:nvSpPr>
        <p:spPr/>
        <p:txBody>
          <a:bodyPr/>
          <a:lstStyle/>
          <a:p>
            <a:fld id="{BEFBC90E-502A-A54D-9BAE-6F74229062B0}" type="slidenum">
              <a:rPr lang="en-US" smtClean="0"/>
              <a:pPr/>
              <a:t>5</a:t>
            </a:fld>
            <a:endParaRPr lang="en-US" dirty="0"/>
          </a:p>
        </p:txBody>
      </p:sp>
      <p:pic>
        <p:nvPicPr>
          <p:cNvPr id="6" name="Picture 5">
            <a:extLst>
              <a:ext uri="{FF2B5EF4-FFF2-40B4-BE49-F238E27FC236}">
                <a16:creationId xmlns:a16="http://schemas.microsoft.com/office/drawing/2014/main" id="{CCA7E633-BCEF-6A4F-863F-96AA16E47246}"/>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6247665" y="1712191"/>
            <a:ext cx="2103120" cy="2103120"/>
          </a:xfrm>
          <a:prstGeom prst="ellipse">
            <a:avLst/>
          </a:prstGeom>
          <a:ln w="38100">
            <a:solidFill>
              <a:srgbClr val="0D386D"/>
            </a:solidFill>
          </a:ln>
        </p:spPr>
      </p:pic>
      <p:pic>
        <p:nvPicPr>
          <p:cNvPr id="9" name="Picture 8">
            <a:extLst>
              <a:ext uri="{FF2B5EF4-FFF2-40B4-BE49-F238E27FC236}">
                <a16:creationId xmlns:a16="http://schemas.microsoft.com/office/drawing/2014/main" id="{632E18DB-E82A-A340-BDDA-EB2F12186346}"/>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Lst>
          </a:blip>
          <a:stretch>
            <a:fillRect/>
          </a:stretch>
        </p:blipFill>
        <p:spPr>
          <a:xfrm>
            <a:off x="3476460" y="2015448"/>
            <a:ext cx="2103120" cy="2103120"/>
          </a:xfrm>
          <a:prstGeom prst="ellipse">
            <a:avLst/>
          </a:prstGeom>
          <a:ln w="38100">
            <a:solidFill>
              <a:srgbClr val="953735"/>
            </a:solidFill>
          </a:ln>
        </p:spPr>
      </p:pic>
      <p:sp>
        <p:nvSpPr>
          <p:cNvPr id="12" name="Rounded Rectangle 11">
            <a:extLst>
              <a:ext uri="{FF2B5EF4-FFF2-40B4-BE49-F238E27FC236}">
                <a16:creationId xmlns:a16="http://schemas.microsoft.com/office/drawing/2014/main" id="{C783FDA6-01BC-B041-8FDB-10D1E04AB72C}"/>
              </a:ext>
            </a:extLst>
          </p:cNvPr>
          <p:cNvSpPr/>
          <p:nvPr/>
        </p:nvSpPr>
        <p:spPr>
          <a:xfrm>
            <a:off x="458358" y="3959882"/>
            <a:ext cx="2651760" cy="1351793"/>
          </a:xfrm>
          <a:prstGeom prst="roundRect">
            <a:avLst>
              <a:gd name="adj" fmla="val 4878"/>
            </a:avLst>
          </a:prstGeom>
          <a:ln w="19050">
            <a:solidFill>
              <a:schemeClr val="bg2"/>
            </a:solidFill>
            <a:prstDash val="sysDot"/>
          </a:ln>
        </p:spPr>
        <p:txBody>
          <a:bodyPr wrap="square">
            <a:noAutofit/>
          </a:bodyPr>
          <a:lstStyle/>
          <a:p>
            <a:pPr algn="ctr"/>
            <a:r>
              <a:rPr lang="en-US" sz="1600" b="1" dirty="0">
                <a:latin typeface="+mj-lt"/>
                <a:ea typeface="Calibri" panose="020F0502020204030204" pitchFamily="34" charset="0"/>
                <a:cs typeface="Times New Roman" panose="02020603050405020304" pitchFamily="18" charset="0"/>
              </a:rPr>
              <a:t>1994 elections</a:t>
            </a:r>
          </a:p>
          <a:p>
            <a:pPr algn="ctr"/>
            <a:r>
              <a:rPr lang="en-US" sz="1400" dirty="0">
                <a:latin typeface="+mj-lt"/>
                <a:ea typeface="Calibri" panose="020F0502020204030204" pitchFamily="34" charset="0"/>
                <a:cs typeface="Times New Roman" panose="02020603050405020304" pitchFamily="18" charset="0"/>
              </a:rPr>
              <a:t>President: Bill Clinton (D) </a:t>
            </a:r>
          </a:p>
          <a:p>
            <a:pPr algn="ctr"/>
            <a:r>
              <a:rPr lang="en-US" sz="1400" dirty="0">
                <a:latin typeface="+mj-lt"/>
                <a:ea typeface="Calibri" panose="020F0502020204030204" pitchFamily="34" charset="0"/>
                <a:cs typeface="Times New Roman" panose="02020603050405020304" pitchFamily="18" charset="0"/>
              </a:rPr>
              <a:t>Republican gains:</a:t>
            </a:r>
          </a:p>
          <a:p>
            <a:pPr algn="ctr"/>
            <a:r>
              <a:rPr lang="en-US" sz="1600" b="1" dirty="0">
                <a:latin typeface="+mj-lt"/>
                <a:ea typeface="Calibri" panose="020F0502020204030204" pitchFamily="34" charset="0"/>
                <a:cs typeface="Times New Roman" panose="02020603050405020304" pitchFamily="18" charset="0"/>
              </a:rPr>
              <a:t>54 seats </a:t>
            </a:r>
            <a:r>
              <a:rPr lang="en-US" sz="1400" dirty="0">
                <a:latin typeface="+mj-lt"/>
                <a:ea typeface="Calibri" panose="020F0502020204030204" pitchFamily="34" charset="0"/>
                <a:cs typeface="Times New Roman" panose="02020603050405020304" pitchFamily="18" charset="0"/>
              </a:rPr>
              <a:t>in the House</a:t>
            </a:r>
          </a:p>
          <a:p>
            <a:pPr algn="ctr"/>
            <a:r>
              <a:rPr lang="en-US" sz="1600" b="1" dirty="0">
                <a:latin typeface="+mj-lt"/>
                <a:ea typeface="Calibri" panose="020F0502020204030204" pitchFamily="34" charset="0"/>
                <a:cs typeface="Times New Roman" panose="02020603050405020304" pitchFamily="18" charset="0"/>
              </a:rPr>
              <a:t>8 seats </a:t>
            </a:r>
            <a:r>
              <a:rPr lang="en-US" sz="1400" dirty="0">
                <a:latin typeface="+mj-lt"/>
                <a:ea typeface="Calibri" panose="020F0502020204030204" pitchFamily="34" charset="0"/>
                <a:cs typeface="Times New Roman" panose="02020603050405020304" pitchFamily="18" charset="0"/>
              </a:rPr>
              <a:t>in the Senate</a:t>
            </a:r>
            <a:r>
              <a:rPr lang="en-US" sz="1400" dirty="0">
                <a:latin typeface="+mj-lt"/>
              </a:rPr>
              <a:t> </a:t>
            </a:r>
          </a:p>
        </p:txBody>
      </p:sp>
      <p:sp>
        <p:nvSpPr>
          <p:cNvPr id="14" name="Rounded Rectangle 13">
            <a:extLst>
              <a:ext uri="{FF2B5EF4-FFF2-40B4-BE49-F238E27FC236}">
                <a16:creationId xmlns:a16="http://schemas.microsoft.com/office/drawing/2014/main" id="{F7512BD0-723B-3F40-906E-68F7676E6DB3}"/>
              </a:ext>
            </a:extLst>
          </p:cNvPr>
          <p:cNvSpPr/>
          <p:nvPr/>
        </p:nvSpPr>
        <p:spPr>
          <a:xfrm>
            <a:off x="6000768" y="3959882"/>
            <a:ext cx="2651760" cy="1351793"/>
          </a:xfrm>
          <a:prstGeom prst="roundRect">
            <a:avLst>
              <a:gd name="adj" fmla="val 5533"/>
            </a:avLst>
          </a:prstGeom>
          <a:ln w="19050">
            <a:solidFill>
              <a:schemeClr val="bg2"/>
            </a:solidFill>
            <a:prstDash val="sysDot"/>
          </a:ln>
        </p:spPr>
        <p:txBody>
          <a:bodyPr wrap="square">
            <a:noAutofit/>
          </a:bodyPr>
          <a:lstStyle/>
          <a:p>
            <a:pPr algn="ctr"/>
            <a:r>
              <a:rPr lang="en-US" sz="1600" b="1" dirty="0">
                <a:latin typeface="+mj-lt"/>
                <a:ea typeface="Calibri" panose="020F0502020204030204" pitchFamily="34" charset="0"/>
                <a:cs typeface="Times New Roman" panose="02020603050405020304" pitchFamily="18" charset="0"/>
              </a:rPr>
              <a:t>2010 elections </a:t>
            </a:r>
          </a:p>
          <a:p>
            <a:pPr algn="ctr"/>
            <a:r>
              <a:rPr lang="en-US" sz="1400" dirty="0">
                <a:latin typeface="+mj-lt"/>
                <a:ea typeface="Calibri" panose="020F0502020204030204" pitchFamily="34" charset="0"/>
                <a:cs typeface="Times New Roman" panose="02020603050405020304" pitchFamily="18" charset="0"/>
              </a:rPr>
              <a:t>President: Barack Obama (D)</a:t>
            </a:r>
          </a:p>
          <a:p>
            <a:pPr algn="ctr"/>
            <a:r>
              <a:rPr lang="en-US" sz="1400" dirty="0">
                <a:latin typeface="+mj-lt"/>
                <a:ea typeface="Calibri" panose="020F0502020204030204" pitchFamily="34" charset="0"/>
                <a:cs typeface="Times New Roman" panose="02020603050405020304" pitchFamily="18" charset="0"/>
              </a:rPr>
              <a:t>Republican gains: </a:t>
            </a:r>
          </a:p>
          <a:p>
            <a:pPr algn="ctr"/>
            <a:r>
              <a:rPr lang="en-US" sz="1600" b="1" dirty="0">
                <a:latin typeface="+mj-lt"/>
                <a:ea typeface="Calibri" panose="020F0502020204030204" pitchFamily="34" charset="0"/>
                <a:cs typeface="Times New Roman" panose="02020603050405020304" pitchFamily="18" charset="0"/>
              </a:rPr>
              <a:t>63 seats </a:t>
            </a:r>
            <a:r>
              <a:rPr lang="en-US" sz="1400" dirty="0">
                <a:latin typeface="+mj-lt"/>
                <a:ea typeface="Calibri" panose="020F0502020204030204" pitchFamily="34" charset="0"/>
                <a:cs typeface="Times New Roman" panose="02020603050405020304" pitchFamily="18" charset="0"/>
              </a:rPr>
              <a:t>in the House </a:t>
            </a:r>
          </a:p>
          <a:p>
            <a:pPr algn="ctr"/>
            <a:r>
              <a:rPr lang="en-US" sz="1600" b="1" dirty="0">
                <a:latin typeface="+mj-lt"/>
                <a:ea typeface="Calibri" panose="020F0502020204030204" pitchFamily="34" charset="0"/>
                <a:cs typeface="Times New Roman" panose="02020603050405020304" pitchFamily="18" charset="0"/>
              </a:rPr>
              <a:t>6</a:t>
            </a:r>
            <a:r>
              <a:rPr lang="en-US" sz="1400" dirty="0">
                <a:latin typeface="+mj-lt"/>
                <a:ea typeface="Calibri" panose="020F0502020204030204" pitchFamily="34" charset="0"/>
                <a:cs typeface="Times New Roman" panose="02020603050405020304" pitchFamily="18" charset="0"/>
              </a:rPr>
              <a:t> seats in the Senate</a:t>
            </a:r>
            <a:endParaRPr lang="en-US" sz="1400" dirty="0">
              <a:latin typeface="+mj-lt"/>
            </a:endParaRPr>
          </a:p>
        </p:txBody>
      </p:sp>
      <p:sp>
        <p:nvSpPr>
          <p:cNvPr id="47" name="Rounded Rectangle 46">
            <a:extLst>
              <a:ext uri="{FF2B5EF4-FFF2-40B4-BE49-F238E27FC236}">
                <a16:creationId xmlns:a16="http://schemas.microsoft.com/office/drawing/2014/main" id="{FF563CB4-6B2B-C848-8BF6-CF4DAA5C18F5}"/>
              </a:ext>
            </a:extLst>
          </p:cNvPr>
          <p:cNvSpPr/>
          <p:nvPr/>
        </p:nvSpPr>
        <p:spPr>
          <a:xfrm>
            <a:off x="3229563" y="4298210"/>
            <a:ext cx="2651760" cy="1351793"/>
          </a:xfrm>
          <a:prstGeom prst="roundRect">
            <a:avLst>
              <a:gd name="adj" fmla="val 5478"/>
            </a:avLst>
          </a:prstGeom>
          <a:ln w="19050">
            <a:solidFill>
              <a:schemeClr val="tx2"/>
            </a:solidFill>
            <a:prstDash val="sysDot"/>
          </a:ln>
        </p:spPr>
        <p:txBody>
          <a:bodyPr wrap="square">
            <a:noAutofit/>
          </a:bodyPr>
          <a:lstStyle/>
          <a:p>
            <a:pPr algn="ctr"/>
            <a:r>
              <a:rPr lang="en-US" sz="1600" b="1" dirty="0">
                <a:latin typeface="+mj-lt"/>
                <a:ea typeface="Calibri" panose="020F0502020204030204" pitchFamily="34" charset="0"/>
                <a:cs typeface="Times New Roman" panose="02020603050405020304" pitchFamily="18" charset="0"/>
              </a:rPr>
              <a:t>2006 elections</a:t>
            </a:r>
          </a:p>
          <a:p>
            <a:pPr algn="ctr"/>
            <a:r>
              <a:rPr lang="en-US" sz="1400" dirty="0">
                <a:latin typeface="+mj-lt"/>
                <a:ea typeface="Calibri" panose="020F0502020204030204" pitchFamily="34" charset="0"/>
                <a:cs typeface="Times New Roman" panose="02020603050405020304" pitchFamily="18" charset="0"/>
              </a:rPr>
              <a:t>President: George W. Bush (R) </a:t>
            </a:r>
          </a:p>
          <a:p>
            <a:pPr algn="ctr"/>
            <a:r>
              <a:rPr lang="en-US" sz="1400" dirty="0">
                <a:latin typeface="+mj-lt"/>
                <a:ea typeface="Calibri" panose="020F0502020204030204" pitchFamily="34" charset="0"/>
                <a:cs typeface="Times New Roman" panose="02020603050405020304" pitchFamily="18" charset="0"/>
              </a:rPr>
              <a:t>Democratic gains: </a:t>
            </a:r>
          </a:p>
          <a:p>
            <a:pPr algn="ctr"/>
            <a:r>
              <a:rPr lang="en-US" sz="1600" b="1" dirty="0">
                <a:latin typeface="+mj-lt"/>
                <a:ea typeface="Calibri" panose="020F0502020204030204" pitchFamily="34" charset="0"/>
                <a:cs typeface="Times New Roman" panose="02020603050405020304" pitchFamily="18" charset="0"/>
              </a:rPr>
              <a:t>31 seats </a:t>
            </a:r>
            <a:r>
              <a:rPr lang="en-US" sz="1400" dirty="0">
                <a:latin typeface="+mj-lt"/>
                <a:ea typeface="Calibri" panose="020F0502020204030204" pitchFamily="34" charset="0"/>
                <a:cs typeface="Times New Roman" panose="02020603050405020304" pitchFamily="18" charset="0"/>
              </a:rPr>
              <a:t>in the House</a:t>
            </a:r>
          </a:p>
          <a:p>
            <a:pPr algn="ctr"/>
            <a:r>
              <a:rPr lang="en-US" sz="1600" b="1" dirty="0">
                <a:latin typeface="+mj-lt"/>
                <a:ea typeface="Calibri" panose="020F0502020204030204" pitchFamily="34" charset="0"/>
                <a:cs typeface="Times New Roman" panose="02020603050405020304" pitchFamily="18" charset="0"/>
              </a:rPr>
              <a:t>6 seats </a:t>
            </a:r>
            <a:r>
              <a:rPr lang="en-US" sz="1400" dirty="0">
                <a:latin typeface="+mj-lt"/>
                <a:ea typeface="Calibri" panose="020F0502020204030204" pitchFamily="34" charset="0"/>
                <a:cs typeface="Times New Roman" panose="02020603050405020304" pitchFamily="18" charset="0"/>
              </a:rPr>
              <a:t>in the Senate</a:t>
            </a:r>
            <a:r>
              <a:rPr lang="en-US" sz="1400" dirty="0">
                <a:latin typeface="+mj-lt"/>
              </a:rPr>
              <a:t> </a:t>
            </a:r>
          </a:p>
        </p:txBody>
      </p:sp>
      <p:pic>
        <p:nvPicPr>
          <p:cNvPr id="13" name="Picture 12"/>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03175" y="274320"/>
            <a:ext cx="2080349" cy="274320"/>
          </a:xfrm>
          <a:prstGeom prst="rect">
            <a:avLst/>
          </a:prstGeom>
        </p:spPr>
      </p:pic>
      <p:sp>
        <p:nvSpPr>
          <p:cNvPr id="15" name="Text Placeholder 18"/>
          <p:cNvSpPr txBox="1">
            <a:spLocks/>
          </p:cNvSpPr>
          <p:nvPr/>
        </p:nvSpPr>
        <p:spPr bwMode="auto">
          <a:xfrm>
            <a:off x="404808" y="6422607"/>
            <a:ext cx="3043242"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dirty="0">
                <a:latin typeface="Georgia"/>
                <a:cs typeface="Georgia"/>
              </a:rPr>
              <a:t>Daniel Stublen | Slide last updated on: July 17, 2018</a:t>
            </a:r>
          </a:p>
        </p:txBody>
      </p:sp>
      <p:pic>
        <p:nvPicPr>
          <p:cNvPr id="2" name="Picture 1"/>
          <p:cNvPicPr>
            <a:picLocks noChangeAspect="1"/>
          </p:cNvPicPr>
          <p:nvPr/>
        </p:nvPicPr>
        <p:blipFill rotWithShape="1">
          <a:blip r:embed="rId6"/>
          <a:srcRect l="4575" t="6177" r="7952" b="26795"/>
          <a:stretch/>
        </p:blipFill>
        <p:spPr>
          <a:xfrm>
            <a:off x="732678" y="1712191"/>
            <a:ext cx="2103120" cy="2103120"/>
          </a:xfrm>
          <a:prstGeom prst="ellipse">
            <a:avLst/>
          </a:prstGeom>
          <a:ln w="38100">
            <a:solidFill>
              <a:schemeClr val="bg2"/>
            </a:solidFill>
          </a:ln>
        </p:spPr>
      </p:pic>
    </p:spTree>
    <p:extLst>
      <p:ext uri="{BB962C8B-B14F-4D97-AF65-F5344CB8AC3E}">
        <p14:creationId xmlns:p14="http://schemas.microsoft.com/office/powerpoint/2010/main" val="15642926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p:nvPr>
            <p:extLst/>
          </p:nvPr>
        </p:nvGraphicFramePr>
        <p:xfrm>
          <a:off x="320590" y="2291346"/>
          <a:ext cx="8251198" cy="3669706"/>
        </p:xfrm>
        <a:graphic>
          <a:graphicData uri="http://schemas.openxmlformats.org/drawingml/2006/chart">
            <c:chart xmlns:c="http://schemas.openxmlformats.org/drawingml/2006/chart" xmlns:r="http://schemas.openxmlformats.org/officeDocument/2006/relationships" r:id="rId2"/>
          </a:graphicData>
        </a:graphic>
      </p:graphicFrame>
      <p:sp>
        <p:nvSpPr>
          <p:cNvPr id="20" name="Title 1"/>
          <p:cNvSpPr txBox="1">
            <a:spLocks/>
          </p:cNvSpPr>
          <p:nvPr/>
        </p:nvSpPr>
        <p:spPr bwMode="auto">
          <a:xfrm>
            <a:off x="404814" y="756919"/>
            <a:ext cx="8047423" cy="609061"/>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200" b="1" kern="1200">
                <a:solidFill>
                  <a:schemeClr val="tx1"/>
                </a:solidFill>
                <a:latin typeface="Georgia" panose="02040502050405020303" pitchFamily="18" charset="0"/>
                <a:ea typeface="ＭＳ Ｐゴシック" panose="020B0600070205080204" pitchFamily="34" charset="-128"/>
                <a:cs typeface="MS PGothic" charset="0"/>
              </a:defRPr>
            </a:lvl1pPr>
            <a:lvl2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2pPr>
            <a:lvl3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3pPr>
            <a:lvl4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4pPr>
            <a:lvl5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5pPr>
            <a:lvl6pPr marL="4572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6pPr>
            <a:lvl7pPr marL="9144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7pPr>
            <a:lvl8pPr marL="13716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8pPr>
            <a:lvl9pPr marL="18288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9pPr>
          </a:lstStyle>
          <a:p>
            <a:pPr marL="0" marR="0" lvl="0" indent="0" algn="l" defTabSz="457200" rtl="0" eaLnBrk="0" fontAlgn="base" latinLnBrk="0" hangingPunct="0">
              <a:lnSpc>
                <a:spcPct val="9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Georgia" charset="0"/>
                <a:ea typeface="ＭＳ Ｐゴシック" charset="-128"/>
                <a:cs typeface="MS PGothic" charset="-128"/>
              </a:rPr>
              <a:t>Historic polling of generic ballots suggests Democrats will gain seats in 2018, but will it be enough to flip the House?</a:t>
            </a:r>
          </a:p>
        </p:txBody>
      </p:sp>
      <p:sp>
        <p:nvSpPr>
          <p:cNvPr id="18" name="Rectangle 14"/>
          <p:cNvSpPr>
            <a:spLocks noChangeArrowheads="1"/>
          </p:cNvSpPr>
          <p:nvPr/>
        </p:nvSpPr>
        <p:spPr bwMode="auto">
          <a:xfrm>
            <a:off x="411285" y="1548295"/>
            <a:ext cx="8229600" cy="276999"/>
          </a:xfrm>
          <a:prstGeom prst="rect">
            <a:avLst/>
          </a:prstGeom>
          <a:noFill/>
          <a:ln>
            <a:noFill/>
          </a:ln>
          <a:extLst/>
        </p:spPr>
        <p:txBody>
          <a:bodyPr>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marL="0" marR="0" lvl="0" indent="0" algn="l" defTabSz="811213" rtl="0" eaLnBrk="1" fontAlgn="auto" latinLnBrk="0" hangingPunct="1">
              <a:lnSpc>
                <a:spcPct val="100000"/>
              </a:lnSpc>
              <a:spcBef>
                <a:spcPct val="0"/>
              </a:spcBef>
              <a:spcAft>
                <a:spcPts val="0"/>
              </a:spcAft>
              <a:buClrTx/>
              <a:buSzTx/>
              <a:buFontTx/>
              <a:buNone/>
              <a:tabLst/>
              <a:defRPr/>
            </a:pPr>
            <a:r>
              <a:rPr kumimoji="0" lang="en-US" altLang="en-US" sz="1200" b="1" i="0" u="none" strike="noStrike" kern="1200" cap="none" spc="0" normalizeH="0" baseline="0" noProof="0" dirty="0">
                <a:ln>
                  <a:noFill/>
                </a:ln>
                <a:solidFill>
                  <a:srgbClr val="000000"/>
                </a:solidFill>
                <a:effectLst/>
                <a:uLnTx/>
                <a:uFillTx/>
                <a:latin typeface="Georgia" panose="02040502050405020303" pitchFamily="18" charset="0"/>
                <a:ea typeface="ＭＳ Ｐゴシック" panose="020B0600070205080204" pitchFamily="34" charset="-128"/>
                <a:cs typeface="+mn-cs"/>
              </a:rPr>
              <a:t>Comparison between generic ballot polling and </a:t>
            </a:r>
            <a:r>
              <a:rPr kumimoji="0" lang="en-US" altLang="en-US" sz="1200" b="1" i="0" u="none" strike="noStrike" kern="1200" cap="none" spc="0" normalizeH="0" baseline="0" noProof="0" dirty="0" smtClean="0">
                <a:ln>
                  <a:noFill/>
                </a:ln>
                <a:solidFill>
                  <a:srgbClr val="000000"/>
                </a:solidFill>
                <a:effectLst/>
                <a:uLnTx/>
                <a:uFillTx/>
                <a:latin typeface="Georgia" panose="02040502050405020303" pitchFamily="18" charset="0"/>
                <a:ea typeface="ＭＳ Ｐゴシック" panose="020B0600070205080204" pitchFamily="34" charset="-128"/>
                <a:cs typeface="+mn-cs"/>
              </a:rPr>
              <a:t>House election </a:t>
            </a:r>
            <a:r>
              <a:rPr kumimoji="0" lang="en-US" altLang="en-US" sz="1200" b="1" i="0" u="none" strike="noStrike" kern="1200" cap="none" spc="0" normalizeH="0" baseline="0" noProof="0" dirty="0">
                <a:ln>
                  <a:noFill/>
                </a:ln>
                <a:solidFill>
                  <a:srgbClr val="000000"/>
                </a:solidFill>
                <a:effectLst/>
                <a:uLnTx/>
                <a:uFillTx/>
                <a:latin typeface="Georgia" panose="02040502050405020303" pitchFamily="18" charset="0"/>
                <a:ea typeface="ＭＳ Ｐゴシック" panose="020B0600070205080204" pitchFamily="34" charset="-128"/>
                <a:cs typeface="+mn-cs"/>
              </a:rPr>
              <a:t>outcomes</a:t>
            </a:r>
          </a:p>
        </p:txBody>
      </p:sp>
      <p:sp>
        <p:nvSpPr>
          <p:cNvPr id="23" name="Text Placeholder 18"/>
          <p:cNvSpPr txBox="1">
            <a:spLocks/>
          </p:cNvSpPr>
          <p:nvPr/>
        </p:nvSpPr>
        <p:spPr bwMode="auto">
          <a:xfrm>
            <a:off x="404807" y="6088309"/>
            <a:ext cx="8247721" cy="334297"/>
          </a:xfrm>
          <a:prstGeom prst="rect">
            <a:avLst/>
          </a:prstGeom>
          <a:noFill/>
          <a:ln>
            <a:noFill/>
          </a:ln>
          <a:extLst/>
        </p:spPr>
        <p:txBody>
          <a:bodyPr anchor="b" anchorCtr="0"/>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457200" rtl="0" eaLnBrk="0" fontAlgn="base" latinLnBrk="0" hangingPunct="0">
              <a:lnSpc>
                <a:spcPct val="110000"/>
              </a:lnSpc>
              <a:spcBef>
                <a:spcPts val="0"/>
              </a:spcBef>
              <a:spcAft>
                <a:spcPct val="0"/>
              </a:spcAft>
              <a:buClrTx/>
              <a:buSzTx/>
              <a:buFont typeface="Arial" panose="020B0604020202020204" pitchFamily="34" charset="0"/>
              <a:buNone/>
              <a:tabLst/>
              <a:defRPr/>
            </a:pPr>
            <a:r>
              <a:rPr kumimoji="0" lang="en-US" sz="700" b="0" i="0" u="none" strike="noStrike" kern="1200" cap="none" spc="0" normalizeH="0" baseline="0" noProof="0" dirty="0">
                <a:ln>
                  <a:noFill/>
                </a:ln>
                <a:solidFill>
                  <a:srgbClr val="000000">
                    <a:lumMod val="50000"/>
                    <a:lumOff val="50000"/>
                  </a:srgbClr>
                </a:solidFill>
                <a:effectLst/>
                <a:uLnTx/>
                <a:uFillTx/>
                <a:latin typeface="Georgia"/>
                <a:ea typeface="MS PGothic" panose="020B0600070205080204" pitchFamily="34" charset="-128"/>
                <a:cs typeface="Georgia"/>
              </a:rPr>
              <a:t>Sources: NBC/WSJ</a:t>
            </a: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EFBC90E-502A-A54D-9BAE-6F74229062B0}" type="slidenum">
              <a:rPr kumimoji="0" lang="en-US" sz="800" b="0" i="0" u="none" strike="noStrike" kern="1200" cap="none" spc="0" normalizeH="0" baseline="0" noProof="0" smtClean="0">
                <a:ln>
                  <a:noFill/>
                </a:ln>
                <a:solidFill>
                  <a:srgbClr val="000000"/>
                </a:solidFill>
                <a:effectLst/>
                <a:uLnTx/>
                <a:uFillTx/>
                <a:latin typeface="Georgia"/>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800" b="0" i="0" u="none" strike="noStrike" kern="1200" cap="none" spc="0" normalizeH="0" baseline="0" noProof="0" dirty="0">
              <a:ln>
                <a:noFill/>
              </a:ln>
              <a:solidFill>
                <a:srgbClr val="000000"/>
              </a:solidFill>
              <a:effectLst/>
              <a:uLnTx/>
              <a:uFillTx/>
              <a:latin typeface="Georgia"/>
              <a:ea typeface="+mn-ea"/>
              <a:cs typeface="+mn-cs"/>
            </a:endParaRPr>
          </a:p>
        </p:txBody>
      </p:sp>
      <p:sp>
        <p:nvSpPr>
          <p:cNvPr id="11" name="Rectangle 14"/>
          <p:cNvSpPr>
            <a:spLocks noChangeArrowheads="1"/>
          </p:cNvSpPr>
          <p:nvPr/>
        </p:nvSpPr>
        <p:spPr bwMode="auto">
          <a:xfrm>
            <a:off x="411285" y="1825414"/>
            <a:ext cx="2824227" cy="215444"/>
          </a:xfrm>
          <a:prstGeom prst="rect">
            <a:avLst/>
          </a:prstGeom>
          <a:noFill/>
          <a:ln>
            <a:noFill/>
          </a:ln>
          <a:extLst/>
        </p:spPr>
        <p:txBody>
          <a:bodyPr wrap="square">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marL="0" marR="0" lvl="0" indent="0" algn="l" defTabSz="811213"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800" b="0" i="0" u="none" strike="noStrike" kern="1200" cap="none" spc="0" normalizeH="0" baseline="0" noProof="0" dirty="0">
                <a:ln>
                  <a:noFill/>
                </a:ln>
                <a:solidFill>
                  <a:srgbClr val="000000">
                    <a:lumMod val="50000"/>
                    <a:lumOff val="50000"/>
                  </a:srgbClr>
                </a:solidFill>
                <a:effectLst/>
                <a:uLnTx/>
                <a:uFillTx/>
                <a:latin typeface="Verdana"/>
                <a:ea typeface="ＭＳ Ｐゴシック" panose="020B0600070205080204" pitchFamily="34" charset="-128"/>
                <a:cs typeface="Verdana"/>
              </a:rPr>
              <a:t>NBC/WSJ POLL</a:t>
            </a:r>
          </a:p>
        </p:txBody>
      </p:sp>
      <p:sp>
        <p:nvSpPr>
          <p:cNvPr id="22" name="Text Placeholder 18"/>
          <p:cNvSpPr txBox="1">
            <a:spLocks/>
          </p:cNvSpPr>
          <p:nvPr/>
        </p:nvSpPr>
        <p:spPr bwMode="auto">
          <a:xfrm>
            <a:off x="404808" y="6422607"/>
            <a:ext cx="3043242"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457200" rtl="0" eaLnBrk="0" fontAlgn="base" latinLnBrk="0" hangingPunct="0">
              <a:lnSpc>
                <a:spcPct val="110000"/>
              </a:lnSpc>
              <a:spcBef>
                <a:spcPts val="0"/>
              </a:spcBef>
              <a:spcAft>
                <a:spcPct val="0"/>
              </a:spcAft>
              <a:buClrTx/>
              <a:buSzTx/>
              <a:buFont typeface="Arial" panose="020B0604020202020204" pitchFamily="34" charset="0"/>
              <a:buNone/>
              <a:tabLst/>
              <a:defRPr/>
            </a:pPr>
            <a:r>
              <a:rPr kumimoji="0" lang="en-US" sz="700" b="0" i="0" u="none" strike="noStrike" kern="1200" cap="none" spc="0" normalizeH="0" baseline="0" noProof="0" dirty="0">
                <a:ln>
                  <a:noFill/>
                </a:ln>
                <a:solidFill>
                  <a:srgbClr val="000000"/>
                </a:solidFill>
                <a:effectLst/>
                <a:uLnTx/>
                <a:uFillTx/>
                <a:latin typeface="Georgia"/>
                <a:ea typeface="MS PGothic" panose="020B0600070205080204" pitchFamily="34" charset="-128"/>
                <a:cs typeface="Georgia"/>
              </a:rPr>
              <a:t>Slide last updated: September 27, 2018</a:t>
            </a:r>
          </a:p>
        </p:txBody>
      </p:sp>
      <p:sp>
        <p:nvSpPr>
          <p:cNvPr id="12" name="Rectangle 11"/>
          <p:cNvSpPr/>
          <p:nvPr/>
        </p:nvSpPr>
        <p:spPr>
          <a:xfrm>
            <a:off x="6337678" y="2286849"/>
            <a:ext cx="2049383" cy="108536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37160" rIns="91440" bIns="137160" anchor="ctr" anchorCtr="0">
            <a:spAutoFit/>
          </a:bodyPr>
          <a:lstStyle/>
          <a:p>
            <a:pPr marL="0" marR="0" lvl="0" indent="0" algn="ctr" defTabSz="457200" rtl="0" eaLnBrk="1" fontAlgn="auto" latinLnBrk="0" hangingPunct="1">
              <a:lnSpc>
                <a:spcPct val="11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Georgia"/>
                <a:ea typeface="+mn-ea"/>
                <a:cs typeface="Georgia"/>
              </a:rPr>
              <a:t>Current generic ballot:</a:t>
            </a:r>
          </a:p>
          <a:p>
            <a:pPr marL="0" marR="0" lvl="0" indent="0" algn="ctr" defTabSz="457200" rtl="0" eaLnBrk="1" fontAlgn="auto" latinLnBrk="0" hangingPunct="1">
              <a:lnSpc>
                <a:spcPct val="11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bg2"/>
                </a:solidFill>
                <a:effectLst/>
                <a:uLnTx/>
                <a:uFillTx/>
                <a:latin typeface="Georgia"/>
                <a:ea typeface="+mn-ea"/>
                <a:cs typeface="Georgia"/>
              </a:rPr>
              <a:t>D+8</a:t>
            </a:r>
          </a:p>
          <a:p>
            <a:pPr marL="0" marR="0" lvl="0" indent="0" algn="ctr" defTabSz="457200" rtl="0" eaLnBrk="1" fontAlgn="auto" latinLnBrk="0" hangingPunct="1">
              <a:lnSpc>
                <a:spcPct val="11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Georgia"/>
                <a:ea typeface="+mn-ea"/>
                <a:cs typeface="Georgia"/>
              </a:rPr>
              <a:t>Most recent NBC/WSJ Poll: Sept. 19, 2018</a:t>
            </a:r>
          </a:p>
        </p:txBody>
      </p:sp>
      <p:pic>
        <p:nvPicPr>
          <p:cNvPr id="14" name="Picture 13">
            <a:extLst>
              <a:ext uri="{FF2B5EF4-FFF2-40B4-BE49-F238E27FC236}">
                <a16:creationId xmlns:a16="http://schemas.microsoft.com/office/drawing/2014/main" id="{A8C34D21-4F5C-134C-9032-CEB63B94F7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175" y="274320"/>
            <a:ext cx="2080349" cy="274320"/>
          </a:xfrm>
          <a:prstGeom prst="rect">
            <a:avLst/>
          </a:prstGeom>
        </p:spPr>
      </p:pic>
      <p:sp>
        <p:nvSpPr>
          <p:cNvPr id="13" name="TextBox 12">
            <a:extLst>
              <a:ext uri="{FF2B5EF4-FFF2-40B4-BE49-F238E27FC236}">
                <a16:creationId xmlns:a16="http://schemas.microsoft.com/office/drawing/2014/main" id="{05DDA5FC-0ECA-8240-B84C-E5477D567F7C}"/>
              </a:ext>
            </a:extLst>
          </p:cNvPr>
          <p:cNvSpPr txBox="1">
            <a:spLocks noChangeArrowheads="1"/>
          </p:cNvSpPr>
          <p:nvPr/>
        </p:nvSpPr>
        <p:spPr bwMode="auto">
          <a:xfrm>
            <a:off x="411285" y="2040978"/>
            <a:ext cx="3680655" cy="6180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oAutofit/>
          </a:bodyPr>
          <a:lstStyle>
            <a:lvl1pPr>
              <a:lnSpc>
                <a:spcPct val="90000"/>
              </a:lnSpc>
              <a:spcBef>
                <a:spcPts val="1000"/>
              </a:spcBef>
              <a:buFont typeface="Arial" charset="0"/>
              <a:buChar char="•"/>
              <a:defRPr sz="2800">
                <a:solidFill>
                  <a:schemeClr val="tx1"/>
                </a:solidFill>
                <a:latin typeface="Georgia" charset="0"/>
                <a:ea typeface="ＭＳ Ｐゴシック" charset="-128"/>
                <a:cs typeface="MS PGothic" charset="-128"/>
              </a:defRPr>
            </a:lvl1pPr>
            <a:lvl2pPr marL="742950" indent="-285750">
              <a:lnSpc>
                <a:spcPct val="90000"/>
              </a:lnSpc>
              <a:spcBef>
                <a:spcPts val="500"/>
              </a:spcBef>
              <a:buFont typeface="Arial" charset="0"/>
              <a:buChar char="•"/>
              <a:defRPr sz="2400">
                <a:solidFill>
                  <a:schemeClr val="tx1"/>
                </a:solidFill>
                <a:latin typeface="Georgia" charset="0"/>
                <a:ea typeface="ＭＳ Ｐゴシック" charset="-128"/>
                <a:cs typeface="MS PGothic" charset="-128"/>
              </a:defRPr>
            </a:lvl2pPr>
            <a:lvl3pPr marL="1143000" indent="-228600">
              <a:lnSpc>
                <a:spcPct val="90000"/>
              </a:lnSpc>
              <a:spcBef>
                <a:spcPts val="500"/>
              </a:spcBef>
              <a:buFont typeface="Arial" charset="0"/>
              <a:buChar char="•"/>
              <a:defRPr sz="2000">
                <a:solidFill>
                  <a:schemeClr val="tx1"/>
                </a:solidFill>
                <a:latin typeface="Georgia" charset="0"/>
                <a:ea typeface="ＭＳ Ｐゴシック" charset="-128"/>
                <a:cs typeface="MS PGothic" charset="-128"/>
              </a:defRPr>
            </a:lvl3pPr>
            <a:lvl4pPr marL="1600200" indent="-228600">
              <a:lnSpc>
                <a:spcPct val="90000"/>
              </a:lnSpc>
              <a:spcBef>
                <a:spcPts val="500"/>
              </a:spcBef>
              <a:buFont typeface="Arial" charset="0"/>
              <a:buChar char="•"/>
              <a:defRPr>
                <a:solidFill>
                  <a:schemeClr val="tx1"/>
                </a:solidFill>
                <a:latin typeface="Georgia" charset="0"/>
                <a:ea typeface="ＭＳ Ｐゴシック" charset="-128"/>
                <a:cs typeface="MS PGothic" charset="-128"/>
              </a:defRPr>
            </a:lvl4pPr>
            <a:lvl5pPr marL="2057400" indent="-228600">
              <a:lnSpc>
                <a:spcPct val="90000"/>
              </a:lnSpc>
              <a:spcBef>
                <a:spcPts val="500"/>
              </a:spcBef>
              <a:buFont typeface="Arial" charset="0"/>
              <a:buChar char="•"/>
              <a:defRPr>
                <a:solidFill>
                  <a:schemeClr val="tx1"/>
                </a:solidFill>
                <a:latin typeface="Georgia" charset="0"/>
                <a:ea typeface="ＭＳ Ｐゴシック" charset="-128"/>
                <a:cs typeface="MS PGothic" charset="-128"/>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MS PGothic" charset="-128"/>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MS PGothic" charset="-128"/>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MS PGothic" charset="-128"/>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MS PGothic" charset="-128"/>
              </a:defRPr>
            </a:lvl9pPr>
          </a:lstStyle>
          <a:p>
            <a:pPr>
              <a:lnSpc>
                <a:spcPct val="100000"/>
              </a:lnSpc>
              <a:spcBef>
                <a:spcPct val="0"/>
              </a:spcBef>
              <a:buFontTx/>
              <a:buNone/>
            </a:pPr>
            <a:r>
              <a:rPr lang="en-US" altLang="en-US" sz="1000" b="1" dirty="0">
                <a:solidFill>
                  <a:schemeClr val="accent1"/>
                </a:solidFill>
                <a:latin typeface="Verdana"/>
                <a:cs typeface="Verdana"/>
              </a:rPr>
              <a:t>■</a:t>
            </a:r>
            <a:r>
              <a:rPr lang="en-US" altLang="en-US" sz="1000" b="1" dirty="0">
                <a:latin typeface="Verdana"/>
                <a:cs typeface="Verdana"/>
              </a:rPr>
              <a:t> </a:t>
            </a:r>
            <a:r>
              <a:rPr lang="en-US" altLang="en-US" sz="1000" dirty="0" smtClean="0">
                <a:latin typeface="Verdana"/>
                <a:cs typeface="Verdana"/>
              </a:rPr>
              <a:t>Fina</a:t>
            </a:r>
            <a:r>
              <a:rPr lang="en-US" altLang="en-US" sz="1000" dirty="0" smtClean="0">
                <a:latin typeface="Verdana"/>
                <a:cs typeface="Verdana"/>
              </a:rPr>
              <a:t>l NBC/WSJ general ballot poll before election</a:t>
            </a:r>
            <a:r>
              <a:rPr lang="en-US" altLang="en-US" sz="1000" dirty="0" smtClean="0">
                <a:latin typeface="Verdana"/>
                <a:cs typeface="Verdana"/>
              </a:rPr>
              <a:t>   </a:t>
            </a:r>
          </a:p>
          <a:p>
            <a:pPr>
              <a:lnSpc>
                <a:spcPct val="100000"/>
              </a:lnSpc>
              <a:spcBef>
                <a:spcPct val="0"/>
              </a:spcBef>
              <a:buFontTx/>
              <a:buNone/>
            </a:pPr>
            <a:r>
              <a:rPr lang="en-US" altLang="en-US" sz="1000" b="1" dirty="0" smtClean="0">
                <a:solidFill>
                  <a:schemeClr val="bg2"/>
                </a:solidFill>
                <a:latin typeface="Verdana"/>
                <a:cs typeface="Verdana"/>
              </a:rPr>
              <a:t>■</a:t>
            </a:r>
            <a:r>
              <a:rPr lang="en-US" altLang="en-US" sz="1000" b="1" dirty="0" smtClean="0">
                <a:latin typeface="Verdana"/>
                <a:cs typeface="Verdana"/>
              </a:rPr>
              <a:t> </a:t>
            </a:r>
            <a:r>
              <a:rPr lang="en-US" altLang="en-US" sz="1000" dirty="0" smtClean="0">
                <a:latin typeface="Verdana"/>
                <a:cs typeface="Verdana"/>
              </a:rPr>
              <a:t>Democratic seat gain in election</a:t>
            </a:r>
          </a:p>
          <a:p>
            <a:pPr>
              <a:lnSpc>
                <a:spcPct val="100000"/>
              </a:lnSpc>
              <a:spcBef>
                <a:spcPct val="0"/>
              </a:spcBef>
              <a:buFontTx/>
              <a:buNone/>
            </a:pPr>
            <a:r>
              <a:rPr lang="en-US" altLang="en-US" sz="1000" b="1" dirty="0" smtClean="0">
                <a:solidFill>
                  <a:schemeClr val="tx2"/>
                </a:solidFill>
                <a:latin typeface="Verdana"/>
                <a:cs typeface="Verdana"/>
              </a:rPr>
              <a:t>■</a:t>
            </a:r>
            <a:r>
              <a:rPr lang="en-US" altLang="en-US" sz="1000" b="1" dirty="0" smtClean="0">
                <a:latin typeface="Verdana"/>
                <a:cs typeface="Verdana"/>
              </a:rPr>
              <a:t> </a:t>
            </a:r>
            <a:r>
              <a:rPr lang="en-US" altLang="en-US" sz="1000" dirty="0" smtClean="0">
                <a:latin typeface="Verdana"/>
                <a:cs typeface="Verdana"/>
              </a:rPr>
              <a:t>Republican seat gain in election</a:t>
            </a:r>
            <a:endParaRPr lang="en-US" altLang="en-US" sz="1000" dirty="0">
              <a:latin typeface="Verdana"/>
              <a:cs typeface="Verdana"/>
            </a:endParaRPr>
          </a:p>
        </p:txBody>
      </p:sp>
    </p:spTree>
    <p:extLst>
      <p:ext uri="{BB962C8B-B14F-4D97-AF65-F5344CB8AC3E}">
        <p14:creationId xmlns:p14="http://schemas.microsoft.com/office/powerpoint/2010/main" val="26741790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txBox="1">
            <a:spLocks/>
          </p:cNvSpPr>
          <p:nvPr/>
        </p:nvSpPr>
        <p:spPr bwMode="auto">
          <a:xfrm>
            <a:off x="404814" y="756919"/>
            <a:ext cx="8407400" cy="609061"/>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200" b="1" kern="1200">
                <a:solidFill>
                  <a:schemeClr val="tx1"/>
                </a:solidFill>
                <a:latin typeface="Georgia" panose="02040502050405020303" pitchFamily="18" charset="0"/>
                <a:ea typeface="ＭＳ Ｐゴシック" panose="020B0600070205080204" pitchFamily="34" charset="-128"/>
                <a:cs typeface="MS PGothic" charset="0"/>
              </a:defRPr>
            </a:lvl1pPr>
            <a:lvl2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2pPr>
            <a:lvl3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3pPr>
            <a:lvl4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4pPr>
            <a:lvl5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5pPr>
            <a:lvl6pPr marL="4572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6pPr>
            <a:lvl7pPr marL="9144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7pPr>
            <a:lvl8pPr marL="13716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8pPr>
            <a:lvl9pPr marL="18288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9pPr>
          </a:lstStyle>
          <a:p>
            <a:r>
              <a:rPr lang="en-US" altLang="en-US" sz="2000" dirty="0">
                <a:latin typeface="Georgia" charset="0"/>
                <a:ea typeface="ＭＳ Ｐゴシック" charset="-128"/>
                <a:cs typeface="MS PGothic" charset="-128"/>
              </a:rPr>
              <a:t>Presidents with a sub-50% approval rating lose an average of 40 seats in the midterms</a:t>
            </a:r>
          </a:p>
        </p:txBody>
      </p:sp>
      <p:sp>
        <p:nvSpPr>
          <p:cNvPr id="18" name="Rectangle 14"/>
          <p:cNvSpPr>
            <a:spLocks noChangeArrowheads="1"/>
          </p:cNvSpPr>
          <p:nvPr/>
        </p:nvSpPr>
        <p:spPr bwMode="auto">
          <a:xfrm>
            <a:off x="419100" y="1548295"/>
            <a:ext cx="8229600" cy="276999"/>
          </a:xfrm>
          <a:prstGeom prst="rect">
            <a:avLst/>
          </a:prstGeom>
          <a:noFill/>
          <a:ln>
            <a:noFill/>
          </a:ln>
          <a:extLst/>
        </p:spPr>
        <p:txBody>
          <a:bodyPr>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lnSpc>
                <a:spcPct val="100000"/>
              </a:lnSpc>
              <a:spcBef>
                <a:spcPct val="0"/>
              </a:spcBef>
              <a:buFontTx/>
              <a:buNone/>
              <a:defRPr/>
            </a:pPr>
            <a:r>
              <a:rPr lang="en-US" altLang="en-US" sz="1200" b="1" dirty="0">
                <a:latin typeface="Georgia"/>
                <a:cs typeface="Georgia"/>
              </a:rPr>
              <a:t>Presidential job approval vs. midterm results since 1966</a:t>
            </a:r>
          </a:p>
        </p:txBody>
      </p:sp>
      <p:sp>
        <p:nvSpPr>
          <p:cNvPr id="6" name="Slide Number Placeholder 5"/>
          <p:cNvSpPr>
            <a:spLocks noGrp="1"/>
          </p:cNvSpPr>
          <p:nvPr>
            <p:ph type="sldNum" sz="quarter" idx="12"/>
          </p:nvPr>
        </p:nvSpPr>
        <p:spPr/>
        <p:txBody>
          <a:bodyPr/>
          <a:lstStyle/>
          <a:p>
            <a:fld id="{BEFBC90E-502A-A54D-9BAE-6F74229062B0}" type="slidenum">
              <a:rPr lang="en-US" smtClean="0"/>
              <a:pPr/>
              <a:t>7</a:t>
            </a:fld>
            <a:endParaRPr lang="en-US" dirty="0"/>
          </a:p>
        </p:txBody>
      </p:sp>
      <p:graphicFrame>
        <p:nvGraphicFramePr>
          <p:cNvPr id="27" name="Chart 6"/>
          <p:cNvGraphicFramePr>
            <a:graphicFrameLocks/>
          </p:cNvGraphicFramePr>
          <p:nvPr>
            <p:extLst>
              <p:ext uri="{D42A27DB-BD31-4B8C-83A1-F6EECF244321}">
                <p14:modId xmlns:p14="http://schemas.microsoft.com/office/powerpoint/2010/main" val="2801691857"/>
              </p:ext>
            </p:extLst>
          </p:nvPr>
        </p:nvGraphicFramePr>
        <p:xfrm>
          <a:off x="508000" y="2345597"/>
          <a:ext cx="7721600" cy="259604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8" name="Chart 6"/>
          <p:cNvGraphicFramePr>
            <a:graphicFrameLocks/>
          </p:cNvGraphicFramePr>
          <p:nvPr>
            <p:extLst>
              <p:ext uri="{D42A27DB-BD31-4B8C-83A1-F6EECF244321}">
                <p14:modId xmlns:p14="http://schemas.microsoft.com/office/powerpoint/2010/main" val="696530154"/>
              </p:ext>
            </p:extLst>
          </p:nvPr>
        </p:nvGraphicFramePr>
        <p:xfrm>
          <a:off x="485547" y="3540505"/>
          <a:ext cx="7740640" cy="1122464"/>
        </p:xfrm>
        <a:graphic>
          <a:graphicData uri="http://schemas.openxmlformats.org/drawingml/2006/chart">
            <c:chart xmlns:c="http://schemas.openxmlformats.org/drawingml/2006/chart" xmlns:r="http://schemas.openxmlformats.org/officeDocument/2006/relationships" r:id="rId3"/>
          </a:graphicData>
        </a:graphic>
      </p:graphicFrame>
      <p:sp>
        <p:nvSpPr>
          <p:cNvPr id="29" name="Rectangle 28"/>
          <p:cNvSpPr/>
          <p:nvPr/>
        </p:nvSpPr>
        <p:spPr>
          <a:xfrm>
            <a:off x="1926429" y="5197149"/>
            <a:ext cx="1983937" cy="822960"/>
          </a:xfrm>
          <a:prstGeom prst="rect">
            <a:avLst/>
          </a:prstGeom>
          <a:solidFill>
            <a:srgbClr val="F0EAE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137160" rIns="91440" bIns="137160" anchor="ctr" anchorCtr="0"/>
          <a:lstStyle/>
          <a:p>
            <a:pPr algn="ctr">
              <a:lnSpc>
                <a:spcPct val="110000"/>
              </a:lnSpc>
              <a:defRPr/>
            </a:pPr>
            <a:r>
              <a:rPr lang="en-US" sz="1050" dirty="0">
                <a:solidFill>
                  <a:schemeClr val="tx1"/>
                </a:solidFill>
                <a:latin typeface="Georgia"/>
                <a:cs typeface="Georgia"/>
              </a:rPr>
              <a:t>Trump Job Approval</a:t>
            </a:r>
          </a:p>
          <a:p>
            <a:pPr algn="ctr">
              <a:lnSpc>
                <a:spcPct val="110000"/>
              </a:lnSpc>
              <a:defRPr/>
            </a:pPr>
            <a:r>
              <a:rPr lang="en-US" dirty="0">
                <a:solidFill>
                  <a:schemeClr val="tx1"/>
                </a:solidFill>
                <a:latin typeface="Georgia"/>
                <a:cs typeface="Georgia"/>
              </a:rPr>
              <a:t>44.3%</a:t>
            </a:r>
          </a:p>
          <a:p>
            <a:pPr algn="ctr">
              <a:lnSpc>
                <a:spcPct val="110000"/>
              </a:lnSpc>
              <a:defRPr/>
            </a:pPr>
            <a:r>
              <a:rPr lang="en-US" sz="1050" dirty="0">
                <a:solidFill>
                  <a:schemeClr val="tx1"/>
                </a:solidFill>
                <a:latin typeface="Georgia"/>
                <a:cs typeface="Georgia"/>
              </a:rPr>
              <a:t>RCP Average: Oct. 18, 2018</a:t>
            </a:r>
          </a:p>
        </p:txBody>
      </p:sp>
      <p:sp>
        <p:nvSpPr>
          <p:cNvPr id="30" name="Rectangle 29"/>
          <p:cNvSpPr/>
          <p:nvPr/>
        </p:nvSpPr>
        <p:spPr>
          <a:xfrm>
            <a:off x="4727286" y="5197149"/>
            <a:ext cx="2492664" cy="822960"/>
          </a:xfrm>
          <a:prstGeom prst="rect">
            <a:avLst/>
          </a:prstGeom>
          <a:solidFill>
            <a:srgbClr val="F0EAE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137160" rIns="91440" bIns="137160" numCol="2" anchor="ctr" anchorCtr="0"/>
          <a:lstStyle/>
          <a:p>
            <a:pPr marL="171450" marR="0" lvl="0" indent="-171450" defTabSz="914400" eaLnBrk="1" fontAlgn="auto" latinLnBrk="0" hangingPunct="1">
              <a:lnSpc>
                <a:spcPct val="110000"/>
              </a:lnSpc>
              <a:spcBef>
                <a:spcPts val="0"/>
              </a:spcBef>
              <a:spcAft>
                <a:spcPts val="0"/>
              </a:spcAft>
              <a:buClrTx/>
              <a:buSzTx/>
              <a:buFontTx/>
              <a:buNone/>
              <a:tabLst/>
              <a:defRPr/>
            </a:pPr>
            <a:r>
              <a:rPr lang="en-US" sz="1000" b="1" dirty="0">
                <a:solidFill>
                  <a:schemeClr val="tx1"/>
                </a:solidFill>
                <a:latin typeface="Georgia"/>
                <a:cs typeface="Georgia"/>
              </a:rPr>
              <a:t>Job Approval</a:t>
            </a:r>
          </a:p>
          <a:p>
            <a:pPr marL="171450" marR="0" lvl="0" indent="-171450" defTabSz="914400" eaLnBrk="1" fontAlgn="auto" latinLnBrk="0" hangingPunct="1">
              <a:lnSpc>
                <a:spcPct val="110000"/>
              </a:lnSpc>
              <a:spcBef>
                <a:spcPts val="0"/>
              </a:spcBef>
              <a:spcAft>
                <a:spcPts val="0"/>
              </a:spcAft>
              <a:buClrTx/>
              <a:buSzTx/>
              <a:buFontTx/>
              <a:buNone/>
              <a:tabLst/>
              <a:defRPr/>
            </a:pPr>
            <a:r>
              <a:rPr lang="en-US" sz="1050" dirty="0">
                <a:solidFill>
                  <a:schemeClr val="tx1"/>
                </a:solidFill>
                <a:latin typeface="Georgia"/>
                <a:cs typeface="Georgia"/>
              </a:rPr>
              <a:t>Over 60%</a:t>
            </a:r>
          </a:p>
          <a:p>
            <a:pPr marL="171450" marR="0" lvl="0" indent="-171450" defTabSz="914400" eaLnBrk="1" fontAlgn="auto" latinLnBrk="0" hangingPunct="1">
              <a:lnSpc>
                <a:spcPct val="110000"/>
              </a:lnSpc>
              <a:spcBef>
                <a:spcPts val="0"/>
              </a:spcBef>
              <a:spcAft>
                <a:spcPts val="0"/>
              </a:spcAft>
              <a:buClrTx/>
              <a:buSzTx/>
              <a:buFontTx/>
              <a:buNone/>
              <a:tabLst/>
              <a:defRPr/>
            </a:pPr>
            <a:r>
              <a:rPr lang="en-US" sz="1050" dirty="0">
                <a:solidFill>
                  <a:schemeClr val="tx1"/>
                </a:solidFill>
                <a:latin typeface="Georgia"/>
                <a:cs typeface="Georgia"/>
              </a:rPr>
              <a:t>50%-60%</a:t>
            </a:r>
          </a:p>
          <a:p>
            <a:pPr marL="171450" marR="0" lvl="0" indent="-171450" defTabSz="914400" eaLnBrk="1" fontAlgn="auto" latinLnBrk="0" hangingPunct="1">
              <a:lnSpc>
                <a:spcPct val="110000"/>
              </a:lnSpc>
              <a:spcBef>
                <a:spcPts val="0"/>
              </a:spcBef>
              <a:spcAft>
                <a:spcPts val="0"/>
              </a:spcAft>
              <a:buClrTx/>
              <a:buSzTx/>
              <a:buFontTx/>
              <a:buNone/>
              <a:tabLst/>
              <a:defRPr/>
            </a:pPr>
            <a:r>
              <a:rPr lang="en-US" sz="1050" dirty="0">
                <a:solidFill>
                  <a:schemeClr val="tx1"/>
                </a:solidFill>
                <a:latin typeface="Georgia"/>
                <a:cs typeface="Georgia"/>
              </a:rPr>
              <a:t>Under 50%</a:t>
            </a:r>
          </a:p>
          <a:p>
            <a:pPr marL="171450" marR="0" lvl="0" indent="-171450" defTabSz="914400" eaLnBrk="1" fontAlgn="auto" latinLnBrk="0" hangingPunct="1">
              <a:lnSpc>
                <a:spcPct val="110000"/>
              </a:lnSpc>
              <a:spcBef>
                <a:spcPts val="0"/>
              </a:spcBef>
              <a:spcAft>
                <a:spcPts val="0"/>
              </a:spcAft>
              <a:buClrTx/>
              <a:buSzTx/>
              <a:buFontTx/>
              <a:buNone/>
              <a:tabLst/>
              <a:defRPr/>
            </a:pPr>
            <a:r>
              <a:rPr lang="en-US" sz="1000" b="1" dirty="0">
                <a:solidFill>
                  <a:schemeClr val="tx1"/>
                </a:solidFill>
                <a:latin typeface="Georgia"/>
                <a:cs typeface="Georgia"/>
              </a:rPr>
              <a:t>Average Change</a:t>
            </a:r>
          </a:p>
          <a:p>
            <a:pPr marL="171450" marR="0" lvl="0" indent="-171450" defTabSz="914400" eaLnBrk="1" fontAlgn="auto" latinLnBrk="0" hangingPunct="1">
              <a:lnSpc>
                <a:spcPct val="110000"/>
              </a:lnSpc>
              <a:spcBef>
                <a:spcPts val="0"/>
              </a:spcBef>
              <a:spcAft>
                <a:spcPts val="0"/>
              </a:spcAft>
              <a:buClrTx/>
              <a:buSzTx/>
              <a:buFontTx/>
              <a:buNone/>
              <a:tabLst/>
              <a:defRPr/>
            </a:pPr>
            <a:r>
              <a:rPr lang="en-US" sz="1050" dirty="0">
                <a:solidFill>
                  <a:schemeClr val="tx1"/>
                </a:solidFill>
                <a:latin typeface="Georgia"/>
                <a:cs typeface="Georgia"/>
              </a:rPr>
              <a:t>+3 Seats</a:t>
            </a:r>
          </a:p>
          <a:p>
            <a:pPr marL="171450" marR="0" lvl="0" indent="-171450" defTabSz="914400" eaLnBrk="1" fontAlgn="auto" latinLnBrk="0" hangingPunct="1">
              <a:lnSpc>
                <a:spcPct val="110000"/>
              </a:lnSpc>
              <a:spcBef>
                <a:spcPts val="0"/>
              </a:spcBef>
              <a:spcAft>
                <a:spcPts val="0"/>
              </a:spcAft>
              <a:buClrTx/>
              <a:buSzTx/>
              <a:buFontTx/>
              <a:buNone/>
              <a:tabLst/>
              <a:defRPr/>
            </a:pPr>
            <a:r>
              <a:rPr lang="en-US" sz="1050" dirty="0">
                <a:solidFill>
                  <a:schemeClr val="tx1"/>
                </a:solidFill>
                <a:latin typeface="Georgia"/>
                <a:cs typeface="Georgia"/>
              </a:rPr>
              <a:t>-12 Seats</a:t>
            </a:r>
          </a:p>
          <a:p>
            <a:pPr marL="171450" marR="0" lvl="0" indent="-171450" defTabSz="914400" eaLnBrk="1" fontAlgn="auto" latinLnBrk="0" hangingPunct="1">
              <a:lnSpc>
                <a:spcPct val="110000"/>
              </a:lnSpc>
              <a:spcBef>
                <a:spcPts val="0"/>
              </a:spcBef>
              <a:spcAft>
                <a:spcPts val="0"/>
              </a:spcAft>
              <a:buClrTx/>
              <a:buSzTx/>
              <a:buFontTx/>
              <a:buNone/>
              <a:tabLst/>
              <a:defRPr/>
            </a:pPr>
            <a:r>
              <a:rPr lang="en-US" sz="1050" dirty="0">
                <a:solidFill>
                  <a:schemeClr val="tx1"/>
                </a:solidFill>
                <a:latin typeface="Georgia"/>
                <a:cs typeface="Georgia"/>
              </a:rPr>
              <a:t>-40 Seats</a:t>
            </a:r>
          </a:p>
        </p:txBody>
      </p:sp>
      <p:sp>
        <p:nvSpPr>
          <p:cNvPr id="32" name="Text Placeholder 18"/>
          <p:cNvSpPr txBox="1">
            <a:spLocks/>
          </p:cNvSpPr>
          <p:nvPr/>
        </p:nvSpPr>
        <p:spPr bwMode="auto">
          <a:xfrm>
            <a:off x="404807" y="6220588"/>
            <a:ext cx="8247721" cy="191226"/>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Font typeface="Arial" panose="020B0604020202020204" pitchFamily="34" charset="0"/>
              <a:buNone/>
              <a:defRPr/>
            </a:pPr>
            <a:r>
              <a:rPr lang="en-US" sz="700" dirty="0">
                <a:solidFill>
                  <a:schemeClr val="tx1">
                    <a:lumMod val="50000"/>
                    <a:lumOff val="50000"/>
                  </a:schemeClr>
                </a:solidFill>
                <a:latin typeface="Georgia"/>
                <a:cs typeface="Georgia"/>
              </a:rPr>
              <a:t>Sources: </a:t>
            </a:r>
            <a:r>
              <a:rPr lang="en-US" sz="700" dirty="0" smtClean="0">
                <a:solidFill>
                  <a:schemeClr val="tx1">
                    <a:lumMod val="50000"/>
                    <a:lumOff val="50000"/>
                  </a:schemeClr>
                </a:solidFill>
                <a:latin typeface="Georgia"/>
                <a:cs typeface="Georgia"/>
              </a:rPr>
              <a:t>Gallup presidential approval poll, </a:t>
            </a:r>
            <a:r>
              <a:rPr lang="en-US" sz="700" dirty="0" err="1" smtClean="0">
                <a:solidFill>
                  <a:schemeClr val="tx1">
                    <a:lumMod val="50000"/>
                    <a:lumOff val="50000"/>
                  </a:schemeClr>
                </a:solidFill>
                <a:latin typeface="Georgia"/>
                <a:cs typeface="Georgia"/>
              </a:rPr>
              <a:t>RealClearPolitics</a:t>
            </a:r>
            <a:r>
              <a:rPr lang="en-US" sz="700" dirty="0" smtClean="0">
                <a:solidFill>
                  <a:schemeClr val="tx1">
                    <a:lumMod val="50000"/>
                    <a:lumOff val="50000"/>
                  </a:schemeClr>
                </a:solidFill>
                <a:latin typeface="Georgia"/>
                <a:cs typeface="Georgia"/>
              </a:rPr>
              <a:t> 2018 presidential approval tracking poll</a:t>
            </a:r>
            <a:endParaRPr lang="en-US" sz="700" dirty="0">
              <a:solidFill>
                <a:schemeClr val="tx1">
                  <a:lumMod val="50000"/>
                  <a:lumOff val="50000"/>
                </a:schemeClr>
              </a:solidFill>
              <a:latin typeface="Georgia"/>
              <a:cs typeface="Georgia"/>
            </a:endParaRPr>
          </a:p>
        </p:txBody>
      </p:sp>
      <p:sp>
        <p:nvSpPr>
          <p:cNvPr id="12" name="Text Placeholder 18"/>
          <p:cNvSpPr txBox="1">
            <a:spLocks/>
          </p:cNvSpPr>
          <p:nvPr/>
        </p:nvSpPr>
        <p:spPr bwMode="auto">
          <a:xfrm>
            <a:off x="404808" y="6422607"/>
            <a:ext cx="3043242"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dirty="0">
                <a:latin typeface="Georgia"/>
                <a:cs typeface="Georgia"/>
              </a:rPr>
              <a:t>Daniel Stublen | Slide last updated on: October 18, 2018</a:t>
            </a:r>
          </a:p>
        </p:txBody>
      </p:sp>
      <p:pic>
        <p:nvPicPr>
          <p:cNvPr id="14" name="Picture 13"/>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03175" y="274320"/>
            <a:ext cx="2080349" cy="274320"/>
          </a:xfrm>
          <a:prstGeom prst="rect">
            <a:avLst/>
          </a:prstGeom>
        </p:spPr>
      </p:pic>
      <p:sp>
        <p:nvSpPr>
          <p:cNvPr id="16" name="TextBox 15">
            <a:extLst>
              <a:ext uri="{FF2B5EF4-FFF2-40B4-BE49-F238E27FC236}">
                <a16:creationId xmlns:a16="http://schemas.microsoft.com/office/drawing/2014/main" id="{05DDA5FC-0ECA-8240-B84C-E5477D567F7C}"/>
              </a:ext>
            </a:extLst>
          </p:cNvPr>
          <p:cNvSpPr txBox="1">
            <a:spLocks noChangeArrowheads="1"/>
          </p:cNvSpPr>
          <p:nvPr/>
        </p:nvSpPr>
        <p:spPr bwMode="auto">
          <a:xfrm>
            <a:off x="411285" y="1819185"/>
            <a:ext cx="3680655" cy="6180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oAutofit/>
          </a:bodyPr>
          <a:lstStyle>
            <a:lvl1pPr>
              <a:lnSpc>
                <a:spcPct val="90000"/>
              </a:lnSpc>
              <a:spcBef>
                <a:spcPts val="1000"/>
              </a:spcBef>
              <a:buFont typeface="Arial" charset="0"/>
              <a:buChar char="•"/>
              <a:defRPr sz="2800">
                <a:solidFill>
                  <a:schemeClr val="tx1"/>
                </a:solidFill>
                <a:latin typeface="Georgia" charset="0"/>
                <a:ea typeface="ＭＳ Ｐゴシック" charset="-128"/>
                <a:cs typeface="MS PGothic" charset="-128"/>
              </a:defRPr>
            </a:lvl1pPr>
            <a:lvl2pPr marL="742950" indent="-285750">
              <a:lnSpc>
                <a:spcPct val="90000"/>
              </a:lnSpc>
              <a:spcBef>
                <a:spcPts val="500"/>
              </a:spcBef>
              <a:buFont typeface="Arial" charset="0"/>
              <a:buChar char="•"/>
              <a:defRPr sz="2400">
                <a:solidFill>
                  <a:schemeClr val="tx1"/>
                </a:solidFill>
                <a:latin typeface="Georgia" charset="0"/>
                <a:ea typeface="ＭＳ Ｐゴシック" charset="-128"/>
                <a:cs typeface="MS PGothic" charset="-128"/>
              </a:defRPr>
            </a:lvl2pPr>
            <a:lvl3pPr marL="1143000" indent="-228600">
              <a:lnSpc>
                <a:spcPct val="90000"/>
              </a:lnSpc>
              <a:spcBef>
                <a:spcPts val="500"/>
              </a:spcBef>
              <a:buFont typeface="Arial" charset="0"/>
              <a:buChar char="•"/>
              <a:defRPr sz="2000">
                <a:solidFill>
                  <a:schemeClr val="tx1"/>
                </a:solidFill>
                <a:latin typeface="Georgia" charset="0"/>
                <a:ea typeface="ＭＳ Ｐゴシック" charset="-128"/>
                <a:cs typeface="MS PGothic" charset="-128"/>
              </a:defRPr>
            </a:lvl3pPr>
            <a:lvl4pPr marL="1600200" indent="-228600">
              <a:lnSpc>
                <a:spcPct val="90000"/>
              </a:lnSpc>
              <a:spcBef>
                <a:spcPts val="500"/>
              </a:spcBef>
              <a:buFont typeface="Arial" charset="0"/>
              <a:buChar char="•"/>
              <a:defRPr>
                <a:solidFill>
                  <a:schemeClr val="tx1"/>
                </a:solidFill>
                <a:latin typeface="Georgia" charset="0"/>
                <a:ea typeface="ＭＳ Ｐゴシック" charset="-128"/>
                <a:cs typeface="MS PGothic" charset="-128"/>
              </a:defRPr>
            </a:lvl4pPr>
            <a:lvl5pPr marL="2057400" indent="-228600">
              <a:lnSpc>
                <a:spcPct val="90000"/>
              </a:lnSpc>
              <a:spcBef>
                <a:spcPts val="500"/>
              </a:spcBef>
              <a:buFont typeface="Arial" charset="0"/>
              <a:buChar char="•"/>
              <a:defRPr>
                <a:solidFill>
                  <a:schemeClr val="tx1"/>
                </a:solidFill>
                <a:latin typeface="Georgia" charset="0"/>
                <a:ea typeface="ＭＳ Ｐゴシック" charset="-128"/>
                <a:cs typeface="MS PGothic" charset="-128"/>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MS PGothic" charset="-128"/>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MS PGothic" charset="-128"/>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MS PGothic" charset="-128"/>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Georgia" charset="0"/>
                <a:ea typeface="ＭＳ Ｐゴシック" charset="-128"/>
                <a:cs typeface="MS PGothic" charset="-128"/>
              </a:defRPr>
            </a:lvl9pPr>
          </a:lstStyle>
          <a:p>
            <a:pPr>
              <a:lnSpc>
                <a:spcPct val="100000"/>
              </a:lnSpc>
              <a:spcBef>
                <a:spcPct val="0"/>
              </a:spcBef>
              <a:buFontTx/>
              <a:buNone/>
            </a:pPr>
            <a:r>
              <a:rPr lang="en-US" altLang="en-US" sz="1000" b="1" dirty="0">
                <a:solidFill>
                  <a:schemeClr val="accent1"/>
                </a:solidFill>
                <a:latin typeface="Verdana"/>
                <a:cs typeface="Verdana"/>
              </a:rPr>
              <a:t>■</a:t>
            </a:r>
            <a:r>
              <a:rPr lang="en-US" altLang="en-US" sz="1000" b="1" dirty="0">
                <a:solidFill>
                  <a:srgbClr val="000000"/>
                </a:solidFill>
                <a:latin typeface="Verdana"/>
                <a:cs typeface="Verdana"/>
              </a:rPr>
              <a:t> </a:t>
            </a:r>
            <a:r>
              <a:rPr lang="en-US" altLang="en-US" sz="1000" dirty="0" smtClean="0">
                <a:solidFill>
                  <a:srgbClr val="000000"/>
                </a:solidFill>
                <a:latin typeface="Verdana"/>
                <a:cs typeface="Verdana"/>
              </a:rPr>
              <a:t>Gallup presidential approval the week before the midterm</a:t>
            </a:r>
            <a:endParaRPr lang="en-US" altLang="en-US" sz="1000" dirty="0" smtClean="0">
              <a:solidFill>
                <a:srgbClr val="000000"/>
              </a:solidFill>
              <a:latin typeface="Verdana"/>
              <a:cs typeface="Verdana"/>
            </a:endParaRPr>
          </a:p>
          <a:p>
            <a:pPr>
              <a:lnSpc>
                <a:spcPct val="100000"/>
              </a:lnSpc>
              <a:spcBef>
                <a:spcPct val="0"/>
              </a:spcBef>
              <a:buFontTx/>
              <a:buNone/>
            </a:pPr>
            <a:r>
              <a:rPr lang="en-US" altLang="en-US" sz="1000" b="1" dirty="0" smtClean="0">
                <a:solidFill>
                  <a:schemeClr val="accent2"/>
                </a:solidFill>
                <a:latin typeface="Verdana"/>
                <a:cs typeface="Verdana"/>
              </a:rPr>
              <a:t>■</a:t>
            </a:r>
            <a:r>
              <a:rPr lang="en-US" altLang="en-US" sz="1000" b="1" dirty="0" smtClean="0">
                <a:solidFill>
                  <a:srgbClr val="000000"/>
                </a:solidFill>
                <a:latin typeface="Verdana"/>
                <a:cs typeface="Verdana"/>
              </a:rPr>
              <a:t> </a:t>
            </a:r>
            <a:r>
              <a:rPr lang="en-US" altLang="en-US" sz="1000" dirty="0" smtClean="0">
                <a:solidFill>
                  <a:srgbClr val="000000"/>
                </a:solidFill>
                <a:latin typeface="Verdana"/>
                <a:cs typeface="Verdana"/>
              </a:rPr>
              <a:t>Seats gained/lost by president’s party in the midterm</a:t>
            </a:r>
            <a:endParaRPr lang="en-US" altLang="en-US" sz="1000" dirty="0" smtClean="0">
              <a:solidFill>
                <a:srgbClr val="000000"/>
              </a:solidFill>
              <a:latin typeface="Verdana"/>
              <a:cs typeface="Verdana"/>
            </a:endParaRPr>
          </a:p>
        </p:txBody>
      </p:sp>
    </p:spTree>
    <p:extLst>
      <p:ext uri="{BB962C8B-B14F-4D97-AF65-F5344CB8AC3E}">
        <p14:creationId xmlns:p14="http://schemas.microsoft.com/office/powerpoint/2010/main" val="15507359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Arrow Connector 18"/>
          <p:cNvCxnSpPr/>
          <p:nvPr/>
        </p:nvCxnSpPr>
        <p:spPr>
          <a:xfrm flipV="1">
            <a:off x="1041062" y="2100479"/>
            <a:ext cx="0" cy="564805"/>
          </a:xfrm>
          <a:prstGeom prst="straightConnector1">
            <a:avLst/>
          </a:prstGeom>
          <a:ln w="28575">
            <a:solidFill>
              <a:srgbClr val="9D7C46"/>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9" name="Oval 8"/>
          <p:cNvSpPr>
            <a:spLocks noChangeAspect="1"/>
          </p:cNvSpPr>
          <p:nvPr/>
        </p:nvSpPr>
        <p:spPr>
          <a:xfrm>
            <a:off x="950501" y="2542786"/>
            <a:ext cx="181122" cy="182880"/>
          </a:xfrm>
          <a:prstGeom prst="ellipse">
            <a:avLst/>
          </a:prstGeom>
          <a:solidFill>
            <a:srgbClr val="9D7C46"/>
          </a:solidFill>
          <a:ln>
            <a:solidFill>
              <a:srgbClr val="9D7C4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Oval 5"/>
          <p:cNvSpPr>
            <a:spLocks noChangeAspect="1"/>
          </p:cNvSpPr>
          <p:nvPr/>
        </p:nvSpPr>
        <p:spPr>
          <a:xfrm>
            <a:off x="950501" y="2055495"/>
            <a:ext cx="181122" cy="182880"/>
          </a:xfrm>
          <a:prstGeom prst="ellipse">
            <a:avLst/>
          </a:prstGeom>
          <a:solidFill>
            <a:schemeClr val="bg1"/>
          </a:solidFill>
          <a:ln>
            <a:solidFill>
              <a:srgbClr val="9D7C4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5" name="Rectangle 14"/>
          <p:cNvSpPr>
            <a:spLocks noChangeArrowheads="1"/>
          </p:cNvSpPr>
          <p:nvPr/>
        </p:nvSpPr>
        <p:spPr bwMode="auto">
          <a:xfrm>
            <a:off x="1161366" y="1964957"/>
            <a:ext cx="3563574" cy="2800767"/>
          </a:xfrm>
          <a:prstGeom prst="rect">
            <a:avLst/>
          </a:prstGeom>
          <a:noFill/>
          <a:ln>
            <a:noFill/>
          </a:ln>
          <a:extLst/>
        </p:spPr>
        <p:txBody>
          <a:bodyPr wrap="square">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lnSpc>
                <a:spcPct val="100000"/>
              </a:lnSpc>
              <a:spcBef>
                <a:spcPct val="0"/>
              </a:spcBef>
              <a:buNone/>
              <a:defRPr/>
            </a:pPr>
            <a:r>
              <a:rPr lang="en-US" altLang="en-US" sz="1600" dirty="0">
                <a:latin typeface="Georgia"/>
                <a:cs typeface="Georgia"/>
              </a:rPr>
              <a:t>Historic midterm trends</a:t>
            </a:r>
          </a:p>
          <a:p>
            <a:pPr>
              <a:lnSpc>
                <a:spcPct val="100000"/>
              </a:lnSpc>
              <a:spcBef>
                <a:spcPct val="0"/>
              </a:spcBef>
              <a:buNone/>
              <a:defRPr/>
            </a:pPr>
            <a:endParaRPr lang="en-US" altLang="en-US" sz="1600" dirty="0">
              <a:latin typeface="Georgia"/>
              <a:cs typeface="Georgia"/>
            </a:endParaRPr>
          </a:p>
          <a:p>
            <a:pPr>
              <a:lnSpc>
                <a:spcPct val="100000"/>
              </a:lnSpc>
              <a:spcBef>
                <a:spcPct val="0"/>
              </a:spcBef>
              <a:buNone/>
              <a:defRPr/>
            </a:pPr>
            <a:r>
              <a:rPr lang="en-US" altLang="en-US" sz="1600" dirty="0">
                <a:latin typeface="Georgia"/>
                <a:cs typeface="Georgia"/>
              </a:rPr>
              <a:t>2018 midterms</a:t>
            </a:r>
          </a:p>
          <a:p>
            <a:pPr>
              <a:lnSpc>
                <a:spcPct val="100000"/>
              </a:lnSpc>
              <a:spcBef>
                <a:spcPct val="0"/>
              </a:spcBef>
              <a:buNone/>
              <a:defRPr/>
            </a:pPr>
            <a:endParaRPr lang="en-US" altLang="en-US" sz="1600" dirty="0">
              <a:latin typeface="Georgia"/>
              <a:cs typeface="Georgia"/>
            </a:endParaRPr>
          </a:p>
          <a:p>
            <a:pPr marL="749300" indent="-285750">
              <a:lnSpc>
                <a:spcPct val="100000"/>
              </a:lnSpc>
              <a:spcBef>
                <a:spcPct val="0"/>
              </a:spcBef>
              <a:defRPr/>
            </a:pPr>
            <a:r>
              <a:rPr lang="en-US" altLang="en-US" sz="1600" b="1" dirty="0">
                <a:latin typeface="Georgia"/>
                <a:cs typeface="Georgia"/>
              </a:rPr>
              <a:t>Overall</a:t>
            </a:r>
          </a:p>
          <a:p>
            <a:pPr marL="742950" indent="-285750">
              <a:lnSpc>
                <a:spcPct val="100000"/>
              </a:lnSpc>
              <a:spcBef>
                <a:spcPct val="0"/>
              </a:spcBef>
              <a:defRPr/>
            </a:pPr>
            <a:endParaRPr lang="en-US" altLang="en-US" sz="1600" dirty="0">
              <a:latin typeface="Georgia"/>
              <a:cs typeface="Georgia"/>
            </a:endParaRPr>
          </a:p>
          <a:p>
            <a:pPr marL="742950" indent="-285750">
              <a:lnSpc>
                <a:spcPct val="100000"/>
              </a:lnSpc>
              <a:spcBef>
                <a:spcPct val="0"/>
              </a:spcBef>
              <a:defRPr/>
            </a:pPr>
            <a:r>
              <a:rPr lang="en-US" altLang="en-US" sz="1600" dirty="0">
                <a:latin typeface="Georgia"/>
                <a:cs typeface="Georgia"/>
              </a:rPr>
              <a:t>House</a:t>
            </a:r>
          </a:p>
          <a:p>
            <a:pPr marL="742950" indent="-285750">
              <a:lnSpc>
                <a:spcPct val="100000"/>
              </a:lnSpc>
              <a:spcBef>
                <a:spcPct val="0"/>
              </a:spcBef>
              <a:defRPr/>
            </a:pPr>
            <a:endParaRPr lang="en-US" altLang="en-US" sz="1600" dirty="0">
              <a:latin typeface="Georgia"/>
              <a:cs typeface="Georgia"/>
            </a:endParaRPr>
          </a:p>
          <a:p>
            <a:pPr marL="742950" indent="-285750">
              <a:lnSpc>
                <a:spcPct val="100000"/>
              </a:lnSpc>
              <a:spcBef>
                <a:spcPct val="0"/>
              </a:spcBef>
              <a:defRPr/>
            </a:pPr>
            <a:r>
              <a:rPr lang="en-US" altLang="en-US" sz="1600" dirty="0">
                <a:latin typeface="Georgia"/>
                <a:cs typeface="Georgia"/>
              </a:rPr>
              <a:t>Senate</a:t>
            </a:r>
          </a:p>
          <a:p>
            <a:pPr marL="742950" indent="-285750">
              <a:lnSpc>
                <a:spcPct val="100000"/>
              </a:lnSpc>
              <a:spcBef>
                <a:spcPct val="0"/>
              </a:spcBef>
              <a:defRPr/>
            </a:pPr>
            <a:endParaRPr lang="en-US" altLang="en-US" sz="1600" dirty="0">
              <a:latin typeface="Georgia"/>
              <a:cs typeface="Georgia"/>
            </a:endParaRPr>
          </a:p>
          <a:p>
            <a:pPr marL="742950" indent="-285750">
              <a:lnSpc>
                <a:spcPct val="100000"/>
              </a:lnSpc>
              <a:spcBef>
                <a:spcPct val="0"/>
              </a:spcBef>
              <a:defRPr/>
            </a:pPr>
            <a:r>
              <a:rPr lang="en-US" altLang="en-US" sz="1600" dirty="0">
                <a:latin typeface="Georgia"/>
                <a:cs typeface="Georgia"/>
              </a:rPr>
              <a:t>Governors</a:t>
            </a:r>
          </a:p>
        </p:txBody>
      </p:sp>
      <p:sp>
        <p:nvSpPr>
          <p:cNvPr id="3" name="Slide Number Placeholder 2"/>
          <p:cNvSpPr>
            <a:spLocks noGrp="1"/>
          </p:cNvSpPr>
          <p:nvPr>
            <p:ph type="sldNum" sz="quarter" idx="12"/>
          </p:nvPr>
        </p:nvSpPr>
        <p:spPr/>
        <p:txBody>
          <a:bodyPr/>
          <a:lstStyle/>
          <a:p>
            <a:fld id="{BEFBC90E-502A-A54D-9BAE-6F74229062B0}" type="slidenum">
              <a:rPr lang="en-US" smtClean="0"/>
              <a:t>8</a:t>
            </a:fld>
            <a:endParaRPr lang="en-US" dirty="0"/>
          </a:p>
        </p:txBody>
      </p:sp>
      <p:sp>
        <p:nvSpPr>
          <p:cNvPr id="21" name="Title 7"/>
          <p:cNvSpPr txBox="1">
            <a:spLocks/>
          </p:cNvSpPr>
          <p:nvPr/>
        </p:nvSpPr>
        <p:spPr>
          <a:xfrm>
            <a:off x="404814" y="1122363"/>
            <a:ext cx="8167688" cy="1116012"/>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altLang="en-US" sz="3200" b="1" dirty="0">
                <a:solidFill>
                  <a:srgbClr val="595959"/>
                </a:solidFill>
                <a:latin typeface="Georgia" charset="0"/>
                <a:ea typeface="ＭＳ Ｐゴシック" charset="-128"/>
                <a:cs typeface="MS PGothic" charset="-128"/>
              </a:rPr>
              <a:t>Roadmap</a:t>
            </a:r>
          </a:p>
        </p:txBody>
      </p:sp>
      <p:pic>
        <p:nvPicPr>
          <p:cNvPr id="18" name="Picture 17"/>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03175" y="274320"/>
            <a:ext cx="2080349" cy="274320"/>
          </a:xfrm>
          <a:prstGeom prst="rect">
            <a:avLst/>
          </a:prstGeom>
        </p:spPr>
      </p:pic>
    </p:spTree>
    <p:extLst>
      <p:ext uri="{BB962C8B-B14F-4D97-AF65-F5344CB8AC3E}">
        <p14:creationId xmlns:p14="http://schemas.microsoft.com/office/powerpoint/2010/main" val="31472939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6" name="Title 1"/>
          <p:cNvSpPr txBox="1">
            <a:spLocks/>
          </p:cNvSpPr>
          <p:nvPr/>
        </p:nvSpPr>
        <p:spPr bwMode="auto">
          <a:xfrm>
            <a:off x="408598" y="756919"/>
            <a:ext cx="8407400" cy="60908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200" b="1" kern="1200">
                <a:solidFill>
                  <a:schemeClr val="tx1"/>
                </a:solidFill>
                <a:latin typeface="Georgia" panose="02040502050405020303" pitchFamily="18" charset="0"/>
                <a:ea typeface="ＭＳ Ｐゴシック" panose="020B0600070205080204" pitchFamily="34" charset="-128"/>
                <a:cs typeface="MS PGothic" charset="0"/>
              </a:defRPr>
            </a:lvl1pPr>
            <a:lvl2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2pPr>
            <a:lvl3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3pPr>
            <a:lvl4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4pPr>
            <a:lvl5pPr algn="l" rtl="0" eaLnBrk="0" fontAlgn="base" hangingPunct="0">
              <a:lnSpc>
                <a:spcPct val="90000"/>
              </a:lnSpc>
              <a:spcBef>
                <a:spcPct val="0"/>
              </a:spcBef>
              <a:spcAft>
                <a:spcPct val="0"/>
              </a:spcAft>
              <a:defRPr sz="3000">
                <a:solidFill>
                  <a:schemeClr val="tx1"/>
                </a:solidFill>
                <a:latin typeface="Georgia" charset="0"/>
                <a:ea typeface="ＭＳ Ｐゴシック" panose="020B0600070205080204" pitchFamily="34" charset="-128"/>
                <a:cs typeface="MS PGothic" charset="0"/>
              </a:defRPr>
            </a:lvl5pPr>
            <a:lvl6pPr marL="4572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6pPr>
            <a:lvl7pPr marL="9144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7pPr>
            <a:lvl8pPr marL="13716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8pPr>
            <a:lvl9pPr marL="1828800" algn="l" rtl="0" fontAlgn="base">
              <a:lnSpc>
                <a:spcPct val="90000"/>
              </a:lnSpc>
              <a:spcBef>
                <a:spcPct val="0"/>
              </a:spcBef>
              <a:spcAft>
                <a:spcPct val="0"/>
              </a:spcAft>
              <a:defRPr sz="3000">
                <a:solidFill>
                  <a:schemeClr val="tx1"/>
                </a:solidFill>
                <a:latin typeface="Georgia" charset="0"/>
                <a:ea typeface="ＭＳ Ｐゴシック" charset="0"/>
                <a:cs typeface="ＭＳ Ｐゴシック" charset="0"/>
              </a:defRPr>
            </a:lvl9pPr>
          </a:lstStyle>
          <a:p>
            <a:r>
              <a:rPr lang="en-US" altLang="en-US" sz="2000" dirty="0">
                <a:latin typeface="Georgia" charset="0"/>
                <a:ea typeface="ＭＳ Ｐゴシック" charset="-128"/>
                <a:cs typeface="MS PGothic" charset="-128"/>
              </a:rPr>
              <a:t>Current House and Senate divisions</a:t>
            </a:r>
          </a:p>
        </p:txBody>
      </p:sp>
      <p:sp>
        <p:nvSpPr>
          <p:cNvPr id="902" name="Text Placeholder 18"/>
          <p:cNvSpPr txBox="1">
            <a:spLocks/>
          </p:cNvSpPr>
          <p:nvPr/>
        </p:nvSpPr>
        <p:spPr bwMode="auto">
          <a:xfrm>
            <a:off x="404807" y="6113062"/>
            <a:ext cx="8247721" cy="191226"/>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Font typeface="Arial" panose="020B0604020202020204" pitchFamily="34" charset="0"/>
              <a:buNone/>
              <a:defRPr/>
            </a:pPr>
            <a:r>
              <a:rPr lang="en-US" sz="700" dirty="0" smtClean="0">
                <a:solidFill>
                  <a:schemeClr val="tx1">
                    <a:lumMod val="50000"/>
                    <a:lumOff val="50000"/>
                  </a:schemeClr>
                </a:solidFill>
                <a:latin typeface="Georgia"/>
                <a:cs typeface="Georgia"/>
              </a:rPr>
              <a:t>*With seven vacancies and if </a:t>
            </a:r>
            <a:r>
              <a:rPr lang="en-US" sz="700" dirty="0">
                <a:solidFill>
                  <a:schemeClr val="tx1">
                    <a:lumMod val="50000"/>
                    <a:lumOff val="50000"/>
                  </a:schemeClr>
                </a:solidFill>
                <a:latin typeface="Georgia"/>
                <a:cs typeface="Georgia"/>
              </a:rPr>
              <a:t>all </a:t>
            </a:r>
            <a:r>
              <a:rPr lang="en-US" sz="700" dirty="0" smtClean="0">
                <a:solidFill>
                  <a:schemeClr val="tx1">
                    <a:lumMod val="50000"/>
                    <a:lumOff val="50000"/>
                  </a:schemeClr>
                </a:solidFill>
                <a:latin typeface="Georgia"/>
                <a:cs typeface="Georgia"/>
              </a:rPr>
              <a:t>sitting members </a:t>
            </a:r>
            <a:r>
              <a:rPr lang="en-US" sz="700" dirty="0">
                <a:solidFill>
                  <a:schemeClr val="tx1">
                    <a:lumMod val="50000"/>
                    <a:lumOff val="50000"/>
                  </a:schemeClr>
                </a:solidFill>
                <a:latin typeface="Georgia"/>
                <a:cs typeface="Georgia"/>
              </a:rPr>
              <a:t>vote</a:t>
            </a:r>
          </a:p>
          <a:p>
            <a:pPr marL="0" indent="0">
              <a:lnSpc>
                <a:spcPct val="110000"/>
              </a:lnSpc>
              <a:spcBef>
                <a:spcPts val="0"/>
              </a:spcBef>
              <a:buFont typeface="Arial" panose="020B0604020202020204" pitchFamily="34" charset="0"/>
              <a:buNone/>
              <a:defRPr/>
            </a:pPr>
            <a:r>
              <a:rPr lang="en-US" sz="700" dirty="0">
                <a:solidFill>
                  <a:schemeClr val="tx1">
                    <a:lumMod val="50000"/>
                    <a:lumOff val="50000"/>
                  </a:schemeClr>
                </a:solidFill>
                <a:latin typeface="Georgia"/>
                <a:cs typeface="Georgia"/>
              </a:rPr>
              <a:t>Sources: House and Senate Clerks</a:t>
            </a:r>
          </a:p>
        </p:txBody>
      </p:sp>
      <p:sp>
        <p:nvSpPr>
          <p:cNvPr id="5" name="Slide Number Placeholder 4"/>
          <p:cNvSpPr>
            <a:spLocks noGrp="1"/>
          </p:cNvSpPr>
          <p:nvPr>
            <p:ph type="sldNum" sz="quarter" idx="12"/>
          </p:nvPr>
        </p:nvSpPr>
        <p:spPr/>
        <p:txBody>
          <a:bodyPr/>
          <a:lstStyle/>
          <a:p>
            <a:fld id="{BEFBC90E-502A-A54D-9BAE-6F74229062B0}" type="slidenum">
              <a:rPr lang="en-US" smtClean="0"/>
              <a:pPr/>
              <a:t>9</a:t>
            </a:fld>
            <a:endParaRPr lang="en-US" dirty="0"/>
          </a:p>
        </p:txBody>
      </p:sp>
      <p:sp>
        <p:nvSpPr>
          <p:cNvPr id="14" name="Text Placeholder 18"/>
          <p:cNvSpPr txBox="1">
            <a:spLocks/>
          </p:cNvSpPr>
          <p:nvPr/>
        </p:nvSpPr>
        <p:spPr bwMode="auto">
          <a:xfrm>
            <a:off x="404808" y="6422607"/>
            <a:ext cx="3043242" cy="340591"/>
          </a:xfrm>
          <a:prstGeom prst="rect">
            <a:avLst/>
          </a:prstGeom>
          <a:noFill/>
          <a:ln>
            <a:noFill/>
          </a:ln>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Georgia" panose="02040502050405020303" pitchFamily="18" charset="0"/>
                <a:ea typeface="MS PGothic" panose="020B0600070205080204" pitchFamily="34" charset="-128"/>
                <a:cs typeface="ＭＳ Ｐゴシック"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Georgia" panose="02040502050405020303" pitchFamily="18" charset="0"/>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Georgia" panose="02040502050405020303" pitchFamily="18" charset="0"/>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Georgia" panose="02040502050405020303" pitchFamily="18" charset="0"/>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defRPr/>
            </a:pPr>
            <a:r>
              <a:rPr lang="en-US" sz="700" dirty="0">
                <a:latin typeface="Georgia"/>
                <a:cs typeface="Georgia"/>
              </a:rPr>
              <a:t>Daniel Stublen | Slide last updated on: October 4, 2018</a:t>
            </a:r>
          </a:p>
        </p:txBody>
      </p:sp>
      <p:sp>
        <p:nvSpPr>
          <p:cNvPr id="15" name="Rectangle 14"/>
          <p:cNvSpPr>
            <a:spLocks noChangeArrowheads="1"/>
          </p:cNvSpPr>
          <p:nvPr/>
        </p:nvSpPr>
        <p:spPr bwMode="auto">
          <a:xfrm>
            <a:off x="700577" y="1640593"/>
            <a:ext cx="3267835" cy="276999"/>
          </a:xfrm>
          <a:prstGeom prst="rect">
            <a:avLst/>
          </a:prstGeom>
          <a:noFill/>
          <a:ln>
            <a:noFill/>
          </a:ln>
          <a:extLst/>
        </p:spPr>
        <p:txBody>
          <a:bodyPr wrap="square">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lgn="ctr">
              <a:lnSpc>
                <a:spcPct val="100000"/>
              </a:lnSpc>
              <a:spcBef>
                <a:spcPct val="0"/>
              </a:spcBef>
              <a:buFontTx/>
              <a:buNone/>
              <a:defRPr/>
            </a:pPr>
            <a:r>
              <a:rPr lang="en-US" altLang="en-US" sz="1200" b="1" dirty="0">
                <a:latin typeface="+mj-lt"/>
                <a:cs typeface="Lucida Sans Unicode" panose="020B0602030504020204" pitchFamily="34" charset="0"/>
              </a:rPr>
              <a:t>House of Representatives</a:t>
            </a:r>
          </a:p>
        </p:txBody>
      </p:sp>
      <p:sp>
        <p:nvSpPr>
          <p:cNvPr id="17" name="Rectangle 14"/>
          <p:cNvSpPr>
            <a:spLocks noChangeArrowheads="1"/>
          </p:cNvSpPr>
          <p:nvPr/>
        </p:nvSpPr>
        <p:spPr bwMode="auto">
          <a:xfrm>
            <a:off x="5294130" y="1640593"/>
            <a:ext cx="3267835" cy="276999"/>
          </a:xfrm>
          <a:prstGeom prst="rect">
            <a:avLst/>
          </a:prstGeom>
          <a:noFill/>
          <a:ln>
            <a:noFill/>
          </a:ln>
          <a:extLst/>
        </p:spPr>
        <p:txBody>
          <a:bodyPr wrap="square">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lgn="ctr">
              <a:lnSpc>
                <a:spcPct val="100000"/>
              </a:lnSpc>
              <a:spcBef>
                <a:spcPct val="0"/>
              </a:spcBef>
              <a:buFontTx/>
              <a:buNone/>
              <a:defRPr/>
            </a:pPr>
            <a:r>
              <a:rPr lang="en-US" altLang="en-US" sz="1200" b="1" dirty="0">
                <a:latin typeface="+mj-lt"/>
                <a:cs typeface="Lucida Sans Unicode" panose="020B0602030504020204" pitchFamily="34" charset="0"/>
              </a:rPr>
              <a:t>Senate</a:t>
            </a:r>
          </a:p>
        </p:txBody>
      </p:sp>
      <p:sp>
        <p:nvSpPr>
          <p:cNvPr id="12" name="TextBox 726">
            <a:extLst>
              <a:ext uri="{FF2B5EF4-FFF2-40B4-BE49-F238E27FC236}">
                <a16:creationId xmlns:a16="http://schemas.microsoft.com/office/drawing/2014/main" id="{C09FD5A7-7E98-0944-BF48-2A12B16C6032}"/>
              </a:ext>
            </a:extLst>
          </p:cNvPr>
          <p:cNvSpPr txBox="1">
            <a:spLocks noChangeArrowheads="1"/>
          </p:cNvSpPr>
          <p:nvPr/>
        </p:nvSpPr>
        <p:spPr bwMode="auto">
          <a:xfrm>
            <a:off x="1920992" y="3468799"/>
            <a:ext cx="1196735" cy="430887"/>
          </a:xfrm>
          <a:prstGeom prst="rect">
            <a:avLst/>
          </a:prstGeom>
          <a:noFill/>
          <a:ln>
            <a:noFill/>
          </a:ln>
          <a:extLst/>
        </p:spPr>
        <p:txBody>
          <a:bodyPr wrap="square">
            <a:spAutoFit/>
          </a:bodyPr>
          <a:lstStyle>
            <a:lvl1pPr>
              <a:defRPr sz="2400">
                <a:solidFill>
                  <a:schemeClr val="tx1"/>
                </a:solidFill>
                <a:latin typeface="Gill Sans MT" charset="0"/>
                <a:ea typeface="MS PGothic" charset="0"/>
                <a:cs typeface="Gill Sans MT" charset="0"/>
              </a:defRPr>
            </a:lvl1pPr>
            <a:lvl2pPr>
              <a:defRPr sz="2000">
                <a:solidFill>
                  <a:schemeClr val="tx1"/>
                </a:solidFill>
                <a:latin typeface="Gill Sans MT" charset="0"/>
                <a:ea typeface="MS PGothic" charset="0"/>
                <a:cs typeface="Gill Sans MT" charset="0"/>
              </a:defRPr>
            </a:lvl2pPr>
            <a:lvl3pPr>
              <a:defRPr sz="2000">
                <a:solidFill>
                  <a:schemeClr val="tx1"/>
                </a:solidFill>
                <a:latin typeface="Gill Sans MT" charset="0"/>
                <a:ea typeface="MS PGothic" charset="0"/>
                <a:cs typeface="Gill Sans MT" charset="0"/>
              </a:defRPr>
            </a:lvl3pPr>
            <a:lvl4pPr>
              <a:defRPr sz="2000">
                <a:solidFill>
                  <a:schemeClr val="tx1"/>
                </a:solidFill>
                <a:latin typeface="Gill Sans MT" charset="0"/>
                <a:ea typeface="MS PGothic" charset="0"/>
                <a:cs typeface="Gill Sans MT" charset="0"/>
              </a:defRPr>
            </a:lvl4pPr>
            <a:lvl5pPr>
              <a:defRPr sz="2000">
                <a:solidFill>
                  <a:schemeClr val="tx1"/>
                </a:solidFill>
                <a:latin typeface="Gill Sans MT" charset="0"/>
                <a:ea typeface="MS PGothic" charset="0"/>
                <a:cs typeface="Gill Sans MT" charset="0"/>
              </a:defRPr>
            </a:lvl5pPr>
            <a:lvl6pPr eaLnBrk="0" fontAlgn="base" hangingPunct="0">
              <a:spcAft>
                <a:spcPct val="0"/>
              </a:spcAft>
              <a:buFont typeface="Arial" charset="0"/>
              <a:buChar char="»"/>
              <a:defRPr sz="2000">
                <a:solidFill>
                  <a:schemeClr val="tx1"/>
                </a:solidFill>
                <a:latin typeface="Gill Sans MT" charset="0"/>
                <a:ea typeface="MS PGothic" charset="0"/>
                <a:cs typeface="Gill Sans MT" charset="0"/>
              </a:defRPr>
            </a:lvl6pPr>
            <a:lvl7pPr eaLnBrk="0" fontAlgn="base" hangingPunct="0">
              <a:spcAft>
                <a:spcPct val="0"/>
              </a:spcAft>
              <a:buFont typeface="Arial" charset="0"/>
              <a:buChar char="»"/>
              <a:defRPr sz="2000">
                <a:solidFill>
                  <a:schemeClr val="tx1"/>
                </a:solidFill>
                <a:latin typeface="Gill Sans MT" charset="0"/>
                <a:ea typeface="MS PGothic" charset="0"/>
                <a:cs typeface="Gill Sans MT" charset="0"/>
              </a:defRPr>
            </a:lvl7pPr>
            <a:lvl8pPr eaLnBrk="0" fontAlgn="base" hangingPunct="0">
              <a:spcAft>
                <a:spcPct val="0"/>
              </a:spcAft>
              <a:buFont typeface="Arial" charset="0"/>
              <a:buChar char="»"/>
              <a:defRPr sz="2000">
                <a:solidFill>
                  <a:schemeClr val="tx1"/>
                </a:solidFill>
                <a:latin typeface="Gill Sans MT" charset="0"/>
                <a:ea typeface="MS PGothic" charset="0"/>
                <a:cs typeface="Gill Sans MT" charset="0"/>
              </a:defRPr>
            </a:lvl8pPr>
            <a:lvl9pPr eaLnBrk="0" fontAlgn="base" hangingPunct="0">
              <a:spcAft>
                <a:spcPct val="0"/>
              </a:spcAft>
              <a:buFont typeface="Arial" charset="0"/>
              <a:buChar char="»"/>
              <a:defRPr sz="2000">
                <a:solidFill>
                  <a:schemeClr val="tx1"/>
                </a:solidFill>
                <a:latin typeface="Gill Sans MT" charset="0"/>
                <a:ea typeface="MS PGothic" charset="0"/>
                <a:cs typeface="Gill Sans MT" charset="0"/>
              </a:defRPr>
            </a:lvl9pPr>
          </a:lstStyle>
          <a:p>
            <a:pPr algn="ctr">
              <a:defRPr/>
            </a:pPr>
            <a:r>
              <a:rPr lang="en-US" sz="1100" i="1" dirty="0" smtClean="0">
                <a:latin typeface="+mj-lt"/>
                <a:cs typeface="Verdana"/>
              </a:rPr>
              <a:t>215 </a:t>
            </a:r>
            <a:r>
              <a:rPr lang="en-US" sz="1100" i="1" dirty="0">
                <a:latin typeface="+mj-lt"/>
                <a:cs typeface="Verdana"/>
              </a:rPr>
              <a:t>votes needed to </a:t>
            </a:r>
            <a:r>
              <a:rPr lang="en-US" sz="1100" i="1" dirty="0" smtClean="0">
                <a:latin typeface="+mj-lt"/>
                <a:cs typeface="Verdana"/>
              </a:rPr>
              <a:t>pass*</a:t>
            </a:r>
            <a:endParaRPr lang="en-US" sz="1100" i="1" dirty="0">
              <a:latin typeface="+mj-lt"/>
              <a:cs typeface="Verdana"/>
            </a:endParaRPr>
          </a:p>
        </p:txBody>
      </p:sp>
      <p:sp>
        <p:nvSpPr>
          <p:cNvPr id="13" name="Oval 12">
            <a:extLst>
              <a:ext uri="{FF2B5EF4-FFF2-40B4-BE49-F238E27FC236}">
                <a16:creationId xmlns:a16="http://schemas.microsoft.com/office/drawing/2014/main" id="{730374A4-E286-5549-8C50-0E3416B32DE1}"/>
              </a:ext>
            </a:extLst>
          </p:cNvPr>
          <p:cNvSpPr/>
          <p:nvPr/>
        </p:nvSpPr>
        <p:spPr bwMode="auto">
          <a:xfrm rot="19848198">
            <a:off x="1546259" y="3550350"/>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19" name="Oval 18">
            <a:extLst>
              <a:ext uri="{FF2B5EF4-FFF2-40B4-BE49-F238E27FC236}">
                <a16:creationId xmlns:a16="http://schemas.microsoft.com/office/drawing/2014/main" id="{434FFE50-694E-DB47-9DAD-912D28B0A7C8}"/>
              </a:ext>
            </a:extLst>
          </p:cNvPr>
          <p:cNvSpPr/>
          <p:nvPr/>
        </p:nvSpPr>
        <p:spPr bwMode="auto">
          <a:xfrm rot="19848198">
            <a:off x="1476827" y="3647357"/>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20" name="Oval 19">
            <a:extLst>
              <a:ext uri="{FF2B5EF4-FFF2-40B4-BE49-F238E27FC236}">
                <a16:creationId xmlns:a16="http://schemas.microsoft.com/office/drawing/2014/main" id="{2051CCCE-F511-EB48-BED8-10D120527FAC}"/>
              </a:ext>
            </a:extLst>
          </p:cNvPr>
          <p:cNvSpPr/>
          <p:nvPr/>
        </p:nvSpPr>
        <p:spPr bwMode="auto">
          <a:xfrm rot="14405035">
            <a:off x="1420040" y="3753767"/>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21" name="Oval 20">
            <a:extLst>
              <a:ext uri="{FF2B5EF4-FFF2-40B4-BE49-F238E27FC236}">
                <a16:creationId xmlns:a16="http://schemas.microsoft.com/office/drawing/2014/main" id="{A014A21C-2C6A-5048-AE34-CA3196B1EC9F}"/>
              </a:ext>
            </a:extLst>
          </p:cNvPr>
          <p:cNvSpPr/>
          <p:nvPr/>
        </p:nvSpPr>
        <p:spPr bwMode="auto">
          <a:xfrm rot="14405035">
            <a:off x="1378364" y="3872282"/>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22" name="Oval 21">
            <a:extLst>
              <a:ext uri="{FF2B5EF4-FFF2-40B4-BE49-F238E27FC236}">
                <a16:creationId xmlns:a16="http://schemas.microsoft.com/office/drawing/2014/main" id="{6E58FFD8-89A5-E345-8FD1-E90E119009BC}"/>
              </a:ext>
            </a:extLst>
          </p:cNvPr>
          <p:cNvSpPr/>
          <p:nvPr/>
        </p:nvSpPr>
        <p:spPr bwMode="auto">
          <a:xfrm rot="14405035">
            <a:off x="1350334" y="3990756"/>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23" name="Oval 22">
            <a:extLst>
              <a:ext uri="{FF2B5EF4-FFF2-40B4-BE49-F238E27FC236}">
                <a16:creationId xmlns:a16="http://schemas.microsoft.com/office/drawing/2014/main" id="{69FD13E7-48A7-C148-82F0-D1AC5F4347CF}"/>
              </a:ext>
            </a:extLst>
          </p:cNvPr>
          <p:cNvSpPr/>
          <p:nvPr/>
        </p:nvSpPr>
        <p:spPr bwMode="auto">
          <a:xfrm rot="14405035">
            <a:off x="1337056" y="4115603"/>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24" name="Oval 23">
            <a:extLst>
              <a:ext uri="{FF2B5EF4-FFF2-40B4-BE49-F238E27FC236}">
                <a16:creationId xmlns:a16="http://schemas.microsoft.com/office/drawing/2014/main" id="{50D89B9B-EDB1-5D49-998C-9DA7A598F828}"/>
              </a:ext>
            </a:extLst>
          </p:cNvPr>
          <p:cNvSpPr/>
          <p:nvPr/>
        </p:nvSpPr>
        <p:spPr bwMode="auto">
          <a:xfrm>
            <a:off x="2530152" y="3198566"/>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25" name="Oval 24">
            <a:extLst>
              <a:ext uri="{FF2B5EF4-FFF2-40B4-BE49-F238E27FC236}">
                <a16:creationId xmlns:a16="http://schemas.microsoft.com/office/drawing/2014/main" id="{67066DCE-5221-A84A-9E7D-D87380E487A6}"/>
              </a:ext>
            </a:extLst>
          </p:cNvPr>
          <p:cNvSpPr/>
          <p:nvPr/>
        </p:nvSpPr>
        <p:spPr bwMode="auto">
          <a:xfrm>
            <a:off x="2651124" y="3220695"/>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26" name="Oval 25">
            <a:extLst>
              <a:ext uri="{FF2B5EF4-FFF2-40B4-BE49-F238E27FC236}">
                <a16:creationId xmlns:a16="http://schemas.microsoft.com/office/drawing/2014/main" id="{B7068F2D-2DF9-A545-BFCB-D49CA073D295}"/>
              </a:ext>
            </a:extLst>
          </p:cNvPr>
          <p:cNvSpPr/>
          <p:nvPr/>
        </p:nvSpPr>
        <p:spPr bwMode="auto">
          <a:xfrm>
            <a:off x="2761771" y="3260527"/>
            <a:ext cx="91440" cy="91440"/>
          </a:xfrm>
          <a:prstGeom prst="ellipse">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27" name="Oval 26">
            <a:extLst>
              <a:ext uri="{FF2B5EF4-FFF2-40B4-BE49-F238E27FC236}">
                <a16:creationId xmlns:a16="http://schemas.microsoft.com/office/drawing/2014/main" id="{9ECA119E-72C0-5E45-90C7-E71BBC13975A}"/>
              </a:ext>
            </a:extLst>
          </p:cNvPr>
          <p:cNvSpPr/>
          <p:nvPr/>
        </p:nvSpPr>
        <p:spPr bwMode="auto">
          <a:xfrm>
            <a:off x="2867990" y="3312161"/>
            <a:ext cx="91440" cy="91440"/>
          </a:xfrm>
          <a:prstGeom prst="ellipse">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28" name="Oval 27">
            <a:extLst>
              <a:ext uri="{FF2B5EF4-FFF2-40B4-BE49-F238E27FC236}">
                <a16:creationId xmlns:a16="http://schemas.microsoft.com/office/drawing/2014/main" id="{54C8F2B5-42BE-5349-AB19-C296346AF9B0}"/>
              </a:ext>
            </a:extLst>
          </p:cNvPr>
          <p:cNvSpPr/>
          <p:nvPr/>
        </p:nvSpPr>
        <p:spPr bwMode="auto">
          <a:xfrm rot="1996807">
            <a:off x="2968619" y="3382466"/>
            <a:ext cx="91440" cy="91440"/>
          </a:xfrm>
          <a:prstGeom prst="ellipse">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29" name="Oval 28">
            <a:extLst>
              <a:ext uri="{FF2B5EF4-FFF2-40B4-BE49-F238E27FC236}">
                <a16:creationId xmlns:a16="http://schemas.microsoft.com/office/drawing/2014/main" id="{9634078D-75B9-7E49-B89A-057D0AF72BDB}"/>
              </a:ext>
            </a:extLst>
          </p:cNvPr>
          <p:cNvSpPr/>
          <p:nvPr/>
        </p:nvSpPr>
        <p:spPr bwMode="auto">
          <a:xfrm rot="1996807">
            <a:off x="3058612" y="3463607"/>
            <a:ext cx="91440" cy="91440"/>
          </a:xfrm>
          <a:prstGeom prst="ellipse">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30" name="Oval 29">
            <a:extLst>
              <a:ext uri="{FF2B5EF4-FFF2-40B4-BE49-F238E27FC236}">
                <a16:creationId xmlns:a16="http://schemas.microsoft.com/office/drawing/2014/main" id="{E993AEBB-31A9-8A4D-B0D4-191A0D0476E1}"/>
              </a:ext>
            </a:extLst>
          </p:cNvPr>
          <p:cNvSpPr/>
          <p:nvPr/>
        </p:nvSpPr>
        <p:spPr bwMode="auto">
          <a:xfrm rot="1996807">
            <a:off x="3142823" y="3551718"/>
            <a:ext cx="91440" cy="91440"/>
          </a:xfrm>
          <a:prstGeom prst="ellipse">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31" name="Oval 30">
            <a:extLst>
              <a:ext uri="{FF2B5EF4-FFF2-40B4-BE49-F238E27FC236}">
                <a16:creationId xmlns:a16="http://schemas.microsoft.com/office/drawing/2014/main" id="{A4C7AF60-B6BB-6544-85D9-AFE3885D281D}"/>
              </a:ext>
            </a:extLst>
          </p:cNvPr>
          <p:cNvSpPr/>
          <p:nvPr/>
        </p:nvSpPr>
        <p:spPr bwMode="auto">
          <a:xfrm rot="1996807">
            <a:off x="3209089" y="3648949"/>
            <a:ext cx="91440" cy="91440"/>
          </a:xfrm>
          <a:prstGeom prst="ellipse">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32" name="Oval 31">
            <a:extLst>
              <a:ext uri="{FF2B5EF4-FFF2-40B4-BE49-F238E27FC236}">
                <a16:creationId xmlns:a16="http://schemas.microsoft.com/office/drawing/2014/main" id="{2C277271-EC7F-8846-9663-4062E9B56E95}"/>
              </a:ext>
            </a:extLst>
          </p:cNvPr>
          <p:cNvSpPr/>
          <p:nvPr/>
        </p:nvSpPr>
        <p:spPr bwMode="auto">
          <a:xfrm rot="1996807">
            <a:off x="3269979" y="3757305"/>
            <a:ext cx="91440" cy="91440"/>
          </a:xfrm>
          <a:prstGeom prst="ellipse">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33" name="Oval 32">
            <a:extLst>
              <a:ext uri="{FF2B5EF4-FFF2-40B4-BE49-F238E27FC236}">
                <a16:creationId xmlns:a16="http://schemas.microsoft.com/office/drawing/2014/main" id="{48A768AA-99B5-2441-B94A-91516A95253B}"/>
              </a:ext>
            </a:extLst>
          </p:cNvPr>
          <p:cNvSpPr/>
          <p:nvPr/>
        </p:nvSpPr>
        <p:spPr bwMode="auto">
          <a:xfrm rot="1996807">
            <a:off x="3311003" y="3872282"/>
            <a:ext cx="91440" cy="91440"/>
          </a:xfrm>
          <a:prstGeom prst="ellipse">
            <a:avLst/>
          </a:prstGeom>
          <a:solidFill>
            <a:schemeClr val="bg2"/>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34" name="Oval 33">
            <a:extLst>
              <a:ext uri="{FF2B5EF4-FFF2-40B4-BE49-F238E27FC236}">
                <a16:creationId xmlns:a16="http://schemas.microsoft.com/office/drawing/2014/main" id="{35C9D26C-361D-6D4A-B9A4-0CA38547D376}"/>
              </a:ext>
            </a:extLst>
          </p:cNvPr>
          <p:cNvSpPr/>
          <p:nvPr/>
        </p:nvSpPr>
        <p:spPr bwMode="auto">
          <a:xfrm rot="1996807">
            <a:off x="3339318" y="3990756"/>
            <a:ext cx="91440" cy="91440"/>
          </a:xfrm>
          <a:prstGeom prst="ellipse">
            <a:avLst/>
          </a:prstGeom>
          <a:solidFill>
            <a:schemeClr val="bg2"/>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35" name="Oval 34">
            <a:extLst>
              <a:ext uri="{FF2B5EF4-FFF2-40B4-BE49-F238E27FC236}">
                <a16:creationId xmlns:a16="http://schemas.microsoft.com/office/drawing/2014/main" id="{832D2658-37CF-F54C-9F19-1D6C7B7B58F5}"/>
              </a:ext>
            </a:extLst>
          </p:cNvPr>
          <p:cNvSpPr/>
          <p:nvPr/>
        </p:nvSpPr>
        <p:spPr bwMode="auto">
          <a:xfrm rot="1996807">
            <a:off x="3347885" y="4115603"/>
            <a:ext cx="91440" cy="91440"/>
          </a:xfrm>
          <a:prstGeom prst="ellipse">
            <a:avLst/>
          </a:prstGeom>
          <a:solidFill>
            <a:schemeClr val="bg2"/>
          </a:solidFill>
          <a:ln w="12700">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36" name="Oval 35">
            <a:extLst>
              <a:ext uri="{FF2B5EF4-FFF2-40B4-BE49-F238E27FC236}">
                <a16:creationId xmlns:a16="http://schemas.microsoft.com/office/drawing/2014/main" id="{2D8D14BC-EE16-4044-9250-F23AFD7CE0BA}"/>
              </a:ext>
            </a:extLst>
          </p:cNvPr>
          <p:cNvSpPr/>
          <p:nvPr/>
        </p:nvSpPr>
        <p:spPr bwMode="auto">
          <a:xfrm rot="14405035">
            <a:off x="1229229" y="4115603"/>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37" name="Oval 36">
            <a:extLst>
              <a:ext uri="{FF2B5EF4-FFF2-40B4-BE49-F238E27FC236}">
                <a16:creationId xmlns:a16="http://schemas.microsoft.com/office/drawing/2014/main" id="{7EF3734B-EE6C-2A44-95C2-F6F5206BD76C}"/>
              </a:ext>
            </a:extLst>
          </p:cNvPr>
          <p:cNvSpPr/>
          <p:nvPr/>
        </p:nvSpPr>
        <p:spPr bwMode="auto">
          <a:xfrm rot="14405035">
            <a:off x="1242292" y="3990756"/>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38" name="Oval 37">
            <a:extLst>
              <a:ext uri="{FF2B5EF4-FFF2-40B4-BE49-F238E27FC236}">
                <a16:creationId xmlns:a16="http://schemas.microsoft.com/office/drawing/2014/main" id="{5999C463-5AFA-6A44-BE61-07E587BA254E}"/>
              </a:ext>
            </a:extLst>
          </p:cNvPr>
          <p:cNvSpPr/>
          <p:nvPr/>
        </p:nvSpPr>
        <p:spPr bwMode="auto">
          <a:xfrm rot="14405035">
            <a:off x="1264027" y="3872282"/>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39" name="Oval 38">
            <a:extLst>
              <a:ext uri="{FF2B5EF4-FFF2-40B4-BE49-F238E27FC236}">
                <a16:creationId xmlns:a16="http://schemas.microsoft.com/office/drawing/2014/main" id="{20F0E860-764E-9840-B4C3-931519E73E2E}"/>
              </a:ext>
            </a:extLst>
          </p:cNvPr>
          <p:cNvSpPr/>
          <p:nvPr/>
        </p:nvSpPr>
        <p:spPr bwMode="auto">
          <a:xfrm rot="14405035">
            <a:off x="1304601" y="3755341"/>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40" name="Oval 39">
            <a:extLst>
              <a:ext uri="{FF2B5EF4-FFF2-40B4-BE49-F238E27FC236}">
                <a16:creationId xmlns:a16="http://schemas.microsoft.com/office/drawing/2014/main" id="{5D7ECBDB-87D6-FF49-AD4C-D6FDB5A4F9EB}"/>
              </a:ext>
            </a:extLst>
          </p:cNvPr>
          <p:cNvSpPr/>
          <p:nvPr/>
        </p:nvSpPr>
        <p:spPr bwMode="auto">
          <a:xfrm rot="14405035">
            <a:off x="1355127" y="3643123"/>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41" name="Oval 40">
            <a:extLst>
              <a:ext uri="{FF2B5EF4-FFF2-40B4-BE49-F238E27FC236}">
                <a16:creationId xmlns:a16="http://schemas.microsoft.com/office/drawing/2014/main" id="{F64CFBA2-F328-A340-B9B4-3A6330E5D2B8}"/>
              </a:ext>
            </a:extLst>
          </p:cNvPr>
          <p:cNvSpPr/>
          <p:nvPr/>
        </p:nvSpPr>
        <p:spPr bwMode="auto">
          <a:xfrm rot="14405035">
            <a:off x="1417089" y="3538378"/>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42" name="Oval 41">
            <a:extLst>
              <a:ext uri="{FF2B5EF4-FFF2-40B4-BE49-F238E27FC236}">
                <a16:creationId xmlns:a16="http://schemas.microsoft.com/office/drawing/2014/main" id="{B9F43D1A-0666-2D4A-BFBB-DB6A2F2F1FF8}"/>
              </a:ext>
            </a:extLst>
          </p:cNvPr>
          <p:cNvSpPr/>
          <p:nvPr/>
        </p:nvSpPr>
        <p:spPr bwMode="auto">
          <a:xfrm>
            <a:off x="2218814" y="3077594"/>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43" name="Oval 42">
            <a:extLst>
              <a:ext uri="{FF2B5EF4-FFF2-40B4-BE49-F238E27FC236}">
                <a16:creationId xmlns:a16="http://schemas.microsoft.com/office/drawing/2014/main" id="{536C2AE2-B0AD-AF44-9DDA-543D4841D78A}"/>
              </a:ext>
            </a:extLst>
          </p:cNvPr>
          <p:cNvSpPr/>
          <p:nvPr/>
        </p:nvSpPr>
        <p:spPr bwMode="auto">
          <a:xfrm>
            <a:off x="2482367" y="3075670"/>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44" name="Oval 43">
            <a:extLst>
              <a:ext uri="{FF2B5EF4-FFF2-40B4-BE49-F238E27FC236}">
                <a16:creationId xmlns:a16="http://schemas.microsoft.com/office/drawing/2014/main" id="{35CCB0D0-6575-FC49-B321-FB1B194A207E}"/>
              </a:ext>
            </a:extLst>
          </p:cNvPr>
          <p:cNvSpPr/>
          <p:nvPr/>
        </p:nvSpPr>
        <p:spPr bwMode="auto">
          <a:xfrm>
            <a:off x="2590639" y="3093822"/>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45" name="Oval 44">
            <a:extLst>
              <a:ext uri="{FF2B5EF4-FFF2-40B4-BE49-F238E27FC236}">
                <a16:creationId xmlns:a16="http://schemas.microsoft.com/office/drawing/2014/main" id="{B46F0648-FA5D-BF42-8265-331E5151BA2D}"/>
              </a:ext>
            </a:extLst>
          </p:cNvPr>
          <p:cNvSpPr/>
          <p:nvPr/>
        </p:nvSpPr>
        <p:spPr bwMode="auto">
          <a:xfrm>
            <a:off x="2701284" y="3118902"/>
            <a:ext cx="91440" cy="91440"/>
          </a:xfrm>
          <a:prstGeom prst="ellipse">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46" name="Oval 45">
            <a:extLst>
              <a:ext uri="{FF2B5EF4-FFF2-40B4-BE49-F238E27FC236}">
                <a16:creationId xmlns:a16="http://schemas.microsoft.com/office/drawing/2014/main" id="{D651E388-40A4-F443-AF11-61E5B67B9679}"/>
              </a:ext>
            </a:extLst>
          </p:cNvPr>
          <p:cNvSpPr/>
          <p:nvPr/>
        </p:nvSpPr>
        <p:spPr bwMode="auto">
          <a:xfrm>
            <a:off x="2814880" y="3161685"/>
            <a:ext cx="91440" cy="91440"/>
          </a:xfrm>
          <a:prstGeom prst="ellipse">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47" name="Oval 46">
            <a:extLst>
              <a:ext uri="{FF2B5EF4-FFF2-40B4-BE49-F238E27FC236}">
                <a16:creationId xmlns:a16="http://schemas.microsoft.com/office/drawing/2014/main" id="{B8E91E8A-EFB5-8C44-AF28-3C83FED4C62B}"/>
              </a:ext>
            </a:extLst>
          </p:cNvPr>
          <p:cNvSpPr/>
          <p:nvPr/>
        </p:nvSpPr>
        <p:spPr bwMode="auto">
          <a:xfrm>
            <a:off x="2919623" y="3216269"/>
            <a:ext cx="91440" cy="91440"/>
          </a:xfrm>
          <a:prstGeom prst="ellipse">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48" name="Oval 47">
            <a:extLst>
              <a:ext uri="{FF2B5EF4-FFF2-40B4-BE49-F238E27FC236}">
                <a16:creationId xmlns:a16="http://schemas.microsoft.com/office/drawing/2014/main" id="{E1A46149-02C6-EF40-A913-92042C7B798B}"/>
              </a:ext>
            </a:extLst>
          </p:cNvPr>
          <p:cNvSpPr/>
          <p:nvPr/>
        </p:nvSpPr>
        <p:spPr bwMode="auto">
          <a:xfrm>
            <a:off x="3022892" y="3278231"/>
            <a:ext cx="91440" cy="91440"/>
          </a:xfrm>
          <a:prstGeom prst="ellipse">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49" name="Oval 48">
            <a:extLst>
              <a:ext uri="{FF2B5EF4-FFF2-40B4-BE49-F238E27FC236}">
                <a16:creationId xmlns:a16="http://schemas.microsoft.com/office/drawing/2014/main" id="{AB1EF311-23C1-9B47-9ADE-3D5BC2F40808}"/>
              </a:ext>
            </a:extLst>
          </p:cNvPr>
          <p:cNvSpPr/>
          <p:nvPr/>
        </p:nvSpPr>
        <p:spPr bwMode="auto">
          <a:xfrm>
            <a:off x="3114358" y="3351994"/>
            <a:ext cx="91440" cy="91440"/>
          </a:xfrm>
          <a:prstGeom prst="ellipse">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50" name="Oval 49">
            <a:extLst>
              <a:ext uri="{FF2B5EF4-FFF2-40B4-BE49-F238E27FC236}">
                <a16:creationId xmlns:a16="http://schemas.microsoft.com/office/drawing/2014/main" id="{9584343E-A02A-B44A-9AF4-972F122668C9}"/>
              </a:ext>
            </a:extLst>
          </p:cNvPr>
          <p:cNvSpPr/>
          <p:nvPr/>
        </p:nvSpPr>
        <p:spPr bwMode="auto">
          <a:xfrm>
            <a:off x="3179521" y="3444936"/>
            <a:ext cx="91440" cy="91440"/>
          </a:xfrm>
          <a:prstGeom prst="ellipse">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51" name="Oval 50">
            <a:extLst>
              <a:ext uri="{FF2B5EF4-FFF2-40B4-BE49-F238E27FC236}">
                <a16:creationId xmlns:a16="http://schemas.microsoft.com/office/drawing/2014/main" id="{81E93872-19C3-9845-BBA2-D0A4EB3EDC25}"/>
              </a:ext>
            </a:extLst>
          </p:cNvPr>
          <p:cNvSpPr/>
          <p:nvPr/>
        </p:nvSpPr>
        <p:spPr bwMode="auto">
          <a:xfrm>
            <a:off x="3259146" y="3540828"/>
            <a:ext cx="91440" cy="91440"/>
          </a:xfrm>
          <a:prstGeom prst="ellipse">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52" name="Oval 51">
            <a:extLst>
              <a:ext uri="{FF2B5EF4-FFF2-40B4-BE49-F238E27FC236}">
                <a16:creationId xmlns:a16="http://schemas.microsoft.com/office/drawing/2014/main" id="{236FF37B-A495-4F49-B17E-1976D0EA9B7E}"/>
              </a:ext>
            </a:extLst>
          </p:cNvPr>
          <p:cNvSpPr/>
          <p:nvPr/>
        </p:nvSpPr>
        <p:spPr bwMode="auto">
          <a:xfrm>
            <a:off x="3321884" y="3648949"/>
            <a:ext cx="91440" cy="91440"/>
          </a:xfrm>
          <a:prstGeom prst="ellipse">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53" name="Oval 52">
            <a:extLst>
              <a:ext uri="{FF2B5EF4-FFF2-40B4-BE49-F238E27FC236}">
                <a16:creationId xmlns:a16="http://schemas.microsoft.com/office/drawing/2014/main" id="{C59608C9-BF92-5547-B328-BDE6B0021861}"/>
              </a:ext>
            </a:extLst>
          </p:cNvPr>
          <p:cNvSpPr/>
          <p:nvPr/>
        </p:nvSpPr>
        <p:spPr bwMode="auto">
          <a:xfrm>
            <a:off x="3379635" y="3757305"/>
            <a:ext cx="91440" cy="91440"/>
          </a:xfrm>
          <a:prstGeom prst="ellipse">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54" name="Oval 53">
            <a:extLst>
              <a:ext uri="{FF2B5EF4-FFF2-40B4-BE49-F238E27FC236}">
                <a16:creationId xmlns:a16="http://schemas.microsoft.com/office/drawing/2014/main" id="{9A0D8B77-7D12-304A-A674-0A621803A50E}"/>
              </a:ext>
            </a:extLst>
          </p:cNvPr>
          <p:cNvSpPr/>
          <p:nvPr/>
        </p:nvSpPr>
        <p:spPr bwMode="auto">
          <a:xfrm>
            <a:off x="3418180" y="3872282"/>
            <a:ext cx="91440" cy="91440"/>
          </a:xfrm>
          <a:prstGeom prst="ellipse">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55" name="Oval 54">
            <a:extLst>
              <a:ext uri="{FF2B5EF4-FFF2-40B4-BE49-F238E27FC236}">
                <a16:creationId xmlns:a16="http://schemas.microsoft.com/office/drawing/2014/main" id="{760CA510-8586-F849-A17A-82D3CDE6ED2E}"/>
              </a:ext>
            </a:extLst>
          </p:cNvPr>
          <p:cNvSpPr/>
          <p:nvPr/>
        </p:nvSpPr>
        <p:spPr bwMode="auto">
          <a:xfrm>
            <a:off x="3445138" y="3990756"/>
            <a:ext cx="91440" cy="91440"/>
          </a:xfrm>
          <a:prstGeom prst="ellipse">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56" name="Oval 55">
            <a:extLst>
              <a:ext uri="{FF2B5EF4-FFF2-40B4-BE49-F238E27FC236}">
                <a16:creationId xmlns:a16="http://schemas.microsoft.com/office/drawing/2014/main" id="{721AFD21-B1C4-324D-967D-DFCCEF73BF0A}"/>
              </a:ext>
            </a:extLst>
          </p:cNvPr>
          <p:cNvSpPr/>
          <p:nvPr/>
        </p:nvSpPr>
        <p:spPr bwMode="auto">
          <a:xfrm>
            <a:off x="3453291" y="4115603"/>
            <a:ext cx="91440" cy="91440"/>
          </a:xfrm>
          <a:prstGeom prst="ellipse">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57" name="Oval 56">
            <a:extLst>
              <a:ext uri="{FF2B5EF4-FFF2-40B4-BE49-F238E27FC236}">
                <a16:creationId xmlns:a16="http://schemas.microsoft.com/office/drawing/2014/main" id="{F1D0AC70-A4E9-0644-9B99-C57889AD9B41}"/>
              </a:ext>
            </a:extLst>
          </p:cNvPr>
          <p:cNvSpPr/>
          <p:nvPr/>
        </p:nvSpPr>
        <p:spPr bwMode="auto">
          <a:xfrm rot="14405035">
            <a:off x="1121402" y="4115603"/>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58" name="Oval 57">
            <a:extLst>
              <a:ext uri="{FF2B5EF4-FFF2-40B4-BE49-F238E27FC236}">
                <a16:creationId xmlns:a16="http://schemas.microsoft.com/office/drawing/2014/main" id="{E25668A8-E868-4E45-B728-2FFAA845CD93}"/>
              </a:ext>
            </a:extLst>
          </p:cNvPr>
          <p:cNvSpPr/>
          <p:nvPr/>
        </p:nvSpPr>
        <p:spPr bwMode="auto">
          <a:xfrm rot="14405035">
            <a:off x="1134247" y="3990756"/>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59" name="Oval 58">
            <a:extLst>
              <a:ext uri="{FF2B5EF4-FFF2-40B4-BE49-F238E27FC236}">
                <a16:creationId xmlns:a16="http://schemas.microsoft.com/office/drawing/2014/main" id="{0E86E2A5-A8E2-0B48-86A9-0AF91527DD1D}"/>
              </a:ext>
            </a:extLst>
          </p:cNvPr>
          <p:cNvSpPr/>
          <p:nvPr/>
        </p:nvSpPr>
        <p:spPr bwMode="auto">
          <a:xfrm rot="14405035">
            <a:off x="1157442" y="3872282"/>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60" name="Oval 59">
            <a:extLst>
              <a:ext uri="{FF2B5EF4-FFF2-40B4-BE49-F238E27FC236}">
                <a16:creationId xmlns:a16="http://schemas.microsoft.com/office/drawing/2014/main" id="{4D079319-46B7-0440-923E-2D4AA782E6A7}"/>
              </a:ext>
            </a:extLst>
          </p:cNvPr>
          <p:cNvSpPr/>
          <p:nvPr/>
        </p:nvSpPr>
        <p:spPr bwMode="auto">
          <a:xfrm rot="14405035">
            <a:off x="1189996" y="3754136"/>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61" name="Oval 60">
            <a:extLst>
              <a:ext uri="{FF2B5EF4-FFF2-40B4-BE49-F238E27FC236}">
                <a16:creationId xmlns:a16="http://schemas.microsoft.com/office/drawing/2014/main" id="{AFAA9BD5-0856-F04B-A3FF-6FA76D7DF1AD}"/>
              </a:ext>
            </a:extLst>
          </p:cNvPr>
          <p:cNvSpPr/>
          <p:nvPr/>
        </p:nvSpPr>
        <p:spPr bwMode="auto">
          <a:xfrm rot="14405035">
            <a:off x="1235729" y="3647917"/>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62" name="Oval 61">
            <a:extLst>
              <a:ext uri="{FF2B5EF4-FFF2-40B4-BE49-F238E27FC236}">
                <a16:creationId xmlns:a16="http://schemas.microsoft.com/office/drawing/2014/main" id="{259B10E0-2A3A-6A45-9F61-7DA47B9DA4B1}"/>
              </a:ext>
            </a:extLst>
          </p:cNvPr>
          <p:cNvSpPr/>
          <p:nvPr/>
        </p:nvSpPr>
        <p:spPr bwMode="auto">
          <a:xfrm rot="14405035">
            <a:off x="1291692" y="3538379"/>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63" name="Oval 62">
            <a:extLst>
              <a:ext uri="{FF2B5EF4-FFF2-40B4-BE49-F238E27FC236}">
                <a16:creationId xmlns:a16="http://schemas.microsoft.com/office/drawing/2014/main" id="{1777C105-2A10-324C-ACE9-48E54D9277B3}"/>
              </a:ext>
            </a:extLst>
          </p:cNvPr>
          <p:cNvSpPr/>
          <p:nvPr/>
        </p:nvSpPr>
        <p:spPr bwMode="auto">
          <a:xfrm>
            <a:off x="2279298" y="2969899"/>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64" name="Oval 63">
            <a:extLst>
              <a:ext uri="{FF2B5EF4-FFF2-40B4-BE49-F238E27FC236}">
                <a16:creationId xmlns:a16="http://schemas.microsoft.com/office/drawing/2014/main" id="{A332CA65-2284-5545-9C7E-BD13260687BC}"/>
              </a:ext>
            </a:extLst>
          </p:cNvPr>
          <p:cNvSpPr/>
          <p:nvPr/>
        </p:nvSpPr>
        <p:spPr bwMode="auto">
          <a:xfrm>
            <a:off x="2517452" y="2970926"/>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65" name="Oval 64">
            <a:extLst>
              <a:ext uri="{FF2B5EF4-FFF2-40B4-BE49-F238E27FC236}">
                <a16:creationId xmlns:a16="http://schemas.microsoft.com/office/drawing/2014/main" id="{810BD0E4-73A4-4045-BEC5-86E49BE9CFB4}"/>
              </a:ext>
            </a:extLst>
          </p:cNvPr>
          <p:cNvSpPr/>
          <p:nvPr/>
        </p:nvSpPr>
        <p:spPr bwMode="auto">
          <a:xfrm>
            <a:off x="2643749" y="2990553"/>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66" name="Oval 65">
            <a:extLst>
              <a:ext uri="{FF2B5EF4-FFF2-40B4-BE49-F238E27FC236}">
                <a16:creationId xmlns:a16="http://schemas.microsoft.com/office/drawing/2014/main" id="{51D12375-3A5F-BC40-95B0-CB7816F2136A}"/>
              </a:ext>
            </a:extLst>
          </p:cNvPr>
          <p:cNvSpPr/>
          <p:nvPr/>
        </p:nvSpPr>
        <p:spPr bwMode="auto">
          <a:xfrm>
            <a:off x="2761771" y="3025959"/>
            <a:ext cx="91440" cy="91440"/>
          </a:xfrm>
          <a:prstGeom prst="ellipse">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67" name="Oval 66">
            <a:extLst>
              <a:ext uri="{FF2B5EF4-FFF2-40B4-BE49-F238E27FC236}">
                <a16:creationId xmlns:a16="http://schemas.microsoft.com/office/drawing/2014/main" id="{F05C288F-F97A-0949-930F-548ED295BBB8}"/>
              </a:ext>
            </a:extLst>
          </p:cNvPr>
          <p:cNvSpPr/>
          <p:nvPr/>
        </p:nvSpPr>
        <p:spPr bwMode="auto">
          <a:xfrm>
            <a:off x="2870940" y="3068743"/>
            <a:ext cx="91440" cy="91440"/>
          </a:xfrm>
          <a:prstGeom prst="ellipse">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68" name="Oval 67">
            <a:extLst>
              <a:ext uri="{FF2B5EF4-FFF2-40B4-BE49-F238E27FC236}">
                <a16:creationId xmlns:a16="http://schemas.microsoft.com/office/drawing/2014/main" id="{50B3BFC8-EDB0-5443-8E48-5C90DEDD95E9}"/>
              </a:ext>
            </a:extLst>
          </p:cNvPr>
          <p:cNvSpPr/>
          <p:nvPr/>
        </p:nvSpPr>
        <p:spPr bwMode="auto">
          <a:xfrm>
            <a:off x="2977160" y="3118902"/>
            <a:ext cx="91440" cy="91440"/>
          </a:xfrm>
          <a:prstGeom prst="ellipse">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69" name="Oval 68">
            <a:extLst>
              <a:ext uri="{FF2B5EF4-FFF2-40B4-BE49-F238E27FC236}">
                <a16:creationId xmlns:a16="http://schemas.microsoft.com/office/drawing/2014/main" id="{813F9EAC-4B69-C246-AEA2-A0A4BC46881F}"/>
              </a:ext>
            </a:extLst>
          </p:cNvPr>
          <p:cNvSpPr/>
          <p:nvPr/>
        </p:nvSpPr>
        <p:spPr bwMode="auto">
          <a:xfrm>
            <a:off x="3076001" y="3185288"/>
            <a:ext cx="91440" cy="91440"/>
          </a:xfrm>
          <a:prstGeom prst="ellipse">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70" name="Oval 69">
            <a:extLst>
              <a:ext uri="{FF2B5EF4-FFF2-40B4-BE49-F238E27FC236}">
                <a16:creationId xmlns:a16="http://schemas.microsoft.com/office/drawing/2014/main" id="{2778C331-3EF6-E54F-94B5-FAD124DF56B5}"/>
              </a:ext>
            </a:extLst>
          </p:cNvPr>
          <p:cNvSpPr/>
          <p:nvPr/>
        </p:nvSpPr>
        <p:spPr bwMode="auto">
          <a:xfrm>
            <a:off x="3170418" y="3260527"/>
            <a:ext cx="91440" cy="91440"/>
          </a:xfrm>
          <a:prstGeom prst="ellipse">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71" name="Oval 70">
            <a:extLst>
              <a:ext uri="{FF2B5EF4-FFF2-40B4-BE49-F238E27FC236}">
                <a16:creationId xmlns:a16="http://schemas.microsoft.com/office/drawing/2014/main" id="{734A4AD3-E123-1C47-844B-20ABD08DC5FD}"/>
              </a:ext>
            </a:extLst>
          </p:cNvPr>
          <p:cNvSpPr/>
          <p:nvPr/>
        </p:nvSpPr>
        <p:spPr bwMode="auto">
          <a:xfrm>
            <a:off x="3254510" y="3344617"/>
            <a:ext cx="91440" cy="91440"/>
          </a:xfrm>
          <a:prstGeom prst="ellipse">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72" name="Oval 71">
            <a:extLst>
              <a:ext uri="{FF2B5EF4-FFF2-40B4-BE49-F238E27FC236}">
                <a16:creationId xmlns:a16="http://schemas.microsoft.com/office/drawing/2014/main" id="{10C4BFA9-5E26-FD4C-96D7-DD3C24ABFB78}"/>
              </a:ext>
            </a:extLst>
          </p:cNvPr>
          <p:cNvSpPr/>
          <p:nvPr/>
        </p:nvSpPr>
        <p:spPr bwMode="auto">
          <a:xfrm>
            <a:off x="3300430" y="3440510"/>
            <a:ext cx="91440" cy="91440"/>
          </a:xfrm>
          <a:prstGeom prst="ellipse">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73" name="Oval 72">
            <a:extLst>
              <a:ext uri="{FF2B5EF4-FFF2-40B4-BE49-F238E27FC236}">
                <a16:creationId xmlns:a16="http://schemas.microsoft.com/office/drawing/2014/main" id="{0C563915-9314-1547-BDC9-6D6BC63F9EF8}"/>
              </a:ext>
            </a:extLst>
          </p:cNvPr>
          <p:cNvSpPr/>
          <p:nvPr/>
        </p:nvSpPr>
        <p:spPr bwMode="auto">
          <a:xfrm>
            <a:off x="3375469" y="3540828"/>
            <a:ext cx="91440" cy="91440"/>
          </a:xfrm>
          <a:prstGeom prst="ellipse">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74" name="Oval 73">
            <a:extLst>
              <a:ext uri="{FF2B5EF4-FFF2-40B4-BE49-F238E27FC236}">
                <a16:creationId xmlns:a16="http://schemas.microsoft.com/office/drawing/2014/main" id="{46157AF6-D952-034D-9EA1-13066120317B}"/>
              </a:ext>
            </a:extLst>
          </p:cNvPr>
          <p:cNvSpPr/>
          <p:nvPr/>
        </p:nvSpPr>
        <p:spPr bwMode="auto">
          <a:xfrm>
            <a:off x="3434679" y="3648949"/>
            <a:ext cx="91440" cy="91440"/>
          </a:xfrm>
          <a:prstGeom prst="ellipse">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75" name="Oval 74">
            <a:extLst>
              <a:ext uri="{FF2B5EF4-FFF2-40B4-BE49-F238E27FC236}">
                <a16:creationId xmlns:a16="http://schemas.microsoft.com/office/drawing/2014/main" id="{4FD3D984-4CEA-E545-BC37-F8DA842B5F52}"/>
              </a:ext>
            </a:extLst>
          </p:cNvPr>
          <p:cNvSpPr/>
          <p:nvPr/>
        </p:nvSpPr>
        <p:spPr bwMode="auto">
          <a:xfrm>
            <a:off x="3489291" y="3757305"/>
            <a:ext cx="91440" cy="91440"/>
          </a:xfrm>
          <a:prstGeom prst="ellipse">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76" name="Oval 75">
            <a:extLst>
              <a:ext uri="{FF2B5EF4-FFF2-40B4-BE49-F238E27FC236}">
                <a16:creationId xmlns:a16="http://schemas.microsoft.com/office/drawing/2014/main" id="{21FB9CF5-A20F-0840-84F3-99549E39EBE9}"/>
              </a:ext>
            </a:extLst>
          </p:cNvPr>
          <p:cNvSpPr/>
          <p:nvPr/>
        </p:nvSpPr>
        <p:spPr bwMode="auto">
          <a:xfrm>
            <a:off x="3525357" y="3872282"/>
            <a:ext cx="91440" cy="91440"/>
          </a:xfrm>
          <a:prstGeom prst="ellipse">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77" name="Oval 76">
            <a:extLst>
              <a:ext uri="{FF2B5EF4-FFF2-40B4-BE49-F238E27FC236}">
                <a16:creationId xmlns:a16="http://schemas.microsoft.com/office/drawing/2014/main" id="{61B97A85-909E-B94D-A20F-8413FF8FD9DE}"/>
              </a:ext>
            </a:extLst>
          </p:cNvPr>
          <p:cNvSpPr/>
          <p:nvPr/>
        </p:nvSpPr>
        <p:spPr bwMode="auto">
          <a:xfrm>
            <a:off x="3550958" y="3990756"/>
            <a:ext cx="91440" cy="91440"/>
          </a:xfrm>
          <a:prstGeom prst="ellipse">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78" name="Oval 77">
            <a:extLst>
              <a:ext uri="{FF2B5EF4-FFF2-40B4-BE49-F238E27FC236}">
                <a16:creationId xmlns:a16="http://schemas.microsoft.com/office/drawing/2014/main" id="{C3D9446E-2748-FC45-AE38-92A1C8621550}"/>
              </a:ext>
            </a:extLst>
          </p:cNvPr>
          <p:cNvSpPr/>
          <p:nvPr/>
        </p:nvSpPr>
        <p:spPr bwMode="auto">
          <a:xfrm>
            <a:off x="3558697" y="4115603"/>
            <a:ext cx="91440" cy="91440"/>
          </a:xfrm>
          <a:prstGeom prst="ellipse">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ln>
                <a:solidFill>
                  <a:srgbClr val="D27770"/>
                </a:solidFill>
              </a:ln>
            </a:endParaRPr>
          </a:p>
        </p:txBody>
      </p:sp>
      <p:sp>
        <p:nvSpPr>
          <p:cNvPr id="79" name="Oval 78">
            <a:extLst>
              <a:ext uri="{FF2B5EF4-FFF2-40B4-BE49-F238E27FC236}">
                <a16:creationId xmlns:a16="http://schemas.microsoft.com/office/drawing/2014/main" id="{C4DCC6A9-8F64-4646-8E86-4F71CB565E80}"/>
              </a:ext>
            </a:extLst>
          </p:cNvPr>
          <p:cNvSpPr/>
          <p:nvPr/>
        </p:nvSpPr>
        <p:spPr bwMode="auto">
          <a:xfrm>
            <a:off x="3664103" y="4115603"/>
            <a:ext cx="91440" cy="91440"/>
          </a:xfrm>
          <a:prstGeom prst="ellipse">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ln>
                <a:solidFill>
                  <a:srgbClr val="D27770"/>
                </a:solidFill>
              </a:ln>
            </a:endParaRPr>
          </a:p>
        </p:txBody>
      </p:sp>
      <p:sp>
        <p:nvSpPr>
          <p:cNvPr id="80" name="Oval 79">
            <a:extLst>
              <a:ext uri="{FF2B5EF4-FFF2-40B4-BE49-F238E27FC236}">
                <a16:creationId xmlns:a16="http://schemas.microsoft.com/office/drawing/2014/main" id="{8992FF60-CB6C-FA49-A8F7-B1334F6E9C7B}"/>
              </a:ext>
            </a:extLst>
          </p:cNvPr>
          <p:cNvSpPr/>
          <p:nvPr/>
        </p:nvSpPr>
        <p:spPr bwMode="auto">
          <a:xfrm>
            <a:off x="3656778" y="3990756"/>
            <a:ext cx="91440" cy="91440"/>
          </a:xfrm>
          <a:prstGeom prst="ellipse">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81" name="Oval 80">
            <a:extLst>
              <a:ext uri="{FF2B5EF4-FFF2-40B4-BE49-F238E27FC236}">
                <a16:creationId xmlns:a16="http://schemas.microsoft.com/office/drawing/2014/main" id="{8A54C2B7-6145-E14E-A5CD-0F05EF1CB510}"/>
              </a:ext>
            </a:extLst>
          </p:cNvPr>
          <p:cNvSpPr/>
          <p:nvPr/>
        </p:nvSpPr>
        <p:spPr bwMode="auto">
          <a:xfrm>
            <a:off x="3632534" y="3872282"/>
            <a:ext cx="91440" cy="91440"/>
          </a:xfrm>
          <a:prstGeom prst="ellipse">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82" name="Oval 81">
            <a:extLst>
              <a:ext uri="{FF2B5EF4-FFF2-40B4-BE49-F238E27FC236}">
                <a16:creationId xmlns:a16="http://schemas.microsoft.com/office/drawing/2014/main" id="{EA3E8114-4F60-6D46-818C-51FF6AFB6C81}"/>
              </a:ext>
            </a:extLst>
          </p:cNvPr>
          <p:cNvSpPr/>
          <p:nvPr/>
        </p:nvSpPr>
        <p:spPr bwMode="auto">
          <a:xfrm>
            <a:off x="3598947" y="3757305"/>
            <a:ext cx="91440" cy="91440"/>
          </a:xfrm>
          <a:prstGeom prst="ellipse">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83" name="Oval 82">
            <a:extLst>
              <a:ext uri="{FF2B5EF4-FFF2-40B4-BE49-F238E27FC236}">
                <a16:creationId xmlns:a16="http://schemas.microsoft.com/office/drawing/2014/main" id="{0F2BBC6C-E056-4C43-BEA8-62214A198A18}"/>
              </a:ext>
            </a:extLst>
          </p:cNvPr>
          <p:cNvSpPr/>
          <p:nvPr/>
        </p:nvSpPr>
        <p:spPr bwMode="auto">
          <a:xfrm>
            <a:off x="3547474" y="3648949"/>
            <a:ext cx="91440" cy="91440"/>
          </a:xfrm>
          <a:prstGeom prst="ellipse">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84" name="Oval 83">
            <a:extLst>
              <a:ext uri="{FF2B5EF4-FFF2-40B4-BE49-F238E27FC236}">
                <a16:creationId xmlns:a16="http://schemas.microsoft.com/office/drawing/2014/main" id="{A4B181F1-7DD6-164E-B1D8-D67767F327DA}"/>
              </a:ext>
            </a:extLst>
          </p:cNvPr>
          <p:cNvSpPr/>
          <p:nvPr/>
        </p:nvSpPr>
        <p:spPr bwMode="auto">
          <a:xfrm>
            <a:off x="3491792" y="3536403"/>
            <a:ext cx="91440" cy="91440"/>
          </a:xfrm>
          <a:prstGeom prst="ellipse">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85" name="Oval 84">
            <a:extLst>
              <a:ext uri="{FF2B5EF4-FFF2-40B4-BE49-F238E27FC236}">
                <a16:creationId xmlns:a16="http://schemas.microsoft.com/office/drawing/2014/main" id="{48046138-1693-4C46-B1F2-76F18E069919}"/>
              </a:ext>
            </a:extLst>
          </p:cNvPr>
          <p:cNvSpPr/>
          <p:nvPr/>
        </p:nvSpPr>
        <p:spPr bwMode="auto">
          <a:xfrm>
            <a:off x="3421339" y="3433134"/>
            <a:ext cx="91440" cy="91440"/>
          </a:xfrm>
          <a:prstGeom prst="ellipse">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86" name="Oval 85">
            <a:extLst>
              <a:ext uri="{FF2B5EF4-FFF2-40B4-BE49-F238E27FC236}">
                <a16:creationId xmlns:a16="http://schemas.microsoft.com/office/drawing/2014/main" id="{44A26F4D-A3FB-C444-B837-857E94D6AF0D}"/>
              </a:ext>
            </a:extLst>
          </p:cNvPr>
          <p:cNvSpPr/>
          <p:nvPr/>
        </p:nvSpPr>
        <p:spPr bwMode="auto">
          <a:xfrm>
            <a:off x="3390235" y="3337241"/>
            <a:ext cx="91440" cy="91440"/>
          </a:xfrm>
          <a:prstGeom prst="ellipse">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87" name="Oval 86">
            <a:extLst>
              <a:ext uri="{FF2B5EF4-FFF2-40B4-BE49-F238E27FC236}">
                <a16:creationId xmlns:a16="http://schemas.microsoft.com/office/drawing/2014/main" id="{7BCBC97A-4EF1-8B43-B68E-1765AB5A68A1}"/>
              </a:ext>
            </a:extLst>
          </p:cNvPr>
          <p:cNvSpPr/>
          <p:nvPr/>
        </p:nvSpPr>
        <p:spPr bwMode="auto">
          <a:xfrm>
            <a:off x="3309095" y="3242824"/>
            <a:ext cx="91440" cy="91440"/>
          </a:xfrm>
          <a:prstGeom prst="ellipse">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88" name="Oval 87">
            <a:extLst>
              <a:ext uri="{FF2B5EF4-FFF2-40B4-BE49-F238E27FC236}">
                <a16:creationId xmlns:a16="http://schemas.microsoft.com/office/drawing/2014/main" id="{A53C1575-24EC-654C-8B23-A9B437A4EC6F}"/>
              </a:ext>
            </a:extLst>
          </p:cNvPr>
          <p:cNvSpPr/>
          <p:nvPr/>
        </p:nvSpPr>
        <p:spPr bwMode="auto">
          <a:xfrm>
            <a:off x="3220577" y="3161685"/>
            <a:ext cx="91440" cy="91440"/>
          </a:xfrm>
          <a:prstGeom prst="ellipse">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89" name="Oval 88">
            <a:extLst>
              <a:ext uri="{FF2B5EF4-FFF2-40B4-BE49-F238E27FC236}">
                <a16:creationId xmlns:a16="http://schemas.microsoft.com/office/drawing/2014/main" id="{9FE72684-BB6F-0747-B512-98056EAA0799}"/>
              </a:ext>
            </a:extLst>
          </p:cNvPr>
          <p:cNvSpPr/>
          <p:nvPr/>
        </p:nvSpPr>
        <p:spPr bwMode="auto">
          <a:xfrm>
            <a:off x="3129111" y="3084971"/>
            <a:ext cx="91440" cy="91440"/>
          </a:xfrm>
          <a:prstGeom prst="ellipse">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90" name="Oval 89">
            <a:extLst>
              <a:ext uri="{FF2B5EF4-FFF2-40B4-BE49-F238E27FC236}">
                <a16:creationId xmlns:a16="http://schemas.microsoft.com/office/drawing/2014/main" id="{8824FA4E-11CC-6844-963E-8803577E5CFF}"/>
              </a:ext>
            </a:extLst>
          </p:cNvPr>
          <p:cNvSpPr/>
          <p:nvPr/>
        </p:nvSpPr>
        <p:spPr bwMode="auto">
          <a:xfrm>
            <a:off x="3030269" y="3025959"/>
            <a:ext cx="91440" cy="91440"/>
          </a:xfrm>
          <a:prstGeom prst="ellipse">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91" name="Oval 90">
            <a:extLst>
              <a:ext uri="{FF2B5EF4-FFF2-40B4-BE49-F238E27FC236}">
                <a16:creationId xmlns:a16="http://schemas.microsoft.com/office/drawing/2014/main" id="{4E525BDD-88ED-A344-A47C-97EC59A826FA}"/>
              </a:ext>
            </a:extLst>
          </p:cNvPr>
          <p:cNvSpPr/>
          <p:nvPr/>
        </p:nvSpPr>
        <p:spPr bwMode="auto">
          <a:xfrm>
            <a:off x="2925525" y="2969899"/>
            <a:ext cx="91440" cy="91440"/>
          </a:xfrm>
          <a:prstGeom prst="ellipse">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92" name="Oval 91">
            <a:extLst>
              <a:ext uri="{FF2B5EF4-FFF2-40B4-BE49-F238E27FC236}">
                <a16:creationId xmlns:a16="http://schemas.microsoft.com/office/drawing/2014/main" id="{7CBD5F09-0A79-FA4A-856C-251D117FDFCA}"/>
              </a:ext>
            </a:extLst>
          </p:cNvPr>
          <p:cNvSpPr/>
          <p:nvPr/>
        </p:nvSpPr>
        <p:spPr bwMode="auto">
          <a:xfrm>
            <a:off x="2814880" y="2927117"/>
            <a:ext cx="91440" cy="91440"/>
          </a:xfrm>
          <a:prstGeom prst="ellipse">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93" name="Oval 92">
            <a:extLst>
              <a:ext uri="{FF2B5EF4-FFF2-40B4-BE49-F238E27FC236}">
                <a16:creationId xmlns:a16="http://schemas.microsoft.com/office/drawing/2014/main" id="{04DC2FB1-DE82-514F-A0A3-21D135CE8EDA}"/>
              </a:ext>
            </a:extLst>
          </p:cNvPr>
          <p:cNvSpPr/>
          <p:nvPr/>
        </p:nvSpPr>
        <p:spPr bwMode="auto">
          <a:xfrm>
            <a:off x="2701284" y="2894661"/>
            <a:ext cx="91440" cy="91440"/>
          </a:xfrm>
          <a:prstGeom prst="ellipse">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94" name="Oval 93">
            <a:extLst>
              <a:ext uri="{FF2B5EF4-FFF2-40B4-BE49-F238E27FC236}">
                <a16:creationId xmlns:a16="http://schemas.microsoft.com/office/drawing/2014/main" id="{827B774F-6FCE-F344-8E44-FE591D9A9139}"/>
              </a:ext>
            </a:extLst>
          </p:cNvPr>
          <p:cNvSpPr/>
          <p:nvPr/>
        </p:nvSpPr>
        <p:spPr bwMode="auto">
          <a:xfrm>
            <a:off x="2584738" y="2878882"/>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95" name="Oval 94">
            <a:extLst>
              <a:ext uri="{FF2B5EF4-FFF2-40B4-BE49-F238E27FC236}">
                <a16:creationId xmlns:a16="http://schemas.microsoft.com/office/drawing/2014/main" id="{90446C4A-57CE-CF41-A7E2-2B9316D0C34A}"/>
              </a:ext>
            </a:extLst>
          </p:cNvPr>
          <p:cNvSpPr/>
          <p:nvPr/>
        </p:nvSpPr>
        <p:spPr bwMode="auto">
          <a:xfrm>
            <a:off x="2478968" y="2856304"/>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96" name="Oval 95">
            <a:extLst>
              <a:ext uri="{FF2B5EF4-FFF2-40B4-BE49-F238E27FC236}">
                <a16:creationId xmlns:a16="http://schemas.microsoft.com/office/drawing/2014/main" id="{953B646E-4C71-3744-A252-296E7BF338BA}"/>
              </a:ext>
            </a:extLst>
          </p:cNvPr>
          <p:cNvSpPr/>
          <p:nvPr/>
        </p:nvSpPr>
        <p:spPr bwMode="auto">
          <a:xfrm>
            <a:off x="2221764" y="2860730"/>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97" name="Oval 96">
            <a:extLst>
              <a:ext uri="{FF2B5EF4-FFF2-40B4-BE49-F238E27FC236}">
                <a16:creationId xmlns:a16="http://schemas.microsoft.com/office/drawing/2014/main" id="{33B5BB14-E004-F84A-8C15-1C771130169C}"/>
              </a:ext>
            </a:extLst>
          </p:cNvPr>
          <p:cNvSpPr/>
          <p:nvPr/>
        </p:nvSpPr>
        <p:spPr bwMode="auto">
          <a:xfrm rot="14405035">
            <a:off x="2101614" y="2868606"/>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98" name="Oval 97">
            <a:extLst>
              <a:ext uri="{FF2B5EF4-FFF2-40B4-BE49-F238E27FC236}">
                <a16:creationId xmlns:a16="http://schemas.microsoft.com/office/drawing/2014/main" id="{7076FECF-50AF-F34E-A6BB-E3ABE598B31F}"/>
              </a:ext>
            </a:extLst>
          </p:cNvPr>
          <p:cNvSpPr/>
          <p:nvPr/>
        </p:nvSpPr>
        <p:spPr bwMode="auto">
          <a:xfrm rot="11904008">
            <a:off x="1161413" y="3534297"/>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99" name="Oval 98">
            <a:extLst>
              <a:ext uri="{FF2B5EF4-FFF2-40B4-BE49-F238E27FC236}">
                <a16:creationId xmlns:a16="http://schemas.microsoft.com/office/drawing/2014/main" id="{A379356D-1FDE-5549-AEDA-BDF3AC8554CB}"/>
              </a:ext>
            </a:extLst>
          </p:cNvPr>
          <p:cNvSpPr/>
          <p:nvPr/>
        </p:nvSpPr>
        <p:spPr bwMode="auto">
          <a:xfrm rot="11904008">
            <a:off x="1111450" y="3643738"/>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100" name="Oval 99">
            <a:extLst>
              <a:ext uri="{FF2B5EF4-FFF2-40B4-BE49-F238E27FC236}">
                <a16:creationId xmlns:a16="http://schemas.microsoft.com/office/drawing/2014/main" id="{F974540E-5D73-0B47-B45D-7268F3ED260C}"/>
              </a:ext>
            </a:extLst>
          </p:cNvPr>
          <p:cNvSpPr/>
          <p:nvPr/>
        </p:nvSpPr>
        <p:spPr bwMode="auto">
          <a:xfrm rot="10618562">
            <a:off x="1069571" y="3757837"/>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101" name="Oval 100">
            <a:extLst>
              <a:ext uri="{FF2B5EF4-FFF2-40B4-BE49-F238E27FC236}">
                <a16:creationId xmlns:a16="http://schemas.microsoft.com/office/drawing/2014/main" id="{FE9AE493-931C-9745-AA78-9546539C6278}"/>
              </a:ext>
            </a:extLst>
          </p:cNvPr>
          <p:cNvSpPr/>
          <p:nvPr/>
        </p:nvSpPr>
        <p:spPr bwMode="auto">
          <a:xfrm rot="10618562">
            <a:off x="1038552" y="3872282"/>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102" name="Oval 101">
            <a:extLst>
              <a:ext uri="{FF2B5EF4-FFF2-40B4-BE49-F238E27FC236}">
                <a16:creationId xmlns:a16="http://schemas.microsoft.com/office/drawing/2014/main" id="{D8E20D01-CDFD-3640-8369-90B05468D854}"/>
              </a:ext>
            </a:extLst>
          </p:cNvPr>
          <p:cNvSpPr/>
          <p:nvPr/>
        </p:nvSpPr>
        <p:spPr bwMode="auto">
          <a:xfrm rot="10618562">
            <a:off x="1026202" y="3990756"/>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103" name="Oval 102">
            <a:extLst>
              <a:ext uri="{FF2B5EF4-FFF2-40B4-BE49-F238E27FC236}">
                <a16:creationId xmlns:a16="http://schemas.microsoft.com/office/drawing/2014/main" id="{3B537E5F-F2F6-B540-8D83-AF438B091847}"/>
              </a:ext>
            </a:extLst>
          </p:cNvPr>
          <p:cNvSpPr/>
          <p:nvPr/>
        </p:nvSpPr>
        <p:spPr bwMode="auto">
          <a:xfrm rot="10618562">
            <a:off x="1013575" y="4115603"/>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104" name="Oval 103">
            <a:extLst>
              <a:ext uri="{FF2B5EF4-FFF2-40B4-BE49-F238E27FC236}">
                <a16:creationId xmlns:a16="http://schemas.microsoft.com/office/drawing/2014/main" id="{6F860E4F-2620-2745-97A4-A94ED3FBBA94}"/>
              </a:ext>
            </a:extLst>
          </p:cNvPr>
          <p:cNvSpPr/>
          <p:nvPr/>
        </p:nvSpPr>
        <p:spPr bwMode="auto">
          <a:xfrm rot="14405035">
            <a:off x="2160256" y="2971974"/>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105" name="Oval 104">
            <a:extLst>
              <a:ext uri="{FF2B5EF4-FFF2-40B4-BE49-F238E27FC236}">
                <a16:creationId xmlns:a16="http://schemas.microsoft.com/office/drawing/2014/main" id="{C65E5342-C964-FD46-9180-79E1256BDFBA}"/>
              </a:ext>
            </a:extLst>
          </p:cNvPr>
          <p:cNvSpPr/>
          <p:nvPr/>
        </p:nvSpPr>
        <p:spPr bwMode="auto">
          <a:xfrm rot="14405035">
            <a:off x="2101614" y="2644366"/>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106" name="Oval 105">
            <a:extLst>
              <a:ext uri="{FF2B5EF4-FFF2-40B4-BE49-F238E27FC236}">
                <a16:creationId xmlns:a16="http://schemas.microsoft.com/office/drawing/2014/main" id="{0D8CB360-C083-A641-BB07-8173BA843BD5}"/>
              </a:ext>
            </a:extLst>
          </p:cNvPr>
          <p:cNvSpPr/>
          <p:nvPr/>
        </p:nvSpPr>
        <p:spPr bwMode="auto">
          <a:xfrm rot="14405035">
            <a:off x="2100236" y="2531140"/>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107" name="Oval 106">
            <a:extLst>
              <a:ext uri="{FF2B5EF4-FFF2-40B4-BE49-F238E27FC236}">
                <a16:creationId xmlns:a16="http://schemas.microsoft.com/office/drawing/2014/main" id="{8D634257-99F7-0044-9642-74960112C871}"/>
              </a:ext>
            </a:extLst>
          </p:cNvPr>
          <p:cNvSpPr/>
          <p:nvPr/>
        </p:nvSpPr>
        <p:spPr bwMode="auto">
          <a:xfrm>
            <a:off x="2043256" y="2764837"/>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108" name="Oval 107">
            <a:extLst>
              <a:ext uri="{FF2B5EF4-FFF2-40B4-BE49-F238E27FC236}">
                <a16:creationId xmlns:a16="http://schemas.microsoft.com/office/drawing/2014/main" id="{22787823-F280-A146-A70F-729B7970E110}"/>
              </a:ext>
            </a:extLst>
          </p:cNvPr>
          <p:cNvSpPr/>
          <p:nvPr/>
        </p:nvSpPr>
        <p:spPr bwMode="auto">
          <a:xfrm rot="19023228">
            <a:off x="1046579" y="3533539"/>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p>
        </p:txBody>
      </p:sp>
      <p:sp>
        <p:nvSpPr>
          <p:cNvPr id="109" name="Oval 108">
            <a:extLst>
              <a:ext uri="{FF2B5EF4-FFF2-40B4-BE49-F238E27FC236}">
                <a16:creationId xmlns:a16="http://schemas.microsoft.com/office/drawing/2014/main" id="{D3368B7D-6331-8941-8284-7C890543867A}"/>
              </a:ext>
            </a:extLst>
          </p:cNvPr>
          <p:cNvSpPr/>
          <p:nvPr/>
        </p:nvSpPr>
        <p:spPr bwMode="auto">
          <a:xfrm rot="19023228">
            <a:off x="1000648" y="3640731"/>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p>
        </p:txBody>
      </p:sp>
      <p:sp>
        <p:nvSpPr>
          <p:cNvPr id="110" name="Oval 109">
            <a:extLst>
              <a:ext uri="{FF2B5EF4-FFF2-40B4-BE49-F238E27FC236}">
                <a16:creationId xmlns:a16="http://schemas.microsoft.com/office/drawing/2014/main" id="{7EA1B50B-61BE-014B-BE68-ECD31470693F}"/>
              </a:ext>
            </a:extLst>
          </p:cNvPr>
          <p:cNvSpPr/>
          <p:nvPr/>
        </p:nvSpPr>
        <p:spPr bwMode="auto">
          <a:xfrm rot="19023228">
            <a:off x="962489" y="3757780"/>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p>
        </p:txBody>
      </p:sp>
      <p:sp>
        <p:nvSpPr>
          <p:cNvPr id="111" name="Oval 110">
            <a:extLst>
              <a:ext uri="{FF2B5EF4-FFF2-40B4-BE49-F238E27FC236}">
                <a16:creationId xmlns:a16="http://schemas.microsoft.com/office/drawing/2014/main" id="{5D0B55F8-CA2A-8D44-9AF4-9E34430F2A3F}"/>
              </a:ext>
            </a:extLst>
          </p:cNvPr>
          <p:cNvSpPr/>
          <p:nvPr/>
        </p:nvSpPr>
        <p:spPr bwMode="auto">
          <a:xfrm rot="19023228">
            <a:off x="932984" y="3872282"/>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p>
        </p:txBody>
      </p:sp>
      <p:sp>
        <p:nvSpPr>
          <p:cNvPr id="112" name="Oval 111">
            <a:extLst>
              <a:ext uri="{FF2B5EF4-FFF2-40B4-BE49-F238E27FC236}">
                <a16:creationId xmlns:a16="http://schemas.microsoft.com/office/drawing/2014/main" id="{13CF1220-DA36-D543-B424-839DD39AEFB3}"/>
              </a:ext>
            </a:extLst>
          </p:cNvPr>
          <p:cNvSpPr/>
          <p:nvPr/>
        </p:nvSpPr>
        <p:spPr bwMode="auto">
          <a:xfrm rot="19023228">
            <a:off x="918157" y="3990756"/>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p>
        </p:txBody>
      </p:sp>
      <p:sp>
        <p:nvSpPr>
          <p:cNvPr id="113" name="Oval 112">
            <a:extLst>
              <a:ext uri="{FF2B5EF4-FFF2-40B4-BE49-F238E27FC236}">
                <a16:creationId xmlns:a16="http://schemas.microsoft.com/office/drawing/2014/main" id="{2508D261-AE60-1041-AFED-C760CFC178B9}"/>
              </a:ext>
            </a:extLst>
          </p:cNvPr>
          <p:cNvSpPr/>
          <p:nvPr/>
        </p:nvSpPr>
        <p:spPr bwMode="auto">
          <a:xfrm rot="19023228">
            <a:off x="905748" y="4115603"/>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p>
        </p:txBody>
      </p:sp>
      <p:sp>
        <p:nvSpPr>
          <p:cNvPr id="114" name="Oval 113">
            <a:extLst>
              <a:ext uri="{FF2B5EF4-FFF2-40B4-BE49-F238E27FC236}">
                <a16:creationId xmlns:a16="http://schemas.microsoft.com/office/drawing/2014/main" id="{6F2B2689-D977-884B-89D3-CBAAEF11A621}"/>
              </a:ext>
            </a:extLst>
          </p:cNvPr>
          <p:cNvSpPr/>
          <p:nvPr/>
        </p:nvSpPr>
        <p:spPr bwMode="auto">
          <a:xfrm rot="19023228">
            <a:off x="797921" y="4115603"/>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p>
        </p:txBody>
      </p:sp>
      <p:sp>
        <p:nvSpPr>
          <p:cNvPr id="115" name="Oval 114">
            <a:extLst>
              <a:ext uri="{FF2B5EF4-FFF2-40B4-BE49-F238E27FC236}">
                <a16:creationId xmlns:a16="http://schemas.microsoft.com/office/drawing/2014/main" id="{98D4DFCA-8786-5947-89ED-5687A14A4689}"/>
              </a:ext>
            </a:extLst>
          </p:cNvPr>
          <p:cNvSpPr/>
          <p:nvPr/>
        </p:nvSpPr>
        <p:spPr bwMode="auto">
          <a:xfrm rot="19023228">
            <a:off x="810112" y="3990756"/>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p>
        </p:txBody>
      </p:sp>
      <p:sp>
        <p:nvSpPr>
          <p:cNvPr id="116" name="Oval 115">
            <a:extLst>
              <a:ext uri="{FF2B5EF4-FFF2-40B4-BE49-F238E27FC236}">
                <a16:creationId xmlns:a16="http://schemas.microsoft.com/office/drawing/2014/main" id="{77518997-0DA8-7749-ABFB-63B7E1AF7813}"/>
              </a:ext>
            </a:extLst>
          </p:cNvPr>
          <p:cNvSpPr/>
          <p:nvPr/>
        </p:nvSpPr>
        <p:spPr bwMode="auto">
          <a:xfrm rot="19023228">
            <a:off x="823616" y="3872282"/>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p>
        </p:txBody>
      </p:sp>
      <p:sp>
        <p:nvSpPr>
          <p:cNvPr id="117" name="Oval 116">
            <a:extLst>
              <a:ext uri="{FF2B5EF4-FFF2-40B4-BE49-F238E27FC236}">
                <a16:creationId xmlns:a16="http://schemas.microsoft.com/office/drawing/2014/main" id="{587E1705-326F-774B-94AE-D2EDDCC941BD}"/>
              </a:ext>
            </a:extLst>
          </p:cNvPr>
          <p:cNvSpPr/>
          <p:nvPr/>
        </p:nvSpPr>
        <p:spPr bwMode="auto">
          <a:xfrm rot="19023228">
            <a:off x="851646" y="3757278"/>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p>
        </p:txBody>
      </p:sp>
      <p:sp>
        <p:nvSpPr>
          <p:cNvPr id="118" name="Oval 117">
            <a:extLst>
              <a:ext uri="{FF2B5EF4-FFF2-40B4-BE49-F238E27FC236}">
                <a16:creationId xmlns:a16="http://schemas.microsoft.com/office/drawing/2014/main" id="{D40CBA86-3790-3C40-A328-80B4D3765606}"/>
              </a:ext>
            </a:extLst>
          </p:cNvPr>
          <p:cNvSpPr/>
          <p:nvPr/>
        </p:nvSpPr>
        <p:spPr bwMode="auto">
          <a:xfrm rot="19023228">
            <a:off x="887250" y="3641234"/>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p>
        </p:txBody>
      </p:sp>
      <p:sp>
        <p:nvSpPr>
          <p:cNvPr id="119" name="Oval 118">
            <a:extLst>
              <a:ext uri="{FF2B5EF4-FFF2-40B4-BE49-F238E27FC236}">
                <a16:creationId xmlns:a16="http://schemas.microsoft.com/office/drawing/2014/main" id="{33BE3CE7-AC36-B549-BC1A-26976F79399B}"/>
              </a:ext>
            </a:extLst>
          </p:cNvPr>
          <p:cNvSpPr/>
          <p:nvPr/>
        </p:nvSpPr>
        <p:spPr bwMode="auto">
          <a:xfrm rot="19023228">
            <a:off x="930034" y="3533539"/>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p>
        </p:txBody>
      </p:sp>
      <p:sp>
        <p:nvSpPr>
          <p:cNvPr id="120" name="Oval 119">
            <a:extLst>
              <a:ext uri="{FF2B5EF4-FFF2-40B4-BE49-F238E27FC236}">
                <a16:creationId xmlns:a16="http://schemas.microsoft.com/office/drawing/2014/main" id="{2D9353F4-D5DD-2D40-825A-3F6DDDAFFFF9}"/>
              </a:ext>
            </a:extLst>
          </p:cNvPr>
          <p:cNvSpPr/>
          <p:nvPr/>
        </p:nvSpPr>
        <p:spPr bwMode="auto">
          <a:xfrm rot="19023228">
            <a:off x="1986128" y="2662628"/>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p>
        </p:txBody>
      </p:sp>
      <p:sp>
        <p:nvSpPr>
          <p:cNvPr id="121" name="Oval 120">
            <a:extLst>
              <a:ext uri="{FF2B5EF4-FFF2-40B4-BE49-F238E27FC236}">
                <a16:creationId xmlns:a16="http://schemas.microsoft.com/office/drawing/2014/main" id="{C0532301-A281-5244-B7A9-48B399BCEDFB}"/>
              </a:ext>
            </a:extLst>
          </p:cNvPr>
          <p:cNvSpPr/>
          <p:nvPr/>
        </p:nvSpPr>
        <p:spPr bwMode="auto">
          <a:xfrm rot="19023228">
            <a:off x="690094" y="4115603"/>
            <a:ext cx="91440" cy="91440"/>
          </a:xfrm>
          <a:prstGeom prst="ellipse">
            <a:avLst/>
          </a:prstGeom>
          <a:noFill/>
          <a:ln w="9525">
            <a:solidFill>
              <a:srgbClr val="C00000"/>
            </a:solid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p>
        </p:txBody>
      </p:sp>
      <p:sp>
        <p:nvSpPr>
          <p:cNvPr id="122" name="Oval 121">
            <a:extLst>
              <a:ext uri="{FF2B5EF4-FFF2-40B4-BE49-F238E27FC236}">
                <a16:creationId xmlns:a16="http://schemas.microsoft.com/office/drawing/2014/main" id="{264A168F-7414-4549-B706-E43E0BFF1A9F}"/>
              </a:ext>
            </a:extLst>
          </p:cNvPr>
          <p:cNvSpPr/>
          <p:nvPr/>
        </p:nvSpPr>
        <p:spPr bwMode="auto">
          <a:xfrm rot="19023228">
            <a:off x="702067" y="3990756"/>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p>
        </p:txBody>
      </p:sp>
      <p:sp>
        <p:nvSpPr>
          <p:cNvPr id="123" name="Oval 122">
            <a:extLst>
              <a:ext uri="{FF2B5EF4-FFF2-40B4-BE49-F238E27FC236}">
                <a16:creationId xmlns:a16="http://schemas.microsoft.com/office/drawing/2014/main" id="{69CC194B-15CE-AB4E-AB60-6712E18CFF14}"/>
              </a:ext>
            </a:extLst>
          </p:cNvPr>
          <p:cNvSpPr/>
          <p:nvPr/>
        </p:nvSpPr>
        <p:spPr bwMode="auto">
          <a:xfrm rot="19023228">
            <a:off x="715921" y="3872282"/>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p>
        </p:txBody>
      </p:sp>
      <p:sp>
        <p:nvSpPr>
          <p:cNvPr id="124" name="Oval 123">
            <a:extLst>
              <a:ext uri="{FF2B5EF4-FFF2-40B4-BE49-F238E27FC236}">
                <a16:creationId xmlns:a16="http://schemas.microsoft.com/office/drawing/2014/main" id="{2119280C-B16B-B24E-A5F8-DE286B852195}"/>
              </a:ext>
            </a:extLst>
          </p:cNvPr>
          <p:cNvSpPr/>
          <p:nvPr/>
        </p:nvSpPr>
        <p:spPr bwMode="auto">
          <a:xfrm rot="19023228">
            <a:off x="742476" y="3746952"/>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p>
        </p:txBody>
      </p:sp>
      <p:sp>
        <p:nvSpPr>
          <p:cNvPr id="125" name="Oval 124">
            <a:extLst>
              <a:ext uri="{FF2B5EF4-FFF2-40B4-BE49-F238E27FC236}">
                <a16:creationId xmlns:a16="http://schemas.microsoft.com/office/drawing/2014/main" id="{C56D53A5-D584-164D-8099-7FBD39C6D411}"/>
              </a:ext>
            </a:extLst>
          </p:cNvPr>
          <p:cNvSpPr/>
          <p:nvPr/>
        </p:nvSpPr>
        <p:spPr bwMode="auto">
          <a:xfrm rot="19023228">
            <a:off x="774932" y="3631881"/>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p>
        </p:txBody>
      </p:sp>
      <p:sp>
        <p:nvSpPr>
          <p:cNvPr id="126" name="Oval 125">
            <a:extLst>
              <a:ext uri="{FF2B5EF4-FFF2-40B4-BE49-F238E27FC236}">
                <a16:creationId xmlns:a16="http://schemas.microsoft.com/office/drawing/2014/main" id="{90C18D24-E78C-3846-BFC9-523CAE01F730}"/>
              </a:ext>
            </a:extLst>
          </p:cNvPr>
          <p:cNvSpPr/>
          <p:nvPr/>
        </p:nvSpPr>
        <p:spPr bwMode="auto">
          <a:xfrm rot="19023228">
            <a:off x="819388" y="3517312"/>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p>
        </p:txBody>
      </p:sp>
      <p:sp>
        <p:nvSpPr>
          <p:cNvPr id="127" name="Oval 126">
            <a:extLst>
              <a:ext uri="{FF2B5EF4-FFF2-40B4-BE49-F238E27FC236}">
                <a16:creationId xmlns:a16="http://schemas.microsoft.com/office/drawing/2014/main" id="{F907E6FB-2C98-2846-AB81-74F38FC2CFA3}"/>
              </a:ext>
            </a:extLst>
          </p:cNvPr>
          <p:cNvSpPr/>
          <p:nvPr/>
        </p:nvSpPr>
        <p:spPr bwMode="auto">
          <a:xfrm rot="19023228">
            <a:off x="1865354" y="2576091"/>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p>
        </p:txBody>
      </p:sp>
      <p:sp>
        <p:nvSpPr>
          <p:cNvPr id="128" name="Oval 127">
            <a:extLst>
              <a:ext uri="{FF2B5EF4-FFF2-40B4-BE49-F238E27FC236}">
                <a16:creationId xmlns:a16="http://schemas.microsoft.com/office/drawing/2014/main" id="{462B2E02-DF61-014A-B2A9-A3F75EDBED3F}"/>
              </a:ext>
            </a:extLst>
          </p:cNvPr>
          <p:cNvSpPr/>
          <p:nvPr/>
        </p:nvSpPr>
        <p:spPr bwMode="auto">
          <a:xfrm rot="19023228">
            <a:off x="1983375" y="2552486"/>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p>
        </p:txBody>
      </p:sp>
      <p:sp>
        <p:nvSpPr>
          <p:cNvPr id="129" name="Oval 128">
            <a:extLst>
              <a:ext uri="{FF2B5EF4-FFF2-40B4-BE49-F238E27FC236}">
                <a16:creationId xmlns:a16="http://schemas.microsoft.com/office/drawing/2014/main" id="{6A54D4C2-68FA-B94F-A0D8-6E6470CF7B00}"/>
              </a:ext>
            </a:extLst>
          </p:cNvPr>
          <p:cNvSpPr/>
          <p:nvPr/>
        </p:nvSpPr>
        <p:spPr bwMode="auto">
          <a:xfrm rot="19023228">
            <a:off x="2040712" y="2431013"/>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p>
        </p:txBody>
      </p:sp>
      <p:sp>
        <p:nvSpPr>
          <p:cNvPr id="130" name="Oval 129">
            <a:extLst>
              <a:ext uri="{FF2B5EF4-FFF2-40B4-BE49-F238E27FC236}">
                <a16:creationId xmlns:a16="http://schemas.microsoft.com/office/drawing/2014/main" id="{35B05A3E-19E6-164D-9BF7-D76E4322D457}"/>
              </a:ext>
            </a:extLst>
          </p:cNvPr>
          <p:cNvSpPr/>
          <p:nvPr/>
        </p:nvSpPr>
        <p:spPr bwMode="auto">
          <a:xfrm rot="19023228">
            <a:off x="1923663" y="2448912"/>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p>
        </p:txBody>
      </p:sp>
      <p:sp>
        <p:nvSpPr>
          <p:cNvPr id="131" name="Oval 130">
            <a:extLst>
              <a:ext uri="{FF2B5EF4-FFF2-40B4-BE49-F238E27FC236}">
                <a16:creationId xmlns:a16="http://schemas.microsoft.com/office/drawing/2014/main" id="{991F0E5D-2E03-3849-B0A9-DF9F729AD925}"/>
              </a:ext>
            </a:extLst>
          </p:cNvPr>
          <p:cNvSpPr/>
          <p:nvPr/>
        </p:nvSpPr>
        <p:spPr bwMode="auto">
          <a:xfrm rot="19023228">
            <a:off x="1807620" y="2481172"/>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p>
        </p:txBody>
      </p:sp>
      <p:sp>
        <p:nvSpPr>
          <p:cNvPr id="132" name="Oval 131">
            <a:extLst>
              <a:ext uri="{FF2B5EF4-FFF2-40B4-BE49-F238E27FC236}">
                <a16:creationId xmlns:a16="http://schemas.microsoft.com/office/drawing/2014/main" id="{10791C36-BC13-D044-A0B1-016A95BE681A}"/>
              </a:ext>
            </a:extLst>
          </p:cNvPr>
          <p:cNvSpPr/>
          <p:nvPr/>
        </p:nvSpPr>
        <p:spPr bwMode="auto">
          <a:xfrm rot="19023228">
            <a:off x="702842" y="3517312"/>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p>
        </p:txBody>
      </p:sp>
      <p:sp>
        <p:nvSpPr>
          <p:cNvPr id="133" name="Oval 132">
            <a:extLst>
              <a:ext uri="{FF2B5EF4-FFF2-40B4-BE49-F238E27FC236}">
                <a16:creationId xmlns:a16="http://schemas.microsoft.com/office/drawing/2014/main" id="{037C6280-03CC-E745-9652-013723364516}"/>
              </a:ext>
            </a:extLst>
          </p:cNvPr>
          <p:cNvSpPr/>
          <p:nvPr/>
        </p:nvSpPr>
        <p:spPr bwMode="auto">
          <a:xfrm rot="19023228">
            <a:off x="665259" y="3630603"/>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p>
        </p:txBody>
      </p:sp>
      <p:sp>
        <p:nvSpPr>
          <p:cNvPr id="134" name="Oval 133">
            <a:extLst>
              <a:ext uri="{FF2B5EF4-FFF2-40B4-BE49-F238E27FC236}">
                <a16:creationId xmlns:a16="http://schemas.microsoft.com/office/drawing/2014/main" id="{3E6DDD6F-27CF-F141-ACD6-10D3939B913B}"/>
              </a:ext>
            </a:extLst>
          </p:cNvPr>
          <p:cNvSpPr/>
          <p:nvPr/>
        </p:nvSpPr>
        <p:spPr bwMode="auto">
          <a:xfrm rot="19023228">
            <a:off x="628881" y="3746951"/>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p>
        </p:txBody>
      </p:sp>
      <p:sp>
        <p:nvSpPr>
          <p:cNvPr id="135" name="Oval 134">
            <a:extLst>
              <a:ext uri="{FF2B5EF4-FFF2-40B4-BE49-F238E27FC236}">
                <a16:creationId xmlns:a16="http://schemas.microsoft.com/office/drawing/2014/main" id="{1D9F6A5D-B972-BE40-B502-D3D1E6EC573A}"/>
              </a:ext>
            </a:extLst>
          </p:cNvPr>
          <p:cNvSpPr/>
          <p:nvPr/>
        </p:nvSpPr>
        <p:spPr bwMode="auto">
          <a:xfrm rot="19023228">
            <a:off x="606248" y="3872282"/>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p>
        </p:txBody>
      </p:sp>
      <p:sp>
        <p:nvSpPr>
          <p:cNvPr id="136" name="Oval 135">
            <a:extLst>
              <a:ext uri="{FF2B5EF4-FFF2-40B4-BE49-F238E27FC236}">
                <a16:creationId xmlns:a16="http://schemas.microsoft.com/office/drawing/2014/main" id="{5C3881B4-5F82-6740-BDC6-F8911E5BA263}"/>
              </a:ext>
            </a:extLst>
          </p:cNvPr>
          <p:cNvSpPr/>
          <p:nvPr/>
        </p:nvSpPr>
        <p:spPr bwMode="auto">
          <a:xfrm rot="19023228">
            <a:off x="594022" y="3990756"/>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p>
        </p:txBody>
      </p:sp>
      <p:sp>
        <p:nvSpPr>
          <p:cNvPr id="137" name="Oval 136">
            <a:extLst>
              <a:ext uri="{FF2B5EF4-FFF2-40B4-BE49-F238E27FC236}">
                <a16:creationId xmlns:a16="http://schemas.microsoft.com/office/drawing/2014/main" id="{14348E8D-C81B-F14D-8934-1DCB0B683DFB}"/>
              </a:ext>
            </a:extLst>
          </p:cNvPr>
          <p:cNvSpPr/>
          <p:nvPr/>
        </p:nvSpPr>
        <p:spPr bwMode="auto">
          <a:xfrm rot="19023228">
            <a:off x="582267" y="4115603"/>
            <a:ext cx="91440" cy="91440"/>
          </a:xfrm>
          <a:prstGeom prst="ellipse">
            <a:avLst/>
          </a:prstGeom>
          <a:noFill/>
          <a:ln w="9525">
            <a:solidFill>
              <a:srgbClr val="C00000"/>
            </a:solid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p>
        </p:txBody>
      </p:sp>
      <p:sp>
        <p:nvSpPr>
          <p:cNvPr id="138" name="Oval 137">
            <a:extLst>
              <a:ext uri="{FF2B5EF4-FFF2-40B4-BE49-F238E27FC236}">
                <a16:creationId xmlns:a16="http://schemas.microsoft.com/office/drawing/2014/main" id="{8CBAD031-E77C-2343-BC13-77F16F9AA141}"/>
              </a:ext>
            </a:extLst>
          </p:cNvPr>
          <p:cNvSpPr/>
          <p:nvPr/>
        </p:nvSpPr>
        <p:spPr bwMode="auto">
          <a:xfrm rot="19023228">
            <a:off x="474440" y="4115603"/>
            <a:ext cx="91440" cy="91440"/>
          </a:xfrm>
          <a:prstGeom prst="ellipse">
            <a:avLst/>
          </a:prstGeom>
          <a:noFill/>
          <a:ln w="9525">
            <a:solidFill>
              <a:srgbClr val="C00000"/>
            </a:solid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p>
        </p:txBody>
      </p:sp>
      <p:sp>
        <p:nvSpPr>
          <p:cNvPr id="139" name="Oval 138">
            <a:extLst>
              <a:ext uri="{FF2B5EF4-FFF2-40B4-BE49-F238E27FC236}">
                <a16:creationId xmlns:a16="http://schemas.microsoft.com/office/drawing/2014/main" id="{A523A9C5-25C7-8E47-9302-46F840D42BF5}"/>
              </a:ext>
            </a:extLst>
          </p:cNvPr>
          <p:cNvSpPr/>
          <p:nvPr/>
        </p:nvSpPr>
        <p:spPr bwMode="auto">
          <a:xfrm rot="19023228">
            <a:off x="485977" y="3990756"/>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p>
        </p:txBody>
      </p:sp>
      <p:sp>
        <p:nvSpPr>
          <p:cNvPr id="140" name="Oval 139">
            <a:extLst>
              <a:ext uri="{FF2B5EF4-FFF2-40B4-BE49-F238E27FC236}">
                <a16:creationId xmlns:a16="http://schemas.microsoft.com/office/drawing/2014/main" id="{70EEA1FF-05FD-9240-B226-D867F8FBD904}"/>
              </a:ext>
            </a:extLst>
          </p:cNvPr>
          <p:cNvSpPr/>
          <p:nvPr/>
        </p:nvSpPr>
        <p:spPr bwMode="auto">
          <a:xfrm rot="19023228">
            <a:off x="496305" y="3872282"/>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p>
        </p:txBody>
      </p:sp>
      <p:sp>
        <p:nvSpPr>
          <p:cNvPr id="141" name="Oval 140">
            <a:extLst>
              <a:ext uri="{FF2B5EF4-FFF2-40B4-BE49-F238E27FC236}">
                <a16:creationId xmlns:a16="http://schemas.microsoft.com/office/drawing/2014/main" id="{D2AA93CB-541B-014F-B52C-E2B645CD598E}"/>
              </a:ext>
            </a:extLst>
          </p:cNvPr>
          <p:cNvSpPr/>
          <p:nvPr/>
        </p:nvSpPr>
        <p:spPr bwMode="auto">
          <a:xfrm rot="19023228">
            <a:off x="519406" y="3752077"/>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p>
        </p:txBody>
      </p:sp>
      <p:sp>
        <p:nvSpPr>
          <p:cNvPr id="142" name="Oval 141">
            <a:extLst>
              <a:ext uri="{FF2B5EF4-FFF2-40B4-BE49-F238E27FC236}">
                <a16:creationId xmlns:a16="http://schemas.microsoft.com/office/drawing/2014/main" id="{CDD896F3-929D-C440-B0D6-E74D310168FE}"/>
              </a:ext>
            </a:extLst>
          </p:cNvPr>
          <p:cNvSpPr/>
          <p:nvPr/>
        </p:nvSpPr>
        <p:spPr bwMode="auto">
          <a:xfrm rot="19023228">
            <a:off x="549216" y="3628929"/>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p>
        </p:txBody>
      </p:sp>
      <p:sp>
        <p:nvSpPr>
          <p:cNvPr id="143" name="Oval 142">
            <a:extLst>
              <a:ext uri="{FF2B5EF4-FFF2-40B4-BE49-F238E27FC236}">
                <a16:creationId xmlns:a16="http://schemas.microsoft.com/office/drawing/2014/main" id="{F3ED6A6C-61D0-FD4F-AB33-A9621301A8FB}"/>
              </a:ext>
            </a:extLst>
          </p:cNvPr>
          <p:cNvSpPr/>
          <p:nvPr/>
        </p:nvSpPr>
        <p:spPr bwMode="auto">
          <a:xfrm rot="19023228">
            <a:off x="584318" y="3518985"/>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p>
        </p:txBody>
      </p:sp>
      <p:sp>
        <p:nvSpPr>
          <p:cNvPr id="144" name="Oval 143">
            <a:extLst>
              <a:ext uri="{FF2B5EF4-FFF2-40B4-BE49-F238E27FC236}">
                <a16:creationId xmlns:a16="http://schemas.microsoft.com/office/drawing/2014/main" id="{5508726F-BF4C-9641-BA22-D5B8588F889E}"/>
              </a:ext>
            </a:extLst>
          </p:cNvPr>
          <p:cNvSpPr/>
          <p:nvPr/>
        </p:nvSpPr>
        <p:spPr bwMode="auto">
          <a:xfrm rot="19023228">
            <a:off x="1864851" y="2353523"/>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p>
        </p:txBody>
      </p:sp>
      <p:sp>
        <p:nvSpPr>
          <p:cNvPr id="145" name="Oval 144">
            <a:extLst>
              <a:ext uri="{FF2B5EF4-FFF2-40B4-BE49-F238E27FC236}">
                <a16:creationId xmlns:a16="http://schemas.microsoft.com/office/drawing/2014/main" id="{24EA4DC9-7AD2-954D-84A5-EB9608D7F339}"/>
              </a:ext>
            </a:extLst>
          </p:cNvPr>
          <p:cNvSpPr/>
          <p:nvPr/>
        </p:nvSpPr>
        <p:spPr bwMode="auto">
          <a:xfrm rot="19023228">
            <a:off x="1982872" y="2324017"/>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p>
        </p:txBody>
      </p:sp>
      <p:sp>
        <p:nvSpPr>
          <p:cNvPr id="146" name="Oval 145">
            <a:extLst>
              <a:ext uri="{FF2B5EF4-FFF2-40B4-BE49-F238E27FC236}">
                <a16:creationId xmlns:a16="http://schemas.microsoft.com/office/drawing/2014/main" id="{3FF23D5F-AA72-8644-94FD-5D8DD8A351E8}"/>
              </a:ext>
            </a:extLst>
          </p:cNvPr>
          <p:cNvSpPr/>
          <p:nvPr/>
        </p:nvSpPr>
        <p:spPr bwMode="auto">
          <a:xfrm rot="19023228">
            <a:off x="2042188" y="2208246"/>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p>
        </p:txBody>
      </p:sp>
      <p:sp>
        <p:nvSpPr>
          <p:cNvPr id="147" name="Oval 146">
            <a:extLst>
              <a:ext uri="{FF2B5EF4-FFF2-40B4-BE49-F238E27FC236}">
                <a16:creationId xmlns:a16="http://schemas.microsoft.com/office/drawing/2014/main" id="{43F15C0A-618A-B94F-8386-9873CEEF16BC}"/>
              </a:ext>
            </a:extLst>
          </p:cNvPr>
          <p:cNvSpPr/>
          <p:nvPr/>
        </p:nvSpPr>
        <p:spPr bwMode="auto">
          <a:xfrm rot="19023228">
            <a:off x="1924364" y="2224977"/>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p>
        </p:txBody>
      </p:sp>
      <p:sp>
        <p:nvSpPr>
          <p:cNvPr id="148" name="Oval 147">
            <a:extLst>
              <a:ext uri="{FF2B5EF4-FFF2-40B4-BE49-F238E27FC236}">
                <a16:creationId xmlns:a16="http://schemas.microsoft.com/office/drawing/2014/main" id="{E662A963-1D95-394B-8E07-73A6269804D2}"/>
              </a:ext>
            </a:extLst>
          </p:cNvPr>
          <p:cNvSpPr/>
          <p:nvPr/>
        </p:nvSpPr>
        <p:spPr bwMode="auto">
          <a:xfrm rot="19023228">
            <a:off x="1807620" y="2253980"/>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p>
        </p:txBody>
      </p:sp>
      <p:sp>
        <p:nvSpPr>
          <p:cNvPr id="149" name="Oval 148">
            <a:extLst>
              <a:ext uri="{FF2B5EF4-FFF2-40B4-BE49-F238E27FC236}">
                <a16:creationId xmlns:a16="http://schemas.microsoft.com/office/drawing/2014/main" id="{2BD4C227-42E1-6146-B516-96F3D752A7E0}"/>
              </a:ext>
            </a:extLst>
          </p:cNvPr>
          <p:cNvSpPr/>
          <p:nvPr/>
        </p:nvSpPr>
        <p:spPr bwMode="auto">
          <a:xfrm rot="19023228">
            <a:off x="513307" y="3400460"/>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p>
        </p:txBody>
      </p:sp>
      <p:sp>
        <p:nvSpPr>
          <p:cNvPr id="150" name="Oval 149">
            <a:extLst>
              <a:ext uri="{FF2B5EF4-FFF2-40B4-BE49-F238E27FC236}">
                <a16:creationId xmlns:a16="http://schemas.microsoft.com/office/drawing/2014/main" id="{E0A8B77A-AEF9-694F-8E02-BFD282A26B2D}"/>
              </a:ext>
            </a:extLst>
          </p:cNvPr>
          <p:cNvSpPr/>
          <p:nvPr/>
        </p:nvSpPr>
        <p:spPr bwMode="auto">
          <a:xfrm rot="19023228">
            <a:off x="469552" y="3516809"/>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p>
        </p:txBody>
      </p:sp>
      <p:sp>
        <p:nvSpPr>
          <p:cNvPr id="151" name="Oval 150">
            <a:extLst>
              <a:ext uri="{FF2B5EF4-FFF2-40B4-BE49-F238E27FC236}">
                <a16:creationId xmlns:a16="http://schemas.microsoft.com/office/drawing/2014/main" id="{59A7D9E6-BF17-6549-8C63-1670E4E1D3BD}"/>
              </a:ext>
            </a:extLst>
          </p:cNvPr>
          <p:cNvSpPr/>
          <p:nvPr/>
        </p:nvSpPr>
        <p:spPr bwMode="auto">
          <a:xfrm rot="19023228">
            <a:off x="440046" y="3628929"/>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p>
        </p:txBody>
      </p:sp>
      <p:sp>
        <p:nvSpPr>
          <p:cNvPr id="152" name="Oval 151">
            <a:extLst>
              <a:ext uri="{FF2B5EF4-FFF2-40B4-BE49-F238E27FC236}">
                <a16:creationId xmlns:a16="http://schemas.microsoft.com/office/drawing/2014/main" id="{EBB5C791-52AA-354F-84B9-A4BF3D0DA96D}"/>
              </a:ext>
            </a:extLst>
          </p:cNvPr>
          <p:cNvSpPr/>
          <p:nvPr/>
        </p:nvSpPr>
        <p:spPr bwMode="auto">
          <a:xfrm rot="19023228">
            <a:off x="410038" y="3754524"/>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p>
        </p:txBody>
      </p:sp>
      <p:sp>
        <p:nvSpPr>
          <p:cNvPr id="153" name="Oval 152">
            <a:extLst>
              <a:ext uri="{FF2B5EF4-FFF2-40B4-BE49-F238E27FC236}">
                <a16:creationId xmlns:a16="http://schemas.microsoft.com/office/drawing/2014/main" id="{3E9494AB-4551-1649-ADB4-CB8C59EB9938}"/>
              </a:ext>
            </a:extLst>
          </p:cNvPr>
          <p:cNvSpPr/>
          <p:nvPr/>
        </p:nvSpPr>
        <p:spPr bwMode="auto">
          <a:xfrm rot="19023228">
            <a:off x="388412" y="3872282"/>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p>
        </p:txBody>
      </p:sp>
      <p:sp>
        <p:nvSpPr>
          <p:cNvPr id="154" name="Oval 153">
            <a:extLst>
              <a:ext uri="{FF2B5EF4-FFF2-40B4-BE49-F238E27FC236}">
                <a16:creationId xmlns:a16="http://schemas.microsoft.com/office/drawing/2014/main" id="{ADB045C1-F96F-074E-A847-1FDE17F8A4B7}"/>
              </a:ext>
            </a:extLst>
          </p:cNvPr>
          <p:cNvSpPr/>
          <p:nvPr/>
        </p:nvSpPr>
        <p:spPr bwMode="auto">
          <a:xfrm rot="19023228">
            <a:off x="377932" y="3990756"/>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p>
        </p:txBody>
      </p:sp>
      <p:sp>
        <p:nvSpPr>
          <p:cNvPr id="155" name="Oval 154">
            <a:extLst>
              <a:ext uri="{FF2B5EF4-FFF2-40B4-BE49-F238E27FC236}">
                <a16:creationId xmlns:a16="http://schemas.microsoft.com/office/drawing/2014/main" id="{018EF190-DA8E-A446-A431-94EB947C4B85}"/>
              </a:ext>
            </a:extLst>
          </p:cNvPr>
          <p:cNvSpPr/>
          <p:nvPr/>
        </p:nvSpPr>
        <p:spPr bwMode="auto">
          <a:xfrm rot="19023228">
            <a:off x="366613" y="4115603"/>
            <a:ext cx="91440" cy="91440"/>
          </a:xfrm>
          <a:prstGeom prst="ellipse">
            <a:avLst/>
          </a:prstGeom>
          <a:noFill/>
          <a:ln w="9525">
            <a:solidFill>
              <a:srgbClr val="C00000"/>
            </a:solid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p>
        </p:txBody>
      </p:sp>
      <p:sp>
        <p:nvSpPr>
          <p:cNvPr id="156" name="Oval 155">
            <a:extLst>
              <a:ext uri="{FF2B5EF4-FFF2-40B4-BE49-F238E27FC236}">
                <a16:creationId xmlns:a16="http://schemas.microsoft.com/office/drawing/2014/main" id="{1C4842EC-634E-724C-8941-ADAE03D1220C}"/>
              </a:ext>
            </a:extLst>
          </p:cNvPr>
          <p:cNvSpPr/>
          <p:nvPr/>
        </p:nvSpPr>
        <p:spPr bwMode="auto">
          <a:xfrm rot="19023228">
            <a:off x="258786" y="4115603"/>
            <a:ext cx="91440" cy="91440"/>
          </a:xfrm>
          <a:prstGeom prst="ellipse">
            <a:avLst/>
          </a:prstGeom>
          <a:noFill/>
          <a:ln w="9525">
            <a:solidFill>
              <a:srgbClr val="C00000"/>
            </a:solid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p>
        </p:txBody>
      </p:sp>
      <p:sp>
        <p:nvSpPr>
          <p:cNvPr id="157" name="Oval 156">
            <a:extLst>
              <a:ext uri="{FF2B5EF4-FFF2-40B4-BE49-F238E27FC236}">
                <a16:creationId xmlns:a16="http://schemas.microsoft.com/office/drawing/2014/main" id="{C41FED81-F871-8D4C-B516-FD4449FEB268}"/>
              </a:ext>
            </a:extLst>
          </p:cNvPr>
          <p:cNvSpPr/>
          <p:nvPr/>
        </p:nvSpPr>
        <p:spPr bwMode="auto">
          <a:xfrm rot="19023228">
            <a:off x="269887" y="3990756"/>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p>
        </p:txBody>
      </p:sp>
      <p:sp>
        <p:nvSpPr>
          <p:cNvPr id="158" name="Oval 157">
            <a:extLst>
              <a:ext uri="{FF2B5EF4-FFF2-40B4-BE49-F238E27FC236}">
                <a16:creationId xmlns:a16="http://schemas.microsoft.com/office/drawing/2014/main" id="{34873F01-1907-894C-B42A-B7321BA8F6B6}"/>
              </a:ext>
            </a:extLst>
          </p:cNvPr>
          <p:cNvSpPr/>
          <p:nvPr/>
        </p:nvSpPr>
        <p:spPr bwMode="auto">
          <a:xfrm rot="19023228">
            <a:off x="276291" y="3872282"/>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p>
        </p:txBody>
      </p:sp>
      <p:sp>
        <p:nvSpPr>
          <p:cNvPr id="159" name="Oval 158">
            <a:extLst>
              <a:ext uri="{FF2B5EF4-FFF2-40B4-BE49-F238E27FC236}">
                <a16:creationId xmlns:a16="http://schemas.microsoft.com/office/drawing/2014/main" id="{84B41472-3CD4-EB4A-826A-894CF4104FEB}"/>
              </a:ext>
            </a:extLst>
          </p:cNvPr>
          <p:cNvSpPr/>
          <p:nvPr/>
        </p:nvSpPr>
        <p:spPr bwMode="auto">
          <a:xfrm rot="19023228">
            <a:off x="299591" y="3747651"/>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p>
        </p:txBody>
      </p:sp>
      <p:sp>
        <p:nvSpPr>
          <p:cNvPr id="160" name="Oval 159">
            <a:extLst>
              <a:ext uri="{FF2B5EF4-FFF2-40B4-BE49-F238E27FC236}">
                <a16:creationId xmlns:a16="http://schemas.microsoft.com/office/drawing/2014/main" id="{1390C8FF-32AA-2F42-84B1-7EDDDC15BF22}"/>
              </a:ext>
            </a:extLst>
          </p:cNvPr>
          <p:cNvSpPr/>
          <p:nvPr/>
        </p:nvSpPr>
        <p:spPr bwMode="auto">
          <a:xfrm rot="19023228">
            <a:off x="324473" y="3633552"/>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p>
        </p:txBody>
      </p:sp>
      <p:sp>
        <p:nvSpPr>
          <p:cNvPr id="161" name="Oval 160">
            <a:extLst>
              <a:ext uri="{FF2B5EF4-FFF2-40B4-BE49-F238E27FC236}">
                <a16:creationId xmlns:a16="http://schemas.microsoft.com/office/drawing/2014/main" id="{D03CE58C-3B4A-5645-B778-6B7B56AF999F}"/>
              </a:ext>
            </a:extLst>
          </p:cNvPr>
          <p:cNvSpPr/>
          <p:nvPr/>
        </p:nvSpPr>
        <p:spPr bwMode="auto">
          <a:xfrm rot="19023228">
            <a:off x="357629" y="3517312"/>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p>
        </p:txBody>
      </p:sp>
      <p:sp>
        <p:nvSpPr>
          <p:cNvPr id="162" name="Oval 161">
            <a:extLst>
              <a:ext uri="{FF2B5EF4-FFF2-40B4-BE49-F238E27FC236}">
                <a16:creationId xmlns:a16="http://schemas.microsoft.com/office/drawing/2014/main" id="{4619DF2D-D67B-E84F-82E3-0B19B090BE40}"/>
              </a:ext>
            </a:extLst>
          </p:cNvPr>
          <p:cNvSpPr/>
          <p:nvPr/>
        </p:nvSpPr>
        <p:spPr bwMode="auto">
          <a:xfrm rot="19023228">
            <a:off x="395285" y="3404885"/>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p>
        </p:txBody>
      </p:sp>
      <p:sp>
        <p:nvSpPr>
          <p:cNvPr id="163" name="Oval 162">
            <a:extLst>
              <a:ext uri="{FF2B5EF4-FFF2-40B4-BE49-F238E27FC236}">
                <a16:creationId xmlns:a16="http://schemas.microsoft.com/office/drawing/2014/main" id="{A30D6D92-CE32-AE47-B097-819773D3434E}"/>
              </a:ext>
            </a:extLst>
          </p:cNvPr>
          <p:cNvSpPr/>
          <p:nvPr/>
        </p:nvSpPr>
        <p:spPr bwMode="auto">
          <a:xfrm rot="19023228">
            <a:off x="1751559" y="2149236"/>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p>
        </p:txBody>
      </p:sp>
      <p:sp>
        <p:nvSpPr>
          <p:cNvPr id="164" name="Oval 163">
            <a:extLst>
              <a:ext uri="{FF2B5EF4-FFF2-40B4-BE49-F238E27FC236}">
                <a16:creationId xmlns:a16="http://schemas.microsoft.com/office/drawing/2014/main" id="{300BC4F8-D4FB-1E43-852B-950B4A3C7D36}"/>
              </a:ext>
            </a:extLst>
          </p:cNvPr>
          <p:cNvSpPr/>
          <p:nvPr/>
        </p:nvSpPr>
        <p:spPr bwMode="auto">
          <a:xfrm rot="19023228">
            <a:off x="1865354" y="2126134"/>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p>
        </p:txBody>
      </p:sp>
      <p:sp>
        <p:nvSpPr>
          <p:cNvPr id="165" name="Oval 164">
            <a:extLst>
              <a:ext uri="{FF2B5EF4-FFF2-40B4-BE49-F238E27FC236}">
                <a16:creationId xmlns:a16="http://schemas.microsoft.com/office/drawing/2014/main" id="{077EA242-4AA4-9A46-9A17-F69CAE0B5A6F}"/>
              </a:ext>
            </a:extLst>
          </p:cNvPr>
          <p:cNvSpPr/>
          <p:nvPr/>
        </p:nvSpPr>
        <p:spPr bwMode="auto">
          <a:xfrm>
            <a:off x="3769509" y="4115603"/>
            <a:ext cx="91440" cy="91440"/>
          </a:xfrm>
          <a:prstGeom prst="ellipse">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ln>
                <a:solidFill>
                  <a:srgbClr val="D27770"/>
                </a:solidFill>
              </a:ln>
            </a:endParaRPr>
          </a:p>
        </p:txBody>
      </p:sp>
      <p:sp>
        <p:nvSpPr>
          <p:cNvPr id="166" name="Oval 165">
            <a:extLst>
              <a:ext uri="{FF2B5EF4-FFF2-40B4-BE49-F238E27FC236}">
                <a16:creationId xmlns:a16="http://schemas.microsoft.com/office/drawing/2014/main" id="{E250C35A-832E-844B-8458-A5C09C22B897}"/>
              </a:ext>
            </a:extLst>
          </p:cNvPr>
          <p:cNvSpPr/>
          <p:nvPr/>
        </p:nvSpPr>
        <p:spPr bwMode="auto">
          <a:xfrm>
            <a:off x="3762598" y="3990756"/>
            <a:ext cx="91440" cy="91440"/>
          </a:xfrm>
          <a:prstGeom prst="ellipse">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167" name="Oval 166">
            <a:extLst>
              <a:ext uri="{FF2B5EF4-FFF2-40B4-BE49-F238E27FC236}">
                <a16:creationId xmlns:a16="http://schemas.microsoft.com/office/drawing/2014/main" id="{435859F9-A487-6B45-AACE-FC834B9306F2}"/>
              </a:ext>
            </a:extLst>
          </p:cNvPr>
          <p:cNvSpPr/>
          <p:nvPr/>
        </p:nvSpPr>
        <p:spPr bwMode="auto">
          <a:xfrm>
            <a:off x="3739711" y="3872282"/>
            <a:ext cx="91440" cy="91440"/>
          </a:xfrm>
          <a:prstGeom prst="ellipse">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168" name="Oval 167">
            <a:extLst>
              <a:ext uri="{FF2B5EF4-FFF2-40B4-BE49-F238E27FC236}">
                <a16:creationId xmlns:a16="http://schemas.microsoft.com/office/drawing/2014/main" id="{E4AFE333-B209-B547-A8E4-7D346EA0CCFD}"/>
              </a:ext>
            </a:extLst>
          </p:cNvPr>
          <p:cNvSpPr/>
          <p:nvPr/>
        </p:nvSpPr>
        <p:spPr bwMode="auto">
          <a:xfrm>
            <a:off x="3708603" y="3757305"/>
            <a:ext cx="91440" cy="91440"/>
          </a:xfrm>
          <a:prstGeom prst="ellipse">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169" name="Oval 168">
            <a:extLst>
              <a:ext uri="{FF2B5EF4-FFF2-40B4-BE49-F238E27FC236}">
                <a16:creationId xmlns:a16="http://schemas.microsoft.com/office/drawing/2014/main" id="{B2E81B1A-ECAF-8846-9CBA-03DC93656375}"/>
              </a:ext>
            </a:extLst>
          </p:cNvPr>
          <p:cNvSpPr/>
          <p:nvPr/>
        </p:nvSpPr>
        <p:spPr bwMode="auto">
          <a:xfrm>
            <a:off x="3660269" y="3648949"/>
            <a:ext cx="91440" cy="91440"/>
          </a:xfrm>
          <a:prstGeom prst="ellipse">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170" name="Oval 169">
            <a:extLst>
              <a:ext uri="{FF2B5EF4-FFF2-40B4-BE49-F238E27FC236}">
                <a16:creationId xmlns:a16="http://schemas.microsoft.com/office/drawing/2014/main" id="{7B37AAE8-2916-4B41-AA4B-4578953A557E}"/>
              </a:ext>
            </a:extLst>
          </p:cNvPr>
          <p:cNvSpPr/>
          <p:nvPr/>
        </p:nvSpPr>
        <p:spPr bwMode="auto">
          <a:xfrm>
            <a:off x="3608115" y="3530502"/>
            <a:ext cx="91440" cy="91440"/>
          </a:xfrm>
          <a:prstGeom prst="ellipse">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171" name="Oval 170">
            <a:extLst>
              <a:ext uri="{FF2B5EF4-FFF2-40B4-BE49-F238E27FC236}">
                <a16:creationId xmlns:a16="http://schemas.microsoft.com/office/drawing/2014/main" id="{073A9A84-F96D-9A4C-B0ED-CF4176E5C73D}"/>
              </a:ext>
            </a:extLst>
          </p:cNvPr>
          <p:cNvSpPr/>
          <p:nvPr/>
        </p:nvSpPr>
        <p:spPr bwMode="auto">
          <a:xfrm>
            <a:off x="3542248" y="3430184"/>
            <a:ext cx="91440" cy="91440"/>
          </a:xfrm>
          <a:prstGeom prst="ellipse">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172" name="Oval 171">
            <a:extLst>
              <a:ext uri="{FF2B5EF4-FFF2-40B4-BE49-F238E27FC236}">
                <a16:creationId xmlns:a16="http://schemas.microsoft.com/office/drawing/2014/main" id="{C4FF918D-6856-FD45-B63D-D94050A0A9C2}"/>
              </a:ext>
            </a:extLst>
          </p:cNvPr>
          <p:cNvSpPr/>
          <p:nvPr/>
        </p:nvSpPr>
        <p:spPr bwMode="auto">
          <a:xfrm>
            <a:off x="3520058" y="3328390"/>
            <a:ext cx="91440" cy="91440"/>
          </a:xfrm>
          <a:prstGeom prst="ellipse">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173" name="Oval 172">
            <a:extLst>
              <a:ext uri="{FF2B5EF4-FFF2-40B4-BE49-F238E27FC236}">
                <a16:creationId xmlns:a16="http://schemas.microsoft.com/office/drawing/2014/main" id="{792DCB5F-0C9C-8045-9EAD-EC6C10D7EEAA}"/>
              </a:ext>
            </a:extLst>
          </p:cNvPr>
          <p:cNvSpPr/>
          <p:nvPr/>
        </p:nvSpPr>
        <p:spPr bwMode="auto">
          <a:xfrm>
            <a:off x="3446295" y="3236923"/>
            <a:ext cx="91440" cy="91440"/>
          </a:xfrm>
          <a:prstGeom prst="ellipse">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174" name="Oval 173">
            <a:extLst>
              <a:ext uri="{FF2B5EF4-FFF2-40B4-BE49-F238E27FC236}">
                <a16:creationId xmlns:a16="http://schemas.microsoft.com/office/drawing/2014/main" id="{52B9C78A-1E6C-6F41-A7EC-78A070621CB9}"/>
              </a:ext>
            </a:extLst>
          </p:cNvPr>
          <p:cNvSpPr/>
          <p:nvPr/>
        </p:nvSpPr>
        <p:spPr bwMode="auto">
          <a:xfrm>
            <a:off x="3365155" y="3148407"/>
            <a:ext cx="91440" cy="91440"/>
          </a:xfrm>
          <a:prstGeom prst="ellipse">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175" name="Oval 174">
            <a:extLst>
              <a:ext uri="{FF2B5EF4-FFF2-40B4-BE49-F238E27FC236}">
                <a16:creationId xmlns:a16="http://schemas.microsoft.com/office/drawing/2014/main" id="{A30B6C38-21FA-994B-A91B-A4404C86300A}"/>
              </a:ext>
            </a:extLst>
          </p:cNvPr>
          <p:cNvSpPr/>
          <p:nvPr/>
        </p:nvSpPr>
        <p:spPr bwMode="auto">
          <a:xfrm>
            <a:off x="3276638" y="3065792"/>
            <a:ext cx="91440" cy="91440"/>
          </a:xfrm>
          <a:prstGeom prst="ellipse">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176" name="Oval 175">
            <a:extLst>
              <a:ext uri="{FF2B5EF4-FFF2-40B4-BE49-F238E27FC236}">
                <a16:creationId xmlns:a16="http://schemas.microsoft.com/office/drawing/2014/main" id="{A0E9AC8F-5231-FD48-B0C7-D0B825274B71}"/>
              </a:ext>
            </a:extLst>
          </p:cNvPr>
          <p:cNvSpPr/>
          <p:nvPr/>
        </p:nvSpPr>
        <p:spPr bwMode="auto">
          <a:xfrm>
            <a:off x="3180747" y="2990553"/>
            <a:ext cx="91440" cy="91440"/>
          </a:xfrm>
          <a:prstGeom prst="ellipse">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177" name="Oval 176">
            <a:extLst>
              <a:ext uri="{FF2B5EF4-FFF2-40B4-BE49-F238E27FC236}">
                <a16:creationId xmlns:a16="http://schemas.microsoft.com/office/drawing/2014/main" id="{ABEA5C11-7A14-3F43-BCE7-1176FD168091}"/>
              </a:ext>
            </a:extLst>
          </p:cNvPr>
          <p:cNvSpPr/>
          <p:nvPr/>
        </p:nvSpPr>
        <p:spPr bwMode="auto">
          <a:xfrm>
            <a:off x="3083379" y="2930067"/>
            <a:ext cx="91440" cy="91440"/>
          </a:xfrm>
          <a:prstGeom prst="ellipse">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178" name="Oval 177">
            <a:extLst>
              <a:ext uri="{FF2B5EF4-FFF2-40B4-BE49-F238E27FC236}">
                <a16:creationId xmlns:a16="http://schemas.microsoft.com/office/drawing/2014/main" id="{9E62F133-C5D0-8F4D-8F1D-8373CAC98E32}"/>
              </a:ext>
            </a:extLst>
          </p:cNvPr>
          <p:cNvSpPr/>
          <p:nvPr/>
        </p:nvSpPr>
        <p:spPr bwMode="auto">
          <a:xfrm>
            <a:off x="2978634" y="2876958"/>
            <a:ext cx="91440" cy="91440"/>
          </a:xfrm>
          <a:prstGeom prst="ellipse">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179" name="Oval 178">
            <a:extLst>
              <a:ext uri="{FF2B5EF4-FFF2-40B4-BE49-F238E27FC236}">
                <a16:creationId xmlns:a16="http://schemas.microsoft.com/office/drawing/2014/main" id="{E2DE39FE-3391-F04B-8536-DB643F23B6E4}"/>
              </a:ext>
            </a:extLst>
          </p:cNvPr>
          <p:cNvSpPr/>
          <p:nvPr/>
        </p:nvSpPr>
        <p:spPr bwMode="auto">
          <a:xfrm>
            <a:off x="2867990" y="2829749"/>
            <a:ext cx="91440" cy="91440"/>
          </a:xfrm>
          <a:prstGeom prst="ellipse">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180" name="Oval 179">
            <a:extLst>
              <a:ext uri="{FF2B5EF4-FFF2-40B4-BE49-F238E27FC236}">
                <a16:creationId xmlns:a16="http://schemas.microsoft.com/office/drawing/2014/main" id="{F84E8A54-B97F-2E43-8F6A-DB11F9B15679}"/>
              </a:ext>
            </a:extLst>
          </p:cNvPr>
          <p:cNvSpPr/>
          <p:nvPr/>
        </p:nvSpPr>
        <p:spPr bwMode="auto">
          <a:xfrm>
            <a:off x="2761771" y="2795818"/>
            <a:ext cx="91440" cy="91440"/>
          </a:xfrm>
          <a:prstGeom prst="ellipse">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181" name="Oval 180">
            <a:extLst>
              <a:ext uri="{FF2B5EF4-FFF2-40B4-BE49-F238E27FC236}">
                <a16:creationId xmlns:a16="http://schemas.microsoft.com/office/drawing/2014/main" id="{7206D0FA-F355-0B4B-9C8E-988163A285CE}"/>
              </a:ext>
            </a:extLst>
          </p:cNvPr>
          <p:cNvSpPr/>
          <p:nvPr/>
        </p:nvSpPr>
        <p:spPr bwMode="auto">
          <a:xfrm>
            <a:off x="2643749" y="2767788"/>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solidFill>
                <a:srgbClr val="007AD6"/>
              </a:solidFill>
            </a:endParaRPr>
          </a:p>
        </p:txBody>
      </p:sp>
      <p:sp>
        <p:nvSpPr>
          <p:cNvPr id="182" name="Oval 181">
            <a:extLst>
              <a:ext uri="{FF2B5EF4-FFF2-40B4-BE49-F238E27FC236}">
                <a16:creationId xmlns:a16="http://schemas.microsoft.com/office/drawing/2014/main" id="{2BE13303-666B-EC46-B8A4-12B04D69CCF2}"/>
              </a:ext>
            </a:extLst>
          </p:cNvPr>
          <p:cNvSpPr/>
          <p:nvPr/>
        </p:nvSpPr>
        <p:spPr bwMode="auto">
          <a:xfrm>
            <a:off x="2513028" y="2749636"/>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183" name="Oval 182">
            <a:extLst>
              <a:ext uri="{FF2B5EF4-FFF2-40B4-BE49-F238E27FC236}">
                <a16:creationId xmlns:a16="http://schemas.microsoft.com/office/drawing/2014/main" id="{1DA1FEB8-2D32-7049-BF32-9163CC46F2A4}"/>
              </a:ext>
            </a:extLst>
          </p:cNvPr>
          <p:cNvSpPr/>
          <p:nvPr/>
        </p:nvSpPr>
        <p:spPr bwMode="auto">
          <a:xfrm>
            <a:off x="2276349" y="2745658"/>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184" name="Oval 183">
            <a:extLst>
              <a:ext uri="{FF2B5EF4-FFF2-40B4-BE49-F238E27FC236}">
                <a16:creationId xmlns:a16="http://schemas.microsoft.com/office/drawing/2014/main" id="{C487075E-5290-024C-B10C-C82BFCC474E8}"/>
              </a:ext>
            </a:extLst>
          </p:cNvPr>
          <p:cNvSpPr/>
          <p:nvPr/>
        </p:nvSpPr>
        <p:spPr bwMode="auto">
          <a:xfrm>
            <a:off x="2159803" y="2755986"/>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185" name="Oval 184">
            <a:extLst>
              <a:ext uri="{FF2B5EF4-FFF2-40B4-BE49-F238E27FC236}">
                <a16:creationId xmlns:a16="http://schemas.microsoft.com/office/drawing/2014/main" id="{34E960BF-45BB-0C48-AAD7-DED384CABAD3}"/>
              </a:ext>
            </a:extLst>
          </p:cNvPr>
          <p:cNvSpPr/>
          <p:nvPr/>
        </p:nvSpPr>
        <p:spPr bwMode="auto">
          <a:xfrm>
            <a:off x="2223238" y="2637964"/>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186" name="Oval 185">
            <a:extLst>
              <a:ext uri="{FF2B5EF4-FFF2-40B4-BE49-F238E27FC236}">
                <a16:creationId xmlns:a16="http://schemas.microsoft.com/office/drawing/2014/main" id="{0685215C-058C-B740-8B9E-801DE3DEB3E6}"/>
              </a:ext>
            </a:extLst>
          </p:cNvPr>
          <p:cNvSpPr/>
          <p:nvPr/>
        </p:nvSpPr>
        <p:spPr bwMode="auto">
          <a:xfrm>
            <a:off x="2469667" y="2637964"/>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187" name="Oval 186">
            <a:extLst>
              <a:ext uri="{FF2B5EF4-FFF2-40B4-BE49-F238E27FC236}">
                <a16:creationId xmlns:a16="http://schemas.microsoft.com/office/drawing/2014/main" id="{B6CEA5C7-EDD6-AE4D-AB64-C4E4081908CA}"/>
              </a:ext>
            </a:extLst>
          </p:cNvPr>
          <p:cNvSpPr/>
          <p:nvPr/>
        </p:nvSpPr>
        <p:spPr bwMode="auto">
          <a:xfrm>
            <a:off x="2584738" y="2648291"/>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188" name="Oval 187">
            <a:extLst>
              <a:ext uri="{FF2B5EF4-FFF2-40B4-BE49-F238E27FC236}">
                <a16:creationId xmlns:a16="http://schemas.microsoft.com/office/drawing/2014/main" id="{76F2522A-7F3A-244F-BBE9-E04AD77F8E54}"/>
              </a:ext>
            </a:extLst>
          </p:cNvPr>
          <p:cNvSpPr/>
          <p:nvPr/>
        </p:nvSpPr>
        <p:spPr bwMode="auto">
          <a:xfrm>
            <a:off x="2696859" y="2664519"/>
            <a:ext cx="91440" cy="91440"/>
          </a:xfrm>
          <a:prstGeom prst="ellipse">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189" name="Oval 188">
            <a:extLst>
              <a:ext uri="{FF2B5EF4-FFF2-40B4-BE49-F238E27FC236}">
                <a16:creationId xmlns:a16="http://schemas.microsoft.com/office/drawing/2014/main" id="{E4B14F4B-5662-1A4E-BF72-5A1DDC29E729}"/>
              </a:ext>
            </a:extLst>
          </p:cNvPr>
          <p:cNvSpPr/>
          <p:nvPr/>
        </p:nvSpPr>
        <p:spPr bwMode="auto">
          <a:xfrm>
            <a:off x="2814880" y="2691074"/>
            <a:ext cx="91440" cy="91440"/>
          </a:xfrm>
          <a:prstGeom prst="ellipse">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190" name="Oval 189">
            <a:extLst>
              <a:ext uri="{FF2B5EF4-FFF2-40B4-BE49-F238E27FC236}">
                <a16:creationId xmlns:a16="http://schemas.microsoft.com/office/drawing/2014/main" id="{4700875A-CF0F-8D44-8BB9-DB6A24060991}"/>
              </a:ext>
            </a:extLst>
          </p:cNvPr>
          <p:cNvSpPr/>
          <p:nvPr/>
        </p:nvSpPr>
        <p:spPr bwMode="auto">
          <a:xfrm>
            <a:off x="2925525" y="2730906"/>
            <a:ext cx="91440" cy="91440"/>
          </a:xfrm>
          <a:prstGeom prst="ellipse">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191" name="Oval 190">
            <a:extLst>
              <a:ext uri="{FF2B5EF4-FFF2-40B4-BE49-F238E27FC236}">
                <a16:creationId xmlns:a16="http://schemas.microsoft.com/office/drawing/2014/main" id="{395B0E03-2E4F-C847-A119-4FEE45A83EA6}"/>
              </a:ext>
            </a:extLst>
          </p:cNvPr>
          <p:cNvSpPr/>
          <p:nvPr/>
        </p:nvSpPr>
        <p:spPr bwMode="auto">
          <a:xfrm>
            <a:off x="3030269" y="2779590"/>
            <a:ext cx="91440" cy="91440"/>
          </a:xfrm>
          <a:prstGeom prst="ellipse">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192" name="Oval 191">
            <a:extLst>
              <a:ext uri="{FF2B5EF4-FFF2-40B4-BE49-F238E27FC236}">
                <a16:creationId xmlns:a16="http://schemas.microsoft.com/office/drawing/2014/main" id="{55EF5105-8D17-5F4D-BF1C-25511F590AC5}"/>
              </a:ext>
            </a:extLst>
          </p:cNvPr>
          <p:cNvSpPr/>
          <p:nvPr/>
        </p:nvSpPr>
        <p:spPr bwMode="auto">
          <a:xfrm>
            <a:off x="3136489" y="2832700"/>
            <a:ext cx="91440" cy="91440"/>
          </a:xfrm>
          <a:prstGeom prst="ellipse">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193" name="Oval 192">
            <a:extLst>
              <a:ext uri="{FF2B5EF4-FFF2-40B4-BE49-F238E27FC236}">
                <a16:creationId xmlns:a16="http://schemas.microsoft.com/office/drawing/2014/main" id="{065F36A0-7D08-6243-B230-001E840C4003}"/>
              </a:ext>
            </a:extLst>
          </p:cNvPr>
          <p:cNvSpPr/>
          <p:nvPr/>
        </p:nvSpPr>
        <p:spPr bwMode="auto">
          <a:xfrm>
            <a:off x="3239757" y="2894661"/>
            <a:ext cx="91440" cy="91440"/>
          </a:xfrm>
          <a:prstGeom prst="ellipse">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194" name="Oval 193">
            <a:extLst>
              <a:ext uri="{FF2B5EF4-FFF2-40B4-BE49-F238E27FC236}">
                <a16:creationId xmlns:a16="http://schemas.microsoft.com/office/drawing/2014/main" id="{4BE59C8D-B4F0-884E-BF12-A6D1B25837E2}"/>
              </a:ext>
            </a:extLst>
          </p:cNvPr>
          <p:cNvSpPr/>
          <p:nvPr/>
        </p:nvSpPr>
        <p:spPr bwMode="auto">
          <a:xfrm>
            <a:off x="3334175" y="2965474"/>
            <a:ext cx="91440" cy="91440"/>
          </a:xfrm>
          <a:prstGeom prst="ellipse">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195" name="Oval 194">
            <a:extLst>
              <a:ext uri="{FF2B5EF4-FFF2-40B4-BE49-F238E27FC236}">
                <a16:creationId xmlns:a16="http://schemas.microsoft.com/office/drawing/2014/main" id="{AC06B550-5701-284F-B3BC-BA86696CABD8}"/>
              </a:ext>
            </a:extLst>
          </p:cNvPr>
          <p:cNvSpPr/>
          <p:nvPr/>
        </p:nvSpPr>
        <p:spPr bwMode="auto">
          <a:xfrm>
            <a:off x="3421214" y="3048089"/>
            <a:ext cx="91440" cy="91440"/>
          </a:xfrm>
          <a:prstGeom prst="ellipse">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196" name="Oval 195">
            <a:extLst>
              <a:ext uri="{FF2B5EF4-FFF2-40B4-BE49-F238E27FC236}">
                <a16:creationId xmlns:a16="http://schemas.microsoft.com/office/drawing/2014/main" id="{3FEF9114-3D2B-8E48-9388-B45501F74C96}"/>
              </a:ext>
            </a:extLst>
          </p:cNvPr>
          <p:cNvSpPr/>
          <p:nvPr/>
        </p:nvSpPr>
        <p:spPr bwMode="auto">
          <a:xfrm>
            <a:off x="3502355" y="3132179"/>
            <a:ext cx="91440" cy="91440"/>
          </a:xfrm>
          <a:prstGeom prst="ellipse">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197" name="Oval 196">
            <a:extLst>
              <a:ext uri="{FF2B5EF4-FFF2-40B4-BE49-F238E27FC236}">
                <a16:creationId xmlns:a16="http://schemas.microsoft.com/office/drawing/2014/main" id="{4F3EE118-7105-CF4E-877B-E26007833443}"/>
              </a:ext>
            </a:extLst>
          </p:cNvPr>
          <p:cNvSpPr/>
          <p:nvPr/>
        </p:nvSpPr>
        <p:spPr bwMode="auto">
          <a:xfrm>
            <a:off x="3577592" y="3223646"/>
            <a:ext cx="91440" cy="91440"/>
          </a:xfrm>
          <a:prstGeom prst="ellipse">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198" name="Oval 197">
            <a:extLst>
              <a:ext uri="{FF2B5EF4-FFF2-40B4-BE49-F238E27FC236}">
                <a16:creationId xmlns:a16="http://schemas.microsoft.com/office/drawing/2014/main" id="{252912D6-7948-9D44-A3BA-36F56DA28D36}"/>
              </a:ext>
            </a:extLst>
          </p:cNvPr>
          <p:cNvSpPr/>
          <p:nvPr/>
        </p:nvSpPr>
        <p:spPr bwMode="auto">
          <a:xfrm>
            <a:off x="3645456" y="3318062"/>
            <a:ext cx="91440" cy="91440"/>
          </a:xfrm>
          <a:prstGeom prst="ellipse">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199" name="Oval 198">
            <a:extLst>
              <a:ext uri="{FF2B5EF4-FFF2-40B4-BE49-F238E27FC236}">
                <a16:creationId xmlns:a16="http://schemas.microsoft.com/office/drawing/2014/main" id="{3D1CF302-72F3-DB42-81E2-632985A7F0E1}"/>
              </a:ext>
            </a:extLst>
          </p:cNvPr>
          <p:cNvSpPr/>
          <p:nvPr/>
        </p:nvSpPr>
        <p:spPr bwMode="auto">
          <a:xfrm>
            <a:off x="3663157" y="3422807"/>
            <a:ext cx="91440" cy="91440"/>
          </a:xfrm>
          <a:prstGeom prst="ellipse">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200" name="Oval 199">
            <a:extLst>
              <a:ext uri="{FF2B5EF4-FFF2-40B4-BE49-F238E27FC236}">
                <a16:creationId xmlns:a16="http://schemas.microsoft.com/office/drawing/2014/main" id="{D5F42952-35FE-2F49-AC95-5D2A102FBAE1}"/>
              </a:ext>
            </a:extLst>
          </p:cNvPr>
          <p:cNvSpPr/>
          <p:nvPr/>
        </p:nvSpPr>
        <p:spPr bwMode="auto">
          <a:xfrm>
            <a:off x="3724438" y="3536403"/>
            <a:ext cx="91440" cy="91440"/>
          </a:xfrm>
          <a:prstGeom prst="ellipse">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201" name="Oval 200">
            <a:extLst>
              <a:ext uri="{FF2B5EF4-FFF2-40B4-BE49-F238E27FC236}">
                <a16:creationId xmlns:a16="http://schemas.microsoft.com/office/drawing/2014/main" id="{477D103B-6CEE-DB4F-A097-F9CD8DD6A6B5}"/>
              </a:ext>
            </a:extLst>
          </p:cNvPr>
          <p:cNvSpPr/>
          <p:nvPr/>
        </p:nvSpPr>
        <p:spPr bwMode="auto">
          <a:xfrm>
            <a:off x="3773064" y="3648949"/>
            <a:ext cx="91440" cy="91440"/>
          </a:xfrm>
          <a:prstGeom prst="ellipse">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202" name="Oval 201">
            <a:extLst>
              <a:ext uri="{FF2B5EF4-FFF2-40B4-BE49-F238E27FC236}">
                <a16:creationId xmlns:a16="http://schemas.microsoft.com/office/drawing/2014/main" id="{8245BA3F-FAED-DD4D-B526-963993DE8511}"/>
              </a:ext>
            </a:extLst>
          </p:cNvPr>
          <p:cNvSpPr/>
          <p:nvPr/>
        </p:nvSpPr>
        <p:spPr bwMode="auto">
          <a:xfrm>
            <a:off x="3818259" y="3757305"/>
            <a:ext cx="91440" cy="91440"/>
          </a:xfrm>
          <a:prstGeom prst="ellipse">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203" name="Oval 202">
            <a:extLst>
              <a:ext uri="{FF2B5EF4-FFF2-40B4-BE49-F238E27FC236}">
                <a16:creationId xmlns:a16="http://schemas.microsoft.com/office/drawing/2014/main" id="{43BF6BDE-33D3-E441-A626-4E0AB6A835E4}"/>
              </a:ext>
            </a:extLst>
          </p:cNvPr>
          <p:cNvSpPr/>
          <p:nvPr/>
        </p:nvSpPr>
        <p:spPr bwMode="auto">
          <a:xfrm>
            <a:off x="3846888" y="3872282"/>
            <a:ext cx="91440" cy="91440"/>
          </a:xfrm>
          <a:prstGeom prst="ellipse">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204" name="Oval 203">
            <a:extLst>
              <a:ext uri="{FF2B5EF4-FFF2-40B4-BE49-F238E27FC236}">
                <a16:creationId xmlns:a16="http://schemas.microsoft.com/office/drawing/2014/main" id="{F5176324-6072-D847-899D-E6EF100E01D0}"/>
              </a:ext>
            </a:extLst>
          </p:cNvPr>
          <p:cNvSpPr/>
          <p:nvPr/>
        </p:nvSpPr>
        <p:spPr bwMode="auto">
          <a:xfrm>
            <a:off x="3868418" y="3990756"/>
            <a:ext cx="91440" cy="91440"/>
          </a:xfrm>
          <a:prstGeom prst="ellipse">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205" name="Oval 204">
            <a:extLst>
              <a:ext uri="{FF2B5EF4-FFF2-40B4-BE49-F238E27FC236}">
                <a16:creationId xmlns:a16="http://schemas.microsoft.com/office/drawing/2014/main" id="{49036834-02B2-7549-BAF5-941CA57DD069}"/>
              </a:ext>
            </a:extLst>
          </p:cNvPr>
          <p:cNvSpPr/>
          <p:nvPr/>
        </p:nvSpPr>
        <p:spPr bwMode="auto">
          <a:xfrm>
            <a:off x="3874915" y="4115603"/>
            <a:ext cx="91440" cy="91440"/>
          </a:xfrm>
          <a:prstGeom prst="ellipse">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206" name="Oval 205">
            <a:extLst>
              <a:ext uri="{FF2B5EF4-FFF2-40B4-BE49-F238E27FC236}">
                <a16:creationId xmlns:a16="http://schemas.microsoft.com/office/drawing/2014/main" id="{6563280C-99E7-F944-8BC1-AFF7FDB467D4}"/>
              </a:ext>
            </a:extLst>
          </p:cNvPr>
          <p:cNvSpPr/>
          <p:nvPr/>
        </p:nvSpPr>
        <p:spPr bwMode="auto">
          <a:xfrm>
            <a:off x="3980321" y="4115603"/>
            <a:ext cx="91440" cy="91440"/>
          </a:xfrm>
          <a:prstGeom prst="ellipse">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207" name="Oval 206">
            <a:extLst>
              <a:ext uri="{FF2B5EF4-FFF2-40B4-BE49-F238E27FC236}">
                <a16:creationId xmlns:a16="http://schemas.microsoft.com/office/drawing/2014/main" id="{9266C03D-70C9-2E47-AB04-96DD60096C1A}"/>
              </a:ext>
            </a:extLst>
          </p:cNvPr>
          <p:cNvSpPr/>
          <p:nvPr/>
        </p:nvSpPr>
        <p:spPr bwMode="auto">
          <a:xfrm>
            <a:off x="3974238" y="3990756"/>
            <a:ext cx="91440" cy="91440"/>
          </a:xfrm>
          <a:prstGeom prst="ellipse">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208" name="Oval 207">
            <a:extLst>
              <a:ext uri="{FF2B5EF4-FFF2-40B4-BE49-F238E27FC236}">
                <a16:creationId xmlns:a16="http://schemas.microsoft.com/office/drawing/2014/main" id="{DD9995E1-A00C-5846-87D5-CAADF32FF003}"/>
              </a:ext>
            </a:extLst>
          </p:cNvPr>
          <p:cNvSpPr/>
          <p:nvPr/>
        </p:nvSpPr>
        <p:spPr bwMode="auto">
          <a:xfrm>
            <a:off x="3954065" y="3872282"/>
            <a:ext cx="91440" cy="91440"/>
          </a:xfrm>
          <a:prstGeom prst="ellipse">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209" name="Oval 208">
            <a:extLst>
              <a:ext uri="{FF2B5EF4-FFF2-40B4-BE49-F238E27FC236}">
                <a16:creationId xmlns:a16="http://schemas.microsoft.com/office/drawing/2014/main" id="{B68BE370-4FF7-8940-8860-799DAAE3EEFB}"/>
              </a:ext>
            </a:extLst>
          </p:cNvPr>
          <p:cNvSpPr/>
          <p:nvPr/>
        </p:nvSpPr>
        <p:spPr bwMode="auto">
          <a:xfrm>
            <a:off x="3927915" y="3757305"/>
            <a:ext cx="91440" cy="91440"/>
          </a:xfrm>
          <a:prstGeom prst="ellipse">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210" name="Oval 209">
            <a:extLst>
              <a:ext uri="{FF2B5EF4-FFF2-40B4-BE49-F238E27FC236}">
                <a16:creationId xmlns:a16="http://schemas.microsoft.com/office/drawing/2014/main" id="{32B29514-42B9-8343-99F2-CFFACD9DB56E}"/>
              </a:ext>
            </a:extLst>
          </p:cNvPr>
          <p:cNvSpPr/>
          <p:nvPr/>
        </p:nvSpPr>
        <p:spPr bwMode="auto">
          <a:xfrm>
            <a:off x="3885859" y="3641454"/>
            <a:ext cx="91440" cy="91440"/>
          </a:xfrm>
          <a:prstGeom prst="ellipse">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211" name="Oval 210">
            <a:extLst>
              <a:ext uri="{FF2B5EF4-FFF2-40B4-BE49-F238E27FC236}">
                <a16:creationId xmlns:a16="http://schemas.microsoft.com/office/drawing/2014/main" id="{5DB158B5-629E-0D49-BF4E-053565EE8A28}"/>
              </a:ext>
            </a:extLst>
          </p:cNvPr>
          <p:cNvSpPr/>
          <p:nvPr/>
        </p:nvSpPr>
        <p:spPr bwMode="auto">
          <a:xfrm>
            <a:off x="3840761" y="3518700"/>
            <a:ext cx="91440" cy="91440"/>
          </a:xfrm>
          <a:prstGeom prst="ellipse">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212" name="Oval 211">
            <a:extLst>
              <a:ext uri="{FF2B5EF4-FFF2-40B4-BE49-F238E27FC236}">
                <a16:creationId xmlns:a16="http://schemas.microsoft.com/office/drawing/2014/main" id="{AFA1745E-1D4C-C34E-BB2B-FE4D487ADDCA}"/>
              </a:ext>
            </a:extLst>
          </p:cNvPr>
          <p:cNvSpPr/>
          <p:nvPr/>
        </p:nvSpPr>
        <p:spPr bwMode="auto">
          <a:xfrm>
            <a:off x="3784066" y="3406578"/>
            <a:ext cx="91440" cy="91440"/>
          </a:xfrm>
          <a:prstGeom prst="ellipse">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213" name="Oval 212">
            <a:extLst>
              <a:ext uri="{FF2B5EF4-FFF2-40B4-BE49-F238E27FC236}">
                <a16:creationId xmlns:a16="http://schemas.microsoft.com/office/drawing/2014/main" id="{723EA947-095B-4B42-B3E3-B931A04314AF}"/>
              </a:ext>
            </a:extLst>
          </p:cNvPr>
          <p:cNvSpPr/>
          <p:nvPr/>
        </p:nvSpPr>
        <p:spPr bwMode="auto">
          <a:xfrm>
            <a:off x="3759052" y="3301835"/>
            <a:ext cx="91440" cy="91440"/>
          </a:xfrm>
          <a:prstGeom prst="ellipse">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214" name="Oval 213">
            <a:extLst>
              <a:ext uri="{FF2B5EF4-FFF2-40B4-BE49-F238E27FC236}">
                <a16:creationId xmlns:a16="http://schemas.microsoft.com/office/drawing/2014/main" id="{7B973B7C-0520-E94A-B097-898D9537018C}"/>
              </a:ext>
            </a:extLst>
          </p:cNvPr>
          <p:cNvSpPr/>
          <p:nvPr/>
        </p:nvSpPr>
        <p:spPr bwMode="auto">
          <a:xfrm>
            <a:off x="3691190" y="3194140"/>
            <a:ext cx="91440" cy="91440"/>
          </a:xfrm>
          <a:prstGeom prst="ellipse">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215" name="Oval 214">
            <a:extLst>
              <a:ext uri="{FF2B5EF4-FFF2-40B4-BE49-F238E27FC236}">
                <a16:creationId xmlns:a16="http://schemas.microsoft.com/office/drawing/2014/main" id="{1DC7F847-6076-2B47-B2FB-BAF87AA9A46F}"/>
              </a:ext>
            </a:extLst>
          </p:cNvPr>
          <p:cNvSpPr/>
          <p:nvPr/>
        </p:nvSpPr>
        <p:spPr bwMode="auto">
          <a:xfrm>
            <a:off x="3621851" y="3101198"/>
            <a:ext cx="91440" cy="91440"/>
          </a:xfrm>
          <a:prstGeom prst="ellipse">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216" name="Oval 215">
            <a:extLst>
              <a:ext uri="{FF2B5EF4-FFF2-40B4-BE49-F238E27FC236}">
                <a16:creationId xmlns:a16="http://schemas.microsoft.com/office/drawing/2014/main" id="{5195092D-45B3-F241-B80D-2D070E5D711D}"/>
              </a:ext>
            </a:extLst>
          </p:cNvPr>
          <p:cNvSpPr/>
          <p:nvPr/>
        </p:nvSpPr>
        <p:spPr bwMode="auto">
          <a:xfrm>
            <a:off x="3537762" y="3008257"/>
            <a:ext cx="91440" cy="91440"/>
          </a:xfrm>
          <a:prstGeom prst="ellipse">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217" name="Oval 216">
            <a:extLst>
              <a:ext uri="{FF2B5EF4-FFF2-40B4-BE49-F238E27FC236}">
                <a16:creationId xmlns:a16="http://schemas.microsoft.com/office/drawing/2014/main" id="{218A9F77-5CB7-EC4C-A0AB-2627BBE863BC}"/>
              </a:ext>
            </a:extLst>
          </p:cNvPr>
          <p:cNvSpPr/>
          <p:nvPr/>
        </p:nvSpPr>
        <p:spPr bwMode="auto">
          <a:xfrm>
            <a:off x="3450719" y="2927117"/>
            <a:ext cx="91440" cy="91440"/>
          </a:xfrm>
          <a:prstGeom prst="ellipse">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218" name="Oval 217">
            <a:extLst>
              <a:ext uri="{FF2B5EF4-FFF2-40B4-BE49-F238E27FC236}">
                <a16:creationId xmlns:a16="http://schemas.microsoft.com/office/drawing/2014/main" id="{E5D7D4D8-D97C-3F4B-8BCD-DB630792B39C}"/>
              </a:ext>
            </a:extLst>
          </p:cNvPr>
          <p:cNvSpPr/>
          <p:nvPr/>
        </p:nvSpPr>
        <p:spPr bwMode="auto">
          <a:xfrm>
            <a:off x="3359253" y="2848928"/>
            <a:ext cx="91440" cy="91440"/>
          </a:xfrm>
          <a:prstGeom prst="ellipse">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219" name="Oval 218">
            <a:extLst>
              <a:ext uri="{FF2B5EF4-FFF2-40B4-BE49-F238E27FC236}">
                <a16:creationId xmlns:a16="http://schemas.microsoft.com/office/drawing/2014/main" id="{B3D78A3B-E3F6-8342-A1F8-96D108AF6C45}"/>
              </a:ext>
            </a:extLst>
          </p:cNvPr>
          <p:cNvSpPr/>
          <p:nvPr/>
        </p:nvSpPr>
        <p:spPr bwMode="auto">
          <a:xfrm>
            <a:off x="3261885" y="2779590"/>
            <a:ext cx="91440" cy="91440"/>
          </a:xfrm>
          <a:prstGeom prst="ellipse">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220" name="Oval 219">
            <a:extLst>
              <a:ext uri="{FF2B5EF4-FFF2-40B4-BE49-F238E27FC236}">
                <a16:creationId xmlns:a16="http://schemas.microsoft.com/office/drawing/2014/main" id="{91DBDAFA-0E16-B146-88B0-C379E3B247FA}"/>
              </a:ext>
            </a:extLst>
          </p:cNvPr>
          <p:cNvSpPr/>
          <p:nvPr/>
        </p:nvSpPr>
        <p:spPr bwMode="auto">
          <a:xfrm>
            <a:off x="3157142" y="2714678"/>
            <a:ext cx="91440" cy="91440"/>
          </a:xfrm>
          <a:prstGeom prst="ellipse">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221" name="Oval 220">
            <a:extLst>
              <a:ext uri="{FF2B5EF4-FFF2-40B4-BE49-F238E27FC236}">
                <a16:creationId xmlns:a16="http://schemas.microsoft.com/office/drawing/2014/main" id="{B99DC12E-E3FF-E34C-9AF5-1FF9C4C3CD31}"/>
              </a:ext>
            </a:extLst>
          </p:cNvPr>
          <p:cNvSpPr/>
          <p:nvPr/>
        </p:nvSpPr>
        <p:spPr bwMode="auto">
          <a:xfrm>
            <a:off x="3049447" y="2663044"/>
            <a:ext cx="91440" cy="91440"/>
          </a:xfrm>
          <a:prstGeom prst="ellipse">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222" name="Oval 221">
            <a:extLst>
              <a:ext uri="{FF2B5EF4-FFF2-40B4-BE49-F238E27FC236}">
                <a16:creationId xmlns:a16="http://schemas.microsoft.com/office/drawing/2014/main" id="{7CD7837D-F19B-6648-9CB4-D44495CB11BC}"/>
              </a:ext>
            </a:extLst>
          </p:cNvPr>
          <p:cNvSpPr/>
          <p:nvPr/>
        </p:nvSpPr>
        <p:spPr bwMode="auto">
          <a:xfrm>
            <a:off x="2938803" y="2617311"/>
            <a:ext cx="91440" cy="91440"/>
          </a:xfrm>
          <a:prstGeom prst="ellipse">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223" name="Oval 222">
            <a:extLst>
              <a:ext uri="{FF2B5EF4-FFF2-40B4-BE49-F238E27FC236}">
                <a16:creationId xmlns:a16="http://schemas.microsoft.com/office/drawing/2014/main" id="{0F0CC0EC-DE36-4542-8027-9EFCB502D97D}"/>
              </a:ext>
            </a:extLst>
          </p:cNvPr>
          <p:cNvSpPr/>
          <p:nvPr/>
        </p:nvSpPr>
        <p:spPr bwMode="auto">
          <a:xfrm>
            <a:off x="2822255" y="2581904"/>
            <a:ext cx="91440" cy="91440"/>
          </a:xfrm>
          <a:prstGeom prst="ellipse">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224" name="Oval 223">
            <a:extLst>
              <a:ext uri="{FF2B5EF4-FFF2-40B4-BE49-F238E27FC236}">
                <a16:creationId xmlns:a16="http://schemas.microsoft.com/office/drawing/2014/main" id="{72581F8E-B5DD-EF4F-AC02-E6DCD1588B8C}"/>
              </a:ext>
            </a:extLst>
          </p:cNvPr>
          <p:cNvSpPr/>
          <p:nvPr/>
        </p:nvSpPr>
        <p:spPr bwMode="auto">
          <a:xfrm>
            <a:off x="2707184" y="2555349"/>
            <a:ext cx="91440" cy="91440"/>
          </a:xfrm>
          <a:prstGeom prst="ellipse">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225" name="Oval 224">
            <a:extLst>
              <a:ext uri="{FF2B5EF4-FFF2-40B4-BE49-F238E27FC236}">
                <a16:creationId xmlns:a16="http://schemas.microsoft.com/office/drawing/2014/main" id="{12D02904-14CE-B34D-B98F-4E11FE9AFA63}"/>
              </a:ext>
            </a:extLst>
          </p:cNvPr>
          <p:cNvSpPr/>
          <p:nvPr/>
        </p:nvSpPr>
        <p:spPr bwMode="auto">
          <a:xfrm>
            <a:off x="2593590" y="2533220"/>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226" name="Oval 225">
            <a:extLst>
              <a:ext uri="{FF2B5EF4-FFF2-40B4-BE49-F238E27FC236}">
                <a16:creationId xmlns:a16="http://schemas.microsoft.com/office/drawing/2014/main" id="{C26DA4C8-833E-0D45-A899-85C809BDE769}"/>
              </a:ext>
            </a:extLst>
          </p:cNvPr>
          <p:cNvSpPr/>
          <p:nvPr/>
        </p:nvSpPr>
        <p:spPr bwMode="auto">
          <a:xfrm>
            <a:off x="2472618" y="2528794"/>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227" name="Oval 226">
            <a:extLst>
              <a:ext uri="{FF2B5EF4-FFF2-40B4-BE49-F238E27FC236}">
                <a16:creationId xmlns:a16="http://schemas.microsoft.com/office/drawing/2014/main" id="{0FF88F96-CBAD-1D46-82B4-836CEFFB894D}"/>
              </a:ext>
            </a:extLst>
          </p:cNvPr>
          <p:cNvSpPr/>
          <p:nvPr/>
        </p:nvSpPr>
        <p:spPr bwMode="auto">
          <a:xfrm>
            <a:off x="2218814" y="2527320"/>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228" name="Oval 227">
            <a:extLst>
              <a:ext uri="{FF2B5EF4-FFF2-40B4-BE49-F238E27FC236}">
                <a16:creationId xmlns:a16="http://schemas.microsoft.com/office/drawing/2014/main" id="{8C083957-90D5-2A4F-9BEE-52277D3B9630}"/>
              </a:ext>
            </a:extLst>
          </p:cNvPr>
          <p:cNvSpPr/>
          <p:nvPr/>
        </p:nvSpPr>
        <p:spPr bwMode="auto">
          <a:xfrm>
            <a:off x="2162754" y="2419625"/>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229" name="Oval 228">
            <a:extLst>
              <a:ext uri="{FF2B5EF4-FFF2-40B4-BE49-F238E27FC236}">
                <a16:creationId xmlns:a16="http://schemas.microsoft.com/office/drawing/2014/main" id="{F60D2314-62EB-EA4B-AB5B-6F022C03E66B}"/>
              </a:ext>
            </a:extLst>
          </p:cNvPr>
          <p:cNvSpPr/>
          <p:nvPr/>
        </p:nvSpPr>
        <p:spPr bwMode="auto">
          <a:xfrm>
            <a:off x="2428231" y="2410324"/>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230" name="Oval 229">
            <a:extLst>
              <a:ext uri="{FF2B5EF4-FFF2-40B4-BE49-F238E27FC236}">
                <a16:creationId xmlns:a16="http://schemas.microsoft.com/office/drawing/2014/main" id="{64E18141-0A9B-4645-ACD7-F76FE044B1E9}"/>
              </a:ext>
            </a:extLst>
          </p:cNvPr>
          <p:cNvSpPr/>
          <p:nvPr/>
        </p:nvSpPr>
        <p:spPr bwMode="auto">
          <a:xfrm>
            <a:off x="2536502" y="2427450"/>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231" name="Oval 230">
            <a:extLst>
              <a:ext uri="{FF2B5EF4-FFF2-40B4-BE49-F238E27FC236}">
                <a16:creationId xmlns:a16="http://schemas.microsoft.com/office/drawing/2014/main" id="{513A8318-3507-2142-AA72-10AF88F57F12}"/>
              </a:ext>
            </a:extLst>
          </p:cNvPr>
          <p:cNvSpPr/>
          <p:nvPr/>
        </p:nvSpPr>
        <p:spPr bwMode="auto">
          <a:xfrm>
            <a:off x="2651124" y="2431427"/>
            <a:ext cx="91440" cy="91440"/>
          </a:xfrm>
          <a:prstGeom prst="ellipse">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232" name="Oval 231">
            <a:extLst>
              <a:ext uri="{FF2B5EF4-FFF2-40B4-BE49-F238E27FC236}">
                <a16:creationId xmlns:a16="http://schemas.microsoft.com/office/drawing/2014/main" id="{D0E110AD-E751-7C45-B30C-5BB0C85AC88F}"/>
              </a:ext>
            </a:extLst>
          </p:cNvPr>
          <p:cNvSpPr/>
          <p:nvPr/>
        </p:nvSpPr>
        <p:spPr bwMode="auto">
          <a:xfrm>
            <a:off x="2764721" y="2457982"/>
            <a:ext cx="91440" cy="91440"/>
          </a:xfrm>
          <a:prstGeom prst="ellipse">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233" name="Oval 232">
            <a:extLst>
              <a:ext uri="{FF2B5EF4-FFF2-40B4-BE49-F238E27FC236}">
                <a16:creationId xmlns:a16="http://schemas.microsoft.com/office/drawing/2014/main" id="{FA0C037B-D59C-6541-8A97-B652D47BE286}"/>
              </a:ext>
            </a:extLst>
          </p:cNvPr>
          <p:cNvSpPr/>
          <p:nvPr/>
        </p:nvSpPr>
        <p:spPr bwMode="auto">
          <a:xfrm>
            <a:off x="2879792" y="2484536"/>
            <a:ext cx="91440" cy="91440"/>
          </a:xfrm>
          <a:prstGeom prst="ellipse">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234" name="Oval 233">
            <a:extLst>
              <a:ext uri="{FF2B5EF4-FFF2-40B4-BE49-F238E27FC236}">
                <a16:creationId xmlns:a16="http://schemas.microsoft.com/office/drawing/2014/main" id="{EA9733E4-4465-DF48-8E1A-E1DF8872AA0D}"/>
              </a:ext>
            </a:extLst>
          </p:cNvPr>
          <p:cNvSpPr/>
          <p:nvPr/>
        </p:nvSpPr>
        <p:spPr bwMode="auto">
          <a:xfrm>
            <a:off x="2991912" y="2519943"/>
            <a:ext cx="91440" cy="91440"/>
          </a:xfrm>
          <a:prstGeom prst="ellipse">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235" name="Oval 234">
            <a:extLst>
              <a:ext uri="{FF2B5EF4-FFF2-40B4-BE49-F238E27FC236}">
                <a16:creationId xmlns:a16="http://schemas.microsoft.com/office/drawing/2014/main" id="{7987EEDB-CEC7-8445-9F9D-91CEB27186C8}"/>
              </a:ext>
            </a:extLst>
          </p:cNvPr>
          <p:cNvSpPr/>
          <p:nvPr/>
        </p:nvSpPr>
        <p:spPr bwMode="auto">
          <a:xfrm>
            <a:off x="3105507" y="2573345"/>
            <a:ext cx="91440" cy="91440"/>
          </a:xfrm>
          <a:prstGeom prst="ellipse">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236" name="Oval 235">
            <a:extLst>
              <a:ext uri="{FF2B5EF4-FFF2-40B4-BE49-F238E27FC236}">
                <a16:creationId xmlns:a16="http://schemas.microsoft.com/office/drawing/2014/main" id="{DCEDD4E3-1EE6-1B48-9C2C-702C2D6F1ED0}"/>
              </a:ext>
            </a:extLst>
          </p:cNvPr>
          <p:cNvSpPr/>
          <p:nvPr/>
        </p:nvSpPr>
        <p:spPr bwMode="auto">
          <a:xfrm>
            <a:off x="3213203" y="2620261"/>
            <a:ext cx="91440" cy="91440"/>
          </a:xfrm>
          <a:prstGeom prst="ellipse">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237" name="Oval 236">
            <a:extLst>
              <a:ext uri="{FF2B5EF4-FFF2-40B4-BE49-F238E27FC236}">
                <a16:creationId xmlns:a16="http://schemas.microsoft.com/office/drawing/2014/main" id="{2A2B9596-7BF6-8E4E-BC07-2EE2E342BFD2}"/>
              </a:ext>
            </a:extLst>
          </p:cNvPr>
          <p:cNvSpPr/>
          <p:nvPr/>
        </p:nvSpPr>
        <p:spPr bwMode="auto">
          <a:xfrm>
            <a:off x="3313521" y="2686649"/>
            <a:ext cx="91440" cy="91440"/>
          </a:xfrm>
          <a:prstGeom prst="ellipse">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238" name="Oval 237">
            <a:extLst>
              <a:ext uri="{FF2B5EF4-FFF2-40B4-BE49-F238E27FC236}">
                <a16:creationId xmlns:a16="http://schemas.microsoft.com/office/drawing/2014/main" id="{7C3066CF-4545-0748-8496-31F5581B3572}"/>
              </a:ext>
            </a:extLst>
          </p:cNvPr>
          <p:cNvSpPr/>
          <p:nvPr/>
        </p:nvSpPr>
        <p:spPr bwMode="auto">
          <a:xfrm>
            <a:off x="3410889" y="2751560"/>
            <a:ext cx="91440" cy="91440"/>
          </a:xfrm>
          <a:prstGeom prst="ellipse">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239" name="Oval 238">
            <a:extLst>
              <a:ext uri="{FF2B5EF4-FFF2-40B4-BE49-F238E27FC236}">
                <a16:creationId xmlns:a16="http://schemas.microsoft.com/office/drawing/2014/main" id="{89FC3F98-2D43-5743-9E95-DBA42A397FF0}"/>
              </a:ext>
            </a:extLst>
          </p:cNvPr>
          <p:cNvSpPr/>
          <p:nvPr/>
        </p:nvSpPr>
        <p:spPr bwMode="auto">
          <a:xfrm>
            <a:off x="3508256" y="2826799"/>
            <a:ext cx="91440" cy="91440"/>
          </a:xfrm>
          <a:prstGeom prst="ellipse">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240" name="Oval 239">
            <a:extLst>
              <a:ext uri="{FF2B5EF4-FFF2-40B4-BE49-F238E27FC236}">
                <a16:creationId xmlns:a16="http://schemas.microsoft.com/office/drawing/2014/main" id="{3A228D98-8B12-4447-9849-CCF0FCD1319A}"/>
              </a:ext>
            </a:extLst>
          </p:cNvPr>
          <p:cNvSpPr/>
          <p:nvPr/>
        </p:nvSpPr>
        <p:spPr bwMode="auto">
          <a:xfrm>
            <a:off x="3595296" y="2907938"/>
            <a:ext cx="91440" cy="91440"/>
          </a:xfrm>
          <a:prstGeom prst="ellipse">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241" name="Oval 240">
            <a:extLst>
              <a:ext uri="{FF2B5EF4-FFF2-40B4-BE49-F238E27FC236}">
                <a16:creationId xmlns:a16="http://schemas.microsoft.com/office/drawing/2014/main" id="{7A963BFE-9147-2641-AE72-22434133A499}"/>
              </a:ext>
            </a:extLst>
          </p:cNvPr>
          <p:cNvSpPr/>
          <p:nvPr/>
        </p:nvSpPr>
        <p:spPr bwMode="auto">
          <a:xfrm>
            <a:off x="3679387" y="2999405"/>
            <a:ext cx="91440" cy="91440"/>
          </a:xfrm>
          <a:prstGeom prst="ellipse">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242" name="Oval 241">
            <a:extLst>
              <a:ext uri="{FF2B5EF4-FFF2-40B4-BE49-F238E27FC236}">
                <a16:creationId xmlns:a16="http://schemas.microsoft.com/office/drawing/2014/main" id="{B04FABBD-096A-1C41-8C23-9F8BAF794A8D}"/>
              </a:ext>
            </a:extLst>
          </p:cNvPr>
          <p:cNvSpPr/>
          <p:nvPr/>
        </p:nvSpPr>
        <p:spPr bwMode="auto">
          <a:xfrm>
            <a:off x="3751674" y="3089396"/>
            <a:ext cx="91440" cy="91440"/>
          </a:xfrm>
          <a:prstGeom prst="ellipse">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243" name="Oval 242">
            <a:extLst>
              <a:ext uri="{FF2B5EF4-FFF2-40B4-BE49-F238E27FC236}">
                <a16:creationId xmlns:a16="http://schemas.microsoft.com/office/drawing/2014/main" id="{19926163-DB62-A548-80B7-08DB48BF11B9}"/>
              </a:ext>
            </a:extLst>
          </p:cNvPr>
          <p:cNvSpPr/>
          <p:nvPr/>
        </p:nvSpPr>
        <p:spPr bwMode="auto">
          <a:xfrm>
            <a:off x="3821013" y="3189715"/>
            <a:ext cx="91440" cy="91440"/>
          </a:xfrm>
          <a:prstGeom prst="ellipse">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244" name="Oval 243">
            <a:extLst>
              <a:ext uri="{FF2B5EF4-FFF2-40B4-BE49-F238E27FC236}">
                <a16:creationId xmlns:a16="http://schemas.microsoft.com/office/drawing/2014/main" id="{9ABA02F2-9994-834D-A8A6-8A1C76927359}"/>
              </a:ext>
            </a:extLst>
          </p:cNvPr>
          <p:cNvSpPr/>
          <p:nvPr/>
        </p:nvSpPr>
        <p:spPr bwMode="auto">
          <a:xfrm>
            <a:off x="3884448" y="3297410"/>
            <a:ext cx="91440" cy="91440"/>
          </a:xfrm>
          <a:prstGeom prst="ellipse">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245" name="Oval 244">
            <a:extLst>
              <a:ext uri="{FF2B5EF4-FFF2-40B4-BE49-F238E27FC236}">
                <a16:creationId xmlns:a16="http://schemas.microsoft.com/office/drawing/2014/main" id="{2E2F80BB-244F-C84E-8774-896846A5CAF7}"/>
              </a:ext>
            </a:extLst>
          </p:cNvPr>
          <p:cNvSpPr/>
          <p:nvPr/>
        </p:nvSpPr>
        <p:spPr bwMode="auto">
          <a:xfrm>
            <a:off x="2100792" y="2316356"/>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246" name="Oval 245">
            <a:extLst>
              <a:ext uri="{FF2B5EF4-FFF2-40B4-BE49-F238E27FC236}">
                <a16:creationId xmlns:a16="http://schemas.microsoft.com/office/drawing/2014/main" id="{13F0CEA7-237D-B742-8500-2184B4C97A4E}"/>
              </a:ext>
            </a:extLst>
          </p:cNvPr>
          <p:cNvSpPr/>
          <p:nvPr/>
        </p:nvSpPr>
        <p:spPr bwMode="auto">
          <a:xfrm>
            <a:off x="2215863" y="2304554"/>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247" name="Oval 246">
            <a:extLst>
              <a:ext uri="{FF2B5EF4-FFF2-40B4-BE49-F238E27FC236}">
                <a16:creationId xmlns:a16="http://schemas.microsoft.com/office/drawing/2014/main" id="{5D8AA43D-E1EF-404C-8DC1-DBA977685FFA}"/>
              </a:ext>
            </a:extLst>
          </p:cNvPr>
          <p:cNvSpPr/>
          <p:nvPr/>
        </p:nvSpPr>
        <p:spPr bwMode="auto">
          <a:xfrm>
            <a:off x="2590639" y="2314881"/>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248" name="Oval 247">
            <a:extLst>
              <a:ext uri="{FF2B5EF4-FFF2-40B4-BE49-F238E27FC236}">
                <a16:creationId xmlns:a16="http://schemas.microsoft.com/office/drawing/2014/main" id="{447CDEBD-ACAD-E24B-A0C7-09F8676A39DB}"/>
              </a:ext>
            </a:extLst>
          </p:cNvPr>
          <p:cNvSpPr/>
          <p:nvPr/>
        </p:nvSpPr>
        <p:spPr bwMode="auto">
          <a:xfrm>
            <a:off x="2707184" y="2331109"/>
            <a:ext cx="91440" cy="91440"/>
          </a:xfrm>
          <a:prstGeom prst="ellipse">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249" name="Oval 248">
            <a:extLst>
              <a:ext uri="{FF2B5EF4-FFF2-40B4-BE49-F238E27FC236}">
                <a16:creationId xmlns:a16="http://schemas.microsoft.com/office/drawing/2014/main" id="{9944AFA2-6590-274B-A954-3F094A9F12E7}"/>
              </a:ext>
            </a:extLst>
          </p:cNvPr>
          <p:cNvSpPr/>
          <p:nvPr/>
        </p:nvSpPr>
        <p:spPr bwMode="auto">
          <a:xfrm>
            <a:off x="2822255" y="2356188"/>
            <a:ext cx="91440" cy="91440"/>
          </a:xfrm>
          <a:prstGeom prst="ellipse">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250" name="Oval 249">
            <a:extLst>
              <a:ext uri="{FF2B5EF4-FFF2-40B4-BE49-F238E27FC236}">
                <a16:creationId xmlns:a16="http://schemas.microsoft.com/office/drawing/2014/main" id="{45B66008-7AB0-4D4F-B4B9-79ECCF324648}"/>
              </a:ext>
            </a:extLst>
          </p:cNvPr>
          <p:cNvSpPr/>
          <p:nvPr/>
        </p:nvSpPr>
        <p:spPr bwMode="auto">
          <a:xfrm>
            <a:off x="2937327" y="2385694"/>
            <a:ext cx="91440" cy="91440"/>
          </a:xfrm>
          <a:prstGeom prst="ellipse">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251" name="Oval 250">
            <a:extLst>
              <a:ext uri="{FF2B5EF4-FFF2-40B4-BE49-F238E27FC236}">
                <a16:creationId xmlns:a16="http://schemas.microsoft.com/office/drawing/2014/main" id="{4254EFE1-0AFC-0D4F-AD0D-BB3D1E5BB654}"/>
              </a:ext>
            </a:extLst>
          </p:cNvPr>
          <p:cNvSpPr/>
          <p:nvPr/>
        </p:nvSpPr>
        <p:spPr bwMode="auto">
          <a:xfrm>
            <a:off x="3049447" y="2427001"/>
            <a:ext cx="91440" cy="91440"/>
          </a:xfrm>
          <a:prstGeom prst="ellipse">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252" name="Oval 251">
            <a:extLst>
              <a:ext uri="{FF2B5EF4-FFF2-40B4-BE49-F238E27FC236}">
                <a16:creationId xmlns:a16="http://schemas.microsoft.com/office/drawing/2014/main" id="{603041AC-D3FF-6042-A973-34515259D083}"/>
              </a:ext>
            </a:extLst>
          </p:cNvPr>
          <p:cNvSpPr/>
          <p:nvPr/>
        </p:nvSpPr>
        <p:spPr bwMode="auto">
          <a:xfrm>
            <a:off x="3157142" y="2474210"/>
            <a:ext cx="91440" cy="91440"/>
          </a:xfrm>
          <a:prstGeom prst="ellipse">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253" name="Oval 252">
            <a:extLst>
              <a:ext uri="{FF2B5EF4-FFF2-40B4-BE49-F238E27FC236}">
                <a16:creationId xmlns:a16="http://schemas.microsoft.com/office/drawing/2014/main" id="{1FF4839D-332C-D540-8AD5-2C62F48B9206}"/>
              </a:ext>
            </a:extLst>
          </p:cNvPr>
          <p:cNvSpPr/>
          <p:nvPr/>
        </p:nvSpPr>
        <p:spPr bwMode="auto">
          <a:xfrm>
            <a:off x="3261885" y="2521418"/>
            <a:ext cx="91440" cy="91440"/>
          </a:xfrm>
          <a:prstGeom prst="ellipse">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254" name="Oval 253">
            <a:extLst>
              <a:ext uri="{FF2B5EF4-FFF2-40B4-BE49-F238E27FC236}">
                <a16:creationId xmlns:a16="http://schemas.microsoft.com/office/drawing/2014/main" id="{A0AC3327-6596-9A4F-813A-52B522E1FE87}"/>
              </a:ext>
            </a:extLst>
          </p:cNvPr>
          <p:cNvSpPr/>
          <p:nvPr/>
        </p:nvSpPr>
        <p:spPr bwMode="auto">
          <a:xfrm>
            <a:off x="3365155" y="2589281"/>
            <a:ext cx="91440" cy="91440"/>
          </a:xfrm>
          <a:prstGeom prst="ellipse">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255" name="Oval 254">
            <a:extLst>
              <a:ext uri="{FF2B5EF4-FFF2-40B4-BE49-F238E27FC236}">
                <a16:creationId xmlns:a16="http://schemas.microsoft.com/office/drawing/2014/main" id="{84FCF5CC-3FE3-FA4C-BCB9-A675C36284BA}"/>
              </a:ext>
            </a:extLst>
          </p:cNvPr>
          <p:cNvSpPr/>
          <p:nvPr/>
        </p:nvSpPr>
        <p:spPr bwMode="auto">
          <a:xfrm>
            <a:off x="3466949" y="2657142"/>
            <a:ext cx="91440" cy="91440"/>
          </a:xfrm>
          <a:prstGeom prst="ellipse">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256" name="Oval 255">
            <a:extLst>
              <a:ext uri="{FF2B5EF4-FFF2-40B4-BE49-F238E27FC236}">
                <a16:creationId xmlns:a16="http://schemas.microsoft.com/office/drawing/2014/main" id="{1F5FA62C-7466-094B-979F-6CA669857256}"/>
              </a:ext>
            </a:extLst>
          </p:cNvPr>
          <p:cNvSpPr/>
          <p:nvPr/>
        </p:nvSpPr>
        <p:spPr bwMode="auto">
          <a:xfrm>
            <a:off x="3561366" y="2733857"/>
            <a:ext cx="91440" cy="91440"/>
          </a:xfrm>
          <a:prstGeom prst="ellipse">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257" name="Oval 256">
            <a:extLst>
              <a:ext uri="{FF2B5EF4-FFF2-40B4-BE49-F238E27FC236}">
                <a16:creationId xmlns:a16="http://schemas.microsoft.com/office/drawing/2014/main" id="{DC03A408-ED3E-C746-A0D4-E5F2610EFA0E}"/>
              </a:ext>
            </a:extLst>
          </p:cNvPr>
          <p:cNvSpPr/>
          <p:nvPr/>
        </p:nvSpPr>
        <p:spPr bwMode="auto">
          <a:xfrm>
            <a:off x="3645456" y="2813522"/>
            <a:ext cx="91440" cy="91440"/>
          </a:xfrm>
          <a:prstGeom prst="ellipse">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258" name="Oval 257">
            <a:extLst>
              <a:ext uri="{FF2B5EF4-FFF2-40B4-BE49-F238E27FC236}">
                <a16:creationId xmlns:a16="http://schemas.microsoft.com/office/drawing/2014/main" id="{99C3AFDD-CCD4-F14A-BDE0-E84C0183EE1E}"/>
              </a:ext>
            </a:extLst>
          </p:cNvPr>
          <p:cNvSpPr/>
          <p:nvPr/>
        </p:nvSpPr>
        <p:spPr bwMode="auto">
          <a:xfrm>
            <a:off x="3729546" y="2896137"/>
            <a:ext cx="91440" cy="91440"/>
          </a:xfrm>
          <a:prstGeom prst="ellipse">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259" name="Oval 258">
            <a:extLst>
              <a:ext uri="{FF2B5EF4-FFF2-40B4-BE49-F238E27FC236}">
                <a16:creationId xmlns:a16="http://schemas.microsoft.com/office/drawing/2014/main" id="{8861A4F8-6C34-B347-A246-23E918F51E7E}"/>
              </a:ext>
            </a:extLst>
          </p:cNvPr>
          <p:cNvSpPr/>
          <p:nvPr/>
        </p:nvSpPr>
        <p:spPr bwMode="auto">
          <a:xfrm>
            <a:off x="3807734" y="2986128"/>
            <a:ext cx="91440" cy="91440"/>
          </a:xfrm>
          <a:prstGeom prst="ellipse">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260" name="Oval 259">
            <a:extLst>
              <a:ext uri="{FF2B5EF4-FFF2-40B4-BE49-F238E27FC236}">
                <a16:creationId xmlns:a16="http://schemas.microsoft.com/office/drawing/2014/main" id="{110F591C-BA12-9941-AD4C-278CFE74A24A}"/>
              </a:ext>
            </a:extLst>
          </p:cNvPr>
          <p:cNvSpPr/>
          <p:nvPr/>
        </p:nvSpPr>
        <p:spPr bwMode="auto">
          <a:xfrm>
            <a:off x="3880024" y="3084971"/>
            <a:ext cx="91440" cy="91440"/>
          </a:xfrm>
          <a:prstGeom prst="ellipse">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261" name="Oval 260">
            <a:extLst>
              <a:ext uri="{FF2B5EF4-FFF2-40B4-BE49-F238E27FC236}">
                <a16:creationId xmlns:a16="http://schemas.microsoft.com/office/drawing/2014/main" id="{33561D0C-7916-D54B-A24F-92A6DECC3492}"/>
              </a:ext>
            </a:extLst>
          </p:cNvPr>
          <p:cNvSpPr/>
          <p:nvPr/>
        </p:nvSpPr>
        <p:spPr bwMode="auto">
          <a:xfrm>
            <a:off x="3947886" y="3189715"/>
            <a:ext cx="91440" cy="91440"/>
          </a:xfrm>
          <a:prstGeom prst="ellipse">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262" name="Oval 261">
            <a:extLst>
              <a:ext uri="{FF2B5EF4-FFF2-40B4-BE49-F238E27FC236}">
                <a16:creationId xmlns:a16="http://schemas.microsoft.com/office/drawing/2014/main" id="{B3C97547-66DC-DC41-BC3F-CFE7454C320A}"/>
              </a:ext>
            </a:extLst>
          </p:cNvPr>
          <p:cNvSpPr/>
          <p:nvPr/>
        </p:nvSpPr>
        <p:spPr bwMode="auto">
          <a:xfrm>
            <a:off x="4002471" y="3290033"/>
            <a:ext cx="91440" cy="91440"/>
          </a:xfrm>
          <a:prstGeom prst="ellipse">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263" name="Oval 262">
            <a:extLst>
              <a:ext uri="{FF2B5EF4-FFF2-40B4-BE49-F238E27FC236}">
                <a16:creationId xmlns:a16="http://schemas.microsoft.com/office/drawing/2014/main" id="{01A7AA43-F17A-4441-94B3-6A9F287C2370}"/>
              </a:ext>
            </a:extLst>
          </p:cNvPr>
          <p:cNvSpPr/>
          <p:nvPr/>
        </p:nvSpPr>
        <p:spPr bwMode="auto">
          <a:xfrm>
            <a:off x="3904975" y="3402153"/>
            <a:ext cx="91440" cy="91440"/>
          </a:xfrm>
          <a:prstGeom prst="ellipse">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264" name="Oval 263">
            <a:extLst>
              <a:ext uri="{FF2B5EF4-FFF2-40B4-BE49-F238E27FC236}">
                <a16:creationId xmlns:a16="http://schemas.microsoft.com/office/drawing/2014/main" id="{43F5A623-8AAD-5B46-B6EE-0660E593B3E9}"/>
              </a:ext>
            </a:extLst>
          </p:cNvPr>
          <p:cNvSpPr/>
          <p:nvPr/>
        </p:nvSpPr>
        <p:spPr bwMode="auto">
          <a:xfrm>
            <a:off x="4025884" y="3402153"/>
            <a:ext cx="91440" cy="91440"/>
          </a:xfrm>
          <a:prstGeom prst="ellipse">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265" name="Oval 264">
            <a:extLst>
              <a:ext uri="{FF2B5EF4-FFF2-40B4-BE49-F238E27FC236}">
                <a16:creationId xmlns:a16="http://schemas.microsoft.com/office/drawing/2014/main" id="{AB535496-879F-2247-84C6-2D6A73C15C84}"/>
              </a:ext>
            </a:extLst>
          </p:cNvPr>
          <p:cNvSpPr/>
          <p:nvPr/>
        </p:nvSpPr>
        <p:spPr bwMode="auto">
          <a:xfrm>
            <a:off x="4073407" y="3518700"/>
            <a:ext cx="91440" cy="91440"/>
          </a:xfrm>
          <a:prstGeom prst="ellipse">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266" name="Oval 265">
            <a:extLst>
              <a:ext uri="{FF2B5EF4-FFF2-40B4-BE49-F238E27FC236}">
                <a16:creationId xmlns:a16="http://schemas.microsoft.com/office/drawing/2014/main" id="{7D7C9BEE-20F1-4548-8620-B603F1737151}"/>
              </a:ext>
            </a:extLst>
          </p:cNvPr>
          <p:cNvSpPr/>
          <p:nvPr/>
        </p:nvSpPr>
        <p:spPr bwMode="auto">
          <a:xfrm>
            <a:off x="3957084" y="3518700"/>
            <a:ext cx="91440" cy="91440"/>
          </a:xfrm>
          <a:prstGeom prst="ellipse">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267" name="Oval 266">
            <a:extLst>
              <a:ext uri="{FF2B5EF4-FFF2-40B4-BE49-F238E27FC236}">
                <a16:creationId xmlns:a16="http://schemas.microsoft.com/office/drawing/2014/main" id="{B01C0BC7-5511-DD42-A752-4C6C7FAFD5D4}"/>
              </a:ext>
            </a:extLst>
          </p:cNvPr>
          <p:cNvSpPr/>
          <p:nvPr/>
        </p:nvSpPr>
        <p:spPr bwMode="auto">
          <a:xfrm>
            <a:off x="3998654" y="3641454"/>
            <a:ext cx="91440" cy="91440"/>
          </a:xfrm>
          <a:prstGeom prst="ellipse">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268" name="Oval 267">
            <a:extLst>
              <a:ext uri="{FF2B5EF4-FFF2-40B4-BE49-F238E27FC236}">
                <a16:creationId xmlns:a16="http://schemas.microsoft.com/office/drawing/2014/main" id="{346C1407-FA10-054E-88F7-67DD4BD45933}"/>
              </a:ext>
            </a:extLst>
          </p:cNvPr>
          <p:cNvSpPr/>
          <p:nvPr/>
        </p:nvSpPr>
        <p:spPr bwMode="auto">
          <a:xfrm>
            <a:off x="4111449" y="3641454"/>
            <a:ext cx="91440" cy="91440"/>
          </a:xfrm>
          <a:prstGeom prst="ellipse">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269" name="Oval 268">
            <a:extLst>
              <a:ext uri="{FF2B5EF4-FFF2-40B4-BE49-F238E27FC236}">
                <a16:creationId xmlns:a16="http://schemas.microsoft.com/office/drawing/2014/main" id="{757BC6DF-EAB2-634A-8597-73D97EF4D166}"/>
              </a:ext>
            </a:extLst>
          </p:cNvPr>
          <p:cNvSpPr/>
          <p:nvPr/>
        </p:nvSpPr>
        <p:spPr bwMode="auto">
          <a:xfrm>
            <a:off x="4147227" y="3757305"/>
            <a:ext cx="91440" cy="91440"/>
          </a:xfrm>
          <a:prstGeom prst="ellipse">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270" name="Oval 269">
            <a:extLst>
              <a:ext uri="{FF2B5EF4-FFF2-40B4-BE49-F238E27FC236}">
                <a16:creationId xmlns:a16="http://schemas.microsoft.com/office/drawing/2014/main" id="{39C82D95-05AA-6849-8160-CB0617F7C1AB}"/>
              </a:ext>
            </a:extLst>
          </p:cNvPr>
          <p:cNvSpPr/>
          <p:nvPr/>
        </p:nvSpPr>
        <p:spPr bwMode="auto">
          <a:xfrm>
            <a:off x="4037571" y="3757305"/>
            <a:ext cx="91440" cy="91440"/>
          </a:xfrm>
          <a:prstGeom prst="ellipse">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271" name="Oval 270">
            <a:extLst>
              <a:ext uri="{FF2B5EF4-FFF2-40B4-BE49-F238E27FC236}">
                <a16:creationId xmlns:a16="http://schemas.microsoft.com/office/drawing/2014/main" id="{629A487C-B929-8248-AAA1-BB08127F7168}"/>
              </a:ext>
            </a:extLst>
          </p:cNvPr>
          <p:cNvSpPr/>
          <p:nvPr/>
        </p:nvSpPr>
        <p:spPr bwMode="auto">
          <a:xfrm>
            <a:off x="4061242" y="3872282"/>
            <a:ext cx="91440" cy="91440"/>
          </a:xfrm>
          <a:prstGeom prst="ellipse">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272" name="Oval 271">
            <a:extLst>
              <a:ext uri="{FF2B5EF4-FFF2-40B4-BE49-F238E27FC236}">
                <a16:creationId xmlns:a16="http://schemas.microsoft.com/office/drawing/2014/main" id="{612E23DA-D88D-AB4B-ACD2-5DF6B9131E3F}"/>
              </a:ext>
            </a:extLst>
          </p:cNvPr>
          <p:cNvSpPr/>
          <p:nvPr/>
        </p:nvSpPr>
        <p:spPr bwMode="auto">
          <a:xfrm>
            <a:off x="4168419" y="3872282"/>
            <a:ext cx="91440" cy="91440"/>
          </a:xfrm>
          <a:prstGeom prst="ellipse">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273" name="Oval 272">
            <a:extLst>
              <a:ext uri="{FF2B5EF4-FFF2-40B4-BE49-F238E27FC236}">
                <a16:creationId xmlns:a16="http://schemas.microsoft.com/office/drawing/2014/main" id="{7FF03CF1-BA3D-6D42-860B-72543A1BCD21}"/>
              </a:ext>
            </a:extLst>
          </p:cNvPr>
          <p:cNvSpPr/>
          <p:nvPr/>
        </p:nvSpPr>
        <p:spPr bwMode="auto">
          <a:xfrm>
            <a:off x="4080058" y="3990756"/>
            <a:ext cx="91440" cy="91440"/>
          </a:xfrm>
          <a:prstGeom prst="ellipse">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274" name="Oval 273">
            <a:extLst>
              <a:ext uri="{FF2B5EF4-FFF2-40B4-BE49-F238E27FC236}">
                <a16:creationId xmlns:a16="http://schemas.microsoft.com/office/drawing/2014/main" id="{DB9E628C-0C15-A849-B8EA-ADC34F02C12B}"/>
              </a:ext>
            </a:extLst>
          </p:cNvPr>
          <p:cNvSpPr/>
          <p:nvPr/>
        </p:nvSpPr>
        <p:spPr bwMode="auto">
          <a:xfrm>
            <a:off x="4185879" y="3990756"/>
            <a:ext cx="91440" cy="91440"/>
          </a:xfrm>
          <a:prstGeom prst="ellipse">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275" name="Oval 274">
            <a:extLst>
              <a:ext uri="{FF2B5EF4-FFF2-40B4-BE49-F238E27FC236}">
                <a16:creationId xmlns:a16="http://schemas.microsoft.com/office/drawing/2014/main" id="{9C374CD0-48F0-B148-A9E1-3DC2047DE336}"/>
              </a:ext>
            </a:extLst>
          </p:cNvPr>
          <p:cNvSpPr/>
          <p:nvPr/>
        </p:nvSpPr>
        <p:spPr bwMode="auto">
          <a:xfrm>
            <a:off x="4085727" y="4115603"/>
            <a:ext cx="91440" cy="91440"/>
          </a:xfrm>
          <a:prstGeom prst="ellipse">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276" name="Oval 275">
            <a:extLst>
              <a:ext uri="{FF2B5EF4-FFF2-40B4-BE49-F238E27FC236}">
                <a16:creationId xmlns:a16="http://schemas.microsoft.com/office/drawing/2014/main" id="{43EF2521-91B8-A04A-9ADB-CAD8316EC7FA}"/>
              </a:ext>
            </a:extLst>
          </p:cNvPr>
          <p:cNvSpPr/>
          <p:nvPr/>
        </p:nvSpPr>
        <p:spPr bwMode="auto">
          <a:xfrm>
            <a:off x="2162754" y="2196860"/>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277" name="Oval 276">
            <a:extLst>
              <a:ext uri="{FF2B5EF4-FFF2-40B4-BE49-F238E27FC236}">
                <a16:creationId xmlns:a16="http://schemas.microsoft.com/office/drawing/2014/main" id="{CE138926-DA49-EC48-B4BC-46C136D4A1CF}"/>
              </a:ext>
            </a:extLst>
          </p:cNvPr>
          <p:cNvSpPr/>
          <p:nvPr/>
        </p:nvSpPr>
        <p:spPr bwMode="auto">
          <a:xfrm>
            <a:off x="2421881" y="2192433"/>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278" name="Oval 277">
            <a:extLst>
              <a:ext uri="{FF2B5EF4-FFF2-40B4-BE49-F238E27FC236}">
                <a16:creationId xmlns:a16="http://schemas.microsoft.com/office/drawing/2014/main" id="{B1BBED7A-707C-684A-9B29-354DB7566C25}"/>
              </a:ext>
            </a:extLst>
          </p:cNvPr>
          <p:cNvSpPr/>
          <p:nvPr/>
        </p:nvSpPr>
        <p:spPr bwMode="auto">
          <a:xfrm>
            <a:off x="2530152" y="2196860"/>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279" name="Oval 278">
            <a:extLst>
              <a:ext uri="{FF2B5EF4-FFF2-40B4-BE49-F238E27FC236}">
                <a16:creationId xmlns:a16="http://schemas.microsoft.com/office/drawing/2014/main" id="{20E70FF6-87DA-784A-84D1-761328E01D36}"/>
              </a:ext>
            </a:extLst>
          </p:cNvPr>
          <p:cNvSpPr/>
          <p:nvPr/>
        </p:nvSpPr>
        <p:spPr bwMode="auto">
          <a:xfrm>
            <a:off x="2643749" y="2210137"/>
            <a:ext cx="91440" cy="91440"/>
          </a:xfrm>
          <a:prstGeom prst="ellipse">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280" name="Oval 279">
            <a:extLst>
              <a:ext uri="{FF2B5EF4-FFF2-40B4-BE49-F238E27FC236}">
                <a16:creationId xmlns:a16="http://schemas.microsoft.com/office/drawing/2014/main" id="{8AF98505-641D-5844-9750-98484E17324A}"/>
              </a:ext>
            </a:extLst>
          </p:cNvPr>
          <p:cNvSpPr/>
          <p:nvPr/>
        </p:nvSpPr>
        <p:spPr bwMode="auto">
          <a:xfrm>
            <a:off x="2764721" y="2227840"/>
            <a:ext cx="91440" cy="91440"/>
          </a:xfrm>
          <a:prstGeom prst="ellipse">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281" name="Oval 280">
            <a:extLst>
              <a:ext uri="{FF2B5EF4-FFF2-40B4-BE49-F238E27FC236}">
                <a16:creationId xmlns:a16="http://schemas.microsoft.com/office/drawing/2014/main" id="{C4BECE26-7775-ED4B-AB3C-643F822937BB}"/>
              </a:ext>
            </a:extLst>
          </p:cNvPr>
          <p:cNvSpPr/>
          <p:nvPr/>
        </p:nvSpPr>
        <p:spPr bwMode="auto">
          <a:xfrm>
            <a:off x="2879792" y="2258820"/>
            <a:ext cx="91440" cy="91440"/>
          </a:xfrm>
          <a:prstGeom prst="ellipse">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282" name="Oval 281">
            <a:extLst>
              <a:ext uri="{FF2B5EF4-FFF2-40B4-BE49-F238E27FC236}">
                <a16:creationId xmlns:a16="http://schemas.microsoft.com/office/drawing/2014/main" id="{8FBB3C6F-D902-EF4E-B700-BAA372A1F7D9}"/>
              </a:ext>
            </a:extLst>
          </p:cNvPr>
          <p:cNvSpPr/>
          <p:nvPr/>
        </p:nvSpPr>
        <p:spPr bwMode="auto">
          <a:xfrm>
            <a:off x="2991912" y="2292752"/>
            <a:ext cx="91440" cy="91440"/>
          </a:xfrm>
          <a:prstGeom prst="ellipse">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283" name="Oval 282">
            <a:extLst>
              <a:ext uri="{FF2B5EF4-FFF2-40B4-BE49-F238E27FC236}">
                <a16:creationId xmlns:a16="http://schemas.microsoft.com/office/drawing/2014/main" id="{22304AE9-BEB7-A243-AFB5-590199328F48}"/>
              </a:ext>
            </a:extLst>
          </p:cNvPr>
          <p:cNvSpPr/>
          <p:nvPr/>
        </p:nvSpPr>
        <p:spPr bwMode="auto">
          <a:xfrm>
            <a:off x="3105507" y="2331109"/>
            <a:ext cx="91440" cy="91440"/>
          </a:xfrm>
          <a:prstGeom prst="ellipse">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284" name="Oval 283">
            <a:extLst>
              <a:ext uri="{FF2B5EF4-FFF2-40B4-BE49-F238E27FC236}">
                <a16:creationId xmlns:a16="http://schemas.microsoft.com/office/drawing/2014/main" id="{9779AE31-EF29-C344-B0F9-B0A899CA4211}"/>
              </a:ext>
            </a:extLst>
          </p:cNvPr>
          <p:cNvSpPr/>
          <p:nvPr/>
        </p:nvSpPr>
        <p:spPr bwMode="auto">
          <a:xfrm>
            <a:off x="3213203" y="2378317"/>
            <a:ext cx="91440" cy="91440"/>
          </a:xfrm>
          <a:prstGeom prst="ellipse">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285" name="Oval 284">
            <a:extLst>
              <a:ext uri="{FF2B5EF4-FFF2-40B4-BE49-F238E27FC236}">
                <a16:creationId xmlns:a16="http://schemas.microsoft.com/office/drawing/2014/main" id="{33A17FA5-2DAB-1344-9AD6-C65FB15D0EA2}"/>
              </a:ext>
            </a:extLst>
          </p:cNvPr>
          <p:cNvSpPr/>
          <p:nvPr/>
        </p:nvSpPr>
        <p:spPr bwMode="auto">
          <a:xfrm>
            <a:off x="3314996" y="2432902"/>
            <a:ext cx="91440" cy="91440"/>
          </a:xfrm>
          <a:prstGeom prst="ellipse">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286" name="Oval 285">
            <a:extLst>
              <a:ext uri="{FF2B5EF4-FFF2-40B4-BE49-F238E27FC236}">
                <a16:creationId xmlns:a16="http://schemas.microsoft.com/office/drawing/2014/main" id="{3637FACD-6567-DE41-A7BD-523CCA60A125}"/>
              </a:ext>
            </a:extLst>
          </p:cNvPr>
          <p:cNvSpPr/>
          <p:nvPr/>
        </p:nvSpPr>
        <p:spPr bwMode="auto">
          <a:xfrm>
            <a:off x="3421214" y="2490437"/>
            <a:ext cx="91440" cy="91440"/>
          </a:xfrm>
          <a:prstGeom prst="ellipse">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287" name="Oval 286">
            <a:extLst>
              <a:ext uri="{FF2B5EF4-FFF2-40B4-BE49-F238E27FC236}">
                <a16:creationId xmlns:a16="http://schemas.microsoft.com/office/drawing/2014/main" id="{21BCBC7F-8D04-8B4D-AE9E-16C16DAE6D80}"/>
              </a:ext>
            </a:extLst>
          </p:cNvPr>
          <p:cNvSpPr/>
          <p:nvPr/>
        </p:nvSpPr>
        <p:spPr bwMode="auto">
          <a:xfrm>
            <a:off x="3518582" y="2562726"/>
            <a:ext cx="91440" cy="91440"/>
          </a:xfrm>
          <a:prstGeom prst="ellipse">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288" name="Oval 287">
            <a:extLst>
              <a:ext uri="{FF2B5EF4-FFF2-40B4-BE49-F238E27FC236}">
                <a16:creationId xmlns:a16="http://schemas.microsoft.com/office/drawing/2014/main" id="{BC9D0555-BCD5-BC4F-930F-B0235E10270A}"/>
              </a:ext>
            </a:extLst>
          </p:cNvPr>
          <p:cNvSpPr/>
          <p:nvPr/>
        </p:nvSpPr>
        <p:spPr bwMode="auto">
          <a:xfrm>
            <a:off x="3615950" y="2632063"/>
            <a:ext cx="91440" cy="91440"/>
          </a:xfrm>
          <a:prstGeom prst="ellipse">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289" name="Oval 288">
            <a:extLst>
              <a:ext uri="{FF2B5EF4-FFF2-40B4-BE49-F238E27FC236}">
                <a16:creationId xmlns:a16="http://schemas.microsoft.com/office/drawing/2014/main" id="{C3F6EAA0-81EF-8740-AC53-7BE8CAEE8019}"/>
              </a:ext>
            </a:extLst>
          </p:cNvPr>
          <p:cNvSpPr/>
          <p:nvPr/>
        </p:nvSpPr>
        <p:spPr bwMode="auto">
          <a:xfrm>
            <a:off x="3707417" y="2708777"/>
            <a:ext cx="91440" cy="91440"/>
          </a:xfrm>
          <a:prstGeom prst="ellipse">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290" name="Oval 289">
            <a:extLst>
              <a:ext uri="{FF2B5EF4-FFF2-40B4-BE49-F238E27FC236}">
                <a16:creationId xmlns:a16="http://schemas.microsoft.com/office/drawing/2014/main" id="{F40B13EE-76E9-D84C-B473-093BAF26D728}"/>
              </a:ext>
            </a:extLst>
          </p:cNvPr>
          <p:cNvSpPr/>
          <p:nvPr/>
        </p:nvSpPr>
        <p:spPr bwMode="auto">
          <a:xfrm>
            <a:off x="3784130" y="2801719"/>
            <a:ext cx="91440" cy="91440"/>
          </a:xfrm>
          <a:prstGeom prst="ellipse">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291" name="Oval 290">
            <a:extLst>
              <a:ext uri="{FF2B5EF4-FFF2-40B4-BE49-F238E27FC236}">
                <a16:creationId xmlns:a16="http://schemas.microsoft.com/office/drawing/2014/main" id="{403BBCCF-306D-5247-BCFB-7FA2348613A7}"/>
              </a:ext>
            </a:extLst>
          </p:cNvPr>
          <p:cNvSpPr/>
          <p:nvPr/>
        </p:nvSpPr>
        <p:spPr bwMode="auto">
          <a:xfrm>
            <a:off x="3865271" y="2888760"/>
            <a:ext cx="91440" cy="91440"/>
          </a:xfrm>
          <a:prstGeom prst="ellipse">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292" name="Oval 291">
            <a:extLst>
              <a:ext uri="{FF2B5EF4-FFF2-40B4-BE49-F238E27FC236}">
                <a16:creationId xmlns:a16="http://schemas.microsoft.com/office/drawing/2014/main" id="{27C6120F-810E-8247-ADC5-C8BD259897C9}"/>
              </a:ext>
            </a:extLst>
          </p:cNvPr>
          <p:cNvSpPr/>
          <p:nvPr/>
        </p:nvSpPr>
        <p:spPr bwMode="auto">
          <a:xfrm>
            <a:off x="3941985" y="2981701"/>
            <a:ext cx="91440" cy="91440"/>
          </a:xfrm>
          <a:prstGeom prst="ellipse">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293" name="Oval 292">
            <a:extLst>
              <a:ext uri="{FF2B5EF4-FFF2-40B4-BE49-F238E27FC236}">
                <a16:creationId xmlns:a16="http://schemas.microsoft.com/office/drawing/2014/main" id="{BC5ABB0E-F9BA-6249-9C17-63ADBB91CDB1}"/>
              </a:ext>
            </a:extLst>
          </p:cNvPr>
          <p:cNvSpPr/>
          <p:nvPr/>
        </p:nvSpPr>
        <p:spPr bwMode="auto">
          <a:xfrm>
            <a:off x="4009847" y="3082020"/>
            <a:ext cx="91440" cy="91440"/>
          </a:xfrm>
          <a:prstGeom prst="ellipse">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294" name="Oval 293">
            <a:extLst>
              <a:ext uri="{FF2B5EF4-FFF2-40B4-BE49-F238E27FC236}">
                <a16:creationId xmlns:a16="http://schemas.microsoft.com/office/drawing/2014/main" id="{D5884F02-7B41-B64B-BEC3-61597F887DFF}"/>
              </a:ext>
            </a:extLst>
          </p:cNvPr>
          <p:cNvSpPr/>
          <p:nvPr/>
        </p:nvSpPr>
        <p:spPr bwMode="auto">
          <a:xfrm>
            <a:off x="4073283" y="3182339"/>
            <a:ext cx="91440" cy="91440"/>
          </a:xfrm>
          <a:prstGeom prst="ellipse">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295" name="Oval 294">
            <a:extLst>
              <a:ext uri="{FF2B5EF4-FFF2-40B4-BE49-F238E27FC236}">
                <a16:creationId xmlns:a16="http://schemas.microsoft.com/office/drawing/2014/main" id="{C016D382-B8D6-394F-870C-A80A9959FA18}"/>
              </a:ext>
            </a:extLst>
          </p:cNvPr>
          <p:cNvSpPr/>
          <p:nvPr/>
        </p:nvSpPr>
        <p:spPr bwMode="auto">
          <a:xfrm>
            <a:off x="4111722" y="3290033"/>
            <a:ext cx="91440" cy="91440"/>
          </a:xfrm>
          <a:prstGeom prst="ellipse">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296" name="Oval 295">
            <a:extLst>
              <a:ext uri="{FF2B5EF4-FFF2-40B4-BE49-F238E27FC236}">
                <a16:creationId xmlns:a16="http://schemas.microsoft.com/office/drawing/2014/main" id="{DA6B4534-D2CE-8A4E-9EFA-7A5EE8E560D5}"/>
              </a:ext>
            </a:extLst>
          </p:cNvPr>
          <p:cNvSpPr/>
          <p:nvPr/>
        </p:nvSpPr>
        <p:spPr bwMode="auto">
          <a:xfrm>
            <a:off x="4146793" y="3402153"/>
            <a:ext cx="91440" cy="91440"/>
          </a:xfrm>
          <a:prstGeom prst="ellipse">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297" name="Oval 296">
            <a:extLst>
              <a:ext uri="{FF2B5EF4-FFF2-40B4-BE49-F238E27FC236}">
                <a16:creationId xmlns:a16="http://schemas.microsoft.com/office/drawing/2014/main" id="{71E787F8-7779-724F-9E8B-C6C2C27D2D61}"/>
              </a:ext>
            </a:extLst>
          </p:cNvPr>
          <p:cNvSpPr/>
          <p:nvPr/>
        </p:nvSpPr>
        <p:spPr bwMode="auto">
          <a:xfrm>
            <a:off x="4189730" y="3518700"/>
            <a:ext cx="91440" cy="91440"/>
          </a:xfrm>
          <a:prstGeom prst="ellipse">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298" name="Oval 297">
            <a:extLst>
              <a:ext uri="{FF2B5EF4-FFF2-40B4-BE49-F238E27FC236}">
                <a16:creationId xmlns:a16="http://schemas.microsoft.com/office/drawing/2014/main" id="{18C2D96E-AED5-7D4E-B3E0-6F27206D7C2B}"/>
              </a:ext>
            </a:extLst>
          </p:cNvPr>
          <p:cNvSpPr/>
          <p:nvPr/>
        </p:nvSpPr>
        <p:spPr bwMode="auto">
          <a:xfrm>
            <a:off x="4224244" y="3641454"/>
            <a:ext cx="91440" cy="91440"/>
          </a:xfrm>
          <a:prstGeom prst="ellipse">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299" name="Oval 298">
            <a:extLst>
              <a:ext uri="{FF2B5EF4-FFF2-40B4-BE49-F238E27FC236}">
                <a16:creationId xmlns:a16="http://schemas.microsoft.com/office/drawing/2014/main" id="{95CFAA0B-A504-4645-A991-E88B6FA8914C}"/>
              </a:ext>
            </a:extLst>
          </p:cNvPr>
          <p:cNvSpPr/>
          <p:nvPr/>
        </p:nvSpPr>
        <p:spPr bwMode="auto">
          <a:xfrm>
            <a:off x="4256883" y="3757305"/>
            <a:ext cx="91440" cy="91440"/>
          </a:xfrm>
          <a:prstGeom prst="ellipse">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300" name="Oval 299">
            <a:extLst>
              <a:ext uri="{FF2B5EF4-FFF2-40B4-BE49-F238E27FC236}">
                <a16:creationId xmlns:a16="http://schemas.microsoft.com/office/drawing/2014/main" id="{411708BE-4A17-5F47-8CD8-AC1C28674524}"/>
              </a:ext>
            </a:extLst>
          </p:cNvPr>
          <p:cNvSpPr/>
          <p:nvPr/>
        </p:nvSpPr>
        <p:spPr bwMode="auto">
          <a:xfrm>
            <a:off x="4275596" y="3872282"/>
            <a:ext cx="91440" cy="91440"/>
          </a:xfrm>
          <a:prstGeom prst="ellipse">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301" name="Oval 300">
            <a:extLst>
              <a:ext uri="{FF2B5EF4-FFF2-40B4-BE49-F238E27FC236}">
                <a16:creationId xmlns:a16="http://schemas.microsoft.com/office/drawing/2014/main" id="{A842972C-BBA1-0B46-BE7D-A996408693D3}"/>
              </a:ext>
            </a:extLst>
          </p:cNvPr>
          <p:cNvSpPr/>
          <p:nvPr/>
        </p:nvSpPr>
        <p:spPr bwMode="auto">
          <a:xfrm>
            <a:off x="4291700" y="3990756"/>
            <a:ext cx="91440" cy="91440"/>
          </a:xfrm>
          <a:prstGeom prst="ellipse">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302" name="Oval 301">
            <a:extLst>
              <a:ext uri="{FF2B5EF4-FFF2-40B4-BE49-F238E27FC236}">
                <a16:creationId xmlns:a16="http://schemas.microsoft.com/office/drawing/2014/main" id="{62111DAF-D1DC-FF4B-8DCE-F2BF0BB5A9D7}"/>
              </a:ext>
            </a:extLst>
          </p:cNvPr>
          <p:cNvSpPr/>
          <p:nvPr/>
        </p:nvSpPr>
        <p:spPr bwMode="auto">
          <a:xfrm>
            <a:off x="4296539" y="4115603"/>
            <a:ext cx="91440" cy="91440"/>
          </a:xfrm>
          <a:prstGeom prst="ellipse">
            <a:avLst/>
          </a:prstGeom>
          <a:noFill/>
          <a:ln w="9525">
            <a:solidFill>
              <a:srgbClr val="002060"/>
            </a:solid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303" name="Oval 302">
            <a:extLst>
              <a:ext uri="{FF2B5EF4-FFF2-40B4-BE49-F238E27FC236}">
                <a16:creationId xmlns:a16="http://schemas.microsoft.com/office/drawing/2014/main" id="{89E1D3D9-3335-0C48-A84A-4EE2CC8B8001}"/>
              </a:ext>
            </a:extLst>
          </p:cNvPr>
          <p:cNvSpPr/>
          <p:nvPr/>
        </p:nvSpPr>
        <p:spPr bwMode="auto">
          <a:xfrm>
            <a:off x="4401948" y="4115603"/>
            <a:ext cx="91440" cy="91440"/>
          </a:xfrm>
          <a:prstGeom prst="ellipse">
            <a:avLst/>
          </a:prstGeom>
          <a:noFill/>
          <a:ln w="9525">
            <a:solidFill>
              <a:srgbClr val="002060"/>
            </a:solid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304" name="Oval 303">
            <a:extLst>
              <a:ext uri="{FF2B5EF4-FFF2-40B4-BE49-F238E27FC236}">
                <a16:creationId xmlns:a16="http://schemas.microsoft.com/office/drawing/2014/main" id="{7FD2CE41-0AB9-FC4C-85D1-BE6CAF40B619}"/>
              </a:ext>
            </a:extLst>
          </p:cNvPr>
          <p:cNvSpPr/>
          <p:nvPr/>
        </p:nvSpPr>
        <p:spPr bwMode="auto">
          <a:xfrm>
            <a:off x="4397523" y="3990756"/>
            <a:ext cx="91440" cy="91440"/>
          </a:xfrm>
          <a:prstGeom prst="ellipse">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305" name="Oval 304">
            <a:extLst>
              <a:ext uri="{FF2B5EF4-FFF2-40B4-BE49-F238E27FC236}">
                <a16:creationId xmlns:a16="http://schemas.microsoft.com/office/drawing/2014/main" id="{91E905EE-3A89-2348-9F27-94BD2B68AB2B}"/>
              </a:ext>
            </a:extLst>
          </p:cNvPr>
          <p:cNvSpPr/>
          <p:nvPr/>
        </p:nvSpPr>
        <p:spPr bwMode="auto">
          <a:xfrm>
            <a:off x="1990147" y="2105392"/>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306" name="Oval 305">
            <a:extLst>
              <a:ext uri="{FF2B5EF4-FFF2-40B4-BE49-F238E27FC236}">
                <a16:creationId xmlns:a16="http://schemas.microsoft.com/office/drawing/2014/main" id="{2AA6AD64-EEDE-A84C-83F7-D39030FB0720}"/>
              </a:ext>
            </a:extLst>
          </p:cNvPr>
          <p:cNvSpPr/>
          <p:nvPr/>
        </p:nvSpPr>
        <p:spPr bwMode="auto">
          <a:xfrm>
            <a:off x="2100792" y="2092115"/>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307" name="Oval 306">
            <a:extLst>
              <a:ext uri="{FF2B5EF4-FFF2-40B4-BE49-F238E27FC236}">
                <a16:creationId xmlns:a16="http://schemas.microsoft.com/office/drawing/2014/main" id="{C30479C9-7505-5540-83A2-B93A99E4835A}"/>
              </a:ext>
            </a:extLst>
          </p:cNvPr>
          <p:cNvSpPr/>
          <p:nvPr/>
        </p:nvSpPr>
        <p:spPr bwMode="auto">
          <a:xfrm>
            <a:off x="2218814" y="2084738"/>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308" name="Oval 307">
            <a:extLst>
              <a:ext uri="{FF2B5EF4-FFF2-40B4-BE49-F238E27FC236}">
                <a16:creationId xmlns:a16="http://schemas.microsoft.com/office/drawing/2014/main" id="{EF09D91B-0114-0E4D-A406-962EA67DA880}"/>
              </a:ext>
            </a:extLst>
          </p:cNvPr>
          <p:cNvSpPr/>
          <p:nvPr/>
        </p:nvSpPr>
        <p:spPr bwMode="auto">
          <a:xfrm>
            <a:off x="2453568" y="2073963"/>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309" name="Oval 308">
            <a:extLst>
              <a:ext uri="{FF2B5EF4-FFF2-40B4-BE49-F238E27FC236}">
                <a16:creationId xmlns:a16="http://schemas.microsoft.com/office/drawing/2014/main" id="{D379D4B9-E52C-4049-98AB-48D68E0D4C73}"/>
              </a:ext>
            </a:extLst>
          </p:cNvPr>
          <p:cNvSpPr/>
          <p:nvPr/>
        </p:nvSpPr>
        <p:spPr bwMode="auto">
          <a:xfrm>
            <a:off x="2589163" y="2084738"/>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310" name="Oval 309">
            <a:extLst>
              <a:ext uri="{FF2B5EF4-FFF2-40B4-BE49-F238E27FC236}">
                <a16:creationId xmlns:a16="http://schemas.microsoft.com/office/drawing/2014/main" id="{14F3A07E-EC78-FF4E-A8FF-88F309C72ECE}"/>
              </a:ext>
            </a:extLst>
          </p:cNvPr>
          <p:cNvSpPr/>
          <p:nvPr/>
        </p:nvSpPr>
        <p:spPr bwMode="auto">
          <a:xfrm>
            <a:off x="2707184" y="2100967"/>
            <a:ext cx="91440" cy="91440"/>
          </a:xfrm>
          <a:prstGeom prst="ellipse">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311" name="Oval 310">
            <a:extLst>
              <a:ext uri="{FF2B5EF4-FFF2-40B4-BE49-F238E27FC236}">
                <a16:creationId xmlns:a16="http://schemas.microsoft.com/office/drawing/2014/main" id="{DFD4325B-1CE5-1844-9C15-49B32A6C2C8C}"/>
              </a:ext>
            </a:extLst>
          </p:cNvPr>
          <p:cNvSpPr/>
          <p:nvPr/>
        </p:nvSpPr>
        <p:spPr bwMode="auto">
          <a:xfrm>
            <a:off x="2822255" y="2127522"/>
            <a:ext cx="91440" cy="91440"/>
          </a:xfrm>
          <a:prstGeom prst="ellipse">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312" name="Oval 311">
            <a:extLst>
              <a:ext uri="{FF2B5EF4-FFF2-40B4-BE49-F238E27FC236}">
                <a16:creationId xmlns:a16="http://schemas.microsoft.com/office/drawing/2014/main" id="{18BB0F98-DEA6-AA4C-A683-88915D851566}"/>
              </a:ext>
            </a:extLst>
          </p:cNvPr>
          <p:cNvSpPr/>
          <p:nvPr/>
        </p:nvSpPr>
        <p:spPr bwMode="auto">
          <a:xfrm>
            <a:off x="2937327" y="2157027"/>
            <a:ext cx="91440" cy="91440"/>
          </a:xfrm>
          <a:prstGeom prst="ellipse">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313" name="Oval 312">
            <a:extLst>
              <a:ext uri="{FF2B5EF4-FFF2-40B4-BE49-F238E27FC236}">
                <a16:creationId xmlns:a16="http://schemas.microsoft.com/office/drawing/2014/main" id="{4A04491D-063F-D542-8D1D-A35B0B7B028C}"/>
              </a:ext>
            </a:extLst>
          </p:cNvPr>
          <p:cNvSpPr/>
          <p:nvPr/>
        </p:nvSpPr>
        <p:spPr bwMode="auto">
          <a:xfrm>
            <a:off x="3046496" y="2185056"/>
            <a:ext cx="91440" cy="91440"/>
          </a:xfrm>
          <a:prstGeom prst="ellipse">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314" name="Oval 313">
            <a:extLst>
              <a:ext uri="{FF2B5EF4-FFF2-40B4-BE49-F238E27FC236}">
                <a16:creationId xmlns:a16="http://schemas.microsoft.com/office/drawing/2014/main" id="{2D9459A3-CD7C-1F4A-A4EC-32A47907C582}"/>
              </a:ext>
            </a:extLst>
          </p:cNvPr>
          <p:cNvSpPr/>
          <p:nvPr/>
        </p:nvSpPr>
        <p:spPr bwMode="auto">
          <a:xfrm>
            <a:off x="3157142" y="2233741"/>
            <a:ext cx="91440" cy="91440"/>
          </a:xfrm>
          <a:prstGeom prst="ellipse">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315" name="Oval 314">
            <a:extLst>
              <a:ext uri="{FF2B5EF4-FFF2-40B4-BE49-F238E27FC236}">
                <a16:creationId xmlns:a16="http://schemas.microsoft.com/office/drawing/2014/main" id="{151F31B4-8938-3D4C-A85E-285F2BC87248}"/>
              </a:ext>
            </a:extLst>
          </p:cNvPr>
          <p:cNvSpPr/>
          <p:nvPr/>
        </p:nvSpPr>
        <p:spPr bwMode="auto">
          <a:xfrm>
            <a:off x="3272213" y="2280949"/>
            <a:ext cx="91440" cy="91440"/>
          </a:xfrm>
          <a:prstGeom prst="ellipse">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316" name="Oval 315">
            <a:extLst>
              <a:ext uri="{FF2B5EF4-FFF2-40B4-BE49-F238E27FC236}">
                <a16:creationId xmlns:a16="http://schemas.microsoft.com/office/drawing/2014/main" id="{B6996D6A-68AB-5648-BEBB-211F5D65AD4D}"/>
              </a:ext>
            </a:extLst>
          </p:cNvPr>
          <p:cNvSpPr/>
          <p:nvPr/>
        </p:nvSpPr>
        <p:spPr bwMode="auto">
          <a:xfrm>
            <a:off x="3371055" y="2334059"/>
            <a:ext cx="91440" cy="91440"/>
          </a:xfrm>
          <a:prstGeom prst="ellipse">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317" name="Oval 316">
            <a:extLst>
              <a:ext uri="{FF2B5EF4-FFF2-40B4-BE49-F238E27FC236}">
                <a16:creationId xmlns:a16="http://schemas.microsoft.com/office/drawing/2014/main" id="{897F623B-3A36-A545-9A28-433B30BF8451}"/>
              </a:ext>
            </a:extLst>
          </p:cNvPr>
          <p:cNvSpPr/>
          <p:nvPr/>
        </p:nvSpPr>
        <p:spPr bwMode="auto">
          <a:xfrm>
            <a:off x="3477274" y="2391594"/>
            <a:ext cx="91440" cy="91440"/>
          </a:xfrm>
          <a:prstGeom prst="ellipse">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318" name="Oval 317">
            <a:extLst>
              <a:ext uri="{FF2B5EF4-FFF2-40B4-BE49-F238E27FC236}">
                <a16:creationId xmlns:a16="http://schemas.microsoft.com/office/drawing/2014/main" id="{ACBA7502-BADA-7C4E-8A77-CD754CAC2ED9}"/>
              </a:ext>
            </a:extLst>
          </p:cNvPr>
          <p:cNvSpPr/>
          <p:nvPr/>
        </p:nvSpPr>
        <p:spPr bwMode="auto">
          <a:xfrm>
            <a:off x="3577592" y="2465358"/>
            <a:ext cx="91440" cy="91440"/>
          </a:xfrm>
          <a:prstGeom prst="ellipse">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319" name="Oval 318">
            <a:extLst>
              <a:ext uri="{FF2B5EF4-FFF2-40B4-BE49-F238E27FC236}">
                <a16:creationId xmlns:a16="http://schemas.microsoft.com/office/drawing/2014/main" id="{F1C2612E-09F5-B64C-9BD5-E697FA423BFE}"/>
              </a:ext>
            </a:extLst>
          </p:cNvPr>
          <p:cNvSpPr/>
          <p:nvPr/>
        </p:nvSpPr>
        <p:spPr bwMode="auto">
          <a:xfrm>
            <a:off x="3667585" y="2533220"/>
            <a:ext cx="91440" cy="91440"/>
          </a:xfrm>
          <a:prstGeom prst="ellipse">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320" name="Oval 319">
            <a:extLst>
              <a:ext uri="{FF2B5EF4-FFF2-40B4-BE49-F238E27FC236}">
                <a16:creationId xmlns:a16="http://schemas.microsoft.com/office/drawing/2014/main" id="{4CB80B5B-3859-464D-99F7-6B4CA82D9217}"/>
              </a:ext>
            </a:extLst>
          </p:cNvPr>
          <p:cNvSpPr/>
          <p:nvPr/>
        </p:nvSpPr>
        <p:spPr bwMode="auto">
          <a:xfrm>
            <a:off x="3759052" y="2617311"/>
            <a:ext cx="91440" cy="91440"/>
          </a:xfrm>
          <a:prstGeom prst="ellipse">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321" name="Oval 320">
            <a:extLst>
              <a:ext uri="{FF2B5EF4-FFF2-40B4-BE49-F238E27FC236}">
                <a16:creationId xmlns:a16="http://schemas.microsoft.com/office/drawing/2014/main" id="{07A11D69-ABB0-D448-A91A-4DD84D6038A4}"/>
              </a:ext>
            </a:extLst>
          </p:cNvPr>
          <p:cNvSpPr/>
          <p:nvPr/>
        </p:nvSpPr>
        <p:spPr bwMode="auto">
          <a:xfrm>
            <a:off x="3840191" y="2698451"/>
            <a:ext cx="91440" cy="91440"/>
          </a:xfrm>
          <a:prstGeom prst="ellipse">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322" name="Oval 321">
            <a:extLst>
              <a:ext uri="{FF2B5EF4-FFF2-40B4-BE49-F238E27FC236}">
                <a16:creationId xmlns:a16="http://schemas.microsoft.com/office/drawing/2014/main" id="{1E7FFDAC-ECD0-AD46-AB96-4EA1DD9ADF93}"/>
              </a:ext>
            </a:extLst>
          </p:cNvPr>
          <p:cNvSpPr/>
          <p:nvPr/>
        </p:nvSpPr>
        <p:spPr bwMode="auto">
          <a:xfrm>
            <a:off x="3921331" y="2784015"/>
            <a:ext cx="91440" cy="91440"/>
          </a:xfrm>
          <a:prstGeom prst="ellipse">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323" name="Oval 322">
            <a:extLst>
              <a:ext uri="{FF2B5EF4-FFF2-40B4-BE49-F238E27FC236}">
                <a16:creationId xmlns:a16="http://schemas.microsoft.com/office/drawing/2014/main" id="{60DDBFB2-8DB1-C041-AB88-27D9DC1DA300}"/>
              </a:ext>
            </a:extLst>
          </p:cNvPr>
          <p:cNvSpPr/>
          <p:nvPr/>
        </p:nvSpPr>
        <p:spPr bwMode="auto">
          <a:xfrm>
            <a:off x="3998045" y="2879908"/>
            <a:ext cx="91440" cy="91440"/>
          </a:xfrm>
          <a:prstGeom prst="ellipse">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324" name="Oval 323">
            <a:extLst>
              <a:ext uri="{FF2B5EF4-FFF2-40B4-BE49-F238E27FC236}">
                <a16:creationId xmlns:a16="http://schemas.microsoft.com/office/drawing/2014/main" id="{BD0F293B-5EE5-274B-AE6F-C1C50E12797B}"/>
              </a:ext>
            </a:extLst>
          </p:cNvPr>
          <p:cNvSpPr/>
          <p:nvPr/>
        </p:nvSpPr>
        <p:spPr bwMode="auto">
          <a:xfrm>
            <a:off x="4068858" y="2977276"/>
            <a:ext cx="91440" cy="91440"/>
          </a:xfrm>
          <a:prstGeom prst="ellipse">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325" name="Oval 324">
            <a:extLst>
              <a:ext uri="{FF2B5EF4-FFF2-40B4-BE49-F238E27FC236}">
                <a16:creationId xmlns:a16="http://schemas.microsoft.com/office/drawing/2014/main" id="{08459B7D-A2B4-DC47-B0CA-ACD5CE21DCE1}"/>
              </a:ext>
            </a:extLst>
          </p:cNvPr>
          <p:cNvSpPr/>
          <p:nvPr/>
        </p:nvSpPr>
        <p:spPr bwMode="auto">
          <a:xfrm>
            <a:off x="4129344" y="3079069"/>
            <a:ext cx="91440" cy="91440"/>
          </a:xfrm>
          <a:prstGeom prst="ellipse">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326" name="Oval 325">
            <a:extLst>
              <a:ext uri="{FF2B5EF4-FFF2-40B4-BE49-F238E27FC236}">
                <a16:creationId xmlns:a16="http://schemas.microsoft.com/office/drawing/2014/main" id="{8DF65607-8438-2F44-9DB3-84E961C0AF5C}"/>
              </a:ext>
            </a:extLst>
          </p:cNvPr>
          <p:cNvSpPr/>
          <p:nvPr/>
        </p:nvSpPr>
        <p:spPr bwMode="auto">
          <a:xfrm>
            <a:off x="4175684" y="3182339"/>
            <a:ext cx="91440" cy="91440"/>
          </a:xfrm>
          <a:prstGeom prst="ellipse">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327" name="Oval 326">
            <a:extLst>
              <a:ext uri="{FF2B5EF4-FFF2-40B4-BE49-F238E27FC236}">
                <a16:creationId xmlns:a16="http://schemas.microsoft.com/office/drawing/2014/main" id="{B7C7A687-B165-6F4E-ABC3-40195EC5A4DD}"/>
              </a:ext>
            </a:extLst>
          </p:cNvPr>
          <p:cNvSpPr/>
          <p:nvPr/>
        </p:nvSpPr>
        <p:spPr bwMode="auto">
          <a:xfrm>
            <a:off x="4219015" y="3290033"/>
            <a:ext cx="91440" cy="91440"/>
          </a:xfrm>
          <a:prstGeom prst="ellipse">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328" name="Oval 327">
            <a:extLst>
              <a:ext uri="{FF2B5EF4-FFF2-40B4-BE49-F238E27FC236}">
                <a16:creationId xmlns:a16="http://schemas.microsoft.com/office/drawing/2014/main" id="{39044459-D7C7-144C-BD6A-56D14FAD28AA}"/>
              </a:ext>
            </a:extLst>
          </p:cNvPr>
          <p:cNvSpPr/>
          <p:nvPr/>
        </p:nvSpPr>
        <p:spPr bwMode="auto">
          <a:xfrm>
            <a:off x="4267699" y="3402153"/>
            <a:ext cx="91440" cy="91440"/>
          </a:xfrm>
          <a:prstGeom prst="ellipse">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329" name="Oval 328">
            <a:extLst>
              <a:ext uri="{FF2B5EF4-FFF2-40B4-BE49-F238E27FC236}">
                <a16:creationId xmlns:a16="http://schemas.microsoft.com/office/drawing/2014/main" id="{4E60E54B-247A-E443-9D84-3893BE1A1487}"/>
              </a:ext>
            </a:extLst>
          </p:cNvPr>
          <p:cNvSpPr/>
          <p:nvPr/>
        </p:nvSpPr>
        <p:spPr bwMode="auto">
          <a:xfrm>
            <a:off x="4306056" y="3518700"/>
            <a:ext cx="91440" cy="91440"/>
          </a:xfrm>
          <a:prstGeom prst="ellipse">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330" name="Oval 329">
            <a:extLst>
              <a:ext uri="{FF2B5EF4-FFF2-40B4-BE49-F238E27FC236}">
                <a16:creationId xmlns:a16="http://schemas.microsoft.com/office/drawing/2014/main" id="{CE3347C6-A284-264C-8339-CF93EEE5CDD9}"/>
              </a:ext>
            </a:extLst>
          </p:cNvPr>
          <p:cNvSpPr/>
          <p:nvPr/>
        </p:nvSpPr>
        <p:spPr bwMode="auto">
          <a:xfrm>
            <a:off x="4337035" y="3641454"/>
            <a:ext cx="91440" cy="91440"/>
          </a:xfrm>
          <a:prstGeom prst="ellipse">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331" name="Oval 330">
            <a:extLst>
              <a:ext uri="{FF2B5EF4-FFF2-40B4-BE49-F238E27FC236}">
                <a16:creationId xmlns:a16="http://schemas.microsoft.com/office/drawing/2014/main" id="{53249966-5E8E-194A-BE8B-D23AA4ACA66D}"/>
              </a:ext>
            </a:extLst>
          </p:cNvPr>
          <p:cNvSpPr/>
          <p:nvPr/>
        </p:nvSpPr>
        <p:spPr bwMode="auto">
          <a:xfrm>
            <a:off x="4366540" y="3757305"/>
            <a:ext cx="91440" cy="91440"/>
          </a:xfrm>
          <a:prstGeom prst="ellipse">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332" name="Oval 331">
            <a:extLst>
              <a:ext uri="{FF2B5EF4-FFF2-40B4-BE49-F238E27FC236}">
                <a16:creationId xmlns:a16="http://schemas.microsoft.com/office/drawing/2014/main" id="{7D11733D-7CDA-0E40-A0F8-EAFD69621727}"/>
              </a:ext>
            </a:extLst>
          </p:cNvPr>
          <p:cNvSpPr/>
          <p:nvPr/>
        </p:nvSpPr>
        <p:spPr bwMode="auto">
          <a:xfrm>
            <a:off x="4382770" y="3872282"/>
            <a:ext cx="91440" cy="91440"/>
          </a:xfrm>
          <a:prstGeom prst="ellipse">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333" name="Oval 332">
            <a:extLst>
              <a:ext uri="{FF2B5EF4-FFF2-40B4-BE49-F238E27FC236}">
                <a16:creationId xmlns:a16="http://schemas.microsoft.com/office/drawing/2014/main" id="{E1E15F53-2412-B142-834D-A0DD60C19AD5}"/>
              </a:ext>
            </a:extLst>
          </p:cNvPr>
          <p:cNvSpPr/>
          <p:nvPr/>
        </p:nvSpPr>
        <p:spPr bwMode="auto">
          <a:xfrm>
            <a:off x="2159803" y="3198566"/>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334" name="Oval 333">
            <a:extLst>
              <a:ext uri="{FF2B5EF4-FFF2-40B4-BE49-F238E27FC236}">
                <a16:creationId xmlns:a16="http://schemas.microsoft.com/office/drawing/2014/main" id="{0F8D2CDF-8DAC-F943-BDFA-2DE5B8926D4C}"/>
              </a:ext>
            </a:extLst>
          </p:cNvPr>
          <p:cNvSpPr/>
          <p:nvPr/>
        </p:nvSpPr>
        <p:spPr bwMode="auto">
          <a:xfrm>
            <a:off x="2043256" y="3219220"/>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335" name="Oval 334">
            <a:extLst>
              <a:ext uri="{FF2B5EF4-FFF2-40B4-BE49-F238E27FC236}">
                <a16:creationId xmlns:a16="http://schemas.microsoft.com/office/drawing/2014/main" id="{AE7C4776-746F-D242-A16F-EACBF8662F2E}"/>
              </a:ext>
            </a:extLst>
          </p:cNvPr>
          <p:cNvSpPr/>
          <p:nvPr/>
        </p:nvSpPr>
        <p:spPr bwMode="auto">
          <a:xfrm>
            <a:off x="1929661" y="3260527"/>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336" name="Oval 335">
            <a:extLst>
              <a:ext uri="{FF2B5EF4-FFF2-40B4-BE49-F238E27FC236}">
                <a16:creationId xmlns:a16="http://schemas.microsoft.com/office/drawing/2014/main" id="{C8350C30-A92B-1441-9D76-83B75D296F46}"/>
              </a:ext>
            </a:extLst>
          </p:cNvPr>
          <p:cNvSpPr/>
          <p:nvPr/>
        </p:nvSpPr>
        <p:spPr bwMode="auto">
          <a:xfrm>
            <a:off x="1820492" y="3312161"/>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337" name="Oval 336">
            <a:extLst>
              <a:ext uri="{FF2B5EF4-FFF2-40B4-BE49-F238E27FC236}">
                <a16:creationId xmlns:a16="http://schemas.microsoft.com/office/drawing/2014/main" id="{26FDEA37-0A20-DD45-9D34-F24DA26F93FE}"/>
              </a:ext>
            </a:extLst>
          </p:cNvPr>
          <p:cNvSpPr/>
          <p:nvPr/>
        </p:nvSpPr>
        <p:spPr bwMode="auto">
          <a:xfrm rot="19848198">
            <a:off x="1720246" y="3374433"/>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338" name="Oval 337">
            <a:extLst>
              <a:ext uri="{FF2B5EF4-FFF2-40B4-BE49-F238E27FC236}">
                <a16:creationId xmlns:a16="http://schemas.microsoft.com/office/drawing/2014/main" id="{D578D3CA-A174-EF43-9EB0-408AC8C8CD35}"/>
              </a:ext>
            </a:extLst>
          </p:cNvPr>
          <p:cNvSpPr/>
          <p:nvPr/>
        </p:nvSpPr>
        <p:spPr bwMode="auto">
          <a:xfrm rot="19848198">
            <a:off x="1628780" y="3454098"/>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339" name="Oval 338">
            <a:extLst>
              <a:ext uri="{FF2B5EF4-FFF2-40B4-BE49-F238E27FC236}">
                <a16:creationId xmlns:a16="http://schemas.microsoft.com/office/drawing/2014/main" id="{5A88463C-0650-4E48-B425-284EEFD32595}"/>
              </a:ext>
            </a:extLst>
          </p:cNvPr>
          <p:cNvSpPr/>
          <p:nvPr/>
        </p:nvSpPr>
        <p:spPr bwMode="auto">
          <a:xfrm rot="19848198">
            <a:off x="1546259" y="3550350"/>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340" name="Oval 339">
            <a:extLst>
              <a:ext uri="{FF2B5EF4-FFF2-40B4-BE49-F238E27FC236}">
                <a16:creationId xmlns:a16="http://schemas.microsoft.com/office/drawing/2014/main" id="{0D7FBD6F-7BC2-5E4F-8A77-456AC9CE1334}"/>
              </a:ext>
            </a:extLst>
          </p:cNvPr>
          <p:cNvSpPr/>
          <p:nvPr/>
        </p:nvSpPr>
        <p:spPr bwMode="auto">
          <a:xfrm rot="19848198">
            <a:off x="1476827" y="3647357"/>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341" name="Oval 340">
            <a:extLst>
              <a:ext uri="{FF2B5EF4-FFF2-40B4-BE49-F238E27FC236}">
                <a16:creationId xmlns:a16="http://schemas.microsoft.com/office/drawing/2014/main" id="{02C97E6A-D9C3-EE42-A706-4657E94CA848}"/>
              </a:ext>
            </a:extLst>
          </p:cNvPr>
          <p:cNvSpPr/>
          <p:nvPr/>
        </p:nvSpPr>
        <p:spPr bwMode="auto">
          <a:xfrm rot="14405035">
            <a:off x="1420040" y="3753767"/>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342" name="Oval 341">
            <a:extLst>
              <a:ext uri="{FF2B5EF4-FFF2-40B4-BE49-F238E27FC236}">
                <a16:creationId xmlns:a16="http://schemas.microsoft.com/office/drawing/2014/main" id="{11BB6E3E-3BCB-4C49-8005-A88A953E05AF}"/>
              </a:ext>
            </a:extLst>
          </p:cNvPr>
          <p:cNvSpPr/>
          <p:nvPr/>
        </p:nvSpPr>
        <p:spPr bwMode="auto">
          <a:xfrm rot="14405035">
            <a:off x="1378364" y="3872282"/>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343" name="Oval 342">
            <a:extLst>
              <a:ext uri="{FF2B5EF4-FFF2-40B4-BE49-F238E27FC236}">
                <a16:creationId xmlns:a16="http://schemas.microsoft.com/office/drawing/2014/main" id="{8A92956B-AFD2-5747-B3EE-1E776B890867}"/>
              </a:ext>
            </a:extLst>
          </p:cNvPr>
          <p:cNvSpPr/>
          <p:nvPr/>
        </p:nvSpPr>
        <p:spPr bwMode="auto">
          <a:xfrm rot="14405035">
            <a:off x="1264027" y="3872282"/>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344" name="Oval 343">
            <a:extLst>
              <a:ext uri="{FF2B5EF4-FFF2-40B4-BE49-F238E27FC236}">
                <a16:creationId xmlns:a16="http://schemas.microsoft.com/office/drawing/2014/main" id="{5886D4E9-8AA9-BA45-BED8-BDF144D0D583}"/>
              </a:ext>
            </a:extLst>
          </p:cNvPr>
          <p:cNvSpPr/>
          <p:nvPr/>
        </p:nvSpPr>
        <p:spPr bwMode="auto">
          <a:xfrm rot="14405035">
            <a:off x="1304601" y="3755341"/>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345" name="Oval 344">
            <a:extLst>
              <a:ext uri="{FF2B5EF4-FFF2-40B4-BE49-F238E27FC236}">
                <a16:creationId xmlns:a16="http://schemas.microsoft.com/office/drawing/2014/main" id="{97D50290-422E-F944-8DFC-CC94F3F8E385}"/>
              </a:ext>
            </a:extLst>
          </p:cNvPr>
          <p:cNvSpPr/>
          <p:nvPr/>
        </p:nvSpPr>
        <p:spPr bwMode="auto">
          <a:xfrm rot="14405035">
            <a:off x="1355127" y="3643123"/>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346" name="Oval 345">
            <a:extLst>
              <a:ext uri="{FF2B5EF4-FFF2-40B4-BE49-F238E27FC236}">
                <a16:creationId xmlns:a16="http://schemas.microsoft.com/office/drawing/2014/main" id="{D50EB4FF-4916-FB4C-87A2-26D39FFA1A8B}"/>
              </a:ext>
            </a:extLst>
          </p:cNvPr>
          <p:cNvSpPr/>
          <p:nvPr/>
        </p:nvSpPr>
        <p:spPr bwMode="auto">
          <a:xfrm rot="14405035">
            <a:off x="1417089" y="3538378"/>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347" name="Oval 346">
            <a:extLst>
              <a:ext uri="{FF2B5EF4-FFF2-40B4-BE49-F238E27FC236}">
                <a16:creationId xmlns:a16="http://schemas.microsoft.com/office/drawing/2014/main" id="{F1DDBA5B-CDB5-CA4B-B952-5B43FC1382C9}"/>
              </a:ext>
            </a:extLst>
          </p:cNvPr>
          <p:cNvSpPr/>
          <p:nvPr/>
        </p:nvSpPr>
        <p:spPr bwMode="auto">
          <a:xfrm rot="14405035">
            <a:off x="1490949" y="3442855"/>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348" name="Oval 347">
            <a:extLst>
              <a:ext uri="{FF2B5EF4-FFF2-40B4-BE49-F238E27FC236}">
                <a16:creationId xmlns:a16="http://schemas.microsoft.com/office/drawing/2014/main" id="{4850D0D9-1AA3-E443-A844-5E1F73B4AC50}"/>
              </a:ext>
            </a:extLst>
          </p:cNvPr>
          <p:cNvSpPr/>
          <p:nvPr/>
        </p:nvSpPr>
        <p:spPr bwMode="auto">
          <a:xfrm rot="14405035">
            <a:off x="1570149" y="3357019"/>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349" name="Oval 348">
            <a:extLst>
              <a:ext uri="{FF2B5EF4-FFF2-40B4-BE49-F238E27FC236}">
                <a16:creationId xmlns:a16="http://schemas.microsoft.com/office/drawing/2014/main" id="{A631266E-D547-F349-BA2B-A7369E993C85}"/>
              </a:ext>
            </a:extLst>
          </p:cNvPr>
          <p:cNvSpPr/>
          <p:nvPr/>
        </p:nvSpPr>
        <p:spPr bwMode="auto">
          <a:xfrm rot="14405035">
            <a:off x="1663557" y="3279100"/>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350" name="Oval 349">
            <a:extLst>
              <a:ext uri="{FF2B5EF4-FFF2-40B4-BE49-F238E27FC236}">
                <a16:creationId xmlns:a16="http://schemas.microsoft.com/office/drawing/2014/main" id="{D2304C6C-2E1D-104E-BCB2-1F873CCCEB9F}"/>
              </a:ext>
            </a:extLst>
          </p:cNvPr>
          <p:cNvSpPr/>
          <p:nvPr/>
        </p:nvSpPr>
        <p:spPr bwMode="auto">
          <a:xfrm rot="14405035">
            <a:off x="1766458" y="3214287"/>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351" name="Oval 350">
            <a:extLst>
              <a:ext uri="{FF2B5EF4-FFF2-40B4-BE49-F238E27FC236}">
                <a16:creationId xmlns:a16="http://schemas.microsoft.com/office/drawing/2014/main" id="{4D2755CE-B0D4-6F47-AAB9-26EF78801CA8}"/>
              </a:ext>
            </a:extLst>
          </p:cNvPr>
          <p:cNvSpPr/>
          <p:nvPr/>
        </p:nvSpPr>
        <p:spPr bwMode="auto">
          <a:xfrm rot="14405035">
            <a:off x="1873045" y="3164029"/>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352" name="Oval 351">
            <a:extLst>
              <a:ext uri="{FF2B5EF4-FFF2-40B4-BE49-F238E27FC236}">
                <a16:creationId xmlns:a16="http://schemas.microsoft.com/office/drawing/2014/main" id="{C951052D-97BF-8B4B-98C3-7D752587BAF6}"/>
              </a:ext>
            </a:extLst>
          </p:cNvPr>
          <p:cNvSpPr/>
          <p:nvPr/>
        </p:nvSpPr>
        <p:spPr bwMode="auto">
          <a:xfrm rot="14405035">
            <a:off x="1986641" y="3119771"/>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353" name="Oval 352">
            <a:extLst>
              <a:ext uri="{FF2B5EF4-FFF2-40B4-BE49-F238E27FC236}">
                <a16:creationId xmlns:a16="http://schemas.microsoft.com/office/drawing/2014/main" id="{22C59E46-768E-9343-98E3-81A117B3B4D0}"/>
              </a:ext>
            </a:extLst>
          </p:cNvPr>
          <p:cNvSpPr/>
          <p:nvPr/>
        </p:nvSpPr>
        <p:spPr bwMode="auto">
          <a:xfrm rot="14405035">
            <a:off x="2101245" y="3091470"/>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354" name="Oval 353">
            <a:extLst>
              <a:ext uri="{FF2B5EF4-FFF2-40B4-BE49-F238E27FC236}">
                <a16:creationId xmlns:a16="http://schemas.microsoft.com/office/drawing/2014/main" id="{716B7D99-DF9C-5A4D-99E3-A30194E62942}"/>
              </a:ext>
            </a:extLst>
          </p:cNvPr>
          <p:cNvSpPr/>
          <p:nvPr/>
        </p:nvSpPr>
        <p:spPr bwMode="auto">
          <a:xfrm rot="14405035">
            <a:off x="1157442" y="3872282"/>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355" name="Oval 354">
            <a:extLst>
              <a:ext uri="{FF2B5EF4-FFF2-40B4-BE49-F238E27FC236}">
                <a16:creationId xmlns:a16="http://schemas.microsoft.com/office/drawing/2014/main" id="{36F71552-64AC-7F44-A2AD-E61BB879B218}"/>
              </a:ext>
            </a:extLst>
          </p:cNvPr>
          <p:cNvSpPr/>
          <p:nvPr/>
        </p:nvSpPr>
        <p:spPr bwMode="auto">
          <a:xfrm rot="14405035">
            <a:off x="1189996" y="3754136"/>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356" name="Oval 355">
            <a:extLst>
              <a:ext uri="{FF2B5EF4-FFF2-40B4-BE49-F238E27FC236}">
                <a16:creationId xmlns:a16="http://schemas.microsoft.com/office/drawing/2014/main" id="{FBD26D07-061F-2C48-87E4-F2C833C920FE}"/>
              </a:ext>
            </a:extLst>
          </p:cNvPr>
          <p:cNvSpPr/>
          <p:nvPr/>
        </p:nvSpPr>
        <p:spPr bwMode="auto">
          <a:xfrm rot="14405035">
            <a:off x="1235729" y="3647917"/>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357" name="Oval 356">
            <a:extLst>
              <a:ext uri="{FF2B5EF4-FFF2-40B4-BE49-F238E27FC236}">
                <a16:creationId xmlns:a16="http://schemas.microsoft.com/office/drawing/2014/main" id="{9E47F316-D546-4C4F-A891-052E7EADE906}"/>
              </a:ext>
            </a:extLst>
          </p:cNvPr>
          <p:cNvSpPr/>
          <p:nvPr/>
        </p:nvSpPr>
        <p:spPr bwMode="auto">
          <a:xfrm rot="14405035">
            <a:off x="1291692" y="3538379"/>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358" name="Oval 357">
            <a:extLst>
              <a:ext uri="{FF2B5EF4-FFF2-40B4-BE49-F238E27FC236}">
                <a16:creationId xmlns:a16="http://schemas.microsoft.com/office/drawing/2014/main" id="{A65A081F-4D48-8241-8604-7FA2A189287B}"/>
              </a:ext>
            </a:extLst>
          </p:cNvPr>
          <p:cNvSpPr/>
          <p:nvPr/>
        </p:nvSpPr>
        <p:spPr bwMode="auto">
          <a:xfrm rot="14405035">
            <a:off x="1355127" y="3436585"/>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359" name="Oval 358">
            <a:extLst>
              <a:ext uri="{FF2B5EF4-FFF2-40B4-BE49-F238E27FC236}">
                <a16:creationId xmlns:a16="http://schemas.microsoft.com/office/drawing/2014/main" id="{792F92D1-9086-4A44-AB3F-05572C933287}"/>
              </a:ext>
            </a:extLst>
          </p:cNvPr>
          <p:cNvSpPr/>
          <p:nvPr/>
        </p:nvSpPr>
        <p:spPr bwMode="auto">
          <a:xfrm rot="14405035">
            <a:off x="1431842" y="3343643"/>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360" name="Oval 359">
            <a:extLst>
              <a:ext uri="{FF2B5EF4-FFF2-40B4-BE49-F238E27FC236}">
                <a16:creationId xmlns:a16="http://schemas.microsoft.com/office/drawing/2014/main" id="{1E1613DB-3CDB-6A4E-BAEF-05D779829B22}"/>
              </a:ext>
            </a:extLst>
          </p:cNvPr>
          <p:cNvSpPr/>
          <p:nvPr/>
        </p:nvSpPr>
        <p:spPr bwMode="auto">
          <a:xfrm rot="14405035">
            <a:off x="1519990" y="3258176"/>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361" name="Oval 360">
            <a:extLst>
              <a:ext uri="{FF2B5EF4-FFF2-40B4-BE49-F238E27FC236}">
                <a16:creationId xmlns:a16="http://schemas.microsoft.com/office/drawing/2014/main" id="{2ADABB8A-94E6-6F46-8B9E-18D6C27DB14F}"/>
              </a:ext>
            </a:extLst>
          </p:cNvPr>
          <p:cNvSpPr/>
          <p:nvPr/>
        </p:nvSpPr>
        <p:spPr bwMode="auto">
          <a:xfrm rot="14405035">
            <a:off x="1612191" y="3179790"/>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362" name="Oval 361">
            <a:extLst>
              <a:ext uri="{FF2B5EF4-FFF2-40B4-BE49-F238E27FC236}">
                <a16:creationId xmlns:a16="http://schemas.microsoft.com/office/drawing/2014/main" id="{2B80FEF0-2D3A-5F49-A598-1BE8D0D5672F}"/>
              </a:ext>
            </a:extLst>
          </p:cNvPr>
          <p:cNvSpPr/>
          <p:nvPr/>
        </p:nvSpPr>
        <p:spPr bwMode="auto">
          <a:xfrm rot="14405035">
            <a:off x="1713618" y="3116452"/>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363" name="Oval 362">
            <a:extLst>
              <a:ext uri="{FF2B5EF4-FFF2-40B4-BE49-F238E27FC236}">
                <a16:creationId xmlns:a16="http://schemas.microsoft.com/office/drawing/2014/main" id="{ECBCE644-53D2-8A44-95FB-FBB9F19F81D2}"/>
              </a:ext>
            </a:extLst>
          </p:cNvPr>
          <p:cNvSpPr/>
          <p:nvPr/>
        </p:nvSpPr>
        <p:spPr bwMode="auto">
          <a:xfrm rot="14405035">
            <a:off x="1817994" y="3060490"/>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364" name="Oval 363">
            <a:extLst>
              <a:ext uri="{FF2B5EF4-FFF2-40B4-BE49-F238E27FC236}">
                <a16:creationId xmlns:a16="http://schemas.microsoft.com/office/drawing/2014/main" id="{353F903D-679E-A84D-AE5F-E58E9F3C9592}"/>
              </a:ext>
            </a:extLst>
          </p:cNvPr>
          <p:cNvSpPr/>
          <p:nvPr/>
        </p:nvSpPr>
        <p:spPr bwMode="auto">
          <a:xfrm rot="14405035">
            <a:off x="1929106" y="3019453"/>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365" name="Oval 364">
            <a:extLst>
              <a:ext uri="{FF2B5EF4-FFF2-40B4-BE49-F238E27FC236}">
                <a16:creationId xmlns:a16="http://schemas.microsoft.com/office/drawing/2014/main" id="{7C14AD96-46C2-2D46-A823-E4A7452E8262}"/>
              </a:ext>
            </a:extLst>
          </p:cNvPr>
          <p:cNvSpPr/>
          <p:nvPr/>
        </p:nvSpPr>
        <p:spPr bwMode="auto">
          <a:xfrm rot="14405035">
            <a:off x="2042700" y="2991423"/>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366" name="Oval 365">
            <a:extLst>
              <a:ext uri="{FF2B5EF4-FFF2-40B4-BE49-F238E27FC236}">
                <a16:creationId xmlns:a16="http://schemas.microsoft.com/office/drawing/2014/main" id="{71190F1A-0732-B148-9711-1DA022A2C809}"/>
              </a:ext>
            </a:extLst>
          </p:cNvPr>
          <p:cNvSpPr/>
          <p:nvPr/>
        </p:nvSpPr>
        <p:spPr bwMode="auto">
          <a:xfrm rot="14405035">
            <a:off x="1989492" y="2890736"/>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367" name="Oval 366">
            <a:extLst>
              <a:ext uri="{FF2B5EF4-FFF2-40B4-BE49-F238E27FC236}">
                <a16:creationId xmlns:a16="http://schemas.microsoft.com/office/drawing/2014/main" id="{18CCA565-CB55-1544-AED4-C9D7273E025E}"/>
              </a:ext>
            </a:extLst>
          </p:cNvPr>
          <p:cNvSpPr/>
          <p:nvPr/>
        </p:nvSpPr>
        <p:spPr bwMode="auto">
          <a:xfrm rot="14405035">
            <a:off x="1873044" y="2926511"/>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368" name="Oval 367">
            <a:extLst>
              <a:ext uri="{FF2B5EF4-FFF2-40B4-BE49-F238E27FC236}">
                <a16:creationId xmlns:a16="http://schemas.microsoft.com/office/drawing/2014/main" id="{3932E594-797E-2342-8563-1C0901E42FC3}"/>
              </a:ext>
            </a:extLst>
          </p:cNvPr>
          <p:cNvSpPr/>
          <p:nvPr/>
        </p:nvSpPr>
        <p:spPr bwMode="auto">
          <a:xfrm rot="14405035">
            <a:off x="1764884" y="2967548"/>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369" name="Oval 368">
            <a:extLst>
              <a:ext uri="{FF2B5EF4-FFF2-40B4-BE49-F238E27FC236}">
                <a16:creationId xmlns:a16="http://schemas.microsoft.com/office/drawing/2014/main" id="{0B11B6C9-26E2-7043-9311-AAA1B045A257}"/>
              </a:ext>
            </a:extLst>
          </p:cNvPr>
          <p:cNvSpPr/>
          <p:nvPr/>
        </p:nvSpPr>
        <p:spPr bwMode="auto">
          <a:xfrm rot="13119589">
            <a:off x="1651634" y="3019332"/>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370" name="Oval 369">
            <a:extLst>
              <a:ext uri="{FF2B5EF4-FFF2-40B4-BE49-F238E27FC236}">
                <a16:creationId xmlns:a16="http://schemas.microsoft.com/office/drawing/2014/main" id="{9E826869-5179-3A42-8D6A-AD16EE8A340F}"/>
              </a:ext>
            </a:extLst>
          </p:cNvPr>
          <p:cNvSpPr/>
          <p:nvPr/>
        </p:nvSpPr>
        <p:spPr bwMode="auto">
          <a:xfrm rot="13119589">
            <a:off x="1552493" y="3083620"/>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371" name="Oval 370">
            <a:extLst>
              <a:ext uri="{FF2B5EF4-FFF2-40B4-BE49-F238E27FC236}">
                <a16:creationId xmlns:a16="http://schemas.microsoft.com/office/drawing/2014/main" id="{61360CA2-5F50-1F4B-9ED6-BA540379A16F}"/>
              </a:ext>
            </a:extLst>
          </p:cNvPr>
          <p:cNvSpPr/>
          <p:nvPr/>
        </p:nvSpPr>
        <p:spPr bwMode="auto">
          <a:xfrm rot="13119589">
            <a:off x="1457359" y="3158168"/>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372" name="Oval 371">
            <a:extLst>
              <a:ext uri="{FF2B5EF4-FFF2-40B4-BE49-F238E27FC236}">
                <a16:creationId xmlns:a16="http://schemas.microsoft.com/office/drawing/2014/main" id="{11D63730-D829-364F-8116-F2D8AFF88BDC}"/>
              </a:ext>
            </a:extLst>
          </p:cNvPr>
          <p:cNvSpPr/>
          <p:nvPr/>
        </p:nvSpPr>
        <p:spPr bwMode="auto">
          <a:xfrm rot="13119589">
            <a:off x="1370020" y="3243112"/>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373" name="Oval 372">
            <a:extLst>
              <a:ext uri="{FF2B5EF4-FFF2-40B4-BE49-F238E27FC236}">
                <a16:creationId xmlns:a16="http://schemas.microsoft.com/office/drawing/2014/main" id="{A3DA9467-7871-4542-8642-16592E810A79}"/>
              </a:ext>
            </a:extLst>
          </p:cNvPr>
          <p:cNvSpPr/>
          <p:nvPr/>
        </p:nvSpPr>
        <p:spPr bwMode="auto">
          <a:xfrm rot="11904008">
            <a:off x="1292908" y="3335407"/>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374" name="Oval 373">
            <a:extLst>
              <a:ext uri="{FF2B5EF4-FFF2-40B4-BE49-F238E27FC236}">
                <a16:creationId xmlns:a16="http://schemas.microsoft.com/office/drawing/2014/main" id="{9BDBDBAE-8D7A-7D48-954F-6D93BDD48605}"/>
              </a:ext>
            </a:extLst>
          </p:cNvPr>
          <p:cNvSpPr/>
          <p:nvPr/>
        </p:nvSpPr>
        <p:spPr bwMode="auto">
          <a:xfrm rot="11904008">
            <a:off x="1223375" y="3431028"/>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375" name="Oval 374">
            <a:extLst>
              <a:ext uri="{FF2B5EF4-FFF2-40B4-BE49-F238E27FC236}">
                <a16:creationId xmlns:a16="http://schemas.microsoft.com/office/drawing/2014/main" id="{CC978C2C-3ECC-154D-A906-5A00A2A5C5B9}"/>
              </a:ext>
            </a:extLst>
          </p:cNvPr>
          <p:cNvSpPr/>
          <p:nvPr/>
        </p:nvSpPr>
        <p:spPr bwMode="auto">
          <a:xfrm rot="11904008">
            <a:off x="1161413" y="3534297"/>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376" name="Oval 375">
            <a:extLst>
              <a:ext uri="{FF2B5EF4-FFF2-40B4-BE49-F238E27FC236}">
                <a16:creationId xmlns:a16="http://schemas.microsoft.com/office/drawing/2014/main" id="{9F70415B-087F-1C4C-9058-BF4A9EDEADE1}"/>
              </a:ext>
            </a:extLst>
          </p:cNvPr>
          <p:cNvSpPr/>
          <p:nvPr/>
        </p:nvSpPr>
        <p:spPr bwMode="auto">
          <a:xfrm rot="11904008">
            <a:off x="1111450" y="3643738"/>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377" name="Oval 376">
            <a:extLst>
              <a:ext uri="{FF2B5EF4-FFF2-40B4-BE49-F238E27FC236}">
                <a16:creationId xmlns:a16="http://schemas.microsoft.com/office/drawing/2014/main" id="{B41B3B11-3CC1-FE4B-8424-D73C9354B546}"/>
              </a:ext>
            </a:extLst>
          </p:cNvPr>
          <p:cNvSpPr/>
          <p:nvPr/>
        </p:nvSpPr>
        <p:spPr bwMode="auto">
          <a:xfrm rot="10618562">
            <a:off x="1069571" y="3757837"/>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378" name="Oval 377">
            <a:extLst>
              <a:ext uri="{FF2B5EF4-FFF2-40B4-BE49-F238E27FC236}">
                <a16:creationId xmlns:a16="http://schemas.microsoft.com/office/drawing/2014/main" id="{5557BD57-BE16-7E41-9E12-FB82E1094F06}"/>
              </a:ext>
            </a:extLst>
          </p:cNvPr>
          <p:cNvSpPr/>
          <p:nvPr/>
        </p:nvSpPr>
        <p:spPr bwMode="auto">
          <a:xfrm rot="10618562">
            <a:off x="1038552" y="3872282"/>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379" name="Oval 378">
            <a:extLst>
              <a:ext uri="{FF2B5EF4-FFF2-40B4-BE49-F238E27FC236}">
                <a16:creationId xmlns:a16="http://schemas.microsoft.com/office/drawing/2014/main" id="{67B9A12A-62E5-604A-BBFD-8A742067CD99}"/>
              </a:ext>
            </a:extLst>
          </p:cNvPr>
          <p:cNvSpPr/>
          <p:nvPr/>
        </p:nvSpPr>
        <p:spPr bwMode="auto">
          <a:xfrm>
            <a:off x="1931136" y="2792867"/>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380" name="Oval 379">
            <a:extLst>
              <a:ext uri="{FF2B5EF4-FFF2-40B4-BE49-F238E27FC236}">
                <a16:creationId xmlns:a16="http://schemas.microsoft.com/office/drawing/2014/main" id="{C2F5DD77-8D89-D247-871E-A51BBE96D504}"/>
              </a:ext>
            </a:extLst>
          </p:cNvPr>
          <p:cNvSpPr/>
          <p:nvPr/>
        </p:nvSpPr>
        <p:spPr bwMode="auto">
          <a:xfrm>
            <a:off x="1817541" y="2829749"/>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p>
        </p:txBody>
      </p:sp>
      <p:sp>
        <p:nvSpPr>
          <p:cNvPr id="381" name="Oval 380">
            <a:extLst>
              <a:ext uri="{FF2B5EF4-FFF2-40B4-BE49-F238E27FC236}">
                <a16:creationId xmlns:a16="http://schemas.microsoft.com/office/drawing/2014/main" id="{9C849598-B5F8-CC47-B193-142619216D8C}"/>
              </a:ext>
            </a:extLst>
          </p:cNvPr>
          <p:cNvSpPr/>
          <p:nvPr/>
        </p:nvSpPr>
        <p:spPr bwMode="auto">
          <a:xfrm rot="20755409">
            <a:off x="1709955" y="2869024"/>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382" name="Oval 381">
            <a:extLst>
              <a:ext uri="{FF2B5EF4-FFF2-40B4-BE49-F238E27FC236}">
                <a16:creationId xmlns:a16="http://schemas.microsoft.com/office/drawing/2014/main" id="{5DB91F98-64F1-114C-AA97-15F4AA7A57C4}"/>
              </a:ext>
            </a:extLst>
          </p:cNvPr>
          <p:cNvSpPr/>
          <p:nvPr/>
        </p:nvSpPr>
        <p:spPr bwMode="auto">
          <a:xfrm rot="20755409">
            <a:off x="1608163" y="2926560"/>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383" name="Oval 382">
            <a:extLst>
              <a:ext uri="{FF2B5EF4-FFF2-40B4-BE49-F238E27FC236}">
                <a16:creationId xmlns:a16="http://schemas.microsoft.com/office/drawing/2014/main" id="{74620AE3-FABF-A048-8587-6C49A2C7EAC5}"/>
              </a:ext>
            </a:extLst>
          </p:cNvPr>
          <p:cNvSpPr/>
          <p:nvPr/>
        </p:nvSpPr>
        <p:spPr bwMode="auto">
          <a:xfrm rot="20755409">
            <a:off x="1505096" y="2988678"/>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p>
        </p:txBody>
      </p:sp>
      <p:sp>
        <p:nvSpPr>
          <p:cNvPr id="384" name="Oval 383">
            <a:extLst>
              <a:ext uri="{FF2B5EF4-FFF2-40B4-BE49-F238E27FC236}">
                <a16:creationId xmlns:a16="http://schemas.microsoft.com/office/drawing/2014/main" id="{819862BB-03C4-1A4E-A5A4-05EF15A6B77F}"/>
              </a:ext>
            </a:extLst>
          </p:cNvPr>
          <p:cNvSpPr/>
          <p:nvPr/>
        </p:nvSpPr>
        <p:spPr bwMode="auto">
          <a:xfrm rot="19867819">
            <a:off x="1412274" y="3061597"/>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385" name="Oval 384">
            <a:extLst>
              <a:ext uri="{FF2B5EF4-FFF2-40B4-BE49-F238E27FC236}">
                <a16:creationId xmlns:a16="http://schemas.microsoft.com/office/drawing/2014/main" id="{DC6888E0-5CDE-2847-B550-D040E3D49F76}"/>
              </a:ext>
            </a:extLst>
          </p:cNvPr>
          <p:cNvSpPr/>
          <p:nvPr/>
        </p:nvSpPr>
        <p:spPr bwMode="auto">
          <a:xfrm rot="19867819">
            <a:off x="1324878" y="3144304"/>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386" name="Oval 385">
            <a:extLst>
              <a:ext uri="{FF2B5EF4-FFF2-40B4-BE49-F238E27FC236}">
                <a16:creationId xmlns:a16="http://schemas.microsoft.com/office/drawing/2014/main" id="{CF0ED4F9-CE32-9C4D-8B5E-CE10D62C0917}"/>
              </a:ext>
            </a:extLst>
          </p:cNvPr>
          <p:cNvSpPr/>
          <p:nvPr/>
        </p:nvSpPr>
        <p:spPr bwMode="auto">
          <a:xfrm rot="19867819">
            <a:off x="1241143" y="3231254"/>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p>
        </p:txBody>
      </p:sp>
      <p:sp>
        <p:nvSpPr>
          <p:cNvPr id="387" name="Oval 386">
            <a:extLst>
              <a:ext uri="{FF2B5EF4-FFF2-40B4-BE49-F238E27FC236}">
                <a16:creationId xmlns:a16="http://schemas.microsoft.com/office/drawing/2014/main" id="{E9E38172-8442-1B44-93EE-E3923DB46962}"/>
              </a:ext>
            </a:extLst>
          </p:cNvPr>
          <p:cNvSpPr/>
          <p:nvPr/>
        </p:nvSpPr>
        <p:spPr bwMode="auto">
          <a:xfrm rot="19023228">
            <a:off x="1167353" y="3325025"/>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388" name="Oval 387">
            <a:extLst>
              <a:ext uri="{FF2B5EF4-FFF2-40B4-BE49-F238E27FC236}">
                <a16:creationId xmlns:a16="http://schemas.microsoft.com/office/drawing/2014/main" id="{A4206CC9-7789-4E42-8F22-A0F583B4DEA6}"/>
              </a:ext>
            </a:extLst>
          </p:cNvPr>
          <p:cNvSpPr/>
          <p:nvPr/>
        </p:nvSpPr>
        <p:spPr bwMode="auto">
          <a:xfrm rot="19023228">
            <a:off x="1102441" y="3426818"/>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389" name="Oval 388">
            <a:extLst>
              <a:ext uri="{FF2B5EF4-FFF2-40B4-BE49-F238E27FC236}">
                <a16:creationId xmlns:a16="http://schemas.microsoft.com/office/drawing/2014/main" id="{5E658080-AF17-4E4C-ADCC-C283B5FB522A}"/>
              </a:ext>
            </a:extLst>
          </p:cNvPr>
          <p:cNvSpPr/>
          <p:nvPr/>
        </p:nvSpPr>
        <p:spPr bwMode="auto">
          <a:xfrm rot="19023228">
            <a:off x="1046579" y="3533539"/>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p>
        </p:txBody>
      </p:sp>
      <p:sp>
        <p:nvSpPr>
          <p:cNvPr id="390" name="Oval 389">
            <a:extLst>
              <a:ext uri="{FF2B5EF4-FFF2-40B4-BE49-F238E27FC236}">
                <a16:creationId xmlns:a16="http://schemas.microsoft.com/office/drawing/2014/main" id="{6946DB59-7876-FA42-9946-F2F0A056F631}"/>
              </a:ext>
            </a:extLst>
          </p:cNvPr>
          <p:cNvSpPr/>
          <p:nvPr/>
        </p:nvSpPr>
        <p:spPr bwMode="auto">
          <a:xfrm rot="19023228">
            <a:off x="1000648" y="3640731"/>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p>
        </p:txBody>
      </p:sp>
      <p:sp>
        <p:nvSpPr>
          <p:cNvPr id="391" name="Oval 390">
            <a:extLst>
              <a:ext uri="{FF2B5EF4-FFF2-40B4-BE49-F238E27FC236}">
                <a16:creationId xmlns:a16="http://schemas.microsoft.com/office/drawing/2014/main" id="{BDD6F547-F4C9-EC45-B8F6-C1A8E9559C16}"/>
              </a:ext>
            </a:extLst>
          </p:cNvPr>
          <p:cNvSpPr/>
          <p:nvPr/>
        </p:nvSpPr>
        <p:spPr bwMode="auto">
          <a:xfrm rot="19023228">
            <a:off x="962489" y="3757780"/>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p>
        </p:txBody>
      </p:sp>
      <p:sp>
        <p:nvSpPr>
          <p:cNvPr id="392" name="Oval 391">
            <a:extLst>
              <a:ext uri="{FF2B5EF4-FFF2-40B4-BE49-F238E27FC236}">
                <a16:creationId xmlns:a16="http://schemas.microsoft.com/office/drawing/2014/main" id="{5557388B-6D6B-3048-90F1-EA415C1BC198}"/>
              </a:ext>
            </a:extLst>
          </p:cNvPr>
          <p:cNvSpPr/>
          <p:nvPr/>
        </p:nvSpPr>
        <p:spPr bwMode="auto">
          <a:xfrm rot="19023228">
            <a:off x="932984" y="3872282"/>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p>
        </p:txBody>
      </p:sp>
      <p:sp>
        <p:nvSpPr>
          <p:cNvPr id="393" name="Oval 392">
            <a:extLst>
              <a:ext uri="{FF2B5EF4-FFF2-40B4-BE49-F238E27FC236}">
                <a16:creationId xmlns:a16="http://schemas.microsoft.com/office/drawing/2014/main" id="{266DD275-5BDE-1345-8581-CB9FC106000B}"/>
              </a:ext>
            </a:extLst>
          </p:cNvPr>
          <p:cNvSpPr/>
          <p:nvPr/>
        </p:nvSpPr>
        <p:spPr bwMode="auto">
          <a:xfrm rot="19023228">
            <a:off x="823616" y="3872282"/>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p>
        </p:txBody>
      </p:sp>
      <p:sp>
        <p:nvSpPr>
          <p:cNvPr id="394" name="Oval 393">
            <a:extLst>
              <a:ext uri="{FF2B5EF4-FFF2-40B4-BE49-F238E27FC236}">
                <a16:creationId xmlns:a16="http://schemas.microsoft.com/office/drawing/2014/main" id="{0DE7BD66-6854-AC4D-A0A1-B6AFED6D805F}"/>
              </a:ext>
            </a:extLst>
          </p:cNvPr>
          <p:cNvSpPr/>
          <p:nvPr/>
        </p:nvSpPr>
        <p:spPr bwMode="auto">
          <a:xfrm rot="19023228">
            <a:off x="851646" y="3757278"/>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p>
        </p:txBody>
      </p:sp>
      <p:sp>
        <p:nvSpPr>
          <p:cNvPr id="395" name="Oval 394">
            <a:extLst>
              <a:ext uri="{FF2B5EF4-FFF2-40B4-BE49-F238E27FC236}">
                <a16:creationId xmlns:a16="http://schemas.microsoft.com/office/drawing/2014/main" id="{D4FBF0B0-0B64-D849-B008-C911F9F14A9D}"/>
              </a:ext>
            </a:extLst>
          </p:cNvPr>
          <p:cNvSpPr/>
          <p:nvPr/>
        </p:nvSpPr>
        <p:spPr bwMode="auto">
          <a:xfrm rot="19023228">
            <a:off x="887250" y="3641234"/>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p>
        </p:txBody>
      </p:sp>
      <p:sp>
        <p:nvSpPr>
          <p:cNvPr id="396" name="Oval 395">
            <a:extLst>
              <a:ext uri="{FF2B5EF4-FFF2-40B4-BE49-F238E27FC236}">
                <a16:creationId xmlns:a16="http://schemas.microsoft.com/office/drawing/2014/main" id="{C7AA2D1A-1C2C-DC43-96DC-E9F1F5BA2DF1}"/>
              </a:ext>
            </a:extLst>
          </p:cNvPr>
          <p:cNvSpPr/>
          <p:nvPr/>
        </p:nvSpPr>
        <p:spPr bwMode="auto">
          <a:xfrm rot="19023228">
            <a:off x="930034" y="3533539"/>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p>
        </p:txBody>
      </p:sp>
      <p:sp>
        <p:nvSpPr>
          <p:cNvPr id="397" name="Oval 396">
            <a:extLst>
              <a:ext uri="{FF2B5EF4-FFF2-40B4-BE49-F238E27FC236}">
                <a16:creationId xmlns:a16="http://schemas.microsoft.com/office/drawing/2014/main" id="{3C4D347D-38B2-254A-B143-3A5E3EC1F6B4}"/>
              </a:ext>
            </a:extLst>
          </p:cNvPr>
          <p:cNvSpPr/>
          <p:nvPr/>
        </p:nvSpPr>
        <p:spPr bwMode="auto">
          <a:xfrm rot="19023228">
            <a:off x="983917" y="3424065"/>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p>
        </p:txBody>
      </p:sp>
      <p:sp>
        <p:nvSpPr>
          <p:cNvPr id="398" name="Oval 397">
            <a:extLst>
              <a:ext uri="{FF2B5EF4-FFF2-40B4-BE49-F238E27FC236}">
                <a16:creationId xmlns:a16="http://schemas.microsoft.com/office/drawing/2014/main" id="{056C2D41-5D9B-D144-A8A9-6EBA1C1FE032}"/>
              </a:ext>
            </a:extLst>
          </p:cNvPr>
          <p:cNvSpPr/>
          <p:nvPr/>
        </p:nvSpPr>
        <p:spPr bwMode="auto">
          <a:xfrm rot="19023228">
            <a:off x="1044906" y="3316172"/>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p>
        </p:txBody>
      </p:sp>
      <p:sp>
        <p:nvSpPr>
          <p:cNvPr id="399" name="Oval 398">
            <a:extLst>
              <a:ext uri="{FF2B5EF4-FFF2-40B4-BE49-F238E27FC236}">
                <a16:creationId xmlns:a16="http://schemas.microsoft.com/office/drawing/2014/main" id="{79725381-6F3A-CA4F-9C7C-6BB092195DC7}"/>
              </a:ext>
            </a:extLst>
          </p:cNvPr>
          <p:cNvSpPr/>
          <p:nvPr/>
        </p:nvSpPr>
        <p:spPr bwMode="auto">
          <a:xfrm rot="19023228">
            <a:off x="1110790" y="3217528"/>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p>
        </p:txBody>
      </p:sp>
      <p:sp>
        <p:nvSpPr>
          <p:cNvPr id="400" name="Oval 399">
            <a:extLst>
              <a:ext uri="{FF2B5EF4-FFF2-40B4-BE49-F238E27FC236}">
                <a16:creationId xmlns:a16="http://schemas.microsoft.com/office/drawing/2014/main" id="{D6AC2770-4702-3145-A06B-D51F967F6F27}"/>
              </a:ext>
            </a:extLst>
          </p:cNvPr>
          <p:cNvSpPr/>
          <p:nvPr/>
        </p:nvSpPr>
        <p:spPr bwMode="auto">
          <a:xfrm rot="19023228">
            <a:off x="1187702" y="3129514"/>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p>
        </p:txBody>
      </p:sp>
      <p:sp>
        <p:nvSpPr>
          <p:cNvPr id="401" name="Oval 400">
            <a:extLst>
              <a:ext uri="{FF2B5EF4-FFF2-40B4-BE49-F238E27FC236}">
                <a16:creationId xmlns:a16="http://schemas.microsoft.com/office/drawing/2014/main" id="{E9D5B3BA-DB02-CD47-A92E-65DAE607AABA}"/>
              </a:ext>
            </a:extLst>
          </p:cNvPr>
          <p:cNvSpPr/>
          <p:nvPr/>
        </p:nvSpPr>
        <p:spPr bwMode="auto">
          <a:xfrm rot="19023228">
            <a:off x="1269147" y="3043247"/>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p>
        </p:txBody>
      </p:sp>
      <p:sp>
        <p:nvSpPr>
          <p:cNvPr id="402" name="Oval 401">
            <a:extLst>
              <a:ext uri="{FF2B5EF4-FFF2-40B4-BE49-F238E27FC236}">
                <a16:creationId xmlns:a16="http://schemas.microsoft.com/office/drawing/2014/main" id="{1E349EF1-40C0-7149-B6D5-DB766739BDDC}"/>
              </a:ext>
            </a:extLst>
          </p:cNvPr>
          <p:cNvSpPr/>
          <p:nvPr/>
        </p:nvSpPr>
        <p:spPr bwMode="auto">
          <a:xfrm rot="19023228">
            <a:off x="1355685" y="2965257"/>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p>
        </p:txBody>
      </p:sp>
      <p:sp>
        <p:nvSpPr>
          <p:cNvPr id="403" name="Oval 402">
            <a:extLst>
              <a:ext uri="{FF2B5EF4-FFF2-40B4-BE49-F238E27FC236}">
                <a16:creationId xmlns:a16="http://schemas.microsoft.com/office/drawing/2014/main" id="{1BA8BA03-2E63-7C47-92CC-6D3CA4FD9409}"/>
              </a:ext>
            </a:extLst>
          </p:cNvPr>
          <p:cNvSpPr/>
          <p:nvPr/>
        </p:nvSpPr>
        <p:spPr bwMode="auto">
          <a:xfrm rot="19023228">
            <a:off x="1454026" y="2893165"/>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p>
        </p:txBody>
      </p:sp>
      <p:sp>
        <p:nvSpPr>
          <p:cNvPr id="404" name="Oval 403">
            <a:extLst>
              <a:ext uri="{FF2B5EF4-FFF2-40B4-BE49-F238E27FC236}">
                <a16:creationId xmlns:a16="http://schemas.microsoft.com/office/drawing/2014/main" id="{12B9B9D7-9220-B64D-B5E0-66B8D5E14654}"/>
              </a:ext>
            </a:extLst>
          </p:cNvPr>
          <p:cNvSpPr/>
          <p:nvPr/>
        </p:nvSpPr>
        <p:spPr bwMode="auto">
          <a:xfrm rot="19023228">
            <a:off x="1548443" y="2829729"/>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p>
        </p:txBody>
      </p:sp>
      <p:sp>
        <p:nvSpPr>
          <p:cNvPr id="405" name="Oval 404">
            <a:extLst>
              <a:ext uri="{FF2B5EF4-FFF2-40B4-BE49-F238E27FC236}">
                <a16:creationId xmlns:a16="http://schemas.microsoft.com/office/drawing/2014/main" id="{C799EC60-D6F3-5646-B3A4-C4E7756917FB}"/>
              </a:ext>
            </a:extLst>
          </p:cNvPr>
          <p:cNvSpPr/>
          <p:nvPr/>
        </p:nvSpPr>
        <p:spPr bwMode="auto">
          <a:xfrm rot="19023228">
            <a:off x="1657340" y="2775251"/>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p>
        </p:txBody>
      </p:sp>
      <p:sp>
        <p:nvSpPr>
          <p:cNvPr id="406" name="Oval 405">
            <a:extLst>
              <a:ext uri="{FF2B5EF4-FFF2-40B4-BE49-F238E27FC236}">
                <a16:creationId xmlns:a16="http://schemas.microsoft.com/office/drawing/2014/main" id="{49043751-C1B1-F449-BE88-850DE9BAE2BA}"/>
              </a:ext>
            </a:extLst>
          </p:cNvPr>
          <p:cNvSpPr/>
          <p:nvPr/>
        </p:nvSpPr>
        <p:spPr bwMode="auto">
          <a:xfrm rot="19023228">
            <a:off x="1759134" y="2728043"/>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p>
        </p:txBody>
      </p:sp>
      <p:sp>
        <p:nvSpPr>
          <p:cNvPr id="407" name="Oval 406">
            <a:extLst>
              <a:ext uri="{FF2B5EF4-FFF2-40B4-BE49-F238E27FC236}">
                <a16:creationId xmlns:a16="http://schemas.microsoft.com/office/drawing/2014/main" id="{75CBA18A-4EB8-114B-A633-BA6742D593D5}"/>
              </a:ext>
            </a:extLst>
          </p:cNvPr>
          <p:cNvSpPr/>
          <p:nvPr/>
        </p:nvSpPr>
        <p:spPr bwMode="auto">
          <a:xfrm rot="19023228">
            <a:off x="1872531" y="2686233"/>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p>
        </p:txBody>
      </p:sp>
      <p:sp>
        <p:nvSpPr>
          <p:cNvPr id="408" name="Oval 407">
            <a:extLst>
              <a:ext uri="{FF2B5EF4-FFF2-40B4-BE49-F238E27FC236}">
                <a16:creationId xmlns:a16="http://schemas.microsoft.com/office/drawing/2014/main" id="{DA9A27DF-8D80-3C46-A5F4-D3B6212597F1}"/>
              </a:ext>
            </a:extLst>
          </p:cNvPr>
          <p:cNvSpPr/>
          <p:nvPr/>
        </p:nvSpPr>
        <p:spPr bwMode="auto">
          <a:xfrm rot="19023228">
            <a:off x="715921" y="3872282"/>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p>
        </p:txBody>
      </p:sp>
      <p:sp>
        <p:nvSpPr>
          <p:cNvPr id="409" name="Oval 408">
            <a:extLst>
              <a:ext uri="{FF2B5EF4-FFF2-40B4-BE49-F238E27FC236}">
                <a16:creationId xmlns:a16="http://schemas.microsoft.com/office/drawing/2014/main" id="{03BBD84A-76E3-EE4C-BECC-F928B812CBA3}"/>
              </a:ext>
            </a:extLst>
          </p:cNvPr>
          <p:cNvSpPr/>
          <p:nvPr/>
        </p:nvSpPr>
        <p:spPr bwMode="auto">
          <a:xfrm rot="19023228">
            <a:off x="742476" y="3746952"/>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p>
        </p:txBody>
      </p:sp>
      <p:sp>
        <p:nvSpPr>
          <p:cNvPr id="410" name="Oval 409">
            <a:extLst>
              <a:ext uri="{FF2B5EF4-FFF2-40B4-BE49-F238E27FC236}">
                <a16:creationId xmlns:a16="http://schemas.microsoft.com/office/drawing/2014/main" id="{FD75B37D-AB0E-B143-99DD-2182BF066979}"/>
              </a:ext>
            </a:extLst>
          </p:cNvPr>
          <p:cNvSpPr/>
          <p:nvPr/>
        </p:nvSpPr>
        <p:spPr bwMode="auto">
          <a:xfrm rot="19023228">
            <a:off x="774932" y="3631881"/>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p>
        </p:txBody>
      </p:sp>
      <p:sp>
        <p:nvSpPr>
          <p:cNvPr id="411" name="Oval 410">
            <a:extLst>
              <a:ext uri="{FF2B5EF4-FFF2-40B4-BE49-F238E27FC236}">
                <a16:creationId xmlns:a16="http://schemas.microsoft.com/office/drawing/2014/main" id="{A541FF30-5446-C748-911A-D27604B0A85E}"/>
              </a:ext>
            </a:extLst>
          </p:cNvPr>
          <p:cNvSpPr/>
          <p:nvPr/>
        </p:nvSpPr>
        <p:spPr bwMode="auto">
          <a:xfrm rot="19023228">
            <a:off x="819388" y="3517312"/>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p>
        </p:txBody>
      </p:sp>
      <p:sp>
        <p:nvSpPr>
          <p:cNvPr id="412" name="Oval 411">
            <a:extLst>
              <a:ext uri="{FF2B5EF4-FFF2-40B4-BE49-F238E27FC236}">
                <a16:creationId xmlns:a16="http://schemas.microsoft.com/office/drawing/2014/main" id="{E13017A6-420F-DE46-BDA1-14A8F04A009B}"/>
              </a:ext>
            </a:extLst>
          </p:cNvPr>
          <p:cNvSpPr/>
          <p:nvPr/>
        </p:nvSpPr>
        <p:spPr bwMode="auto">
          <a:xfrm rot="19023228">
            <a:off x="870825" y="3406163"/>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p>
        </p:txBody>
      </p:sp>
      <p:sp>
        <p:nvSpPr>
          <p:cNvPr id="413" name="Oval 412">
            <a:extLst>
              <a:ext uri="{FF2B5EF4-FFF2-40B4-BE49-F238E27FC236}">
                <a16:creationId xmlns:a16="http://schemas.microsoft.com/office/drawing/2014/main" id="{6B640C31-6F89-3746-BC6E-28E1C1B9B786}"/>
              </a:ext>
            </a:extLst>
          </p:cNvPr>
          <p:cNvSpPr/>
          <p:nvPr/>
        </p:nvSpPr>
        <p:spPr bwMode="auto">
          <a:xfrm rot="19023228">
            <a:off x="929531" y="3296219"/>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p>
        </p:txBody>
      </p:sp>
      <p:sp>
        <p:nvSpPr>
          <p:cNvPr id="414" name="Oval 413">
            <a:extLst>
              <a:ext uri="{FF2B5EF4-FFF2-40B4-BE49-F238E27FC236}">
                <a16:creationId xmlns:a16="http://schemas.microsoft.com/office/drawing/2014/main" id="{06BF34BF-34A4-5149-B04B-8AB64D11A292}"/>
              </a:ext>
            </a:extLst>
          </p:cNvPr>
          <p:cNvSpPr/>
          <p:nvPr/>
        </p:nvSpPr>
        <p:spPr bwMode="auto">
          <a:xfrm rot="19023228">
            <a:off x="996222" y="3192251"/>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p>
        </p:txBody>
      </p:sp>
      <p:sp>
        <p:nvSpPr>
          <p:cNvPr id="415" name="Oval 414">
            <a:extLst>
              <a:ext uri="{FF2B5EF4-FFF2-40B4-BE49-F238E27FC236}">
                <a16:creationId xmlns:a16="http://schemas.microsoft.com/office/drawing/2014/main" id="{A980F97D-1464-3D43-BAFC-A767922E3DFA}"/>
              </a:ext>
            </a:extLst>
          </p:cNvPr>
          <p:cNvSpPr/>
          <p:nvPr/>
        </p:nvSpPr>
        <p:spPr bwMode="auto">
          <a:xfrm rot="19023228">
            <a:off x="1070184" y="3099810"/>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p>
        </p:txBody>
      </p:sp>
      <p:sp>
        <p:nvSpPr>
          <p:cNvPr id="416" name="Oval 415">
            <a:extLst>
              <a:ext uri="{FF2B5EF4-FFF2-40B4-BE49-F238E27FC236}">
                <a16:creationId xmlns:a16="http://schemas.microsoft.com/office/drawing/2014/main" id="{A0FE9D86-7280-D449-94AB-C4D3148F85D1}"/>
              </a:ext>
            </a:extLst>
          </p:cNvPr>
          <p:cNvSpPr/>
          <p:nvPr/>
        </p:nvSpPr>
        <p:spPr bwMode="auto">
          <a:xfrm rot="19023228">
            <a:off x="1149650" y="3006367"/>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p>
        </p:txBody>
      </p:sp>
      <p:sp>
        <p:nvSpPr>
          <p:cNvPr id="417" name="Oval 416">
            <a:extLst>
              <a:ext uri="{FF2B5EF4-FFF2-40B4-BE49-F238E27FC236}">
                <a16:creationId xmlns:a16="http://schemas.microsoft.com/office/drawing/2014/main" id="{507C5524-F7CD-B748-B0C3-829DF97ACEC1}"/>
              </a:ext>
            </a:extLst>
          </p:cNvPr>
          <p:cNvSpPr/>
          <p:nvPr/>
        </p:nvSpPr>
        <p:spPr bwMode="auto">
          <a:xfrm rot="19023228">
            <a:off x="1233939" y="2925729"/>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p>
        </p:txBody>
      </p:sp>
      <p:sp>
        <p:nvSpPr>
          <p:cNvPr id="418" name="Oval 417">
            <a:extLst>
              <a:ext uri="{FF2B5EF4-FFF2-40B4-BE49-F238E27FC236}">
                <a16:creationId xmlns:a16="http://schemas.microsoft.com/office/drawing/2014/main" id="{476A0C42-BE3B-6247-B96F-637B8604062E}"/>
              </a:ext>
            </a:extLst>
          </p:cNvPr>
          <p:cNvSpPr/>
          <p:nvPr/>
        </p:nvSpPr>
        <p:spPr bwMode="auto">
          <a:xfrm rot="19023228">
            <a:off x="1329633" y="2844088"/>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p>
        </p:txBody>
      </p:sp>
      <p:sp>
        <p:nvSpPr>
          <p:cNvPr id="419" name="Oval 418">
            <a:extLst>
              <a:ext uri="{FF2B5EF4-FFF2-40B4-BE49-F238E27FC236}">
                <a16:creationId xmlns:a16="http://schemas.microsoft.com/office/drawing/2014/main" id="{06484F74-3886-3441-87C4-1FF8A19F495F}"/>
              </a:ext>
            </a:extLst>
          </p:cNvPr>
          <p:cNvSpPr/>
          <p:nvPr/>
        </p:nvSpPr>
        <p:spPr bwMode="auto">
          <a:xfrm rot="19023228">
            <a:off x="1425526" y="2777699"/>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p>
        </p:txBody>
      </p:sp>
      <p:sp>
        <p:nvSpPr>
          <p:cNvPr id="420" name="Oval 419">
            <a:extLst>
              <a:ext uri="{FF2B5EF4-FFF2-40B4-BE49-F238E27FC236}">
                <a16:creationId xmlns:a16="http://schemas.microsoft.com/office/drawing/2014/main" id="{432CE06F-C4C9-2E4A-9AFA-6EEBA58865F4}"/>
              </a:ext>
            </a:extLst>
          </p:cNvPr>
          <p:cNvSpPr/>
          <p:nvPr/>
        </p:nvSpPr>
        <p:spPr bwMode="auto">
          <a:xfrm rot="19023228">
            <a:off x="1532717" y="2710036"/>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p>
        </p:txBody>
      </p:sp>
      <p:sp>
        <p:nvSpPr>
          <p:cNvPr id="421" name="Oval 420">
            <a:extLst>
              <a:ext uri="{FF2B5EF4-FFF2-40B4-BE49-F238E27FC236}">
                <a16:creationId xmlns:a16="http://schemas.microsoft.com/office/drawing/2014/main" id="{39829194-9955-024C-BF6E-B1BA84FFBF22}"/>
              </a:ext>
            </a:extLst>
          </p:cNvPr>
          <p:cNvSpPr/>
          <p:nvPr/>
        </p:nvSpPr>
        <p:spPr bwMode="auto">
          <a:xfrm rot="19023228">
            <a:off x="1637964" y="2659678"/>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p>
        </p:txBody>
      </p:sp>
      <p:sp>
        <p:nvSpPr>
          <p:cNvPr id="422" name="Oval 421">
            <a:extLst>
              <a:ext uri="{FF2B5EF4-FFF2-40B4-BE49-F238E27FC236}">
                <a16:creationId xmlns:a16="http://schemas.microsoft.com/office/drawing/2014/main" id="{F2867C0E-F2C4-F145-BF95-CA72106B1B9F}"/>
              </a:ext>
            </a:extLst>
          </p:cNvPr>
          <p:cNvSpPr/>
          <p:nvPr/>
        </p:nvSpPr>
        <p:spPr bwMode="auto">
          <a:xfrm rot="19023228">
            <a:off x="1748609" y="2615421"/>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p>
        </p:txBody>
      </p:sp>
      <p:sp>
        <p:nvSpPr>
          <p:cNvPr id="423" name="Oval 422">
            <a:extLst>
              <a:ext uri="{FF2B5EF4-FFF2-40B4-BE49-F238E27FC236}">
                <a16:creationId xmlns:a16="http://schemas.microsoft.com/office/drawing/2014/main" id="{2834671B-8488-4B40-B1B2-E1681EB76B9D}"/>
              </a:ext>
            </a:extLst>
          </p:cNvPr>
          <p:cNvSpPr/>
          <p:nvPr/>
        </p:nvSpPr>
        <p:spPr bwMode="auto">
          <a:xfrm rot="19023228">
            <a:off x="1696472" y="2515299"/>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p>
        </p:txBody>
      </p:sp>
      <p:sp>
        <p:nvSpPr>
          <p:cNvPr id="424" name="Oval 423">
            <a:extLst>
              <a:ext uri="{FF2B5EF4-FFF2-40B4-BE49-F238E27FC236}">
                <a16:creationId xmlns:a16="http://schemas.microsoft.com/office/drawing/2014/main" id="{988789AA-A9B7-DE40-A47B-0C170D537F91}"/>
              </a:ext>
            </a:extLst>
          </p:cNvPr>
          <p:cNvSpPr/>
          <p:nvPr/>
        </p:nvSpPr>
        <p:spPr bwMode="auto">
          <a:xfrm rot="19023228">
            <a:off x="1585053" y="2564289"/>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p>
        </p:txBody>
      </p:sp>
      <p:sp>
        <p:nvSpPr>
          <p:cNvPr id="425" name="Oval 424">
            <a:extLst>
              <a:ext uri="{FF2B5EF4-FFF2-40B4-BE49-F238E27FC236}">
                <a16:creationId xmlns:a16="http://schemas.microsoft.com/office/drawing/2014/main" id="{A57240FC-0984-FA42-881B-7FBE4B6AE134}"/>
              </a:ext>
            </a:extLst>
          </p:cNvPr>
          <p:cNvSpPr/>
          <p:nvPr/>
        </p:nvSpPr>
        <p:spPr bwMode="auto">
          <a:xfrm rot="19023228">
            <a:off x="1477160" y="2615421"/>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p>
        </p:txBody>
      </p:sp>
      <p:sp>
        <p:nvSpPr>
          <p:cNvPr id="426" name="Oval 425">
            <a:extLst>
              <a:ext uri="{FF2B5EF4-FFF2-40B4-BE49-F238E27FC236}">
                <a16:creationId xmlns:a16="http://schemas.microsoft.com/office/drawing/2014/main" id="{44E797A1-82A4-6D48-B516-5EBBEB4C977B}"/>
              </a:ext>
            </a:extLst>
          </p:cNvPr>
          <p:cNvSpPr/>
          <p:nvPr/>
        </p:nvSpPr>
        <p:spPr bwMode="auto">
          <a:xfrm rot="19023228">
            <a:off x="1374864" y="2676103"/>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p>
        </p:txBody>
      </p:sp>
      <p:sp>
        <p:nvSpPr>
          <p:cNvPr id="427" name="Oval 426">
            <a:extLst>
              <a:ext uri="{FF2B5EF4-FFF2-40B4-BE49-F238E27FC236}">
                <a16:creationId xmlns:a16="http://schemas.microsoft.com/office/drawing/2014/main" id="{06A13CDC-C27E-1340-A869-EB14EA070277}"/>
              </a:ext>
            </a:extLst>
          </p:cNvPr>
          <p:cNvSpPr/>
          <p:nvPr/>
        </p:nvSpPr>
        <p:spPr bwMode="auto">
          <a:xfrm rot="19023228">
            <a:off x="1276020" y="2745442"/>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p>
        </p:txBody>
      </p:sp>
      <p:sp>
        <p:nvSpPr>
          <p:cNvPr id="428" name="Oval 427">
            <a:extLst>
              <a:ext uri="{FF2B5EF4-FFF2-40B4-BE49-F238E27FC236}">
                <a16:creationId xmlns:a16="http://schemas.microsoft.com/office/drawing/2014/main" id="{0FF314B1-D3A0-734E-B837-040D4723FC3E}"/>
              </a:ext>
            </a:extLst>
          </p:cNvPr>
          <p:cNvSpPr/>
          <p:nvPr/>
        </p:nvSpPr>
        <p:spPr bwMode="auto">
          <a:xfrm rot="19023228">
            <a:off x="1181801" y="2830034"/>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p>
        </p:txBody>
      </p:sp>
      <p:sp>
        <p:nvSpPr>
          <p:cNvPr id="429" name="Oval 428">
            <a:extLst>
              <a:ext uri="{FF2B5EF4-FFF2-40B4-BE49-F238E27FC236}">
                <a16:creationId xmlns:a16="http://schemas.microsoft.com/office/drawing/2014/main" id="{40615ED8-7E3F-4A41-81E8-CBBEED4AE528}"/>
              </a:ext>
            </a:extLst>
          </p:cNvPr>
          <p:cNvSpPr/>
          <p:nvPr/>
        </p:nvSpPr>
        <p:spPr bwMode="auto">
          <a:xfrm rot="19023228">
            <a:off x="1095066" y="2906048"/>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p>
        </p:txBody>
      </p:sp>
      <p:sp>
        <p:nvSpPr>
          <p:cNvPr id="430" name="Oval 429">
            <a:extLst>
              <a:ext uri="{FF2B5EF4-FFF2-40B4-BE49-F238E27FC236}">
                <a16:creationId xmlns:a16="http://schemas.microsoft.com/office/drawing/2014/main" id="{21053F09-CC6F-7549-8DB7-E1E3423906E7}"/>
              </a:ext>
            </a:extLst>
          </p:cNvPr>
          <p:cNvSpPr/>
          <p:nvPr/>
        </p:nvSpPr>
        <p:spPr bwMode="auto">
          <a:xfrm rot="19023228">
            <a:off x="1012146" y="2996740"/>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p>
        </p:txBody>
      </p:sp>
      <p:sp>
        <p:nvSpPr>
          <p:cNvPr id="431" name="Oval 430">
            <a:extLst>
              <a:ext uri="{FF2B5EF4-FFF2-40B4-BE49-F238E27FC236}">
                <a16:creationId xmlns:a16="http://schemas.microsoft.com/office/drawing/2014/main" id="{B0E150A2-57B9-CE47-A5CA-92C9797BBBB3}"/>
              </a:ext>
            </a:extLst>
          </p:cNvPr>
          <p:cNvSpPr/>
          <p:nvPr/>
        </p:nvSpPr>
        <p:spPr bwMode="auto">
          <a:xfrm rot="19023228">
            <a:off x="936906" y="3088206"/>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p>
        </p:txBody>
      </p:sp>
      <p:sp>
        <p:nvSpPr>
          <p:cNvPr id="432" name="Oval 431">
            <a:extLst>
              <a:ext uri="{FF2B5EF4-FFF2-40B4-BE49-F238E27FC236}">
                <a16:creationId xmlns:a16="http://schemas.microsoft.com/office/drawing/2014/main" id="{3A77E330-2014-2248-8CBD-147C602D3A8F}"/>
              </a:ext>
            </a:extLst>
          </p:cNvPr>
          <p:cNvSpPr/>
          <p:nvPr/>
        </p:nvSpPr>
        <p:spPr bwMode="auto">
          <a:xfrm rot="19023228">
            <a:off x="865122" y="3188327"/>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p>
        </p:txBody>
      </p:sp>
      <p:sp>
        <p:nvSpPr>
          <p:cNvPr id="433" name="Oval 432">
            <a:extLst>
              <a:ext uri="{FF2B5EF4-FFF2-40B4-BE49-F238E27FC236}">
                <a16:creationId xmlns:a16="http://schemas.microsoft.com/office/drawing/2014/main" id="{CEBB1A15-AE27-B14C-8F6F-82D8A35F1276}"/>
              </a:ext>
            </a:extLst>
          </p:cNvPr>
          <p:cNvSpPr/>
          <p:nvPr/>
        </p:nvSpPr>
        <p:spPr bwMode="auto">
          <a:xfrm rot="19023228">
            <a:off x="808864" y="3296993"/>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p>
        </p:txBody>
      </p:sp>
      <p:sp>
        <p:nvSpPr>
          <p:cNvPr id="434" name="Oval 433">
            <a:extLst>
              <a:ext uri="{FF2B5EF4-FFF2-40B4-BE49-F238E27FC236}">
                <a16:creationId xmlns:a16="http://schemas.microsoft.com/office/drawing/2014/main" id="{26EF4CFC-3E3C-6E42-9582-F5FC6CF0E6BC}"/>
              </a:ext>
            </a:extLst>
          </p:cNvPr>
          <p:cNvSpPr/>
          <p:nvPr/>
        </p:nvSpPr>
        <p:spPr bwMode="auto">
          <a:xfrm rot="19023228">
            <a:off x="749350" y="3404885"/>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p>
        </p:txBody>
      </p:sp>
      <p:sp>
        <p:nvSpPr>
          <p:cNvPr id="435" name="Oval 434">
            <a:extLst>
              <a:ext uri="{FF2B5EF4-FFF2-40B4-BE49-F238E27FC236}">
                <a16:creationId xmlns:a16="http://schemas.microsoft.com/office/drawing/2014/main" id="{4469DD18-7FF4-714B-93ED-EB4034806618}"/>
              </a:ext>
            </a:extLst>
          </p:cNvPr>
          <p:cNvSpPr/>
          <p:nvPr/>
        </p:nvSpPr>
        <p:spPr bwMode="auto">
          <a:xfrm rot="19023228">
            <a:off x="702842" y="3517312"/>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p>
        </p:txBody>
      </p:sp>
      <p:sp>
        <p:nvSpPr>
          <p:cNvPr id="436" name="Oval 435">
            <a:extLst>
              <a:ext uri="{FF2B5EF4-FFF2-40B4-BE49-F238E27FC236}">
                <a16:creationId xmlns:a16="http://schemas.microsoft.com/office/drawing/2014/main" id="{2AC2B6D8-1A20-704E-9C48-83430D67B92D}"/>
              </a:ext>
            </a:extLst>
          </p:cNvPr>
          <p:cNvSpPr/>
          <p:nvPr/>
        </p:nvSpPr>
        <p:spPr bwMode="auto">
          <a:xfrm rot="19023228">
            <a:off x="665259" y="3630603"/>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p>
        </p:txBody>
      </p:sp>
      <p:sp>
        <p:nvSpPr>
          <p:cNvPr id="437" name="Oval 436">
            <a:extLst>
              <a:ext uri="{FF2B5EF4-FFF2-40B4-BE49-F238E27FC236}">
                <a16:creationId xmlns:a16="http://schemas.microsoft.com/office/drawing/2014/main" id="{E1A56E83-8984-504B-ABEF-1CBF681D6405}"/>
              </a:ext>
            </a:extLst>
          </p:cNvPr>
          <p:cNvSpPr/>
          <p:nvPr/>
        </p:nvSpPr>
        <p:spPr bwMode="auto">
          <a:xfrm rot="19023228">
            <a:off x="628881" y="3746951"/>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p>
        </p:txBody>
      </p:sp>
      <p:sp>
        <p:nvSpPr>
          <p:cNvPr id="438" name="Oval 437">
            <a:extLst>
              <a:ext uri="{FF2B5EF4-FFF2-40B4-BE49-F238E27FC236}">
                <a16:creationId xmlns:a16="http://schemas.microsoft.com/office/drawing/2014/main" id="{67A9B16C-1F1F-2F40-BAD3-1E1BA2A07DFC}"/>
              </a:ext>
            </a:extLst>
          </p:cNvPr>
          <p:cNvSpPr/>
          <p:nvPr/>
        </p:nvSpPr>
        <p:spPr bwMode="auto">
          <a:xfrm rot="19023228">
            <a:off x="606248" y="3872282"/>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p>
        </p:txBody>
      </p:sp>
      <p:sp>
        <p:nvSpPr>
          <p:cNvPr id="439" name="Oval 438">
            <a:extLst>
              <a:ext uri="{FF2B5EF4-FFF2-40B4-BE49-F238E27FC236}">
                <a16:creationId xmlns:a16="http://schemas.microsoft.com/office/drawing/2014/main" id="{B11EDE52-91E3-ED4C-8DA8-C165BD6075DC}"/>
              </a:ext>
            </a:extLst>
          </p:cNvPr>
          <p:cNvSpPr/>
          <p:nvPr/>
        </p:nvSpPr>
        <p:spPr bwMode="auto">
          <a:xfrm rot="19023228">
            <a:off x="496305" y="3872282"/>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p>
        </p:txBody>
      </p:sp>
      <p:sp>
        <p:nvSpPr>
          <p:cNvPr id="440" name="Oval 439">
            <a:extLst>
              <a:ext uri="{FF2B5EF4-FFF2-40B4-BE49-F238E27FC236}">
                <a16:creationId xmlns:a16="http://schemas.microsoft.com/office/drawing/2014/main" id="{73DDC619-D1B7-B94D-B9A1-6F23C1C85351}"/>
              </a:ext>
            </a:extLst>
          </p:cNvPr>
          <p:cNvSpPr/>
          <p:nvPr/>
        </p:nvSpPr>
        <p:spPr bwMode="auto">
          <a:xfrm rot="19023228">
            <a:off x="519406" y="3752077"/>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p>
        </p:txBody>
      </p:sp>
      <p:sp>
        <p:nvSpPr>
          <p:cNvPr id="441" name="Oval 440">
            <a:extLst>
              <a:ext uri="{FF2B5EF4-FFF2-40B4-BE49-F238E27FC236}">
                <a16:creationId xmlns:a16="http://schemas.microsoft.com/office/drawing/2014/main" id="{AE57F81D-FC46-AE4E-8521-7EABFC82CE27}"/>
              </a:ext>
            </a:extLst>
          </p:cNvPr>
          <p:cNvSpPr/>
          <p:nvPr/>
        </p:nvSpPr>
        <p:spPr bwMode="auto">
          <a:xfrm rot="19023228">
            <a:off x="549216" y="3628929"/>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p>
        </p:txBody>
      </p:sp>
      <p:sp>
        <p:nvSpPr>
          <p:cNvPr id="442" name="Oval 441">
            <a:extLst>
              <a:ext uri="{FF2B5EF4-FFF2-40B4-BE49-F238E27FC236}">
                <a16:creationId xmlns:a16="http://schemas.microsoft.com/office/drawing/2014/main" id="{81DC02ED-1306-E54D-98D0-633C4D5DD831}"/>
              </a:ext>
            </a:extLst>
          </p:cNvPr>
          <p:cNvSpPr/>
          <p:nvPr/>
        </p:nvSpPr>
        <p:spPr bwMode="auto">
          <a:xfrm rot="19023228">
            <a:off x="584318" y="3518985"/>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p>
        </p:txBody>
      </p:sp>
      <p:sp>
        <p:nvSpPr>
          <p:cNvPr id="443" name="Oval 442">
            <a:extLst>
              <a:ext uri="{FF2B5EF4-FFF2-40B4-BE49-F238E27FC236}">
                <a16:creationId xmlns:a16="http://schemas.microsoft.com/office/drawing/2014/main" id="{C605C62D-B64D-AA44-9B05-B5EE9C8203CE}"/>
              </a:ext>
            </a:extLst>
          </p:cNvPr>
          <p:cNvSpPr/>
          <p:nvPr/>
        </p:nvSpPr>
        <p:spPr bwMode="auto">
          <a:xfrm rot="19023228">
            <a:off x="628378" y="3398984"/>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p>
        </p:txBody>
      </p:sp>
      <p:sp>
        <p:nvSpPr>
          <p:cNvPr id="444" name="Oval 443">
            <a:extLst>
              <a:ext uri="{FF2B5EF4-FFF2-40B4-BE49-F238E27FC236}">
                <a16:creationId xmlns:a16="http://schemas.microsoft.com/office/drawing/2014/main" id="{4BF0BA89-0B7A-1F43-8250-1071F355328D}"/>
              </a:ext>
            </a:extLst>
          </p:cNvPr>
          <p:cNvSpPr/>
          <p:nvPr/>
        </p:nvSpPr>
        <p:spPr bwMode="auto">
          <a:xfrm rot="19023228">
            <a:off x="684941" y="3292568"/>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p>
        </p:txBody>
      </p:sp>
      <p:sp>
        <p:nvSpPr>
          <p:cNvPr id="445" name="Oval 444">
            <a:extLst>
              <a:ext uri="{FF2B5EF4-FFF2-40B4-BE49-F238E27FC236}">
                <a16:creationId xmlns:a16="http://schemas.microsoft.com/office/drawing/2014/main" id="{331BF68F-9641-C143-BFB8-17A93FC1A5B2}"/>
              </a:ext>
            </a:extLst>
          </p:cNvPr>
          <p:cNvSpPr/>
          <p:nvPr/>
        </p:nvSpPr>
        <p:spPr bwMode="auto">
          <a:xfrm rot="19023228">
            <a:off x="743145" y="3182820"/>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p>
        </p:txBody>
      </p:sp>
      <p:sp>
        <p:nvSpPr>
          <p:cNvPr id="446" name="Oval 445">
            <a:extLst>
              <a:ext uri="{FF2B5EF4-FFF2-40B4-BE49-F238E27FC236}">
                <a16:creationId xmlns:a16="http://schemas.microsoft.com/office/drawing/2014/main" id="{DA2E72B2-51EA-9748-A178-10211B135409}"/>
              </a:ext>
            </a:extLst>
          </p:cNvPr>
          <p:cNvSpPr/>
          <p:nvPr/>
        </p:nvSpPr>
        <p:spPr bwMode="auto">
          <a:xfrm rot="19023228">
            <a:off x="806581" y="3083978"/>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p>
        </p:txBody>
      </p:sp>
      <p:sp>
        <p:nvSpPr>
          <p:cNvPr id="447" name="Oval 446">
            <a:extLst>
              <a:ext uri="{FF2B5EF4-FFF2-40B4-BE49-F238E27FC236}">
                <a16:creationId xmlns:a16="http://schemas.microsoft.com/office/drawing/2014/main" id="{D24348A3-26F6-CC4A-BA36-3229A8C464C8}"/>
              </a:ext>
            </a:extLst>
          </p:cNvPr>
          <p:cNvSpPr/>
          <p:nvPr/>
        </p:nvSpPr>
        <p:spPr bwMode="auto">
          <a:xfrm rot="19023228">
            <a:off x="877698" y="2985910"/>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p>
        </p:txBody>
      </p:sp>
      <p:sp>
        <p:nvSpPr>
          <p:cNvPr id="448" name="Oval 447">
            <a:extLst>
              <a:ext uri="{FF2B5EF4-FFF2-40B4-BE49-F238E27FC236}">
                <a16:creationId xmlns:a16="http://schemas.microsoft.com/office/drawing/2014/main" id="{3846EBE6-F7C9-2746-AEB1-30653BB5ECC6}"/>
              </a:ext>
            </a:extLst>
          </p:cNvPr>
          <p:cNvSpPr/>
          <p:nvPr/>
        </p:nvSpPr>
        <p:spPr bwMode="auto">
          <a:xfrm rot="19023228">
            <a:off x="957058" y="2895144"/>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p>
        </p:txBody>
      </p:sp>
      <p:sp>
        <p:nvSpPr>
          <p:cNvPr id="449" name="Oval 448">
            <a:extLst>
              <a:ext uri="{FF2B5EF4-FFF2-40B4-BE49-F238E27FC236}">
                <a16:creationId xmlns:a16="http://schemas.microsoft.com/office/drawing/2014/main" id="{6601ADE6-7395-AA42-94E9-0786EE202C41}"/>
              </a:ext>
            </a:extLst>
          </p:cNvPr>
          <p:cNvSpPr/>
          <p:nvPr/>
        </p:nvSpPr>
        <p:spPr bwMode="auto">
          <a:xfrm rot="19023228">
            <a:off x="1039005" y="2807204"/>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p>
        </p:txBody>
      </p:sp>
      <p:sp>
        <p:nvSpPr>
          <p:cNvPr id="450" name="Oval 449">
            <a:extLst>
              <a:ext uri="{FF2B5EF4-FFF2-40B4-BE49-F238E27FC236}">
                <a16:creationId xmlns:a16="http://schemas.microsoft.com/office/drawing/2014/main" id="{4024C818-798B-7544-94AB-5B00CC173CF9}"/>
              </a:ext>
            </a:extLst>
          </p:cNvPr>
          <p:cNvSpPr/>
          <p:nvPr/>
        </p:nvSpPr>
        <p:spPr bwMode="auto">
          <a:xfrm rot="19023228">
            <a:off x="1130472" y="2729016"/>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p>
        </p:txBody>
      </p:sp>
      <p:sp>
        <p:nvSpPr>
          <p:cNvPr id="451" name="Oval 450">
            <a:extLst>
              <a:ext uri="{FF2B5EF4-FFF2-40B4-BE49-F238E27FC236}">
                <a16:creationId xmlns:a16="http://schemas.microsoft.com/office/drawing/2014/main" id="{23D6FCB8-A8D0-6943-9A00-FF5C95239BA4}"/>
              </a:ext>
            </a:extLst>
          </p:cNvPr>
          <p:cNvSpPr/>
          <p:nvPr/>
        </p:nvSpPr>
        <p:spPr bwMode="auto">
          <a:xfrm rot="19023228">
            <a:off x="1222910" y="2648074"/>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p>
        </p:txBody>
      </p:sp>
      <p:sp>
        <p:nvSpPr>
          <p:cNvPr id="452" name="Oval 451">
            <a:extLst>
              <a:ext uri="{FF2B5EF4-FFF2-40B4-BE49-F238E27FC236}">
                <a16:creationId xmlns:a16="http://schemas.microsoft.com/office/drawing/2014/main" id="{36439CB4-C80A-994F-AB08-EB753891DD3F}"/>
              </a:ext>
            </a:extLst>
          </p:cNvPr>
          <p:cNvSpPr/>
          <p:nvPr/>
        </p:nvSpPr>
        <p:spPr bwMode="auto">
          <a:xfrm rot="19023228">
            <a:off x="1320979" y="2584942"/>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p>
        </p:txBody>
      </p:sp>
      <p:sp>
        <p:nvSpPr>
          <p:cNvPr id="453" name="Oval 452">
            <a:extLst>
              <a:ext uri="{FF2B5EF4-FFF2-40B4-BE49-F238E27FC236}">
                <a16:creationId xmlns:a16="http://schemas.microsoft.com/office/drawing/2014/main" id="{6F1143F9-0000-A944-A43B-4925C5400D88}"/>
              </a:ext>
            </a:extLst>
          </p:cNvPr>
          <p:cNvSpPr/>
          <p:nvPr/>
        </p:nvSpPr>
        <p:spPr bwMode="auto">
          <a:xfrm rot="19023228">
            <a:off x="1425526" y="2519528"/>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p>
        </p:txBody>
      </p:sp>
      <p:sp>
        <p:nvSpPr>
          <p:cNvPr id="454" name="Oval 453">
            <a:extLst>
              <a:ext uri="{FF2B5EF4-FFF2-40B4-BE49-F238E27FC236}">
                <a16:creationId xmlns:a16="http://schemas.microsoft.com/office/drawing/2014/main" id="{563F268C-7AF8-9045-A371-A8CF6250B1D7}"/>
              </a:ext>
            </a:extLst>
          </p:cNvPr>
          <p:cNvSpPr/>
          <p:nvPr/>
        </p:nvSpPr>
        <p:spPr bwMode="auto">
          <a:xfrm rot="19023228">
            <a:off x="1527014" y="2467118"/>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p>
        </p:txBody>
      </p:sp>
      <p:sp>
        <p:nvSpPr>
          <p:cNvPr id="455" name="Oval 454">
            <a:extLst>
              <a:ext uri="{FF2B5EF4-FFF2-40B4-BE49-F238E27FC236}">
                <a16:creationId xmlns:a16="http://schemas.microsoft.com/office/drawing/2014/main" id="{E0082080-A671-F84C-9FF9-8358E3861B1C}"/>
              </a:ext>
            </a:extLst>
          </p:cNvPr>
          <p:cNvSpPr/>
          <p:nvPr/>
        </p:nvSpPr>
        <p:spPr bwMode="auto">
          <a:xfrm rot="19023228">
            <a:off x="1637461" y="2419406"/>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p>
        </p:txBody>
      </p:sp>
      <p:sp>
        <p:nvSpPr>
          <p:cNvPr id="456" name="Oval 455">
            <a:extLst>
              <a:ext uri="{FF2B5EF4-FFF2-40B4-BE49-F238E27FC236}">
                <a16:creationId xmlns:a16="http://schemas.microsoft.com/office/drawing/2014/main" id="{15CF1A9D-9E3A-9F44-9D20-77EA864D0918}"/>
              </a:ext>
            </a:extLst>
          </p:cNvPr>
          <p:cNvSpPr/>
          <p:nvPr/>
        </p:nvSpPr>
        <p:spPr bwMode="auto">
          <a:xfrm rot="19023228">
            <a:off x="1751559" y="2382328"/>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p>
        </p:txBody>
      </p:sp>
      <p:sp>
        <p:nvSpPr>
          <p:cNvPr id="457" name="Oval 456">
            <a:extLst>
              <a:ext uri="{FF2B5EF4-FFF2-40B4-BE49-F238E27FC236}">
                <a16:creationId xmlns:a16="http://schemas.microsoft.com/office/drawing/2014/main" id="{804C60CF-D84A-9641-B6A5-1364452C3988}"/>
              </a:ext>
            </a:extLst>
          </p:cNvPr>
          <p:cNvSpPr/>
          <p:nvPr/>
        </p:nvSpPr>
        <p:spPr bwMode="auto">
          <a:xfrm rot="19023228">
            <a:off x="1694996" y="2285159"/>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p>
        </p:txBody>
      </p:sp>
      <p:sp>
        <p:nvSpPr>
          <p:cNvPr id="458" name="Oval 457">
            <a:extLst>
              <a:ext uri="{FF2B5EF4-FFF2-40B4-BE49-F238E27FC236}">
                <a16:creationId xmlns:a16="http://schemas.microsoft.com/office/drawing/2014/main" id="{AD505A48-0317-984F-9D23-B01B2C2CA50A}"/>
              </a:ext>
            </a:extLst>
          </p:cNvPr>
          <p:cNvSpPr/>
          <p:nvPr/>
        </p:nvSpPr>
        <p:spPr bwMode="auto">
          <a:xfrm rot="19023228">
            <a:off x="1582374" y="2323712"/>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p>
        </p:txBody>
      </p:sp>
      <p:sp>
        <p:nvSpPr>
          <p:cNvPr id="459" name="Oval 458">
            <a:extLst>
              <a:ext uri="{FF2B5EF4-FFF2-40B4-BE49-F238E27FC236}">
                <a16:creationId xmlns:a16="http://schemas.microsoft.com/office/drawing/2014/main" id="{43328B60-656A-DC45-934F-835884FDA6D2}"/>
              </a:ext>
            </a:extLst>
          </p:cNvPr>
          <p:cNvSpPr/>
          <p:nvPr/>
        </p:nvSpPr>
        <p:spPr bwMode="auto">
          <a:xfrm rot="19023228">
            <a:off x="1474209" y="2373477"/>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p>
        </p:txBody>
      </p:sp>
      <p:sp>
        <p:nvSpPr>
          <p:cNvPr id="460" name="Oval 459">
            <a:extLst>
              <a:ext uri="{FF2B5EF4-FFF2-40B4-BE49-F238E27FC236}">
                <a16:creationId xmlns:a16="http://schemas.microsoft.com/office/drawing/2014/main" id="{2AB351BA-0CA5-194F-96A2-CA140B04AAFC}"/>
              </a:ext>
            </a:extLst>
          </p:cNvPr>
          <p:cNvSpPr/>
          <p:nvPr/>
        </p:nvSpPr>
        <p:spPr bwMode="auto">
          <a:xfrm rot="19023228">
            <a:off x="1367990" y="2425111"/>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p>
        </p:txBody>
      </p:sp>
      <p:sp>
        <p:nvSpPr>
          <p:cNvPr id="461" name="Oval 460">
            <a:extLst>
              <a:ext uri="{FF2B5EF4-FFF2-40B4-BE49-F238E27FC236}">
                <a16:creationId xmlns:a16="http://schemas.microsoft.com/office/drawing/2014/main" id="{DA11A4F6-4BDD-2C42-8254-5B9186BE77A2}"/>
              </a:ext>
            </a:extLst>
          </p:cNvPr>
          <p:cNvSpPr/>
          <p:nvPr/>
        </p:nvSpPr>
        <p:spPr bwMode="auto">
          <a:xfrm rot="19023228">
            <a:off x="1269345" y="2489049"/>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p>
        </p:txBody>
      </p:sp>
      <p:sp>
        <p:nvSpPr>
          <p:cNvPr id="462" name="Oval 461">
            <a:extLst>
              <a:ext uri="{FF2B5EF4-FFF2-40B4-BE49-F238E27FC236}">
                <a16:creationId xmlns:a16="http://schemas.microsoft.com/office/drawing/2014/main" id="{771C75E9-6B41-164E-B627-CCB6619E4BE0}"/>
              </a:ext>
            </a:extLst>
          </p:cNvPr>
          <p:cNvSpPr/>
          <p:nvPr/>
        </p:nvSpPr>
        <p:spPr bwMode="auto">
          <a:xfrm rot="19023228">
            <a:off x="1171780" y="2554934"/>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p>
        </p:txBody>
      </p:sp>
      <p:sp>
        <p:nvSpPr>
          <p:cNvPr id="463" name="Oval 462">
            <a:extLst>
              <a:ext uri="{FF2B5EF4-FFF2-40B4-BE49-F238E27FC236}">
                <a16:creationId xmlns:a16="http://schemas.microsoft.com/office/drawing/2014/main" id="{E349C49A-362D-F44A-BAB7-401640814F82}"/>
              </a:ext>
            </a:extLst>
          </p:cNvPr>
          <p:cNvSpPr/>
          <p:nvPr/>
        </p:nvSpPr>
        <p:spPr bwMode="auto">
          <a:xfrm rot="19023228">
            <a:off x="1075887" y="2631649"/>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p>
        </p:txBody>
      </p:sp>
      <p:sp>
        <p:nvSpPr>
          <p:cNvPr id="464" name="Oval 463">
            <a:extLst>
              <a:ext uri="{FF2B5EF4-FFF2-40B4-BE49-F238E27FC236}">
                <a16:creationId xmlns:a16="http://schemas.microsoft.com/office/drawing/2014/main" id="{7C851B32-9A13-1246-A630-B670C47652DC}"/>
              </a:ext>
            </a:extLst>
          </p:cNvPr>
          <p:cNvSpPr/>
          <p:nvPr/>
        </p:nvSpPr>
        <p:spPr bwMode="auto">
          <a:xfrm rot="19023228">
            <a:off x="982640" y="2706111"/>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p>
        </p:txBody>
      </p:sp>
      <p:sp>
        <p:nvSpPr>
          <p:cNvPr id="465" name="Oval 464">
            <a:extLst>
              <a:ext uri="{FF2B5EF4-FFF2-40B4-BE49-F238E27FC236}">
                <a16:creationId xmlns:a16="http://schemas.microsoft.com/office/drawing/2014/main" id="{9BA30930-DD8F-AF4B-8930-91B5956EA36E}"/>
              </a:ext>
            </a:extLst>
          </p:cNvPr>
          <p:cNvSpPr/>
          <p:nvPr/>
        </p:nvSpPr>
        <p:spPr bwMode="auto">
          <a:xfrm rot="19023228">
            <a:off x="904755" y="2795403"/>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p>
        </p:txBody>
      </p:sp>
      <p:sp>
        <p:nvSpPr>
          <p:cNvPr id="466" name="Oval 465">
            <a:extLst>
              <a:ext uri="{FF2B5EF4-FFF2-40B4-BE49-F238E27FC236}">
                <a16:creationId xmlns:a16="http://schemas.microsoft.com/office/drawing/2014/main" id="{E69DC2BB-69FE-074C-84A2-EA17ABDC44E0}"/>
              </a:ext>
            </a:extLst>
          </p:cNvPr>
          <p:cNvSpPr/>
          <p:nvPr/>
        </p:nvSpPr>
        <p:spPr bwMode="auto">
          <a:xfrm rot="19023228">
            <a:off x="821637" y="2884117"/>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p>
        </p:txBody>
      </p:sp>
      <p:sp>
        <p:nvSpPr>
          <p:cNvPr id="467" name="Oval 466">
            <a:extLst>
              <a:ext uri="{FF2B5EF4-FFF2-40B4-BE49-F238E27FC236}">
                <a16:creationId xmlns:a16="http://schemas.microsoft.com/office/drawing/2014/main" id="{69910A25-0709-E944-A6AE-96792594BD28}"/>
              </a:ext>
            </a:extLst>
          </p:cNvPr>
          <p:cNvSpPr/>
          <p:nvPr/>
        </p:nvSpPr>
        <p:spPr bwMode="auto">
          <a:xfrm rot="19023228">
            <a:off x="749350" y="2977058"/>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p>
        </p:txBody>
      </p:sp>
      <p:sp>
        <p:nvSpPr>
          <p:cNvPr id="468" name="Oval 467">
            <a:extLst>
              <a:ext uri="{FF2B5EF4-FFF2-40B4-BE49-F238E27FC236}">
                <a16:creationId xmlns:a16="http://schemas.microsoft.com/office/drawing/2014/main" id="{AC5686E1-59A7-D447-91A0-373DCF7FA1C6}"/>
              </a:ext>
            </a:extLst>
          </p:cNvPr>
          <p:cNvSpPr/>
          <p:nvPr/>
        </p:nvSpPr>
        <p:spPr bwMode="auto">
          <a:xfrm rot="19023228">
            <a:off x="677061" y="3077377"/>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p>
        </p:txBody>
      </p:sp>
      <p:sp>
        <p:nvSpPr>
          <p:cNvPr id="469" name="Oval 468">
            <a:extLst>
              <a:ext uri="{FF2B5EF4-FFF2-40B4-BE49-F238E27FC236}">
                <a16:creationId xmlns:a16="http://schemas.microsoft.com/office/drawing/2014/main" id="{898AED95-B61B-9244-9218-B7B9ACF6C079}"/>
              </a:ext>
            </a:extLst>
          </p:cNvPr>
          <p:cNvSpPr/>
          <p:nvPr/>
        </p:nvSpPr>
        <p:spPr bwMode="auto">
          <a:xfrm rot="19023228">
            <a:off x="621001" y="3180646"/>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p>
        </p:txBody>
      </p:sp>
      <p:sp>
        <p:nvSpPr>
          <p:cNvPr id="470" name="Oval 469">
            <a:extLst>
              <a:ext uri="{FF2B5EF4-FFF2-40B4-BE49-F238E27FC236}">
                <a16:creationId xmlns:a16="http://schemas.microsoft.com/office/drawing/2014/main" id="{2E8744D8-4127-8E41-8827-F535B41D30C1}"/>
              </a:ext>
            </a:extLst>
          </p:cNvPr>
          <p:cNvSpPr/>
          <p:nvPr/>
        </p:nvSpPr>
        <p:spPr bwMode="auto">
          <a:xfrm rot="19023228">
            <a:off x="559543" y="3288143"/>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p>
        </p:txBody>
      </p:sp>
      <p:sp>
        <p:nvSpPr>
          <p:cNvPr id="471" name="Oval 470">
            <a:extLst>
              <a:ext uri="{FF2B5EF4-FFF2-40B4-BE49-F238E27FC236}">
                <a16:creationId xmlns:a16="http://schemas.microsoft.com/office/drawing/2014/main" id="{8E96D626-E018-6F4D-B4E7-8B60EFFEF8C8}"/>
              </a:ext>
            </a:extLst>
          </p:cNvPr>
          <p:cNvSpPr/>
          <p:nvPr/>
        </p:nvSpPr>
        <p:spPr bwMode="auto">
          <a:xfrm rot="19023228">
            <a:off x="513307" y="3400460"/>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p>
        </p:txBody>
      </p:sp>
      <p:sp>
        <p:nvSpPr>
          <p:cNvPr id="472" name="Oval 471">
            <a:extLst>
              <a:ext uri="{FF2B5EF4-FFF2-40B4-BE49-F238E27FC236}">
                <a16:creationId xmlns:a16="http://schemas.microsoft.com/office/drawing/2014/main" id="{43D453B4-E71F-5A4B-AB79-72BB3BE7B4A7}"/>
              </a:ext>
            </a:extLst>
          </p:cNvPr>
          <p:cNvSpPr/>
          <p:nvPr/>
        </p:nvSpPr>
        <p:spPr bwMode="auto">
          <a:xfrm rot="19023228">
            <a:off x="469552" y="3516809"/>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p>
        </p:txBody>
      </p:sp>
      <p:sp>
        <p:nvSpPr>
          <p:cNvPr id="473" name="Oval 472">
            <a:extLst>
              <a:ext uri="{FF2B5EF4-FFF2-40B4-BE49-F238E27FC236}">
                <a16:creationId xmlns:a16="http://schemas.microsoft.com/office/drawing/2014/main" id="{106FD760-A4A6-5040-918D-904965E1F437}"/>
              </a:ext>
            </a:extLst>
          </p:cNvPr>
          <p:cNvSpPr/>
          <p:nvPr/>
        </p:nvSpPr>
        <p:spPr bwMode="auto">
          <a:xfrm rot="19023228">
            <a:off x="440046" y="3628929"/>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p>
        </p:txBody>
      </p:sp>
      <p:sp>
        <p:nvSpPr>
          <p:cNvPr id="474" name="Oval 473">
            <a:extLst>
              <a:ext uri="{FF2B5EF4-FFF2-40B4-BE49-F238E27FC236}">
                <a16:creationId xmlns:a16="http://schemas.microsoft.com/office/drawing/2014/main" id="{4FBA58E1-2B00-7341-91EE-66266C565324}"/>
              </a:ext>
            </a:extLst>
          </p:cNvPr>
          <p:cNvSpPr/>
          <p:nvPr/>
        </p:nvSpPr>
        <p:spPr bwMode="auto">
          <a:xfrm rot="19023228">
            <a:off x="410038" y="3754524"/>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p>
        </p:txBody>
      </p:sp>
      <p:sp>
        <p:nvSpPr>
          <p:cNvPr id="475" name="Oval 474">
            <a:extLst>
              <a:ext uri="{FF2B5EF4-FFF2-40B4-BE49-F238E27FC236}">
                <a16:creationId xmlns:a16="http://schemas.microsoft.com/office/drawing/2014/main" id="{49B68110-5FE6-3544-9C39-75C9FE638D57}"/>
              </a:ext>
            </a:extLst>
          </p:cNvPr>
          <p:cNvSpPr/>
          <p:nvPr/>
        </p:nvSpPr>
        <p:spPr bwMode="auto">
          <a:xfrm rot="19023228">
            <a:off x="388412" y="3872282"/>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p>
        </p:txBody>
      </p:sp>
      <p:sp>
        <p:nvSpPr>
          <p:cNvPr id="476" name="Oval 475">
            <a:extLst>
              <a:ext uri="{FF2B5EF4-FFF2-40B4-BE49-F238E27FC236}">
                <a16:creationId xmlns:a16="http://schemas.microsoft.com/office/drawing/2014/main" id="{EC7AC369-A8DF-DF41-8E76-5AC654332048}"/>
              </a:ext>
            </a:extLst>
          </p:cNvPr>
          <p:cNvSpPr/>
          <p:nvPr/>
        </p:nvSpPr>
        <p:spPr bwMode="auto">
          <a:xfrm rot="19023228">
            <a:off x="276291" y="3872282"/>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p>
        </p:txBody>
      </p:sp>
      <p:sp>
        <p:nvSpPr>
          <p:cNvPr id="477" name="Oval 476">
            <a:extLst>
              <a:ext uri="{FF2B5EF4-FFF2-40B4-BE49-F238E27FC236}">
                <a16:creationId xmlns:a16="http://schemas.microsoft.com/office/drawing/2014/main" id="{2F308E9B-87CA-7644-A356-693EC176E07C}"/>
              </a:ext>
            </a:extLst>
          </p:cNvPr>
          <p:cNvSpPr/>
          <p:nvPr/>
        </p:nvSpPr>
        <p:spPr bwMode="auto">
          <a:xfrm rot="19023228">
            <a:off x="299591" y="3747651"/>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p>
        </p:txBody>
      </p:sp>
      <p:sp>
        <p:nvSpPr>
          <p:cNvPr id="478" name="Oval 477">
            <a:extLst>
              <a:ext uri="{FF2B5EF4-FFF2-40B4-BE49-F238E27FC236}">
                <a16:creationId xmlns:a16="http://schemas.microsoft.com/office/drawing/2014/main" id="{56E7A06F-D55D-3C4E-A88B-CFA1B20F3C23}"/>
              </a:ext>
            </a:extLst>
          </p:cNvPr>
          <p:cNvSpPr/>
          <p:nvPr/>
        </p:nvSpPr>
        <p:spPr bwMode="auto">
          <a:xfrm rot="19023228">
            <a:off x="324473" y="3633552"/>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p>
        </p:txBody>
      </p:sp>
      <p:sp>
        <p:nvSpPr>
          <p:cNvPr id="479" name="Oval 478">
            <a:extLst>
              <a:ext uri="{FF2B5EF4-FFF2-40B4-BE49-F238E27FC236}">
                <a16:creationId xmlns:a16="http://schemas.microsoft.com/office/drawing/2014/main" id="{D6B00D5A-78B2-D747-9088-6A54FF544D7B}"/>
              </a:ext>
            </a:extLst>
          </p:cNvPr>
          <p:cNvSpPr/>
          <p:nvPr/>
        </p:nvSpPr>
        <p:spPr bwMode="auto">
          <a:xfrm rot="19023228">
            <a:off x="357629" y="3517312"/>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p>
        </p:txBody>
      </p:sp>
      <p:sp>
        <p:nvSpPr>
          <p:cNvPr id="480" name="Oval 479">
            <a:extLst>
              <a:ext uri="{FF2B5EF4-FFF2-40B4-BE49-F238E27FC236}">
                <a16:creationId xmlns:a16="http://schemas.microsoft.com/office/drawing/2014/main" id="{5A8DC927-C8E0-CC48-8441-022B5F5D652D}"/>
              </a:ext>
            </a:extLst>
          </p:cNvPr>
          <p:cNvSpPr/>
          <p:nvPr/>
        </p:nvSpPr>
        <p:spPr bwMode="auto">
          <a:xfrm rot="19023228">
            <a:off x="395285" y="3404885"/>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p>
        </p:txBody>
      </p:sp>
      <p:sp>
        <p:nvSpPr>
          <p:cNvPr id="481" name="Oval 480">
            <a:extLst>
              <a:ext uri="{FF2B5EF4-FFF2-40B4-BE49-F238E27FC236}">
                <a16:creationId xmlns:a16="http://schemas.microsoft.com/office/drawing/2014/main" id="{4BC33DAA-279B-684B-8435-02E9F436F877}"/>
              </a:ext>
            </a:extLst>
          </p:cNvPr>
          <p:cNvSpPr/>
          <p:nvPr/>
        </p:nvSpPr>
        <p:spPr bwMode="auto">
          <a:xfrm rot="19023228">
            <a:off x="443969" y="3286865"/>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p>
        </p:txBody>
      </p:sp>
      <p:sp>
        <p:nvSpPr>
          <p:cNvPr id="482" name="Oval 481">
            <a:extLst>
              <a:ext uri="{FF2B5EF4-FFF2-40B4-BE49-F238E27FC236}">
                <a16:creationId xmlns:a16="http://schemas.microsoft.com/office/drawing/2014/main" id="{07064B60-657E-7E44-BC8A-C2E64EA41B1D}"/>
              </a:ext>
            </a:extLst>
          </p:cNvPr>
          <p:cNvSpPr/>
          <p:nvPr/>
        </p:nvSpPr>
        <p:spPr bwMode="auto">
          <a:xfrm rot="19023228">
            <a:off x="492851" y="3181148"/>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p>
        </p:txBody>
      </p:sp>
      <p:sp>
        <p:nvSpPr>
          <p:cNvPr id="483" name="Oval 482">
            <a:extLst>
              <a:ext uri="{FF2B5EF4-FFF2-40B4-BE49-F238E27FC236}">
                <a16:creationId xmlns:a16="http://schemas.microsoft.com/office/drawing/2014/main" id="{5F044DC9-E6FE-BC42-87E6-A624ADE8C3E3}"/>
              </a:ext>
            </a:extLst>
          </p:cNvPr>
          <p:cNvSpPr/>
          <p:nvPr/>
        </p:nvSpPr>
        <p:spPr bwMode="auto">
          <a:xfrm rot="19023228">
            <a:off x="554812" y="3077879"/>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p>
        </p:txBody>
      </p:sp>
      <p:sp>
        <p:nvSpPr>
          <p:cNvPr id="484" name="Oval 483">
            <a:extLst>
              <a:ext uri="{FF2B5EF4-FFF2-40B4-BE49-F238E27FC236}">
                <a16:creationId xmlns:a16="http://schemas.microsoft.com/office/drawing/2014/main" id="{DDDDE87A-A48D-5648-87D0-949404CF0C3A}"/>
              </a:ext>
            </a:extLst>
          </p:cNvPr>
          <p:cNvSpPr/>
          <p:nvPr/>
        </p:nvSpPr>
        <p:spPr bwMode="auto">
          <a:xfrm rot="19023228">
            <a:off x="620029" y="2975385"/>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p>
        </p:txBody>
      </p:sp>
      <p:sp>
        <p:nvSpPr>
          <p:cNvPr id="485" name="Oval 484">
            <a:extLst>
              <a:ext uri="{FF2B5EF4-FFF2-40B4-BE49-F238E27FC236}">
                <a16:creationId xmlns:a16="http://schemas.microsoft.com/office/drawing/2014/main" id="{51A9420D-0231-9944-B8EF-4900C884B5A9}"/>
              </a:ext>
            </a:extLst>
          </p:cNvPr>
          <p:cNvSpPr/>
          <p:nvPr/>
        </p:nvSpPr>
        <p:spPr bwMode="auto">
          <a:xfrm rot="19023228">
            <a:off x="688863" y="2869365"/>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p>
        </p:txBody>
      </p:sp>
      <p:sp>
        <p:nvSpPr>
          <p:cNvPr id="486" name="Oval 485">
            <a:extLst>
              <a:ext uri="{FF2B5EF4-FFF2-40B4-BE49-F238E27FC236}">
                <a16:creationId xmlns:a16="http://schemas.microsoft.com/office/drawing/2014/main" id="{7805EEEE-5E02-9C4E-AFEB-25E8BB3201FF}"/>
              </a:ext>
            </a:extLst>
          </p:cNvPr>
          <p:cNvSpPr/>
          <p:nvPr/>
        </p:nvSpPr>
        <p:spPr bwMode="auto">
          <a:xfrm rot="19023228">
            <a:off x="765577" y="2783799"/>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p>
        </p:txBody>
      </p:sp>
      <p:sp>
        <p:nvSpPr>
          <p:cNvPr id="487" name="Oval 486">
            <a:extLst>
              <a:ext uri="{FF2B5EF4-FFF2-40B4-BE49-F238E27FC236}">
                <a16:creationId xmlns:a16="http://schemas.microsoft.com/office/drawing/2014/main" id="{5783B321-AA60-3844-AB57-7A6107BFB611}"/>
              </a:ext>
            </a:extLst>
          </p:cNvPr>
          <p:cNvSpPr/>
          <p:nvPr/>
        </p:nvSpPr>
        <p:spPr bwMode="auto">
          <a:xfrm rot="19023228">
            <a:off x="845943" y="2689686"/>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p>
        </p:txBody>
      </p:sp>
      <p:sp>
        <p:nvSpPr>
          <p:cNvPr id="488" name="Oval 487">
            <a:extLst>
              <a:ext uri="{FF2B5EF4-FFF2-40B4-BE49-F238E27FC236}">
                <a16:creationId xmlns:a16="http://schemas.microsoft.com/office/drawing/2014/main" id="{BBE4E9C1-BF3F-464D-BB66-40D66FF18D7C}"/>
              </a:ext>
            </a:extLst>
          </p:cNvPr>
          <p:cNvSpPr/>
          <p:nvPr/>
        </p:nvSpPr>
        <p:spPr bwMode="auto">
          <a:xfrm rot="19023228">
            <a:off x="929836" y="2606568"/>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p>
        </p:txBody>
      </p:sp>
      <p:sp>
        <p:nvSpPr>
          <p:cNvPr id="489" name="Oval 488">
            <a:extLst>
              <a:ext uri="{FF2B5EF4-FFF2-40B4-BE49-F238E27FC236}">
                <a16:creationId xmlns:a16="http://schemas.microsoft.com/office/drawing/2014/main" id="{B020A2E7-64C3-424F-8F17-47376EBD720E}"/>
              </a:ext>
            </a:extLst>
          </p:cNvPr>
          <p:cNvSpPr/>
          <p:nvPr/>
        </p:nvSpPr>
        <p:spPr bwMode="auto">
          <a:xfrm rot="19023228">
            <a:off x="1021302" y="2528379"/>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p>
        </p:txBody>
      </p:sp>
      <p:sp>
        <p:nvSpPr>
          <p:cNvPr id="490" name="Oval 489">
            <a:extLst>
              <a:ext uri="{FF2B5EF4-FFF2-40B4-BE49-F238E27FC236}">
                <a16:creationId xmlns:a16="http://schemas.microsoft.com/office/drawing/2014/main" id="{5F820919-8582-C342-99DC-3161ACC89C88}"/>
              </a:ext>
            </a:extLst>
          </p:cNvPr>
          <p:cNvSpPr/>
          <p:nvPr/>
        </p:nvSpPr>
        <p:spPr bwMode="auto">
          <a:xfrm rot="19023228">
            <a:off x="1114244" y="2460518"/>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p>
        </p:txBody>
      </p:sp>
      <p:sp>
        <p:nvSpPr>
          <p:cNvPr id="491" name="Oval 490">
            <a:extLst>
              <a:ext uri="{FF2B5EF4-FFF2-40B4-BE49-F238E27FC236}">
                <a16:creationId xmlns:a16="http://schemas.microsoft.com/office/drawing/2014/main" id="{5859CF02-E13D-BD41-92AF-50A4EB2AC96F}"/>
              </a:ext>
            </a:extLst>
          </p:cNvPr>
          <p:cNvSpPr/>
          <p:nvPr/>
        </p:nvSpPr>
        <p:spPr bwMode="auto">
          <a:xfrm rot="19023228">
            <a:off x="1214059" y="2388427"/>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p>
        </p:txBody>
      </p:sp>
      <p:sp>
        <p:nvSpPr>
          <p:cNvPr id="492" name="Oval 491">
            <a:extLst>
              <a:ext uri="{FF2B5EF4-FFF2-40B4-BE49-F238E27FC236}">
                <a16:creationId xmlns:a16="http://schemas.microsoft.com/office/drawing/2014/main" id="{F3678643-0A23-1E42-92A4-A50B9980577E}"/>
              </a:ext>
            </a:extLst>
          </p:cNvPr>
          <p:cNvSpPr/>
          <p:nvPr/>
        </p:nvSpPr>
        <p:spPr bwMode="auto">
          <a:xfrm rot="19023228">
            <a:off x="1315078" y="2329721"/>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p>
        </p:txBody>
      </p:sp>
      <p:sp>
        <p:nvSpPr>
          <p:cNvPr id="493" name="Oval 492">
            <a:extLst>
              <a:ext uri="{FF2B5EF4-FFF2-40B4-BE49-F238E27FC236}">
                <a16:creationId xmlns:a16="http://schemas.microsoft.com/office/drawing/2014/main" id="{3722F7C0-8A38-6D4E-A890-FF21524F3942}"/>
              </a:ext>
            </a:extLst>
          </p:cNvPr>
          <p:cNvSpPr/>
          <p:nvPr/>
        </p:nvSpPr>
        <p:spPr bwMode="auto">
          <a:xfrm rot="19023228">
            <a:off x="1420794" y="2273858"/>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p>
        </p:txBody>
      </p:sp>
      <p:sp>
        <p:nvSpPr>
          <p:cNvPr id="494" name="Oval 493">
            <a:extLst>
              <a:ext uri="{FF2B5EF4-FFF2-40B4-BE49-F238E27FC236}">
                <a16:creationId xmlns:a16="http://schemas.microsoft.com/office/drawing/2014/main" id="{B73894B9-6711-1E4C-A895-A7572C7A4CA2}"/>
              </a:ext>
            </a:extLst>
          </p:cNvPr>
          <p:cNvSpPr/>
          <p:nvPr/>
        </p:nvSpPr>
        <p:spPr bwMode="auto">
          <a:xfrm rot="19023228">
            <a:off x="1528992" y="2226452"/>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p>
        </p:txBody>
      </p:sp>
      <p:sp>
        <p:nvSpPr>
          <p:cNvPr id="495" name="Oval 494">
            <a:extLst>
              <a:ext uri="{FF2B5EF4-FFF2-40B4-BE49-F238E27FC236}">
                <a16:creationId xmlns:a16="http://schemas.microsoft.com/office/drawing/2014/main" id="{69E9E4EA-0A1F-E642-812C-0A88012B3474}"/>
              </a:ext>
            </a:extLst>
          </p:cNvPr>
          <p:cNvSpPr/>
          <p:nvPr/>
        </p:nvSpPr>
        <p:spPr bwMode="auto">
          <a:xfrm rot="19023228">
            <a:off x="1640915" y="2183166"/>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dirty="0"/>
          </a:p>
        </p:txBody>
      </p:sp>
      <p:sp>
        <p:nvSpPr>
          <p:cNvPr id="496" name="Oval 495">
            <a:extLst>
              <a:ext uri="{FF2B5EF4-FFF2-40B4-BE49-F238E27FC236}">
                <a16:creationId xmlns:a16="http://schemas.microsoft.com/office/drawing/2014/main" id="{E8FD8A24-45A8-2D40-9BB2-E946C2142244}"/>
              </a:ext>
            </a:extLst>
          </p:cNvPr>
          <p:cNvSpPr/>
          <p:nvPr/>
        </p:nvSpPr>
        <p:spPr bwMode="auto">
          <a:xfrm>
            <a:off x="2276349" y="3189715"/>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cxnSp>
        <p:nvCxnSpPr>
          <p:cNvPr id="497" name="Straight Connector 496">
            <a:extLst>
              <a:ext uri="{FF2B5EF4-FFF2-40B4-BE49-F238E27FC236}">
                <a16:creationId xmlns:a16="http://schemas.microsoft.com/office/drawing/2014/main" id="{B9E579B0-2AF0-724B-9D59-886B48445743}"/>
              </a:ext>
            </a:extLst>
          </p:cNvPr>
          <p:cNvCxnSpPr>
            <a:cxnSpLocks/>
          </p:cNvCxnSpPr>
          <p:nvPr/>
        </p:nvCxnSpPr>
        <p:spPr bwMode="auto">
          <a:xfrm>
            <a:off x="2369592" y="2074261"/>
            <a:ext cx="70446" cy="1346442"/>
          </a:xfrm>
          <a:prstGeom prst="line">
            <a:avLst/>
          </a:prstGeom>
          <a:ln w="19050">
            <a:solidFill>
              <a:schemeClr val="accent1"/>
            </a:solidFill>
            <a:prstDash val="sysDot"/>
            <a:headEnd type="none"/>
            <a:tailEnd type="oval"/>
          </a:ln>
          <a:effectLst/>
        </p:spPr>
        <p:style>
          <a:lnRef idx="2">
            <a:schemeClr val="accent1"/>
          </a:lnRef>
          <a:fillRef idx="0">
            <a:schemeClr val="accent1"/>
          </a:fillRef>
          <a:effectRef idx="1">
            <a:schemeClr val="accent1"/>
          </a:effectRef>
          <a:fontRef idx="minor">
            <a:schemeClr val="tx1"/>
          </a:fontRef>
        </p:style>
      </p:cxnSp>
      <p:sp>
        <p:nvSpPr>
          <p:cNvPr id="498" name="Oval 497">
            <a:extLst>
              <a:ext uri="{FF2B5EF4-FFF2-40B4-BE49-F238E27FC236}">
                <a16:creationId xmlns:a16="http://schemas.microsoft.com/office/drawing/2014/main" id="{E4FEC228-03F2-EE4F-9F9A-2EAB63FFD8C5}"/>
              </a:ext>
            </a:extLst>
          </p:cNvPr>
          <p:cNvSpPr/>
          <p:nvPr/>
        </p:nvSpPr>
        <p:spPr bwMode="auto">
          <a:xfrm>
            <a:off x="2474671" y="2306029"/>
            <a:ext cx="91440" cy="91440"/>
          </a:xfrm>
          <a:prstGeom prst="ellipse">
            <a:avLst/>
          </a:prstGeom>
          <a:solidFill>
            <a:schemeClr val="tx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sp>
        <p:nvSpPr>
          <p:cNvPr id="499" name="Oval 498">
            <a:extLst>
              <a:ext uri="{FF2B5EF4-FFF2-40B4-BE49-F238E27FC236}">
                <a16:creationId xmlns:a16="http://schemas.microsoft.com/office/drawing/2014/main" id="{626289E5-F07D-2D4D-9257-A75845F071BC}"/>
              </a:ext>
            </a:extLst>
          </p:cNvPr>
          <p:cNvSpPr/>
          <p:nvPr/>
        </p:nvSpPr>
        <p:spPr bwMode="auto">
          <a:xfrm>
            <a:off x="4191133" y="4115603"/>
            <a:ext cx="91440" cy="91440"/>
          </a:xfrm>
          <a:prstGeom prst="ellipse">
            <a:avLst/>
          </a:prstGeom>
          <a:solidFill>
            <a:schemeClr val="bg2"/>
          </a:solidFill>
          <a:ln w="9525">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US"/>
          </a:p>
        </p:txBody>
      </p:sp>
      <p:cxnSp>
        <p:nvCxnSpPr>
          <p:cNvPr id="500" name="Straight Connector 499">
            <a:extLst>
              <a:ext uri="{FF2B5EF4-FFF2-40B4-BE49-F238E27FC236}">
                <a16:creationId xmlns:a16="http://schemas.microsoft.com/office/drawing/2014/main" id="{0387C439-E5D8-3F43-AB9B-C498CBCBFBAB}"/>
              </a:ext>
            </a:extLst>
          </p:cNvPr>
          <p:cNvCxnSpPr>
            <a:cxnSpLocks/>
          </p:cNvCxnSpPr>
          <p:nvPr/>
        </p:nvCxnSpPr>
        <p:spPr bwMode="auto">
          <a:xfrm>
            <a:off x="6634937" y="2139031"/>
            <a:ext cx="0" cy="1096676"/>
          </a:xfrm>
          <a:prstGeom prst="line">
            <a:avLst/>
          </a:prstGeom>
          <a:ln w="19050">
            <a:solidFill>
              <a:schemeClr val="accent1"/>
            </a:solidFill>
            <a:prstDash val="sysDot"/>
            <a:headEnd type="oval"/>
          </a:ln>
          <a:effectLst/>
        </p:spPr>
        <p:style>
          <a:lnRef idx="2">
            <a:schemeClr val="accent1"/>
          </a:lnRef>
          <a:fillRef idx="0">
            <a:schemeClr val="accent1"/>
          </a:fillRef>
          <a:effectRef idx="1">
            <a:schemeClr val="accent1"/>
          </a:effectRef>
          <a:fontRef idx="minor">
            <a:schemeClr val="tx1"/>
          </a:fontRef>
        </p:style>
      </p:cxnSp>
      <p:sp>
        <p:nvSpPr>
          <p:cNvPr id="501" name="TextBox 7">
            <a:extLst>
              <a:ext uri="{FF2B5EF4-FFF2-40B4-BE49-F238E27FC236}">
                <a16:creationId xmlns:a16="http://schemas.microsoft.com/office/drawing/2014/main" id="{D0DFC571-6EC9-4A4E-A2FC-0AC24D787C12}"/>
              </a:ext>
            </a:extLst>
          </p:cNvPr>
          <p:cNvSpPr txBox="1">
            <a:spLocks noChangeArrowheads="1"/>
          </p:cNvSpPr>
          <p:nvPr/>
        </p:nvSpPr>
        <p:spPr bwMode="auto">
          <a:xfrm>
            <a:off x="5601475" y="1847743"/>
            <a:ext cx="2066925" cy="2616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lgn="ctr">
              <a:lnSpc>
                <a:spcPct val="100000"/>
              </a:lnSpc>
              <a:spcBef>
                <a:spcPct val="0"/>
              </a:spcBef>
              <a:buFontTx/>
              <a:buNone/>
            </a:pPr>
            <a:r>
              <a:rPr lang="en-US" altLang="en-US" sz="1100" i="1" dirty="0">
                <a:latin typeface="+mj-lt"/>
                <a:cs typeface="Verdana"/>
              </a:rPr>
              <a:t>50 votes for majority</a:t>
            </a:r>
          </a:p>
        </p:txBody>
      </p:sp>
      <p:sp>
        <p:nvSpPr>
          <p:cNvPr id="502" name="Oval 501">
            <a:extLst>
              <a:ext uri="{FF2B5EF4-FFF2-40B4-BE49-F238E27FC236}">
                <a16:creationId xmlns:a16="http://schemas.microsoft.com/office/drawing/2014/main" id="{AF1DE7EE-EACB-2C4F-AD5D-0313A54F1CF5}"/>
              </a:ext>
            </a:extLst>
          </p:cNvPr>
          <p:cNvSpPr/>
          <p:nvPr/>
        </p:nvSpPr>
        <p:spPr bwMode="auto">
          <a:xfrm rot="19023228">
            <a:off x="6423347" y="3102696"/>
            <a:ext cx="158750" cy="158750"/>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MS PGothic" charset="0"/>
              <a:cs typeface="MS PGothic" charset="0"/>
            </a:endParaRPr>
          </a:p>
        </p:txBody>
      </p:sp>
      <p:sp>
        <p:nvSpPr>
          <p:cNvPr id="503" name="Oval 502">
            <a:extLst>
              <a:ext uri="{FF2B5EF4-FFF2-40B4-BE49-F238E27FC236}">
                <a16:creationId xmlns:a16="http://schemas.microsoft.com/office/drawing/2014/main" id="{4FE020C1-8086-CA44-9C6D-A702EB6AE58D}"/>
              </a:ext>
            </a:extLst>
          </p:cNvPr>
          <p:cNvSpPr/>
          <p:nvPr/>
        </p:nvSpPr>
        <p:spPr bwMode="auto">
          <a:xfrm rot="19023228">
            <a:off x="6016947" y="3231284"/>
            <a:ext cx="158750" cy="158750"/>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MS PGothic" charset="0"/>
              <a:cs typeface="MS PGothic" charset="0"/>
            </a:endParaRPr>
          </a:p>
        </p:txBody>
      </p:sp>
      <p:sp>
        <p:nvSpPr>
          <p:cNvPr id="504" name="Oval 503">
            <a:extLst>
              <a:ext uri="{FF2B5EF4-FFF2-40B4-BE49-F238E27FC236}">
                <a16:creationId xmlns:a16="http://schemas.microsoft.com/office/drawing/2014/main" id="{CF508E1E-34AD-A144-9C74-394FFAB1AD2B}"/>
              </a:ext>
            </a:extLst>
          </p:cNvPr>
          <p:cNvSpPr/>
          <p:nvPr/>
        </p:nvSpPr>
        <p:spPr bwMode="auto">
          <a:xfrm rot="19023228">
            <a:off x="5853435" y="3345584"/>
            <a:ext cx="158750" cy="158750"/>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MS PGothic" charset="0"/>
              <a:cs typeface="MS PGothic" charset="0"/>
            </a:endParaRPr>
          </a:p>
        </p:txBody>
      </p:sp>
      <p:sp>
        <p:nvSpPr>
          <p:cNvPr id="505" name="Oval 504">
            <a:extLst>
              <a:ext uri="{FF2B5EF4-FFF2-40B4-BE49-F238E27FC236}">
                <a16:creationId xmlns:a16="http://schemas.microsoft.com/office/drawing/2014/main" id="{29FEE629-C723-894D-A9EF-CF05D1F4B70F}"/>
              </a:ext>
            </a:extLst>
          </p:cNvPr>
          <p:cNvSpPr/>
          <p:nvPr/>
        </p:nvSpPr>
        <p:spPr bwMode="auto">
          <a:xfrm rot="19023228">
            <a:off x="5710560" y="3485284"/>
            <a:ext cx="158750" cy="158750"/>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MS PGothic" charset="0"/>
              <a:cs typeface="MS PGothic" charset="0"/>
            </a:endParaRPr>
          </a:p>
        </p:txBody>
      </p:sp>
      <p:sp>
        <p:nvSpPr>
          <p:cNvPr id="506" name="Oval 505">
            <a:extLst>
              <a:ext uri="{FF2B5EF4-FFF2-40B4-BE49-F238E27FC236}">
                <a16:creationId xmlns:a16="http://schemas.microsoft.com/office/drawing/2014/main" id="{B8D2FDDC-AC5B-1C41-A8C9-78F73D4BF19C}"/>
              </a:ext>
            </a:extLst>
          </p:cNvPr>
          <p:cNvSpPr/>
          <p:nvPr/>
        </p:nvSpPr>
        <p:spPr bwMode="auto">
          <a:xfrm rot="19023228">
            <a:off x="5601022" y="3656734"/>
            <a:ext cx="158750" cy="158750"/>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MS PGothic" charset="0"/>
              <a:cs typeface="MS PGothic" charset="0"/>
            </a:endParaRPr>
          </a:p>
        </p:txBody>
      </p:sp>
      <p:sp>
        <p:nvSpPr>
          <p:cNvPr id="507" name="Oval 506">
            <a:extLst>
              <a:ext uri="{FF2B5EF4-FFF2-40B4-BE49-F238E27FC236}">
                <a16:creationId xmlns:a16="http://schemas.microsoft.com/office/drawing/2014/main" id="{C579894B-4605-9542-B718-3789E117F56B}"/>
              </a:ext>
            </a:extLst>
          </p:cNvPr>
          <p:cNvSpPr/>
          <p:nvPr/>
        </p:nvSpPr>
        <p:spPr bwMode="auto">
          <a:xfrm rot="19023228">
            <a:off x="5520060" y="3847234"/>
            <a:ext cx="160337" cy="158750"/>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MS PGothic" charset="0"/>
              <a:cs typeface="MS PGothic" charset="0"/>
            </a:endParaRPr>
          </a:p>
        </p:txBody>
      </p:sp>
      <p:sp>
        <p:nvSpPr>
          <p:cNvPr id="508" name="Oval 507">
            <a:extLst>
              <a:ext uri="{FF2B5EF4-FFF2-40B4-BE49-F238E27FC236}">
                <a16:creationId xmlns:a16="http://schemas.microsoft.com/office/drawing/2014/main" id="{9849C7D6-F9D1-364A-B1AD-6B6AD4A9AA96}"/>
              </a:ext>
            </a:extLst>
          </p:cNvPr>
          <p:cNvSpPr/>
          <p:nvPr/>
        </p:nvSpPr>
        <p:spPr bwMode="auto">
          <a:xfrm rot="19023228">
            <a:off x="5481960" y="4054402"/>
            <a:ext cx="158750" cy="158750"/>
          </a:xfrm>
          <a:prstGeom prst="ellipse">
            <a:avLst/>
          </a:prstGeom>
          <a:solidFill>
            <a:schemeClr val="bg2"/>
          </a:solidFill>
          <a:ln w="1905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MS PGothic" charset="0"/>
              <a:cs typeface="MS PGothic" charset="0"/>
            </a:endParaRPr>
          </a:p>
        </p:txBody>
      </p:sp>
      <p:sp>
        <p:nvSpPr>
          <p:cNvPr id="509" name="Oval 508">
            <a:extLst>
              <a:ext uri="{FF2B5EF4-FFF2-40B4-BE49-F238E27FC236}">
                <a16:creationId xmlns:a16="http://schemas.microsoft.com/office/drawing/2014/main" id="{CEA4B602-DE67-E34A-8F1B-4B042A03D49B}"/>
              </a:ext>
            </a:extLst>
          </p:cNvPr>
          <p:cNvSpPr/>
          <p:nvPr/>
        </p:nvSpPr>
        <p:spPr bwMode="auto">
          <a:xfrm rot="19023228">
            <a:off x="5292253" y="4054402"/>
            <a:ext cx="158750" cy="158750"/>
          </a:xfrm>
          <a:prstGeom prst="ellipse">
            <a:avLst/>
          </a:prstGeom>
          <a:solidFill>
            <a:schemeClr val="bg2"/>
          </a:solidFill>
          <a:ln w="1905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MS PGothic" charset="0"/>
              <a:cs typeface="MS PGothic" charset="0"/>
            </a:endParaRPr>
          </a:p>
        </p:txBody>
      </p:sp>
      <p:sp>
        <p:nvSpPr>
          <p:cNvPr id="510" name="Oval 509">
            <a:extLst>
              <a:ext uri="{FF2B5EF4-FFF2-40B4-BE49-F238E27FC236}">
                <a16:creationId xmlns:a16="http://schemas.microsoft.com/office/drawing/2014/main" id="{3BF95023-345E-A947-B9C8-AD30AA8BAF0A}"/>
              </a:ext>
            </a:extLst>
          </p:cNvPr>
          <p:cNvSpPr/>
          <p:nvPr/>
        </p:nvSpPr>
        <p:spPr bwMode="auto">
          <a:xfrm rot="19023228">
            <a:off x="5328370" y="3836121"/>
            <a:ext cx="158750" cy="158750"/>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MS PGothic" charset="0"/>
              <a:cs typeface="MS PGothic" charset="0"/>
            </a:endParaRPr>
          </a:p>
        </p:txBody>
      </p:sp>
      <p:sp>
        <p:nvSpPr>
          <p:cNvPr id="511" name="Oval 510">
            <a:extLst>
              <a:ext uri="{FF2B5EF4-FFF2-40B4-BE49-F238E27FC236}">
                <a16:creationId xmlns:a16="http://schemas.microsoft.com/office/drawing/2014/main" id="{2501199D-6CD5-2D4D-B246-7E010569099C}"/>
              </a:ext>
            </a:extLst>
          </p:cNvPr>
          <p:cNvSpPr/>
          <p:nvPr/>
        </p:nvSpPr>
        <p:spPr bwMode="auto">
          <a:xfrm rot="19023228">
            <a:off x="5404172" y="3628159"/>
            <a:ext cx="158750" cy="158750"/>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MS PGothic" charset="0"/>
              <a:cs typeface="MS PGothic" charset="0"/>
            </a:endParaRPr>
          </a:p>
        </p:txBody>
      </p:sp>
      <p:sp>
        <p:nvSpPr>
          <p:cNvPr id="512" name="Oval 511">
            <a:extLst>
              <a:ext uri="{FF2B5EF4-FFF2-40B4-BE49-F238E27FC236}">
                <a16:creationId xmlns:a16="http://schemas.microsoft.com/office/drawing/2014/main" id="{4CC3D146-A9D6-FD44-B821-629FE86E6E93}"/>
              </a:ext>
            </a:extLst>
          </p:cNvPr>
          <p:cNvSpPr/>
          <p:nvPr/>
        </p:nvSpPr>
        <p:spPr bwMode="auto">
          <a:xfrm rot="19023228">
            <a:off x="6709998" y="2324821"/>
            <a:ext cx="160337" cy="158750"/>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MS PGothic" charset="0"/>
              <a:cs typeface="MS PGothic" charset="0"/>
            </a:endParaRPr>
          </a:p>
        </p:txBody>
      </p:sp>
      <p:sp>
        <p:nvSpPr>
          <p:cNvPr id="513" name="Oval 512">
            <a:extLst>
              <a:ext uri="{FF2B5EF4-FFF2-40B4-BE49-F238E27FC236}">
                <a16:creationId xmlns:a16="http://schemas.microsoft.com/office/drawing/2014/main" id="{C74DDE6B-9922-4A4B-95AD-02EDE2CC33B3}"/>
              </a:ext>
            </a:extLst>
          </p:cNvPr>
          <p:cNvSpPr/>
          <p:nvPr/>
        </p:nvSpPr>
        <p:spPr bwMode="auto">
          <a:xfrm rot="19023228">
            <a:off x="6423347" y="2324821"/>
            <a:ext cx="158750" cy="158750"/>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MS PGothic" charset="0"/>
              <a:cs typeface="MS PGothic" charset="0"/>
            </a:endParaRPr>
          </a:p>
        </p:txBody>
      </p:sp>
      <p:sp>
        <p:nvSpPr>
          <p:cNvPr id="514" name="Oval 513">
            <a:extLst>
              <a:ext uri="{FF2B5EF4-FFF2-40B4-BE49-F238E27FC236}">
                <a16:creationId xmlns:a16="http://schemas.microsoft.com/office/drawing/2014/main" id="{2DED995C-02CE-A346-ABEE-B57E2803D954}"/>
              </a:ext>
            </a:extLst>
          </p:cNvPr>
          <p:cNvSpPr/>
          <p:nvPr/>
        </p:nvSpPr>
        <p:spPr bwMode="auto">
          <a:xfrm rot="19023228">
            <a:off x="4723135" y="4054402"/>
            <a:ext cx="158750" cy="158750"/>
          </a:xfrm>
          <a:prstGeom prst="ellipse">
            <a:avLst/>
          </a:prstGeom>
          <a:solidFill>
            <a:schemeClr val="bg2"/>
          </a:solidFill>
          <a:ln w="1905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MS PGothic" charset="0"/>
              <a:cs typeface="MS PGothic" charset="0"/>
            </a:endParaRPr>
          </a:p>
        </p:txBody>
      </p:sp>
      <p:sp>
        <p:nvSpPr>
          <p:cNvPr id="515" name="Oval 514">
            <a:extLst>
              <a:ext uri="{FF2B5EF4-FFF2-40B4-BE49-F238E27FC236}">
                <a16:creationId xmlns:a16="http://schemas.microsoft.com/office/drawing/2014/main" id="{4C9865BB-DE82-554B-B734-A05D161A3309}"/>
              </a:ext>
            </a:extLst>
          </p:cNvPr>
          <p:cNvSpPr/>
          <p:nvPr/>
        </p:nvSpPr>
        <p:spPr bwMode="auto">
          <a:xfrm rot="19023228">
            <a:off x="4753297" y="3805959"/>
            <a:ext cx="158750" cy="158750"/>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MS PGothic" charset="0"/>
              <a:cs typeface="MS PGothic" charset="0"/>
            </a:endParaRPr>
          </a:p>
        </p:txBody>
      </p:sp>
      <p:sp>
        <p:nvSpPr>
          <p:cNvPr id="516" name="Oval 515">
            <a:extLst>
              <a:ext uri="{FF2B5EF4-FFF2-40B4-BE49-F238E27FC236}">
                <a16:creationId xmlns:a16="http://schemas.microsoft.com/office/drawing/2014/main" id="{328D6E3B-CCDA-674A-A464-313CE7FC5ACE}"/>
              </a:ext>
            </a:extLst>
          </p:cNvPr>
          <p:cNvSpPr/>
          <p:nvPr/>
        </p:nvSpPr>
        <p:spPr bwMode="auto">
          <a:xfrm rot="19023228">
            <a:off x="4815210" y="3567834"/>
            <a:ext cx="160337" cy="158750"/>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MS PGothic" charset="0"/>
              <a:cs typeface="MS PGothic" charset="0"/>
            </a:endParaRPr>
          </a:p>
        </p:txBody>
      </p:sp>
      <p:sp>
        <p:nvSpPr>
          <p:cNvPr id="517" name="Oval 516">
            <a:extLst>
              <a:ext uri="{FF2B5EF4-FFF2-40B4-BE49-F238E27FC236}">
                <a16:creationId xmlns:a16="http://schemas.microsoft.com/office/drawing/2014/main" id="{B1CCCC9C-64A8-9646-B26E-067A1FC11A55}"/>
              </a:ext>
            </a:extLst>
          </p:cNvPr>
          <p:cNvSpPr/>
          <p:nvPr/>
        </p:nvSpPr>
        <p:spPr bwMode="auto">
          <a:xfrm rot="19023228">
            <a:off x="4905697" y="3345584"/>
            <a:ext cx="158750" cy="158750"/>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MS PGothic" charset="0"/>
              <a:cs typeface="MS PGothic" charset="0"/>
            </a:endParaRPr>
          </a:p>
        </p:txBody>
      </p:sp>
      <p:sp>
        <p:nvSpPr>
          <p:cNvPr id="518" name="Oval 517">
            <a:extLst>
              <a:ext uri="{FF2B5EF4-FFF2-40B4-BE49-F238E27FC236}">
                <a16:creationId xmlns:a16="http://schemas.microsoft.com/office/drawing/2014/main" id="{862BC046-1BE2-2D45-8504-1E62069DDA87}"/>
              </a:ext>
            </a:extLst>
          </p:cNvPr>
          <p:cNvSpPr/>
          <p:nvPr/>
        </p:nvSpPr>
        <p:spPr bwMode="auto">
          <a:xfrm rot="19023228">
            <a:off x="5021585" y="3139209"/>
            <a:ext cx="158750" cy="158750"/>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MS PGothic" charset="0"/>
              <a:cs typeface="MS PGothic" charset="0"/>
            </a:endParaRPr>
          </a:p>
        </p:txBody>
      </p:sp>
      <p:sp>
        <p:nvSpPr>
          <p:cNvPr id="519" name="Oval 518">
            <a:extLst>
              <a:ext uri="{FF2B5EF4-FFF2-40B4-BE49-F238E27FC236}">
                <a16:creationId xmlns:a16="http://schemas.microsoft.com/office/drawing/2014/main" id="{7CEB056F-6EAF-1544-AC22-48F6486BB4A2}"/>
              </a:ext>
            </a:extLst>
          </p:cNvPr>
          <p:cNvSpPr/>
          <p:nvPr/>
        </p:nvSpPr>
        <p:spPr bwMode="auto">
          <a:xfrm rot="19023228">
            <a:off x="5164460" y="2951884"/>
            <a:ext cx="158750" cy="158750"/>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MS PGothic" charset="0"/>
              <a:cs typeface="MS PGothic" charset="0"/>
            </a:endParaRPr>
          </a:p>
        </p:txBody>
      </p:sp>
      <p:sp>
        <p:nvSpPr>
          <p:cNvPr id="520" name="Oval 519">
            <a:extLst>
              <a:ext uri="{FF2B5EF4-FFF2-40B4-BE49-F238E27FC236}">
                <a16:creationId xmlns:a16="http://schemas.microsoft.com/office/drawing/2014/main" id="{84A7D749-8558-A649-A340-FDF1B36D6732}"/>
              </a:ext>
            </a:extLst>
          </p:cNvPr>
          <p:cNvSpPr/>
          <p:nvPr/>
        </p:nvSpPr>
        <p:spPr bwMode="auto">
          <a:xfrm rot="19023228">
            <a:off x="5327972" y="2782021"/>
            <a:ext cx="158750" cy="158750"/>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MS PGothic" charset="0"/>
              <a:cs typeface="MS PGothic" charset="0"/>
            </a:endParaRPr>
          </a:p>
        </p:txBody>
      </p:sp>
      <p:sp>
        <p:nvSpPr>
          <p:cNvPr id="521" name="Oval 520">
            <a:extLst>
              <a:ext uri="{FF2B5EF4-FFF2-40B4-BE49-F238E27FC236}">
                <a16:creationId xmlns:a16="http://schemas.microsoft.com/office/drawing/2014/main" id="{3599D772-CF2A-E840-9C5C-5957236A2F27}"/>
              </a:ext>
            </a:extLst>
          </p:cNvPr>
          <p:cNvSpPr/>
          <p:nvPr/>
        </p:nvSpPr>
        <p:spPr bwMode="auto">
          <a:xfrm rot="19023228">
            <a:off x="5512122" y="2635971"/>
            <a:ext cx="160338" cy="158750"/>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MS PGothic" charset="0"/>
              <a:cs typeface="MS PGothic" charset="0"/>
            </a:endParaRPr>
          </a:p>
        </p:txBody>
      </p:sp>
      <p:sp>
        <p:nvSpPr>
          <p:cNvPr id="522" name="Oval 521">
            <a:extLst>
              <a:ext uri="{FF2B5EF4-FFF2-40B4-BE49-F238E27FC236}">
                <a16:creationId xmlns:a16="http://schemas.microsoft.com/office/drawing/2014/main" id="{5AFAC5D2-5B20-D24E-9A03-555D78668877}"/>
              </a:ext>
            </a:extLst>
          </p:cNvPr>
          <p:cNvSpPr/>
          <p:nvPr/>
        </p:nvSpPr>
        <p:spPr bwMode="auto">
          <a:xfrm rot="19023228">
            <a:off x="5712147" y="2513734"/>
            <a:ext cx="158750" cy="158750"/>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MS PGothic" charset="0"/>
              <a:cs typeface="MS PGothic" charset="0"/>
            </a:endParaRPr>
          </a:p>
        </p:txBody>
      </p:sp>
      <p:sp>
        <p:nvSpPr>
          <p:cNvPr id="523" name="Oval 522">
            <a:extLst>
              <a:ext uri="{FF2B5EF4-FFF2-40B4-BE49-F238E27FC236}">
                <a16:creationId xmlns:a16="http://schemas.microsoft.com/office/drawing/2014/main" id="{DDD64CDA-567F-4B4F-BB2F-AFB45BC43E1F}"/>
              </a:ext>
            </a:extLst>
          </p:cNvPr>
          <p:cNvSpPr/>
          <p:nvPr/>
        </p:nvSpPr>
        <p:spPr bwMode="auto">
          <a:xfrm rot="19023228">
            <a:off x="5926460" y="2424834"/>
            <a:ext cx="158750" cy="158750"/>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MS PGothic" charset="0"/>
              <a:cs typeface="MS PGothic" charset="0"/>
            </a:endParaRPr>
          </a:p>
        </p:txBody>
      </p:sp>
      <p:sp>
        <p:nvSpPr>
          <p:cNvPr id="524" name="Oval 523">
            <a:extLst>
              <a:ext uri="{FF2B5EF4-FFF2-40B4-BE49-F238E27FC236}">
                <a16:creationId xmlns:a16="http://schemas.microsoft.com/office/drawing/2014/main" id="{42B5BA42-7EB0-3840-90E7-6635654ABFAA}"/>
              </a:ext>
            </a:extLst>
          </p:cNvPr>
          <p:cNvSpPr/>
          <p:nvPr/>
        </p:nvSpPr>
        <p:spPr bwMode="auto">
          <a:xfrm rot="19023228">
            <a:off x="6710791" y="2521671"/>
            <a:ext cx="158750" cy="158750"/>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MS PGothic" charset="0"/>
              <a:cs typeface="MS PGothic" charset="0"/>
            </a:endParaRPr>
          </a:p>
        </p:txBody>
      </p:sp>
      <p:sp>
        <p:nvSpPr>
          <p:cNvPr id="525" name="Oval 524">
            <a:extLst>
              <a:ext uri="{FF2B5EF4-FFF2-40B4-BE49-F238E27FC236}">
                <a16:creationId xmlns:a16="http://schemas.microsoft.com/office/drawing/2014/main" id="{95462C76-22A8-1242-B548-D551B8C2AC1F}"/>
              </a:ext>
            </a:extLst>
          </p:cNvPr>
          <p:cNvSpPr/>
          <p:nvPr/>
        </p:nvSpPr>
        <p:spPr bwMode="auto">
          <a:xfrm rot="19023228">
            <a:off x="6423347" y="2518496"/>
            <a:ext cx="158750" cy="158750"/>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MS PGothic" charset="0"/>
              <a:cs typeface="MS PGothic" charset="0"/>
            </a:endParaRPr>
          </a:p>
        </p:txBody>
      </p:sp>
      <p:sp>
        <p:nvSpPr>
          <p:cNvPr id="526" name="Oval 525">
            <a:extLst>
              <a:ext uri="{FF2B5EF4-FFF2-40B4-BE49-F238E27FC236}">
                <a16:creationId xmlns:a16="http://schemas.microsoft.com/office/drawing/2014/main" id="{BD6F629F-2232-5A45-9243-A4622DABD164}"/>
              </a:ext>
            </a:extLst>
          </p:cNvPr>
          <p:cNvSpPr/>
          <p:nvPr/>
        </p:nvSpPr>
        <p:spPr bwMode="auto">
          <a:xfrm rot="19023228">
            <a:off x="5943922" y="2626446"/>
            <a:ext cx="158750" cy="158750"/>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MS PGothic" charset="0"/>
              <a:cs typeface="MS PGothic" charset="0"/>
            </a:endParaRPr>
          </a:p>
        </p:txBody>
      </p:sp>
      <p:sp>
        <p:nvSpPr>
          <p:cNvPr id="527" name="Oval 526">
            <a:extLst>
              <a:ext uri="{FF2B5EF4-FFF2-40B4-BE49-F238E27FC236}">
                <a16:creationId xmlns:a16="http://schemas.microsoft.com/office/drawing/2014/main" id="{EE8355B4-3D6A-9840-AE9D-7B46220E0674}"/>
              </a:ext>
            </a:extLst>
          </p:cNvPr>
          <p:cNvSpPr/>
          <p:nvPr/>
        </p:nvSpPr>
        <p:spPr bwMode="auto">
          <a:xfrm rot="19023228">
            <a:off x="5735960" y="2721696"/>
            <a:ext cx="158750" cy="158750"/>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MS PGothic" charset="0"/>
              <a:cs typeface="MS PGothic" charset="0"/>
            </a:endParaRPr>
          </a:p>
        </p:txBody>
      </p:sp>
      <p:sp>
        <p:nvSpPr>
          <p:cNvPr id="528" name="Oval 527">
            <a:extLst>
              <a:ext uri="{FF2B5EF4-FFF2-40B4-BE49-F238E27FC236}">
                <a16:creationId xmlns:a16="http://schemas.microsoft.com/office/drawing/2014/main" id="{F78828D1-AC07-CD4B-A8AB-E18C400F8C90}"/>
              </a:ext>
            </a:extLst>
          </p:cNvPr>
          <p:cNvSpPr/>
          <p:nvPr/>
        </p:nvSpPr>
        <p:spPr bwMode="auto">
          <a:xfrm rot="19023228">
            <a:off x="5545460" y="2847109"/>
            <a:ext cx="158750" cy="158750"/>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MS PGothic" charset="0"/>
              <a:cs typeface="MS PGothic" charset="0"/>
            </a:endParaRPr>
          </a:p>
        </p:txBody>
      </p:sp>
      <p:sp>
        <p:nvSpPr>
          <p:cNvPr id="529" name="Oval 528">
            <a:extLst>
              <a:ext uri="{FF2B5EF4-FFF2-40B4-BE49-F238E27FC236}">
                <a16:creationId xmlns:a16="http://schemas.microsoft.com/office/drawing/2014/main" id="{151BF8B3-04B7-9F47-AADC-06FF9FF9354F}"/>
              </a:ext>
            </a:extLst>
          </p:cNvPr>
          <p:cNvSpPr/>
          <p:nvPr/>
        </p:nvSpPr>
        <p:spPr bwMode="auto">
          <a:xfrm rot="19023228">
            <a:off x="5375597" y="3002684"/>
            <a:ext cx="158750" cy="158750"/>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MS PGothic" charset="0"/>
              <a:cs typeface="MS PGothic" charset="0"/>
            </a:endParaRPr>
          </a:p>
        </p:txBody>
      </p:sp>
      <p:sp>
        <p:nvSpPr>
          <p:cNvPr id="530" name="Oval 529">
            <a:extLst>
              <a:ext uri="{FF2B5EF4-FFF2-40B4-BE49-F238E27FC236}">
                <a16:creationId xmlns:a16="http://schemas.microsoft.com/office/drawing/2014/main" id="{037ED8C7-795E-4F4E-98A4-63E20F4EEFA9}"/>
              </a:ext>
            </a:extLst>
          </p:cNvPr>
          <p:cNvSpPr/>
          <p:nvPr/>
        </p:nvSpPr>
        <p:spPr bwMode="auto">
          <a:xfrm rot="19023228">
            <a:off x="5229547" y="3175721"/>
            <a:ext cx="158750" cy="158750"/>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MS PGothic" charset="0"/>
              <a:cs typeface="MS PGothic" charset="0"/>
            </a:endParaRPr>
          </a:p>
        </p:txBody>
      </p:sp>
      <p:sp>
        <p:nvSpPr>
          <p:cNvPr id="531" name="Oval 530">
            <a:extLst>
              <a:ext uri="{FF2B5EF4-FFF2-40B4-BE49-F238E27FC236}">
                <a16:creationId xmlns:a16="http://schemas.microsoft.com/office/drawing/2014/main" id="{E1955EDE-9318-4C45-B690-12A727F7D071}"/>
              </a:ext>
            </a:extLst>
          </p:cNvPr>
          <p:cNvSpPr/>
          <p:nvPr/>
        </p:nvSpPr>
        <p:spPr bwMode="auto">
          <a:xfrm rot="19023228">
            <a:off x="5107310" y="3370984"/>
            <a:ext cx="158750" cy="160337"/>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MS PGothic" charset="0"/>
              <a:cs typeface="MS PGothic" charset="0"/>
            </a:endParaRPr>
          </a:p>
        </p:txBody>
      </p:sp>
      <p:sp>
        <p:nvSpPr>
          <p:cNvPr id="532" name="Oval 531">
            <a:extLst>
              <a:ext uri="{FF2B5EF4-FFF2-40B4-BE49-F238E27FC236}">
                <a16:creationId xmlns:a16="http://schemas.microsoft.com/office/drawing/2014/main" id="{8E004900-76BE-3646-8B9C-BD72CDC6EF3F}"/>
              </a:ext>
            </a:extLst>
          </p:cNvPr>
          <p:cNvSpPr/>
          <p:nvPr/>
        </p:nvSpPr>
        <p:spPr bwMode="auto">
          <a:xfrm rot="19023228">
            <a:off x="5018410" y="3583709"/>
            <a:ext cx="158750" cy="158750"/>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MS PGothic" charset="0"/>
              <a:cs typeface="MS PGothic" charset="0"/>
            </a:endParaRPr>
          </a:p>
        </p:txBody>
      </p:sp>
      <p:sp>
        <p:nvSpPr>
          <p:cNvPr id="533" name="Oval 532">
            <a:extLst>
              <a:ext uri="{FF2B5EF4-FFF2-40B4-BE49-F238E27FC236}">
                <a16:creationId xmlns:a16="http://schemas.microsoft.com/office/drawing/2014/main" id="{B0FC0107-D541-3C42-87AF-41811A7758B4}"/>
              </a:ext>
            </a:extLst>
          </p:cNvPr>
          <p:cNvSpPr/>
          <p:nvPr/>
        </p:nvSpPr>
        <p:spPr bwMode="auto">
          <a:xfrm rot="19023228">
            <a:off x="5102547" y="4054402"/>
            <a:ext cx="158750" cy="158750"/>
          </a:xfrm>
          <a:prstGeom prst="ellipse">
            <a:avLst/>
          </a:prstGeom>
          <a:solidFill>
            <a:schemeClr val="bg2"/>
          </a:solidFill>
          <a:ln w="1905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MS PGothic" charset="0"/>
              <a:cs typeface="MS PGothic" charset="0"/>
            </a:endParaRPr>
          </a:p>
        </p:txBody>
      </p:sp>
      <p:sp>
        <p:nvSpPr>
          <p:cNvPr id="534" name="Oval 533">
            <a:extLst>
              <a:ext uri="{FF2B5EF4-FFF2-40B4-BE49-F238E27FC236}">
                <a16:creationId xmlns:a16="http://schemas.microsoft.com/office/drawing/2014/main" id="{19A009F8-0C9D-7048-A263-58D3236DC31D}"/>
              </a:ext>
            </a:extLst>
          </p:cNvPr>
          <p:cNvSpPr/>
          <p:nvPr/>
        </p:nvSpPr>
        <p:spPr bwMode="auto">
          <a:xfrm rot="19023228">
            <a:off x="4944988" y="3815484"/>
            <a:ext cx="158750" cy="158750"/>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MS PGothic" charset="0"/>
              <a:cs typeface="MS PGothic" charset="0"/>
            </a:endParaRPr>
          </a:p>
        </p:txBody>
      </p:sp>
      <p:sp>
        <p:nvSpPr>
          <p:cNvPr id="535" name="Oval 534">
            <a:extLst>
              <a:ext uri="{FF2B5EF4-FFF2-40B4-BE49-F238E27FC236}">
                <a16:creationId xmlns:a16="http://schemas.microsoft.com/office/drawing/2014/main" id="{92EDB6FC-33A3-824E-959E-E25AE99A7E3B}"/>
              </a:ext>
            </a:extLst>
          </p:cNvPr>
          <p:cNvSpPr/>
          <p:nvPr/>
        </p:nvSpPr>
        <p:spPr bwMode="auto">
          <a:xfrm rot="19023228">
            <a:off x="4912841" y="4054402"/>
            <a:ext cx="158750" cy="158750"/>
          </a:xfrm>
          <a:prstGeom prst="ellipse">
            <a:avLst/>
          </a:prstGeom>
          <a:solidFill>
            <a:schemeClr val="bg2"/>
          </a:solidFill>
          <a:ln w="19050">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MS PGothic" charset="0"/>
              <a:cs typeface="MS PGothic" charset="0"/>
            </a:endParaRPr>
          </a:p>
        </p:txBody>
      </p:sp>
      <p:sp>
        <p:nvSpPr>
          <p:cNvPr id="536" name="Oval 535">
            <a:extLst>
              <a:ext uri="{FF2B5EF4-FFF2-40B4-BE49-F238E27FC236}">
                <a16:creationId xmlns:a16="http://schemas.microsoft.com/office/drawing/2014/main" id="{7DE253FA-0A63-5A4B-93B8-FB00BAD59BF2}"/>
              </a:ext>
            </a:extLst>
          </p:cNvPr>
          <p:cNvSpPr/>
          <p:nvPr/>
        </p:nvSpPr>
        <p:spPr bwMode="auto">
          <a:xfrm rot="19023228">
            <a:off x="5136679" y="3821834"/>
            <a:ext cx="158750" cy="158750"/>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MS PGothic" charset="0"/>
              <a:cs typeface="MS PGothic" charset="0"/>
            </a:endParaRPr>
          </a:p>
        </p:txBody>
      </p:sp>
      <p:sp>
        <p:nvSpPr>
          <p:cNvPr id="537" name="Oval 536">
            <a:extLst>
              <a:ext uri="{FF2B5EF4-FFF2-40B4-BE49-F238E27FC236}">
                <a16:creationId xmlns:a16="http://schemas.microsoft.com/office/drawing/2014/main" id="{4D13517D-B252-E643-A4FE-D42888A85EA1}"/>
              </a:ext>
            </a:extLst>
          </p:cNvPr>
          <p:cNvSpPr/>
          <p:nvPr/>
        </p:nvSpPr>
        <p:spPr bwMode="auto">
          <a:xfrm rot="19023228">
            <a:off x="5204147" y="3605934"/>
            <a:ext cx="158750" cy="158750"/>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MS PGothic" charset="0"/>
              <a:cs typeface="MS PGothic" charset="0"/>
            </a:endParaRPr>
          </a:p>
        </p:txBody>
      </p:sp>
      <p:sp>
        <p:nvSpPr>
          <p:cNvPr id="538" name="Oval 537">
            <a:extLst>
              <a:ext uri="{FF2B5EF4-FFF2-40B4-BE49-F238E27FC236}">
                <a16:creationId xmlns:a16="http://schemas.microsoft.com/office/drawing/2014/main" id="{6CCED544-3896-184B-A560-7F410F7E5EB5}"/>
              </a:ext>
            </a:extLst>
          </p:cNvPr>
          <p:cNvSpPr/>
          <p:nvPr/>
        </p:nvSpPr>
        <p:spPr bwMode="auto">
          <a:xfrm rot="19023228">
            <a:off x="5308922" y="3401146"/>
            <a:ext cx="158750" cy="158750"/>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MS PGothic" charset="0"/>
              <a:cs typeface="MS PGothic" charset="0"/>
            </a:endParaRPr>
          </a:p>
        </p:txBody>
      </p:sp>
      <p:sp>
        <p:nvSpPr>
          <p:cNvPr id="539" name="Oval 538">
            <a:extLst>
              <a:ext uri="{FF2B5EF4-FFF2-40B4-BE49-F238E27FC236}">
                <a16:creationId xmlns:a16="http://schemas.microsoft.com/office/drawing/2014/main" id="{88786E73-739C-EC4E-9053-F7645B0107FC}"/>
              </a:ext>
            </a:extLst>
          </p:cNvPr>
          <p:cNvSpPr/>
          <p:nvPr/>
        </p:nvSpPr>
        <p:spPr bwMode="auto">
          <a:xfrm rot="19023228">
            <a:off x="5508947" y="3442421"/>
            <a:ext cx="158750" cy="158750"/>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MS PGothic" charset="0"/>
              <a:cs typeface="MS PGothic" charset="0"/>
            </a:endParaRPr>
          </a:p>
        </p:txBody>
      </p:sp>
      <p:sp>
        <p:nvSpPr>
          <p:cNvPr id="540" name="Oval 539">
            <a:extLst>
              <a:ext uri="{FF2B5EF4-FFF2-40B4-BE49-F238E27FC236}">
                <a16:creationId xmlns:a16="http://schemas.microsoft.com/office/drawing/2014/main" id="{C8704B5A-6B7C-864F-99D7-7DDAD285FAEB}"/>
              </a:ext>
            </a:extLst>
          </p:cNvPr>
          <p:cNvSpPr/>
          <p:nvPr/>
        </p:nvSpPr>
        <p:spPr bwMode="auto">
          <a:xfrm rot="19023228">
            <a:off x="5643885" y="3278909"/>
            <a:ext cx="158750" cy="158750"/>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MS PGothic" charset="0"/>
              <a:cs typeface="MS PGothic" charset="0"/>
            </a:endParaRPr>
          </a:p>
        </p:txBody>
      </p:sp>
      <p:sp>
        <p:nvSpPr>
          <p:cNvPr id="541" name="Oval 540">
            <a:extLst>
              <a:ext uri="{FF2B5EF4-FFF2-40B4-BE49-F238E27FC236}">
                <a16:creationId xmlns:a16="http://schemas.microsoft.com/office/drawing/2014/main" id="{5EE53220-76BD-B74F-91E5-A1476F84F46D}"/>
              </a:ext>
            </a:extLst>
          </p:cNvPr>
          <p:cNvSpPr/>
          <p:nvPr/>
        </p:nvSpPr>
        <p:spPr bwMode="auto">
          <a:xfrm rot="19023228">
            <a:off x="5440685" y="3221759"/>
            <a:ext cx="158750" cy="158750"/>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MS PGothic" charset="0"/>
              <a:cs typeface="MS PGothic" charset="0"/>
            </a:endParaRPr>
          </a:p>
        </p:txBody>
      </p:sp>
      <p:sp>
        <p:nvSpPr>
          <p:cNvPr id="542" name="Oval 541">
            <a:extLst>
              <a:ext uri="{FF2B5EF4-FFF2-40B4-BE49-F238E27FC236}">
                <a16:creationId xmlns:a16="http://schemas.microsoft.com/office/drawing/2014/main" id="{89B4A5E9-81DF-0641-88EA-09DDF0EDEC2F}"/>
              </a:ext>
            </a:extLst>
          </p:cNvPr>
          <p:cNvSpPr/>
          <p:nvPr/>
        </p:nvSpPr>
        <p:spPr bwMode="auto">
          <a:xfrm rot="19023228">
            <a:off x="5589910" y="3064596"/>
            <a:ext cx="158750" cy="158750"/>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MS PGothic" charset="0"/>
              <a:cs typeface="MS PGothic" charset="0"/>
            </a:endParaRPr>
          </a:p>
        </p:txBody>
      </p:sp>
      <p:sp>
        <p:nvSpPr>
          <p:cNvPr id="543" name="Oval 542">
            <a:extLst>
              <a:ext uri="{FF2B5EF4-FFF2-40B4-BE49-F238E27FC236}">
                <a16:creationId xmlns:a16="http://schemas.microsoft.com/office/drawing/2014/main" id="{19B384DC-90C0-8345-998F-9EDFAD175C61}"/>
              </a:ext>
            </a:extLst>
          </p:cNvPr>
          <p:cNvSpPr/>
          <p:nvPr/>
        </p:nvSpPr>
        <p:spPr bwMode="auto">
          <a:xfrm rot="19023228">
            <a:off x="5805810" y="3134446"/>
            <a:ext cx="158750" cy="158750"/>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MS PGothic" charset="0"/>
              <a:cs typeface="MS PGothic" charset="0"/>
            </a:endParaRPr>
          </a:p>
        </p:txBody>
      </p:sp>
      <p:sp>
        <p:nvSpPr>
          <p:cNvPr id="544" name="Oval 543">
            <a:extLst>
              <a:ext uri="{FF2B5EF4-FFF2-40B4-BE49-F238E27FC236}">
                <a16:creationId xmlns:a16="http://schemas.microsoft.com/office/drawing/2014/main" id="{D4E0276A-26A2-FC4D-AF6A-6F5B8E4C1597}"/>
              </a:ext>
            </a:extLst>
          </p:cNvPr>
          <p:cNvSpPr/>
          <p:nvPr/>
        </p:nvSpPr>
        <p:spPr bwMode="auto">
          <a:xfrm rot="19023228">
            <a:off x="5764535" y="2929659"/>
            <a:ext cx="158750" cy="158750"/>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MS PGothic" charset="0"/>
              <a:cs typeface="MS PGothic" charset="0"/>
            </a:endParaRPr>
          </a:p>
        </p:txBody>
      </p:sp>
      <p:sp>
        <p:nvSpPr>
          <p:cNvPr id="545" name="Oval 544">
            <a:extLst>
              <a:ext uri="{FF2B5EF4-FFF2-40B4-BE49-F238E27FC236}">
                <a16:creationId xmlns:a16="http://schemas.microsoft.com/office/drawing/2014/main" id="{30A3C8B3-2008-F64B-9FAF-22D2AFBB09B8}"/>
              </a:ext>
            </a:extLst>
          </p:cNvPr>
          <p:cNvSpPr/>
          <p:nvPr/>
        </p:nvSpPr>
        <p:spPr bwMode="auto">
          <a:xfrm rot="19023228">
            <a:off x="5991547" y="3028084"/>
            <a:ext cx="158750" cy="158750"/>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MS PGothic" charset="0"/>
              <a:cs typeface="MS PGothic" charset="0"/>
            </a:endParaRPr>
          </a:p>
        </p:txBody>
      </p:sp>
      <p:sp>
        <p:nvSpPr>
          <p:cNvPr id="546" name="Oval 545">
            <a:extLst>
              <a:ext uri="{FF2B5EF4-FFF2-40B4-BE49-F238E27FC236}">
                <a16:creationId xmlns:a16="http://schemas.microsoft.com/office/drawing/2014/main" id="{676FEEB7-21BF-004C-9D0C-91F37164E884}"/>
              </a:ext>
            </a:extLst>
          </p:cNvPr>
          <p:cNvSpPr/>
          <p:nvPr/>
        </p:nvSpPr>
        <p:spPr bwMode="auto">
          <a:xfrm rot="19023228">
            <a:off x="5964560" y="2824884"/>
            <a:ext cx="158750" cy="160337"/>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MS PGothic" charset="0"/>
              <a:cs typeface="MS PGothic" charset="0"/>
            </a:endParaRPr>
          </a:p>
        </p:txBody>
      </p:sp>
      <p:sp>
        <p:nvSpPr>
          <p:cNvPr id="547" name="Oval 546">
            <a:extLst>
              <a:ext uri="{FF2B5EF4-FFF2-40B4-BE49-F238E27FC236}">
                <a16:creationId xmlns:a16="http://schemas.microsoft.com/office/drawing/2014/main" id="{CBBECE7A-CDBF-6449-A797-67E3BBCEDF41}"/>
              </a:ext>
            </a:extLst>
          </p:cNvPr>
          <p:cNvSpPr/>
          <p:nvPr/>
        </p:nvSpPr>
        <p:spPr bwMode="auto">
          <a:xfrm rot="19023228">
            <a:off x="6226497" y="3147146"/>
            <a:ext cx="158750" cy="158750"/>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MS PGothic" charset="0"/>
              <a:cs typeface="MS PGothic" charset="0"/>
            </a:endParaRPr>
          </a:p>
        </p:txBody>
      </p:sp>
      <p:sp>
        <p:nvSpPr>
          <p:cNvPr id="548" name="Oval 547">
            <a:extLst>
              <a:ext uri="{FF2B5EF4-FFF2-40B4-BE49-F238E27FC236}">
                <a16:creationId xmlns:a16="http://schemas.microsoft.com/office/drawing/2014/main" id="{CEA0CFB1-C973-6044-A265-777ACC7AA06A}"/>
              </a:ext>
            </a:extLst>
          </p:cNvPr>
          <p:cNvSpPr/>
          <p:nvPr/>
        </p:nvSpPr>
        <p:spPr bwMode="auto">
          <a:xfrm rot="19023228">
            <a:off x="6186810" y="2358159"/>
            <a:ext cx="158750" cy="158750"/>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MS PGothic" charset="0"/>
              <a:cs typeface="MS PGothic" charset="0"/>
            </a:endParaRPr>
          </a:p>
        </p:txBody>
      </p:sp>
      <p:sp>
        <p:nvSpPr>
          <p:cNvPr id="549" name="Oval 548">
            <a:extLst>
              <a:ext uri="{FF2B5EF4-FFF2-40B4-BE49-F238E27FC236}">
                <a16:creationId xmlns:a16="http://schemas.microsoft.com/office/drawing/2014/main" id="{E71EF810-B103-0543-A2A4-33D1F13B8DE1}"/>
              </a:ext>
            </a:extLst>
          </p:cNvPr>
          <p:cNvSpPr/>
          <p:nvPr/>
        </p:nvSpPr>
        <p:spPr bwMode="auto">
          <a:xfrm rot="19023228">
            <a:off x="6193160" y="2558184"/>
            <a:ext cx="158750" cy="158750"/>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MS PGothic" charset="0"/>
              <a:cs typeface="MS PGothic" charset="0"/>
            </a:endParaRPr>
          </a:p>
        </p:txBody>
      </p:sp>
      <p:sp>
        <p:nvSpPr>
          <p:cNvPr id="550" name="Oval 549">
            <a:extLst>
              <a:ext uri="{FF2B5EF4-FFF2-40B4-BE49-F238E27FC236}">
                <a16:creationId xmlns:a16="http://schemas.microsoft.com/office/drawing/2014/main" id="{F0F8D602-6174-BD4D-9FEC-560A6DC90CA1}"/>
              </a:ext>
            </a:extLst>
          </p:cNvPr>
          <p:cNvSpPr/>
          <p:nvPr/>
        </p:nvSpPr>
        <p:spPr bwMode="auto">
          <a:xfrm rot="19023228">
            <a:off x="6196335" y="2751859"/>
            <a:ext cx="158750" cy="158750"/>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MS PGothic" charset="0"/>
              <a:cs typeface="MS PGothic" charset="0"/>
            </a:endParaRPr>
          </a:p>
        </p:txBody>
      </p:sp>
      <p:sp>
        <p:nvSpPr>
          <p:cNvPr id="551" name="Oval 550">
            <a:extLst>
              <a:ext uri="{FF2B5EF4-FFF2-40B4-BE49-F238E27FC236}">
                <a16:creationId xmlns:a16="http://schemas.microsoft.com/office/drawing/2014/main" id="{AFA115B4-A7D0-0647-A1E6-16FA8AC33ACA}"/>
              </a:ext>
            </a:extLst>
          </p:cNvPr>
          <p:cNvSpPr/>
          <p:nvPr/>
        </p:nvSpPr>
        <p:spPr bwMode="auto">
          <a:xfrm rot="19023228">
            <a:off x="6213797" y="2951884"/>
            <a:ext cx="158750" cy="158750"/>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MS PGothic" charset="0"/>
              <a:cs typeface="MS PGothic" charset="0"/>
            </a:endParaRPr>
          </a:p>
        </p:txBody>
      </p:sp>
      <p:sp>
        <p:nvSpPr>
          <p:cNvPr id="552" name="Oval 551">
            <a:extLst>
              <a:ext uri="{FF2B5EF4-FFF2-40B4-BE49-F238E27FC236}">
                <a16:creationId xmlns:a16="http://schemas.microsoft.com/office/drawing/2014/main" id="{0665AA27-245A-A343-9A25-4DDD37C7ACED}"/>
              </a:ext>
            </a:extLst>
          </p:cNvPr>
          <p:cNvSpPr/>
          <p:nvPr/>
        </p:nvSpPr>
        <p:spPr bwMode="auto">
          <a:xfrm rot="19023228">
            <a:off x="6423347" y="2913784"/>
            <a:ext cx="158750" cy="158750"/>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MS PGothic" charset="0"/>
              <a:cs typeface="MS PGothic" charset="0"/>
            </a:endParaRPr>
          </a:p>
        </p:txBody>
      </p:sp>
      <p:sp>
        <p:nvSpPr>
          <p:cNvPr id="553" name="Oval 552">
            <a:extLst>
              <a:ext uri="{FF2B5EF4-FFF2-40B4-BE49-F238E27FC236}">
                <a16:creationId xmlns:a16="http://schemas.microsoft.com/office/drawing/2014/main" id="{3727B173-1F16-6C48-938B-7D559219B8E5}"/>
              </a:ext>
            </a:extLst>
          </p:cNvPr>
          <p:cNvSpPr/>
          <p:nvPr/>
        </p:nvSpPr>
        <p:spPr bwMode="auto">
          <a:xfrm rot="19023228">
            <a:off x="6423347" y="2720109"/>
            <a:ext cx="158750" cy="158750"/>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MS PGothic" charset="0"/>
              <a:cs typeface="MS PGothic" charset="0"/>
            </a:endParaRPr>
          </a:p>
        </p:txBody>
      </p:sp>
      <p:sp>
        <p:nvSpPr>
          <p:cNvPr id="554" name="Oval 553">
            <a:extLst>
              <a:ext uri="{FF2B5EF4-FFF2-40B4-BE49-F238E27FC236}">
                <a16:creationId xmlns:a16="http://schemas.microsoft.com/office/drawing/2014/main" id="{565B36B2-C10C-D64D-8994-B56D19EEB88A}"/>
              </a:ext>
            </a:extLst>
          </p:cNvPr>
          <p:cNvSpPr/>
          <p:nvPr/>
        </p:nvSpPr>
        <p:spPr bwMode="auto">
          <a:xfrm rot="19023228">
            <a:off x="6710791" y="2721696"/>
            <a:ext cx="158750" cy="158750"/>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MS PGothic" charset="0"/>
              <a:cs typeface="MS PGothic" charset="0"/>
            </a:endParaRPr>
          </a:p>
        </p:txBody>
      </p:sp>
      <p:sp>
        <p:nvSpPr>
          <p:cNvPr id="555" name="Oval 554">
            <a:extLst>
              <a:ext uri="{FF2B5EF4-FFF2-40B4-BE49-F238E27FC236}">
                <a16:creationId xmlns:a16="http://schemas.microsoft.com/office/drawing/2014/main" id="{9825D76F-4968-714D-9134-EACC76D8A0AC}"/>
              </a:ext>
            </a:extLst>
          </p:cNvPr>
          <p:cNvSpPr/>
          <p:nvPr/>
        </p:nvSpPr>
        <p:spPr bwMode="auto">
          <a:xfrm rot="19023228">
            <a:off x="6710791" y="2912196"/>
            <a:ext cx="158750" cy="158750"/>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MS PGothic" charset="0"/>
              <a:cs typeface="MS PGothic" charset="0"/>
            </a:endParaRPr>
          </a:p>
        </p:txBody>
      </p:sp>
      <p:sp>
        <p:nvSpPr>
          <p:cNvPr id="556" name="Oval 555">
            <a:extLst>
              <a:ext uri="{FF2B5EF4-FFF2-40B4-BE49-F238E27FC236}">
                <a16:creationId xmlns:a16="http://schemas.microsoft.com/office/drawing/2014/main" id="{6600EC16-9CEC-7F40-B72C-022DB678B14A}"/>
              </a:ext>
            </a:extLst>
          </p:cNvPr>
          <p:cNvSpPr/>
          <p:nvPr/>
        </p:nvSpPr>
        <p:spPr bwMode="auto">
          <a:xfrm rot="19023228">
            <a:off x="6710791" y="3102696"/>
            <a:ext cx="158750" cy="158750"/>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MS PGothic" charset="0"/>
              <a:cs typeface="MS PGothic" charset="0"/>
            </a:endParaRPr>
          </a:p>
        </p:txBody>
      </p:sp>
      <p:sp>
        <p:nvSpPr>
          <p:cNvPr id="557" name="Oval 556">
            <a:extLst>
              <a:ext uri="{FF2B5EF4-FFF2-40B4-BE49-F238E27FC236}">
                <a16:creationId xmlns:a16="http://schemas.microsoft.com/office/drawing/2014/main" id="{FA3CE41B-13C5-DD4D-8222-2632EFE3EFE5}"/>
              </a:ext>
            </a:extLst>
          </p:cNvPr>
          <p:cNvSpPr/>
          <p:nvPr/>
        </p:nvSpPr>
        <p:spPr bwMode="auto">
          <a:xfrm rot="19023228">
            <a:off x="6907535" y="3147146"/>
            <a:ext cx="160337" cy="158750"/>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MS PGothic" charset="0"/>
              <a:cs typeface="MS PGothic" charset="0"/>
            </a:endParaRPr>
          </a:p>
        </p:txBody>
      </p:sp>
      <p:sp>
        <p:nvSpPr>
          <p:cNvPr id="558" name="Oval 557">
            <a:extLst>
              <a:ext uri="{FF2B5EF4-FFF2-40B4-BE49-F238E27FC236}">
                <a16:creationId xmlns:a16="http://schemas.microsoft.com/office/drawing/2014/main" id="{446F5C67-CFA6-5647-8580-D7ADB5E22463}"/>
              </a:ext>
            </a:extLst>
          </p:cNvPr>
          <p:cNvSpPr/>
          <p:nvPr/>
        </p:nvSpPr>
        <p:spPr bwMode="auto">
          <a:xfrm rot="19023228">
            <a:off x="6926585" y="2953471"/>
            <a:ext cx="158750" cy="160338"/>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MS PGothic" charset="0"/>
              <a:cs typeface="MS PGothic" charset="0"/>
            </a:endParaRPr>
          </a:p>
        </p:txBody>
      </p:sp>
      <p:sp>
        <p:nvSpPr>
          <p:cNvPr id="559" name="Oval 558">
            <a:extLst>
              <a:ext uri="{FF2B5EF4-FFF2-40B4-BE49-F238E27FC236}">
                <a16:creationId xmlns:a16="http://schemas.microsoft.com/office/drawing/2014/main" id="{6F0C41EF-B3A4-E34B-9EE2-8CA8B191D649}"/>
              </a:ext>
            </a:extLst>
          </p:cNvPr>
          <p:cNvSpPr/>
          <p:nvPr/>
        </p:nvSpPr>
        <p:spPr bwMode="auto">
          <a:xfrm rot="19023228">
            <a:off x="6936110" y="2758209"/>
            <a:ext cx="158750" cy="158750"/>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MS PGothic" charset="0"/>
              <a:cs typeface="MS PGothic" charset="0"/>
            </a:endParaRPr>
          </a:p>
        </p:txBody>
      </p:sp>
      <p:sp>
        <p:nvSpPr>
          <p:cNvPr id="560" name="Oval 559">
            <a:extLst>
              <a:ext uri="{FF2B5EF4-FFF2-40B4-BE49-F238E27FC236}">
                <a16:creationId xmlns:a16="http://schemas.microsoft.com/office/drawing/2014/main" id="{028BFEC1-2226-9C4B-A7B7-852C13404C6E}"/>
              </a:ext>
            </a:extLst>
          </p:cNvPr>
          <p:cNvSpPr/>
          <p:nvPr/>
        </p:nvSpPr>
        <p:spPr bwMode="auto">
          <a:xfrm rot="19023228">
            <a:off x="6945635" y="2556596"/>
            <a:ext cx="158750" cy="158750"/>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MS PGothic" charset="0"/>
              <a:cs typeface="MS PGothic" charset="0"/>
            </a:endParaRPr>
          </a:p>
        </p:txBody>
      </p:sp>
      <p:sp>
        <p:nvSpPr>
          <p:cNvPr id="561" name="Oval 560">
            <a:extLst>
              <a:ext uri="{FF2B5EF4-FFF2-40B4-BE49-F238E27FC236}">
                <a16:creationId xmlns:a16="http://schemas.microsoft.com/office/drawing/2014/main" id="{637456D9-3FE5-CE46-8DBC-0BD6ED7ADAA0}"/>
              </a:ext>
            </a:extLst>
          </p:cNvPr>
          <p:cNvSpPr/>
          <p:nvPr/>
        </p:nvSpPr>
        <p:spPr bwMode="auto">
          <a:xfrm rot="19023228">
            <a:off x="6945635" y="2356571"/>
            <a:ext cx="158750" cy="158750"/>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MS PGothic" charset="0"/>
              <a:cs typeface="MS PGothic" charset="0"/>
            </a:endParaRPr>
          </a:p>
        </p:txBody>
      </p:sp>
      <p:sp>
        <p:nvSpPr>
          <p:cNvPr id="562" name="Oval 561">
            <a:extLst>
              <a:ext uri="{FF2B5EF4-FFF2-40B4-BE49-F238E27FC236}">
                <a16:creationId xmlns:a16="http://schemas.microsoft.com/office/drawing/2014/main" id="{9B6FA401-7F30-2F40-8BB5-4059D07EFF45}"/>
              </a:ext>
            </a:extLst>
          </p:cNvPr>
          <p:cNvSpPr/>
          <p:nvPr/>
        </p:nvSpPr>
        <p:spPr bwMode="auto">
          <a:xfrm rot="19023228">
            <a:off x="7178997" y="2426421"/>
            <a:ext cx="158750" cy="158750"/>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dirty="0">
              <a:solidFill>
                <a:srgbClr val="FFFFFF"/>
              </a:solidFill>
              <a:ea typeface="MS PGothic" charset="0"/>
              <a:cs typeface="MS PGothic" charset="0"/>
            </a:endParaRPr>
          </a:p>
        </p:txBody>
      </p:sp>
      <p:sp>
        <p:nvSpPr>
          <p:cNvPr id="563" name="Oval 562">
            <a:extLst>
              <a:ext uri="{FF2B5EF4-FFF2-40B4-BE49-F238E27FC236}">
                <a16:creationId xmlns:a16="http://schemas.microsoft.com/office/drawing/2014/main" id="{3214B17A-0AB9-374A-9513-1DA69F7B0989}"/>
              </a:ext>
            </a:extLst>
          </p:cNvPr>
          <p:cNvSpPr/>
          <p:nvPr/>
        </p:nvSpPr>
        <p:spPr bwMode="auto">
          <a:xfrm rot="19023228">
            <a:off x="7164710" y="2623271"/>
            <a:ext cx="158750" cy="158750"/>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MS PGothic" charset="0"/>
              <a:cs typeface="MS PGothic" charset="0"/>
            </a:endParaRPr>
          </a:p>
        </p:txBody>
      </p:sp>
      <p:sp>
        <p:nvSpPr>
          <p:cNvPr id="564" name="Oval 563">
            <a:extLst>
              <a:ext uri="{FF2B5EF4-FFF2-40B4-BE49-F238E27FC236}">
                <a16:creationId xmlns:a16="http://schemas.microsoft.com/office/drawing/2014/main" id="{A1807B06-10F1-934E-B564-078BB1F199B4}"/>
              </a:ext>
            </a:extLst>
          </p:cNvPr>
          <p:cNvSpPr/>
          <p:nvPr/>
        </p:nvSpPr>
        <p:spPr bwMode="auto">
          <a:xfrm rot="19023228">
            <a:off x="7144072" y="2829646"/>
            <a:ext cx="158750" cy="158750"/>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MS PGothic" charset="0"/>
              <a:cs typeface="MS PGothic" charset="0"/>
            </a:endParaRPr>
          </a:p>
        </p:txBody>
      </p:sp>
      <p:sp>
        <p:nvSpPr>
          <p:cNvPr id="565" name="Oval 564">
            <a:extLst>
              <a:ext uri="{FF2B5EF4-FFF2-40B4-BE49-F238E27FC236}">
                <a16:creationId xmlns:a16="http://schemas.microsoft.com/office/drawing/2014/main" id="{55515055-E802-0B4A-AC02-D45D04691F23}"/>
              </a:ext>
            </a:extLst>
          </p:cNvPr>
          <p:cNvSpPr/>
          <p:nvPr/>
        </p:nvSpPr>
        <p:spPr bwMode="auto">
          <a:xfrm rot="19023228">
            <a:off x="7126610" y="3029671"/>
            <a:ext cx="158750" cy="158750"/>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MS PGothic" charset="0"/>
              <a:cs typeface="MS PGothic" charset="0"/>
            </a:endParaRPr>
          </a:p>
        </p:txBody>
      </p:sp>
      <p:sp>
        <p:nvSpPr>
          <p:cNvPr id="566" name="Oval 565">
            <a:extLst>
              <a:ext uri="{FF2B5EF4-FFF2-40B4-BE49-F238E27FC236}">
                <a16:creationId xmlns:a16="http://schemas.microsoft.com/office/drawing/2014/main" id="{541D8586-A420-6B4F-B0D5-84666A4CD160}"/>
              </a:ext>
            </a:extLst>
          </p:cNvPr>
          <p:cNvSpPr/>
          <p:nvPr/>
        </p:nvSpPr>
        <p:spPr bwMode="auto">
          <a:xfrm rot="19023228">
            <a:off x="7091685" y="3226521"/>
            <a:ext cx="158750" cy="158750"/>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MS PGothic" charset="0"/>
              <a:cs typeface="MS PGothic" charset="0"/>
            </a:endParaRPr>
          </a:p>
        </p:txBody>
      </p:sp>
      <p:sp>
        <p:nvSpPr>
          <p:cNvPr id="567" name="Oval 566">
            <a:extLst>
              <a:ext uri="{FF2B5EF4-FFF2-40B4-BE49-F238E27FC236}">
                <a16:creationId xmlns:a16="http://schemas.microsoft.com/office/drawing/2014/main" id="{1BBA2990-3D53-0243-BFAE-4B3EC59D3F52}"/>
              </a:ext>
            </a:extLst>
          </p:cNvPr>
          <p:cNvSpPr/>
          <p:nvPr/>
        </p:nvSpPr>
        <p:spPr bwMode="auto">
          <a:xfrm rot="19023228">
            <a:off x="7258372" y="3342409"/>
            <a:ext cx="158750" cy="158750"/>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MS PGothic" charset="0"/>
              <a:cs typeface="MS PGothic" charset="0"/>
            </a:endParaRPr>
          </a:p>
        </p:txBody>
      </p:sp>
      <p:sp>
        <p:nvSpPr>
          <p:cNvPr id="568" name="Oval 567">
            <a:extLst>
              <a:ext uri="{FF2B5EF4-FFF2-40B4-BE49-F238E27FC236}">
                <a16:creationId xmlns:a16="http://schemas.microsoft.com/office/drawing/2014/main" id="{DD4F6F86-925B-C646-863F-DC6DD03B7ECE}"/>
              </a:ext>
            </a:extLst>
          </p:cNvPr>
          <p:cNvSpPr/>
          <p:nvPr/>
        </p:nvSpPr>
        <p:spPr bwMode="auto">
          <a:xfrm rot="19023228">
            <a:off x="7402835" y="3486871"/>
            <a:ext cx="158750" cy="158750"/>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MS PGothic" charset="0"/>
              <a:cs typeface="MS PGothic" charset="0"/>
            </a:endParaRPr>
          </a:p>
        </p:txBody>
      </p:sp>
      <p:sp>
        <p:nvSpPr>
          <p:cNvPr id="569" name="Oval 568">
            <a:extLst>
              <a:ext uri="{FF2B5EF4-FFF2-40B4-BE49-F238E27FC236}">
                <a16:creationId xmlns:a16="http://schemas.microsoft.com/office/drawing/2014/main" id="{CFA93CCB-306A-D84D-AB6D-51164A7BC121}"/>
              </a:ext>
            </a:extLst>
          </p:cNvPr>
          <p:cNvSpPr/>
          <p:nvPr/>
        </p:nvSpPr>
        <p:spPr bwMode="auto">
          <a:xfrm rot="19023228">
            <a:off x="7512372" y="3659909"/>
            <a:ext cx="158750" cy="158750"/>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MS PGothic" charset="0"/>
              <a:cs typeface="MS PGothic" charset="0"/>
            </a:endParaRPr>
          </a:p>
        </p:txBody>
      </p:sp>
      <p:sp>
        <p:nvSpPr>
          <p:cNvPr id="570" name="Oval 569">
            <a:extLst>
              <a:ext uri="{FF2B5EF4-FFF2-40B4-BE49-F238E27FC236}">
                <a16:creationId xmlns:a16="http://schemas.microsoft.com/office/drawing/2014/main" id="{33D9C3CA-F9AC-4544-B513-000DF5A8EFA4}"/>
              </a:ext>
            </a:extLst>
          </p:cNvPr>
          <p:cNvSpPr/>
          <p:nvPr/>
        </p:nvSpPr>
        <p:spPr bwMode="auto">
          <a:xfrm rot="19023228">
            <a:off x="7590160" y="3844059"/>
            <a:ext cx="160337" cy="158750"/>
          </a:xfrm>
          <a:prstGeom prst="ellipse">
            <a:avLst/>
          </a:prstGeom>
          <a:solidFill>
            <a:srgbClr val="B2283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MS PGothic" charset="0"/>
              <a:cs typeface="MS PGothic" charset="0"/>
            </a:endParaRPr>
          </a:p>
        </p:txBody>
      </p:sp>
      <p:sp>
        <p:nvSpPr>
          <p:cNvPr id="571" name="Oval 570">
            <a:extLst>
              <a:ext uri="{FF2B5EF4-FFF2-40B4-BE49-F238E27FC236}">
                <a16:creationId xmlns:a16="http://schemas.microsoft.com/office/drawing/2014/main" id="{44F65EFB-2D26-8545-9BB1-409CBD5820B4}"/>
              </a:ext>
            </a:extLst>
          </p:cNvPr>
          <p:cNvSpPr/>
          <p:nvPr/>
        </p:nvSpPr>
        <p:spPr bwMode="auto">
          <a:xfrm rot="19023228">
            <a:off x="7633022" y="4054402"/>
            <a:ext cx="158750" cy="158750"/>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MS PGothic" charset="0"/>
              <a:cs typeface="MS PGothic" charset="0"/>
            </a:endParaRPr>
          </a:p>
        </p:txBody>
      </p:sp>
      <p:sp>
        <p:nvSpPr>
          <p:cNvPr id="572" name="Oval 571">
            <a:extLst>
              <a:ext uri="{FF2B5EF4-FFF2-40B4-BE49-F238E27FC236}">
                <a16:creationId xmlns:a16="http://schemas.microsoft.com/office/drawing/2014/main" id="{2253B3E3-6924-804B-82FD-0731726FD853}"/>
              </a:ext>
            </a:extLst>
          </p:cNvPr>
          <p:cNvSpPr/>
          <p:nvPr/>
        </p:nvSpPr>
        <p:spPr bwMode="auto">
          <a:xfrm rot="19023228">
            <a:off x="7821935" y="4054402"/>
            <a:ext cx="158750" cy="158750"/>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MS PGothic" charset="0"/>
              <a:cs typeface="MS PGothic" charset="0"/>
            </a:endParaRPr>
          </a:p>
        </p:txBody>
      </p:sp>
      <p:sp>
        <p:nvSpPr>
          <p:cNvPr id="573" name="Oval 572">
            <a:extLst>
              <a:ext uri="{FF2B5EF4-FFF2-40B4-BE49-F238E27FC236}">
                <a16:creationId xmlns:a16="http://schemas.microsoft.com/office/drawing/2014/main" id="{E9E62A2F-E2D4-0E40-AE1B-4BC79FD480EB}"/>
              </a:ext>
            </a:extLst>
          </p:cNvPr>
          <p:cNvSpPr/>
          <p:nvPr/>
        </p:nvSpPr>
        <p:spPr bwMode="auto">
          <a:xfrm rot="19023228">
            <a:off x="7783438" y="3831359"/>
            <a:ext cx="158750" cy="158750"/>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MS PGothic" charset="0"/>
              <a:cs typeface="MS PGothic" charset="0"/>
            </a:endParaRPr>
          </a:p>
        </p:txBody>
      </p:sp>
      <p:sp>
        <p:nvSpPr>
          <p:cNvPr id="574" name="Oval 573">
            <a:extLst>
              <a:ext uri="{FF2B5EF4-FFF2-40B4-BE49-F238E27FC236}">
                <a16:creationId xmlns:a16="http://schemas.microsoft.com/office/drawing/2014/main" id="{757E4AED-DF1C-B64E-AEE2-9E048E96C1C5}"/>
              </a:ext>
            </a:extLst>
          </p:cNvPr>
          <p:cNvSpPr/>
          <p:nvPr/>
        </p:nvSpPr>
        <p:spPr bwMode="auto">
          <a:xfrm rot="19023228">
            <a:off x="7708825" y="3629746"/>
            <a:ext cx="158750" cy="158750"/>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MS PGothic" charset="0"/>
              <a:cs typeface="MS PGothic" charset="0"/>
            </a:endParaRPr>
          </a:p>
        </p:txBody>
      </p:sp>
      <p:sp>
        <p:nvSpPr>
          <p:cNvPr id="575" name="Oval 574">
            <a:extLst>
              <a:ext uri="{FF2B5EF4-FFF2-40B4-BE49-F238E27FC236}">
                <a16:creationId xmlns:a16="http://schemas.microsoft.com/office/drawing/2014/main" id="{A2AB4023-4920-2E4A-9E54-D432955D55DE}"/>
              </a:ext>
            </a:extLst>
          </p:cNvPr>
          <p:cNvSpPr/>
          <p:nvPr/>
        </p:nvSpPr>
        <p:spPr bwMode="auto">
          <a:xfrm rot="19023228">
            <a:off x="7599685" y="3439246"/>
            <a:ext cx="158750" cy="158750"/>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MS PGothic" charset="0"/>
              <a:cs typeface="MS PGothic" charset="0"/>
            </a:endParaRPr>
          </a:p>
        </p:txBody>
      </p:sp>
      <p:sp>
        <p:nvSpPr>
          <p:cNvPr id="576" name="Oval 575">
            <a:extLst>
              <a:ext uri="{FF2B5EF4-FFF2-40B4-BE49-F238E27FC236}">
                <a16:creationId xmlns:a16="http://schemas.microsoft.com/office/drawing/2014/main" id="{B5D00A35-2F3F-A94C-8BC8-8CF8E89CE5C6}"/>
              </a:ext>
            </a:extLst>
          </p:cNvPr>
          <p:cNvSpPr/>
          <p:nvPr/>
        </p:nvSpPr>
        <p:spPr bwMode="auto">
          <a:xfrm rot="19023228">
            <a:off x="7469510" y="3278909"/>
            <a:ext cx="158750" cy="158750"/>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MS PGothic" charset="0"/>
              <a:cs typeface="MS PGothic" charset="0"/>
            </a:endParaRPr>
          </a:p>
        </p:txBody>
      </p:sp>
      <p:sp>
        <p:nvSpPr>
          <p:cNvPr id="577" name="Oval 576">
            <a:extLst>
              <a:ext uri="{FF2B5EF4-FFF2-40B4-BE49-F238E27FC236}">
                <a16:creationId xmlns:a16="http://schemas.microsoft.com/office/drawing/2014/main" id="{D27D89DD-1323-FC43-A58D-A6297921DBCA}"/>
              </a:ext>
            </a:extLst>
          </p:cNvPr>
          <p:cNvSpPr/>
          <p:nvPr/>
        </p:nvSpPr>
        <p:spPr bwMode="auto">
          <a:xfrm rot="19023228">
            <a:off x="7309172" y="3139209"/>
            <a:ext cx="158750" cy="158750"/>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MS PGothic" charset="0"/>
              <a:cs typeface="MS PGothic" charset="0"/>
            </a:endParaRPr>
          </a:p>
        </p:txBody>
      </p:sp>
      <p:sp>
        <p:nvSpPr>
          <p:cNvPr id="578" name="Oval 577">
            <a:extLst>
              <a:ext uri="{FF2B5EF4-FFF2-40B4-BE49-F238E27FC236}">
                <a16:creationId xmlns:a16="http://schemas.microsoft.com/office/drawing/2014/main" id="{DF929665-6501-A140-8F55-5CA2F25C1CFF}"/>
              </a:ext>
            </a:extLst>
          </p:cNvPr>
          <p:cNvSpPr/>
          <p:nvPr/>
        </p:nvSpPr>
        <p:spPr bwMode="auto">
          <a:xfrm rot="19023228">
            <a:off x="7347272" y="2934421"/>
            <a:ext cx="158750" cy="158750"/>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MS PGothic" charset="0"/>
              <a:cs typeface="MS PGothic" charset="0"/>
            </a:endParaRPr>
          </a:p>
        </p:txBody>
      </p:sp>
      <p:sp>
        <p:nvSpPr>
          <p:cNvPr id="579" name="Oval 578">
            <a:extLst>
              <a:ext uri="{FF2B5EF4-FFF2-40B4-BE49-F238E27FC236}">
                <a16:creationId xmlns:a16="http://schemas.microsoft.com/office/drawing/2014/main" id="{86CFE028-ED11-184A-B34B-08017E86068D}"/>
              </a:ext>
            </a:extLst>
          </p:cNvPr>
          <p:cNvSpPr/>
          <p:nvPr/>
        </p:nvSpPr>
        <p:spPr bwMode="auto">
          <a:xfrm rot="19023228">
            <a:off x="7520310" y="3063009"/>
            <a:ext cx="158750" cy="158750"/>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MS PGothic" charset="0"/>
              <a:cs typeface="MS PGothic" charset="0"/>
            </a:endParaRPr>
          </a:p>
        </p:txBody>
      </p:sp>
      <p:sp>
        <p:nvSpPr>
          <p:cNvPr id="580" name="Oval 579">
            <a:extLst>
              <a:ext uri="{FF2B5EF4-FFF2-40B4-BE49-F238E27FC236}">
                <a16:creationId xmlns:a16="http://schemas.microsoft.com/office/drawing/2014/main" id="{1C573156-B443-5F49-8191-89FF56C61AAC}"/>
              </a:ext>
            </a:extLst>
          </p:cNvPr>
          <p:cNvSpPr/>
          <p:nvPr/>
        </p:nvSpPr>
        <p:spPr bwMode="auto">
          <a:xfrm rot="19023228">
            <a:off x="7672710" y="3223346"/>
            <a:ext cx="158750" cy="158750"/>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MS PGothic" charset="0"/>
              <a:cs typeface="MS PGothic" charset="0"/>
            </a:endParaRPr>
          </a:p>
        </p:txBody>
      </p:sp>
      <p:sp>
        <p:nvSpPr>
          <p:cNvPr id="581" name="Oval 580">
            <a:extLst>
              <a:ext uri="{FF2B5EF4-FFF2-40B4-BE49-F238E27FC236}">
                <a16:creationId xmlns:a16="http://schemas.microsoft.com/office/drawing/2014/main" id="{D489B26F-8331-F54A-88F0-8C521DE73BBA}"/>
              </a:ext>
            </a:extLst>
          </p:cNvPr>
          <p:cNvSpPr/>
          <p:nvPr/>
        </p:nvSpPr>
        <p:spPr bwMode="auto">
          <a:xfrm rot="19023228">
            <a:off x="7804472" y="3405909"/>
            <a:ext cx="158750" cy="158750"/>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MS PGothic" charset="0"/>
              <a:cs typeface="MS PGothic" charset="0"/>
            </a:endParaRPr>
          </a:p>
        </p:txBody>
      </p:sp>
      <p:sp>
        <p:nvSpPr>
          <p:cNvPr id="582" name="Oval 581">
            <a:extLst>
              <a:ext uri="{FF2B5EF4-FFF2-40B4-BE49-F238E27FC236}">
                <a16:creationId xmlns:a16="http://schemas.microsoft.com/office/drawing/2014/main" id="{9B6C0E8D-44BE-3A4F-A4AA-24D07D03A131}"/>
              </a:ext>
            </a:extLst>
          </p:cNvPr>
          <p:cNvSpPr/>
          <p:nvPr/>
        </p:nvSpPr>
        <p:spPr bwMode="auto">
          <a:xfrm rot="19023228">
            <a:off x="7905278" y="3605934"/>
            <a:ext cx="158750" cy="158750"/>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MS PGothic" charset="0"/>
              <a:cs typeface="MS PGothic" charset="0"/>
            </a:endParaRPr>
          </a:p>
        </p:txBody>
      </p:sp>
      <p:sp>
        <p:nvSpPr>
          <p:cNvPr id="583" name="Oval 582">
            <a:extLst>
              <a:ext uri="{FF2B5EF4-FFF2-40B4-BE49-F238E27FC236}">
                <a16:creationId xmlns:a16="http://schemas.microsoft.com/office/drawing/2014/main" id="{71C4BE32-F2B7-D147-BD45-33C5F80AFDF8}"/>
              </a:ext>
            </a:extLst>
          </p:cNvPr>
          <p:cNvSpPr/>
          <p:nvPr/>
        </p:nvSpPr>
        <p:spPr bwMode="auto">
          <a:xfrm rot="19023228">
            <a:off x="7975129" y="3823421"/>
            <a:ext cx="158750" cy="158750"/>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MS PGothic" charset="0"/>
              <a:cs typeface="MS PGothic" charset="0"/>
            </a:endParaRPr>
          </a:p>
        </p:txBody>
      </p:sp>
      <p:sp>
        <p:nvSpPr>
          <p:cNvPr id="584" name="Oval 583">
            <a:extLst>
              <a:ext uri="{FF2B5EF4-FFF2-40B4-BE49-F238E27FC236}">
                <a16:creationId xmlns:a16="http://schemas.microsoft.com/office/drawing/2014/main" id="{FAE36212-E9F7-3642-BEDA-2EAA549CB44D}"/>
              </a:ext>
            </a:extLst>
          </p:cNvPr>
          <p:cNvSpPr/>
          <p:nvPr/>
        </p:nvSpPr>
        <p:spPr bwMode="auto">
          <a:xfrm rot="19023228">
            <a:off x="8010848" y="4054402"/>
            <a:ext cx="158750" cy="158750"/>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MS PGothic" charset="0"/>
              <a:cs typeface="MS PGothic" charset="0"/>
            </a:endParaRPr>
          </a:p>
        </p:txBody>
      </p:sp>
      <p:sp>
        <p:nvSpPr>
          <p:cNvPr id="585" name="Oval 584">
            <a:extLst>
              <a:ext uri="{FF2B5EF4-FFF2-40B4-BE49-F238E27FC236}">
                <a16:creationId xmlns:a16="http://schemas.microsoft.com/office/drawing/2014/main" id="{CF68E4C7-CE2C-574F-AB4F-99DA36C2AA2B}"/>
              </a:ext>
            </a:extLst>
          </p:cNvPr>
          <p:cNvSpPr/>
          <p:nvPr/>
        </p:nvSpPr>
        <p:spPr bwMode="auto">
          <a:xfrm rot="19023228">
            <a:off x="8199761" y="4054402"/>
            <a:ext cx="158750" cy="158750"/>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MS PGothic" charset="0"/>
              <a:cs typeface="MS PGothic" charset="0"/>
            </a:endParaRPr>
          </a:p>
        </p:txBody>
      </p:sp>
      <p:sp>
        <p:nvSpPr>
          <p:cNvPr id="586" name="Oval 585">
            <a:extLst>
              <a:ext uri="{FF2B5EF4-FFF2-40B4-BE49-F238E27FC236}">
                <a16:creationId xmlns:a16="http://schemas.microsoft.com/office/drawing/2014/main" id="{BC77AC41-99B2-114D-A8BF-7DD5CA287143}"/>
              </a:ext>
            </a:extLst>
          </p:cNvPr>
          <p:cNvSpPr/>
          <p:nvPr/>
        </p:nvSpPr>
        <p:spPr bwMode="auto">
          <a:xfrm rot="19023228">
            <a:off x="7372672" y="2723284"/>
            <a:ext cx="158750" cy="158750"/>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MS PGothic" charset="0"/>
              <a:cs typeface="MS PGothic" charset="0"/>
            </a:endParaRPr>
          </a:p>
        </p:txBody>
      </p:sp>
      <p:sp>
        <p:nvSpPr>
          <p:cNvPr id="587" name="Oval 586">
            <a:extLst>
              <a:ext uri="{FF2B5EF4-FFF2-40B4-BE49-F238E27FC236}">
                <a16:creationId xmlns:a16="http://schemas.microsoft.com/office/drawing/2014/main" id="{7BB1101A-9D3B-1C4E-A408-99BB5EB06A70}"/>
              </a:ext>
            </a:extLst>
          </p:cNvPr>
          <p:cNvSpPr/>
          <p:nvPr/>
        </p:nvSpPr>
        <p:spPr bwMode="auto">
          <a:xfrm rot="19023228">
            <a:off x="7559997" y="2848696"/>
            <a:ext cx="158750" cy="158750"/>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MS PGothic" charset="0"/>
              <a:cs typeface="MS PGothic" charset="0"/>
            </a:endParaRPr>
          </a:p>
        </p:txBody>
      </p:sp>
      <p:sp>
        <p:nvSpPr>
          <p:cNvPr id="588" name="Oval 587">
            <a:extLst>
              <a:ext uri="{FF2B5EF4-FFF2-40B4-BE49-F238E27FC236}">
                <a16:creationId xmlns:a16="http://schemas.microsoft.com/office/drawing/2014/main" id="{10B69DDE-3E42-C245-81FA-A52D48B3291A}"/>
              </a:ext>
            </a:extLst>
          </p:cNvPr>
          <p:cNvSpPr/>
          <p:nvPr/>
        </p:nvSpPr>
        <p:spPr bwMode="auto">
          <a:xfrm rot="19023228">
            <a:off x="7733035" y="3001096"/>
            <a:ext cx="158750" cy="158750"/>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MS PGothic" charset="0"/>
              <a:cs typeface="MS PGothic" charset="0"/>
            </a:endParaRPr>
          </a:p>
        </p:txBody>
      </p:sp>
      <p:sp>
        <p:nvSpPr>
          <p:cNvPr id="589" name="Oval 588">
            <a:extLst>
              <a:ext uri="{FF2B5EF4-FFF2-40B4-BE49-F238E27FC236}">
                <a16:creationId xmlns:a16="http://schemas.microsoft.com/office/drawing/2014/main" id="{73673C49-BC7A-D54F-B2C2-2881B400FCCA}"/>
              </a:ext>
            </a:extLst>
          </p:cNvPr>
          <p:cNvSpPr/>
          <p:nvPr/>
        </p:nvSpPr>
        <p:spPr bwMode="auto">
          <a:xfrm rot="19023228">
            <a:off x="7879085" y="3174134"/>
            <a:ext cx="158750" cy="158750"/>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MS PGothic" charset="0"/>
              <a:cs typeface="MS PGothic" charset="0"/>
            </a:endParaRPr>
          </a:p>
        </p:txBody>
      </p:sp>
      <p:sp>
        <p:nvSpPr>
          <p:cNvPr id="590" name="Oval 589">
            <a:extLst>
              <a:ext uri="{FF2B5EF4-FFF2-40B4-BE49-F238E27FC236}">
                <a16:creationId xmlns:a16="http://schemas.microsoft.com/office/drawing/2014/main" id="{2CE3FE5C-7956-174C-BA65-D21354933E61}"/>
              </a:ext>
            </a:extLst>
          </p:cNvPr>
          <p:cNvSpPr/>
          <p:nvPr/>
        </p:nvSpPr>
        <p:spPr bwMode="auto">
          <a:xfrm rot="19023228">
            <a:off x="8001322" y="3370984"/>
            <a:ext cx="158750" cy="158750"/>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MS PGothic" charset="0"/>
              <a:cs typeface="MS PGothic" charset="0"/>
            </a:endParaRPr>
          </a:p>
        </p:txBody>
      </p:sp>
      <p:sp>
        <p:nvSpPr>
          <p:cNvPr id="591" name="Oval 590">
            <a:extLst>
              <a:ext uri="{FF2B5EF4-FFF2-40B4-BE49-F238E27FC236}">
                <a16:creationId xmlns:a16="http://schemas.microsoft.com/office/drawing/2014/main" id="{A927A81E-3361-3843-B8CA-FBF7095456B8}"/>
              </a:ext>
            </a:extLst>
          </p:cNvPr>
          <p:cNvSpPr/>
          <p:nvPr/>
        </p:nvSpPr>
        <p:spPr bwMode="auto">
          <a:xfrm rot="19023228">
            <a:off x="8101731" y="3586884"/>
            <a:ext cx="158750" cy="158750"/>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MS PGothic" charset="0"/>
              <a:cs typeface="MS PGothic" charset="0"/>
            </a:endParaRPr>
          </a:p>
        </p:txBody>
      </p:sp>
      <p:sp>
        <p:nvSpPr>
          <p:cNvPr id="592" name="Oval 591">
            <a:extLst>
              <a:ext uri="{FF2B5EF4-FFF2-40B4-BE49-F238E27FC236}">
                <a16:creationId xmlns:a16="http://schemas.microsoft.com/office/drawing/2014/main" id="{8677D4C2-FAD0-B043-BB8A-7919D4BFBDB9}"/>
              </a:ext>
            </a:extLst>
          </p:cNvPr>
          <p:cNvSpPr/>
          <p:nvPr/>
        </p:nvSpPr>
        <p:spPr bwMode="auto">
          <a:xfrm rot="19023228">
            <a:off x="8166820" y="3810721"/>
            <a:ext cx="158750" cy="158750"/>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MS PGothic" charset="0"/>
              <a:cs typeface="MS PGothic" charset="0"/>
            </a:endParaRPr>
          </a:p>
        </p:txBody>
      </p:sp>
      <p:sp>
        <p:nvSpPr>
          <p:cNvPr id="593" name="Oval 592">
            <a:extLst>
              <a:ext uri="{FF2B5EF4-FFF2-40B4-BE49-F238E27FC236}">
                <a16:creationId xmlns:a16="http://schemas.microsoft.com/office/drawing/2014/main" id="{79C43CDA-983A-744B-8E3D-E2E48BA94F98}"/>
              </a:ext>
            </a:extLst>
          </p:cNvPr>
          <p:cNvSpPr/>
          <p:nvPr/>
        </p:nvSpPr>
        <p:spPr bwMode="auto">
          <a:xfrm rot="19023228">
            <a:off x="7404422" y="2518496"/>
            <a:ext cx="158750" cy="158750"/>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MS PGothic" charset="0"/>
              <a:cs typeface="MS PGothic" charset="0"/>
            </a:endParaRPr>
          </a:p>
        </p:txBody>
      </p:sp>
      <p:sp>
        <p:nvSpPr>
          <p:cNvPr id="594" name="Oval 593">
            <a:extLst>
              <a:ext uri="{FF2B5EF4-FFF2-40B4-BE49-F238E27FC236}">
                <a16:creationId xmlns:a16="http://schemas.microsoft.com/office/drawing/2014/main" id="{16331D35-9BAB-6D40-9DE4-715A2FB5840E}"/>
              </a:ext>
            </a:extLst>
          </p:cNvPr>
          <p:cNvSpPr/>
          <p:nvPr/>
        </p:nvSpPr>
        <p:spPr bwMode="auto">
          <a:xfrm rot="19023228">
            <a:off x="7596510" y="2634384"/>
            <a:ext cx="158750" cy="158750"/>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MS PGothic" charset="0"/>
              <a:cs typeface="MS PGothic" charset="0"/>
            </a:endParaRPr>
          </a:p>
        </p:txBody>
      </p:sp>
      <p:sp>
        <p:nvSpPr>
          <p:cNvPr id="595" name="Oval 594">
            <a:extLst>
              <a:ext uri="{FF2B5EF4-FFF2-40B4-BE49-F238E27FC236}">
                <a16:creationId xmlns:a16="http://schemas.microsoft.com/office/drawing/2014/main" id="{C138F966-6EED-BE4E-9356-AD89B43D6D17}"/>
              </a:ext>
            </a:extLst>
          </p:cNvPr>
          <p:cNvSpPr/>
          <p:nvPr/>
        </p:nvSpPr>
        <p:spPr bwMode="auto">
          <a:xfrm rot="19023228">
            <a:off x="7777485" y="2780434"/>
            <a:ext cx="158750" cy="158750"/>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MS PGothic" charset="0"/>
              <a:cs typeface="MS PGothic" charset="0"/>
            </a:endParaRPr>
          </a:p>
        </p:txBody>
      </p:sp>
      <p:sp>
        <p:nvSpPr>
          <p:cNvPr id="596" name="Oval 595">
            <a:extLst>
              <a:ext uri="{FF2B5EF4-FFF2-40B4-BE49-F238E27FC236}">
                <a16:creationId xmlns:a16="http://schemas.microsoft.com/office/drawing/2014/main" id="{9D45E1B8-5E6C-7B4F-9604-7A7B28174AFE}"/>
              </a:ext>
            </a:extLst>
          </p:cNvPr>
          <p:cNvSpPr/>
          <p:nvPr/>
        </p:nvSpPr>
        <p:spPr bwMode="auto">
          <a:xfrm rot="19023228">
            <a:off x="7948935" y="2953471"/>
            <a:ext cx="158750" cy="160338"/>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MS PGothic" charset="0"/>
              <a:cs typeface="MS PGothic" charset="0"/>
            </a:endParaRPr>
          </a:p>
        </p:txBody>
      </p:sp>
      <p:sp>
        <p:nvSpPr>
          <p:cNvPr id="597" name="Oval 596">
            <a:extLst>
              <a:ext uri="{FF2B5EF4-FFF2-40B4-BE49-F238E27FC236}">
                <a16:creationId xmlns:a16="http://schemas.microsoft.com/office/drawing/2014/main" id="{20D37B3A-850C-2047-806A-7DAC3FB1B9E1}"/>
              </a:ext>
            </a:extLst>
          </p:cNvPr>
          <p:cNvSpPr/>
          <p:nvPr/>
        </p:nvSpPr>
        <p:spPr bwMode="auto">
          <a:xfrm rot="19023228">
            <a:off x="8091810" y="3136034"/>
            <a:ext cx="158750" cy="158750"/>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MS PGothic" charset="0"/>
              <a:cs typeface="MS PGothic" charset="0"/>
            </a:endParaRPr>
          </a:p>
        </p:txBody>
      </p:sp>
      <p:sp>
        <p:nvSpPr>
          <p:cNvPr id="598" name="Oval 597">
            <a:extLst>
              <a:ext uri="{FF2B5EF4-FFF2-40B4-BE49-F238E27FC236}">
                <a16:creationId xmlns:a16="http://schemas.microsoft.com/office/drawing/2014/main" id="{B75C9BC8-154D-654A-B01B-E58EB763B61C}"/>
              </a:ext>
            </a:extLst>
          </p:cNvPr>
          <p:cNvSpPr/>
          <p:nvPr/>
        </p:nvSpPr>
        <p:spPr bwMode="auto">
          <a:xfrm rot="19023228">
            <a:off x="8206110" y="3345584"/>
            <a:ext cx="158750" cy="158750"/>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MS PGothic" charset="0"/>
              <a:cs typeface="MS PGothic" charset="0"/>
            </a:endParaRPr>
          </a:p>
        </p:txBody>
      </p:sp>
      <p:sp>
        <p:nvSpPr>
          <p:cNvPr id="599" name="Oval 598">
            <a:extLst>
              <a:ext uri="{FF2B5EF4-FFF2-40B4-BE49-F238E27FC236}">
                <a16:creationId xmlns:a16="http://schemas.microsoft.com/office/drawing/2014/main" id="{DD657459-6F6C-AF46-8520-142B19D75A80}"/>
              </a:ext>
            </a:extLst>
          </p:cNvPr>
          <p:cNvSpPr/>
          <p:nvPr/>
        </p:nvSpPr>
        <p:spPr bwMode="auto">
          <a:xfrm rot="19023228">
            <a:off x="8298185" y="3572596"/>
            <a:ext cx="158750" cy="158750"/>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MS PGothic" charset="0"/>
              <a:cs typeface="MS PGothic" charset="0"/>
            </a:endParaRPr>
          </a:p>
        </p:txBody>
      </p:sp>
      <p:sp>
        <p:nvSpPr>
          <p:cNvPr id="600" name="Oval 599">
            <a:extLst>
              <a:ext uri="{FF2B5EF4-FFF2-40B4-BE49-F238E27FC236}">
                <a16:creationId xmlns:a16="http://schemas.microsoft.com/office/drawing/2014/main" id="{18AFD98B-1AB7-4E44-B1E1-5B719CF8E1EE}"/>
              </a:ext>
            </a:extLst>
          </p:cNvPr>
          <p:cNvSpPr/>
          <p:nvPr/>
        </p:nvSpPr>
        <p:spPr bwMode="auto">
          <a:xfrm rot="19023228">
            <a:off x="8358510" y="3804371"/>
            <a:ext cx="158750" cy="158750"/>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MS PGothic" charset="0"/>
              <a:cs typeface="MS PGothic" charset="0"/>
            </a:endParaRPr>
          </a:p>
        </p:txBody>
      </p:sp>
      <p:sp>
        <p:nvSpPr>
          <p:cNvPr id="601" name="Oval 600">
            <a:extLst>
              <a:ext uri="{FF2B5EF4-FFF2-40B4-BE49-F238E27FC236}">
                <a16:creationId xmlns:a16="http://schemas.microsoft.com/office/drawing/2014/main" id="{6F9B1853-0340-A245-967A-C6D6A506D7ED}"/>
              </a:ext>
            </a:extLst>
          </p:cNvPr>
          <p:cNvSpPr/>
          <p:nvPr/>
        </p:nvSpPr>
        <p:spPr bwMode="auto">
          <a:xfrm rot="19023228">
            <a:off x="8388672" y="4054402"/>
            <a:ext cx="158750" cy="158750"/>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srgbClr val="FFFFFF"/>
              </a:solidFill>
              <a:ea typeface="MS PGothic" charset="0"/>
              <a:cs typeface="MS PGothic" charset="0"/>
            </a:endParaRPr>
          </a:p>
        </p:txBody>
      </p:sp>
      <p:cxnSp>
        <p:nvCxnSpPr>
          <p:cNvPr id="602" name="Straight Connector 601">
            <a:extLst>
              <a:ext uri="{FF2B5EF4-FFF2-40B4-BE49-F238E27FC236}">
                <a16:creationId xmlns:a16="http://schemas.microsoft.com/office/drawing/2014/main" id="{67E969CB-4F03-4944-A253-1C958BDDF8FE}"/>
              </a:ext>
            </a:extLst>
          </p:cNvPr>
          <p:cNvCxnSpPr>
            <a:cxnSpLocks/>
          </p:cNvCxnSpPr>
          <p:nvPr/>
        </p:nvCxnSpPr>
        <p:spPr bwMode="auto">
          <a:xfrm>
            <a:off x="6116078" y="2394698"/>
            <a:ext cx="132921" cy="1222018"/>
          </a:xfrm>
          <a:prstGeom prst="line">
            <a:avLst/>
          </a:prstGeom>
          <a:ln w="19050">
            <a:solidFill>
              <a:schemeClr val="accent1"/>
            </a:solidFill>
            <a:prstDash val="sysDot"/>
            <a:headEnd type="none"/>
            <a:tailEnd type="oval"/>
          </a:ln>
          <a:effectLst/>
        </p:spPr>
        <p:style>
          <a:lnRef idx="2">
            <a:schemeClr val="accent1"/>
          </a:lnRef>
          <a:fillRef idx="0">
            <a:schemeClr val="accent1"/>
          </a:fillRef>
          <a:effectRef idx="1">
            <a:schemeClr val="accent1"/>
          </a:effectRef>
          <a:fontRef idx="minor">
            <a:schemeClr val="tx1"/>
          </a:fontRef>
        </p:style>
      </p:cxnSp>
      <p:sp>
        <p:nvSpPr>
          <p:cNvPr id="603" name="TextBox 7">
            <a:extLst>
              <a:ext uri="{FF2B5EF4-FFF2-40B4-BE49-F238E27FC236}">
                <a16:creationId xmlns:a16="http://schemas.microsoft.com/office/drawing/2014/main" id="{11DAC3CE-EE63-FC46-BC80-671B2DC063E3}"/>
              </a:ext>
            </a:extLst>
          </p:cNvPr>
          <p:cNvSpPr txBox="1">
            <a:spLocks noChangeArrowheads="1"/>
          </p:cNvSpPr>
          <p:nvPr/>
        </p:nvSpPr>
        <p:spPr bwMode="auto">
          <a:xfrm>
            <a:off x="5851614" y="3673396"/>
            <a:ext cx="1391721"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lgn="ctr">
              <a:lnSpc>
                <a:spcPct val="100000"/>
              </a:lnSpc>
              <a:spcBef>
                <a:spcPct val="0"/>
              </a:spcBef>
              <a:buFontTx/>
              <a:buNone/>
            </a:pPr>
            <a:r>
              <a:rPr lang="en-US" altLang="en-US" sz="1100" i="1" dirty="0">
                <a:latin typeface="+mj-lt"/>
                <a:cs typeface="Verdana"/>
              </a:rPr>
              <a:t>60 votes for supermajority</a:t>
            </a:r>
          </a:p>
        </p:txBody>
      </p:sp>
      <p:graphicFrame>
        <p:nvGraphicFramePr>
          <p:cNvPr id="604" name="Table 603">
            <a:extLst>
              <a:ext uri="{FF2B5EF4-FFF2-40B4-BE49-F238E27FC236}">
                <a16:creationId xmlns:a16="http://schemas.microsoft.com/office/drawing/2014/main" id="{D44F7964-503E-F744-9DF5-9BD0D64FD532}"/>
              </a:ext>
            </a:extLst>
          </p:cNvPr>
          <p:cNvGraphicFramePr>
            <a:graphicFrameLocks noGrp="1"/>
          </p:cNvGraphicFramePr>
          <p:nvPr>
            <p:extLst/>
          </p:nvPr>
        </p:nvGraphicFramePr>
        <p:xfrm>
          <a:off x="466481" y="4544853"/>
          <a:ext cx="3197622" cy="789531"/>
        </p:xfrm>
        <a:graphic>
          <a:graphicData uri="http://schemas.openxmlformats.org/drawingml/2006/table">
            <a:tbl>
              <a:tblPr firstRow="1" bandRow="1">
                <a:tableStyleId>{5940675A-B579-460E-94D1-54222C63F5DA}</a:tableStyleId>
              </a:tblPr>
              <a:tblGrid>
                <a:gridCol w="2322439">
                  <a:extLst>
                    <a:ext uri="{9D8B030D-6E8A-4147-A177-3AD203B41FA5}">
                      <a16:colId xmlns:a16="http://schemas.microsoft.com/office/drawing/2014/main" val="20000"/>
                    </a:ext>
                  </a:extLst>
                </a:gridCol>
                <a:gridCol w="875183">
                  <a:extLst>
                    <a:ext uri="{9D8B030D-6E8A-4147-A177-3AD203B41FA5}">
                      <a16:colId xmlns:a16="http://schemas.microsoft.com/office/drawing/2014/main" val="20003"/>
                    </a:ext>
                  </a:extLst>
                </a:gridCol>
              </a:tblGrid>
              <a:tr h="271117">
                <a:tc>
                  <a:txBody>
                    <a:bodyPr/>
                    <a:lstStyle/>
                    <a:p>
                      <a:pPr algn="r"/>
                      <a:r>
                        <a:rPr lang="en-US" sz="1000" b="0" i="0" dirty="0">
                          <a:latin typeface="Verdana"/>
                          <a:cs typeface="Verdana"/>
                        </a:rPr>
                        <a:t>Total Republicans</a:t>
                      </a:r>
                      <a:endParaRPr lang="en-US" sz="1000" b="0" i="1" dirty="0">
                        <a:latin typeface="Verdana"/>
                        <a:cs typeface="Verdana"/>
                      </a:endParaRPr>
                    </a:p>
                  </a:txBody>
                  <a:tcPr marL="91446" marR="91446" marT="45785" marB="45785" anchor="ctr">
                    <a:lnL w="12700" cmpd="sng">
                      <a:noFill/>
                    </a:lnL>
                    <a:lnR w="12700" cap="flat" cmpd="sng" algn="ctr">
                      <a:solidFill>
                        <a:schemeClr val="accent1"/>
                      </a:solidFill>
                      <a:prstDash val="sysDot"/>
                      <a:round/>
                      <a:headEnd type="none" w="med" len="med"/>
                      <a:tailEnd type="none" w="med" len="med"/>
                    </a:lnR>
                    <a:lnT w="12700" cmpd="sng">
                      <a:noFill/>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r>
                        <a:rPr lang="en-US" sz="1000" dirty="0">
                          <a:latin typeface="Verdana"/>
                          <a:cs typeface="Verdana"/>
                        </a:rPr>
                        <a:t>235</a:t>
                      </a:r>
                    </a:p>
                  </a:txBody>
                  <a:tcPr marL="91446" marR="91446" marT="45785" marB="45785" anchor="ctr">
                    <a:lnL w="12700" cap="flat" cmpd="sng" algn="ctr">
                      <a:solidFill>
                        <a:schemeClr val="accent1"/>
                      </a:solidFill>
                      <a:prstDash val="sysDot"/>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accent1"/>
                      </a:solidFill>
                      <a:prstDash val="sysDot"/>
                      <a:round/>
                      <a:headEnd type="none" w="med" len="med"/>
                      <a:tailEnd type="none" w="med" len="med"/>
                    </a:lnB>
                    <a:solidFill>
                      <a:srgbClr val="FFFFFF"/>
                    </a:solidFill>
                  </a:tcPr>
                </a:tc>
                <a:extLst>
                  <a:ext uri="{0D108BD9-81ED-4DB2-BD59-A6C34878D82A}">
                    <a16:rowId xmlns:a16="http://schemas.microsoft.com/office/drawing/2014/main" val="10000"/>
                  </a:ext>
                </a:extLst>
              </a:tr>
              <a:tr h="259207">
                <a:tc>
                  <a:txBody>
                    <a:bodyPr/>
                    <a:lstStyle/>
                    <a:p>
                      <a:pPr algn="r"/>
                      <a:r>
                        <a:rPr lang="en-US" sz="1000" dirty="0">
                          <a:latin typeface="Verdana"/>
                          <a:cs typeface="Verdana"/>
                        </a:rPr>
                        <a:t>Total Democrats</a:t>
                      </a:r>
                    </a:p>
                  </a:txBody>
                  <a:tcPr marL="91446" marR="91446" marT="45785" marB="45785">
                    <a:lnL w="19050" cap="flat" cmpd="sng" algn="ctr">
                      <a:noFill/>
                      <a:prstDash val="solid"/>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rgbClr val="FFFFFF"/>
                    </a:solidFill>
                  </a:tcPr>
                </a:tc>
                <a:tc>
                  <a:txBody>
                    <a:bodyPr/>
                    <a:lstStyle/>
                    <a:p>
                      <a:pPr algn="r"/>
                      <a:r>
                        <a:rPr lang="en-US" sz="1000" dirty="0">
                          <a:latin typeface="Verdana"/>
                          <a:cs typeface="Verdana"/>
                        </a:rPr>
                        <a:t>193</a:t>
                      </a:r>
                    </a:p>
                  </a:txBody>
                  <a:tcPr marL="91446" marR="91446" marT="45785" marB="45785">
                    <a:lnL w="12700" cap="flat" cmpd="sng" algn="ctr">
                      <a:solidFill>
                        <a:schemeClr val="accent1"/>
                      </a:solidFill>
                      <a:prstDash val="sysDot"/>
                      <a:round/>
                      <a:headEnd type="none" w="med" len="med"/>
                      <a:tailEnd type="none" w="med" len="med"/>
                    </a:lnL>
                    <a:lnR w="28575" cap="flat" cmpd="sng" algn="ctr">
                      <a:noFill/>
                      <a:prstDash val="solid"/>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rgbClr val="FFFFFF"/>
                    </a:solidFill>
                  </a:tcPr>
                </a:tc>
                <a:extLst>
                  <a:ext uri="{0D108BD9-81ED-4DB2-BD59-A6C34878D82A}">
                    <a16:rowId xmlns:a16="http://schemas.microsoft.com/office/drawing/2014/main" val="10002"/>
                  </a:ext>
                </a:extLst>
              </a:tr>
              <a:tr h="259207">
                <a:tc>
                  <a:txBody>
                    <a:bodyPr/>
                    <a:lstStyle/>
                    <a:p>
                      <a:pPr algn="r"/>
                      <a:r>
                        <a:rPr lang="en-US" sz="1000" dirty="0">
                          <a:latin typeface="Verdana"/>
                          <a:cs typeface="Verdana"/>
                        </a:rPr>
                        <a:t>Vacancies</a:t>
                      </a:r>
                    </a:p>
                  </a:txBody>
                  <a:tcPr marL="91446" marR="91446" marT="45785" marB="45785">
                    <a:lnL w="19050" cap="flat" cmpd="sng" algn="ctr">
                      <a:noFill/>
                      <a:prstDash val="solid"/>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9050" cap="flat" cmpd="sng" algn="ctr">
                      <a:noFill/>
                      <a:prstDash val="solid"/>
                      <a:round/>
                      <a:headEnd type="none" w="med" len="med"/>
                      <a:tailEnd type="none" w="med" len="med"/>
                    </a:lnB>
                    <a:solidFill>
                      <a:srgbClr val="FFFFFF"/>
                    </a:solidFill>
                  </a:tcPr>
                </a:tc>
                <a:tc>
                  <a:txBody>
                    <a:bodyPr/>
                    <a:lstStyle/>
                    <a:p>
                      <a:pPr algn="r"/>
                      <a:r>
                        <a:rPr lang="en-US" sz="1000" dirty="0">
                          <a:latin typeface="Verdana"/>
                          <a:cs typeface="Verdana"/>
                        </a:rPr>
                        <a:t>7</a:t>
                      </a:r>
                    </a:p>
                  </a:txBody>
                  <a:tcPr marL="91446" marR="91446" marT="45785" marB="45785">
                    <a:lnL w="12700" cap="flat" cmpd="sng" algn="ctr">
                      <a:solidFill>
                        <a:schemeClr val="accent1"/>
                      </a:solidFill>
                      <a:prstDash val="sysDot"/>
                      <a:round/>
                      <a:headEnd type="none" w="med" len="med"/>
                      <a:tailEnd type="none" w="med" len="med"/>
                    </a:lnL>
                    <a:lnR w="28575" cap="flat" cmpd="sng" algn="ctr">
                      <a:noFill/>
                      <a:prstDash val="solid"/>
                      <a:round/>
                      <a:headEnd type="none" w="med" len="med"/>
                      <a:tailEnd type="none" w="med" len="med"/>
                    </a:lnR>
                    <a:lnT w="12700" cap="flat" cmpd="sng" algn="ctr">
                      <a:solidFill>
                        <a:schemeClr val="accent1"/>
                      </a:solidFill>
                      <a:prstDash val="sysDot"/>
                      <a:round/>
                      <a:headEnd type="none" w="med" len="med"/>
                      <a:tailEnd type="none" w="med" len="med"/>
                    </a:lnT>
                    <a:lnB w="19050" cap="flat" cmpd="sng" algn="ctr">
                      <a:no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bl>
          </a:graphicData>
        </a:graphic>
      </p:graphicFrame>
      <p:graphicFrame>
        <p:nvGraphicFramePr>
          <p:cNvPr id="605" name="Table 604">
            <a:extLst>
              <a:ext uri="{FF2B5EF4-FFF2-40B4-BE49-F238E27FC236}">
                <a16:creationId xmlns:a16="http://schemas.microsoft.com/office/drawing/2014/main" id="{58C1CBBE-943F-F541-B946-2FB8FC02AA50}"/>
              </a:ext>
            </a:extLst>
          </p:cNvPr>
          <p:cNvGraphicFramePr>
            <a:graphicFrameLocks noGrp="1"/>
          </p:cNvGraphicFramePr>
          <p:nvPr>
            <p:extLst/>
          </p:nvPr>
        </p:nvGraphicFramePr>
        <p:xfrm>
          <a:off x="5009627" y="4527435"/>
          <a:ext cx="3197622" cy="789531"/>
        </p:xfrm>
        <a:graphic>
          <a:graphicData uri="http://schemas.openxmlformats.org/drawingml/2006/table">
            <a:tbl>
              <a:tblPr firstRow="1" bandRow="1">
                <a:tableStyleId>{5940675A-B579-460E-94D1-54222C63F5DA}</a:tableStyleId>
              </a:tblPr>
              <a:tblGrid>
                <a:gridCol w="2322439">
                  <a:extLst>
                    <a:ext uri="{9D8B030D-6E8A-4147-A177-3AD203B41FA5}">
                      <a16:colId xmlns:a16="http://schemas.microsoft.com/office/drawing/2014/main" val="20000"/>
                    </a:ext>
                  </a:extLst>
                </a:gridCol>
                <a:gridCol w="875183">
                  <a:extLst>
                    <a:ext uri="{9D8B030D-6E8A-4147-A177-3AD203B41FA5}">
                      <a16:colId xmlns:a16="http://schemas.microsoft.com/office/drawing/2014/main" val="20003"/>
                    </a:ext>
                  </a:extLst>
                </a:gridCol>
              </a:tblGrid>
              <a:tr h="271117">
                <a:tc>
                  <a:txBody>
                    <a:bodyPr/>
                    <a:lstStyle/>
                    <a:p>
                      <a:pPr algn="r"/>
                      <a:r>
                        <a:rPr lang="en-US" sz="1000" b="0" i="0" dirty="0">
                          <a:latin typeface="Verdana"/>
                          <a:cs typeface="Verdana"/>
                        </a:rPr>
                        <a:t>Total Republicans</a:t>
                      </a:r>
                      <a:endParaRPr lang="en-US" sz="1000" b="0" i="1" dirty="0">
                        <a:latin typeface="Verdana"/>
                        <a:cs typeface="Verdana"/>
                      </a:endParaRPr>
                    </a:p>
                  </a:txBody>
                  <a:tcPr marL="91446" marR="91446" marT="45785" marB="45785" anchor="ctr">
                    <a:lnL w="12700" cmpd="sng">
                      <a:noFill/>
                    </a:lnL>
                    <a:lnR w="12700" cap="flat" cmpd="sng" algn="ctr">
                      <a:solidFill>
                        <a:schemeClr val="accent1"/>
                      </a:solidFill>
                      <a:prstDash val="sysDot"/>
                      <a:round/>
                      <a:headEnd type="none" w="med" len="med"/>
                      <a:tailEnd type="none" w="med" len="med"/>
                    </a:lnR>
                    <a:lnT w="12700" cmpd="sng">
                      <a:noFill/>
                    </a:lnT>
                    <a:lnB w="12700" cap="flat" cmpd="sng" algn="ctr">
                      <a:solidFill>
                        <a:schemeClr val="accent1"/>
                      </a:solidFill>
                      <a:prstDash val="sysDot"/>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r>
                        <a:rPr lang="en-US" sz="1000" dirty="0">
                          <a:latin typeface="Verdana"/>
                          <a:cs typeface="Verdana"/>
                        </a:rPr>
                        <a:t>51</a:t>
                      </a:r>
                    </a:p>
                  </a:txBody>
                  <a:tcPr marL="91446" marR="91446" marT="45785" marB="45785" anchor="ctr">
                    <a:lnL w="12700" cap="flat" cmpd="sng" algn="ctr">
                      <a:solidFill>
                        <a:schemeClr val="accent1"/>
                      </a:solidFill>
                      <a:prstDash val="sysDot"/>
                      <a:round/>
                      <a:headEnd type="none" w="med" len="med"/>
                      <a:tailEnd type="none" w="med" len="med"/>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accent1"/>
                      </a:solidFill>
                      <a:prstDash val="sysDot"/>
                      <a:round/>
                      <a:headEnd type="none" w="med" len="med"/>
                      <a:tailEnd type="none" w="med" len="med"/>
                    </a:lnB>
                    <a:solidFill>
                      <a:srgbClr val="FFFFFF"/>
                    </a:solidFill>
                  </a:tcPr>
                </a:tc>
                <a:extLst>
                  <a:ext uri="{0D108BD9-81ED-4DB2-BD59-A6C34878D82A}">
                    <a16:rowId xmlns:a16="http://schemas.microsoft.com/office/drawing/2014/main" val="10000"/>
                  </a:ext>
                </a:extLst>
              </a:tr>
              <a:tr h="259207">
                <a:tc>
                  <a:txBody>
                    <a:bodyPr/>
                    <a:lstStyle/>
                    <a:p>
                      <a:pPr algn="r"/>
                      <a:r>
                        <a:rPr lang="en-US" sz="1000" dirty="0">
                          <a:latin typeface="Verdana"/>
                          <a:cs typeface="Verdana"/>
                        </a:rPr>
                        <a:t>Total Democrats/Independents</a:t>
                      </a:r>
                    </a:p>
                  </a:txBody>
                  <a:tcPr marL="91446" marR="91446" marT="45785" marB="45785">
                    <a:lnL w="19050" cap="flat" cmpd="sng" algn="ctr">
                      <a:noFill/>
                      <a:prstDash val="solid"/>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rgbClr val="FFFFFF"/>
                    </a:solidFill>
                  </a:tcPr>
                </a:tc>
                <a:tc>
                  <a:txBody>
                    <a:bodyPr/>
                    <a:lstStyle/>
                    <a:p>
                      <a:pPr algn="r"/>
                      <a:r>
                        <a:rPr lang="en-US" sz="1000" dirty="0">
                          <a:latin typeface="Verdana"/>
                          <a:cs typeface="Verdana"/>
                        </a:rPr>
                        <a:t>49</a:t>
                      </a:r>
                    </a:p>
                  </a:txBody>
                  <a:tcPr marL="91446" marR="91446" marT="45785" marB="45785">
                    <a:lnL w="12700" cap="flat" cmpd="sng" algn="ctr">
                      <a:solidFill>
                        <a:schemeClr val="accent1"/>
                      </a:solidFill>
                      <a:prstDash val="sysDot"/>
                      <a:round/>
                      <a:headEnd type="none" w="med" len="med"/>
                      <a:tailEnd type="none" w="med" len="med"/>
                    </a:lnL>
                    <a:lnR w="28575" cap="flat" cmpd="sng" algn="ctr">
                      <a:noFill/>
                      <a:prstDash val="solid"/>
                      <a:round/>
                      <a:headEnd type="none" w="med" len="med"/>
                      <a:tailEnd type="none" w="med" len="med"/>
                    </a:lnR>
                    <a:lnT w="12700" cap="flat" cmpd="sng" algn="ctr">
                      <a:solidFill>
                        <a:schemeClr val="accent1"/>
                      </a:solidFill>
                      <a:prstDash val="sysDot"/>
                      <a:round/>
                      <a:headEnd type="none" w="med" len="med"/>
                      <a:tailEnd type="none" w="med" len="med"/>
                    </a:lnT>
                    <a:lnB w="12700" cap="flat" cmpd="sng" algn="ctr">
                      <a:solidFill>
                        <a:schemeClr val="accent1"/>
                      </a:solidFill>
                      <a:prstDash val="sysDot"/>
                      <a:round/>
                      <a:headEnd type="none" w="med" len="med"/>
                      <a:tailEnd type="none" w="med" len="med"/>
                    </a:lnB>
                    <a:solidFill>
                      <a:srgbClr val="FFFFFF"/>
                    </a:solidFill>
                  </a:tcPr>
                </a:tc>
                <a:extLst>
                  <a:ext uri="{0D108BD9-81ED-4DB2-BD59-A6C34878D82A}">
                    <a16:rowId xmlns:a16="http://schemas.microsoft.com/office/drawing/2014/main" val="10002"/>
                  </a:ext>
                </a:extLst>
              </a:tr>
              <a:tr h="259207">
                <a:tc>
                  <a:txBody>
                    <a:bodyPr/>
                    <a:lstStyle/>
                    <a:p>
                      <a:pPr algn="r"/>
                      <a:r>
                        <a:rPr lang="en-US" sz="1000" dirty="0">
                          <a:latin typeface="Verdana"/>
                          <a:cs typeface="Verdana"/>
                        </a:rPr>
                        <a:t>Vacancies</a:t>
                      </a:r>
                    </a:p>
                  </a:txBody>
                  <a:tcPr marL="91446" marR="91446" marT="45785" marB="45785">
                    <a:lnL w="19050" cap="flat" cmpd="sng" algn="ctr">
                      <a:noFill/>
                      <a:prstDash val="solid"/>
                      <a:round/>
                      <a:headEnd type="none" w="med" len="med"/>
                      <a:tailEnd type="none" w="med" len="med"/>
                    </a:lnL>
                    <a:lnR w="12700" cap="flat" cmpd="sng" algn="ctr">
                      <a:solidFill>
                        <a:schemeClr val="accent1"/>
                      </a:solidFill>
                      <a:prstDash val="sysDot"/>
                      <a:round/>
                      <a:headEnd type="none" w="med" len="med"/>
                      <a:tailEnd type="none" w="med" len="med"/>
                    </a:lnR>
                    <a:lnT w="12700" cap="flat" cmpd="sng" algn="ctr">
                      <a:solidFill>
                        <a:schemeClr val="accent1"/>
                      </a:solidFill>
                      <a:prstDash val="sysDot"/>
                      <a:round/>
                      <a:headEnd type="none" w="med" len="med"/>
                      <a:tailEnd type="none" w="med" len="med"/>
                    </a:lnT>
                    <a:lnB w="19050" cap="flat" cmpd="sng" algn="ctr">
                      <a:noFill/>
                      <a:prstDash val="solid"/>
                      <a:round/>
                      <a:headEnd type="none" w="med" len="med"/>
                      <a:tailEnd type="none" w="med" len="med"/>
                    </a:lnB>
                    <a:solidFill>
                      <a:srgbClr val="FFFFFF"/>
                    </a:solidFill>
                  </a:tcPr>
                </a:tc>
                <a:tc>
                  <a:txBody>
                    <a:bodyPr/>
                    <a:lstStyle/>
                    <a:p>
                      <a:pPr algn="r"/>
                      <a:r>
                        <a:rPr lang="en-US" sz="1000" dirty="0">
                          <a:latin typeface="Verdana"/>
                          <a:cs typeface="Verdana"/>
                        </a:rPr>
                        <a:t>0</a:t>
                      </a:r>
                    </a:p>
                  </a:txBody>
                  <a:tcPr marL="91446" marR="91446" marT="45785" marB="45785">
                    <a:lnL w="12700" cap="flat" cmpd="sng" algn="ctr">
                      <a:solidFill>
                        <a:schemeClr val="accent1"/>
                      </a:solidFill>
                      <a:prstDash val="sysDot"/>
                      <a:round/>
                      <a:headEnd type="none" w="med" len="med"/>
                      <a:tailEnd type="none" w="med" len="med"/>
                    </a:lnL>
                    <a:lnR w="28575" cap="flat" cmpd="sng" algn="ctr">
                      <a:noFill/>
                      <a:prstDash val="solid"/>
                      <a:round/>
                      <a:headEnd type="none" w="med" len="med"/>
                      <a:tailEnd type="none" w="med" len="med"/>
                    </a:lnR>
                    <a:lnT w="12700" cap="flat" cmpd="sng" algn="ctr">
                      <a:solidFill>
                        <a:schemeClr val="accent1"/>
                      </a:solidFill>
                      <a:prstDash val="sysDot"/>
                      <a:round/>
                      <a:headEnd type="none" w="med" len="med"/>
                      <a:tailEnd type="none" w="med" len="med"/>
                    </a:lnT>
                    <a:lnB w="19050" cap="flat" cmpd="sng" algn="ctr">
                      <a:no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bl>
          </a:graphicData>
        </a:graphic>
      </p:graphicFrame>
      <p:pic>
        <p:nvPicPr>
          <p:cNvPr id="606" name="Picture 605">
            <a:extLst>
              <a:ext uri="{FF2B5EF4-FFF2-40B4-BE49-F238E27FC236}">
                <a16:creationId xmlns:a16="http://schemas.microsoft.com/office/drawing/2014/main" id="{E612C381-790C-404E-9DF6-1CBB30BCE0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175" y="274320"/>
            <a:ext cx="2080349" cy="274320"/>
          </a:xfrm>
          <a:prstGeom prst="rect">
            <a:avLst/>
          </a:prstGeom>
        </p:spPr>
      </p:pic>
    </p:spTree>
    <p:extLst>
      <p:ext uri="{BB962C8B-B14F-4D97-AF65-F5344CB8AC3E}">
        <p14:creationId xmlns:p14="http://schemas.microsoft.com/office/powerpoint/2010/main" val="1761336302"/>
      </p:ext>
    </p:extLst>
  </p:cSld>
  <p:clrMapOvr>
    <a:masterClrMapping/>
  </p:clrMapOvr>
</p:sld>
</file>

<file path=ppt/theme/theme1.xml><?xml version="1.0" encoding="utf-8"?>
<a:theme xmlns:a="http://schemas.openxmlformats.org/drawingml/2006/main" name="Office Theme">
  <a:themeElements>
    <a:clrScheme name="NJ v8">
      <a:dk1>
        <a:srgbClr val="000000"/>
      </a:dk1>
      <a:lt1>
        <a:srgbClr val="FFFFFF"/>
      </a:lt1>
      <a:dk2>
        <a:srgbClr val="A02C1C"/>
      </a:dk2>
      <a:lt2>
        <a:srgbClr val="284D81"/>
      </a:lt2>
      <a:accent1>
        <a:srgbClr val="8B724A"/>
      </a:accent1>
      <a:accent2>
        <a:srgbClr val="55527A"/>
      </a:accent2>
      <a:accent3>
        <a:srgbClr val="477367"/>
      </a:accent3>
      <a:accent4>
        <a:srgbClr val="734761"/>
      </a:accent4>
      <a:accent5>
        <a:srgbClr val="769DA3"/>
      </a:accent5>
      <a:accent6>
        <a:srgbClr val="8A806E"/>
      </a:accent6>
      <a:hlink>
        <a:srgbClr val="8A714A"/>
      </a:hlink>
      <a:folHlink>
        <a:srgbClr val="B0966B"/>
      </a:folHlink>
    </a:clrScheme>
    <a:fontScheme name="National Journal">
      <a:majorFont>
        <a:latin typeface="Georgi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0EAE3"/>
        </a:solidFill>
        <a:ln>
          <a:noFill/>
        </a:ln>
        <a:effectLst/>
      </a:spPr>
      <a:bodyPr lIns="91440" tIns="91440" rIns="91440" bIns="91440"/>
      <a:lstStyle>
        <a:defPPr>
          <a:spcAft>
            <a:spcPts val="400"/>
          </a:spcAft>
          <a:defRPr sz="1200" b="1" dirty="0">
            <a:solidFill>
              <a:schemeClr val="tx1">
                <a:lumMod val="95000"/>
                <a:lumOff val="5000"/>
              </a:schemeClr>
            </a:solidFill>
            <a:latin typeface="Georgia"/>
            <a:cs typeface="Georgia"/>
          </a:defRPr>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noAutofit/>
      </a:bodyPr>
      <a:lstStyle>
        <a:defPPr>
          <a:spcAft>
            <a:spcPts val="400"/>
          </a:spcAft>
          <a:defRPr sz="1200" b="1" dirty="0" smtClean="0">
            <a:solidFill>
              <a:srgbClr val="71B2C7"/>
            </a:solidFill>
            <a:latin typeface="Georgia"/>
            <a:cs typeface="Georgia"/>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6227</TotalTime>
  <Words>3568</Words>
  <Application>Microsoft Office PowerPoint</Application>
  <PresentationFormat>On-screen Show (4:3)</PresentationFormat>
  <Paragraphs>1008</Paragraphs>
  <Slides>31</Slides>
  <Notes>11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ＭＳ Ｐゴシック</vt:lpstr>
      <vt:lpstr>ＭＳ Ｐゴシック</vt:lpstr>
      <vt:lpstr>Arial</vt:lpstr>
      <vt:lpstr>Calibri</vt:lpstr>
      <vt:lpstr>Calibri Light</vt:lpstr>
      <vt:lpstr>Georgia</vt:lpstr>
      <vt:lpstr>Lucida Sans Unicode</vt:lpstr>
      <vt:lpstr>Tahoma</vt:lpstr>
      <vt:lpstr>Times New Roman</vt:lpstr>
      <vt:lpstr>Verdana</vt:lpstr>
      <vt:lpstr>Office Theme</vt:lpstr>
      <vt:lpstr>2018 midterm elections overview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template for the presentation center [Max 2 line title]</dc:title>
  <dc:creator>Laura</dc:creator>
  <cp:lastModifiedBy>Stublen, Daniel</cp:lastModifiedBy>
  <cp:revision>269</cp:revision>
  <dcterms:created xsi:type="dcterms:W3CDTF">2017-06-26T14:07:23Z</dcterms:created>
  <dcterms:modified xsi:type="dcterms:W3CDTF">2018-10-18T18:09:09Z</dcterms:modified>
</cp:coreProperties>
</file>