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E3AC"/>
    <a:srgbClr val="FAF1D5"/>
    <a:srgbClr val="E6B92E"/>
    <a:srgbClr val="C9C1C5"/>
    <a:srgbClr val="F6F3EF"/>
    <a:srgbClr val="F0EBE3"/>
    <a:srgbClr val="04070C"/>
    <a:srgbClr val="FCFBFA"/>
    <a:srgbClr val="FDF3F1"/>
    <a:srgbClr val="F8D8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0" autoAdjust="0"/>
    <p:restoredTop sz="96731"/>
  </p:normalViewPr>
  <p:slideViewPr>
    <p:cSldViewPr snapToGrid="0" snapToObjects="1">
      <p:cViewPr varScale="1">
        <p:scale>
          <a:sx n="108" d="100"/>
          <a:sy n="108" d="100"/>
        </p:scale>
        <p:origin x="167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8" d="100"/>
          <a:sy n="118" d="100"/>
        </p:scale>
        <p:origin x="3832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10/15/18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F6EB1-510D-4FD8-8C6B-96EFC275784D}" type="datetime1">
              <a:rPr lang="en-US" smtClean="0"/>
              <a:t>10/15/18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772585"/>
              </p:ext>
            </p:extLst>
          </p:nvPr>
        </p:nvGraphicFramePr>
        <p:xfrm>
          <a:off x="473819" y="3501430"/>
          <a:ext cx="8143876" cy="258966"/>
        </p:xfrm>
        <a:graphic>
          <a:graphicData uri="http://schemas.openxmlformats.org/drawingml/2006/table">
            <a:tbl>
              <a:tblPr/>
              <a:tblGrid>
                <a:gridCol w="81438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29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charset="-128"/>
                        </a:rPr>
                        <a:t>Professional Experience</a:t>
                      </a:r>
                    </a:p>
                  </a:txBody>
                  <a:tcPr marL="91429" marR="91429" marT="45663" marB="4566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9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U.S. </a:t>
            </a:r>
            <a:r>
              <a:rPr lang="en-US" altLang="en-US" sz="2000">
                <a:latin typeface="Georgia" charset="0"/>
                <a:ea typeface="ＭＳ Ｐゴシック" charset="-128"/>
                <a:cs typeface="MS PGothic" charset="-128"/>
              </a:rPr>
              <a:t>Forest Service Chief </a:t>
            </a:r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Vicki Christiansen</a:t>
            </a:r>
          </a:p>
        </p:txBody>
      </p:sp>
      <p:sp>
        <p:nvSpPr>
          <p:cNvPr id="13" name="Freeform 12"/>
          <p:cNvSpPr/>
          <p:nvPr/>
        </p:nvSpPr>
        <p:spPr bwMode="auto">
          <a:xfrm>
            <a:off x="990600" y="5430965"/>
            <a:ext cx="5686425" cy="733425"/>
          </a:xfrm>
          <a:custGeom>
            <a:avLst/>
            <a:gdLst>
              <a:gd name="connsiteX0" fmla="*/ 0 w 1255762"/>
              <a:gd name="connsiteY0" fmla="*/ 0 h 1878398"/>
              <a:gd name="connsiteX1" fmla="*/ 1255762 w 1255762"/>
              <a:gd name="connsiteY1" fmla="*/ 0 h 1878398"/>
              <a:gd name="connsiteX2" fmla="*/ 1255762 w 1255762"/>
              <a:gd name="connsiteY2" fmla="*/ 1878398 h 1878398"/>
              <a:gd name="connsiteX3" fmla="*/ 0 w 1255762"/>
              <a:gd name="connsiteY3" fmla="*/ 1878398 h 1878398"/>
              <a:gd name="connsiteX4" fmla="*/ 0 w 1255762"/>
              <a:gd name="connsiteY4" fmla="*/ 0 h 1878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5762" h="1878398">
                <a:moveTo>
                  <a:pt x="0" y="0"/>
                </a:moveTo>
                <a:lnTo>
                  <a:pt x="1255762" y="0"/>
                </a:lnTo>
                <a:lnTo>
                  <a:pt x="1255762" y="1878398"/>
                </a:lnTo>
                <a:lnTo>
                  <a:pt x="0" y="1878398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0" tIns="0" rIns="0" bIns="0" spcCol="1270"/>
          <a:lstStyle/>
          <a:p>
            <a:pPr marL="0" lvl="1" defTabSz="444500" eaLnBrk="1" fontAlgn="auto" hangingPunct="1">
              <a:lnSpc>
                <a:spcPct val="90000"/>
              </a:lnSpc>
              <a:spcAft>
                <a:spcPct val="15000"/>
              </a:spcAft>
              <a:defRPr/>
            </a:pPr>
            <a:endParaRPr lang="en-US" sz="11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pic>
        <p:nvPicPr>
          <p:cNvPr id="17" name="Picture 29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00061" y="1303042"/>
            <a:ext cx="1561051" cy="194885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73569"/>
              </p:ext>
            </p:extLst>
          </p:nvPr>
        </p:nvGraphicFramePr>
        <p:xfrm>
          <a:off x="2191353" y="1231576"/>
          <a:ext cx="6452585" cy="1928387"/>
        </p:xfrm>
        <a:graphic>
          <a:graphicData uri="http://schemas.openxmlformats.org/drawingml/2006/table">
            <a:tbl>
              <a:tblPr/>
              <a:tblGrid>
                <a:gridCol w="6452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charset="-128"/>
                        </a:rPr>
                        <a:t>Biography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35" marR="91435" marT="45697" marB="4569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935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Georgi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</a:rPr>
                        <a:t>Current position: 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Chief of the U.S. Forest Service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Assumed position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: October 11, 2018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  <a:cs typeface="+mn-cs"/>
                        </a:rPr>
                        <a:t>Education: </a:t>
                      </a:r>
                      <a:r>
                        <a:rPr kumimoji="0" lang="en-US" alt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MS PGothic" charset="-128"/>
                          <a:cs typeface="+mn-cs"/>
                        </a:rPr>
                        <a:t>B.A., University of Washington, 1983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Family: 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MS PGothic" charset="-128"/>
                        </a:rPr>
                        <a:t>Married (Mike Harris), 2. children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MS PGothic" charset="-128"/>
                      </a:endParaRPr>
                    </a:p>
                  </a:txBody>
                  <a:tcPr marL="91435" marR="91435" marT="45697" marB="4569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332262"/>
              </p:ext>
            </p:extLst>
          </p:nvPr>
        </p:nvGraphicFramePr>
        <p:xfrm>
          <a:off x="490892" y="4999657"/>
          <a:ext cx="3844216" cy="1280646"/>
        </p:xfrm>
        <a:graphic>
          <a:graphicData uri="http://schemas.openxmlformats.org/drawingml/2006/table">
            <a:tbl>
              <a:tblPr/>
              <a:tblGrid>
                <a:gridCol w="38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6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anose="02040502050405020303" pitchFamily="18" charset="0"/>
                          <a:ea typeface="MS PGothic" charset="0"/>
                          <a:cs typeface="MS PGothic" charset="0"/>
                        </a:rPr>
                        <a:t>Contact</a:t>
                      </a:r>
                    </a:p>
                  </a:txBody>
                  <a:tcPr marT="45775" marB="4577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MS PGothic" charset="0"/>
                          <a:cs typeface="MS PGothic" charset="0"/>
                        </a:rPr>
                        <a:t>USDA Forest Service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Sidney R. Yates Federal Building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201 14</a:t>
                      </a:r>
                      <a:r>
                        <a:rPr lang="en-US" sz="1200" b="0" i="0" kern="1200" baseline="3000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Street, SW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Washington, DC 20024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MS PGothic" charset="0"/>
                          <a:cs typeface="MS PGothic" charset="0"/>
                        </a:rPr>
                        <a:t>Phone: (800) 832-1355</a:t>
                      </a:r>
                    </a:p>
                  </a:txBody>
                  <a:tcPr marT="45775" marB="4577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500062" y="3807746"/>
            <a:ext cx="8143875" cy="1302921"/>
            <a:chOff x="500062" y="3734594"/>
            <a:chExt cx="8143875" cy="1302921"/>
          </a:xfrm>
        </p:grpSpPr>
        <p:sp>
          <p:nvSpPr>
            <p:cNvPr id="3" name="Rectangle 2"/>
            <p:cNvSpPr/>
            <p:nvPr/>
          </p:nvSpPr>
          <p:spPr>
            <a:xfrm>
              <a:off x="500062" y="3734594"/>
              <a:ext cx="3835046" cy="10669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lvl="0" indent="-171450" defTabSz="914400" fontAlgn="base">
                <a:spcBef>
                  <a:spcPct val="0"/>
                </a:spcBef>
                <a:spcAft>
                  <a:spcPts val="400"/>
                </a:spcAft>
                <a:buFont typeface="Arial" charset="0"/>
                <a:buChar char="•"/>
              </a:pPr>
              <a:r>
                <a:rPr lang="en-US" altLang="en-US" sz="1200" dirty="0">
                  <a:latin typeface="Georgia" panose="02040502050405020303" pitchFamily="18" charset="0"/>
                  <a:ea typeface="MS PGothic" charset="-128"/>
                </a:rPr>
                <a:t>Worked for the Washington State Department of Natural Resources for 26 years as a wildland firefighter and fire manager</a:t>
              </a:r>
            </a:p>
            <a:p>
              <a:pPr marL="171450" lvl="0" indent="-171450" defTabSz="914400" fontAlgn="base">
                <a:spcBef>
                  <a:spcPct val="0"/>
                </a:spcBef>
                <a:spcAft>
                  <a:spcPts val="400"/>
                </a:spcAft>
                <a:buFont typeface="Arial" charset="0"/>
                <a:buChar char="•"/>
              </a:pPr>
              <a:r>
                <a:rPr lang="en-US" altLang="en-US" sz="1200" dirty="0">
                  <a:latin typeface="Georgia" panose="02040502050405020303" pitchFamily="18" charset="0"/>
                  <a:ea typeface="MS PGothic" charset="-128"/>
                </a:rPr>
                <a:t>Previously served as the Arizona State Forester and Director of the Arizona Division of Forestry 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4510354" y="3734594"/>
              <a:ext cx="4133583" cy="13029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lvl="0" indent="-171450" defTabSz="914400" fontAlgn="base">
                <a:spcBef>
                  <a:spcPct val="0"/>
                </a:spcBef>
                <a:spcAft>
                  <a:spcPts val="400"/>
                </a:spcAft>
                <a:buFont typeface="Arial" charset="0"/>
                <a:buChar char="•"/>
              </a:pPr>
              <a:r>
                <a:rPr lang="en-US" altLang="en-US" sz="1200" dirty="0">
                  <a:latin typeface="Georgia" panose="02040502050405020303" pitchFamily="18" charset="0"/>
                  <a:ea typeface="MS PGothic" charset="-128"/>
                </a:rPr>
                <a:t>Came </a:t>
              </a:r>
              <a:r>
                <a:rPr lang="en-US" altLang="en-US" sz="1200">
                  <a:latin typeface="Georgia" panose="02040502050405020303" pitchFamily="18" charset="0"/>
                  <a:ea typeface="MS PGothic" charset="-128"/>
                </a:rPr>
                <a:t>to the U.S. </a:t>
              </a:r>
              <a:r>
                <a:rPr lang="en-US" altLang="en-US" sz="1200" dirty="0">
                  <a:latin typeface="Georgia" panose="02040502050405020303" pitchFamily="18" charset="0"/>
                  <a:ea typeface="MS PGothic" charset="-128"/>
                </a:rPr>
                <a:t>Forest Service in 2010 as Deputy Director of Fire and Aviation Management</a:t>
              </a:r>
            </a:p>
            <a:p>
              <a:pPr marL="171450" lvl="0" indent="-171450" defTabSz="914400" fontAlgn="base">
                <a:spcBef>
                  <a:spcPct val="0"/>
                </a:spcBef>
                <a:spcAft>
                  <a:spcPts val="400"/>
                </a:spcAft>
                <a:buFont typeface="Arial" charset="0"/>
                <a:buChar char="•"/>
              </a:pPr>
              <a:r>
                <a:rPr lang="en-US" altLang="en-US" sz="1200" dirty="0">
                  <a:latin typeface="Georgia" panose="02040502050405020303" pitchFamily="18" charset="0"/>
                  <a:ea typeface="MS PGothic" charset="-128"/>
                </a:rPr>
                <a:t>Has served as interim chief since March 2018, and was Deputy Chief, State and Private Forestry before that</a:t>
              </a:r>
            </a:p>
            <a:p>
              <a:pPr marL="171450" lvl="0" indent="-171450" defTabSz="914400" fontAlgn="base">
                <a:spcBef>
                  <a:spcPct val="0"/>
                </a:spcBef>
                <a:spcAft>
                  <a:spcPts val="400"/>
                </a:spcAft>
                <a:buFont typeface="Arial" charset="0"/>
                <a:buChar char="•"/>
              </a:pPr>
              <a:r>
                <a:rPr lang="en-US" altLang="en-US" sz="1200" dirty="0">
                  <a:latin typeface="Georgia" panose="02040502050405020303" pitchFamily="18" charset="0"/>
                  <a:ea typeface="MS PGothic" charset="-128"/>
                </a:rPr>
                <a:t>Was Chair of the Wildland Fire Committee for the National Association of State Foresters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578027" y="5262305"/>
            <a:ext cx="4421781" cy="1022236"/>
            <a:chOff x="4578027" y="5189153"/>
            <a:chExt cx="4421781" cy="1022236"/>
          </a:xfrm>
        </p:grpSpPr>
        <p:sp>
          <p:nvSpPr>
            <p:cNvPr id="24" name="Rectangle 11"/>
            <p:cNvSpPr>
              <a:spLocks noChangeArrowheads="1"/>
            </p:cNvSpPr>
            <p:nvPr/>
          </p:nvSpPr>
          <p:spPr bwMode="auto">
            <a:xfrm>
              <a:off x="4838958" y="5284197"/>
              <a:ext cx="4160850" cy="590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buNone/>
              </a:pPr>
              <a:r>
                <a:rPr lang="en-US" sz="1200" dirty="0"/>
                <a:t>As a former wildland firefighter and fire manager, Chief Christiansen knows what’s needed to restore our forests and put them back to work for the taxpayers. </a:t>
              </a:r>
              <a:endParaRPr lang="en-US" altLang="en-US" sz="1200" i="1" dirty="0"/>
            </a:p>
          </p:txBody>
        </p:sp>
        <p:sp>
          <p:nvSpPr>
            <p:cNvPr id="27" name="TextBox 12"/>
            <p:cNvSpPr txBox="1">
              <a:spLocks noChangeArrowheads="1"/>
            </p:cNvSpPr>
            <p:nvPr/>
          </p:nvSpPr>
          <p:spPr bwMode="auto">
            <a:xfrm>
              <a:off x="5498777" y="5842057"/>
              <a:ext cx="32030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Font typeface="Arial" panose="020B0604020202020204" pitchFamily="34" charset="0"/>
                <a:buNone/>
                <a:defRPr/>
              </a:pPr>
              <a:r>
                <a:rPr lang="en-US" altLang="en-US" sz="900" b="1" dirty="0">
                  <a:solidFill>
                    <a:schemeClr val="accent1"/>
                  </a:solidFill>
                  <a:latin typeface="+mn-lt"/>
                </a:rPr>
                <a:t>Secretary of Agriculture Sonny Perdue on the announcement of Christiansen’s nomination</a:t>
              </a: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4578027" y="5189153"/>
              <a:ext cx="303285" cy="352531"/>
              <a:chOff x="4559430" y="4964892"/>
              <a:chExt cx="397173" cy="461665"/>
            </a:xfrm>
          </p:grpSpPr>
          <p:sp>
            <p:nvSpPr>
              <p:cNvPr id="25" name="Oval 24"/>
              <p:cNvSpPr/>
              <p:nvPr/>
            </p:nvSpPr>
            <p:spPr bwMode="auto">
              <a:xfrm>
                <a:off x="4593145" y="4992752"/>
                <a:ext cx="363458" cy="361945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4559430" y="4964892"/>
                <a:ext cx="30328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n-US" sz="2400" i="1" dirty="0">
                    <a:solidFill>
                      <a:schemeClr val="bg1"/>
                    </a:solidFill>
                    <a:latin typeface="+mj-lt"/>
                  </a:rPr>
                  <a:t>“</a:t>
                </a:r>
                <a:endParaRPr lang="en-US" sz="2400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sp>
        <p:nvSpPr>
          <p:cNvPr id="23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Nicholas Wu | Slide last updated on: October 12, 2018</a:t>
            </a:r>
          </a:p>
        </p:txBody>
      </p:sp>
      <p:sp>
        <p:nvSpPr>
          <p:cNvPr id="26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National Journal Research, 2018</a:t>
            </a:r>
          </a:p>
        </p:txBody>
      </p:sp>
    </p:spTree>
    <p:extLst>
      <p:ext uri="{BB962C8B-B14F-4D97-AF65-F5344CB8AC3E}">
        <p14:creationId xmlns:p14="http://schemas.microsoft.com/office/powerpoint/2010/main" val="1917384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J v8">
      <a:dk1>
        <a:srgbClr val="000000"/>
      </a:dk1>
      <a:lt1>
        <a:srgbClr val="FFFFFF"/>
      </a:lt1>
      <a:dk2>
        <a:srgbClr val="A02C1C"/>
      </a:dk2>
      <a:lt2>
        <a:srgbClr val="284D81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National Journal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0EAE3"/>
        </a:solidFill>
        <a:ln>
          <a:noFill/>
        </a:ln>
        <a:effectLst/>
      </a:spPr>
      <a:bodyPr lIns="91440" tIns="91440" rIns="91440" bIns="91440"/>
      <a:lstStyle>
        <a:defPPr>
          <a:spcAft>
            <a:spcPts val="400"/>
          </a:spcAft>
          <a:defRPr sz="1200" b="1" dirty="0">
            <a:solidFill>
              <a:schemeClr val="tx1">
                <a:lumMod val="95000"/>
                <a:lumOff val="5000"/>
              </a:schemeClr>
            </a:solidFill>
            <a:latin typeface="Georgia"/>
            <a:cs typeface="Georgi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>
          <a:spcAft>
            <a:spcPts val="400"/>
          </a:spcAft>
          <a:defRPr sz="1200" b="1" dirty="0" smtClean="0">
            <a:solidFill>
              <a:srgbClr val="71B2C7"/>
            </a:solidFill>
            <a:latin typeface="Georgia"/>
            <a:cs typeface="Georgi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6227</TotalTime>
  <Words>224</Words>
  <Application>Microsoft Macintosh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ＭＳ Ｐゴシック</vt:lpstr>
      <vt:lpstr>Arial</vt:lpstr>
      <vt:lpstr>Calibri</vt:lpstr>
      <vt:lpstr>Georgia</vt:lpstr>
      <vt:lpstr>Gill Sans MT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Laura</dc:creator>
  <cp:lastModifiedBy>Microsoft Office User</cp:lastModifiedBy>
  <cp:revision>264</cp:revision>
  <dcterms:created xsi:type="dcterms:W3CDTF">2017-06-26T14:07:23Z</dcterms:created>
  <dcterms:modified xsi:type="dcterms:W3CDTF">2018-10-15T21:42:21Z</dcterms:modified>
</cp:coreProperties>
</file>