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696" r:id="rId2"/>
    <p:sldId id="684" r:id="rId3"/>
    <p:sldId id="690" r:id="rId4"/>
    <p:sldId id="689" r:id="rId5"/>
    <p:sldId id="688" r:id="rId6"/>
    <p:sldId id="679" r:id="rId7"/>
    <p:sldId id="692" r:id="rId8"/>
    <p:sldId id="677" r:id="rId9"/>
    <p:sldId id="678" r:id="rId10"/>
    <p:sldId id="693" r:id="rId11"/>
    <p:sldId id="681" r:id="rId12"/>
    <p:sldId id="68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714E"/>
    <a:srgbClr val="7F7F7F"/>
    <a:srgbClr val="F5E3AC"/>
    <a:srgbClr val="FAF1D5"/>
    <a:srgbClr val="E6B92E"/>
    <a:srgbClr val="C9C1C5"/>
    <a:srgbClr val="F6F3EF"/>
    <a:srgbClr val="F0EBE3"/>
    <a:srgbClr val="04070C"/>
    <a:srgbClr val="FCFB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6731"/>
  </p:normalViewPr>
  <p:slideViewPr>
    <p:cSldViewPr snapToGrid="0" snapToObjects="1">
      <p:cViewPr>
        <p:scale>
          <a:sx n="135" d="100"/>
          <a:sy n="135" d="100"/>
        </p:scale>
        <p:origin x="2984" y="66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8" d="100"/>
          <a:sy n="118" d="100"/>
        </p:scale>
        <p:origin x="3832" y="20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sashok/Downloads/2016%20PAC%20Success%20Revamp%20Final%20.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60413510348"/>
          <c:y val="0.040625"/>
          <c:w val="0.678861266336728"/>
          <c:h val="0.92214882508054"/>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Calibri" charset="0"/>
                    <a:ea typeface="Calibri" charset="0"/>
                    <a:cs typeface="Calibri"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National Republican Senatorial Cmte</c:v>
                </c:pt>
                <c:pt idx="1">
                  <c:v>Democratic Senatorial Campaign Cmte</c:v>
                </c:pt>
                <c:pt idx="2">
                  <c:v>National Republican Congressional Cmte</c:v>
                </c:pt>
                <c:pt idx="3">
                  <c:v>Tomorrow Is Meaningful</c:v>
                </c:pt>
                <c:pt idx="4">
                  <c:v>New Democrat Coalition</c:v>
                </c:pt>
                <c:pt idx="5">
                  <c:v>Moderate Democrats PAC</c:v>
                </c:pt>
                <c:pt idx="6">
                  <c:v>Majority Cmte PAC</c:v>
                </c:pt>
                <c:pt idx="7">
                  <c:v>Heartland Values PAC</c:v>
                </c:pt>
                <c:pt idx="8">
                  <c:v>Bluegrass Cmte</c:v>
                </c:pt>
                <c:pt idx="9">
                  <c:v>Alamo PAC</c:v>
                </c:pt>
                <c:pt idx="10">
                  <c:v>Dakota Prairie PAC</c:v>
                </c:pt>
                <c:pt idx="11">
                  <c:v>Rely on Your Beliefs</c:v>
                </c:pt>
                <c:pt idx="12">
                  <c:v>Forward Together PAC</c:v>
                </c:pt>
                <c:pt idx="13">
                  <c:v>AmeriPAC: The Fund for a Greater America</c:v>
                </c:pt>
                <c:pt idx="14">
                  <c:v>Value in Electing Women PAC</c:v>
                </c:pt>
                <c:pt idx="15">
                  <c:v>Together Holding Our Majority PAC</c:v>
                </c:pt>
                <c:pt idx="16">
                  <c:v>Seeking Justice Cmte</c:v>
                </c:pt>
                <c:pt idx="17">
                  <c:v>Prosperity Action</c:v>
                </c:pt>
                <c:pt idx="18">
                  <c:v>New Pioneers PAC</c:v>
                </c:pt>
                <c:pt idx="19">
                  <c:v>More Conservatives PAC</c:v>
                </c:pt>
              </c:strCache>
            </c:strRef>
          </c:cat>
          <c:val>
            <c:numRef>
              <c:f>Sheet1!$B$2:$B$21</c:f>
              <c:numCache>
                <c:formatCode>"$"#,##0_);[Red]\("$"#,##0\)</c:formatCode>
                <c:ptCount val="20"/>
                <c:pt idx="0">
                  <c:v>30000.0</c:v>
                </c:pt>
                <c:pt idx="1">
                  <c:v>30000.0</c:v>
                </c:pt>
                <c:pt idx="2">
                  <c:v>15000.0</c:v>
                </c:pt>
                <c:pt idx="3">
                  <c:v>10000.0</c:v>
                </c:pt>
                <c:pt idx="4">
                  <c:v>10000.0</c:v>
                </c:pt>
                <c:pt idx="5">
                  <c:v>10000.0</c:v>
                </c:pt>
                <c:pt idx="6">
                  <c:v>10000.0</c:v>
                </c:pt>
                <c:pt idx="7">
                  <c:v>10000.0</c:v>
                </c:pt>
                <c:pt idx="8">
                  <c:v>10000.0</c:v>
                </c:pt>
                <c:pt idx="9">
                  <c:v>10000.0</c:v>
                </c:pt>
                <c:pt idx="10">
                  <c:v>8500.0</c:v>
                </c:pt>
                <c:pt idx="11">
                  <c:v>7500.0</c:v>
                </c:pt>
                <c:pt idx="12">
                  <c:v>7500.0</c:v>
                </c:pt>
                <c:pt idx="13">
                  <c:v>7500.0</c:v>
                </c:pt>
                <c:pt idx="14">
                  <c:v>5000.0</c:v>
                </c:pt>
                <c:pt idx="15">
                  <c:v>5000.0</c:v>
                </c:pt>
                <c:pt idx="16">
                  <c:v>5000.0</c:v>
                </c:pt>
                <c:pt idx="17">
                  <c:v>5000.0</c:v>
                </c:pt>
                <c:pt idx="18">
                  <c:v>5000.0</c:v>
                </c:pt>
                <c:pt idx="19">
                  <c:v>5000.0</c:v>
                </c:pt>
              </c:numCache>
            </c:numRef>
          </c:val>
        </c:ser>
        <c:dLbls>
          <c:dLblPos val="outEnd"/>
          <c:showLegendKey val="0"/>
          <c:showVal val="1"/>
          <c:showCatName val="0"/>
          <c:showSerName val="0"/>
          <c:showPercent val="0"/>
          <c:showBubbleSize val="0"/>
        </c:dLbls>
        <c:gapWidth val="88"/>
        <c:axId val="-185319072"/>
        <c:axId val="-707611904"/>
      </c:barChart>
      <c:catAx>
        <c:axId val="-185319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charset="0"/>
                <a:ea typeface="Calibri" charset="0"/>
                <a:cs typeface="Calibri" charset="0"/>
              </a:defRPr>
            </a:pPr>
            <a:endParaRPr lang="en-US"/>
          </a:p>
        </c:txPr>
        <c:crossAx val="-707611904"/>
        <c:crosses val="autoZero"/>
        <c:auto val="1"/>
        <c:lblAlgn val="ctr"/>
        <c:lblOffset val="100"/>
        <c:noMultiLvlLbl val="0"/>
      </c:catAx>
      <c:valAx>
        <c:axId val="-707611904"/>
        <c:scaling>
          <c:orientation val="minMax"/>
        </c:scaling>
        <c:delete val="1"/>
        <c:axPos val="t"/>
        <c:majorTickMark val="none"/>
        <c:minorTickMark val="none"/>
        <c:tickLblPos val="nextTo"/>
        <c:crossAx val="-185319072"/>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Calibri" charset="0"/>
          <a:ea typeface="Calibri" charset="0"/>
          <a:cs typeface="Calibri"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02881407522636"/>
          <c:y val="0.0274957703903509"/>
          <c:w val="0.959423718495473"/>
          <c:h val="0.899614938935574"/>
        </c:manualLayout>
      </c:layout>
      <c:barChart>
        <c:barDir val="col"/>
        <c:grouping val="stacked"/>
        <c:varyColors val="0"/>
        <c:ser>
          <c:idx val="0"/>
          <c:order val="0"/>
          <c:spPr>
            <a:solidFill>
              <a:schemeClr val="bg2">
                <a:lumMod val="75000"/>
              </a:schemeClr>
            </a:solidFill>
            <a:ln>
              <a:solidFill>
                <a:schemeClr val="bg1"/>
              </a:solidFill>
            </a:ln>
            <a:effectLst/>
          </c:spPr>
          <c:invertIfNegative val="0"/>
          <c:cat>
            <c:strRef>
              <c:f>Sheet3!$A$5:$A$15</c:f>
              <c:strCache>
                <c:ptCount val="11"/>
                <c:pt idx="0">
                  <c:v>CA</c:v>
                </c:pt>
                <c:pt idx="1">
                  <c:v>IL</c:v>
                </c:pt>
                <c:pt idx="2">
                  <c:v>NC</c:v>
                </c:pt>
                <c:pt idx="3">
                  <c:v>MA</c:v>
                </c:pt>
                <c:pt idx="4">
                  <c:v>PA</c:v>
                </c:pt>
                <c:pt idx="5">
                  <c:v>TX</c:v>
                </c:pt>
                <c:pt idx="6">
                  <c:v>NY</c:v>
                </c:pt>
                <c:pt idx="7">
                  <c:v>OH</c:v>
                </c:pt>
                <c:pt idx="8">
                  <c:v>WI</c:v>
                </c:pt>
                <c:pt idx="9">
                  <c:v>FL</c:v>
                </c:pt>
                <c:pt idx="10">
                  <c:v>LA</c:v>
                </c:pt>
              </c:strCache>
            </c:strRef>
          </c:cat>
          <c:val>
            <c:numRef>
              <c:f>Sheet3!$B$5:$B$15</c:f>
              <c:numCache>
                <c:formatCode>General</c:formatCode>
                <c:ptCount val="11"/>
                <c:pt idx="0">
                  <c:v>76500.0</c:v>
                </c:pt>
                <c:pt idx="1">
                  <c:v>33000.0</c:v>
                </c:pt>
                <c:pt idx="2">
                  <c:v>5000.0</c:v>
                </c:pt>
                <c:pt idx="3">
                  <c:v>38500.0</c:v>
                </c:pt>
                <c:pt idx="4">
                  <c:v>5000.0</c:v>
                </c:pt>
                <c:pt idx="5">
                  <c:v>5000.0</c:v>
                </c:pt>
                <c:pt idx="6">
                  <c:v>23000.0</c:v>
                </c:pt>
                <c:pt idx="8">
                  <c:v>9000.0</c:v>
                </c:pt>
                <c:pt idx="9">
                  <c:v>5000.0</c:v>
                </c:pt>
                <c:pt idx="10">
                  <c:v>5500.0</c:v>
                </c:pt>
              </c:numCache>
            </c:numRef>
          </c:val>
        </c:ser>
        <c:ser>
          <c:idx val="1"/>
          <c:order val="1"/>
          <c:spPr>
            <a:solidFill>
              <a:schemeClr val="tx2">
                <a:lumMod val="75000"/>
              </a:schemeClr>
            </a:solidFill>
            <a:ln>
              <a:solidFill>
                <a:schemeClr val="bg1"/>
              </a:solidFill>
            </a:ln>
            <a:effectLst/>
          </c:spPr>
          <c:invertIfNegative val="0"/>
          <c:cat>
            <c:strRef>
              <c:f>Sheet3!$A$5:$A$15</c:f>
              <c:strCache>
                <c:ptCount val="11"/>
                <c:pt idx="0">
                  <c:v>CA</c:v>
                </c:pt>
                <c:pt idx="1">
                  <c:v>IL</c:v>
                </c:pt>
                <c:pt idx="2">
                  <c:v>NC</c:v>
                </c:pt>
                <c:pt idx="3">
                  <c:v>MA</c:v>
                </c:pt>
                <c:pt idx="4">
                  <c:v>PA</c:v>
                </c:pt>
                <c:pt idx="5">
                  <c:v>TX</c:v>
                </c:pt>
                <c:pt idx="6">
                  <c:v>NY</c:v>
                </c:pt>
                <c:pt idx="7">
                  <c:v>OH</c:v>
                </c:pt>
                <c:pt idx="8">
                  <c:v>WI</c:v>
                </c:pt>
                <c:pt idx="9">
                  <c:v>FL</c:v>
                </c:pt>
                <c:pt idx="10">
                  <c:v>LA</c:v>
                </c:pt>
              </c:strCache>
            </c:strRef>
          </c:cat>
          <c:val>
            <c:numRef>
              <c:f>Sheet3!$C$5:$C$15</c:f>
              <c:numCache>
                <c:formatCode>General</c:formatCode>
                <c:ptCount val="11"/>
                <c:pt idx="0">
                  <c:v>24000.0</c:v>
                </c:pt>
                <c:pt idx="1">
                  <c:v>45500.0</c:v>
                </c:pt>
                <c:pt idx="2">
                  <c:v>33500.0</c:v>
                </c:pt>
                <c:pt idx="4">
                  <c:v>32500.0</c:v>
                </c:pt>
                <c:pt idx="5">
                  <c:v>30000.0</c:v>
                </c:pt>
                <c:pt idx="6">
                  <c:v>9000.0</c:v>
                </c:pt>
                <c:pt idx="7">
                  <c:v>28000.0</c:v>
                </c:pt>
                <c:pt idx="8">
                  <c:v>12000.0</c:v>
                </c:pt>
                <c:pt idx="9">
                  <c:v>14500.0</c:v>
                </c:pt>
                <c:pt idx="10">
                  <c:v>13000.0</c:v>
                </c:pt>
              </c:numCache>
            </c:numRef>
          </c:val>
        </c:ser>
        <c:ser>
          <c:idx val="2"/>
          <c:order val="2"/>
          <c:spPr>
            <a:solidFill>
              <a:schemeClr val="accent3"/>
            </a:solidFill>
            <a:ln>
              <a:noFill/>
            </a:ln>
            <a:effectLst/>
          </c:spPr>
          <c:invertIfNegative val="0"/>
          <c:cat>
            <c:strRef>
              <c:f>Sheet3!$A$5:$A$15</c:f>
              <c:strCache>
                <c:ptCount val="11"/>
                <c:pt idx="0">
                  <c:v>CA</c:v>
                </c:pt>
                <c:pt idx="1">
                  <c:v>IL</c:v>
                </c:pt>
                <c:pt idx="2">
                  <c:v>NC</c:v>
                </c:pt>
                <c:pt idx="3">
                  <c:v>MA</c:v>
                </c:pt>
                <c:pt idx="4">
                  <c:v>PA</c:v>
                </c:pt>
                <c:pt idx="5">
                  <c:v>TX</c:v>
                </c:pt>
                <c:pt idx="6">
                  <c:v>NY</c:v>
                </c:pt>
                <c:pt idx="7">
                  <c:v>OH</c:v>
                </c:pt>
                <c:pt idx="8">
                  <c:v>WI</c:v>
                </c:pt>
                <c:pt idx="9">
                  <c:v>FL</c:v>
                </c:pt>
                <c:pt idx="10">
                  <c:v>LA</c:v>
                </c:pt>
              </c:strCache>
            </c:strRef>
          </c:cat>
          <c:val>
            <c:numRef>
              <c:f>Sheet3!$D$5:$D$15</c:f>
              <c:numCache>
                <c:formatCode>General</c:formatCode>
                <c:ptCount val="11"/>
              </c:numCache>
            </c:numRef>
          </c:val>
        </c:ser>
        <c:dLbls>
          <c:showLegendKey val="0"/>
          <c:showVal val="0"/>
          <c:showCatName val="0"/>
          <c:showSerName val="0"/>
          <c:showPercent val="0"/>
          <c:showBubbleSize val="0"/>
        </c:dLbls>
        <c:gapWidth val="219"/>
        <c:overlap val="100"/>
        <c:axId val="-404036384"/>
        <c:axId val="-378369280"/>
      </c:barChart>
      <c:lineChart>
        <c:grouping val="standard"/>
        <c:varyColors val="0"/>
        <c:ser>
          <c:idx val="3"/>
          <c:order val="3"/>
          <c:spPr>
            <a:ln w="28575" cap="rnd">
              <a:noFill/>
              <a:round/>
            </a:ln>
            <a:effectLst/>
          </c:spPr>
          <c:marker>
            <c:symbol val="none"/>
          </c:marker>
          <c:dLbls>
            <c:numFmt formatCode="&quot;$&quot;#,##0" sourceLinked="0"/>
            <c:spPr>
              <a:noFill/>
              <a:ln>
                <a:noFill/>
              </a:ln>
              <a:effectLst/>
            </c:spPr>
            <c:txPr>
              <a:bodyPr rot="0" spcFirstLastPara="1" vertOverflow="ellipsis" vert="horz" wrap="square" anchor="ctr" anchorCtr="1"/>
              <a:lstStyle/>
              <a:p>
                <a:pPr>
                  <a:defRPr sz="1000" b="0" i="0" u="none" strike="noStrike" kern="1200" baseline="0">
                    <a:solidFill>
                      <a:schemeClr val="tx1">
                        <a:lumMod val="50000"/>
                        <a:lumOff val="50000"/>
                      </a:schemeClr>
                    </a:solidFill>
                    <a:latin typeface="Calibri" charset="0"/>
                    <a:ea typeface="Calibri" charset="0"/>
                    <a:cs typeface="Calibri"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Sheet3!$A$5:$A$15</c:f>
              <c:strCache>
                <c:ptCount val="11"/>
                <c:pt idx="0">
                  <c:v>CA</c:v>
                </c:pt>
                <c:pt idx="1">
                  <c:v>IL</c:v>
                </c:pt>
                <c:pt idx="2">
                  <c:v>NC</c:v>
                </c:pt>
                <c:pt idx="3">
                  <c:v>MA</c:v>
                </c:pt>
                <c:pt idx="4">
                  <c:v>PA</c:v>
                </c:pt>
                <c:pt idx="5">
                  <c:v>TX</c:v>
                </c:pt>
                <c:pt idx="6">
                  <c:v>NY</c:v>
                </c:pt>
                <c:pt idx="7">
                  <c:v>OH</c:v>
                </c:pt>
                <c:pt idx="8">
                  <c:v>WI</c:v>
                </c:pt>
                <c:pt idx="9">
                  <c:v>FL</c:v>
                </c:pt>
                <c:pt idx="10">
                  <c:v>LA</c:v>
                </c:pt>
              </c:strCache>
            </c:strRef>
          </c:cat>
          <c:val>
            <c:numRef>
              <c:f>Sheet3!$E$5:$E$15</c:f>
              <c:numCache>
                <c:formatCode>General</c:formatCode>
                <c:ptCount val="11"/>
                <c:pt idx="0">
                  <c:v>100500.0</c:v>
                </c:pt>
                <c:pt idx="1">
                  <c:v>78500.0</c:v>
                </c:pt>
                <c:pt idx="2">
                  <c:v>38500.0</c:v>
                </c:pt>
                <c:pt idx="3">
                  <c:v>38500.0</c:v>
                </c:pt>
                <c:pt idx="4">
                  <c:v>37500.0</c:v>
                </c:pt>
                <c:pt idx="5">
                  <c:v>35000.0</c:v>
                </c:pt>
                <c:pt idx="6">
                  <c:v>32000.0</c:v>
                </c:pt>
                <c:pt idx="7">
                  <c:v>28000.0</c:v>
                </c:pt>
                <c:pt idx="8">
                  <c:v>21000.0</c:v>
                </c:pt>
                <c:pt idx="9">
                  <c:v>19500.0</c:v>
                </c:pt>
                <c:pt idx="10">
                  <c:v>18500.0</c:v>
                </c:pt>
              </c:numCache>
            </c:numRef>
          </c:val>
          <c:smooth val="0"/>
        </c:ser>
        <c:dLbls>
          <c:showLegendKey val="0"/>
          <c:showVal val="0"/>
          <c:showCatName val="0"/>
          <c:showSerName val="0"/>
          <c:showPercent val="0"/>
          <c:showBubbleSize val="0"/>
        </c:dLbls>
        <c:marker val="1"/>
        <c:smooth val="0"/>
        <c:axId val="-404036384"/>
        <c:axId val="-378369280"/>
      </c:lineChart>
      <c:catAx>
        <c:axId val="-40403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libri" charset="0"/>
                <a:ea typeface="Calibri" charset="0"/>
                <a:cs typeface="Calibri" charset="0"/>
              </a:defRPr>
            </a:pPr>
            <a:endParaRPr lang="en-US"/>
          </a:p>
        </c:txPr>
        <c:crossAx val="-378369280"/>
        <c:crosses val="autoZero"/>
        <c:auto val="1"/>
        <c:lblAlgn val="ctr"/>
        <c:lblOffset val="100"/>
        <c:noMultiLvlLbl val="0"/>
      </c:catAx>
      <c:valAx>
        <c:axId val="-378369280"/>
        <c:scaling>
          <c:orientation val="minMax"/>
        </c:scaling>
        <c:delete val="1"/>
        <c:axPos val="l"/>
        <c:numFmt formatCode="General" sourceLinked="0"/>
        <c:majorTickMark val="none"/>
        <c:minorTickMark val="none"/>
        <c:tickLblPos val="nextTo"/>
        <c:crossAx val="-4040363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706935938563"/>
          <c:y val="0.040625"/>
          <c:w val="0.767293064061437"/>
          <c:h val="0.922231269536989"/>
        </c:manualLayout>
      </c:layout>
      <c:barChart>
        <c:barDir val="bar"/>
        <c:grouping val="stacked"/>
        <c:varyColors val="0"/>
        <c:ser>
          <c:idx val="0"/>
          <c:order val="0"/>
          <c:tx>
            <c:strRef>
              <c:f>Sheet1!$B$1</c:f>
              <c:strCache>
                <c:ptCount val="1"/>
                <c:pt idx="0">
                  <c:v>D</c:v>
                </c:pt>
              </c:strCache>
            </c:strRef>
          </c:tx>
          <c:spPr>
            <a:solidFill>
              <a:schemeClr val="bg2">
                <a:lumMod val="75000"/>
              </a:schemeClr>
            </a:solidFill>
            <a:ln>
              <a:solidFill>
                <a:schemeClr val="bg1"/>
              </a:solidFill>
            </a:ln>
            <a:effectLst/>
          </c:spPr>
          <c:invertIfNegative val="0"/>
          <c:cat>
            <c:strRef>
              <c:f>Sheet1!$A$2:$A$13</c:f>
              <c:strCache>
                <c:ptCount val="12"/>
                <c:pt idx="0">
                  <c:v>Agribusiness</c:v>
                </c:pt>
                <c:pt idx="1">
                  <c:v>Communications/Electronics</c:v>
                </c:pt>
                <c:pt idx="2">
                  <c:v>Construction</c:v>
                </c:pt>
                <c:pt idx="3">
                  <c:v>Defense</c:v>
                </c:pt>
                <c:pt idx="4">
                  <c:v>Energy &amp; Natural Resources</c:v>
                </c:pt>
                <c:pt idx="5">
                  <c:v>Finance, Insurance &amp; Real Estate</c:v>
                </c:pt>
                <c:pt idx="6">
                  <c:v>Health</c:v>
                </c:pt>
                <c:pt idx="7">
                  <c:v>Ideological/Single-Issue</c:v>
                </c:pt>
                <c:pt idx="8">
                  <c:v>Labor</c:v>
                </c:pt>
                <c:pt idx="9">
                  <c:v>Lawyers &amp; Lobbyists</c:v>
                </c:pt>
                <c:pt idx="10">
                  <c:v>Misc Business</c:v>
                </c:pt>
                <c:pt idx="11">
                  <c:v>Transportation</c:v>
                </c:pt>
              </c:strCache>
            </c:strRef>
          </c:cat>
          <c:val>
            <c:numRef>
              <c:f>Sheet1!$B$2:$B$13</c:f>
              <c:numCache>
                <c:formatCode>"$"#,##0_);[Red]\("$"#,##0\)</c:formatCode>
                <c:ptCount val="12"/>
                <c:pt idx="0">
                  <c:v>6.816837E6</c:v>
                </c:pt>
                <c:pt idx="1">
                  <c:v>9.47808E6</c:v>
                </c:pt>
                <c:pt idx="2">
                  <c:v>2.838103E6</c:v>
                </c:pt>
                <c:pt idx="3">
                  <c:v>5.54759E6</c:v>
                </c:pt>
                <c:pt idx="4">
                  <c:v>5.701519E6</c:v>
                </c:pt>
                <c:pt idx="5">
                  <c:v>2.6267887E7</c:v>
                </c:pt>
                <c:pt idx="6">
                  <c:v>1.7187732E7</c:v>
                </c:pt>
                <c:pt idx="7">
                  <c:v>2.7089089E7</c:v>
                </c:pt>
                <c:pt idx="8">
                  <c:v>3.3073081E7</c:v>
                </c:pt>
                <c:pt idx="9">
                  <c:v>5.649713E6</c:v>
                </c:pt>
                <c:pt idx="10">
                  <c:v>1.1362183E7</c:v>
                </c:pt>
                <c:pt idx="11">
                  <c:v>6.76903E6</c:v>
                </c:pt>
              </c:numCache>
            </c:numRef>
          </c:val>
        </c:ser>
        <c:ser>
          <c:idx val="1"/>
          <c:order val="1"/>
          <c:tx>
            <c:strRef>
              <c:f>Sheet1!$C$1</c:f>
              <c:strCache>
                <c:ptCount val="1"/>
                <c:pt idx="0">
                  <c:v>R</c:v>
                </c:pt>
              </c:strCache>
            </c:strRef>
          </c:tx>
          <c:spPr>
            <a:solidFill>
              <a:schemeClr val="tx2">
                <a:lumMod val="75000"/>
              </a:schemeClr>
            </a:solidFill>
            <a:ln>
              <a:solidFill>
                <a:schemeClr val="bg1"/>
              </a:solidFill>
            </a:ln>
            <a:effectLst/>
          </c:spPr>
          <c:invertIfNegative val="0"/>
          <c:cat>
            <c:strRef>
              <c:f>Sheet1!$A$2:$A$13</c:f>
              <c:strCache>
                <c:ptCount val="12"/>
                <c:pt idx="0">
                  <c:v>Agribusiness</c:v>
                </c:pt>
                <c:pt idx="1">
                  <c:v>Communications/Electronics</c:v>
                </c:pt>
                <c:pt idx="2">
                  <c:v>Construction</c:v>
                </c:pt>
                <c:pt idx="3">
                  <c:v>Defense</c:v>
                </c:pt>
                <c:pt idx="4">
                  <c:v>Energy &amp; Natural Resources</c:v>
                </c:pt>
                <c:pt idx="5">
                  <c:v>Finance, Insurance &amp; Real Estate</c:v>
                </c:pt>
                <c:pt idx="6">
                  <c:v>Health</c:v>
                </c:pt>
                <c:pt idx="7">
                  <c:v>Ideological/Single-Issue</c:v>
                </c:pt>
                <c:pt idx="8">
                  <c:v>Labor</c:v>
                </c:pt>
                <c:pt idx="9">
                  <c:v>Lawyers &amp; Lobbyists</c:v>
                </c:pt>
                <c:pt idx="10">
                  <c:v>Misc Business</c:v>
                </c:pt>
                <c:pt idx="11">
                  <c:v>Transportation</c:v>
                </c:pt>
              </c:strCache>
            </c:strRef>
          </c:cat>
          <c:val>
            <c:numRef>
              <c:f>Sheet1!$C$2:$C$13</c:f>
              <c:numCache>
                <c:formatCode>"$"#,##0_);[Red]\("$"#,##0\)</c:formatCode>
                <c:ptCount val="12"/>
                <c:pt idx="0">
                  <c:v>1.4115173E7</c:v>
                </c:pt>
                <c:pt idx="1">
                  <c:v>1.2103881E7</c:v>
                </c:pt>
                <c:pt idx="2">
                  <c:v>8.297869E6</c:v>
                </c:pt>
                <c:pt idx="3">
                  <c:v>8.91928E6</c:v>
                </c:pt>
                <c:pt idx="4">
                  <c:v>1.7439568E7</c:v>
                </c:pt>
                <c:pt idx="5">
                  <c:v>4.1437189E7</c:v>
                </c:pt>
                <c:pt idx="6">
                  <c:v>2.3435122E7</c:v>
                </c:pt>
                <c:pt idx="7">
                  <c:v>2.9396355E7</c:v>
                </c:pt>
                <c:pt idx="8">
                  <c:v>7.05744E6</c:v>
                </c:pt>
                <c:pt idx="9">
                  <c:v>4.885118E6</c:v>
                </c:pt>
                <c:pt idx="10">
                  <c:v>2.0019233E7</c:v>
                </c:pt>
                <c:pt idx="11">
                  <c:v>1.3546181E7</c:v>
                </c:pt>
              </c:numCache>
            </c:numRef>
          </c:val>
        </c:ser>
        <c:ser>
          <c:idx val="2"/>
          <c:order val="2"/>
          <c:tx>
            <c:strRef>
              <c:f>Sheet1!$D$1</c:f>
              <c:strCache>
                <c:ptCount val="1"/>
                <c:pt idx="0">
                  <c:v>Column1</c:v>
                </c:pt>
              </c:strCache>
            </c:strRef>
          </c:tx>
          <c:spPr>
            <a:solidFill>
              <a:schemeClr val="accent3"/>
            </a:solidFill>
            <a:ln>
              <a:noFill/>
            </a:ln>
            <a:effectLst/>
          </c:spPr>
          <c:invertIfNegative val="0"/>
          <c:cat>
            <c:strRef>
              <c:f>Sheet1!$A$2:$A$13</c:f>
              <c:strCache>
                <c:ptCount val="12"/>
                <c:pt idx="0">
                  <c:v>Agribusiness</c:v>
                </c:pt>
                <c:pt idx="1">
                  <c:v>Communications/Electronics</c:v>
                </c:pt>
                <c:pt idx="2">
                  <c:v>Construction</c:v>
                </c:pt>
                <c:pt idx="3">
                  <c:v>Defense</c:v>
                </c:pt>
                <c:pt idx="4">
                  <c:v>Energy &amp; Natural Resources</c:v>
                </c:pt>
                <c:pt idx="5">
                  <c:v>Finance, Insurance &amp; Real Estate</c:v>
                </c:pt>
                <c:pt idx="6">
                  <c:v>Health</c:v>
                </c:pt>
                <c:pt idx="7">
                  <c:v>Ideological/Single-Issue</c:v>
                </c:pt>
                <c:pt idx="8">
                  <c:v>Labor</c:v>
                </c:pt>
                <c:pt idx="9">
                  <c:v>Lawyers &amp; Lobbyists</c:v>
                </c:pt>
                <c:pt idx="10">
                  <c:v>Misc Business</c:v>
                </c:pt>
                <c:pt idx="11">
                  <c:v>Transportation</c:v>
                </c:pt>
              </c:strCache>
            </c:strRef>
          </c:cat>
          <c:val>
            <c:numRef>
              <c:f>Sheet1!$D$2:$D$13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dLbls>
          <c:showLegendKey val="0"/>
          <c:showVal val="0"/>
          <c:showCatName val="0"/>
          <c:showSerName val="0"/>
          <c:showPercent val="0"/>
          <c:showBubbleSize val="0"/>
        </c:dLbls>
        <c:gapWidth val="182"/>
        <c:overlap val="100"/>
        <c:axId val="-186731984"/>
        <c:axId val="-385319312"/>
      </c:barChart>
      <c:catAx>
        <c:axId val="-1867319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800" b="0" i="0" u="none" strike="noStrike" kern="1200" baseline="0">
                <a:solidFill>
                  <a:schemeClr val="tx1"/>
                </a:solidFill>
                <a:latin typeface="+mn-lt"/>
                <a:ea typeface="+mn-ea"/>
                <a:cs typeface="+mn-cs"/>
              </a:defRPr>
            </a:pPr>
            <a:endParaRPr lang="en-US"/>
          </a:p>
        </c:txPr>
        <c:crossAx val="-385319312"/>
        <c:crosses val="autoZero"/>
        <c:auto val="1"/>
        <c:lblAlgn val="ctr"/>
        <c:lblOffset val="100"/>
        <c:noMultiLvlLbl val="0"/>
      </c:catAx>
      <c:valAx>
        <c:axId val="-385319312"/>
        <c:scaling>
          <c:orientation val="minMax"/>
        </c:scaling>
        <c:delete val="1"/>
        <c:axPos val="t"/>
        <c:numFmt formatCode="0%" sourceLinked="1"/>
        <c:majorTickMark val="none"/>
        <c:minorTickMark val="none"/>
        <c:tickLblPos val="nextTo"/>
        <c:crossAx val="-186731984"/>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847318441941"/>
          <c:y val="0.0343750687166299"/>
          <c:w val="0.778969742496176"/>
          <c:h val="0.934388491697702"/>
        </c:manualLayout>
      </c:layout>
      <c:barChart>
        <c:barDir val="bar"/>
        <c:grouping val="clustered"/>
        <c:varyColors val="0"/>
        <c:ser>
          <c:idx val="0"/>
          <c:order val="0"/>
          <c:tx>
            <c:strRef>
              <c:f>Sheet1!$B$1</c:f>
              <c:strCache>
                <c:ptCount val="1"/>
                <c:pt idx="0">
                  <c:v>Total receipts in 2016</c:v>
                </c:pt>
              </c:strCache>
            </c:strRef>
          </c:tx>
          <c:spPr>
            <a:solidFill>
              <a:schemeClr val="accent2">
                <a:lumMod val="75000"/>
              </a:schemeClr>
            </a:solidFill>
            <a:ln>
              <a:solidFill>
                <a:schemeClr val="bg1"/>
              </a:solidFill>
            </a:ln>
            <a:effectLst/>
          </c:spPr>
          <c:invertIfNegative val="0"/>
          <c:dPt>
            <c:idx val="0"/>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1-0297-4A0E-AECC-22AB3FE8291E}"/>
              </c:ext>
            </c:extLst>
          </c:dPt>
          <c:dPt>
            <c:idx val="1"/>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3-0297-4A0E-AECC-22AB3FE8291E}"/>
              </c:ext>
            </c:extLst>
          </c:dPt>
          <c:dPt>
            <c:idx val="2"/>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5-0297-4A0E-AECC-22AB3FE8291E}"/>
              </c:ext>
            </c:extLst>
          </c:dPt>
          <c:dPt>
            <c:idx val="3"/>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7-0297-4A0E-AECC-22AB3FE8291E}"/>
              </c:ext>
            </c:extLst>
          </c:dPt>
          <c:dPt>
            <c:idx val="5"/>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B-0297-4A0E-AECC-22AB3FE8291E}"/>
              </c:ext>
            </c:extLst>
          </c:dPt>
          <c:dPt>
            <c:idx val="6"/>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D-0297-4A0E-AECC-22AB3FE8291E}"/>
              </c:ext>
            </c:extLst>
          </c:dPt>
          <c:dPt>
            <c:idx val="7"/>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F-0297-4A0E-AECC-22AB3FE8291E}"/>
              </c:ext>
            </c:extLst>
          </c:dPt>
          <c:dPt>
            <c:idx val="8"/>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11-0297-4A0E-AECC-22AB3FE8291E}"/>
              </c:ext>
            </c:extLst>
          </c:dPt>
          <c:dPt>
            <c:idx val="9"/>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13-0297-4A0E-AECC-22AB3FE8291E}"/>
              </c:ext>
            </c:extLst>
          </c:dPt>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Alpha Company</c:v>
                </c:pt>
                <c:pt idx="1">
                  <c:v>Company X</c:v>
                </c:pt>
                <c:pt idx="2">
                  <c:v>Company Y</c:v>
                </c:pt>
                <c:pt idx="3">
                  <c:v>Company Z</c:v>
                </c:pt>
              </c:strCache>
            </c:strRef>
          </c:cat>
          <c:val>
            <c:numRef>
              <c:f>Sheet1!$B$2:$B$5</c:f>
              <c:numCache>
                <c:formatCode>#,##0</c:formatCode>
                <c:ptCount val="4"/>
                <c:pt idx="0">
                  <c:v>1.45704E6</c:v>
                </c:pt>
                <c:pt idx="1">
                  <c:v>1.158767E6</c:v>
                </c:pt>
                <c:pt idx="2">
                  <c:v>874193.0</c:v>
                </c:pt>
                <c:pt idx="3">
                  <c:v>604218.0</c:v>
                </c:pt>
              </c:numCache>
            </c:numRef>
          </c:val>
          <c:extLst xmlns:c16r2="http://schemas.microsoft.com/office/drawing/2015/06/chart">
            <c:ext xmlns:c16="http://schemas.microsoft.com/office/drawing/2014/chart" uri="{C3380CC4-5D6E-409C-BE32-E72D297353CC}">
              <c16:uniqueId val="{00000014-0297-4A0E-AECC-22AB3FE8291E}"/>
            </c:ext>
          </c:extLst>
        </c:ser>
        <c:ser>
          <c:idx val="1"/>
          <c:order val="1"/>
          <c:tx>
            <c:strRef>
              <c:f>Sheet1!$C$1</c:f>
              <c:strCache>
                <c:ptCount val="1"/>
                <c:pt idx="0">
                  <c:v>Money spent in 2016</c:v>
                </c:pt>
              </c:strCache>
            </c:strRef>
          </c:tx>
          <c:spPr>
            <a:solidFill>
              <a:schemeClr val="accent1"/>
            </a:solidFill>
            <a:ln>
              <a:solidFill>
                <a:schemeClr val="bg1"/>
              </a:solid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Alpha Company</c:v>
                </c:pt>
                <c:pt idx="1">
                  <c:v>Company X</c:v>
                </c:pt>
                <c:pt idx="2">
                  <c:v>Company Y</c:v>
                </c:pt>
                <c:pt idx="3">
                  <c:v>Company Z</c:v>
                </c:pt>
              </c:strCache>
            </c:strRef>
          </c:cat>
          <c:val>
            <c:numRef>
              <c:f>Sheet1!$C$2:$C$5</c:f>
              <c:numCache>
                <c:formatCode>#,##0</c:formatCode>
                <c:ptCount val="4"/>
                <c:pt idx="0">
                  <c:v>1.259284E6</c:v>
                </c:pt>
                <c:pt idx="1">
                  <c:v>480070.0</c:v>
                </c:pt>
                <c:pt idx="2">
                  <c:v>795859.0</c:v>
                </c:pt>
                <c:pt idx="3">
                  <c:v>401969.0</c:v>
                </c:pt>
              </c:numCache>
            </c:numRef>
          </c:val>
          <c:extLst xmlns:c15="http://schemas.microsoft.com/office/drawing/2012/chart" xmlns:c16r2="http://schemas.microsoft.com/office/drawing/2015/06/chart">
            <c:ext xmlns:c16="http://schemas.microsoft.com/office/drawing/2014/chart" uri="{C3380CC4-5D6E-409C-BE32-E72D297353CC}">
              <c16:uniqueId val="{00000015-0297-4A0E-AECC-22AB3FE8291E}"/>
            </c:ext>
          </c:extLst>
        </c:ser>
        <c:dLbls>
          <c:dLblPos val="outEnd"/>
          <c:showLegendKey val="0"/>
          <c:showVal val="1"/>
          <c:showCatName val="0"/>
          <c:showSerName val="0"/>
          <c:showPercent val="0"/>
          <c:showBubbleSize val="0"/>
        </c:dLbls>
        <c:gapWidth val="75"/>
        <c:axId val="58052016"/>
        <c:axId val="-707092352"/>
        <c:extLst xmlns:c16r2="http://schemas.microsoft.com/office/drawing/2015/06/chart"/>
      </c:barChart>
      <c:catAx>
        <c:axId val="58052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707092352"/>
        <c:crosses val="autoZero"/>
        <c:auto val="1"/>
        <c:lblAlgn val="ctr"/>
        <c:lblOffset val="100"/>
        <c:noMultiLvlLbl val="0"/>
      </c:catAx>
      <c:valAx>
        <c:axId val="-707092352"/>
        <c:scaling>
          <c:orientation val="minMax"/>
        </c:scaling>
        <c:delete val="1"/>
        <c:axPos val="t"/>
        <c:numFmt formatCode="#,##0" sourceLinked="1"/>
        <c:majorTickMark val="none"/>
        <c:minorTickMark val="none"/>
        <c:tickLblPos val="nextTo"/>
        <c:crossAx val="58052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347565307591"/>
          <c:y val="0.0543225247091912"/>
          <c:w val="0.604362557920652"/>
          <c:h val="0.93125"/>
        </c:manualLayout>
      </c:layout>
      <c:barChart>
        <c:barDir val="bar"/>
        <c:grouping val="stacked"/>
        <c:varyColors val="0"/>
        <c:ser>
          <c:idx val="0"/>
          <c:order val="0"/>
          <c:tx>
            <c:strRef>
              <c:f>Sheet1!$B$1</c:f>
              <c:strCache>
                <c:ptCount val="1"/>
                <c:pt idx="0">
                  <c:v>Total spen</c:v>
                </c:pt>
              </c:strCache>
            </c:strRef>
          </c:tx>
          <c:spPr>
            <a:solidFill>
              <a:schemeClr val="accent2">
                <a:lumMod val="75000"/>
              </a:schemeClr>
            </a:solidFill>
            <a:ln>
              <a:solidFill>
                <a:schemeClr val="bg1"/>
              </a:solidFill>
            </a:ln>
            <a:effectLst/>
          </c:spPr>
          <c:invertIfNegative val="0"/>
          <c:dPt>
            <c:idx val="0"/>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1-9BA6-4D8C-8397-9C9CCCE52DEB}"/>
              </c:ext>
            </c:extLst>
          </c:dPt>
          <c:dPt>
            <c:idx val="1"/>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3-9BA6-4D8C-8397-9C9CCCE52DEB}"/>
              </c:ext>
            </c:extLst>
          </c:dPt>
          <c:dPt>
            <c:idx val="2"/>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5-9BA6-4D8C-8397-9C9CCCE52DEB}"/>
              </c:ext>
            </c:extLst>
          </c:dPt>
          <c:dPt>
            <c:idx val="3"/>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7-9BA6-4D8C-8397-9C9CCCE52DEB}"/>
              </c:ext>
            </c:extLst>
          </c:dPt>
          <c:dPt>
            <c:idx val="5"/>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B-9BA6-4D8C-8397-9C9CCCE52DEB}"/>
              </c:ext>
            </c:extLst>
          </c:dPt>
          <c:dPt>
            <c:idx val="6"/>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D-9BA6-4D8C-8397-9C9CCCE52DEB}"/>
              </c:ext>
            </c:extLst>
          </c:dPt>
          <c:dPt>
            <c:idx val="7"/>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F-9BA6-4D8C-8397-9C9CCCE52DEB}"/>
              </c:ext>
            </c:extLst>
          </c:dPt>
          <c:dPt>
            <c:idx val="8"/>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11-9BA6-4D8C-8397-9C9CCCE52DEB}"/>
              </c:ext>
            </c:extLst>
          </c:dPt>
          <c:dPt>
            <c:idx val="9"/>
            <c:invertIfNegative val="0"/>
            <c:bubble3D val="0"/>
            <c:spPr>
              <a:solidFill>
                <a:schemeClr val="accent2">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13-9BA6-4D8C-8397-9C9CCCE52DEB}"/>
              </c:ext>
            </c:extLst>
          </c:dPt>
          <c:dLbls>
            <c:dLbl>
              <c:idx val="0"/>
              <c:layout>
                <c:manualLayout>
                  <c:x val="0.524168747867208"/>
                  <c:y val="2.27944357265712E-6"/>
                </c:manualLayout>
              </c:layout>
              <c:tx>
                <c:rich>
                  <a:bodyPr/>
                  <a:lstStyle/>
                  <a:p>
                    <a:fld id="{E56B4DFE-30CA-314B-9DC3-071A150C3847}" type="CELLRANGE">
                      <a:rPr lang="en-US" dirty="0"/>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9BA6-4D8C-8397-9C9CCCE52DEB}"/>
                </c:ext>
                <c:ext xmlns:c15="http://schemas.microsoft.com/office/drawing/2012/chart" uri="{CE6537A1-D6FC-4f65-9D91-7224C49458BB}">
                  <c15:layout/>
                  <c15:dlblFieldTable/>
                  <c15:showDataLabelsRange val="1"/>
                </c:ext>
              </c:extLst>
            </c:dLbl>
            <c:dLbl>
              <c:idx val="1"/>
              <c:layout>
                <c:manualLayout>
                  <c:x val="0.416918081877088"/>
                  <c:y val="1.77290055648816E-6"/>
                </c:manualLayout>
              </c:layout>
              <c:tx>
                <c:rich>
                  <a:bodyPr/>
                  <a:lstStyle/>
                  <a:p>
                    <a:fld id="{264B81C7-AC3C-4247-8AEF-3F16861E3B7A}" type="CELLRANGE">
                      <a:rPr lang="en-US" dirty="0"/>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
              <c:layout>
                <c:manualLayout>
                  <c:x val="0.304614966302928"/>
                  <c:y val="1.51962904841842E-6"/>
                </c:manualLayout>
              </c:layout>
              <c:tx>
                <c:rich>
                  <a:bodyPr/>
                  <a:lstStyle/>
                  <a:p>
                    <a:fld id="{0C8D25ED-7F3B-B844-9CCE-48943CC967E2}" type="CELLRANGE">
                      <a:rPr lang="en-US" dirty="0"/>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9BA6-4D8C-8397-9C9CCCE52DEB}"/>
                </c:ext>
                <c:ext xmlns:c15="http://schemas.microsoft.com/office/drawing/2012/chart" uri="{CE6537A1-D6FC-4f65-9D91-7224C49458BB}">
                  <c15:layout/>
                  <c15:dlblFieldTable/>
                  <c15:showDataLabelsRange val="1"/>
                </c:ext>
              </c:extLst>
            </c:dLbl>
            <c:dLbl>
              <c:idx val="3"/>
              <c:layout>
                <c:manualLayout>
                  <c:x val="0.197885031615574"/>
                  <c:y val="1.51962904841842E-6"/>
                </c:manualLayout>
              </c:layout>
              <c:tx>
                <c:rich>
                  <a:bodyPr/>
                  <a:lstStyle/>
                  <a:p>
                    <a:fld id="{98856652-4B2A-6543-AB82-775B6E1F8734}" type="CELLRANGE">
                      <a:rPr lang="en-US" dirty="0"/>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9BA6-4D8C-8397-9C9CCCE52DEB}"/>
                </c:ext>
                <c:ext xmlns:c15="http://schemas.microsoft.com/office/drawing/2012/chart" uri="{CE6537A1-D6FC-4f65-9D91-7224C49458BB}">
                  <c15:layout/>
                  <c15:dlblFieldTable/>
                  <c15:showDataLabelsRange val="1"/>
                </c:ext>
              </c:extLst>
            </c:dLbl>
            <c:dLbl>
              <c:idx val="5"/>
              <c:delete val="1"/>
              <c:extLst xmlns:c16r2="http://schemas.microsoft.com/office/drawing/2015/06/chart">
                <c:ext xmlns:c16="http://schemas.microsoft.com/office/drawing/2014/chart" uri="{C3380CC4-5D6E-409C-BE32-E72D297353CC}">
                  <c16:uniqueId val="{0000000B-9BA6-4D8C-8397-9C9CCCE52DEB}"/>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D-9BA6-4D8C-8397-9C9CCCE52DEB}"/>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F-9BA6-4D8C-8397-9C9CCCE52DEB}"/>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1-9BA6-4D8C-8397-9C9CCCE52DEB}"/>
                </c:ext>
                <c:ext xmlns:c15="http://schemas.microsoft.com/office/drawing/2012/chart" uri="{CE6537A1-D6FC-4f65-9D91-7224C49458BB}"/>
              </c:extLst>
            </c:dLbl>
            <c:dLbl>
              <c:idx val="9"/>
              <c:layout>
                <c:manualLayout>
                  <c:x val="0.104229520469272"/>
                  <c:y val="5.06543016021535E-7"/>
                </c:manualLayout>
              </c:layout>
              <c:tx>
                <c:rich>
                  <a:bodyPr/>
                  <a:lstStyle/>
                  <a:p>
                    <a:fld id="{C7675665-CDEB-4DA5-87E1-DA9F96E32CEE}"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3-9BA6-4D8C-8397-9C9CCCE52DEB}"/>
                </c:ext>
                <c:ext xmlns:c15="http://schemas.microsoft.com/office/drawing/2012/chart" uri="{CE6537A1-D6FC-4f65-9D91-7224C49458BB}">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cat>
            <c:strRef>
              <c:f>Sheet1!$A$2:$A$5</c:f>
              <c:strCache>
                <c:ptCount val="4"/>
                <c:pt idx="0">
                  <c:v>Alpha Company</c:v>
                </c:pt>
                <c:pt idx="1">
                  <c:v>Company X</c:v>
                </c:pt>
                <c:pt idx="2">
                  <c:v>Company Y</c:v>
                </c:pt>
                <c:pt idx="3">
                  <c:v>Company Z</c:v>
                </c:pt>
              </c:strCache>
            </c:strRef>
          </c:cat>
          <c:val>
            <c:numRef>
              <c:f>Sheet1!$B$2:$B$5</c:f>
              <c:numCache>
                <c:formatCode>#,##0</c:formatCode>
                <c:ptCount val="4"/>
                <c:pt idx="0">
                  <c:v>1.259284E6</c:v>
                </c:pt>
                <c:pt idx="1">
                  <c:v>1.05297E6</c:v>
                </c:pt>
                <c:pt idx="2">
                  <c:v>343151.0</c:v>
                </c:pt>
                <c:pt idx="3">
                  <c:v>582315.0</c:v>
                </c:pt>
              </c:numCache>
            </c:numRef>
          </c:val>
          <c:extLst xmlns:c16r2="http://schemas.microsoft.com/office/drawing/2015/06/chart">
            <c:ext xmlns:c16="http://schemas.microsoft.com/office/drawing/2014/chart" uri="{C3380CC4-5D6E-409C-BE32-E72D297353CC}">
              <c16:uniqueId val="{00000014-9BA6-4D8C-8397-9C9CCCE52DEB}"/>
            </c:ext>
            <c:ext xmlns:c15="http://schemas.microsoft.com/office/drawing/2012/chart" uri="{02D57815-91ED-43cb-92C2-25804820EDAC}">
              <c15:datalabelsRange>
                <c15:f>Sheet1!$E$2:$E$15</c15:f>
                <c15:dlblRangeCache>
                  <c:ptCount val="14"/>
                  <c:pt idx="0">
                    <c:v>$1,259,284 | $1,503,294</c:v>
                  </c:pt>
                  <c:pt idx="1">
                    <c:v>$1,052,970 | $752,089</c:v>
                  </c:pt>
                  <c:pt idx="2">
                    <c:v>$343,151 | $806,039</c:v>
                  </c:pt>
                  <c:pt idx="3">
                    <c:v>$582,315 | $207,751</c:v>
                  </c:pt>
                  <c:pt idx="7">
                    <c:v>$0,000 | $0,000</c:v>
                  </c:pt>
                  <c:pt idx="8">
                    <c:v>$0,000 | $0,000</c:v>
                  </c:pt>
                  <c:pt idx="9">
                    <c:v>$0,000 | $0,000</c:v>
                  </c:pt>
                  <c:pt idx="10">
                    <c:v>$0,000 | $0,000</c:v>
                  </c:pt>
                  <c:pt idx="11">
                    <c:v>$0,000 | $0,000</c:v>
                  </c:pt>
                  <c:pt idx="12">
                    <c:v>$0,000 | $0,000</c:v>
                  </c:pt>
                  <c:pt idx="13">
                    <c:v>$0,000 | $0,000</c:v>
                  </c:pt>
                </c15:dlblRangeCache>
              </c15:datalabelsRange>
            </c:ext>
          </c:extLst>
        </c:ser>
        <c:ser>
          <c:idx val="1"/>
          <c:order val="1"/>
          <c:tx>
            <c:strRef>
              <c:f>Sheet1!$C$1</c:f>
              <c:strCache>
                <c:ptCount val="1"/>
                <c:pt idx="0">
                  <c:v>Cash on hand</c:v>
                </c:pt>
              </c:strCache>
            </c:strRef>
          </c:tx>
          <c:spPr>
            <a:solidFill>
              <a:schemeClr val="accent1"/>
            </a:solidFill>
            <a:ln>
              <a:solidFill>
                <a:schemeClr val="bg1"/>
              </a:solidFill>
            </a:ln>
            <a:effectLst/>
          </c:spPr>
          <c:invertIfNegative val="0"/>
          <c:dLbls>
            <c:delete val="1"/>
          </c:dLbls>
          <c:cat>
            <c:strRef>
              <c:f>Sheet1!$A$2:$A$5</c:f>
              <c:strCache>
                <c:ptCount val="4"/>
                <c:pt idx="0">
                  <c:v>Alpha Company</c:v>
                </c:pt>
                <c:pt idx="1">
                  <c:v>Company X</c:v>
                </c:pt>
                <c:pt idx="2">
                  <c:v>Company Y</c:v>
                </c:pt>
                <c:pt idx="3">
                  <c:v>Company Z</c:v>
                </c:pt>
              </c:strCache>
            </c:strRef>
          </c:cat>
          <c:val>
            <c:numRef>
              <c:f>Sheet1!$C$2:$C$5</c:f>
              <c:numCache>
                <c:formatCode>#,##0</c:formatCode>
                <c:ptCount val="4"/>
                <c:pt idx="0">
                  <c:v>1.503294E6</c:v>
                </c:pt>
                <c:pt idx="1">
                  <c:v>752089.0</c:v>
                </c:pt>
                <c:pt idx="2">
                  <c:v>806039.0</c:v>
                </c:pt>
                <c:pt idx="3">
                  <c:v>207751.0</c:v>
                </c:pt>
              </c:numCache>
            </c:numRef>
          </c:val>
          <c:extLst xmlns:c16r2="http://schemas.microsoft.com/office/drawing/2015/06/chart">
            <c:ext xmlns:c16="http://schemas.microsoft.com/office/drawing/2014/chart" uri="{C3380CC4-5D6E-409C-BE32-E72D297353CC}">
              <c16:uniqueId val="{00000025-9BA6-4D8C-8397-9C9CCCE52DEB}"/>
            </c:ext>
          </c:extLst>
        </c:ser>
        <c:dLbls>
          <c:dLblPos val="ctr"/>
          <c:showLegendKey val="0"/>
          <c:showVal val="1"/>
          <c:showCatName val="0"/>
          <c:showSerName val="0"/>
          <c:showPercent val="0"/>
          <c:showBubbleSize val="0"/>
        </c:dLbls>
        <c:gapWidth val="75"/>
        <c:overlap val="100"/>
        <c:axId val="-694042048"/>
        <c:axId val="-705160624"/>
      </c:barChart>
      <c:catAx>
        <c:axId val="-6940420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705160624"/>
        <c:crosses val="autoZero"/>
        <c:auto val="1"/>
        <c:lblAlgn val="ctr"/>
        <c:lblOffset val="100"/>
        <c:noMultiLvlLbl val="0"/>
      </c:catAx>
      <c:valAx>
        <c:axId val="-705160624"/>
        <c:scaling>
          <c:orientation val="minMax"/>
        </c:scaling>
        <c:delete val="1"/>
        <c:axPos val="t"/>
        <c:numFmt formatCode="#,##0" sourceLinked="1"/>
        <c:majorTickMark val="none"/>
        <c:minorTickMark val="none"/>
        <c:tickLblPos val="nextTo"/>
        <c:crossAx val="-694042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4</a:t>
            </a:fld>
            <a:endParaRPr lang="en-US"/>
          </a:p>
        </p:txBody>
      </p:sp>
    </p:spTree>
    <p:extLst>
      <p:ext uri="{BB962C8B-B14F-4D97-AF65-F5344CB8AC3E}">
        <p14:creationId xmlns:p14="http://schemas.microsoft.com/office/powerpoint/2010/main" val="143907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12</a:t>
            </a:fld>
            <a:endParaRPr lang="en-US"/>
          </a:p>
        </p:txBody>
      </p:sp>
    </p:spTree>
    <p:extLst>
      <p:ext uri="{BB962C8B-B14F-4D97-AF65-F5344CB8AC3E}">
        <p14:creationId xmlns:p14="http://schemas.microsoft.com/office/powerpoint/2010/main" val="61183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04701" y="6492875"/>
            <a:ext cx="2133600" cy="365125"/>
          </a:xfrm>
          <a:prstGeom prst="rect">
            <a:avLst/>
          </a:prstGeom>
        </p:spPr>
        <p:txBody>
          <a:bodyPr/>
          <a:lstStyle/>
          <a:p>
            <a:fld id="{51F16902-E129-4B0D-9B9E-A4131C0D4FAE}" type="datetime1">
              <a:rPr lang="en-US" smtClean="0"/>
              <a:t>10/4/18</a:t>
            </a:fld>
            <a:endParaRPr lang="en-US"/>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11383" y="6492876"/>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481042"/>
            <a:ext cx="2133600" cy="365125"/>
          </a:xfrm>
          <a:prstGeom prst="rect">
            <a:avLst/>
          </a:prstGeom>
        </p:spPr>
        <p:txBody>
          <a:bodyPr/>
          <a:lstStyle/>
          <a:p>
            <a:fld id="{49AF6EB1-510D-4FD8-8C6B-96EFC275784D}" type="datetime1">
              <a:rPr lang="en-US" smtClean="0"/>
              <a:t>10/4/18</a:t>
            </a:fld>
            <a:endParaRPr lang="en-US"/>
          </a:p>
        </p:txBody>
      </p:sp>
      <p:sp>
        <p:nvSpPr>
          <p:cNvPr id="5" name="Footer Placeholder 4"/>
          <p:cNvSpPr>
            <a:spLocks noGrp="1"/>
          </p:cNvSpPr>
          <p:nvPr>
            <p:ph type="ftr" sz="quarter" idx="11"/>
          </p:nvPr>
        </p:nvSpPr>
        <p:spPr>
          <a:xfrm>
            <a:off x="3124200" y="6498355"/>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98355"/>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99461"/>
            <a:ext cx="8134908" cy="1"/>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2" y="588898"/>
            <a:ext cx="8138199" cy="0"/>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userDrawn="1"/>
        </p:nvSpPr>
        <p:spPr>
          <a:xfrm>
            <a:off x="4235932" y="6384404"/>
            <a:ext cx="672176" cy="242225"/>
          </a:xfrm>
          <a:prstGeom prst="rect">
            <a:avLst/>
          </a:prstGeom>
          <a:solidFill>
            <a:schemeClr val="bg1"/>
          </a:solidFill>
        </p:spPr>
        <p:txBody>
          <a:bodyPr wrap="none" rtlCol="0">
            <a:noAutofit/>
          </a:bodyPr>
          <a:lstStyle/>
          <a:p>
            <a:pPr algn="ctr">
              <a:spcAft>
                <a:spcPts val="400"/>
              </a:spcAft>
            </a:pPr>
            <a:r>
              <a:rPr lang="en-US" sz="700" b="1" smtClean="0">
                <a:solidFill>
                  <a:schemeClr val="tx1">
                    <a:lumMod val="50000"/>
                    <a:lumOff val="50000"/>
                  </a:schemeClr>
                </a:solidFill>
                <a:latin typeface="Georgia"/>
                <a:cs typeface="Georgia"/>
              </a:rPr>
              <a:t>Powered by:</a:t>
            </a:r>
            <a:endParaRPr lang="en-US" sz="700" b="1" dirty="0" smtClean="0">
              <a:solidFill>
                <a:schemeClr val="tx1">
                  <a:lumMod val="50000"/>
                  <a:lumOff val="50000"/>
                </a:schemeClr>
              </a:solidFill>
              <a:latin typeface="Georgia"/>
              <a:cs typeface="Georgia"/>
            </a:endParaRPr>
          </a:p>
        </p:txBody>
      </p: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31846" y="6511571"/>
            <a:ext cx="2080349" cy="274320"/>
          </a:xfrm>
          <a:prstGeom prst="rect">
            <a:avLst/>
          </a:prstGeom>
        </p:spPr>
      </p:pic>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ctrTitle"/>
          </p:nvPr>
        </p:nvSpPr>
        <p:spPr>
          <a:xfrm>
            <a:off x="488156" y="1754982"/>
            <a:ext cx="8167688" cy="1116012"/>
          </a:xfrm>
        </p:spPr>
        <p:txBody>
          <a:bodyPr>
            <a:normAutofit/>
          </a:bodyPr>
          <a:lstStyle/>
          <a:p>
            <a:pPr algn="l"/>
            <a:r>
              <a:rPr lang="en-US" altLang="en-US" sz="3200" b="1" dirty="0" smtClean="0">
                <a:solidFill>
                  <a:schemeClr val="accent1"/>
                </a:solidFill>
                <a:latin typeface="Georgia" charset="0"/>
                <a:ea typeface="ＭＳ Ｐゴシック" charset="-128"/>
                <a:cs typeface="MS PGothic" charset="-128"/>
              </a:rPr>
              <a:t>PAC </a:t>
            </a:r>
            <a:r>
              <a:rPr lang="en-US" altLang="en-US" sz="3200" b="1" dirty="0" smtClean="0">
                <a:solidFill>
                  <a:schemeClr val="accent1"/>
                </a:solidFill>
                <a:latin typeface="Georgia" charset="0"/>
                <a:ea typeface="ＭＳ Ｐゴシック" charset="-128"/>
                <a:cs typeface="MS PGothic" charset="-128"/>
              </a:rPr>
              <a:t>Insights </a:t>
            </a:r>
            <a:r>
              <a:rPr lang="en-US" altLang="en-US" sz="3200" b="1" dirty="0" smtClean="0">
                <a:solidFill>
                  <a:schemeClr val="accent1"/>
                </a:solidFill>
                <a:latin typeface="Georgia" charset="0"/>
                <a:ea typeface="ＭＳ Ｐゴシック" charset="-128"/>
                <a:cs typeface="MS PGothic" charset="-128"/>
              </a:rPr>
              <a:t>Report:</a:t>
            </a:r>
            <a:br>
              <a:rPr lang="en-US" altLang="en-US" sz="3200" b="1" dirty="0" smtClean="0">
                <a:solidFill>
                  <a:schemeClr val="accent1"/>
                </a:solidFill>
                <a:latin typeface="Georgia" charset="0"/>
                <a:ea typeface="ＭＳ Ｐゴシック" charset="-128"/>
                <a:cs typeface="MS PGothic" charset="-128"/>
              </a:rPr>
            </a:br>
            <a:r>
              <a:rPr lang="en-US" altLang="en-US" sz="3200" dirty="0" smtClean="0">
                <a:solidFill>
                  <a:schemeClr val="accent1"/>
                </a:solidFill>
                <a:latin typeface="Georgia" charset="0"/>
                <a:ea typeface="ＭＳ Ｐゴシック" charset="-128"/>
                <a:cs typeface="MS PGothic" charset="-128"/>
              </a:rPr>
              <a:t>Alpha Organization</a:t>
            </a:r>
            <a:endParaRPr lang="en-US" altLang="en-US" sz="3200" dirty="0">
              <a:solidFill>
                <a:schemeClr val="accent1"/>
              </a:solidFill>
              <a:latin typeface="Georgia" charset="0"/>
              <a:ea typeface="ＭＳ Ｐゴシック" charset="-128"/>
              <a:cs typeface="MS PGothic" charset="-128"/>
            </a:endParaRPr>
          </a:p>
        </p:txBody>
      </p:sp>
      <p:sp>
        <p:nvSpPr>
          <p:cNvPr id="7" name="Rectangle 6"/>
          <p:cNvSpPr/>
          <p:nvPr/>
        </p:nvSpPr>
        <p:spPr>
          <a:xfrm>
            <a:off x="488157" y="6130805"/>
            <a:ext cx="8293705" cy="65763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Georgia"/>
              <a:cs typeface="Georgia"/>
            </a:endParaRPr>
          </a:p>
        </p:txBody>
      </p:sp>
      <p:sp>
        <p:nvSpPr>
          <p:cNvPr id="6" name="Subtitle 8"/>
          <p:cNvSpPr>
            <a:spLocks noGrp="1"/>
          </p:cNvSpPr>
          <p:nvPr>
            <p:ph type="subTitle" idx="1"/>
          </p:nvPr>
        </p:nvSpPr>
        <p:spPr>
          <a:xfrm>
            <a:off x="488155" y="2870994"/>
            <a:ext cx="6883605" cy="1355016"/>
          </a:xfrm>
          <a:noFill/>
        </p:spPr>
        <p:txBody>
          <a:bodyPr/>
          <a:lstStyle/>
          <a:p>
            <a:pPr algn="l">
              <a:defRPr/>
            </a:pPr>
            <a:r>
              <a:rPr lang="en-US" sz="1600" dirty="0">
                <a:solidFill>
                  <a:schemeClr val="tx1">
                    <a:lumMod val="50000"/>
                    <a:lumOff val="50000"/>
                  </a:schemeClr>
                </a:solidFill>
                <a:latin typeface="+mj-lt"/>
                <a:ea typeface="MS PGothic" panose="020B0600070205080204" pitchFamily="34" charset="-128"/>
                <a:cs typeface="Georgia"/>
              </a:rPr>
              <a:t>Contributions to </a:t>
            </a:r>
            <a:r>
              <a:rPr lang="en-US" sz="1600" dirty="0" smtClean="0">
                <a:solidFill>
                  <a:schemeClr val="tx1">
                    <a:lumMod val="50000"/>
                    <a:lumOff val="50000"/>
                  </a:schemeClr>
                </a:solidFill>
                <a:latin typeface="+mj-lt"/>
                <a:ea typeface="MS PGothic" panose="020B0600070205080204" pitchFamily="34" charset="-128"/>
                <a:cs typeface="Georgia"/>
              </a:rPr>
              <a:t>2018 </a:t>
            </a:r>
            <a:r>
              <a:rPr lang="en-US" sz="1600" dirty="0">
                <a:solidFill>
                  <a:schemeClr val="tx1">
                    <a:lumMod val="50000"/>
                    <a:lumOff val="50000"/>
                  </a:schemeClr>
                </a:solidFill>
                <a:latin typeface="+mj-lt"/>
                <a:ea typeface="MS PGothic" panose="020B0600070205080204" pitchFamily="34" charset="-128"/>
                <a:cs typeface="Georgia"/>
              </a:rPr>
              <a:t>federal races </a:t>
            </a:r>
            <a:r>
              <a:rPr lang="en-US" sz="1600" dirty="0" smtClean="0">
                <a:solidFill>
                  <a:schemeClr val="tx1">
                    <a:lumMod val="50000"/>
                    <a:lumOff val="50000"/>
                  </a:schemeClr>
                </a:solidFill>
                <a:latin typeface="+mj-lt"/>
                <a:ea typeface="MS PGothic" panose="020B0600070205080204" pitchFamily="34" charset="-128"/>
                <a:cs typeface="Georgia"/>
              </a:rPr>
              <a:t>&amp; </a:t>
            </a:r>
          </a:p>
          <a:p>
            <a:pPr algn="l">
              <a:defRPr/>
            </a:pPr>
            <a:r>
              <a:rPr lang="en-US" sz="1600" dirty="0" smtClean="0">
                <a:solidFill>
                  <a:schemeClr val="tx1">
                    <a:lumMod val="50000"/>
                    <a:lumOff val="50000"/>
                  </a:schemeClr>
                </a:solidFill>
                <a:latin typeface="+mj-lt"/>
                <a:ea typeface="MS PGothic" panose="020B0600070205080204" pitchFamily="34" charset="-128"/>
                <a:cs typeface="Georgia"/>
              </a:rPr>
              <a:t>comparison </a:t>
            </a:r>
            <a:r>
              <a:rPr lang="en-US" sz="1600" dirty="0">
                <a:solidFill>
                  <a:schemeClr val="tx1">
                    <a:lumMod val="50000"/>
                    <a:lumOff val="50000"/>
                  </a:schemeClr>
                </a:solidFill>
                <a:latin typeface="+mj-lt"/>
                <a:ea typeface="MS PGothic" panose="020B0600070205080204" pitchFamily="34" charset="-128"/>
                <a:cs typeface="Georgia"/>
              </a:rPr>
              <a:t>with peer </a:t>
            </a:r>
            <a:r>
              <a:rPr lang="en-US" sz="1600" dirty="0" smtClean="0">
                <a:solidFill>
                  <a:schemeClr val="tx1">
                    <a:lumMod val="50000"/>
                    <a:lumOff val="50000"/>
                  </a:schemeClr>
                </a:solidFill>
                <a:latin typeface="+mj-lt"/>
                <a:ea typeface="MS PGothic" panose="020B0600070205080204" pitchFamily="34" charset="-128"/>
                <a:cs typeface="Georgia"/>
              </a:rPr>
              <a:t>organizations</a:t>
            </a:r>
            <a:endParaRPr lang="en-US" sz="1600" dirty="0">
              <a:solidFill>
                <a:schemeClr val="tx1">
                  <a:lumMod val="50000"/>
                  <a:lumOff val="50000"/>
                </a:schemeClr>
              </a:solidFill>
              <a:latin typeface="+mj-lt"/>
              <a:ea typeface="MS PGothic" panose="020B0600070205080204" pitchFamily="34" charset="-128"/>
              <a:cs typeface="Georgia"/>
            </a:endParaRPr>
          </a:p>
          <a:p>
            <a:pPr algn="l">
              <a:defRPr/>
            </a:pPr>
            <a:endParaRPr lang="en-US" sz="1600" i="1" dirty="0" smtClean="0">
              <a:latin typeface="+mj-lt"/>
              <a:ea typeface="MS PGothic" panose="020B0600070205080204" pitchFamily="34" charset="-128"/>
              <a:cs typeface="Georgia"/>
            </a:endParaRPr>
          </a:p>
          <a:p>
            <a:pPr algn="l">
              <a:defRPr/>
            </a:pPr>
            <a:endParaRPr lang="en-US" sz="1600" i="1" dirty="0" smtClean="0">
              <a:latin typeface="+mj-lt"/>
              <a:ea typeface="MS PGothic" panose="020B0600070205080204" pitchFamily="34" charset="-128"/>
              <a:cs typeface="Georgia"/>
            </a:endParaRPr>
          </a:p>
          <a:p>
            <a:pPr algn="l">
              <a:defRPr/>
            </a:pPr>
            <a:endParaRPr lang="en-US" sz="1600" i="1" dirty="0">
              <a:latin typeface="+mj-lt"/>
              <a:ea typeface="MS PGothic" panose="020B0600070205080204" pitchFamily="34" charset="-128"/>
              <a:cs typeface="Georgia"/>
            </a:endParaRPr>
          </a:p>
          <a:p>
            <a:pPr algn="l">
              <a:defRPr/>
            </a:pPr>
            <a:r>
              <a:rPr lang="en-US" sz="1400" b="1" dirty="0" smtClean="0">
                <a:solidFill>
                  <a:schemeClr val="accent1"/>
                </a:solidFill>
                <a:latin typeface="+mj-lt"/>
                <a:ea typeface="MS PGothic" panose="020B0600070205080204" pitchFamily="34" charset="-128"/>
                <a:cs typeface="Georgia"/>
              </a:rPr>
              <a:t>October 5, 2018</a:t>
            </a:r>
            <a:endParaRPr lang="en-US" sz="1100" b="1" dirty="0" smtClean="0">
              <a:solidFill>
                <a:schemeClr val="accent1"/>
              </a:solidFill>
              <a:latin typeface="+mj-lt"/>
              <a:ea typeface="MS PGothic" panose="020B0600070205080204" pitchFamily="34" charset="-128"/>
              <a:cs typeface="Georgia"/>
            </a:endParaRPr>
          </a:p>
          <a:p>
            <a:pPr algn="l">
              <a:defRPr/>
            </a:pPr>
            <a:r>
              <a:rPr lang="en-US" sz="1200" i="1" dirty="0" smtClean="0">
                <a:latin typeface="+mj-lt"/>
              </a:rPr>
              <a:t>**</a:t>
            </a:r>
            <a:r>
              <a:rPr lang="en-US" sz="1200" i="1" dirty="0">
                <a:latin typeface="+mj-lt"/>
              </a:rPr>
              <a:t>This is a sample report, and all numbers are for illustration purposes only.</a:t>
            </a:r>
            <a:endParaRPr lang="en-US" sz="1200" i="1" dirty="0">
              <a:solidFill>
                <a:schemeClr val="tx1">
                  <a:lumMod val="50000"/>
                  <a:lumOff val="50000"/>
                </a:schemeClr>
              </a:solidFill>
              <a:latin typeface="+mj-lt"/>
              <a:ea typeface="MS PGothic" panose="020B0600070205080204" pitchFamily="34" charset="-128"/>
              <a:cs typeface="Georgia"/>
            </a:endParaRPr>
          </a:p>
        </p:txBody>
      </p:sp>
      <p:sp>
        <p:nvSpPr>
          <p:cNvPr id="2" name="Rectangle 1"/>
          <p:cNvSpPr/>
          <p:nvPr/>
        </p:nvSpPr>
        <p:spPr>
          <a:xfrm>
            <a:off x="488157" y="325925"/>
            <a:ext cx="8293705" cy="55226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Georgia"/>
              <a:cs typeface="Georgia"/>
            </a:endParaRPr>
          </a:p>
        </p:txBody>
      </p:sp>
      <p:sp>
        <p:nvSpPr>
          <p:cNvPr id="3" name="TextBox 2"/>
          <p:cNvSpPr txBox="1"/>
          <p:nvPr/>
        </p:nvSpPr>
        <p:spPr>
          <a:xfrm>
            <a:off x="7058164" y="325925"/>
            <a:ext cx="1723698" cy="336331"/>
          </a:xfrm>
          <a:prstGeom prst="rect">
            <a:avLst/>
          </a:prstGeom>
          <a:noFill/>
        </p:spPr>
        <p:txBody>
          <a:bodyPr wrap="none" rtlCol="0">
            <a:noAutofit/>
          </a:bodyPr>
          <a:lstStyle/>
          <a:p>
            <a:pPr>
              <a:spcAft>
                <a:spcPts val="400"/>
              </a:spcAft>
            </a:pPr>
            <a:r>
              <a:rPr lang="en-US" sz="1400" b="1" smtClean="0">
                <a:solidFill>
                  <a:schemeClr val="tx2"/>
                </a:solidFill>
                <a:cs typeface="Georgia"/>
              </a:rPr>
              <a:t>SAMPLE REPORT</a:t>
            </a:r>
            <a:endParaRPr lang="en-US" sz="1400" b="1" dirty="0" smtClean="0">
              <a:solidFill>
                <a:schemeClr val="tx2"/>
              </a:solidFill>
              <a:cs typeface="Georgia"/>
            </a:endParaRPr>
          </a:p>
        </p:txBody>
      </p:sp>
      <p:pic>
        <p:nvPicPr>
          <p:cNvPr id="4" name="Picture 3"/>
          <p:cNvPicPr>
            <a:picLocks noChangeAspect="1"/>
          </p:cNvPicPr>
          <p:nvPr/>
        </p:nvPicPr>
        <p:blipFill rotWithShape="1">
          <a:blip r:embed="rId2">
            <a:alphaModFix amt="50000"/>
            <a:extLst>
              <a:ext uri="{28A0092B-C50C-407E-A947-70E740481C1C}">
                <a14:useLocalDpi xmlns:a14="http://schemas.microsoft.com/office/drawing/2010/main" val="0"/>
              </a:ext>
            </a:extLst>
          </a:blip>
          <a:srcRect r="18648" b="13558"/>
          <a:stretch/>
        </p:blipFill>
        <p:spPr>
          <a:xfrm>
            <a:off x="5759779" y="3262035"/>
            <a:ext cx="3384222" cy="3595966"/>
          </a:xfrm>
          <a:prstGeom prst="rect">
            <a:avLst/>
          </a:prstGeom>
        </p:spPr>
      </p:pic>
    </p:spTree>
    <p:extLst>
      <p:ext uri="{BB962C8B-B14F-4D97-AF65-F5344CB8AC3E}">
        <p14:creationId xmlns:p14="http://schemas.microsoft.com/office/powerpoint/2010/main" val="1371476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10</a:t>
            </a:fld>
            <a:endParaRPr lang="en-US" dirty="0"/>
          </a:p>
        </p:txBody>
      </p:sp>
      <p:sp>
        <p:nvSpPr>
          <p:cNvPr id="125" name="Text Placeholder 18"/>
          <p:cNvSpPr txBox="1">
            <a:spLocks/>
          </p:cNvSpPr>
          <p:nvPr/>
        </p:nvSpPr>
        <p:spPr bwMode="auto">
          <a:xfrm>
            <a:off x="404814" y="6153181"/>
            <a:ext cx="8247721" cy="359908"/>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Federal Election Commission, 2018.</a:t>
            </a:r>
          </a:p>
        </p:txBody>
      </p:sp>
      <p:sp>
        <p:nvSpPr>
          <p:cNvPr id="4" name="Title 1">
            <a:extLst>
              <a:ext uri="{FF2B5EF4-FFF2-40B4-BE49-F238E27FC236}">
                <a16:creationId xmlns="" xmlns:a16="http://schemas.microsoft.com/office/drawing/2014/main" id="{10C5D2C4-2A9A-49D8-A467-E9C6DEE810F6}"/>
              </a:ext>
            </a:extLst>
          </p:cNvPr>
          <p:cNvSpPr txBox="1">
            <a:spLocks/>
          </p:cNvSpPr>
          <p:nvPr/>
        </p:nvSpPr>
        <p:spPr bwMode="auto">
          <a:xfrm>
            <a:off x="404815" y="756919"/>
            <a:ext cx="8407400" cy="882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The finance, insurance &amp; real estate industry spent $</a:t>
            </a:r>
            <a:r>
              <a:rPr lang="is-IS" altLang="en-US" sz="2000" dirty="0" smtClean="0">
                <a:latin typeface="Georgia" charset="0"/>
                <a:ea typeface="ＭＳ Ｐゴシック" charset="-128"/>
                <a:cs typeface="MS PGothic" charset="-128"/>
              </a:rPr>
              <a:t>67,705,076 </a:t>
            </a:r>
            <a:r>
              <a:rPr lang="en-US" altLang="en-US" sz="2000" dirty="0" smtClean="0">
                <a:latin typeface="Georgia" charset="0"/>
                <a:ea typeface="ＭＳ Ｐゴシック" charset="-128"/>
                <a:cs typeface="MS PGothic" charset="-128"/>
              </a:rPr>
              <a:t>on the 2018 midterms</a:t>
            </a:r>
            <a:endParaRPr lang="en-US" altLang="en-US" sz="2000" dirty="0">
              <a:latin typeface="Georgia" charset="0"/>
              <a:ea typeface="ＭＳ Ｐゴシック" charset="-128"/>
              <a:cs typeface="MS PGothic" charset="-128"/>
            </a:endParaRPr>
          </a:p>
        </p:txBody>
      </p:sp>
      <p:sp>
        <p:nvSpPr>
          <p:cNvPr id="11" name="Rectangle 14">
            <a:extLst>
              <a:ext uri="{FF2B5EF4-FFF2-40B4-BE49-F238E27FC236}">
                <a16:creationId xmlns="" xmlns:a16="http://schemas.microsoft.com/office/drawing/2014/main" id="{031EC584-EBC5-4806-AE7E-F12B00EE4E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Total PAC contributions </a:t>
            </a:r>
            <a:r>
              <a:rPr lang="en-US" altLang="en-US" sz="1200" b="1" dirty="0"/>
              <a:t>by </a:t>
            </a:r>
            <a:r>
              <a:rPr lang="en-US" altLang="en-US" sz="1200" b="1" dirty="0" smtClean="0"/>
              <a:t>industry, 2018 </a:t>
            </a:r>
            <a:endParaRPr lang="en-US" altLang="en-US" sz="1200" b="1" dirty="0"/>
          </a:p>
        </p:txBody>
      </p:sp>
      <p:sp>
        <p:nvSpPr>
          <p:cNvPr id="12"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AUGUST 21, </a:t>
            </a:r>
            <a:r>
              <a:rPr lang="en-US" altLang="en-US" sz="900" dirty="0" smtClean="0">
                <a:solidFill>
                  <a:schemeClr val="tx1">
                    <a:lumMod val="50000"/>
                    <a:lumOff val="50000"/>
                  </a:schemeClr>
                </a:solidFill>
                <a:latin typeface="Verdana"/>
                <a:cs typeface="Verdana"/>
              </a:rPr>
              <a:t>2018</a:t>
            </a:r>
            <a:endParaRPr lang="en-US" altLang="en-US" sz="900" dirty="0">
              <a:solidFill>
                <a:schemeClr val="tx1">
                  <a:lumMod val="50000"/>
                  <a:lumOff val="50000"/>
                </a:schemeClr>
              </a:solidFill>
              <a:latin typeface="Verdana"/>
              <a:cs typeface="Verdana"/>
            </a:endParaRPr>
          </a:p>
        </p:txBody>
      </p:sp>
      <p:grpSp>
        <p:nvGrpSpPr>
          <p:cNvPr id="7" name="Group 6"/>
          <p:cNvGrpSpPr/>
          <p:nvPr/>
        </p:nvGrpSpPr>
        <p:grpSpPr>
          <a:xfrm>
            <a:off x="419100" y="1965374"/>
            <a:ext cx="8462988" cy="4461729"/>
            <a:chOff x="419099" y="1965374"/>
            <a:chExt cx="8777036" cy="4461729"/>
          </a:xfrm>
        </p:grpSpPr>
        <p:graphicFrame>
          <p:nvGraphicFramePr>
            <p:cNvPr id="2" name="Chart 1"/>
            <p:cNvGraphicFramePr/>
            <p:nvPr>
              <p:extLst/>
            </p:nvPr>
          </p:nvGraphicFramePr>
          <p:xfrm>
            <a:off x="419099" y="1965374"/>
            <a:ext cx="7681028" cy="446172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3816663" y="2202283"/>
              <a:ext cx="1957081" cy="215444"/>
            </a:xfrm>
            <a:prstGeom prst="rect">
              <a:avLst/>
            </a:prstGeom>
          </p:spPr>
          <p:txBody>
            <a:bodyPr wrap="none">
              <a:spAutoFit/>
            </a:bodyPr>
            <a:lstStyle/>
            <a:p>
              <a:r>
                <a:rPr lang="en-US" sz="800" dirty="0"/>
                <a:t>D: $6,816,837 | R: $14,115,173</a:t>
              </a:r>
            </a:p>
          </p:txBody>
        </p:sp>
        <p:sp>
          <p:nvSpPr>
            <p:cNvPr id="13" name="Rectangle 12"/>
            <p:cNvSpPr/>
            <p:nvPr/>
          </p:nvSpPr>
          <p:spPr>
            <a:xfrm>
              <a:off x="3816663" y="2553016"/>
              <a:ext cx="1957081" cy="215444"/>
            </a:xfrm>
            <a:prstGeom prst="rect">
              <a:avLst/>
            </a:prstGeom>
          </p:spPr>
          <p:txBody>
            <a:bodyPr wrap="none">
              <a:spAutoFit/>
            </a:bodyPr>
            <a:lstStyle/>
            <a:p>
              <a:r>
                <a:rPr lang="en-US" sz="800" dirty="0"/>
                <a:t>D: $9,478,080 | R: $12,103,881</a:t>
              </a:r>
            </a:p>
          </p:txBody>
        </p:sp>
        <p:sp>
          <p:nvSpPr>
            <p:cNvPr id="14" name="Rectangle 13"/>
            <p:cNvSpPr/>
            <p:nvPr/>
          </p:nvSpPr>
          <p:spPr>
            <a:xfrm>
              <a:off x="3006111" y="2903749"/>
              <a:ext cx="1888919" cy="215444"/>
            </a:xfrm>
            <a:prstGeom prst="rect">
              <a:avLst/>
            </a:prstGeom>
          </p:spPr>
          <p:txBody>
            <a:bodyPr wrap="none">
              <a:spAutoFit/>
            </a:bodyPr>
            <a:lstStyle/>
            <a:p>
              <a:r>
                <a:rPr lang="en-US" sz="800" dirty="0"/>
                <a:t>D: $2,838,103 | R: $8,297,869</a:t>
              </a:r>
            </a:p>
          </p:txBody>
        </p:sp>
        <p:sp>
          <p:nvSpPr>
            <p:cNvPr id="15" name="Rectangle 14"/>
            <p:cNvSpPr/>
            <p:nvPr/>
          </p:nvSpPr>
          <p:spPr>
            <a:xfrm>
              <a:off x="3289332" y="3236245"/>
              <a:ext cx="1888919" cy="215444"/>
            </a:xfrm>
            <a:prstGeom prst="rect">
              <a:avLst/>
            </a:prstGeom>
          </p:spPr>
          <p:txBody>
            <a:bodyPr wrap="none">
              <a:spAutoFit/>
            </a:bodyPr>
            <a:lstStyle/>
            <a:p>
              <a:r>
                <a:rPr lang="en-US" sz="800" dirty="0"/>
                <a:t>D: $5,547,590 | R: $8,919,280</a:t>
              </a:r>
            </a:p>
          </p:txBody>
        </p:sp>
        <p:sp>
          <p:nvSpPr>
            <p:cNvPr id="16" name="Rectangle 15"/>
            <p:cNvSpPr/>
            <p:nvPr/>
          </p:nvSpPr>
          <p:spPr>
            <a:xfrm>
              <a:off x="3949638" y="3570374"/>
              <a:ext cx="1957081" cy="215444"/>
            </a:xfrm>
            <a:prstGeom prst="rect">
              <a:avLst/>
            </a:prstGeom>
          </p:spPr>
          <p:txBody>
            <a:bodyPr wrap="none">
              <a:spAutoFit/>
            </a:bodyPr>
            <a:lstStyle/>
            <a:p>
              <a:r>
                <a:rPr lang="en-US" sz="800" dirty="0"/>
                <a:t>D: $5,701,519 | R: $17,439,568</a:t>
              </a:r>
            </a:p>
          </p:txBody>
        </p:sp>
        <p:sp>
          <p:nvSpPr>
            <p:cNvPr id="17" name="Rectangle 16"/>
            <p:cNvSpPr/>
            <p:nvPr/>
          </p:nvSpPr>
          <p:spPr>
            <a:xfrm>
              <a:off x="7170891" y="3925770"/>
              <a:ext cx="2025244" cy="215444"/>
            </a:xfrm>
            <a:prstGeom prst="rect">
              <a:avLst/>
            </a:prstGeom>
          </p:spPr>
          <p:txBody>
            <a:bodyPr wrap="none">
              <a:spAutoFit/>
            </a:bodyPr>
            <a:lstStyle/>
            <a:p>
              <a:r>
                <a:rPr lang="en-US" sz="800" dirty="0"/>
                <a:t>D: $26,267,887 | R: $41,437,189</a:t>
              </a:r>
            </a:p>
          </p:txBody>
        </p:sp>
        <p:sp>
          <p:nvSpPr>
            <p:cNvPr id="18" name="Rectangle 17"/>
            <p:cNvSpPr/>
            <p:nvPr/>
          </p:nvSpPr>
          <p:spPr>
            <a:xfrm>
              <a:off x="5176387" y="4253603"/>
              <a:ext cx="2025244" cy="215444"/>
            </a:xfrm>
            <a:prstGeom prst="rect">
              <a:avLst/>
            </a:prstGeom>
          </p:spPr>
          <p:txBody>
            <a:bodyPr wrap="none">
              <a:spAutoFit/>
            </a:bodyPr>
            <a:lstStyle/>
            <a:p>
              <a:r>
                <a:rPr lang="en-US" sz="800" dirty="0"/>
                <a:t>D: $17,187,732 | R: $23,435,122</a:t>
              </a:r>
            </a:p>
          </p:txBody>
        </p:sp>
        <p:sp>
          <p:nvSpPr>
            <p:cNvPr id="19" name="Rectangle 18"/>
            <p:cNvSpPr/>
            <p:nvPr/>
          </p:nvSpPr>
          <p:spPr>
            <a:xfrm>
              <a:off x="6376523" y="4610785"/>
              <a:ext cx="2025244" cy="215444"/>
            </a:xfrm>
            <a:prstGeom prst="rect">
              <a:avLst/>
            </a:prstGeom>
          </p:spPr>
          <p:txBody>
            <a:bodyPr wrap="none">
              <a:spAutoFit/>
            </a:bodyPr>
            <a:lstStyle/>
            <a:p>
              <a:r>
                <a:rPr lang="en-US" sz="800" dirty="0"/>
                <a:t>D: $27,089,089 | R: $29,396,355</a:t>
              </a:r>
            </a:p>
          </p:txBody>
        </p:sp>
        <p:sp>
          <p:nvSpPr>
            <p:cNvPr id="20" name="Rectangle 19"/>
            <p:cNvSpPr/>
            <p:nvPr/>
          </p:nvSpPr>
          <p:spPr>
            <a:xfrm>
              <a:off x="5176386" y="4967967"/>
              <a:ext cx="1957081" cy="215444"/>
            </a:xfrm>
            <a:prstGeom prst="rect">
              <a:avLst/>
            </a:prstGeom>
          </p:spPr>
          <p:txBody>
            <a:bodyPr wrap="none">
              <a:spAutoFit/>
            </a:bodyPr>
            <a:lstStyle/>
            <a:p>
              <a:r>
                <a:rPr lang="en-US" sz="800" dirty="0"/>
                <a:t>D: $33,073,081 | R: $7,057,440</a:t>
              </a:r>
            </a:p>
          </p:txBody>
        </p:sp>
        <p:sp>
          <p:nvSpPr>
            <p:cNvPr id="21" name="Rectangle 20"/>
            <p:cNvSpPr/>
            <p:nvPr/>
          </p:nvSpPr>
          <p:spPr>
            <a:xfrm>
              <a:off x="3006110" y="5283096"/>
              <a:ext cx="1888919" cy="215444"/>
            </a:xfrm>
            <a:prstGeom prst="rect">
              <a:avLst/>
            </a:prstGeom>
          </p:spPr>
          <p:txBody>
            <a:bodyPr wrap="none">
              <a:spAutoFit/>
            </a:bodyPr>
            <a:lstStyle/>
            <a:p>
              <a:r>
                <a:rPr lang="en-US" sz="800" dirty="0"/>
                <a:t>D: $5,649,713 | R: $4,885,118</a:t>
              </a:r>
            </a:p>
          </p:txBody>
        </p:sp>
        <p:sp>
          <p:nvSpPr>
            <p:cNvPr id="22" name="Rectangle 21"/>
            <p:cNvSpPr/>
            <p:nvPr/>
          </p:nvSpPr>
          <p:spPr>
            <a:xfrm>
              <a:off x="4528667" y="5645369"/>
              <a:ext cx="2025244" cy="215444"/>
            </a:xfrm>
            <a:prstGeom prst="rect">
              <a:avLst/>
            </a:prstGeom>
          </p:spPr>
          <p:txBody>
            <a:bodyPr wrap="none">
              <a:spAutoFit/>
            </a:bodyPr>
            <a:lstStyle/>
            <a:p>
              <a:r>
                <a:rPr lang="en-US" sz="800" dirty="0"/>
                <a:t>D: $11,362,183 | R: $20,019,233</a:t>
              </a:r>
            </a:p>
          </p:txBody>
        </p:sp>
        <p:sp>
          <p:nvSpPr>
            <p:cNvPr id="23" name="Rectangle 22"/>
            <p:cNvSpPr/>
            <p:nvPr/>
          </p:nvSpPr>
          <p:spPr>
            <a:xfrm>
              <a:off x="3664986" y="5970862"/>
              <a:ext cx="1957081" cy="215444"/>
            </a:xfrm>
            <a:prstGeom prst="rect">
              <a:avLst/>
            </a:prstGeom>
          </p:spPr>
          <p:txBody>
            <a:bodyPr wrap="none">
              <a:spAutoFit/>
            </a:bodyPr>
            <a:lstStyle/>
            <a:p>
              <a:r>
                <a:rPr lang="en-US" sz="800" dirty="0"/>
                <a:t>D: $6,769,030 | R: $13,546,181</a:t>
              </a:r>
            </a:p>
          </p:txBody>
        </p:sp>
      </p:grpSp>
    </p:spTree>
    <p:extLst>
      <p:ext uri="{BB962C8B-B14F-4D97-AF65-F5344CB8AC3E}">
        <p14:creationId xmlns:p14="http://schemas.microsoft.com/office/powerpoint/2010/main" val="280822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11</a:t>
            </a:fld>
            <a:endParaRPr lang="en-US" dirty="0"/>
          </a:p>
        </p:txBody>
      </p:sp>
      <p:sp>
        <p:nvSpPr>
          <p:cNvPr id="125" name="Text Placeholder 18"/>
          <p:cNvSpPr txBox="1">
            <a:spLocks/>
          </p:cNvSpPr>
          <p:nvPr/>
        </p:nvSpPr>
        <p:spPr bwMode="auto">
          <a:xfrm>
            <a:off x="410039" y="6157560"/>
            <a:ext cx="8247721" cy="359908"/>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Federal Election Commission, 2018.</a:t>
            </a:r>
          </a:p>
        </p:txBody>
      </p:sp>
      <p:sp>
        <p:nvSpPr>
          <p:cNvPr id="4" name="Title 1">
            <a:extLst>
              <a:ext uri="{FF2B5EF4-FFF2-40B4-BE49-F238E27FC236}">
                <a16:creationId xmlns="" xmlns:a16="http://schemas.microsoft.com/office/drawing/2014/main" id="{10C5D2C4-2A9A-49D8-A467-E9C6DEE810F6}"/>
              </a:ext>
            </a:extLst>
          </p:cNvPr>
          <p:cNvSpPr txBox="1">
            <a:spLocks/>
          </p:cNvSpPr>
          <p:nvPr/>
        </p:nvSpPr>
        <p:spPr bwMode="auto">
          <a:xfrm>
            <a:off x="404815" y="756919"/>
            <a:ext cx="8407400" cy="882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Alpha Company PAC spent $1,259,284 in 2018</a:t>
            </a:r>
            <a:endParaRPr lang="en-US" altLang="en-US" sz="2000" dirty="0">
              <a:latin typeface="Georgia" charset="0"/>
              <a:ea typeface="ＭＳ Ｐゴシック" charset="-128"/>
              <a:cs typeface="MS PGothic" charset="-128"/>
            </a:endParaRPr>
          </a:p>
        </p:txBody>
      </p:sp>
      <p:graphicFrame>
        <p:nvGraphicFramePr>
          <p:cNvPr id="9" name="Chart 8">
            <a:extLst>
              <a:ext uri="{FF2B5EF4-FFF2-40B4-BE49-F238E27FC236}">
                <a16:creationId xmlns="" xmlns:a16="http://schemas.microsoft.com/office/drawing/2014/main" id="{A79C12DE-7A3C-4B77-9C36-124CBF57769E}"/>
              </a:ext>
            </a:extLst>
          </p:cNvPr>
          <p:cNvGraphicFramePr/>
          <p:nvPr>
            <p:extLst>
              <p:ext uri="{D42A27DB-BD31-4B8C-83A1-F6EECF244321}">
                <p14:modId xmlns:p14="http://schemas.microsoft.com/office/powerpoint/2010/main" val="1557280014"/>
              </p:ext>
            </p:extLst>
          </p:nvPr>
        </p:nvGraphicFramePr>
        <p:xfrm>
          <a:off x="419100" y="2291044"/>
          <a:ext cx="8329271" cy="404647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3">
            <a:extLst>
              <a:ext uri="{FF2B5EF4-FFF2-40B4-BE49-F238E27FC236}">
                <a16:creationId xmlns="" xmlns:a16="http://schemas.microsoft.com/office/drawing/2014/main" id="{9968F67E-F444-4057-85DA-643E5A514D58}"/>
              </a:ext>
            </a:extLst>
          </p:cNvPr>
          <p:cNvSpPr txBox="1">
            <a:spLocks noChangeArrowheads="1"/>
          </p:cNvSpPr>
          <p:nvPr/>
        </p:nvSpPr>
        <p:spPr bwMode="auto">
          <a:xfrm>
            <a:off x="419100" y="2065708"/>
            <a:ext cx="248177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100" b="1" dirty="0">
                <a:solidFill>
                  <a:schemeClr val="accent2"/>
                </a:solidFill>
                <a:latin typeface="+mn-lt"/>
              </a:rPr>
              <a:t>■</a:t>
            </a:r>
            <a:r>
              <a:rPr lang="en-US" altLang="en-US" sz="1100" b="1" dirty="0">
                <a:latin typeface="+mn-lt"/>
              </a:rPr>
              <a:t> </a:t>
            </a:r>
            <a:r>
              <a:rPr lang="en-US" altLang="en-US" sz="1000" dirty="0">
                <a:latin typeface="+mn-lt"/>
              </a:rPr>
              <a:t>Total receipts</a:t>
            </a:r>
            <a:r>
              <a:rPr lang="en-US" altLang="en-US" sz="1100" dirty="0">
                <a:latin typeface="+mn-lt"/>
              </a:rPr>
              <a:t>	</a:t>
            </a:r>
            <a:r>
              <a:rPr lang="en-US" altLang="en-US" sz="1100" b="1" dirty="0">
                <a:solidFill>
                  <a:schemeClr val="accent1"/>
                </a:solidFill>
                <a:latin typeface="+mn-lt"/>
              </a:rPr>
              <a:t>■</a:t>
            </a:r>
            <a:r>
              <a:rPr lang="en-US" altLang="en-US" sz="1100" b="1" dirty="0">
                <a:latin typeface="+mn-lt"/>
              </a:rPr>
              <a:t> </a:t>
            </a:r>
            <a:r>
              <a:rPr lang="en-US" altLang="en-US" sz="1000" dirty="0">
                <a:latin typeface="+mn-lt"/>
              </a:rPr>
              <a:t>Total spent</a:t>
            </a:r>
          </a:p>
        </p:txBody>
      </p:sp>
      <p:sp>
        <p:nvSpPr>
          <p:cNvPr id="11" name="Rectangle 14">
            <a:extLst>
              <a:ext uri="{FF2B5EF4-FFF2-40B4-BE49-F238E27FC236}">
                <a16:creationId xmlns="" xmlns:a16="http://schemas.microsoft.com/office/drawing/2014/main" id="{031EC584-EBC5-4806-AE7E-F12B00EE4E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Total money raised and spent in </a:t>
            </a:r>
            <a:r>
              <a:rPr lang="en-US" altLang="en-US" sz="1200" b="1" dirty="0" smtClean="0"/>
              <a:t>2018 </a:t>
            </a:r>
            <a:r>
              <a:rPr lang="en-US" altLang="en-US" sz="1200" b="1" dirty="0"/>
              <a:t>cycle</a:t>
            </a:r>
          </a:p>
        </p:txBody>
      </p:sp>
      <p:sp>
        <p:nvSpPr>
          <p:cNvPr id="12"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a:t>
            </a:r>
            <a:r>
              <a:rPr lang="en-US" altLang="en-US" sz="900" dirty="0" smtClean="0">
                <a:solidFill>
                  <a:schemeClr val="tx1">
                    <a:lumMod val="50000"/>
                    <a:lumOff val="50000"/>
                  </a:schemeClr>
                </a:solidFill>
                <a:latin typeface="Verdana"/>
                <a:cs typeface="Verdana"/>
              </a:rPr>
              <a:t>AUGUST </a:t>
            </a:r>
            <a:r>
              <a:rPr lang="en-US" altLang="en-US" sz="900" dirty="0">
                <a:solidFill>
                  <a:schemeClr val="tx1">
                    <a:lumMod val="50000"/>
                    <a:lumOff val="50000"/>
                  </a:schemeClr>
                </a:solidFill>
                <a:latin typeface="Verdana"/>
                <a:cs typeface="Verdana"/>
              </a:rPr>
              <a:t>31, </a:t>
            </a:r>
            <a:r>
              <a:rPr lang="en-US" altLang="en-US" sz="900" dirty="0" smtClean="0">
                <a:solidFill>
                  <a:schemeClr val="tx1">
                    <a:lumMod val="50000"/>
                    <a:lumOff val="50000"/>
                  </a:schemeClr>
                </a:solidFill>
                <a:latin typeface="Verdana"/>
                <a:cs typeface="Verdana"/>
              </a:rPr>
              <a:t>2018</a:t>
            </a:r>
            <a:endParaRPr lang="en-US" altLang="en-US" sz="900" dirty="0">
              <a:solidFill>
                <a:schemeClr val="tx1">
                  <a:lumMod val="50000"/>
                  <a:lumOff val="50000"/>
                </a:schemeClr>
              </a:solidFill>
              <a:latin typeface="Verdana"/>
              <a:cs typeface="Verdana"/>
            </a:endParaRPr>
          </a:p>
        </p:txBody>
      </p:sp>
    </p:spTree>
    <p:extLst>
      <p:ext uri="{BB962C8B-B14F-4D97-AF65-F5344CB8AC3E}">
        <p14:creationId xmlns:p14="http://schemas.microsoft.com/office/powerpoint/2010/main" val="1713821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12</a:t>
            </a:fld>
            <a:endParaRPr lang="en-US" dirty="0"/>
          </a:p>
        </p:txBody>
      </p:sp>
      <p:sp>
        <p:nvSpPr>
          <p:cNvPr id="125" name="Text Placeholder 18"/>
          <p:cNvSpPr txBox="1">
            <a:spLocks/>
          </p:cNvSpPr>
          <p:nvPr/>
        </p:nvSpPr>
        <p:spPr bwMode="auto">
          <a:xfrm>
            <a:off x="404814" y="6225320"/>
            <a:ext cx="8247721" cy="292474"/>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Federal Election Commission, 2018.</a:t>
            </a:r>
          </a:p>
        </p:txBody>
      </p:sp>
      <p:sp>
        <p:nvSpPr>
          <p:cNvPr id="4" name="Title 1">
            <a:extLst>
              <a:ext uri="{FF2B5EF4-FFF2-40B4-BE49-F238E27FC236}">
                <a16:creationId xmlns="" xmlns:a16="http://schemas.microsoft.com/office/drawing/2014/main" id="{4BDECD72-A96E-41E5-BBB8-0CDC8F931A64}"/>
              </a:ext>
            </a:extLst>
          </p:cNvPr>
          <p:cNvSpPr txBox="1">
            <a:spLocks/>
          </p:cNvSpPr>
          <p:nvPr/>
        </p:nvSpPr>
        <p:spPr bwMode="auto">
          <a:xfrm>
            <a:off x="404815" y="685932"/>
            <a:ext cx="8407400" cy="67890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Alpha Company </a:t>
            </a:r>
            <a:r>
              <a:rPr lang="en-US" altLang="en-US" sz="2000" dirty="0">
                <a:latin typeface="Georgia" charset="0"/>
                <a:ea typeface="ＭＳ Ｐゴシック" charset="-128"/>
                <a:cs typeface="MS PGothic" charset="-128"/>
              </a:rPr>
              <a:t>PAC </a:t>
            </a:r>
            <a:r>
              <a:rPr lang="en-US" altLang="en-US" sz="2000" dirty="0" smtClean="0">
                <a:latin typeface="Georgia" charset="0"/>
                <a:ea typeface="ＭＳ Ｐゴシック" charset="-128"/>
                <a:cs typeface="MS PGothic" charset="-128"/>
              </a:rPr>
              <a:t>has $1,503,294 </a:t>
            </a:r>
            <a:r>
              <a:rPr lang="en-US" altLang="en-US" sz="2000" dirty="0">
                <a:latin typeface="Georgia" charset="0"/>
                <a:ea typeface="ＭＳ Ｐゴシック" charset="-128"/>
                <a:cs typeface="MS PGothic" charset="-128"/>
              </a:rPr>
              <a:t>remaining cash on hand</a:t>
            </a:r>
          </a:p>
        </p:txBody>
      </p:sp>
      <p:sp>
        <p:nvSpPr>
          <p:cNvPr id="6" name="Rectangle 14">
            <a:extLst>
              <a:ext uri="{FF2B5EF4-FFF2-40B4-BE49-F238E27FC236}">
                <a16:creationId xmlns="" xmlns:a16="http://schemas.microsoft.com/office/drawing/2014/main" id="{031EC584-EBC5-4806-AE7E-F12B00EE4E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Money spent in 2018 cycle combined with cash on hand</a:t>
            </a:r>
          </a:p>
        </p:txBody>
      </p:sp>
      <p:sp>
        <p:nvSpPr>
          <p:cNvPr id="7"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a:t>
            </a:r>
            <a:r>
              <a:rPr lang="en-US" altLang="en-US" sz="900" dirty="0" smtClean="0">
                <a:solidFill>
                  <a:schemeClr val="tx1">
                    <a:lumMod val="50000"/>
                    <a:lumOff val="50000"/>
                  </a:schemeClr>
                </a:solidFill>
                <a:latin typeface="Verdana"/>
                <a:cs typeface="Verdana"/>
              </a:rPr>
              <a:t>AUGUST 31, </a:t>
            </a:r>
            <a:r>
              <a:rPr lang="en-US" altLang="en-US" sz="900" dirty="0">
                <a:solidFill>
                  <a:schemeClr val="tx1">
                    <a:lumMod val="50000"/>
                    <a:lumOff val="50000"/>
                  </a:schemeClr>
                </a:solidFill>
                <a:latin typeface="Verdana"/>
                <a:cs typeface="Verdana"/>
              </a:rPr>
              <a:t>2018</a:t>
            </a:r>
          </a:p>
        </p:txBody>
      </p:sp>
      <p:graphicFrame>
        <p:nvGraphicFramePr>
          <p:cNvPr id="10" name="Chart 9">
            <a:extLst>
              <a:ext uri="{FF2B5EF4-FFF2-40B4-BE49-F238E27FC236}">
                <a16:creationId xmlns="" xmlns:a16="http://schemas.microsoft.com/office/drawing/2014/main" id="{D960C380-5432-4CB7-BEEA-C97085A4EC65}"/>
              </a:ext>
            </a:extLst>
          </p:cNvPr>
          <p:cNvGraphicFramePr/>
          <p:nvPr>
            <p:extLst>
              <p:ext uri="{D42A27DB-BD31-4B8C-83A1-F6EECF244321}">
                <p14:modId xmlns:p14="http://schemas.microsoft.com/office/powerpoint/2010/main" val="3431595"/>
              </p:ext>
            </p:extLst>
          </p:nvPr>
        </p:nvGraphicFramePr>
        <p:xfrm>
          <a:off x="419101" y="2304148"/>
          <a:ext cx="8407407" cy="394833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3">
            <a:extLst>
              <a:ext uri="{FF2B5EF4-FFF2-40B4-BE49-F238E27FC236}">
                <a16:creationId xmlns="" xmlns:a16="http://schemas.microsoft.com/office/drawing/2014/main" id="{9968F67E-F444-4057-85DA-643E5A514D58}"/>
              </a:ext>
            </a:extLst>
          </p:cNvPr>
          <p:cNvSpPr txBox="1">
            <a:spLocks noChangeArrowheads="1"/>
          </p:cNvSpPr>
          <p:nvPr/>
        </p:nvSpPr>
        <p:spPr bwMode="auto">
          <a:xfrm>
            <a:off x="419100" y="2065708"/>
            <a:ext cx="513794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100" b="1" dirty="0">
                <a:solidFill>
                  <a:schemeClr val="accent2"/>
                </a:solidFill>
                <a:latin typeface="+mn-lt"/>
              </a:rPr>
              <a:t>■</a:t>
            </a:r>
            <a:r>
              <a:rPr lang="en-US" altLang="en-US" sz="1100" b="1" dirty="0">
                <a:latin typeface="+mn-lt"/>
              </a:rPr>
              <a:t> </a:t>
            </a:r>
            <a:r>
              <a:rPr lang="en-US" altLang="en-US" sz="1000" dirty="0">
                <a:latin typeface="+mn-lt"/>
              </a:rPr>
              <a:t>Total money spent so far in 2018 cycle   </a:t>
            </a:r>
            <a:r>
              <a:rPr lang="en-US" altLang="en-US" sz="1100" b="1" dirty="0">
                <a:solidFill>
                  <a:schemeClr val="accent1"/>
                </a:solidFill>
                <a:latin typeface="+mn-lt"/>
              </a:rPr>
              <a:t>■</a:t>
            </a:r>
            <a:r>
              <a:rPr lang="en-US" altLang="en-US" sz="1100" b="1" dirty="0">
                <a:latin typeface="+mn-lt"/>
              </a:rPr>
              <a:t> </a:t>
            </a:r>
            <a:r>
              <a:rPr lang="en-US" altLang="en-US" sz="1000" dirty="0">
                <a:latin typeface="+mn-lt"/>
              </a:rPr>
              <a:t>Total cash on hand remaining</a:t>
            </a:r>
          </a:p>
        </p:txBody>
      </p:sp>
    </p:spTree>
    <p:extLst>
      <p:ext uri="{BB962C8B-B14F-4D97-AF65-F5344CB8AC3E}">
        <p14:creationId xmlns:p14="http://schemas.microsoft.com/office/powerpoint/2010/main" val="214206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869133" y="1964957"/>
            <a:ext cx="4344135" cy="1569660"/>
          </a:xfrm>
          <a:prstGeom prst="rect">
            <a:avLst/>
          </a:prstGeom>
          <a:solidFill>
            <a:schemeClr val="bg1"/>
          </a:solid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342900" indent="-342900">
              <a:lnSpc>
                <a:spcPct val="100000"/>
              </a:lnSpc>
              <a:spcBef>
                <a:spcPct val="0"/>
              </a:spcBef>
              <a:buFont typeface="+mj-lt"/>
              <a:buAutoNum type="arabicPeriod"/>
              <a:defRPr/>
            </a:pPr>
            <a:r>
              <a:rPr lang="en-US" altLang="en-US" sz="1600" dirty="0" smtClean="0">
                <a:latin typeface="Georgia"/>
                <a:cs typeface="Georgia"/>
              </a:rPr>
              <a:t>Background &amp; highlights</a:t>
            </a:r>
            <a:endParaRPr lang="en-US" altLang="en-US" sz="1600" dirty="0">
              <a:latin typeface="Georgia"/>
              <a:cs typeface="Georgia"/>
            </a:endParaRPr>
          </a:p>
          <a:p>
            <a:pPr marL="342900" indent="-342900">
              <a:lnSpc>
                <a:spcPct val="100000"/>
              </a:lnSpc>
              <a:spcBef>
                <a:spcPct val="0"/>
              </a:spcBef>
              <a:buFont typeface="+mj-lt"/>
              <a:buAutoNum type="arabicPeriod"/>
              <a:defRPr/>
            </a:pPr>
            <a:endParaRPr lang="en-US" altLang="en-US" sz="1600" dirty="0">
              <a:latin typeface="Georgia"/>
              <a:cs typeface="Georgia"/>
            </a:endParaRPr>
          </a:p>
          <a:p>
            <a:pPr marL="342900" indent="-342900">
              <a:lnSpc>
                <a:spcPct val="100000"/>
              </a:lnSpc>
              <a:spcBef>
                <a:spcPct val="0"/>
              </a:spcBef>
              <a:buFont typeface="+mj-lt"/>
              <a:buAutoNum type="arabicPeriod"/>
              <a:defRPr/>
            </a:pPr>
            <a:r>
              <a:rPr lang="en-US" altLang="en-US" sz="1600" dirty="0" smtClean="0">
                <a:latin typeface="Georgia"/>
                <a:cs typeface="Georgia"/>
              </a:rPr>
              <a:t>PAC </a:t>
            </a:r>
            <a:r>
              <a:rPr lang="en-US" altLang="en-US" sz="1600" dirty="0">
                <a:latin typeface="Georgia"/>
                <a:cs typeface="Georgia"/>
              </a:rPr>
              <a:t>contributions</a:t>
            </a:r>
            <a:r>
              <a:rPr lang="en-US" altLang="en-US" sz="1600" dirty="0" smtClean="0">
                <a:latin typeface="Georgia"/>
                <a:cs typeface="Georgia"/>
              </a:rPr>
              <a:t>: 2018 cycle</a:t>
            </a:r>
          </a:p>
          <a:p>
            <a:pPr marL="342900" indent="-342900">
              <a:lnSpc>
                <a:spcPct val="100000"/>
              </a:lnSpc>
              <a:spcBef>
                <a:spcPct val="0"/>
              </a:spcBef>
              <a:buFont typeface="+mj-lt"/>
              <a:buAutoNum type="arabicPeriod"/>
              <a:defRPr/>
            </a:pPr>
            <a:endParaRPr lang="en-US" altLang="en-US" sz="1600" dirty="0">
              <a:latin typeface="Georgia"/>
              <a:cs typeface="Georgia"/>
            </a:endParaRPr>
          </a:p>
          <a:p>
            <a:pPr marL="342900" indent="-342900">
              <a:lnSpc>
                <a:spcPct val="100000"/>
              </a:lnSpc>
              <a:spcBef>
                <a:spcPct val="0"/>
              </a:spcBef>
              <a:buFont typeface="+mj-lt"/>
              <a:buAutoNum type="arabicPeriod"/>
              <a:defRPr/>
            </a:pPr>
            <a:r>
              <a:rPr lang="en-US" altLang="en-US" sz="1600" dirty="0">
                <a:latin typeface="Georgia"/>
                <a:cs typeface="Georgia"/>
              </a:rPr>
              <a:t>PAC intelligence report &amp; competitive analysis</a:t>
            </a:r>
          </a:p>
        </p:txBody>
      </p:sp>
      <p:sp>
        <p:nvSpPr>
          <p:cNvPr id="3" name="Slide Number Placeholder 2"/>
          <p:cNvSpPr>
            <a:spLocks noGrp="1"/>
          </p:cNvSpPr>
          <p:nvPr>
            <p:ph type="sldNum" sz="quarter" idx="12"/>
          </p:nvPr>
        </p:nvSpPr>
        <p:spPr/>
        <p:txBody>
          <a:bodyPr/>
          <a:lstStyle/>
          <a:p>
            <a:fld id="{BEFBC90E-502A-A54D-9BAE-6F74229062B0}" type="slidenum">
              <a:rPr lang="en-US" smtClean="0"/>
              <a:t>2</a:t>
            </a:fld>
            <a:endParaRPr lang="en-US" dirty="0"/>
          </a:p>
        </p:txBody>
      </p:sp>
      <p:sp>
        <p:nvSpPr>
          <p:cNvPr id="21" name="Title 7"/>
          <p:cNvSpPr txBox="1">
            <a:spLocks/>
          </p:cNvSpPr>
          <p:nvPr/>
        </p:nvSpPr>
        <p:spPr>
          <a:xfrm>
            <a:off x="869133" y="1122363"/>
            <a:ext cx="7703369" cy="111601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smtClean="0">
                <a:solidFill>
                  <a:schemeClr val="accent1"/>
                </a:solidFill>
                <a:latin typeface="Georgia" charset="0"/>
                <a:ea typeface="ＭＳ Ｐゴシック" charset="-128"/>
                <a:cs typeface="MS PGothic" charset="-128"/>
              </a:rPr>
              <a:t>Table of contents</a:t>
            </a:r>
            <a:endParaRPr lang="en-US" altLang="en-US" sz="3200" b="1" dirty="0">
              <a:solidFill>
                <a:schemeClr val="accent1"/>
              </a:solidFill>
              <a:latin typeface="Georgia" charset="0"/>
              <a:ea typeface="ＭＳ Ｐゴシック" charset="-128"/>
              <a:cs typeface="MS PGothic" charset="-128"/>
            </a:endParaRPr>
          </a:p>
        </p:txBody>
      </p:sp>
      <p:sp>
        <p:nvSpPr>
          <p:cNvPr id="2" name="Rectangle 1"/>
          <p:cNvSpPr/>
          <p:nvPr/>
        </p:nvSpPr>
        <p:spPr>
          <a:xfrm>
            <a:off x="438346" y="5715817"/>
            <a:ext cx="8215460" cy="584775"/>
          </a:xfrm>
          <a:prstGeom prst="rect">
            <a:avLst/>
          </a:prstGeom>
        </p:spPr>
        <p:txBody>
          <a:bodyPr wrap="square">
            <a:spAutoFit/>
          </a:bodyPr>
          <a:lstStyle/>
          <a:p>
            <a:r>
              <a:rPr lang="en-US" sz="800" dirty="0">
                <a:solidFill>
                  <a:schemeClr val="tx1">
                    <a:lumMod val="75000"/>
                    <a:lumOff val="25000"/>
                  </a:schemeClr>
                </a:solidFill>
                <a:latin typeface="+mj-lt"/>
              </a:rPr>
              <a:t>National Journal has worked to ensure the accuracy of the information it provides to its members. This report relies upon data obtained from many sources, however, and National Journal is not able to guarantee the accuracy of the information or analysis contained in these materials. Furthermore, National Journal is not engaged in rendering legal, accounting, or any other professional services. National Journal specifically disclaims liability for any damages, claims or losses that may arise from a) any errors or omissions in these materials, whether caused by National Journal or its sources, or b) reliance upon any recommendation made by National Journal.</a:t>
            </a:r>
          </a:p>
        </p:txBody>
      </p:sp>
    </p:spTree>
    <p:extLst>
      <p:ext uri="{BB962C8B-B14F-4D97-AF65-F5344CB8AC3E}">
        <p14:creationId xmlns:p14="http://schemas.microsoft.com/office/powerpoint/2010/main" val="1791733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3</a:t>
            </a:fld>
            <a:endParaRPr lang="en-US" dirty="0"/>
          </a:p>
        </p:txBody>
      </p:sp>
      <p:sp>
        <p:nvSpPr>
          <p:cNvPr id="125" name="Text Placeholder 18"/>
          <p:cNvSpPr txBox="1">
            <a:spLocks/>
          </p:cNvSpPr>
          <p:nvPr/>
        </p:nvSpPr>
        <p:spPr bwMode="auto">
          <a:xfrm>
            <a:off x="404814" y="6323794"/>
            <a:ext cx="8247721" cy="191226"/>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endParaRPr lang="en-US" sz="700" dirty="0">
              <a:solidFill>
                <a:schemeClr val="tx1">
                  <a:lumMod val="50000"/>
                  <a:lumOff val="50000"/>
                </a:schemeClr>
              </a:solidFill>
              <a:latin typeface="Georgia"/>
              <a:cs typeface="Georgia"/>
            </a:endParaRPr>
          </a:p>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a:t>
            </a:r>
            <a:r>
              <a:rPr lang="en-US" sz="700" dirty="0">
                <a:solidFill>
                  <a:schemeClr val="tx1">
                    <a:lumMod val="50000"/>
                    <a:lumOff val="50000"/>
                  </a:schemeClr>
                </a:solidFill>
                <a:latin typeface="Georgia"/>
                <a:cs typeface="Georgia"/>
              </a:rPr>
              <a:t>: FEC, 2018; National Journal Research, 2018.</a:t>
            </a:r>
          </a:p>
        </p:txBody>
      </p:sp>
      <p:sp>
        <p:nvSpPr>
          <p:cNvPr id="12" name="Title 1">
            <a:extLst>
              <a:ext uri="{FF2B5EF4-FFF2-40B4-BE49-F238E27FC236}">
                <a16:creationId xmlns="" xmlns:a16="http://schemas.microsoft.com/office/drawing/2014/main" id="{F3FAFEEF-73AD-498C-AD37-AC86076FA9B8}"/>
              </a:ext>
            </a:extLst>
          </p:cNvPr>
          <p:cNvSpPr txBox="1">
            <a:spLocks/>
          </p:cNvSpPr>
          <p:nvPr/>
        </p:nvSpPr>
        <p:spPr bwMode="auto">
          <a:xfrm>
            <a:off x="404815" y="756919"/>
            <a:ext cx="8407400" cy="647042"/>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Background on PAC giving</a:t>
            </a:r>
            <a:endParaRPr lang="en-US" altLang="en-US" sz="2000" dirty="0">
              <a:latin typeface="Georgia" charset="0"/>
              <a:ea typeface="ＭＳ Ｐゴシック" charset="-128"/>
              <a:cs typeface="MS PGothic" charset="-128"/>
            </a:endParaRPr>
          </a:p>
          <a:p>
            <a:endParaRPr lang="en-US" altLang="en-US" sz="2000" dirty="0">
              <a:latin typeface="Georgia" charset="0"/>
              <a:ea typeface="ＭＳ Ｐゴシック" charset="-128"/>
              <a:cs typeface="MS PGothic" charset="-128"/>
            </a:endParaRPr>
          </a:p>
        </p:txBody>
      </p:sp>
      <p:grpSp>
        <p:nvGrpSpPr>
          <p:cNvPr id="2" name="Group 1"/>
          <p:cNvGrpSpPr/>
          <p:nvPr/>
        </p:nvGrpSpPr>
        <p:grpSpPr>
          <a:xfrm>
            <a:off x="637448" y="1403961"/>
            <a:ext cx="7085516" cy="4649641"/>
            <a:chOff x="606423" y="1746817"/>
            <a:chExt cx="7085516" cy="4649641"/>
          </a:xfrm>
        </p:grpSpPr>
        <p:sp>
          <p:nvSpPr>
            <p:cNvPr id="7" name="Freeform 6"/>
            <p:cNvSpPr/>
            <p:nvPr/>
          </p:nvSpPr>
          <p:spPr bwMode="auto">
            <a:xfrm>
              <a:off x="1124785" y="2441730"/>
              <a:ext cx="3363390" cy="897169"/>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spcAft>
                  <a:spcPct val="15000"/>
                </a:spcAft>
                <a:defRPr/>
              </a:pPr>
              <a:r>
                <a:rPr lang="en-US" altLang="en-US" sz="1100" b="1" dirty="0">
                  <a:solidFill>
                    <a:srgbClr val="000000"/>
                  </a:solidFill>
                  <a:latin typeface="Georgia"/>
                  <a:cs typeface="Georgia"/>
                </a:rPr>
                <a:t>Candidate committees</a:t>
              </a:r>
            </a:p>
            <a:p>
              <a:pPr marL="171450" lvl="1" indent="-171450">
                <a:spcAft>
                  <a:spcPct val="15000"/>
                </a:spcAft>
                <a:buFont typeface="Arial" charset="0"/>
                <a:buChar char="•"/>
                <a:defRPr/>
              </a:pPr>
              <a:r>
                <a:rPr lang="en-US" sz="1100" dirty="0">
                  <a:solidFill>
                    <a:srgbClr val="000000"/>
                  </a:solidFill>
                  <a:latin typeface="Georgia"/>
                  <a:cs typeface="Georgia"/>
                </a:rPr>
                <a:t>Automatically created when a candidate declares an intention to run</a:t>
              </a:r>
            </a:p>
            <a:p>
              <a:pPr marL="171450" lvl="1" indent="-171450">
                <a:spcAft>
                  <a:spcPct val="15000"/>
                </a:spcAft>
                <a:buFont typeface="Arial" charset="0"/>
                <a:buChar char="•"/>
                <a:defRPr/>
              </a:pPr>
              <a:r>
                <a:rPr lang="en-US" sz="1100" dirty="0">
                  <a:solidFill>
                    <a:srgbClr val="000000"/>
                  </a:solidFill>
                  <a:latin typeface="Georgia"/>
                  <a:cs typeface="Georgia"/>
                </a:rPr>
                <a:t>Money donated goes directly to the candidate’s campaign and must be disclosed to the FEC</a:t>
              </a:r>
            </a:p>
          </p:txBody>
        </p:sp>
        <p:sp>
          <p:nvSpPr>
            <p:cNvPr id="8" name="TextBox 7"/>
            <p:cNvSpPr txBox="1"/>
            <p:nvPr/>
          </p:nvSpPr>
          <p:spPr>
            <a:xfrm>
              <a:off x="1131095" y="4780631"/>
              <a:ext cx="6560844" cy="1615827"/>
            </a:xfrm>
            <a:prstGeom prst="rect">
              <a:avLst/>
            </a:prstGeom>
            <a:solidFill>
              <a:schemeClr val="bg1"/>
            </a:solidFill>
          </p:spPr>
          <p:txBody>
            <a:bodyPr wrap="square">
              <a:spAutoFit/>
            </a:bodyPr>
            <a:lstStyle/>
            <a:p>
              <a:pPr>
                <a:defRPr/>
              </a:pPr>
              <a:r>
                <a:rPr lang="en-US" sz="1100" b="1" dirty="0" smtClean="0">
                  <a:solidFill>
                    <a:srgbClr val="000000"/>
                  </a:solidFill>
                  <a:latin typeface="+mj-lt"/>
                  <a:ea typeface="MS PGothic" panose="020B0600070205080204" pitchFamily="34" charset="-128"/>
                  <a:cs typeface="Georgia"/>
                </a:rPr>
                <a:t>PACs</a:t>
              </a:r>
            </a:p>
            <a:p>
              <a:pPr marL="171450" indent="-171450" fontAlgn="base">
                <a:buFont typeface="Arial" charset="0"/>
                <a:buChar char="•"/>
              </a:pPr>
              <a:r>
                <a:rPr lang="en-US" sz="1100" dirty="0">
                  <a:solidFill>
                    <a:srgbClr val="212121"/>
                  </a:solidFill>
                  <a:latin typeface="+mj-lt"/>
                </a:rPr>
                <a:t>PACs can give $5,000 to a candidate committee per election (primary, general or special)</a:t>
              </a:r>
            </a:p>
            <a:p>
              <a:pPr marL="171450" indent="-171450" fontAlgn="base">
                <a:buFont typeface="Arial" charset="0"/>
                <a:buChar char="•"/>
              </a:pPr>
              <a:r>
                <a:rPr lang="en-US" sz="1100" dirty="0">
                  <a:solidFill>
                    <a:srgbClr val="212121"/>
                  </a:solidFill>
                  <a:latin typeface="+mj-lt"/>
                </a:rPr>
                <a:t>They can also give up to $15,000 annually to any national party committee, and $5,000 annually to any other PAC</a:t>
              </a:r>
            </a:p>
            <a:p>
              <a:pPr marL="171450" indent="-171450" fontAlgn="base">
                <a:buFont typeface="Arial" charset="0"/>
                <a:buChar char="•"/>
              </a:pPr>
              <a:r>
                <a:rPr lang="en-US" sz="1100" dirty="0">
                  <a:solidFill>
                    <a:srgbClr val="212121"/>
                  </a:solidFill>
                  <a:latin typeface="+mj-lt"/>
                </a:rPr>
                <a:t>PACs may receive up to $5,000 from any one individual, PAC or party committee per calendar year </a:t>
              </a:r>
            </a:p>
            <a:p>
              <a:pPr marL="171450" indent="-171450" fontAlgn="base">
                <a:buFont typeface="Arial" charset="0"/>
                <a:buChar char="•"/>
              </a:pPr>
              <a:r>
                <a:rPr lang="en-US" sz="1100" dirty="0">
                  <a:solidFill>
                    <a:srgbClr val="212121"/>
                  </a:solidFill>
                  <a:latin typeface="+mj-lt"/>
                </a:rPr>
                <a:t>A PAC must register with the FEC within 10 days of its formation, providing name and address for the PAC, its treasurer and any connected organizations</a:t>
              </a:r>
            </a:p>
            <a:p>
              <a:pPr marL="171450" indent="-171450" fontAlgn="base">
                <a:buFont typeface="Arial" charset="0"/>
                <a:buChar char="•"/>
              </a:pPr>
              <a:r>
                <a:rPr lang="en-US" sz="1100" dirty="0">
                  <a:solidFill>
                    <a:srgbClr val="212121"/>
                  </a:solidFill>
                  <a:latin typeface="+mj-lt"/>
                </a:rPr>
                <a:t>Affiliated PACs are treated as one donor for the purpose of contribution limits.</a:t>
              </a:r>
              <a:endParaRPr lang="en-US" sz="1100" dirty="0">
                <a:solidFill>
                  <a:srgbClr val="000000"/>
                </a:solidFill>
                <a:latin typeface="+mj-lt"/>
              </a:endParaRPr>
            </a:p>
            <a:p>
              <a:pPr>
                <a:defRPr/>
              </a:pPr>
              <a:endParaRPr lang="en-US" sz="1100" b="1" dirty="0">
                <a:solidFill>
                  <a:srgbClr val="000000"/>
                </a:solidFill>
                <a:latin typeface="+mj-lt"/>
                <a:ea typeface="MS PGothic" panose="020B0600070205080204" pitchFamily="34" charset="-128"/>
                <a:cs typeface="Georgia"/>
              </a:endParaRPr>
            </a:p>
          </p:txBody>
        </p:sp>
        <p:sp>
          <p:nvSpPr>
            <p:cNvPr id="9" name="TextBox 8"/>
            <p:cNvSpPr txBox="1">
              <a:spLocks noChangeArrowheads="1"/>
            </p:cNvSpPr>
            <p:nvPr/>
          </p:nvSpPr>
          <p:spPr bwMode="auto">
            <a:xfrm>
              <a:off x="1056204" y="3476331"/>
              <a:ext cx="3583367" cy="110799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b="1" dirty="0">
                  <a:solidFill>
                    <a:srgbClr val="000000"/>
                  </a:solidFill>
                  <a:latin typeface="Georgia"/>
                  <a:cs typeface="Georgia"/>
                </a:rPr>
                <a:t>Party committees</a:t>
              </a:r>
            </a:p>
            <a:p>
              <a:pPr marL="171450" indent="-171450">
                <a:lnSpc>
                  <a:spcPct val="100000"/>
                </a:lnSpc>
                <a:spcBef>
                  <a:spcPct val="0"/>
                </a:spcBef>
              </a:pPr>
              <a:r>
                <a:rPr lang="en-US" altLang="en-US" sz="1100" dirty="0">
                  <a:solidFill>
                    <a:srgbClr val="000000"/>
                  </a:solidFill>
                  <a:latin typeface="Georgia"/>
                  <a:cs typeface="Georgia"/>
                </a:rPr>
                <a:t>Fundraise each election cycle in the same way that candidates do</a:t>
              </a:r>
            </a:p>
            <a:p>
              <a:pPr marL="171450" indent="-171450">
                <a:lnSpc>
                  <a:spcPct val="100000"/>
                </a:lnSpc>
                <a:spcBef>
                  <a:spcPct val="0"/>
                </a:spcBef>
              </a:pPr>
              <a:r>
                <a:rPr lang="en-US" altLang="en-US" sz="1100" dirty="0">
                  <a:solidFill>
                    <a:srgbClr val="000000"/>
                  </a:solidFill>
                  <a:latin typeface="Georgia"/>
                  <a:cs typeface="Georgia"/>
                </a:rPr>
                <a:t>Parties may only raise "hard money," which is given by individuals and political action committees and is subject to federal contribution limits</a:t>
              </a:r>
              <a:endParaRPr lang="en-US" altLang="en-US" sz="1100" b="1" dirty="0">
                <a:solidFill>
                  <a:srgbClr val="000000"/>
                </a:solidFill>
                <a:latin typeface="Georgia"/>
                <a:cs typeface="Georgia"/>
              </a:endParaRPr>
            </a:p>
          </p:txBody>
        </p:sp>
        <p:sp>
          <p:nvSpPr>
            <p:cNvPr id="10" name="Freeform 9"/>
            <p:cNvSpPr/>
            <p:nvPr/>
          </p:nvSpPr>
          <p:spPr bwMode="auto">
            <a:xfrm>
              <a:off x="5116096" y="2463285"/>
              <a:ext cx="2379858" cy="430887"/>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91440" tIns="45720" rIns="91440" bIns="4572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a:spcAft>
                  <a:spcPct val="15000"/>
                </a:spcAft>
                <a:defRPr/>
              </a:pPr>
              <a:r>
                <a:rPr lang="en-US" sz="1100" dirty="0">
                  <a:solidFill>
                    <a:srgbClr val="000000"/>
                  </a:solidFill>
                  <a:latin typeface="Georgia"/>
                  <a:cs typeface="Georgia"/>
                </a:rPr>
                <a:t>Cannot directly donate to federal candidates or parties.</a:t>
              </a:r>
            </a:p>
          </p:txBody>
        </p:sp>
        <p:sp>
          <p:nvSpPr>
            <p:cNvPr id="11" name="TextBox 10"/>
            <p:cNvSpPr txBox="1"/>
            <p:nvPr/>
          </p:nvSpPr>
          <p:spPr>
            <a:xfrm>
              <a:off x="5519955" y="3595507"/>
              <a:ext cx="2098768" cy="261610"/>
            </a:xfrm>
            <a:prstGeom prst="rect">
              <a:avLst/>
            </a:prstGeom>
            <a:solidFill>
              <a:schemeClr val="bg1"/>
            </a:solidFill>
          </p:spPr>
          <p:txBody>
            <a:bodyPr wrap="square">
              <a:spAutoFit/>
            </a:bodyPr>
            <a:lstStyle/>
            <a:p>
              <a:pPr>
                <a:defRPr/>
              </a:pPr>
              <a:r>
                <a:rPr lang="en-US" sz="1100" b="1" dirty="0">
                  <a:solidFill>
                    <a:srgbClr val="000000"/>
                  </a:solidFill>
                  <a:latin typeface="Georgia"/>
                  <a:ea typeface="MS PGothic" panose="020B0600070205080204" pitchFamily="34" charset="-128"/>
                  <a:cs typeface="Georgia"/>
                </a:rPr>
                <a:t>Issue-aligned</a:t>
              </a:r>
            </a:p>
          </p:txBody>
        </p:sp>
        <p:sp>
          <p:nvSpPr>
            <p:cNvPr id="13" name="TextBox 4"/>
            <p:cNvSpPr txBox="1">
              <a:spLocks noChangeArrowheads="1"/>
            </p:cNvSpPr>
            <p:nvPr/>
          </p:nvSpPr>
          <p:spPr bwMode="auto">
            <a:xfrm>
              <a:off x="5530588" y="3311845"/>
              <a:ext cx="2081854" cy="26161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b="1" dirty="0">
                  <a:solidFill>
                    <a:srgbClr val="000000"/>
                  </a:solidFill>
                  <a:latin typeface="Georgia"/>
                  <a:cs typeface="Georgia"/>
                </a:rPr>
                <a:t>Party-aligned</a:t>
              </a:r>
            </a:p>
          </p:txBody>
        </p:sp>
        <p:grpSp>
          <p:nvGrpSpPr>
            <p:cNvPr id="14" name="Group 46"/>
            <p:cNvGrpSpPr>
              <a:grpSpLocks/>
            </p:cNvGrpSpPr>
            <p:nvPr/>
          </p:nvGrpSpPr>
          <p:grpSpPr bwMode="auto">
            <a:xfrm>
              <a:off x="606423" y="1746817"/>
              <a:ext cx="2187799" cy="3160104"/>
              <a:chOff x="609600" y="2155551"/>
              <a:chExt cx="2187799" cy="3158946"/>
            </a:xfrm>
            <a:solidFill>
              <a:srgbClr val="559885"/>
            </a:solidFill>
          </p:grpSpPr>
          <p:grpSp>
            <p:nvGrpSpPr>
              <p:cNvPr id="15" name="Group 14"/>
              <p:cNvGrpSpPr>
                <a:grpSpLocks/>
              </p:cNvGrpSpPr>
              <p:nvPr/>
            </p:nvGrpSpPr>
            <p:grpSpPr bwMode="auto">
              <a:xfrm>
                <a:off x="609600" y="2155551"/>
                <a:ext cx="2187799" cy="377129"/>
                <a:chOff x="277575" y="3206469"/>
                <a:chExt cx="2187399" cy="377489"/>
              </a:xfrm>
              <a:grpFill/>
            </p:grpSpPr>
            <p:sp>
              <p:nvSpPr>
                <p:cNvPr id="17" name="Rectangle 16"/>
                <p:cNvSpPr/>
                <p:nvPr/>
              </p:nvSpPr>
              <p:spPr>
                <a:xfrm>
                  <a:off x="277575" y="3206469"/>
                  <a:ext cx="2187399" cy="377489"/>
                </a:xfrm>
                <a:prstGeom prst="rect">
                  <a:avLst/>
                </a:prstGeom>
                <a:solidFill>
                  <a:srgbClr val="0C396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bg1"/>
                    </a:solidFill>
                  </a:endParaRPr>
                </a:p>
              </p:txBody>
            </p:sp>
            <p:sp>
              <p:nvSpPr>
                <p:cNvPr id="18" name="TextBox 17"/>
                <p:cNvSpPr txBox="1">
                  <a:spLocks noChangeArrowheads="1"/>
                </p:cNvSpPr>
                <p:nvPr/>
              </p:nvSpPr>
              <p:spPr bwMode="auto">
                <a:xfrm>
                  <a:off x="353233" y="3237154"/>
                  <a:ext cx="1801767" cy="277162"/>
                </a:xfrm>
                <a:prstGeom prst="rect">
                  <a:avLst/>
                </a:prstGeom>
                <a:solidFill>
                  <a:srgbClr val="0C396F"/>
                </a:solidFill>
                <a:ln>
                  <a:noFill/>
                </a:ln>
                <a:extLst/>
              </p:spPr>
              <p:txBody>
                <a:bodyPr wrap="none">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fontAlgn="auto">
                    <a:spcBef>
                      <a:spcPts val="0"/>
                    </a:spcBef>
                    <a:spcAft>
                      <a:spcPts val="0"/>
                    </a:spcAft>
                    <a:defRPr/>
                  </a:pPr>
                  <a:r>
                    <a:rPr lang="en-US" sz="1200" b="1" dirty="0">
                      <a:solidFill>
                        <a:schemeClr val="bg1"/>
                      </a:solidFill>
                      <a:latin typeface="+mj-lt"/>
                    </a:rPr>
                    <a:t>Political committees</a:t>
                  </a:r>
                </a:p>
              </p:txBody>
            </p:sp>
          </p:grpSp>
          <p:cxnSp>
            <p:nvCxnSpPr>
              <p:cNvPr id="16" name="Straight Arrow Connector 15"/>
              <p:cNvCxnSpPr/>
              <p:nvPr/>
            </p:nvCxnSpPr>
            <p:spPr>
              <a:xfrm>
                <a:off x="685272" y="2532680"/>
                <a:ext cx="3541" cy="2781817"/>
              </a:xfrm>
              <a:prstGeom prst="straightConnector1">
                <a:avLst/>
              </a:prstGeom>
              <a:grpFill/>
              <a:ln w="12700" cmpd="sng">
                <a:solidFill>
                  <a:schemeClr val="tx1">
                    <a:lumMod val="50000"/>
                    <a:lumOff val="50000"/>
                  </a:schemeClr>
                </a:solidFill>
                <a:prstDash val="sysDash"/>
                <a:headEnd type="none"/>
                <a:tailEnd type="none"/>
              </a:ln>
            </p:spPr>
            <p:style>
              <a:lnRef idx="1">
                <a:schemeClr val="dk1"/>
              </a:lnRef>
              <a:fillRef idx="0">
                <a:schemeClr val="dk1"/>
              </a:fillRef>
              <a:effectRef idx="0">
                <a:schemeClr val="dk1"/>
              </a:effectRef>
              <a:fontRef idx="minor">
                <a:schemeClr val="tx1"/>
              </a:fontRef>
            </p:style>
          </p:cxnSp>
        </p:grpSp>
        <p:cxnSp>
          <p:nvCxnSpPr>
            <p:cNvPr id="19" name="Straight Arrow Connector 18"/>
            <p:cNvCxnSpPr/>
            <p:nvPr/>
          </p:nvCxnSpPr>
          <p:spPr bwMode="auto">
            <a:xfrm>
              <a:off x="682095" y="4913102"/>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bwMode="auto">
            <a:xfrm>
              <a:off x="685636" y="3633191"/>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bwMode="auto">
            <a:xfrm>
              <a:off x="678545" y="2540623"/>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bwMode="auto">
            <a:xfrm>
              <a:off x="682086" y="2232988"/>
              <a:ext cx="40873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sp>
          <p:nvSpPr>
            <p:cNvPr id="23" name="Rectangle 22"/>
            <p:cNvSpPr/>
            <p:nvPr/>
          </p:nvSpPr>
          <p:spPr bwMode="auto">
            <a:xfrm>
              <a:off x="4940735" y="2024662"/>
              <a:ext cx="2187799" cy="414994"/>
            </a:xfrm>
            <a:prstGeom prst="rect">
              <a:avLst/>
            </a:prstGeom>
            <a:solidFill>
              <a:srgbClr val="0C396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bg1"/>
                </a:solidFill>
              </a:endParaRPr>
            </a:p>
          </p:txBody>
        </p:sp>
        <p:sp>
          <p:nvSpPr>
            <p:cNvPr id="24" name="TextBox 23"/>
            <p:cNvSpPr txBox="1">
              <a:spLocks noChangeArrowheads="1"/>
            </p:cNvSpPr>
            <p:nvPr/>
          </p:nvSpPr>
          <p:spPr bwMode="auto">
            <a:xfrm>
              <a:off x="5016407" y="2096403"/>
              <a:ext cx="1109599" cy="276999"/>
            </a:xfrm>
            <a:prstGeom prst="rect">
              <a:avLst/>
            </a:prstGeom>
            <a:solidFill>
              <a:srgbClr val="0C396F"/>
            </a:solidFill>
            <a:ln>
              <a:noFill/>
            </a:ln>
            <a:extLst/>
          </p:spPr>
          <p:txBody>
            <a:bodyPr wrap="none">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fontAlgn="auto">
                <a:spcBef>
                  <a:spcPts val="0"/>
                </a:spcBef>
                <a:spcAft>
                  <a:spcPts val="0"/>
                </a:spcAft>
                <a:defRPr/>
              </a:pPr>
              <a:r>
                <a:rPr lang="en-US" sz="1200" b="1" dirty="0">
                  <a:solidFill>
                    <a:schemeClr val="bg1"/>
                  </a:solidFill>
                  <a:latin typeface="+mj-lt"/>
                </a:rPr>
                <a:t>Super PACs</a:t>
              </a:r>
            </a:p>
          </p:txBody>
        </p:sp>
        <p:cxnSp>
          <p:nvCxnSpPr>
            <p:cNvPr id="25" name="Straight Arrow Connector 24"/>
            <p:cNvCxnSpPr/>
            <p:nvPr/>
          </p:nvCxnSpPr>
          <p:spPr bwMode="auto">
            <a:xfrm flipH="1">
              <a:off x="5105314" y="2446403"/>
              <a:ext cx="3471" cy="1285984"/>
            </a:xfrm>
            <a:prstGeom prst="straightConnector1">
              <a:avLst/>
            </a:prstGeom>
            <a:solidFill>
              <a:srgbClr val="559885"/>
            </a:solidFill>
            <a:ln w="12700" cmpd="sng">
              <a:solidFill>
                <a:schemeClr val="tx1">
                  <a:lumMod val="50000"/>
                  <a:lumOff val="50000"/>
                </a:schemeClr>
              </a:solidFill>
              <a:prstDash val="sysDash"/>
              <a:headEnd type="none"/>
              <a:tailEnd type="non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bwMode="auto">
            <a:xfrm>
              <a:off x="5108864" y="3732387"/>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bwMode="auto">
            <a:xfrm>
              <a:off x="5112405" y="3441045"/>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bwMode="auto">
            <a:xfrm>
              <a:off x="5105314" y="3138120"/>
              <a:ext cx="370568" cy="0"/>
            </a:xfrm>
            <a:prstGeom prst="straightConnector1">
              <a:avLst/>
            </a:prstGeom>
            <a:solidFill>
              <a:srgbClr val="559885"/>
            </a:solidFill>
            <a:ln w="12700" cmpd="sng">
              <a:solidFill>
                <a:schemeClr val="tx1">
                  <a:lumMod val="50000"/>
                  <a:lumOff val="50000"/>
                </a:schemeClr>
              </a:solidFill>
              <a:prstDash val="sysDash"/>
              <a:headEnd type="none"/>
              <a:tailEnd type="triangle"/>
            </a:ln>
          </p:spPr>
          <p:style>
            <a:lnRef idx="1">
              <a:schemeClr val="dk1"/>
            </a:lnRef>
            <a:fillRef idx="0">
              <a:schemeClr val="dk1"/>
            </a:fillRef>
            <a:effectRef idx="0">
              <a:schemeClr val="dk1"/>
            </a:effectRef>
            <a:fontRef idx="minor">
              <a:schemeClr val="tx1"/>
            </a:fontRef>
          </p:style>
        </p:cxnSp>
        <p:sp>
          <p:nvSpPr>
            <p:cNvPr id="34" name="TextBox 4"/>
            <p:cNvSpPr txBox="1">
              <a:spLocks noChangeArrowheads="1"/>
            </p:cNvSpPr>
            <p:nvPr/>
          </p:nvSpPr>
          <p:spPr bwMode="auto">
            <a:xfrm>
              <a:off x="5519955" y="3005975"/>
              <a:ext cx="2081854" cy="26161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b="1" dirty="0">
                  <a:solidFill>
                    <a:srgbClr val="000000"/>
                  </a:solidFill>
                  <a:latin typeface="Georgia"/>
                  <a:cs typeface="Georgia"/>
                </a:rPr>
                <a:t>Candidate-aligned</a:t>
              </a:r>
            </a:p>
          </p:txBody>
        </p:sp>
      </p:grpSp>
    </p:spTree>
    <p:extLst>
      <p:ext uri="{BB962C8B-B14F-4D97-AF65-F5344CB8AC3E}">
        <p14:creationId xmlns:p14="http://schemas.microsoft.com/office/powerpoint/2010/main" val="161252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srcRect t="6661" r="1936" b="6129"/>
          <a:stretch/>
        </p:blipFill>
        <p:spPr>
          <a:xfrm>
            <a:off x="619587" y="4141316"/>
            <a:ext cx="3759908" cy="1993556"/>
          </a:xfrm>
          <a:prstGeom prst="rect">
            <a:avLst/>
          </a:prstGeom>
        </p:spPr>
      </p:pic>
      <p:pic>
        <p:nvPicPr>
          <p:cNvPr id="13" name="Picture 12"/>
          <p:cNvPicPr>
            <a:picLocks noChangeAspect="1"/>
          </p:cNvPicPr>
          <p:nvPr/>
        </p:nvPicPr>
        <p:blipFill rotWithShape="1">
          <a:blip r:embed="rId4"/>
          <a:srcRect t="14769" b="14020"/>
          <a:stretch/>
        </p:blipFill>
        <p:spPr>
          <a:xfrm>
            <a:off x="782869" y="1793153"/>
            <a:ext cx="3507576" cy="1909261"/>
          </a:xfrm>
          <a:prstGeom prst="rect">
            <a:avLst/>
          </a:prstGeom>
        </p:spPr>
      </p:pic>
      <p:pic>
        <p:nvPicPr>
          <p:cNvPr id="11" name="Picture 10"/>
          <p:cNvPicPr>
            <a:picLocks noChangeAspect="1"/>
          </p:cNvPicPr>
          <p:nvPr/>
        </p:nvPicPr>
        <p:blipFill rotWithShape="1">
          <a:blip r:embed="rId5"/>
          <a:srcRect l="18269" t="11587" r="15888"/>
          <a:stretch/>
        </p:blipFill>
        <p:spPr>
          <a:xfrm>
            <a:off x="5250796" y="1706394"/>
            <a:ext cx="2704698" cy="2623844"/>
          </a:xfrm>
          <a:prstGeom prst="rect">
            <a:avLst/>
          </a:prstGeom>
        </p:spPr>
      </p:pic>
      <p:sp>
        <p:nvSpPr>
          <p:cNvPr id="5" name="Slide Number Placeholder 4"/>
          <p:cNvSpPr>
            <a:spLocks noGrp="1"/>
          </p:cNvSpPr>
          <p:nvPr>
            <p:ph type="sldNum" sz="quarter" idx="12"/>
          </p:nvPr>
        </p:nvSpPr>
        <p:spPr/>
        <p:txBody>
          <a:bodyPr/>
          <a:lstStyle/>
          <a:p>
            <a:fld id="{BEFBC90E-502A-A54D-9BAE-6F74229062B0}" type="slidenum">
              <a:rPr lang="en-US" smtClean="0"/>
              <a:pPr/>
              <a:t>4</a:t>
            </a:fld>
            <a:endParaRPr lang="en-US" dirty="0"/>
          </a:p>
        </p:txBody>
      </p:sp>
      <p:sp>
        <p:nvSpPr>
          <p:cNvPr id="125" name="Text Placeholder 18"/>
          <p:cNvSpPr txBox="1">
            <a:spLocks/>
          </p:cNvSpPr>
          <p:nvPr/>
        </p:nvSpPr>
        <p:spPr bwMode="auto">
          <a:xfrm>
            <a:off x="404814" y="6323794"/>
            <a:ext cx="8247721" cy="191226"/>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endParaRPr lang="en-US" sz="700" dirty="0">
              <a:solidFill>
                <a:schemeClr val="tx1">
                  <a:lumMod val="50000"/>
                  <a:lumOff val="50000"/>
                </a:schemeClr>
              </a:solidFill>
              <a:latin typeface="Georgia"/>
              <a:cs typeface="Georgia"/>
            </a:endParaRPr>
          </a:p>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a:t>
            </a:r>
            <a:r>
              <a:rPr lang="en-US" sz="700" dirty="0">
                <a:solidFill>
                  <a:schemeClr val="tx1">
                    <a:lumMod val="50000"/>
                    <a:lumOff val="50000"/>
                  </a:schemeClr>
                </a:solidFill>
                <a:latin typeface="Georgia"/>
                <a:cs typeface="Georgia"/>
              </a:rPr>
              <a:t>: FEC, 2018; National Journal Research, 2018.</a:t>
            </a:r>
          </a:p>
        </p:txBody>
      </p:sp>
      <p:sp>
        <p:nvSpPr>
          <p:cNvPr id="12" name="Title 1">
            <a:extLst>
              <a:ext uri="{FF2B5EF4-FFF2-40B4-BE49-F238E27FC236}">
                <a16:creationId xmlns="" xmlns:a16="http://schemas.microsoft.com/office/drawing/2014/main" id="{F3FAFEEF-73AD-498C-AD37-AC86076FA9B8}"/>
              </a:ext>
            </a:extLst>
          </p:cNvPr>
          <p:cNvSpPr txBox="1">
            <a:spLocks/>
          </p:cNvSpPr>
          <p:nvPr/>
        </p:nvSpPr>
        <p:spPr bwMode="auto">
          <a:xfrm>
            <a:off x="404815" y="756919"/>
            <a:ext cx="8407400" cy="647042"/>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Highlights </a:t>
            </a:r>
            <a:r>
              <a:rPr lang="en-US" altLang="en-US" sz="2000" dirty="0" smtClean="0">
                <a:latin typeface="Georgia" charset="0"/>
                <a:ea typeface="ＭＳ Ｐゴシック" charset="-128"/>
                <a:cs typeface="MS PGothic" charset="-128"/>
              </a:rPr>
              <a:t>from Alpha Company’s PAC activities </a:t>
            </a:r>
          </a:p>
          <a:p>
            <a:pPr>
              <a:lnSpc>
                <a:spcPct val="100000"/>
              </a:lnSpc>
            </a:pPr>
            <a:endParaRPr lang="en-US" altLang="en-US" sz="500" b="0" dirty="0" smtClean="0">
              <a:solidFill>
                <a:schemeClr val="tx1">
                  <a:lumMod val="50000"/>
                  <a:lumOff val="50000"/>
                </a:schemeClr>
              </a:solidFill>
              <a:latin typeface="+mn-lt"/>
              <a:ea typeface="ＭＳ Ｐゴシック" charset="-128"/>
              <a:cs typeface="MS PGothic" charset="-128"/>
            </a:endParaRPr>
          </a:p>
          <a:p>
            <a:pPr>
              <a:lnSpc>
                <a:spcPct val="100000"/>
              </a:lnSpc>
            </a:pPr>
            <a:r>
              <a:rPr lang="en-US" altLang="en-US" sz="1200" b="0" dirty="0" smtClean="0">
                <a:solidFill>
                  <a:schemeClr val="tx1">
                    <a:lumMod val="50000"/>
                    <a:lumOff val="50000"/>
                  </a:schemeClr>
                </a:solidFill>
                <a:latin typeface="+mn-lt"/>
                <a:ea typeface="ＭＳ Ｐゴシック" charset="-128"/>
                <a:cs typeface="MS PGothic" charset="-128"/>
              </a:rPr>
              <a:t>2018 CYCLE</a:t>
            </a:r>
            <a:endParaRPr lang="en-US" altLang="en-US" sz="1200" b="0" dirty="0">
              <a:solidFill>
                <a:schemeClr val="tx1">
                  <a:lumMod val="50000"/>
                  <a:lumOff val="50000"/>
                </a:schemeClr>
              </a:solidFill>
              <a:latin typeface="+mn-lt"/>
              <a:ea typeface="ＭＳ Ｐゴシック" charset="-128"/>
              <a:cs typeface="MS PGothic" charset="-128"/>
            </a:endParaRPr>
          </a:p>
        </p:txBody>
      </p:sp>
      <p:sp>
        <p:nvSpPr>
          <p:cNvPr id="34" name="TextBox 33"/>
          <p:cNvSpPr txBox="1"/>
          <p:nvPr/>
        </p:nvSpPr>
        <p:spPr>
          <a:xfrm>
            <a:off x="10259568" y="4014216"/>
            <a:ext cx="914400" cy="914400"/>
          </a:xfrm>
          <a:prstGeom prst="rect">
            <a:avLst/>
          </a:prstGeom>
          <a:noFill/>
        </p:spPr>
        <p:txBody>
          <a:bodyPr wrap="none" rtlCol="0">
            <a:noAutofit/>
          </a:bodyPr>
          <a:lstStyle/>
          <a:p>
            <a:pPr>
              <a:spcAft>
                <a:spcPts val="400"/>
              </a:spcAft>
            </a:pPr>
            <a:endParaRPr lang="en-US" sz="1200" b="1" dirty="0" smtClean="0">
              <a:solidFill>
                <a:srgbClr val="71B2C7"/>
              </a:solidFill>
              <a:latin typeface="Georgia"/>
              <a:cs typeface="Georgia"/>
            </a:endParaRPr>
          </a:p>
        </p:txBody>
      </p:sp>
      <p:graphicFrame>
        <p:nvGraphicFramePr>
          <p:cNvPr id="15" name="Table 14"/>
          <p:cNvGraphicFramePr>
            <a:graphicFrameLocks noGrp="1"/>
          </p:cNvGraphicFramePr>
          <p:nvPr>
            <p:extLst>
              <p:ext uri="{D42A27DB-BD31-4B8C-83A1-F6EECF244321}">
                <p14:modId xmlns:p14="http://schemas.microsoft.com/office/powerpoint/2010/main" val="877236739"/>
              </p:ext>
            </p:extLst>
          </p:nvPr>
        </p:nvGraphicFramePr>
        <p:xfrm>
          <a:off x="4704019" y="4490976"/>
          <a:ext cx="3886637" cy="1672080"/>
        </p:xfrm>
        <a:graphic>
          <a:graphicData uri="http://schemas.openxmlformats.org/drawingml/2006/table">
            <a:tbl>
              <a:tblPr/>
              <a:tblGrid>
                <a:gridCol w="2903353"/>
                <a:gridCol w="983284"/>
              </a:tblGrid>
              <a:tr h="308092">
                <a:tc>
                  <a:txBody>
                    <a:bodyPr/>
                    <a:lstStyle/>
                    <a:p>
                      <a:pPr algn="l" fontAlgn="t"/>
                      <a:r>
                        <a:rPr lang="en-US" sz="1200" b="1" dirty="0" smtClean="0">
                          <a:effectLst/>
                          <a:latin typeface="+mj-lt"/>
                        </a:rPr>
                        <a:t>Financial</a:t>
                      </a:r>
                      <a:r>
                        <a:rPr lang="en-US" sz="1200" b="1" baseline="0" dirty="0" smtClean="0">
                          <a:effectLst/>
                          <a:latin typeface="+mj-lt"/>
                        </a:rPr>
                        <a:t> report</a:t>
                      </a:r>
                      <a:endParaRPr lang="en-US" sz="1200" b="1"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solidFill>
                        <a:schemeClr val="bg1">
                          <a:lumMod val="85000"/>
                        </a:schemeClr>
                      </a:solidFill>
                      <a:prstDash val="sysDot"/>
                      <a:round/>
                      <a:headEnd type="none" w="med" len="med"/>
                      <a:tailEnd type="none" w="med" len="med"/>
                    </a:lnT>
                    <a:lnB w="12700" cap="flat" cmpd="sng" algn="ctr">
                      <a:solidFill>
                        <a:schemeClr val="bg1">
                          <a:lumMod val="85000"/>
                        </a:schemeClr>
                      </a:solidFill>
                      <a:prstDash val="sysDot"/>
                      <a:round/>
                      <a:headEnd type="none" w="med" len="med"/>
                      <a:tailEnd type="none" w="med" len="med"/>
                    </a:lnB>
                    <a:solidFill>
                      <a:schemeClr val="bg1"/>
                    </a:solidFill>
                  </a:tcPr>
                </a:tc>
                <a:tc>
                  <a:txBody>
                    <a:bodyPr/>
                    <a:lstStyle/>
                    <a:p>
                      <a:pPr algn="r" fontAlgn="t"/>
                      <a:endParaRPr lang="en-US" sz="900" dirty="0">
                        <a:effectLst/>
                        <a:latin typeface="+mj-lt"/>
                      </a:endParaRP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solidFill>
                        <a:schemeClr val="bg1">
                          <a:lumMod val="85000"/>
                        </a:schemeClr>
                      </a:solidFill>
                      <a:prstDash val="sysDot"/>
                      <a:round/>
                      <a:headEnd type="none" w="med" len="med"/>
                      <a:tailEnd type="none" w="med" len="med"/>
                    </a:lnT>
                    <a:lnB w="12700" cap="flat" cmpd="sng" algn="ctr">
                      <a:solidFill>
                        <a:schemeClr val="bg1">
                          <a:lumMod val="85000"/>
                        </a:schemeClr>
                      </a:solidFill>
                      <a:prstDash val="sysDot"/>
                      <a:round/>
                      <a:headEnd type="none" w="med" len="med"/>
                      <a:tailEnd type="none" w="med" len="med"/>
                    </a:lnB>
                    <a:solidFill>
                      <a:schemeClr val="bg1"/>
                    </a:solidFill>
                  </a:tcPr>
                </a:tc>
              </a:tr>
              <a:tr h="272440">
                <a:tc>
                  <a:txBody>
                    <a:bodyPr/>
                    <a:lstStyle/>
                    <a:p>
                      <a:pPr algn="l" fontAlgn="t"/>
                      <a:r>
                        <a:rPr lang="en-US" sz="900" dirty="0">
                          <a:effectLst/>
                          <a:latin typeface="+mj-lt"/>
                        </a:rPr>
                        <a:t>Total </a:t>
                      </a:r>
                      <a:r>
                        <a:rPr lang="en-US" sz="900" dirty="0" smtClean="0">
                          <a:effectLst/>
                          <a:latin typeface="+mj-lt"/>
                        </a:rPr>
                        <a:t>receipts</a:t>
                      </a:r>
                      <a:endParaRPr lang="en-US" sz="900"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solidFill>
                        <a:schemeClr val="bg1">
                          <a:lumMod val="85000"/>
                        </a:schemeClr>
                      </a:solid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c>
                  <a:txBody>
                    <a:bodyPr/>
                    <a:lstStyle/>
                    <a:p>
                      <a:pPr algn="r" fontAlgn="t"/>
                      <a:r>
                        <a:rPr lang="en-US" sz="900" dirty="0" smtClean="0">
                          <a:effectLst/>
                          <a:latin typeface="+mj-lt"/>
                        </a:rPr>
                        <a:t>$1,457,040</a:t>
                      </a: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solidFill>
                        <a:schemeClr val="bg1">
                          <a:lumMod val="85000"/>
                        </a:schemeClr>
                      </a:solid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r>
              <a:tr h="272440">
                <a:tc>
                  <a:txBody>
                    <a:bodyPr/>
                    <a:lstStyle/>
                    <a:p>
                      <a:pPr algn="l" fontAlgn="t"/>
                      <a:r>
                        <a:rPr lang="en-US" sz="900" dirty="0" smtClean="0">
                          <a:effectLst/>
                          <a:latin typeface="+mj-lt"/>
                        </a:rPr>
                        <a:t>Cash</a:t>
                      </a:r>
                      <a:r>
                        <a:rPr lang="en-US" sz="900" baseline="0" dirty="0" smtClean="0">
                          <a:effectLst/>
                          <a:latin typeface="+mj-lt"/>
                        </a:rPr>
                        <a:t> balance beginning of year</a:t>
                      </a:r>
                      <a:endParaRPr lang="en-US" sz="900"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c>
                  <a:txBody>
                    <a:bodyPr/>
                    <a:lstStyle/>
                    <a:p>
                      <a:pPr algn="r" fontAlgn="t"/>
                      <a:r>
                        <a:rPr lang="en-US" sz="900" dirty="0" smtClean="0">
                          <a:effectLst/>
                          <a:latin typeface="+mj-lt"/>
                        </a:rPr>
                        <a:t>$262,294</a:t>
                      </a:r>
                      <a:endParaRPr lang="en-US" sz="900" dirty="0">
                        <a:effectLst/>
                        <a:latin typeface="+mj-lt"/>
                      </a:endParaRP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r>
              <a:tr h="272440">
                <a:tc>
                  <a:txBody>
                    <a:bodyPr/>
                    <a:lstStyle/>
                    <a:p>
                      <a:pPr algn="l" fontAlgn="t"/>
                      <a:r>
                        <a:rPr lang="en-US" sz="900" dirty="0" smtClean="0">
                          <a:effectLst/>
                          <a:latin typeface="+mj-lt"/>
                        </a:rPr>
                        <a:t>Cash balance end</a:t>
                      </a:r>
                      <a:r>
                        <a:rPr lang="en-US" sz="900" baseline="0" dirty="0" smtClean="0">
                          <a:effectLst/>
                          <a:latin typeface="+mj-lt"/>
                        </a:rPr>
                        <a:t> of year</a:t>
                      </a:r>
                      <a:endParaRPr lang="en-US" sz="900"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c>
                  <a:txBody>
                    <a:bodyPr/>
                    <a:lstStyle/>
                    <a:p>
                      <a:pPr algn="r" fontAlgn="t"/>
                      <a:r>
                        <a:rPr lang="en-US" sz="900" dirty="0" smtClean="0">
                          <a:effectLst/>
                          <a:latin typeface="+mj-lt"/>
                        </a:rPr>
                        <a:t>$1,503,294</a:t>
                      </a:r>
                      <a:endParaRPr lang="en-US" sz="900" dirty="0">
                        <a:effectLst/>
                        <a:latin typeface="+mj-lt"/>
                      </a:endParaRP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r>
              <a:tr h="272440">
                <a:tc>
                  <a:txBody>
                    <a:bodyPr/>
                    <a:lstStyle/>
                    <a:p>
                      <a:pPr algn="l" fontAlgn="t"/>
                      <a:r>
                        <a:rPr lang="en-US" sz="900" dirty="0" smtClean="0">
                          <a:effectLst/>
                          <a:latin typeface="+mj-lt"/>
                        </a:rPr>
                        <a:t>Total disbursements</a:t>
                      </a:r>
                      <a:r>
                        <a:rPr lang="en-US" sz="900" baseline="0" dirty="0" smtClean="0">
                          <a:effectLst/>
                          <a:latin typeface="+mj-lt"/>
                        </a:rPr>
                        <a:t> to campaigns</a:t>
                      </a:r>
                      <a:endParaRPr lang="en-US" sz="900"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c>
                  <a:txBody>
                    <a:bodyPr/>
                    <a:lstStyle/>
                    <a:p>
                      <a:pPr algn="r" fontAlgn="t"/>
                      <a:r>
                        <a:rPr lang="en-US" sz="900" dirty="0" smtClean="0">
                          <a:effectLst/>
                          <a:latin typeface="+mj-lt"/>
                        </a:rPr>
                        <a:t>$1,259,284</a:t>
                      </a: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tr>
              <a:tr h="272440">
                <a:tc>
                  <a:txBody>
                    <a:bodyPr/>
                    <a:lstStyle/>
                    <a:p>
                      <a:pPr algn="l" fontAlgn="t"/>
                      <a:r>
                        <a:rPr lang="en-US" sz="900" dirty="0" smtClean="0">
                          <a:effectLst/>
                          <a:latin typeface="+mj-lt"/>
                        </a:rPr>
                        <a:t>Total number of campaigns</a:t>
                      </a:r>
                      <a:endParaRPr lang="en-US" sz="900" dirty="0">
                        <a:effectLst/>
                        <a:latin typeface="+mj-lt"/>
                      </a:endParaRPr>
                    </a:p>
                  </a:txBody>
                  <a:tcPr marL="63500" marR="63500" marT="63500" marB="63500">
                    <a:lnL w="12700" cap="flat" cmpd="sng" algn="ctr">
                      <a:solidFill>
                        <a:schemeClr val="bg1">
                          <a:lumMod val="85000"/>
                        </a:schemeClr>
                      </a:solidFill>
                      <a:prstDash val="sysDot"/>
                      <a:round/>
                      <a:headEnd type="none" w="med" len="med"/>
                      <a:tailEnd type="none" w="med" len="med"/>
                    </a:lnL>
                    <a:lnR>
                      <a:noFill/>
                    </a:lnR>
                    <a:lnT w="12700" cap="flat" cmpd="sng" algn="ctr">
                      <a:noFill/>
                      <a:prstDash val="sysDot"/>
                      <a:round/>
                      <a:headEnd type="none" w="med" len="med"/>
                      <a:tailEnd type="none" w="med" len="med"/>
                    </a:lnT>
                    <a:lnB w="12700" cap="flat" cmpd="sng" algn="ctr">
                      <a:solidFill>
                        <a:schemeClr val="bg1">
                          <a:lumMod val="85000"/>
                        </a:schemeClr>
                      </a:solidFill>
                      <a:prstDash val="sysDot"/>
                      <a:round/>
                      <a:headEnd type="none" w="med" len="med"/>
                      <a:tailEnd type="none" w="med" len="med"/>
                    </a:lnB>
                    <a:solidFill>
                      <a:schemeClr val="bg1"/>
                    </a:solidFill>
                  </a:tcPr>
                </a:tc>
                <a:tc>
                  <a:txBody>
                    <a:bodyPr/>
                    <a:lstStyle/>
                    <a:p>
                      <a:pPr algn="r" fontAlgn="t"/>
                      <a:r>
                        <a:rPr lang="en-US" sz="900" dirty="0" smtClean="0">
                          <a:effectLst/>
                          <a:latin typeface="+mj-lt"/>
                        </a:rPr>
                        <a:t>190</a:t>
                      </a:r>
                      <a:endParaRPr lang="en-US" sz="900" dirty="0">
                        <a:effectLst/>
                        <a:latin typeface="+mj-lt"/>
                      </a:endParaRPr>
                    </a:p>
                  </a:txBody>
                  <a:tcPr marL="63500" marR="63500" marT="63500" marB="63500">
                    <a:lnL>
                      <a:noFill/>
                    </a:lnL>
                    <a:lnR w="12700" cap="flat" cmpd="sng" algn="ctr">
                      <a:solidFill>
                        <a:schemeClr val="bg1">
                          <a:lumMod val="85000"/>
                        </a:schemeClr>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bg1">
                          <a:lumMod val="85000"/>
                        </a:schemeClr>
                      </a:solidFill>
                      <a:prstDash val="sysDot"/>
                      <a:round/>
                      <a:headEnd type="none" w="med" len="med"/>
                      <a:tailEnd type="none" w="med" len="med"/>
                    </a:lnB>
                    <a:solidFill>
                      <a:schemeClr val="bg1"/>
                    </a:solidFill>
                  </a:tcPr>
                </a:tc>
              </a:tr>
            </a:tbl>
          </a:graphicData>
        </a:graphic>
      </p:graphicFrame>
      <p:sp>
        <p:nvSpPr>
          <p:cNvPr id="17" name="TextBox 16"/>
          <p:cNvSpPr txBox="1"/>
          <p:nvPr/>
        </p:nvSpPr>
        <p:spPr>
          <a:xfrm>
            <a:off x="555498" y="1516154"/>
            <a:ext cx="1981633" cy="276999"/>
          </a:xfrm>
          <a:prstGeom prst="rect">
            <a:avLst/>
          </a:prstGeom>
          <a:solidFill>
            <a:schemeClr val="bg1"/>
          </a:solidFill>
        </p:spPr>
        <p:txBody>
          <a:bodyPr wrap="none" rtlCol="0">
            <a:spAutoFit/>
          </a:bodyPr>
          <a:lstStyle/>
          <a:p>
            <a:r>
              <a:rPr lang="en-US" sz="1200" b="1" dirty="0" smtClean="0">
                <a:latin typeface="+mj-lt"/>
              </a:rPr>
              <a:t>Candidate </a:t>
            </a:r>
            <a:r>
              <a:rPr lang="en-US" sz="1200" b="1" dirty="0">
                <a:latin typeface="+mj-lt"/>
              </a:rPr>
              <a:t>success </a:t>
            </a:r>
            <a:r>
              <a:rPr lang="en-US" sz="1200" b="1" dirty="0" smtClean="0">
                <a:latin typeface="+mj-lt"/>
              </a:rPr>
              <a:t>rate</a:t>
            </a:r>
            <a:endParaRPr lang="en-US" sz="1200" b="1" dirty="0">
              <a:latin typeface="+mj-lt"/>
            </a:endParaRPr>
          </a:p>
        </p:txBody>
      </p:sp>
      <p:sp>
        <p:nvSpPr>
          <p:cNvPr id="18" name="TextBox 17"/>
          <p:cNvSpPr txBox="1"/>
          <p:nvPr/>
        </p:nvSpPr>
        <p:spPr>
          <a:xfrm>
            <a:off x="612732" y="3854692"/>
            <a:ext cx="1923925" cy="276999"/>
          </a:xfrm>
          <a:prstGeom prst="rect">
            <a:avLst/>
          </a:prstGeom>
          <a:solidFill>
            <a:schemeClr val="bg1"/>
          </a:solidFill>
        </p:spPr>
        <p:txBody>
          <a:bodyPr wrap="none" rtlCol="0">
            <a:spAutoFit/>
          </a:bodyPr>
          <a:lstStyle/>
          <a:p>
            <a:r>
              <a:rPr lang="en-US" sz="1200" b="1" dirty="0" smtClean="0">
                <a:latin typeface="+mj-lt"/>
              </a:rPr>
              <a:t>Candidates supported</a:t>
            </a:r>
            <a:endParaRPr lang="en-US" sz="1200" b="1" dirty="0">
              <a:latin typeface="+mj-lt"/>
            </a:endParaRPr>
          </a:p>
        </p:txBody>
      </p:sp>
      <p:sp>
        <p:nvSpPr>
          <p:cNvPr id="19" name="TextBox 18"/>
          <p:cNvSpPr txBox="1"/>
          <p:nvPr/>
        </p:nvSpPr>
        <p:spPr>
          <a:xfrm>
            <a:off x="4704019" y="1520920"/>
            <a:ext cx="1386918" cy="276999"/>
          </a:xfrm>
          <a:prstGeom prst="rect">
            <a:avLst/>
          </a:prstGeom>
          <a:solidFill>
            <a:schemeClr val="bg1"/>
          </a:solidFill>
        </p:spPr>
        <p:txBody>
          <a:bodyPr wrap="none" rtlCol="0">
            <a:spAutoFit/>
          </a:bodyPr>
          <a:lstStyle/>
          <a:p>
            <a:r>
              <a:rPr lang="en-US" sz="1200" b="1" dirty="0" smtClean="0">
                <a:latin typeface="+mj-lt"/>
              </a:rPr>
              <a:t>Disbursements</a:t>
            </a:r>
            <a:endParaRPr lang="en-US" sz="1200" b="1" dirty="0">
              <a:latin typeface="+mj-lt"/>
            </a:endParaRPr>
          </a:p>
        </p:txBody>
      </p:sp>
      <p:sp>
        <p:nvSpPr>
          <p:cNvPr id="7" name="Rectangle 6"/>
          <p:cNvSpPr/>
          <p:nvPr/>
        </p:nvSpPr>
        <p:spPr>
          <a:xfrm>
            <a:off x="555498" y="1507010"/>
            <a:ext cx="4020504" cy="2238883"/>
          </a:xfrm>
          <a:prstGeom prst="rect">
            <a:avLst/>
          </a:prstGeom>
          <a:no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Georgia"/>
              <a:cs typeface="Georgia"/>
            </a:endParaRPr>
          </a:p>
        </p:txBody>
      </p:sp>
      <p:sp>
        <p:nvSpPr>
          <p:cNvPr id="21" name="Rectangle 20"/>
          <p:cNvSpPr/>
          <p:nvPr/>
        </p:nvSpPr>
        <p:spPr>
          <a:xfrm>
            <a:off x="555497" y="3848942"/>
            <a:ext cx="4020505" cy="2312326"/>
          </a:xfrm>
          <a:prstGeom prst="rect">
            <a:avLst/>
          </a:prstGeom>
          <a:no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Georgia"/>
              <a:cs typeface="Georgia"/>
            </a:endParaRPr>
          </a:p>
        </p:txBody>
      </p:sp>
      <p:sp>
        <p:nvSpPr>
          <p:cNvPr id="22" name="Rectangle 21"/>
          <p:cNvSpPr/>
          <p:nvPr/>
        </p:nvSpPr>
        <p:spPr>
          <a:xfrm>
            <a:off x="4704019" y="1507010"/>
            <a:ext cx="3886637" cy="2823228"/>
          </a:xfrm>
          <a:prstGeom prst="rect">
            <a:avLst/>
          </a:prstGeom>
          <a:no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Georgia"/>
              <a:cs typeface="Georgia"/>
            </a:endParaRPr>
          </a:p>
        </p:txBody>
      </p:sp>
    </p:spTree>
    <p:extLst>
      <p:ext uri="{BB962C8B-B14F-4D97-AF65-F5344CB8AC3E}">
        <p14:creationId xmlns:p14="http://schemas.microsoft.com/office/powerpoint/2010/main" val="1317886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5</a:t>
            </a:fld>
            <a:endParaRPr lang="en-US" dirty="0"/>
          </a:p>
        </p:txBody>
      </p:sp>
      <p:sp>
        <p:nvSpPr>
          <p:cNvPr id="125" name="Text Placeholder 18"/>
          <p:cNvSpPr txBox="1">
            <a:spLocks/>
          </p:cNvSpPr>
          <p:nvPr/>
        </p:nvSpPr>
        <p:spPr bwMode="auto">
          <a:xfrm>
            <a:off x="404814" y="6331491"/>
            <a:ext cx="8247721" cy="191226"/>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endParaRPr lang="en-US" sz="700" dirty="0">
              <a:solidFill>
                <a:schemeClr val="tx1">
                  <a:lumMod val="50000"/>
                  <a:lumOff val="50000"/>
                </a:schemeClr>
              </a:solidFill>
              <a:latin typeface="Georgia"/>
              <a:cs typeface="Georgia"/>
            </a:endParaRPr>
          </a:p>
          <a:p>
            <a:pPr marL="0" indent="0">
              <a:lnSpc>
                <a:spcPct val="110000"/>
              </a:lnSpc>
              <a:spcBef>
                <a:spcPts val="0"/>
              </a:spcBef>
              <a:buNone/>
              <a:defRPr/>
            </a:pPr>
            <a:r>
              <a:rPr lang="en-US" sz="700" dirty="0">
                <a:solidFill>
                  <a:schemeClr val="tx1">
                    <a:lumMod val="50000"/>
                    <a:lumOff val="50000"/>
                  </a:schemeClr>
                </a:solidFill>
                <a:latin typeface="Georgia"/>
                <a:cs typeface="Georgia"/>
              </a:rPr>
              <a:t>* Candidates not up for election are politicians that were either retiring, seeking another office in 2016 or not up for re-election in the Senate.</a:t>
            </a:r>
          </a:p>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FEC, 2018; National Journal Research, 2018.</a:t>
            </a:r>
          </a:p>
        </p:txBody>
      </p:sp>
      <p:sp>
        <p:nvSpPr>
          <p:cNvPr id="12" name="Title 1">
            <a:extLst>
              <a:ext uri="{FF2B5EF4-FFF2-40B4-BE49-F238E27FC236}">
                <a16:creationId xmlns="" xmlns:a16="http://schemas.microsoft.com/office/drawing/2014/main" id="{F3FAFEEF-73AD-498C-AD37-AC86076FA9B8}"/>
              </a:ext>
            </a:extLst>
          </p:cNvPr>
          <p:cNvSpPr txBox="1">
            <a:spLocks/>
          </p:cNvSpPr>
          <p:nvPr/>
        </p:nvSpPr>
        <p:spPr bwMode="auto">
          <a:xfrm>
            <a:off x="404815" y="756919"/>
            <a:ext cx="8407400" cy="647042"/>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In </a:t>
            </a:r>
            <a:r>
              <a:rPr lang="en-US" altLang="en-US" sz="2000" dirty="0" smtClean="0">
                <a:latin typeface="Georgia" charset="0"/>
                <a:ea typeface="ＭＳ Ｐゴシック" charset="-128"/>
                <a:cs typeface="MS PGothic" charset="-128"/>
              </a:rPr>
              <a:t>2018, Alpha Company </a:t>
            </a:r>
            <a:r>
              <a:rPr lang="en-US" altLang="en-US" sz="2000" dirty="0">
                <a:latin typeface="Georgia" charset="0"/>
                <a:ea typeface="ＭＳ Ｐゴシック" charset="-128"/>
                <a:cs typeface="MS PGothic" charset="-128"/>
              </a:rPr>
              <a:t>PAC gave to both Republican and Democratic PACs</a:t>
            </a:r>
          </a:p>
        </p:txBody>
      </p:sp>
      <p:sp>
        <p:nvSpPr>
          <p:cNvPr id="13" name="Rectangle 14">
            <a:extLst>
              <a:ext uri="{FF2B5EF4-FFF2-40B4-BE49-F238E27FC236}">
                <a16:creationId xmlns="" xmlns:a16="http://schemas.microsoft.com/office/drawing/2014/main" id="{12F66EB5-11B2-4650-922C-ADAA0791A8D2}"/>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Contributions to </a:t>
            </a:r>
            <a:r>
              <a:rPr lang="en-US" altLang="en-US" sz="1200" b="1" dirty="0" smtClean="0"/>
              <a:t>2018 </a:t>
            </a:r>
            <a:r>
              <a:rPr lang="en-US" altLang="en-US" sz="1200" b="1" dirty="0"/>
              <a:t>general election candidates, by election outcome</a:t>
            </a:r>
          </a:p>
        </p:txBody>
      </p:sp>
      <p:sp>
        <p:nvSpPr>
          <p:cNvPr id="14" name="TextBox 13">
            <a:extLst>
              <a:ext uri="{FF2B5EF4-FFF2-40B4-BE49-F238E27FC236}">
                <a16:creationId xmlns="" xmlns:a16="http://schemas.microsoft.com/office/drawing/2014/main" id="{9968F67E-F444-4057-85DA-643E5A514D58}"/>
              </a:ext>
            </a:extLst>
          </p:cNvPr>
          <p:cNvSpPr txBox="1">
            <a:spLocks noChangeArrowheads="1"/>
          </p:cNvSpPr>
          <p:nvPr/>
        </p:nvSpPr>
        <p:spPr bwMode="auto">
          <a:xfrm>
            <a:off x="419100" y="2086152"/>
            <a:ext cx="770916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100" b="1" dirty="0">
                <a:solidFill>
                  <a:srgbClr val="0E396E"/>
                </a:solidFill>
                <a:latin typeface="+mn-lt"/>
              </a:rPr>
              <a:t>■</a:t>
            </a:r>
            <a:r>
              <a:rPr lang="en-US" altLang="en-US" sz="1100" b="1" dirty="0">
                <a:latin typeface="+mn-lt"/>
              </a:rPr>
              <a:t> </a:t>
            </a:r>
            <a:r>
              <a:rPr lang="en-US" altLang="en-US" sz="1000" dirty="0">
                <a:latin typeface="+mn-lt"/>
              </a:rPr>
              <a:t>Contributions to D winners</a:t>
            </a:r>
            <a:r>
              <a:rPr lang="en-US" altLang="en-US" sz="1100" dirty="0">
                <a:latin typeface="+mn-lt"/>
              </a:rPr>
              <a:t>  	</a:t>
            </a:r>
            <a:r>
              <a:rPr lang="en-US" altLang="en-US" sz="1100" b="1" dirty="0">
                <a:solidFill>
                  <a:srgbClr val="6E88A9"/>
                </a:solidFill>
                <a:latin typeface="+mn-lt"/>
              </a:rPr>
              <a:t>■</a:t>
            </a:r>
            <a:r>
              <a:rPr lang="en-US" altLang="en-US" sz="1100" b="1" dirty="0">
                <a:latin typeface="+mn-lt"/>
              </a:rPr>
              <a:t> </a:t>
            </a:r>
            <a:r>
              <a:rPr lang="en-US" altLang="en-US" sz="1000" dirty="0">
                <a:latin typeface="+mn-lt"/>
              </a:rPr>
              <a:t>Contributions to D losers    </a:t>
            </a:r>
            <a:r>
              <a:rPr lang="en-US" altLang="en-US" sz="1100" b="1" dirty="0">
                <a:solidFill>
                  <a:srgbClr val="FFC000"/>
                </a:solidFill>
                <a:latin typeface="+mn-lt"/>
              </a:rPr>
              <a:t>■</a:t>
            </a:r>
            <a:r>
              <a:rPr lang="en-US" altLang="en-US" sz="1100" b="1" dirty="0">
                <a:latin typeface="+mn-lt"/>
              </a:rPr>
              <a:t> </a:t>
            </a:r>
            <a:r>
              <a:rPr lang="en-US" altLang="en-US" sz="1000" dirty="0">
                <a:latin typeface="+mn-lt"/>
              </a:rPr>
              <a:t>Contributions to politicians not up for election*</a:t>
            </a:r>
          </a:p>
          <a:p>
            <a:pPr>
              <a:lnSpc>
                <a:spcPct val="100000"/>
              </a:lnSpc>
              <a:spcBef>
                <a:spcPct val="0"/>
              </a:spcBef>
              <a:buNone/>
            </a:pPr>
            <a:r>
              <a:rPr lang="en-US" altLang="en-US" sz="1100" b="1" dirty="0">
                <a:solidFill>
                  <a:srgbClr val="B1282F"/>
                </a:solidFill>
                <a:latin typeface="+mn-lt"/>
              </a:rPr>
              <a:t>■</a:t>
            </a:r>
            <a:r>
              <a:rPr lang="en-US" altLang="en-US" sz="1100" b="1" dirty="0">
                <a:latin typeface="+mn-lt"/>
              </a:rPr>
              <a:t> </a:t>
            </a:r>
            <a:r>
              <a:rPr lang="en-US" altLang="en-US" sz="1000" dirty="0">
                <a:latin typeface="+mn-lt"/>
              </a:rPr>
              <a:t>Contributions to R winners</a:t>
            </a:r>
            <a:r>
              <a:rPr lang="en-US" altLang="en-US" sz="1100" dirty="0">
                <a:latin typeface="+mn-lt"/>
              </a:rPr>
              <a:t> 	</a:t>
            </a:r>
            <a:r>
              <a:rPr lang="en-US" altLang="en-US" sz="1100" b="1" dirty="0">
                <a:solidFill>
                  <a:srgbClr val="D07E84"/>
                </a:solidFill>
                <a:latin typeface="+mn-lt"/>
              </a:rPr>
              <a:t>■</a:t>
            </a:r>
            <a:r>
              <a:rPr lang="en-US" altLang="en-US" sz="1100" b="1" dirty="0">
                <a:latin typeface="+mn-lt"/>
              </a:rPr>
              <a:t> </a:t>
            </a:r>
            <a:r>
              <a:rPr lang="en-US" altLang="en-US" sz="1000" dirty="0">
                <a:latin typeface="+mn-lt"/>
              </a:rPr>
              <a:t>Contributions to R losers</a:t>
            </a:r>
          </a:p>
          <a:p>
            <a:pPr>
              <a:lnSpc>
                <a:spcPct val="100000"/>
              </a:lnSpc>
              <a:spcBef>
                <a:spcPct val="0"/>
              </a:spcBef>
              <a:buNone/>
            </a:pPr>
            <a:r>
              <a:rPr lang="en-US" altLang="en-US" sz="1100" b="1" dirty="0">
                <a:solidFill>
                  <a:srgbClr val="385723"/>
                </a:solidFill>
                <a:latin typeface="+mn-lt"/>
              </a:rPr>
              <a:t>■</a:t>
            </a:r>
            <a:r>
              <a:rPr lang="en-US" altLang="en-US" sz="1100" b="1" dirty="0">
                <a:latin typeface="+mn-lt"/>
              </a:rPr>
              <a:t> </a:t>
            </a:r>
            <a:r>
              <a:rPr lang="en-US" altLang="en-US" sz="1000" dirty="0">
                <a:latin typeface="+mn-lt"/>
              </a:rPr>
              <a:t>Total donations to winners	</a:t>
            </a:r>
            <a:r>
              <a:rPr lang="en-US" altLang="en-US" sz="1100" b="1" dirty="0">
                <a:solidFill>
                  <a:srgbClr val="A0B277"/>
                </a:solidFill>
                <a:latin typeface="+mn-lt"/>
              </a:rPr>
              <a:t>■</a:t>
            </a:r>
            <a:r>
              <a:rPr lang="en-US" altLang="en-US" sz="1100" b="1" dirty="0">
                <a:latin typeface="+mn-lt"/>
              </a:rPr>
              <a:t> </a:t>
            </a:r>
            <a:r>
              <a:rPr lang="en-US" altLang="en-US" sz="1000" dirty="0">
                <a:latin typeface="+mn-lt"/>
              </a:rPr>
              <a:t>Total donations to losers</a:t>
            </a:r>
          </a:p>
        </p:txBody>
      </p:sp>
      <p:sp>
        <p:nvSpPr>
          <p:cNvPr id="15"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DECEMBER 31, </a:t>
            </a:r>
            <a:r>
              <a:rPr lang="en-US" altLang="en-US" sz="900" dirty="0" smtClean="0">
                <a:solidFill>
                  <a:schemeClr val="tx1">
                    <a:lumMod val="50000"/>
                    <a:lumOff val="50000"/>
                  </a:schemeClr>
                </a:solidFill>
                <a:latin typeface="Verdana"/>
                <a:cs typeface="Verdana"/>
              </a:rPr>
              <a:t>2018</a:t>
            </a:r>
            <a:endParaRPr lang="en-US" altLang="en-US" sz="900" dirty="0">
              <a:solidFill>
                <a:schemeClr val="tx1">
                  <a:lumMod val="50000"/>
                  <a:lumOff val="50000"/>
                </a:schemeClr>
              </a:solidFill>
              <a:latin typeface="Verdana"/>
              <a:cs typeface="Verdana"/>
            </a:endParaRPr>
          </a:p>
        </p:txBody>
      </p:sp>
      <p:pic>
        <p:nvPicPr>
          <p:cNvPr id="6" name="Picture 5"/>
          <p:cNvPicPr>
            <a:picLocks noChangeAspect="1"/>
          </p:cNvPicPr>
          <p:nvPr/>
        </p:nvPicPr>
        <p:blipFill>
          <a:blip r:embed="rId2"/>
          <a:stretch>
            <a:fillRect/>
          </a:stretch>
        </p:blipFill>
        <p:spPr>
          <a:xfrm>
            <a:off x="0" y="2947174"/>
            <a:ext cx="9143998" cy="2805131"/>
          </a:xfrm>
          <a:prstGeom prst="rect">
            <a:avLst/>
          </a:prstGeom>
        </p:spPr>
      </p:pic>
    </p:spTree>
    <p:extLst>
      <p:ext uri="{BB962C8B-B14F-4D97-AF65-F5344CB8AC3E}">
        <p14:creationId xmlns:p14="http://schemas.microsoft.com/office/powerpoint/2010/main" val="81089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6</a:t>
            </a:fld>
            <a:endParaRPr lang="en-US" dirty="0"/>
          </a:p>
        </p:txBody>
      </p:sp>
      <p:sp>
        <p:nvSpPr>
          <p:cNvPr id="125" name="Text Placeholder 18"/>
          <p:cNvSpPr txBox="1">
            <a:spLocks/>
          </p:cNvSpPr>
          <p:nvPr/>
        </p:nvSpPr>
        <p:spPr bwMode="auto">
          <a:xfrm>
            <a:off x="404814" y="6153181"/>
            <a:ext cx="8247721" cy="359908"/>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Federal Election Commission, 2018.</a:t>
            </a:r>
          </a:p>
        </p:txBody>
      </p:sp>
      <p:sp>
        <p:nvSpPr>
          <p:cNvPr id="4" name="Title 1">
            <a:extLst>
              <a:ext uri="{FF2B5EF4-FFF2-40B4-BE49-F238E27FC236}">
                <a16:creationId xmlns="" xmlns:a16="http://schemas.microsoft.com/office/drawing/2014/main" id="{10C5D2C4-2A9A-49D8-A467-E9C6DEE810F6}"/>
              </a:ext>
            </a:extLst>
          </p:cNvPr>
          <p:cNvSpPr txBox="1">
            <a:spLocks/>
          </p:cNvSpPr>
          <p:nvPr/>
        </p:nvSpPr>
        <p:spPr bwMode="auto">
          <a:xfrm>
            <a:off x="404815" y="756919"/>
            <a:ext cx="8407400" cy="882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Alpha Company PAC spent </a:t>
            </a:r>
            <a:r>
              <a:rPr lang="en-US" altLang="en-US" sz="2000" dirty="0" smtClean="0">
                <a:latin typeface="Georgia" charset="0"/>
                <a:ea typeface="ＭＳ Ｐゴシック" charset="-128"/>
                <a:cs typeface="MS PGothic" charset="-128"/>
              </a:rPr>
              <a:t>$60,000 on party committees</a:t>
            </a:r>
            <a:endParaRPr lang="en-US" altLang="en-US" sz="2000" dirty="0">
              <a:latin typeface="Georgia" charset="0"/>
              <a:ea typeface="ＭＳ Ｐゴシック" charset="-128"/>
              <a:cs typeface="MS PGothic" charset="-128"/>
            </a:endParaRPr>
          </a:p>
        </p:txBody>
      </p:sp>
      <p:sp>
        <p:nvSpPr>
          <p:cNvPr id="11" name="Rectangle 14">
            <a:extLst>
              <a:ext uri="{FF2B5EF4-FFF2-40B4-BE49-F238E27FC236}">
                <a16:creationId xmlns="" xmlns:a16="http://schemas.microsoft.com/office/drawing/2014/main" id="{031EC584-EBC5-4806-AE7E-F12B00EE4E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PAC to PAC/party donations, 2018 </a:t>
            </a:r>
            <a:endParaRPr lang="en-US" altLang="en-US" sz="1200" b="1" dirty="0"/>
          </a:p>
        </p:txBody>
      </p:sp>
      <p:sp>
        <p:nvSpPr>
          <p:cNvPr id="12"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AUGUST 21, </a:t>
            </a:r>
            <a:r>
              <a:rPr lang="en-US" altLang="en-US" sz="900" dirty="0" smtClean="0">
                <a:solidFill>
                  <a:schemeClr val="tx1">
                    <a:lumMod val="50000"/>
                    <a:lumOff val="50000"/>
                  </a:schemeClr>
                </a:solidFill>
                <a:latin typeface="Verdana"/>
                <a:cs typeface="Verdana"/>
              </a:rPr>
              <a:t>2018</a:t>
            </a:r>
            <a:endParaRPr lang="en-US" altLang="en-US" sz="900" dirty="0">
              <a:solidFill>
                <a:schemeClr val="tx1">
                  <a:lumMod val="50000"/>
                  <a:lumOff val="50000"/>
                </a:schemeClr>
              </a:solidFill>
              <a:latin typeface="Verdana"/>
              <a:cs typeface="Verdana"/>
            </a:endParaRPr>
          </a:p>
        </p:txBody>
      </p:sp>
      <p:graphicFrame>
        <p:nvGraphicFramePr>
          <p:cNvPr id="3" name="Chart 2"/>
          <p:cNvGraphicFramePr/>
          <p:nvPr>
            <p:extLst>
              <p:ext uri="{D42A27DB-BD31-4B8C-83A1-F6EECF244321}">
                <p14:modId xmlns:p14="http://schemas.microsoft.com/office/powerpoint/2010/main" val="1127323556"/>
              </p:ext>
            </p:extLst>
          </p:nvPr>
        </p:nvGraphicFramePr>
        <p:xfrm>
          <a:off x="507144" y="2037117"/>
          <a:ext cx="8040089" cy="4275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454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EFBC90E-502A-A54D-9BAE-6F74229062B0}" type="slidenum">
              <a:rPr lang="en-US" smtClean="0"/>
              <a:pPr/>
              <a:t>7</a:t>
            </a:fld>
            <a:endParaRPr lang="en-US" dirty="0"/>
          </a:p>
        </p:txBody>
      </p:sp>
      <p:sp>
        <p:nvSpPr>
          <p:cNvPr id="125" name="Text Placeholder 18"/>
          <p:cNvSpPr txBox="1">
            <a:spLocks/>
          </p:cNvSpPr>
          <p:nvPr/>
        </p:nvSpPr>
        <p:spPr bwMode="auto">
          <a:xfrm>
            <a:off x="404814" y="6153181"/>
            <a:ext cx="8247721" cy="359908"/>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Federal Election Commission, 2018.</a:t>
            </a:r>
          </a:p>
        </p:txBody>
      </p:sp>
      <p:sp>
        <p:nvSpPr>
          <p:cNvPr id="4" name="Title 1">
            <a:extLst>
              <a:ext uri="{FF2B5EF4-FFF2-40B4-BE49-F238E27FC236}">
                <a16:creationId xmlns="" xmlns:a16="http://schemas.microsoft.com/office/drawing/2014/main" id="{10C5D2C4-2A9A-49D8-A467-E9C6DEE810F6}"/>
              </a:ext>
            </a:extLst>
          </p:cNvPr>
          <p:cNvSpPr txBox="1">
            <a:spLocks/>
          </p:cNvSpPr>
          <p:nvPr/>
        </p:nvSpPr>
        <p:spPr bwMode="auto">
          <a:xfrm>
            <a:off x="404815" y="756919"/>
            <a:ext cx="8407400" cy="722775"/>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Alpha Company </a:t>
            </a:r>
            <a:r>
              <a:rPr lang="en-US" altLang="en-US" sz="2000" dirty="0" smtClean="0">
                <a:latin typeface="Georgia" charset="0"/>
                <a:ea typeface="ＭＳ Ｐゴシック" charset="-128"/>
                <a:cs typeface="MS PGothic" charset="-128"/>
              </a:rPr>
              <a:t>PAC </a:t>
            </a:r>
            <a:r>
              <a:rPr lang="en-US" altLang="en-US" sz="2000" dirty="0">
                <a:latin typeface="Georgia" charset="0"/>
                <a:ea typeface="ＭＳ Ｐゴシック" charset="-128"/>
                <a:cs typeface="MS PGothic" charset="-128"/>
              </a:rPr>
              <a:t>spent </a:t>
            </a:r>
            <a:r>
              <a:rPr lang="en-US" altLang="en-US" sz="2000" dirty="0" smtClean="0">
                <a:latin typeface="Georgia" charset="0"/>
                <a:ea typeface="ＭＳ Ｐゴシック" charset="-128"/>
                <a:cs typeface="MS PGothic" charset="-128"/>
              </a:rPr>
              <a:t>$100,500 on both House and Senate races in California</a:t>
            </a:r>
            <a:endParaRPr lang="en-US" altLang="en-US" sz="2000" dirty="0">
              <a:latin typeface="Georgia" charset="0"/>
              <a:ea typeface="ＭＳ Ｐゴシック" charset="-128"/>
              <a:cs typeface="MS PGothic" charset="-128"/>
            </a:endParaRPr>
          </a:p>
        </p:txBody>
      </p:sp>
      <p:sp>
        <p:nvSpPr>
          <p:cNvPr id="11" name="Rectangle 14">
            <a:extLst>
              <a:ext uri="{FF2B5EF4-FFF2-40B4-BE49-F238E27FC236}">
                <a16:creationId xmlns="" xmlns:a16="http://schemas.microsoft.com/office/drawing/2014/main" id="{031EC584-EBC5-4806-AE7E-F12B00EE4E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Top 10 states by </a:t>
            </a:r>
            <a:r>
              <a:rPr lang="en-US" altLang="en-US" sz="1200" b="1" dirty="0" smtClean="0"/>
              <a:t>total disbursements</a:t>
            </a:r>
            <a:endParaRPr lang="en-US" altLang="en-US" sz="1200" b="1" dirty="0"/>
          </a:p>
        </p:txBody>
      </p:sp>
      <p:sp>
        <p:nvSpPr>
          <p:cNvPr id="12"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AUGUST 21, </a:t>
            </a:r>
            <a:r>
              <a:rPr lang="en-US" altLang="en-US" sz="900" dirty="0" smtClean="0">
                <a:solidFill>
                  <a:schemeClr val="tx1">
                    <a:lumMod val="50000"/>
                    <a:lumOff val="50000"/>
                  </a:schemeClr>
                </a:solidFill>
                <a:latin typeface="Verdana"/>
                <a:cs typeface="Verdana"/>
              </a:rPr>
              <a:t>2018</a:t>
            </a:r>
            <a:endParaRPr lang="en-US" altLang="en-US" sz="900" dirty="0">
              <a:solidFill>
                <a:schemeClr val="tx1">
                  <a:lumMod val="50000"/>
                  <a:lumOff val="50000"/>
                </a:schemeClr>
              </a:solidFill>
              <a:latin typeface="Verdana"/>
              <a:cs typeface="Verdana"/>
            </a:endParaRPr>
          </a:p>
        </p:txBody>
      </p:sp>
      <p:graphicFrame>
        <p:nvGraphicFramePr>
          <p:cNvPr id="25" name="Chart 24"/>
          <p:cNvGraphicFramePr>
            <a:graphicFrameLocks/>
          </p:cNvGraphicFramePr>
          <p:nvPr>
            <p:extLst>
              <p:ext uri="{D42A27DB-BD31-4B8C-83A1-F6EECF244321}">
                <p14:modId xmlns:p14="http://schemas.microsoft.com/office/powerpoint/2010/main" val="906128308"/>
              </p:ext>
            </p:extLst>
          </p:nvPr>
        </p:nvGraphicFramePr>
        <p:xfrm>
          <a:off x="419100" y="2060916"/>
          <a:ext cx="8137759" cy="41570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4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48" y="2039754"/>
            <a:ext cx="8155237" cy="3996606"/>
          </a:xfrm>
          <a:prstGeom prst="rect">
            <a:avLst/>
          </a:prstGeom>
        </p:spPr>
      </p:pic>
      <p:sp>
        <p:nvSpPr>
          <p:cNvPr id="5" name="Slide Number Placeholder 4"/>
          <p:cNvSpPr>
            <a:spLocks noGrp="1"/>
          </p:cNvSpPr>
          <p:nvPr>
            <p:ph type="sldNum" sz="quarter" idx="12"/>
          </p:nvPr>
        </p:nvSpPr>
        <p:spPr/>
        <p:txBody>
          <a:bodyPr/>
          <a:lstStyle/>
          <a:p>
            <a:fld id="{BEFBC90E-502A-A54D-9BAE-6F74229062B0}" type="slidenum">
              <a:rPr lang="en-US" smtClean="0"/>
              <a:pPr/>
              <a:t>8</a:t>
            </a:fld>
            <a:endParaRPr lang="en-US" dirty="0"/>
          </a:p>
        </p:txBody>
      </p:sp>
      <p:sp>
        <p:nvSpPr>
          <p:cNvPr id="125" name="Text Placeholder 18"/>
          <p:cNvSpPr txBox="1">
            <a:spLocks/>
          </p:cNvSpPr>
          <p:nvPr/>
        </p:nvSpPr>
        <p:spPr bwMode="auto">
          <a:xfrm>
            <a:off x="404805" y="6331491"/>
            <a:ext cx="8247721" cy="191226"/>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a:t>
            </a:r>
            <a:r>
              <a:rPr lang="en-US" sz="700" dirty="0">
                <a:solidFill>
                  <a:schemeClr val="tx1">
                    <a:lumMod val="50000"/>
                    <a:lumOff val="50000"/>
                  </a:schemeClr>
                </a:solidFill>
                <a:latin typeface="Georgia"/>
                <a:cs typeface="Georgia"/>
              </a:rPr>
              <a:t>: FEC, 2018; National Journal Research, 2018.</a:t>
            </a:r>
          </a:p>
        </p:txBody>
      </p:sp>
      <p:sp>
        <p:nvSpPr>
          <p:cNvPr id="4" name="Title 1">
            <a:extLst>
              <a:ext uri="{FF2B5EF4-FFF2-40B4-BE49-F238E27FC236}">
                <a16:creationId xmlns="" xmlns:a16="http://schemas.microsoft.com/office/drawing/2014/main" id="{0CDE760F-A481-4F7B-9F2C-0B7C69DE984C}"/>
              </a:ext>
            </a:extLst>
          </p:cNvPr>
          <p:cNvSpPr txBox="1">
            <a:spLocks/>
          </p:cNvSpPr>
          <p:nvPr/>
        </p:nvSpPr>
        <p:spPr bwMode="auto">
          <a:xfrm>
            <a:off x="404815" y="756920"/>
            <a:ext cx="8407400" cy="603397"/>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For the 2018 midterms, Alpha Company PAC has already given to many campaigns nationwide</a:t>
            </a:r>
            <a:endParaRPr lang="en-US" altLang="en-US" sz="2000" dirty="0">
              <a:latin typeface="Georgia" charset="0"/>
              <a:ea typeface="ＭＳ Ｐゴシック" charset="-128"/>
              <a:cs typeface="MS PGothic" charset="-128"/>
            </a:endParaRPr>
          </a:p>
        </p:txBody>
      </p:sp>
      <p:sp>
        <p:nvSpPr>
          <p:cNvPr id="6" name="Rectangle 14">
            <a:extLst>
              <a:ext uri="{FF2B5EF4-FFF2-40B4-BE49-F238E27FC236}">
                <a16:creationId xmlns="" xmlns:a16="http://schemas.microsoft.com/office/drawing/2014/main" id="{6EED89EE-D744-43C9-85A3-53D5026590DB}"/>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Contributions to 2018 House races</a:t>
            </a:r>
          </a:p>
        </p:txBody>
      </p:sp>
      <p:grpSp>
        <p:nvGrpSpPr>
          <p:cNvPr id="8" name="Group 7">
            <a:extLst>
              <a:ext uri="{FF2B5EF4-FFF2-40B4-BE49-F238E27FC236}">
                <a16:creationId xmlns="" xmlns:a16="http://schemas.microsoft.com/office/drawing/2014/main" id="{D64B1BD6-2288-4505-A0BA-BB9E509ABA08}"/>
              </a:ext>
            </a:extLst>
          </p:cNvPr>
          <p:cNvGrpSpPr/>
          <p:nvPr/>
        </p:nvGrpSpPr>
        <p:grpSpPr>
          <a:xfrm>
            <a:off x="7118333" y="4689793"/>
            <a:ext cx="1476812" cy="579440"/>
            <a:chOff x="7376809" y="4676845"/>
            <a:chExt cx="1188532" cy="491927"/>
          </a:xfrm>
        </p:grpSpPr>
        <p:sp>
          <p:nvSpPr>
            <p:cNvPr id="9" name="TextBox 8">
              <a:extLst>
                <a:ext uri="{FF2B5EF4-FFF2-40B4-BE49-F238E27FC236}">
                  <a16:creationId xmlns="" xmlns:a16="http://schemas.microsoft.com/office/drawing/2014/main" id="{967BD70A-C3A7-4FEA-97FE-A6D844E979DE}"/>
                </a:ext>
              </a:extLst>
            </p:cNvPr>
            <p:cNvSpPr txBox="1"/>
            <p:nvPr/>
          </p:nvSpPr>
          <p:spPr>
            <a:xfrm>
              <a:off x="8100650" y="4858168"/>
              <a:ext cx="464691" cy="169840"/>
            </a:xfrm>
            <a:prstGeom prst="rect">
              <a:avLst/>
            </a:prstGeom>
            <a:noFill/>
          </p:spPr>
          <p:txBody>
            <a:bodyPr wrap="none" rtlCol="0">
              <a:spAutoFit/>
            </a:bodyPr>
            <a:lstStyle/>
            <a:p>
              <a:r>
                <a:rPr lang="en-US" sz="700" dirty="0">
                  <a:latin typeface="+mj-lt"/>
                </a:rPr>
                <a:t>$10,000+</a:t>
              </a:r>
            </a:p>
          </p:txBody>
        </p:sp>
        <p:sp>
          <p:nvSpPr>
            <p:cNvPr id="10" name="Rectangle 9">
              <a:extLst>
                <a:ext uri="{FF2B5EF4-FFF2-40B4-BE49-F238E27FC236}">
                  <a16:creationId xmlns="" xmlns:a16="http://schemas.microsoft.com/office/drawing/2014/main" id="{939D4123-8FC8-4D4C-A8EA-AE58B3965A94}"/>
                </a:ext>
              </a:extLst>
            </p:cNvPr>
            <p:cNvSpPr/>
            <p:nvPr/>
          </p:nvSpPr>
          <p:spPr>
            <a:xfrm>
              <a:off x="7694023" y="4904777"/>
              <a:ext cx="461554" cy="107577"/>
            </a:xfrm>
            <a:prstGeom prst="rect">
              <a:avLst/>
            </a:prstGeom>
            <a:gradFill flip="none" rotWithShape="1">
              <a:gsLst>
                <a:gs pos="33000">
                  <a:srgbClr val="8F5153"/>
                </a:gs>
                <a:gs pos="0">
                  <a:srgbClr val="6F3439"/>
                </a:gs>
                <a:gs pos="100000">
                  <a:srgbClr val="9E5F5F">
                    <a:alpha val="65882"/>
                  </a:srgb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 xmlns:a16="http://schemas.microsoft.com/office/drawing/2014/main" id="{5B1B319B-3C25-427E-A911-DF8CF0E50A57}"/>
                </a:ext>
              </a:extLst>
            </p:cNvPr>
            <p:cNvSpPr/>
            <p:nvPr/>
          </p:nvSpPr>
          <p:spPr>
            <a:xfrm>
              <a:off x="7694023" y="5042979"/>
              <a:ext cx="461554" cy="107577"/>
            </a:xfrm>
            <a:prstGeom prst="rect">
              <a:avLst/>
            </a:prstGeom>
            <a:gradFill flip="none" rotWithShape="1">
              <a:gsLst>
                <a:gs pos="0">
                  <a:srgbClr val="4A6F8D"/>
                </a:gs>
                <a:gs pos="100000">
                  <a:srgbClr val="7C9DB6">
                    <a:alpha val="77000"/>
                  </a:srgb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 xmlns:a16="http://schemas.microsoft.com/office/drawing/2014/main" id="{70D0B9A2-673E-4848-8395-7FCB4826FA61}"/>
                </a:ext>
              </a:extLst>
            </p:cNvPr>
            <p:cNvSpPr txBox="1"/>
            <p:nvPr/>
          </p:nvSpPr>
          <p:spPr>
            <a:xfrm>
              <a:off x="8100650" y="4998931"/>
              <a:ext cx="464691" cy="169840"/>
            </a:xfrm>
            <a:prstGeom prst="rect">
              <a:avLst/>
            </a:prstGeom>
            <a:noFill/>
          </p:spPr>
          <p:txBody>
            <a:bodyPr wrap="none" rtlCol="0">
              <a:spAutoFit/>
            </a:bodyPr>
            <a:lstStyle/>
            <a:p>
              <a:r>
                <a:rPr lang="en-US" sz="700" dirty="0">
                  <a:latin typeface="+mj-lt"/>
                </a:rPr>
                <a:t>$10,000+</a:t>
              </a:r>
            </a:p>
          </p:txBody>
        </p:sp>
        <p:sp>
          <p:nvSpPr>
            <p:cNvPr id="13" name="TextBox 12">
              <a:extLst>
                <a:ext uri="{FF2B5EF4-FFF2-40B4-BE49-F238E27FC236}">
                  <a16:creationId xmlns="" xmlns:a16="http://schemas.microsoft.com/office/drawing/2014/main" id="{9A3BC0EE-0411-4CB2-BE00-E33E708A126A}"/>
                </a:ext>
              </a:extLst>
            </p:cNvPr>
            <p:cNvSpPr txBox="1"/>
            <p:nvPr/>
          </p:nvSpPr>
          <p:spPr>
            <a:xfrm>
              <a:off x="7417832" y="4676845"/>
              <a:ext cx="535645" cy="195969"/>
            </a:xfrm>
            <a:prstGeom prst="rect">
              <a:avLst/>
            </a:prstGeom>
            <a:noFill/>
          </p:spPr>
          <p:txBody>
            <a:bodyPr wrap="none" rtlCol="0">
              <a:spAutoFit/>
            </a:bodyPr>
            <a:lstStyle/>
            <a:p>
              <a:r>
                <a:rPr lang="en-US" sz="900" dirty="0">
                  <a:latin typeface="+mj-lt"/>
                </a:rPr>
                <a:t>Donation</a:t>
              </a:r>
            </a:p>
          </p:txBody>
        </p:sp>
        <p:sp>
          <p:nvSpPr>
            <p:cNvPr id="14" name="TextBox 13">
              <a:extLst>
                <a:ext uri="{FF2B5EF4-FFF2-40B4-BE49-F238E27FC236}">
                  <a16:creationId xmlns="" xmlns:a16="http://schemas.microsoft.com/office/drawing/2014/main" id="{1E314D12-64DF-4830-8441-A3C2DAA38248}"/>
                </a:ext>
              </a:extLst>
            </p:cNvPr>
            <p:cNvSpPr txBox="1"/>
            <p:nvPr/>
          </p:nvSpPr>
          <p:spPr>
            <a:xfrm>
              <a:off x="7376809" y="4998931"/>
              <a:ext cx="236344" cy="169841"/>
            </a:xfrm>
            <a:prstGeom prst="rect">
              <a:avLst/>
            </a:prstGeom>
            <a:noFill/>
          </p:spPr>
          <p:txBody>
            <a:bodyPr wrap="none" rtlCol="0">
              <a:spAutoFit/>
            </a:bodyPr>
            <a:lstStyle/>
            <a:p>
              <a:r>
                <a:rPr lang="en-US" sz="700" dirty="0">
                  <a:latin typeface="+mj-lt"/>
                </a:rPr>
                <a:t>$0</a:t>
              </a:r>
            </a:p>
          </p:txBody>
        </p:sp>
        <p:sp>
          <p:nvSpPr>
            <p:cNvPr id="15" name="TextBox 14">
              <a:extLst>
                <a:ext uri="{FF2B5EF4-FFF2-40B4-BE49-F238E27FC236}">
                  <a16:creationId xmlns="" xmlns:a16="http://schemas.microsoft.com/office/drawing/2014/main" id="{E851B233-C977-49FB-9295-1D1132582E83}"/>
                </a:ext>
              </a:extLst>
            </p:cNvPr>
            <p:cNvSpPr txBox="1"/>
            <p:nvPr/>
          </p:nvSpPr>
          <p:spPr>
            <a:xfrm>
              <a:off x="7376809" y="4859953"/>
              <a:ext cx="236344" cy="169841"/>
            </a:xfrm>
            <a:prstGeom prst="rect">
              <a:avLst/>
            </a:prstGeom>
            <a:noFill/>
          </p:spPr>
          <p:txBody>
            <a:bodyPr wrap="none" rtlCol="0">
              <a:spAutoFit/>
            </a:bodyPr>
            <a:lstStyle/>
            <a:p>
              <a:r>
                <a:rPr lang="en-US" sz="700" dirty="0">
                  <a:latin typeface="+mj-lt"/>
                </a:rPr>
                <a:t>$0</a:t>
              </a:r>
            </a:p>
          </p:txBody>
        </p:sp>
      </p:grpSp>
      <p:sp>
        <p:nvSpPr>
          <p:cNvPr id="17"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JUNE 30, 2018</a:t>
            </a:r>
          </a:p>
        </p:txBody>
      </p:sp>
      <p:sp>
        <p:nvSpPr>
          <p:cNvPr id="2" name="Rectangle 1"/>
          <p:cNvSpPr/>
          <p:nvPr/>
        </p:nvSpPr>
        <p:spPr>
          <a:xfrm>
            <a:off x="6901263" y="5352665"/>
            <a:ext cx="1910952" cy="701731"/>
          </a:xfrm>
          <a:prstGeom prst="rect">
            <a:avLst/>
          </a:prstGeom>
        </p:spPr>
        <p:txBody>
          <a:bodyPr wrap="square">
            <a:spAutoFit/>
          </a:bodyPr>
          <a:lstStyle/>
          <a:p>
            <a:pPr>
              <a:lnSpc>
                <a:spcPct val="110000"/>
              </a:lnSpc>
              <a:defRPr/>
            </a:pPr>
            <a:r>
              <a:rPr lang="en-US" sz="900" i="1" dirty="0">
                <a:latin typeface="Georgia"/>
                <a:cs typeface="Georgia"/>
              </a:rPr>
              <a:t>C – Donations to non-incumbents</a:t>
            </a:r>
          </a:p>
          <a:p>
            <a:pPr>
              <a:lnSpc>
                <a:spcPct val="110000"/>
              </a:lnSpc>
              <a:defRPr/>
            </a:pPr>
            <a:r>
              <a:rPr lang="en-US" sz="900" i="1" dirty="0">
                <a:latin typeface="Georgia"/>
                <a:cs typeface="Georgia"/>
              </a:rPr>
              <a:t>* — Donations to a candidate that is retiring or seeking another office</a:t>
            </a:r>
          </a:p>
        </p:txBody>
      </p:sp>
    </p:spTree>
    <p:extLst>
      <p:ext uri="{BB962C8B-B14F-4D97-AF65-F5344CB8AC3E}">
        <p14:creationId xmlns:p14="http://schemas.microsoft.com/office/powerpoint/2010/main" val="19076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41" y="2123764"/>
            <a:ext cx="7794702" cy="3802922"/>
          </a:xfrm>
          <a:prstGeom prst="rect">
            <a:avLst/>
          </a:prstGeom>
        </p:spPr>
      </p:pic>
      <p:sp>
        <p:nvSpPr>
          <p:cNvPr id="5" name="Slide Number Placeholder 4"/>
          <p:cNvSpPr>
            <a:spLocks noGrp="1"/>
          </p:cNvSpPr>
          <p:nvPr>
            <p:ph type="sldNum" sz="quarter" idx="12"/>
          </p:nvPr>
        </p:nvSpPr>
        <p:spPr/>
        <p:txBody>
          <a:bodyPr/>
          <a:lstStyle/>
          <a:p>
            <a:fld id="{BEFBC90E-502A-A54D-9BAE-6F74229062B0}" type="slidenum">
              <a:rPr lang="en-US" smtClean="0"/>
              <a:pPr/>
              <a:t>9</a:t>
            </a:fld>
            <a:endParaRPr lang="en-US" dirty="0"/>
          </a:p>
        </p:txBody>
      </p:sp>
      <p:sp>
        <p:nvSpPr>
          <p:cNvPr id="125" name="Text Placeholder 18"/>
          <p:cNvSpPr txBox="1">
            <a:spLocks/>
          </p:cNvSpPr>
          <p:nvPr/>
        </p:nvSpPr>
        <p:spPr bwMode="auto">
          <a:xfrm>
            <a:off x="410039" y="6352866"/>
            <a:ext cx="8247721" cy="191226"/>
          </a:xfrm>
          <a:prstGeom prst="rect">
            <a:avLst/>
          </a:prstGeom>
          <a:noFill/>
          <a:ln>
            <a:noFill/>
          </a:ln>
          <a:extLst/>
        </p:spPr>
        <p:txBody>
          <a:bodyPr anchor="b"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a:t>
            </a:r>
            <a:r>
              <a:rPr lang="en-US" sz="700" dirty="0">
                <a:solidFill>
                  <a:schemeClr val="tx1">
                    <a:lumMod val="50000"/>
                    <a:lumOff val="50000"/>
                  </a:schemeClr>
                </a:solidFill>
                <a:latin typeface="Georgia"/>
                <a:cs typeface="Georgia"/>
              </a:rPr>
              <a:t>: FEC, 2018; National Journal Research, 2018.</a:t>
            </a:r>
          </a:p>
        </p:txBody>
      </p:sp>
      <p:sp>
        <p:nvSpPr>
          <p:cNvPr id="4" name="Title 1">
            <a:extLst>
              <a:ext uri="{FF2B5EF4-FFF2-40B4-BE49-F238E27FC236}">
                <a16:creationId xmlns="" xmlns:a16="http://schemas.microsoft.com/office/drawing/2014/main" id="{C7D471E4-5A3B-47A3-9968-53F17A426813}"/>
              </a:ext>
            </a:extLst>
          </p:cNvPr>
          <p:cNvSpPr txBox="1">
            <a:spLocks/>
          </p:cNvSpPr>
          <p:nvPr/>
        </p:nvSpPr>
        <p:spPr bwMode="auto">
          <a:xfrm>
            <a:off x="404815" y="756919"/>
            <a:ext cx="8407400" cy="61105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Alpha Company </a:t>
            </a:r>
            <a:r>
              <a:rPr lang="en-US" altLang="en-US" sz="2000" dirty="0">
                <a:latin typeface="Georgia" charset="0"/>
                <a:ea typeface="ＭＳ Ｐゴシック" charset="-128"/>
                <a:cs typeface="MS PGothic" charset="-128"/>
              </a:rPr>
              <a:t>PAC has given to key 2018 Senate races and many senators not up for re-election until 2020</a:t>
            </a:r>
          </a:p>
        </p:txBody>
      </p:sp>
      <p:sp>
        <p:nvSpPr>
          <p:cNvPr id="7" name="Rectangle 14">
            <a:extLst>
              <a:ext uri="{FF2B5EF4-FFF2-40B4-BE49-F238E27FC236}">
                <a16:creationId xmlns="" xmlns:a16="http://schemas.microsoft.com/office/drawing/2014/main" id="{194391A8-657F-43C5-9F8A-E4D73A0D4BF8}"/>
              </a:ext>
            </a:extLst>
          </p:cNvPr>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Contributions to 2018 Senate races</a:t>
            </a:r>
          </a:p>
        </p:txBody>
      </p:sp>
      <p:sp>
        <p:nvSpPr>
          <p:cNvPr id="17" name="Rectangle 14">
            <a:extLst>
              <a:ext uri="{FF2B5EF4-FFF2-40B4-BE49-F238E27FC236}">
                <a16:creationId xmlns="" xmlns:a16="http://schemas.microsoft.com/office/drawing/2014/main" id="{631A48A5-CCBC-4C7F-8A39-4BED30A8EC97}"/>
              </a:ext>
            </a:extLst>
          </p:cNvPr>
          <p:cNvSpPr>
            <a:spLocks noChangeArrowheads="1"/>
          </p:cNvSpPr>
          <p:nvPr/>
        </p:nvSpPr>
        <p:spPr bwMode="auto">
          <a:xfrm>
            <a:off x="419100" y="1830085"/>
            <a:ext cx="4023171" cy="230832"/>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900" dirty="0">
                <a:solidFill>
                  <a:schemeClr val="tx1">
                    <a:lumMod val="50000"/>
                    <a:lumOff val="50000"/>
                  </a:schemeClr>
                </a:solidFill>
                <a:latin typeface="Verdana"/>
                <a:cs typeface="Verdana"/>
              </a:rPr>
              <a:t>AS OF JUNE 30, 2018</a:t>
            </a:r>
          </a:p>
        </p:txBody>
      </p:sp>
      <p:grpSp>
        <p:nvGrpSpPr>
          <p:cNvPr id="16" name="Group 15">
            <a:extLst>
              <a:ext uri="{FF2B5EF4-FFF2-40B4-BE49-F238E27FC236}">
                <a16:creationId xmlns="" xmlns:a16="http://schemas.microsoft.com/office/drawing/2014/main" id="{D64B1BD6-2288-4505-A0BA-BB9E509ABA08}"/>
              </a:ext>
            </a:extLst>
          </p:cNvPr>
          <p:cNvGrpSpPr/>
          <p:nvPr/>
        </p:nvGrpSpPr>
        <p:grpSpPr>
          <a:xfrm>
            <a:off x="7118333" y="4689793"/>
            <a:ext cx="1476812" cy="579440"/>
            <a:chOff x="7376809" y="4676845"/>
            <a:chExt cx="1188532" cy="491927"/>
          </a:xfrm>
        </p:grpSpPr>
        <p:sp>
          <p:nvSpPr>
            <p:cNvPr id="18" name="TextBox 17">
              <a:extLst>
                <a:ext uri="{FF2B5EF4-FFF2-40B4-BE49-F238E27FC236}">
                  <a16:creationId xmlns="" xmlns:a16="http://schemas.microsoft.com/office/drawing/2014/main" id="{967BD70A-C3A7-4FEA-97FE-A6D844E979DE}"/>
                </a:ext>
              </a:extLst>
            </p:cNvPr>
            <p:cNvSpPr txBox="1"/>
            <p:nvPr/>
          </p:nvSpPr>
          <p:spPr>
            <a:xfrm>
              <a:off x="8100650" y="4858168"/>
              <a:ext cx="464691" cy="169840"/>
            </a:xfrm>
            <a:prstGeom prst="rect">
              <a:avLst/>
            </a:prstGeom>
            <a:noFill/>
          </p:spPr>
          <p:txBody>
            <a:bodyPr wrap="none" rtlCol="0">
              <a:spAutoFit/>
            </a:bodyPr>
            <a:lstStyle/>
            <a:p>
              <a:r>
                <a:rPr lang="en-US" sz="700" dirty="0">
                  <a:latin typeface="+mj-lt"/>
                </a:rPr>
                <a:t>$10,000+</a:t>
              </a:r>
            </a:p>
          </p:txBody>
        </p:sp>
        <p:sp>
          <p:nvSpPr>
            <p:cNvPr id="19" name="Rectangle 18">
              <a:extLst>
                <a:ext uri="{FF2B5EF4-FFF2-40B4-BE49-F238E27FC236}">
                  <a16:creationId xmlns="" xmlns:a16="http://schemas.microsoft.com/office/drawing/2014/main" id="{939D4123-8FC8-4D4C-A8EA-AE58B3965A94}"/>
                </a:ext>
              </a:extLst>
            </p:cNvPr>
            <p:cNvSpPr/>
            <p:nvPr/>
          </p:nvSpPr>
          <p:spPr>
            <a:xfrm>
              <a:off x="7694023" y="4904777"/>
              <a:ext cx="461554" cy="107577"/>
            </a:xfrm>
            <a:prstGeom prst="rect">
              <a:avLst/>
            </a:prstGeom>
            <a:gradFill flip="none" rotWithShape="1">
              <a:gsLst>
                <a:gs pos="33000">
                  <a:srgbClr val="8F5153"/>
                </a:gs>
                <a:gs pos="0">
                  <a:srgbClr val="6F3439"/>
                </a:gs>
                <a:gs pos="100000">
                  <a:srgbClr val="9E5F5F">
                    <a:alpha val="65882"/>
                  </a:srgb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 xmlns:a16="http://schemas.microsoft.com/office/drawing/2014/main" id="{5B1B319B-3C25-427E-A911-DF8CF0E50A57}"/>
                </a:ext>
              </a:extLst>
            </p:cNvPr>
            <p:cNvSpPr/>
            <p:nvPr/>
          </p:nvSpPr>
          <p:spPr>
            <a:xfrm>
              <a:off x="7694023" y="5042979"/>
              <a:ext cx="461554" cy="107577"/>
            </a:xfrm>
            <a:prstGeom prst="rect">
              <a:avLst/>
            </a:prstGeom>
            <a:gradFill flip="none" rotWithShape="1">
              <a:gsLst>
                <a:gs pos="0">
                  <a:srgbClr val="4A6F8D"/>
                </a:gs>
                <a:gs pos="100000">
                  <a:srgbClr val="7C9DB6">
                    <a:alpha val="77000"/>
                  </a:srgb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 xmlns:a16="http://schemas.microsoft.com/office/drawing/2014/main" id="{70D0B9A2-673E-4848-8395-7FCB4826FA61}"/>
                </a:ext>
              </a:extLst>
            </p:cNvPr>
            <p:cNvSpPr txBox="1"/>
            <p:nvPr/>
          </p:nvSpPr>
          <p:spPr>
            <a:xfrm>
              <a:off x="8100650" y="4998931"/>
              <a:ext cx="464691" cy="169840"/>
            </a:xfrm>
            <a:prstGeom prst="rect">
              <a:avLst/>
            </a:prstGeom>
            <a:noFill/>
          </p:spPr>
          <p:txBody>
            <a:bodyPr wrap="none" rtlCol="0">
              <a:spAutoFit/>
            </a:bodyPr>
            <a:lstStyle/>
            <a:p>
              <a:r>
                <a:rPr lang="en-US" sz="700" dirty="0">
                  <a:latin typeface="+mj-lt"/>
                </a:rPr>
                <a:t>$10,000+</a:t>
              </a:r>
            </a:p>
          </p:txBody>
        </p:sp>
        <p:sp>
          <p:nvSpPr>
            <p:cNvPr id="22" name="TextBox 21">
              <a:extLst>
                <a:ext uri="{FF2B5EF4-FFF2-40B4-BE49-F238E27FC236}">
                  <a16:creationId xmlns="" xmlns:a16="http://schemas.microsoft.com/office/drawing/2014/main" id="{9A3BC0EE-0411-4CB2-BE00-E33E708A126A}"/>
                </a:ext>
              </a:extLst>
            </p:cNvPr>
            <p:cNvSpPr txBox="1"/>
            <p:nvPr/>
          </p:nvSpPr>
          <p:spPr>
            <a:xfrm>
              <a:off x="7417832" y="4676845"/>
              <a:ext cx="535645" cy="195969"/>
            </a:xfrm>
            <a:prstGeom prst="rect">
              <a:avLst/>
            </a:prstGeom>
            <a:noFill/>
          </p:spPr>
          <p:txBody>
            <a:bodyPr wrap="none" rtlCol="0">
              <a:spAutoFit/>
            </a:bodyPr>
            <a:lstStyle/>
            <a:p>
              <a:r>
                <a:rPr lang="en-US" sz="900" dirty="0">
                  <a:latin typeface="+mj-lt"/>
                </a:rPr>
                <a:t>Donation</a:t>
              </a:r>
            </a:p>
          </p:txBody>
        </p:sp>
        <p:sp>
          <p:nvSpPr>
            <p:cNvPr id="23" name="TextBox 22">
              <a:extLst>
                <a:ext uri="{FF2B5EF4-FFF2-40B4-BE49-F238E27FC236}">
                  <a16:creationId xmlns="" xmlns:a16="http://schemas.microsoft.com/office/drawing/2014/main" id="{1E314D12-64DF-4830-8441-A3C2DAA38248}"/>
                </a:ext>
              </a:extLst>
            </p:cNvPr>
            <p:cNvSpPr txBox="1"/>
            <p:nvPr/>
          </p:nvSpPr>
          <p:spPr>
            <a:xfrm>
              <a:off x="7376809" y="4998931"/>
              <a:ext cx="236344" cy="169841"/>
            </a:xfrm>
            <a:prstGeom prst="rect">
              <a:avLst/>
            </a:prstGeom>
            <a:noFill/>
          </p:spPr>
          <p:txBody>
            <a:bodyPr wrap="none" rtlCol="0">
              <a:spAutoFit/>
            </a:bodyPr>
            <a:lstStyle/>
            <a:p>
              <a:r>
                <a:rPr lang="en-US" sz="700" dirty="0">
                  <a:latin typeface="+mj-lt"/>
                </a:rPr>
                <a:t>$0</a:t>
              </a:r>
            </a:p>
          </p:txBody>
        </p:sp>
        <p:sp>
          <p:nvSpPr>
            <p:cNvPr id="24" name="TextBox 23">
              <a:extLst>
                <a:ext uri="{FF2B5EF4-FFF2-40B4-BE49-F238E27FC236}">
                  <a16:creationId xmlns="" xmlns:a16="http://schemas.microsoft.com/office/drawing/2014/main" id="{E851B233-C977-49FB-9295-1D1132582E83}"/>
                </a:ext>
              </a:extLst>
            </p:cNvPr>
            <p:cNvSpPr txBox="1"/>
            <p:nvPr/>
          </p:nvSpPr>
          <p:spPr>
            <a:xfrm>
              <a:off x="7376809" y="4859953"/>
              <a:ext cx="236344" cy="169841"/>
            </a:xfrm>
            <a:prstGeom prst="rect">
              <a:avLst/>
            </a:prstGeom>
            <a:noFill/>
          </p:spPr>
          <p:txBody>
            <a:bodyPr wrap="none" rtlCol="0">
              <a:spAutoFit/>
            </a:bodyPr>
            <a:lstStyle/>
            <a:p>
              <a:r>
                <a:rPr lang="en-US" sz="700" dirty="0">
                  <a:latin typeface="+mj-lt"/>
                </a:rPr>
                <a:t>$0</a:t>
              </a:r>
            </a:p>
          </p:txBody>
        </p:sp>
      </p:grpSp>
      <p:sp>
        <p:nvSpPr>
          <p:cNvPr id="25" name="Rectangle 24"/>
          <p:cNvSpPr/>
          <p:nvPr/>
        </p:nvSpPr>
        <p:spPr>
          <a:xfrm>
            <a:off x="6901263" y="5352665"/>
            <a:ext cx="1910952" cy="549381"/>
          </a:xfrm>
          <a:prstGeom prst="rect">
            <a:avLst/>
          </a:prstGeom>
        </p:spPr>
        <p:txBody>
          <a:bodyPr wrap="square">
            <a:spAutoFit/>
          </a:bodyPr>
          <a:lstStyle/>
          <a:p>
            <a:pPr>
              <a:lnSpc>
                <a:spcPct val="110000"/>
              </a:lnSpc>
              <a:defRPr/>
            </a:pPr>
            <a:r>
              <a:rPr lang="en-US" sz="900" i="1" dirty="0">
                <a:latin typeface="Georgia"/>
                <a:cs typeface="Georgia"/>
              </a:rPr>
              <a:t>C – Donations to non-incumbents</a:t>
            </a:r>
          </a:p>
          <a:p>
            <a:pPr>
              <a:lnSpc>
                <a:spcPct val="110000"/>
              </a:lnSpc>
              <a:defRPr/>
            </a:pPr>
            <a:r>
              <a:rPr lang="en-US" sz="900" i="1" dirty="0">
                <a:latin typeface="Georgia"/>
                <a:cs typeface="Georgia"/>
              </a:rPr>
              <a:t>* — Donations to a candidate that is retiring or </a:t>
            </a:r>
            <a:r>
              <a:rPr lang="en-US" sz="900" i="1" dirty="0" smtClean="0">
                <a:latin typeface="Georgia"/>
                <a:cs typeface="Georgia"/>
              </a:rPr>
              <a:t>not up for reelection</a:t>
            </a:r>
            <a:endParaRPr lang="en-US" sz="900" i="1" dirty="0">
              <a:latin typeface="Georgia"/>
              <a:cs typeface="Georgia"/>
            </a:endParaRPr>
          </a:p>
        </p:txBody>
      </p:sp>
    </p:spTree>
    <p:extLst>
      <p:ext uri="{BB962C8B-B14F-4D97-AF65-F5344CB8AC3E}">
        <p14:creationId xmlns:p14="http://schemas.microsoft.com/office/powerpoint/2010/main" val="2133266141"/>
      </p:ext>
    </p:extLst>
  </p:cSld>
  <p:clrMapOvr>
    <a:masterClrMapping/>
  </p:clrMapOvr>
</p:sld>
</file>

<file path=ppt/theme/theme1.xml><?xml version="1.0" encoding="utf-8"?>
<a:theme xmlns:a="http://schemas.openxmlformats.org/drawingml/2006/main" name="Office Theme">
  <a:themeElements>
    <a:clrScheme name="NJ v8">
      <a:dk1>
        <a:srgbClr val="000000"/>
      </a:dk1>
      <a:lt1>
        <a:srgbClr val="FFFFFF"/>
      </a:lt1>
      <a:dk2>
        <a:srgbClr val="A02C1C"/>
      </a:dk2>
      <a:lt2>
        <a:srgbClr val="284D81"/>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extLst>
    <a:ext uri="{05A4C25C-085E-4340-85A3-A5531E510DB2}">
      <thm15:themeFamily xmlns:thm15="http://schemas.microsoft.com/office/thememl/2012/main" name="PC template - 8.8.18" id="{A2ADF05A-78EF-644E-8E6A-0E3ED22DDCCB}" vid="{A079CC2F-9D89-E849-BC54-3995C96A69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NJ_template</Template>
  <TotalTime>7962</TotalTime>
  <Words>936</Words>
  <Application>Microsoft Macintosh PowerPoint</Application>
  <PresentationFormat>On-screen Show (4:3)</PresentationFormat>
  <Paragraphs>139</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Georgia</vt:lpstr>
      <vt:lpstr>MS PGothic</vt:lpstr>
      <vt:lpstr>ＭＳ Ｐゴシック</vt:lpstr>
      <vt:lpstr>Verdana</vt:lpstr>
      <vt:lpstr>Arial</vt:lpstr>
      <vt:lpstr>Office Theme</vt:lpstr>
      <vt:lpstr>PAC Insights Report: Alpha 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60</cp:revision>
  <cp:lastPrinted>2018-09-25T20:04:10Z</cp:lastPrinted>
  <dcterms:created xsi:type="dcterms:W3CDTF">2018-09-12T19:50:24Z</dcterms:created>
  <dcterms:modified xsi:type="dcterms:W3CDTF">2018-10-04T18:18:52Z</dcterms:modified>
</cp:coreProperties>
</file>