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92" r:id="rId3"/>
    <p:sldId id="284" r:id="rId4"/>
    <p:sldId id="293" r:id="rId5"/>
    <p:sldId id="29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  <p:cmAuthor id="2" name="Stublen, Daniel" initials="SD" lastIdx="2" clrIdx="1">
    <p:extLst>
      <p:ext uri="{19B8F6BF-5375-455C-9EA6-DF929625EA0E}">
        <p15:presenceInfo xmlns:p15="http://schemas.microsoft.com/office/powerpoint/2012/main" userId="Stublen, Dani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2830"/>
    <a:srgbClr val="765C92"/>
    <a:srgbClr val="0C396F"/>
    <a:srgbClr val="9D7C46"/>
    <a:srgbClr val="F0EAE3"/>
    <a:srgbClr val="D9D9D9"/>
    <a:srgbClr val="595959"/>
    <a:srgbClr val="D5E1D8"/>
    <a:srgbClr val="DDB1B1"/>
    <a:srgbClr val="71B3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97" autoAdjust="0"/>
    <p:restoredTop sz="95833"/>
  </p:normalViewPr>
  <p:slideViewPr>
    <p:cSldViewPr snapToGrid="0" snapToObjects="1">
      <p:cViewPr varScale="1">
        <p:scale>
          <a:sx n="103" d="100"/>
          <a:sy n="103" d="100"/>
        </p:scale>
        <p:origin x="832" y="168"/>
      </p:cViewPr>
      <p:guideLst>
        <p:guide orient="horz" pos="1008"/>
        <p:guide pos="3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DF38E-74AC-0D40-B0D5-7EC4C125E7FD}" type="datetimeFigureOut">
              <a:rPr lang="en-US" smtClean="0"/>
              <a:t>10/1/18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10/1/18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201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799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795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10/1/18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F6EB1-510D-4FD8-8C6B-96EFC275784D}" type="datetime1">
              <a:rPr lang="en-US" smtClean="0"/>
              <a:t>10/1/18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7"/>
          <p:cNvSpPr>
            <a:spLocks noGrp="1"/>
          </p:cNvSpPr>
          <p:nvPr>
            <p:ph type="ctrTitle"/>
          </p:nvPr>
        </p:nvSpPr>
        <p:spPr>
          <a:xfrm>
            <a:off x="404814" y="1122363"/>
            <a:ext cx="8167688" cy="1116012"/>
          </a:xfrm>
        </p:spPr>
        <p:txBody>
          <a:bodyPr>
            <a:normAutofit/>
          </a:bodyPr>
          <a:lstStyle/>
          <a:p>
            <a:pPr algn="l"/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Key Senate votes on Supreme Court nominee Kavanaugh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2748" y="4220996"/>
            <a:ext cx="3675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b="1" dirty="0">
                <a:latin typeface="Georgia"/>
                <a:ea typeface="MS PGothic" panose="020B0600070205080204" pitchFamily="34" charset="-128"/>
                <a:cs typeface="Georgia"/>
              </a:rPr>
              <a:t>October 1, 2018</a:t>
            </a:r>
          </a:p>
          <a:p>
            <a:pPr>
              <a:defRPr/>
            </a:pPr>
            <a:endParaRPr lang="en-US" sz="1200" b="1" dirty="0">
              <a:latin typeface="Georgia"/>
              <a:ea typeface="MS PGothic" panose="020B0600070205080204" pitchFamily="34" charset="-128"/>
              <a:cs typeface="Georgia"/>
            </a:endParaRPr>
          </a:p>
          <a:p>
            <a:pPr>
              <a:defRPr/>
            </a:pPr>
            <a:r>
              <a:rPr lang="en-US" sz="1200" b="1" dirty="0">
                <a:latin typeface="Georgia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>
              <a:defRPr/>
            </a:pPr>
            <a:r>
              <a:rPr lang="en-US" sz="1200" i="1" dirty="0">
                <a:latin typeface="Georgia"/>
                <a:ea typeface="MS PGothic" panose="020B0600070205080204" pitchFamily="34" charset="-128"/>
                <a:cs typeface="Georgia"/>
              </a:rPr>
              <a:t>Nicholas Wu</a:t>
            </a:r>
          </a:p>
        </p:txBody>
      </p:sp>
      <p:sp>
        <p:nvSpPr>
          <p:cNvPr id="8" name="Rectangle 7"/>
          <p:cNvSpPr/>
          <p:nvPr/>
        </p:nvSpPr>
        <p:spPr>
          <a:xfrm>
            <a:off x="335331" y="6206980"/>
            <a:ext cx="8490283" cy="51110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735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Title 1"/>
          <p:cNvSpPr txBox="1">
            <a:spLocks/>
          </p:cNvSpPr>
          <p:nvPr/>
        </p:nvSpPr>
        <p:spPr bwMode="auto">
          <a:xfrm>
            <a:off x="408598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Current Senate divisions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2</a:t>
            </a:fld>
            <a:endParaRPr lang="en-US" dirty="0"/>
          </a:p>
        </p:txBody>
      </p:sp>
      <p:cxnSp>
        <p:nvCxnSpPr>
          <p:cNvPr id="893" name="Straight Connector 892"/>
          <p:cNvCxnSpPr/>
          <p:nvPr/>
        </p:nvCxnSpPr>
        <p:spPr bwMode="auto">
          <a:xfrm>
            <a:off x="2481181" y="2121991"/>
            <a:ext cx="0" cy="1113295"/>
          </a:xfrm>
          <a:prstGeom prst="line">
            <a:avLst/>
          </a:prstGeom>
          <a:ln w="19050">
            <a:solidFill>
              <a:srgbClr val="96969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4" name="TextBox 7"/>
          <p:cNvSpPr txBox="1">
            <a:spLocks noChangeArrowheads="1"/>
          </p:cNvSpPr>
          <p:nvPr/>
        </p:nvSpPr>
        <p:spPr bwMode="auto">
          <a:xfrm>
            <a:off x="2225918" y="1920497"/>
            <a:ext cx="206692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7F7F7F"/>
                </a:solidFill>
                <a:cs typeface="Verdana"/>
              </a:rPr>
              <a:t>50 votes for majority</a:t>
            </a:r>
          </a:p>
        </p:txBody>
      </p:sp>
      <p:sp>
        <p:nvSpPr>
          <p:cNvPr id="898" name="Oval 897"/>
          <p:cNvSpPr/>
          <p:nvPr/>
        </p:nvSpPr>
        <p:spPr bwMode="auto">
          <a:xfrm rot="19023228">
            <a:off x="2270898" y="3085656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01" name="Oval 900"/>
          <p:cNvSpPr/>
          <p:nvPr/>
        </p:nvSpPr>
        <p:spPr bwMode="auto">
          <a:xfrm rot="19023228">
            <a:off x="1864498" y="3214244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03" name="Oval 902"/>
          <p:cNvSpPr/>
          <p:nvPr/>
        </p:nvSpPr>
        <p:spPr bwMode="auto">
          <a:xfrm rot="19023228">
            <a:off x="1700986" y="3328544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04" name="Oval 903"/>
          <p:cNvSpPr/>
          <p:nvPr/>
        </p:nvSpPr>
        <p:spPr bwMode="auto">
          <a:xfrm rot="19023228">
            <a:off x="1558111" y="3468244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05" name="Oval 904"/>
          <p:cNvSpPr/>
          <p:nvPr/>
        </p:nvSpPr>
        <p:spPr bwMode="auto">
          <a:xfrm rot="19023228">
            <a:off x="1448573" y="3639694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06" name="Oval 905"/>
          <p:cNvSpPr/>
          <p:nvPr/>
        </p:nvSpPr>
        <p:spPr bwMode="auto">
          <a:xfrm rot="19023228">
            <a:off x="1367611" y="3830194"/>
            <a:ext cx="160337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07" name="Oval 906"/>
          <p:cNvSpPr/>
          <p:nvPr/>
        </p:nvSpPr>
        <p:spPr bwMode="auto">
          <a:xfrm rot="19023228">
            <a:off x="1329511" y="4037362"/>
            <a:ext cx="158750" cy="158750"/>
          </a:xfrm>
          <a:prstGeom prst="ellipse">
            <a:avLst/>
          </a:prstGeom>
          <a:solidFill>
            <a:schemeClr val="accent2"/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08" name="Oval 907"/>
          <p:cNvSpPr/>
          <p:nvPr/>
        </p:nvSpPr>
        <p:spPr bwMode="auto">
          <a:xfrm rot="19023228">
            <a:off x="1143773" y="4037362"/>
            <a:ext cx="158750" cy="158750"/>
          </a:xfrm>
          <a:prstGeom prst="ellipse">
            <a:avLst/>
          </a:prstGeom>
          <a:solidFill>
            <a:schemeClr val="accent2"/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09" name="Oval 908"/>
          <p:cNvSpPr/>
          <p:nvPr/>
        </p:nvSpPr>
        <p:spPr bwMode="auto">
          <a:xfrm rot="19023228">
            <a:off x="1178698" y="3819081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10" name="Oval 909"/>
          <p:cNvSpPr/>
          <p:nvPr/>
        </p:nvSpPr>
        <p:spPr bwMode="auto">
          <a:xfrm rot="19023228">
            <a:off x="1251723" y="3611119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11" name="Oval 910"/>
          <p:cNvSpPr/>
          <p:nvPr/>
        </p:nvSpPr>
        <p:spPr bwMode="auto">
          <a:xfrm rot="19023228">
            <a:off x="2557549" y="2307781"/>
            <a:ext cx="160337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12" name="Oval 911"/>
          <p:cNvSpPr/>
          <p:nvPr/>
        </p:nvSpPr>
        <p:spPr bwMode="auto">
          <a:xfrm rot="19023228">
            <a:off x="2270898" y="2307781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14" name="Oval 913"/>
          <p:cNvSpPr/>
          <p:nvPr/>
        </p:nvSpPr>
        <p:spPr bwMode="auto">
          <a:xfrm rot="19023228">
            <a:off x="570686" y="4037362"/>
            <a:ext cx="158750" cy="158750"/>
          </a:xfrm>
          <a:prstGeom prst="ellipse">
            <a:avLst/>
          </a:prstGeom>
          <a:solidFill>
            <a:schemeClr val="accent2"/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15" name="Oval 914"/>
          <p:cNvSpPr/>
          <p:nvPr/>
        </p:nvSpPr>
        <p:spPr bwMode="auto">
          <a:xfrm rot="19023228">
            <a:off x="600848" y="3788919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16" name="Oval 915"/>
          <p:cNvSpPr/>
          <p:nvPr/>
        </p:nvSpPr>
        <p:spPr bwMode="auto">
          <a:xfrm rot="19023228">
            <a:off x="662761" y="3550794"/>
            <a:ext cx="160337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17" name="Oval 916"/>
          <p:cNvSpPr/>
          <p:nvPr/>
        </p:nvSpPr>
        <p:spPr bwMode="auto">
          <a:xfrm rot="19023228">
            <a:off x="753248" y="3328544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18" name="Oval 917"/>
          <p:cNvSpPr/>
          <p:nvPr/>
        </p:nvSpPr>
        <p:spPr bwMode="auto">
          <a:xfrm rot="19023228">
            <a:off x="869136" y="3122169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19" name="Oval 918"/>
          <p:cNvSpPr/>
          <p:nvPr/>
        </p:nvSpPr>
        <p:spPr bwMode="auto">
          <a:xfrm rot="19023228">
            <a:off x="1012011" y="2934844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20" name="Oval 919"/>
          <p:cNvSpPr/>
          <p:nvPr/>
        </p:nvSpPr>
        <p:spPr bwMode="auto">
          <a:xfrm rot="19023228">
            <a:off x="1175523" y="2764981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21" name="Oval 920"/>
          <p:cNvSpPr/>
          <p:nvPr/>
        </p:nvSpPr>
        <p:spPr bwMode="auto">
          <a:xfrm rot="19023228">
            <a:off x="1359673" y="2618931"/>
            <a:ext cx="160338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22" name="Oval 921"/>
          <p:cNvSpPr/>
          <p:nvPr/>
        </p:nvSpPr>
        <p:spPr bwMode="auto">
          <a:xfrm rot="19023228">
            <a:off x="1559698" y="2496694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23" name="Oval 922"/>
          <p:cNvSpPr/>
          <p:nvPr/>
        </p:nvSpPr>
        <p:spPr bwMode="auto">
          <a:xfrm rot="19023228">
            <a:off x="1774011" y="2407794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24" name="Oval 923"/>
          <p:cNvSpPr/>
          <p:nvPr/>
        </p:nvSpPr>
        <p:spPr bwMode="auto">
          <a:xfrm rot="19023228">
            <a:off x="2558342" y="2504631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25" name="Oval 924"/>
          <p:cNvSpPr/>
          <p:nvPr/>
        </p:nvSpPr>
        <p:spPr bwMode="auto">
          <a:xfrm rot="19023228">
            <a:off x="2270898" y="2501456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27" name="Oval 926"/>
          <p:cNvSpPr/>
          <p:nvPr/>
        </p:nvSpPr>
        <p:spPr bwMode="auto">
          <a:xfrm rot="19023228">
            <a:off x="1791473" y="2609406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28" name="Oval 927"/>
          <p:cNvSpPr/>
          <p:nvPr/>
        </p:nvSpPr>
        <p:spPr bwMode="auto">
          <a:xfrm rot="19023228">
            <a:off x="1583511" y="2704656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29" name="Oval 928"/>
          <p:cNvSpPr/>
          <p:nvPr/>
        </p:nvSpPr>
        <p:spPr bwMode="auto">
          <a:xfrm rot="19023228">
            <a:off x="1393011" y="2830069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30" name="Oval 929"/>
          <p:cNvSpPr/>
          <p:nvPr/>
        </p:nvSpPr>
        <p:spPr bwMode="auto">
          <a:xfrm rot="19023228">
            <a:off x="1223148" y="2985644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31" name="Oval 930"/>
          <p:cNvSpPr/>
          <p:nvPr/>
        </p:nvSpPr>
        <p:spPr bwMode="auto">
          <a:xfrm rot="19023228">
            <a:off x="1077098" y="3158681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32" name="Oval 931"/>
          <p:cNvSpPr/>
          <p:nvPr/>
        </p:nvSpPr>
        <p:spPr bwMode="auto">
          <a:xfrm rot="19023228">
            <a:off x="954861" y="3353944"/>
            <a:ext cx="158750" cy="16033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33" name="Oval 932"/>
          <p:cNvSpPr/>
          <p:nvPr/>
        </p:nvSpPr>
        <p:spPr bwMode="auto">
          <a:xfrm rot="19023228">
            <a:off x="865961" y="3566669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34" name="Oval 933"/>
          <p:cNvSpPr/>
          <p:nvPr/>
        </p:nvSpPr>
        <p:spPr bwMode="auto">
          <a:xfrm rot="19023228">
            <a:off x="953273" y="4037362"/>
            <a:ext cx="158750" cy="158750"/>
          </a:xfrm>
          <a:prstGeom prst="ellipse">
            <a:avLst/>
          </a:prstGeom>
          <a:solidFill>
            <a:schemeClr val="accent2"/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35" name="Oval 934"/>
          <p:cNvSpPr/>
          <p:nvPr/>
        </p:nvSpPr>
        <p:spPr bwMode="auto">
          <a:xfrm rot="19023228">
            <a:off x="794523" y="3798444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36" name="Oval 935"/>
          <p:cNvSpPr/>
          <p:nvPr/>
        </p:nvSpPr>
        <p:spPr bwMode="auto">
          <a:xfrm rot="19023228">
            <a:off x="765948" y="4037362"/>
            <a:ext cx="158750" cy="158750"/>
          </a:xfrm>
          <a:prstGeom prst="ellipse">
            <a:avLst/>
          </a:prstGeom>
          <a:solidFill>
            <a:schemeClr val="accent2"/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37" name="Oval 936"/>
          <p:cNvSpPr/>
          <p:nvPr/>
        </p:nvSpPr>
        <p:spPr bwMode="auto">
          <a:xfrm rot="19023228">
            <a:off x="983436" y="3804794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38" name="Oval 937"/>
          <p:cNvSpPr/>
          <p:nvPr/>
        </p:nvSpPr>
        <p:spPr bwMode="auto">
          <a:xfrm rot="19023228">
            <a:off x="1051698" y="3588894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39" name="Oval 938"/>
          <p:cNvSpPr/>
          <p:nvPr/>
        </p:nvSpPr>
        <p:spPr bwMode="auto">
          <a:xfrm rot="19023228">
            <a:off x="1156473" y="3384106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40" name="Oval 939"/>
          <p:cNvSpPr/>
          <p:nvPr/>
        </p:nvSpPr>
        <p:spPr bwMode="auto">
          <a:xfrm rot="19023228">
            <a:off x="1356498" y="3425381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41" name="Oval 940"/>
          <p:cNvSpPr/>
          <p:nvPr/>
        </p:nvSpPr>
        <p:spPr bwMode="auto">
          <a:xfrm rot="19023228">
            <a:off x="1491436" y="3261869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42" name="Oval 941"/>
          <p:cNvSpPr/>
          <p:nvPr/>
        </p:nvSpPr>
        <p:spPr bwMode="auto">
          <a:xfrm rot="19023228">
            <a:off x="1288236" y="3204719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43" name="Oval 942"/>
          <p:cNvSpPr/>
          <p:nvPr/>
        </p:nvSpPr>
        <p:spPr bwMode="auto">
          <a:xfrm rot="19023228">
            <a:off x="1437461" y="3047556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44" name="Oval 943"/>
          <p:cNvSpPr/>
          <p:nvPr/>
        </p:nvSpPr>
        <p:spPr bwMode="auto">
          <a:xfrm rot="19023228">
            <a:off x="1653361" y="3117406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45" name="Oval 944"/>
          <p:cNvSpPr/>
          <p:nvPr/>
        </p:nvSpPr>
        <p:spPr bwMode="auto">
          <a:xfrm rot="19023228">
            <a:off x="1612086" y="2912619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46" name="Oval 945"/>
          <p:cNvSpPr/>
          <p:nvPr/>
        </p:nvSpPr>
        <p:spPr bwMode="auto">
          <a:xfrm rot="19023228">
            <a:off x="1839098" y="3011044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47" name="Oval 946"/>
          <p:cNvSpPr/>
          <p:nvPr/>
        </p:nvSpPr>
        <p:spPr bwMode="auto">
          <a:xfrm rot="19023228">
            <a:off x="1812111" y="2807844"/>
            <a:ext cx="158750" cy="16033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899" name="Oval 898"/>
          <p:cNvSpPr/>
          <p:nvPr/>
        </p:nvSpPr>
        <p:spPr bwMode="auto">
          <a:xfrm rot="19023228">
            <a:off x="2074048" y="3130106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13" name="Oval 912"/>
          <p:cNvSpPr/>
          <p:nvPr/>
        </p:nvSpPr>
        <p:spPr bwMode="auto">
          <a:xfrm rot="19023228">
            <a:off x="2034361" y="2341119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26" name="Oval 925"/>
          <p:cNvSpPr/>
          <p:nvPr/>
        </p:nvSpPr>
        <p:spPr bwMode="auto">
          <a:xfrm rot="19023228">
            <a:off x="2040711" y="2541144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48" name="Oval 947"/>
          <p:cNvSpPr/>
          <p:nvPr/>
        </p:nvSpPr>
        <p:spPr bwMode="auto">
          <a:xfrm rot="19023228">
            <a:off x="2043886" y="2734819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49" name="Oval 948"/>
          <p:cNvSpPr/>
          <p:nvPr/>
        </p:nvSpPr>
        <p:spPr bwMode="auto">
          <a:xfrm rot="19023228">
            <a:off x="2061348" y="2934844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50" name="Oval 949"/>
          <p:cNvSpPr/>
          <p:nvPr/>
        </p:nvSpPr>
        <p:spPr bwMode="auto">
          <a:xfrm rot="19023228">
            <a:off x="2270898" y="2896744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51" name="Oval 950"/>
          <p:cNvSpPr/>
          <p:nvPr/>
        </p:nvSpPr>
        <p:spPr bwMode="auto">
          <a:xfrm rot="19023228">
            <a:off x="2270898" y="2703069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52" name="Oval 951"/>
          <p:cNvSpPr/>
          <p:nvPr/>
        </p:nvSpPr>
        <p:spPr bwMode="auto">
          <a:xfrm rot="19023228">
            <a:off x="2558342" y="2704656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53" name="Oval 952"/>
          <p:cNvSpPr/>
          <p:nvPr/>
        </p:nvSpPr>
        <p:spPr bwMode="auto">
          <a:xfrm rot="19023228">
            <a:off x="2558342" y="2895156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54" name="Oval 953"/>
          <p:cNvSpPr/>
          <p:nvPr/>
        </p:nvSpPr>
        <p:spPr bwMode="auto">
          <a:xfrm rot="19023228">
            <a:off x="2558342" y="3085656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55" name="Oval 954"/>
          <p:cNvSpPr/>
          <p:nvPr/>
        </p:nvSpPr>
        <p:spPr bwMode="auto">
          <a:xfrm rot="19023228">
            <a:off x="2755086" y="3130106"/>
            <a:ext cx="160337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56" name="Oval 955"/>
          <p:cNvSpPr/>
          <p:nvPr/>
        </p:nvSpPr>
        <p:spPr bwMode="auto">
          <a:xfrm rot="19023228">
            <a:off x="2774136" y="2936431"/>
            <a:ext cx="158750" cy="16033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57" name="Oval 956"/>
          <p:cNvSpPr/>
          <p:nvPr/>
        </p:nvSpPr>
        <p:spPr bwMode="auto">
          <a:xfrm rot="19023228">
            <a:off x="2783661" y="2741169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58" name="Oval 957"/>
          <p:cNvSpPr/>
          <p:nvPr/>
        </p:nvSpPr>
        <p:spPr bwMode="auto">
          <a:xfrm rot="19023228">
            <a:off x="2793186" y="2539556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59" name="Oval 958"/>
          <p:cNvSpPr/>
          <p:nvPr/>
        </p:nvSpPr>
        <p:spPr bwMode="auto">
          <a:xfrm rot="19023228">
            <a:off x="2793186" y="2339531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60" name="Oval 959"/>
          <p:cNvSpPr/>
          <p:nvPr/>
        </p:nvSpPr>
        <p:spPr bwMode="auto">
          <a:xfrm rot="19023228">
            <a:off x="3026548" y="2409381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61" name="Oval 960"/>
          <p:cNvSpPr/>
          <p:nvPr/>
        </p:nvSpPr>
        <p:spPr bwMode="auto">
          <a:xfrm rot="19023228">
            <a:off x="3012261" y="2606231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62" name="Oval 961"/>
          <p:cNvSpPr/>
          <p:nvPr/>
        </p:nvSpPr>
        <p:spPr bwMode="auto">
          <a:xfrm rot="19023228">
            <a:off x="2991623" y="2812606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63" name="Oval 962"/>
          <p:cNvSpPr/>
          <p:nvPr/>
        </p:nvSpPr>
        <p:spPr bwMode="auto">
          <a:xfrm rot="19023228">
            <a:off x="2974161" y="3012631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64" name="Oval 963"/>
          <p:cNvSpPr/>
          <p:nvPr/>
        </p:nvSpPr>
        <p:spPr bwMode="auto">
          <a:xfrm rot="19023228">
            <a:off x="2939236" y="3209481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65" name="Oval 964"/>
          <p:cNvSpPr/>
          <p:nvPr/>
        </p:nvSpPr>
        <p:spPr bwMode="auto">
          <a:xfrm rot="19023228">
            <a:off x="3105923" y="3325369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66" name="Oval 965"/>
          <p:cNvSpPr/>
          <p:nvPr/>
        </p:nvSpPr>
        <p:spPr bwMode="auto">
          <a:xfrm rot="19023228">
            <a:off x="3250386" y="3469831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67" name="Oval 966"/>
          <p:cNvSpPr/>
          <p:nvPr/>
        </p:nvSpPr>
        <p:spPr bwMode="auto">
          <a:xfrm rot="19023228">
            <a:off x="3359923" y="3642869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68" name="Oval 967"/>
          <p:cNvSpPr/>
          <p:nvPr/>
        </p:nvSpPr>
        <p:spPr bwMode="auto">
          <a:xfrm rot="19023228">
            <a:off x="3437711" y="3827019"/>
            <a:ext cx="160337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69" name="Oval 968"/>
          <p:cNvSpPr/>
          <p:nvPr/>
        </p:nvSpPr>
        <p:spPr bwMode="auto">
          <a:xfrm rot="19023228">
            <a:off x="3480573" y="4037362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70" name="Oval 969"/>
          <p:cNvSpPr/>
          <p:nvPr/>
        </p:nvSpPr>
        <p:spPr bwMode="auto">
          <a:xfrm rot="19023228">
            <a:off x="3666311" y="4037362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71" name="Oval 970"/>
          <p:cNvSpPr/>
          <p:nvPr/>
        </p:nvSpPr>
        <p:spPr bwMode="auto">
          <a:xfrm rot="19023228">
            <a:off x="3628211" y="3814319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72" name="Oval 971"/>
          <p:cNvSpPr/>
          <p:nvPr/>
        </p:nvSpPr>
        <p:spPr bwMode="auto">
          <a:xfrm rot="19023228">
            <a:off x="3553598" y="3612706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73" name="Oval 972"/>
          <p:cNvSpPr/>
          <p:nvPr/>
        </p:nvSpPr>
        <p:spPr bwMode="auto">
          <a:xfrm rot="19023228">
            <a:off x="3447236" y="3422206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74" name="Oval 973"/>
          <p:cNvSpPr/>
          <p:nvPr/>
        </p:nvSpPr>
        <p:spPr bwMode="auto">
          <a:xfrm rot="19023228">
            <a:off x="3317061" y="3261869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75" name="Oval 974"/>
          <p:cNvSpPr/>
          <p:nvPr/>
        </p:nvSpPr>
        <p:spPr bwMode="auto">
          <a:xfrm rot="19023228">
            <a:off x="3156723" y="3122169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76" name="Oval 975"/>
          <p:cNvSpPr/>
          <p:nvPr/>
        </p:nvSpPr>
        <p:spPr bwMode="auto">
          <a:xfrm rot="19023228">
            <a:off x="3194823" y="2917381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77" name="Oval 976"/>
          <p:cNvSpPr/>
          <p:nvPr/>
        </p:nvSpPr>
        <p:spPr bwMode="auto">
          <a:xfrm rot="19023228">
            <a:off x="3367861" y="3045969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78" name="Oval 977"/>
          <p:cNvSpPr/>
          <p:nvPr/>
        </p:nvSpPr>
        <p:spPr bwMode="auto">
          <a:xfrm rot="19023228">
            <a:off x="3520261" y="3206306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79" name="Oval 978"/>
          <p:cNvSpPr/>
          <p:nvPr/>
        </p:nvSpPr>
        <p:spPr bwMode="auto">
          <a:xfrm rot="19023228">
            <a:off x="3652023" y="3388869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80" name="Oval 979"/>
          <p:cNvSpPr/>
          <p:nvPr/>
        </p:nvSpPr>
        <p:spPr bwMode="auto">
          <a:xfrm rot="19023228">
            <a:off x="3750448" y="3588894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81" name="Oval 980"/>
          <p:cNvSpPr/>
          <p:nvPr/>
        </p:nvSpPr>
        <p:spPr bwMode="auto">
          <a:xfrm rot="19023228">
            <a:off x="3817123" y="3806381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82" name="Oval 981"/>
          <p:cNvSpPr/>
          <p:nvPr/>
        </p:nvSpPr>
        <p:spPr bwMode="auto">
          <a:xfrm rot="19023228">
            <a:off x="3855223" y="4037362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83" name="Oval 982"/>
          <p:cNvSpPr/>
          <p:nvPr/>
        </p:nvSpPr>
        <p:spPr bwMode="auto">
          <a:xfrm rot="19023228">
            <a:off x="4040961" y="4037362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84" name="Oval 983"/>
          <p:cNvSpPr/>
          <p:nvPr/>
        </p:nvSpPr>
        <p:spPr bwMode="auto">
          <a:xfrm rot="19023228">
            <a:off x="3220223" y="2706244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85" name="Oval 984"/>
          <p:cNvSpPr/>
          <p:nvPr/>
        </p:nvSpPr>
        <p:spPr bwMode="auto">
          <a:xfrm rot="19023228">
            <a:off x="3407548" y="2831656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86" name="Oval 985"/>
          <p:cNvSpPr/>
          <p:nvPr/>
        </p:nvSpPr>
        <p:spPr bwMode="auto">
          <a:xfrm rot="19023228">
            <a:off x="3580586" y="2984056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87" name="Oval 986"/>
          <p:cNvSpPr/>
          <p:nvPr/>
        </p:nvSpPr>
        <p:spPr bwMode="auto">
          <a:xfrm rot="19023228">
            <a:off x="3726636" y="3157094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88" name="Oval 987"/>
          <p:cNvSpPr/>
          <p:nvPr/>
        </p:nvSpPr>
        <p:spPr bwMode="auto">
          <a:xfrm rot="19023228">
            <a:off x="3848873" y="3353944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89" name="Oval 988"/>
          <p:cNvSpPr/>
          <p:nvPr/>
        </p:nvSpPr>
        <p:spPr bwMode="auto">
          <a:xfrm rot="19023228">
            <a:off x="3945711" y="3569844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90" name="Oval 989"/>
          <p:cNvSpPr/>
          <p:nvPr/>
        </p:nvSpPr>
        <p:spPr bwMode="auto">
          <a:xfrm rot="19023228">
            <a:off x="4007623" y="3793681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91" name="Oval 990"/>
          <p:cNvSpPr/>
          <p:nvPr/>
        </p:nvSpPr>
        <p:spPr bwMode="auto">
          <a:xfrm rot="19023228">
            <a:off x="3251973" y="2501456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92" name="Oval 991"/>
          <p:cNvSpPr/>
          <p:nvPr/>
        </p:nvSpPr>
        <p:spPr bwMode="auto">
          <a:xfrm rot="19023228">
            <a:off x="3444061" y="2617344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93" name="Oval 992"/>
          <p:cNvSpPr/>
          <p:nvPr/>
        </p:nvSpPr>
        <p:spPr bwMode="auto">
          <a:xfrm rot="19023228">
            <a:off x="3625036" y="2763394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94" name="Oval 993"/>
          <p:cNvSpPr/>
          <p:nvPr/>
        </p:nvSpPr>
        <p:spPr bwMode="auto">
          <a:xfrm rot="19023228">
            <a:off x="3796486" y="2936431"/>
            <a:ext cx="158750" cy="16033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95" name="Oval 994"/>
          <p:cNvSpPr/>
          <p:nvPr/>
        </p:nvSpPr>
        <p:spPr bwMode="auto">
          <a:xfrm rot="19023228">
            <a:off x="3939361" y="3118994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96" name="Oval 995"/>
          <p:cNvSpPr/>
          <p:nvPr/>
        </p:nvSpPr>
        <p:spPr bwMode="auto">
          <a:xfrm rot="19023228">
            <a:off x="4053661" y="3328544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97" name="Oval 996"/>
          <p:cNvSpPr/>
          <p:nvPr/>
        </p:nvSpPr>
        <p:spPr bwMode="auto">
          <a:xfrm rot="19023228">
            <a:off x="4145736" y="3555556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98" name="Oval 997"/>
          <p:cNvSpPr/>
          <p:nvPr/>
        </p:nvSpPr>
        <p:spPr bwMode="auto">
          <a:xfrm rot="19023228">
            <a:off x="4206061" y="3787331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99" name="Oval 998"/>
          <p:cNvSpPr/>
          <p:nvPr/>
        </p:nvSpPr>
        <p:spPr bwMode="auto">
          <a:xfrm rot="19023228">
            <a:off x="4236223" y="4037362"/>
            <a:ext cx="158750" cy="158750"/>
          </a:xfrm>
          <a:prstGeom prst="ellipse">
            <a:avLst/>
          </a:prstGeom>
          <a:solidFill>
            <a:srgbClr val="B2283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graphicFrame>
        <p:nvGraphicFramePr>
          <p:cNvPr id="773" name="Table 7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825427"/>
              </p:ext>
            </p:extLst>
          </p:nvPr>
        </p:nvGraphicFramePr>
        <p:xfrm>
          <a:off x="1171677" y="4417891"/>
          <a:ext cx="2761057" cy="8277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96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932">
                <a:tc>
                  <a:txBody>
                    <a:bodyPr/>
                    <a:lstStyle/>
                    <a:p>
                      <a:pPr algn="l"/>
                      <a:r>
                        <a:rPr lang="en-US" sz="1000" b="0" dirty="0">
                          <a:latin typeface="Georgia" panose="02040502050405020303" pitchFamily="18" charset="0"/>
                          <a:cs typeface="Lucida Sans Unicode" panose="020B0602030504020204" pitchFamily="34" charset="0"/>
                        </a:rPr>
                        <a:t>Total Republicans</a:t>
                      </a:r>
                    </a:p>
                  </a:txBody>
                  <a:tcPr marL="91474" marR="91474" marT="45738" marB="45738" anchor="ctr">
                    <a:lnL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0" dirty="0">
                          <a:latin typeface="Georgia" panose="02040502050405020303" pitchFamily="18" charset="0"/>
                          <a:cs typeface="Lucida Sans Unicode" panose="020B0602030504020204" pitchFamily="34" charset="0"/>
                        </a:rPr>
                        <a:t>51</a:t>
                      </a:r>
                    </a:p>
                  </a:txBody>
                  <a:tcPr marL="91474" marR="91474" marT="45738" marB="45738" anchor="ctr">
                    <a:lnL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Georgia" panose="02040502050405020303" pitchFamily="18" charset="0"/>
                          <a:cs typeface="Lucida Sans Unicode" panose="020B0602030504020204" pitchFamily="34" charset="0"/>
                        </a:rPr>
                        <a:t>Total</a:t>
                      </a:r>
                      <a:r>
                        <a:rPr lang="en-US" sz="1000" b="0" baseline="0" dirty="0">
                          <a:latin typeface="Georgia" panose="02040502050405020303" pitchFamily="18" charset="0"/>
                          <a:cs typeface="Lucida Sans Unicode" panose="020B0602030504020204" pitchFamily="34" charset="0"/>
                        </a:rPr>
                        <a:t> </a:t>
                      </a:r>
                      <a:r>
                        <a:rPr lang="en-US" sz="1000" b="0" dirty="0">
                          <a:latin typeface="Georgia" panose="02040502050405020303" pitchFamily="18" charset="0"/>
                          <a:cs typeface="Lucida Sans Unicode" panose="020B0602030504020204" pitchFamily="34" charset="0"/>
                        </a:rPr>
                        <a:t>Democrats/Independents</a:t>
                      </a:r>
                    </a:p>
                  </a:txBody>
                  <a:tcPr marL="91474" marR="91474" marT="45738" marB="45738" anchor="ctr">
                    <a:lnL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Georgia" panose="02040502050405020303" pitchFamily="18" charset="0"/>
                          <a:cs typeface="Lucida Sans Unicode" panose="020B0602030504020204" pitchFamily="34" charset="0"/>
                        </a:rPr>
                        <a:t>49</a:t>
                      </a:r>
                    </a:p>
                  </a:txBody>
                  <a:tcPr marL="91474" marR="91474" marT="45738" marB="45738" anchor="ctr">
                    <a:lnL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Georgia" panose="02040502050405020303" pitchFamily="18" charset="0"/>
                          <a:cs typeface="Lucida Sans Unicode" panose="020B0602030504020204" pitchFamily="34" charset="0"/>
                        </a:rPr>
                        <a:t>Vacancies </a:t>
                      </a:r>
                    </a:p>
                  </a:txBody>
                  <a:tcPr marL="91474" marR="91474" marT="45738" marB="45738" anchor="ctr">
                    <a:lnL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Georgia" panose="02040502050405020303" pitchFamily="18" charset="0"/>
                          <a:cs typeface="Lucida Sans Unicode" panose="020B0602030504020204" pitchFamily="34" charset="0"/>
                        </a:rPr>
                        <a:t>0</a:t>
                      </a:r>
                    </a:p>
                  </a:txBody>
                  <a:tcPr marL="91474" marR="91474" marT="45738" marB="45738" anchor="ctr">
                    <a:lnL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8506610"/>
                  </a:ext>
                </a:extLst>
              </a:tr>
            </a:tbl>
          </a:graphicData>
        </a:graphic>
      </p:graphicFrame>
      <p:sp>
        <p:nvSpPr>
          <p:cNvPr id="772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Nicholas Wu | Slide last updated on: October 1, 2018</a:t>
            </a:r>
          </a:p>
        </p:txBody>
      </p:sp>
      <p:sp>
        <p:nvSpPr>
          <p:cNvPr id="775" name="Text Placeholder 18"/>
          <p:cNvSpPr txBox="1">
            <a:spLocks/>
          </p:cNvSpPr>
          <p:nvPr/>
        </p:nvSpPr>
        <p:spPr bwMode="auto">
          <a:xfrm>
            <a:off x="404807" y="6073363"/>
            <a:ext cx="8247721" cy="345644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National Journal Research, 2018</a:t>
            </a:r>
          </a:p>
        </p:txBody>
      </p:sp>
      <p:pic>
        <p:nvPicPr>
          <p:cNvPr id="776" name="Picture 77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sp>
        <p:nvSpPr>
          <p:cNvPr id="790" name="Rectangle 789">
            <a:extLst>
              <a:ext uri="{FF2B5EF4-FFF2-40B4-BE49-F238E27FC236}">
                <a16:creationId xmlns:a16="http://schemas.microsoft.com/office/drawing/2014/main" id="{8B145A3E-7BEF-6244-B947-75F736FAA308}"/>
              </a:ext>
            </a:extLst>
          </p:cNvPr>
          <p:cNvSpPr/>
          <p:nvPr/>
        </p:nvSpPr>
        <p:spPr>
          <a:xfrm>
            <a:off x="5071921" y="1876433"/>
            <a:ext cx="3664824" cy="2255459"/>
          </a:xfrm>
          <a:prstGeom prst="rect">
            <a:avLst/>
          </a:prstGeom>
          <a:solidFill>
            <a:srgbClr val="F0EA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anchor="ctr" anchorCtr="0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solidFill>
                  <a:schemeClr val="tx1"/>
                </a:solidFill>
                <a:latin typeface="Georgia" panose="02040502050405020303" pitchFamily="18" charset="0"/>
              </a:rPr>
              <a:t>Republicans only hold a one-vote majority</a:t>
            </a:r>
            <a:br>
              <a:rPr lang="en-US" altLang="en-US" sz="1200" b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endParaRPr lang="en-US" altLang="en-US" sz="12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chemeClr val="tx1"/>
                </a:solidFill>
                <a:latin typeface="Georgia"/>
                <a:cs typeface="Georgia"/>
              </a:rPr>
              <a:t>In April 2017, the Senate confirmed Supreme Court Justice Neil Gorsuch 54-45, with three Democrats joining all Republicans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chemeClr val="tx1"/>
                </a:solidFill>
                <a:latin typeface="Georgia"/>
                <a:cs typeface="Georgia"/>
              </a:rPr>
              <a:t>Democrat Doug Jones’s (D-AL) surprise victory in the Alabama special Senate race has narrowed the Republican majority to two votes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chemeClr val="tx1"/>
                </a:solidFill>
                <a:latin typeface="Georgia"/>
                <a:cs typeface="Georgia"/>
              </a:rPr>
              <a:t>Trump must hold all Republicans together or woo enough vulnerable Democrats to confirm Kavanaugh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6DEF0B0-6478-1E46-82F7-715EBEF8EE55}"/>
              </a:ext>
            </a:extLst>
          </p:cNvPr>
          <p:cNvSpPr txBox="1"/>
          <p:nvPr/>
        </p:nvSpPr>
        <p:spPr>
          <a:xfrm>
            <a:off x="5674026" y="5394190"/>
            <a:ext cx="0" cy="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spcAft>
                <a:spcPts val="400"/>
              </a:spcAft>
            </a:pPr>
            <a:endParaRPr lang="en-US" sz="1200" b="1" dirty="0">
              <a:solidFill>
                <a:srgbClr val="71B2C7"/>
              </a:solidFill>
              <a:latin typeface="Georgia"/>
              <a:cs typeface="Georgi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4DCFEB-A74F-9048-90EA-A34FCE920F86}"/>
              </a:ext>
            </a:extLst>
          </p:cNvPr>
          <p:cNvSpPr txBox="1"/>
          <p:nvPr/>
        </p:nvSpPr>
        <p:spPr>
          <a:xfrm>
            <a:off x="-795647" y="2169927"/>
            <a:ext cx="0" cy="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spcAft>
                <a:spcPts val="400"/>
              </a:spcAft>
            </a:pPr>
            <a:endParaRPr lang="en-US" sz="1200" b="1" dirty="0">
              <a:solidFill>
                <a:srgbClr val="71B2C7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027742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 bwMode="auto">
          <a:xfrm>
            <a:off x="404814" y="756919"/>
            <a:ext cx="8407400" cy="69013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Pivotal votes: Democrats up for reelection in states won by President Trump in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1" name="TextBox 10"/>
          <p:cNvSpPr txBox="1">
            <a:spLocks/>
          </p:cNvSpPr>
          <p:nvPr/>
        </p:nvSpPr>
        <p:spPr>
          <a:xfrm>
            <a:off x="749918" y="1547820"/>
            <a:ext cx="2530311" cy="4572000"/>
          </a:xfrm>
          <a:prstGeom prst="rect">
            <a:avLst/>
          </a:prstGeom>
          <a:solidFill>
            <a:schemeClr val="accent2"/>
          </a:solidFill>
        </p:spPr>
        <p:txBody>
          <a:bodyPr wrap="square" tIns="91440" bIns="91440" rtlCol="0">
            <a:no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+mj-lt"/>
              </a:rPr>
              <a:t>Red-state Democrats</a:t>
            </a:r>
          </a:p>
          <a:p>
            <a:endParaRPr lang="en-US" sz="1100" b="1" dirty="0">
              <a:solidFill>
                <a:schemeClr val="bg1"/>
              </a:solidFill>
              <a:latin typeface="+mj-lt"/>
            </a:endParaRPr>
          </a:p>
          <a:p>
            <a:endParaRPr lang="en-US" sz="1100" b="1" dirty="0">
              <a:solidFill>
                <a:schemeClr val="bg1"/>
              </a:solidFill>
              <a:latin typeface="+mj-lt"/>
            </a:endParaRPr>
          </a:p>
          <a:p>
            <a:endParaRPr lang="en-US" sz="1100" b="1" dirty="0">
              <a:solidFill>
                <a:schemeClr val="bg1"/>
              </a:solidFill>
              <a:latin typeface="+mj-lt"/>
            </a:endParaRPr>
          </a:p>
          <a:p>
            <a:endParaRPr lang="en-US" sz="1100" b="1" dirty="0">
              <a:solidFill>
                <a:schemeClr val="bg1"/>
              </a:solidFill>
              <a:latin typeface="+mj-lt"/>
            </a:endParaRPr>
          </a:p>
          <a:p>
            <a:endParaRPr lang="en-US" sz="1100" b="1" dirty="0">
              <a:solidFill>
                <a:schemeClr val="bg1"/>
              </a:solidFill>
              <a:latin typeface="+mj-lt"/>
            </a:endParaRPr>
          </a:p>
          <a:p>
            <a:endParaRPr lang="en-US" sz="1100" b="1" dirty="0">
              <a:solidFill>
                <a:schemeClr val="bg1"/>
              </a:solidFill>
              <a:latin typeface="+mj-lt"/>
            </a:endParaRPr>
          </a:p>
          <a:p>
            <a:endParaRPr lang="en-US" sz="1100" b="1" dirty="0">
              <a:solidFill>
                <a:schemeClr val="bg1"/>
              </a:solidFill>
              <a:latin typeface="+mj-lt"/>
            </a:endParaRPr>
          </a:p>
          <a:p>
            <a:pPr>
              <a:spcAft>
                <a:spcPts val="400"/>
              </a:spcAft>
            </a:pPr>
            <a:r>
              <a:rPr lang="en-US" sz="1100" b="1" dirty="0">
                <a:solidFill>
                  <a:schemeClr val="bg1"/>
                </a:solidFill>
                <a:latin typeface="+mj-lt"/>
              </a:rPr>
              <a:t> </a:t>
            </a:r>
          </a:p>
          <a:p>
            <a:pPr marL="228600" indent="-2286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+mj-lt"/>
              </a:rPr>
              <a:t>Sens. Manchin (D-WV), Heitkamp (D-SD), and Donnelly (D-IN) are vulnerable Democrats in states Trump won by Trump by 15+ points in 2016</a:t>
            </a:r>
          </a:p>
          <a:p>
            <a:pPr marL="228600" indent="-2286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+mj-lt"/>
              </a:rPr>
              <a:t>They all voted to confirm Trump’s nominee Neil Gorsuch to the Supreme Court in 2017</a:t>
            </a:r>
          </a:p>
          <a:p>
            <a:pPr marL="228600" indent="-2286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+mj-lt"/>
              </a:rPr>
              <a:t>Sen. Donnelly has announced his opposition; Sens. Manchin and Heitkamp remain undecided </a:t>
            </a:r>
          </a:p>
          <a:p>
            <a:pPr marL="228600" indent="-228600"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Nicholas Wu | Slide last updated on: October 1, 2018</a:t>
            </a:r>
          </a:p>
        </p:txBody>
      </p:sp>
      <p:sp>
        <p:nvSpPr>
          <p:cNvPr id="21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National Journal Research; Washington Post; Grand Forks Herald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7AC41046-6E60-5C43-ADB1-B04F5CBAA5C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38823" y="1972408"/>
            <a:ext cx="952500" cy="95250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0B92EC18-8C3C-1347-BFB3-F08390139537}"/>
              </a:ext>
            </a:extLst>
          </p:cNvPr>
          <p:cNvGrpSpPr/>
          <p:nvPr/>
        </p:nvGrpSpPr>
        <p:grpSpPr>
          <a:xfrm>
            <a:off x="4038855" y="1881982"/>
            <a:ext cx="4214707" cy="1095488"/>
            <a:chOff x="4038855" y="1881982"/>
            <a:chExt cx="4214707" cy="1095488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3197855-BD9C-594F-9B93-DC5DE8AF7A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4076" y="1881982"/>
              <a:ext cx="3519486" cy="10954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no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9pPr>
            </a:lstStyle>
            <a:p>
              <a:pPr marL="0" lvl="1" indent="0">
                <a:lnSpc>
                  <a:spcPct val="100000"/>
                </a:lnSpc>
                <a:spcAft>
                  <a:spcPts val="400"/>
                </a:spcAft>
                <a:buNone/>
                <a:defRPr/>
              </a:pPr>
              <a:r>
                <a:rPr lang="en-US" sz="1000" dirty="0"/>
                <a:t>“It took courage to take a stand and call for a one-week FBI investigation to get to the bottom of the allegations against Judge Kavanaugh. This has been a partisan and divisive process.”</a:t>
              </a:r>
            </a:p>
            <a:p>
              <a:pPr marL="0" lvl="1" indent="0">
                <a:lnSpc>
                  <a:spcPct val="100000"/>
                </a:lnSpc>
                <a:spcAft>
                  <a:spcPts val="400"/>
                </a:spcAft>
                <a:buNone/>
                <a:defRPr/>
              </a:pPr>
              <a:r>
                <a:rPr lang="en-US" sz="1000" dirty="0">
                  <a:solidFill>
                    <a:srgbClr val="000000"/>
                  </a:solidFill>
                  <a:latin typeface="Georgia"/>
                  <a:cs typeface="Georgia"/>
                </a:rPr>
                <a:t>- Sen. Manchin, in a September 28 statement </a:t>
              </a:r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BC853748-28B6-4240-B518-570CB6B505E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038855" y="2036217"/>
              <a:ext cx="685800" cy="685800"/>
            </a:xfrm>
            <a:prstGeom prst="ellipse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01BA873-AAB2-AE49-9E12-B918ECF03171}"/>
              </a:ext>
            </a:extLst>
          </p:cNvPr>
          <p:cNvGrpSpPr/>
          <p:nvPr/>
        </p:nvGrpSpPr>
        <p:grpSpPr>
          <a:xfrm>
            <a:off x="4038855" y="3377084"/>
            <a:ext cx="4214707" cy="799584"/>
            <a:chOff x="4038855" y="3248796"/>
            <a:chExt cx="4214707" cy="799584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FDE5C8C-DC18-9249-81FE-56590C5038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4076" y="3248796"/>
              <a:ext cx="3519486" cy="7995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no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spcAft>
                  <a:spcPts val="400"/>
                </a:spcAft>
                <a:buFontTx/>
                <a:buNone/>
              </a:pPr>
              <a:r>
                <a:rPr lang="en-US" sz="1000" dirty="0"/>
                <a:t>“This isn’t an easy decision. And honestly, I don’t think it should be easy for anyone”. 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spcAft>
                  <a:spcPts val="400"/>
                </a:spcAft>
                <a:buFontTx/>
                <a:buNone/>
              </a:pPr>
              <a:r>
                <a:rPr lang="en-US" altLang="en-US" sz="1000" dirty="0">
                  <a:solidFill>
                    <a:srgbClr val="000000"/>
                  </a:solidFill>
                  <a:latin typeface="Georgia"/>
                  <a:cs typeface="Georgia"/>
                </a:rPr>
                <a:t>- Sen. Heitkamp, in a Sept. 28 interview with the </a:t>
              </a:r>
              <a:r>
                <a:rPr lang="en-US" altLang="en-US" sz="1000" i="1" dirty="0">
                  <a:solidFill>
                    <a:srgbClr val="000000"/>
                  </a:solidFill>
                  <a:latin typeface="Georgia"/>
                  <a:cs typeface="Georgia"/>
                </a:rPr>
                <a:t>Grand Forks Herald</a:t>
              </a:r>
              <a:endParaRPr lang="en-US" altLang="en-US" sz="1000" dirty="0">
                <a:solidFill>
                  <a:srgbClr val="000000"/>
                </a:solidFill>
                <a:latin typeface="Georgia"/>
                <a:cs typeface="Georgia"/>
              </a:endParaRPr>
            </a:p>
          </p:txBody>
        </p:sp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09042057-4CF4-0E41-AC99-3CADF043209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038855" y="3284113"/>
              <a:ext cx="685800" cy="685800"/>
            </a:xfrm>
            <a:prstGeom prst="ellipse">
              <a:avLst/>
            </a:prstGeom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E357BBBF-6F4A-8149-9AE9-8AAF80F4FE1B}"/>
              </a:ext>
            </a:extLst>
          </p:cNvPr>
          <p:cNvGrpSpPr/>
          <p:nvPr/>
        </p:nvGrpSpPr>
        <p:grpSpPr>
          <a:xfrm>
            <a:off x="4004565" y="4552046"/>
            <a:ext cx="4260221" cy="1247175"/>
            <a:chOff x="4004565" y="4552046"/>
            <a:chExt cx="4260221" cy="1247175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F6814E8-841B-5249-B4AE-3561717D25CB}"/>
                </a:ext>
              </a:extLst>
            </p:cNvPr>
            <p:cNvSpPr txBox="1">
              <a:spLocks/>
            </p:cNvSpPr>
            <p:nvPr/>
          </p:nvSpPr>
          <p:spPr>
            <a:xfrm>
              <a:off x="4758945" y="4552046"/>
              <a:ext cx="3505841" cy="12471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noAutofit/>
            </a:bodyPr>
            <a:lstStyle/>
            <a:p>
              <a:pPr marL="0" lvl="1" indent="0">
                <a:lnSpc>
                  <a:spcPct val="100000"/>
                </a:lnSpc>
                <a:spcAft>
                  <a:spcPts val="400"/>
                </a:spcAft>
                <a:buNone/>
                <a:defRPr/>
              </a:pPr>
              <a:r>
                <a:rPr lang="en-US" sz="1000" dirty="0">
                  <a:latin typeface="Georgia" panose="02040502050405020303" pitchFamily="18" charset="0"/>
                </a:rPr>
                <a:t>"While I would gladly welcome the opportunity to work with President Trump on a new nominee for this critically important position, if Judge Kavanaugh's nomination comes before the full Senate for a vote under these circumstances, I will oppose it," </a:t>
              </a:r>
            </a:p>
            <a:p>
              <a:pPr marL="0" lvl="1" indent="0">
                <a:lnSpc>
                  <a:spcPct val="100000"/>
                </a:lnSpc>
                <a:spcAft>
                  <a:spcPts val="400"/>
                </a:spcAft>
                <a:buNone/>
                <a:defRPr/>
              </a:pPr>
              <a:r>
                <a:rPr lang="en-US" sz="1000" dirty="0">
                  <a:solidFill>
                    <a:srgbClr val="000000"/>
                  </a:solidFill>
                  <a:latin typeface="Georgia" panose="02040502050405020303" pitchFamily="18" charset="0"/>
                  <a:cs typeface="Georgia"/>
                </a:rPr>
                <a:t>- Sen. Donnelly, in a September 28 statement announcing his opposition</a:t>
              </a:r>
            </a:p>
            <a:p>
              <a:pPr>
                <a:spcAft>
                  <a:spcPts val="400"/>
                </a:spcAft>
                <a:defRPr/>
              </a:pPr>
              <a:endParaRPr lang="en-US" sz="1000" dirty="0">
                <a:solidFill>
                  <a:srgbClr val="000000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Georgia"/>
              </a:endParaRPr>
            </a:p>
          </p:txBody>
        </p:sp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CEA5A564-651E-9B41-93ED-628F8DFC41A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004565" y="4669463"/>
              <a:ext cx="754380" cy="754380"/>
            </a:xfrm>
            <a:prstGeom prst="ellipse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39102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 bwMode="auto">
          <a:xfrm>
            <a:off x="404814" y="756919"/>
            <a:ext cx="8407400" cy="39843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Pivotal votes: moderate Republicans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2" name="TextBox 11"/>
          <p:cNvSpPr txBox="1">
            <a:spLocks/>
          </p:cNvSpPr>
          <p:nvPr/>
        </p:nvSpPr>
        <p:spPr>
          <a:xfrm>
            <a:off x="503174" y="1505228"/>
            <a:ext cx="2760725" cy="4572000"/>
          </a:xfrm>
          <a:prstGeom prst="rect">
            <a:avLst/>
          </a:prstGeom>
          <a:solidFill>
            <a:srgbClr val="B22830"/>
          </a:solidFill>
        </p:spPr>
        <p:txBody>
          <a:bodyPr wrap="square" tIns="91440" bIns="91440" rtlCol="0">
            <a:no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Georgia" panose="02040502050405020303" pitchFamily="18" charset="0"/>
              </a:rPr>
              <a:t>Moderate Republicans </a:t>
            </a:r>
            <a:endParaRPr lang="en-US" sz="11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endParaRPr lang="en-US" sz="11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endParaRPr lang="en-US" sz="11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endParaRPr lang="en-US" sz="11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endParaRPr lang="en-US" sz="11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endParaRPr lang="en-US" sz="11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endParaRPr lang="en-US" sz="11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endParaRPr lang="en-US" sz="11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>
              <a:spcAft>
                <a:spcPts val="400"/>
              </a:spcAft>
            </a:pPr>
            <a:r>
              <a:rPr lang="en-US" sz="11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</a:p>
          <a:p>
            <a:pPr marL="228600" indent="-2286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Georgia" panose="02040502050405020303" pitchFamily="18" charset="0"/>
              </a:rPr>
              <a:t>Moderate Sens. Collins (R-ME) and Murkowski (R-AK) have historically supported pro-choice candidates and bucked party leadership on reforming the ACA repeal and other issues</a:t>
            </a:r>
          </a:p>
          <a:p>
            <a:pPr marL="228600" indent="-2286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Georgia" panose="02040502050405020303" pitchFamily="18" charset="0"/>
              </a:rPr>
              <a:t>Both Collins and Murkowski voted to confirm Kavanaugh’s federal judge nomination in 2006</a:t>
            </a:r>
          </a:p>
          <a:p>
            <a:pPr marL="228600" indent="-2286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Georgia" panose="02040502050405020303" pitchFamily="18" charset="0"/>
              </a:rPr>
              <a:t>Both remain swing votes after the Judiciary Committee hearing with Kavanaugh and Christine Blasey Ford </a:t>
            </a:r>
          </a:p>
          <a:p>
            <a:pPr marL="228600" indent="-2286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Georgia" panose="02040502050405020303" pitchFamily="18" charset="0"/>
              </a:rPr>
              <a:t>Both support the FBI investigation</a:t>
            </a:r>
            <a:endParaRPr lang="en-US" sz="11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5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Nicholas Wu | Slide last updated on: October 1, 2018</a:t>
            </a:r>
          </a:p>
        </p:txBody>
      </p:sp>
      <p:sp>
        <p:nvSpPr>
          <p:cNvPr id="21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National Journal Research; </a:t>
            </a:r>
            <a:r>
              <a:rPr lang="en-US" sz="70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New York Times; Boston Globe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AE460576-5D07-1E44-91E0-ACFE6EC488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52805" y="2004294"/>
            <a:ext cx="952500" cy="9525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AC52251-EFEC-4149-B313-F2CE69176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2853" y="3913658"/>
            <a:ext cx="3519486" cy="112581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FontTx/>
              <a:buNone/>
            </a:pPr>
            <a:r>
              <a:rPr lang="en-US" sz="1000" dirty="0"/>
              <a:t>“We are now in a place where it’s not about whether or not Judge Kavanaugh is qualified. It is about whether or not a woman who has been a victim at some point in her life is to be believed.”</a:t>
            </a:r>
            <a:endParaRPr lang="en-US" altLang="en-US" sz="1000" dirty="0">
              <a:solidFill>
                <a:srgbClr val="000000"/>
              </a:solidFill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Georgia"/>
                <a:cs typeface="Georgia"/>
              </a:rPr>
              <a:t>- Sen. Murkowski, in an interview with the </a:t>
            </a:r>
            <a:r>
              <a:rPr lang="en-US" altLang="en-US" sz="1000" i="1" dirty="0">
                <a:solidFill>
                  <a:srgbClr val="000000"/>
                </a:solidFill>
                <a:latin typeface="Georgia"/>
                <a:cs typeface="Georgia"/>
              </a:rPr>
              <a:t>New York Times </a:t>
            </a:r>
            <a:r>
              <a:rPr lang="en-US" altLang="en-US" sz="1000" dirty="0">
                <a:solidFill>
                  <a:srgbClr val="000000"/>
                </a:solidFill>
                <a:latin typeface="Georgia"/>
                <a:cs typeface="Georgia"/>
              </a:rPr>
              <a:t>on September 25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675A91A-823B-1D4E-8D21-4FBFF99763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2853" y="2723616"/>
            <a:ext cx="3519486" cy="83099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marL="0" lvl="1" indent="0">
              <a:lnSpc>
                <a:spcPct val="100000"/>
              </a:lnSpc>
              <a:spcAft>
                <a:spcPts val="400"/>
              </a:spcAft>
              <a:buNone/>
              <a:defRPr/>
            </a:pPr>
            <a:r>
              <a:rPr lang="en-US" sz="1000" dirty="0"/>
              <a:t>“In the end, I have to be able to look in the mirror and say I did what I thought was right.” </a:t>
            </a:r>
          </a:p>
          <a:p>
            <a:pPr marL="0" lvl="1" indent="0">
              <a:lnSpc>
                <a:spcPct val="100000"/>
              </a:lnSpc>
              <a:spcAft>
                <a:spcPts val="400"/>
              </a:spcAft>
              <a:buNone/>
              <a:defRPr/>
            </a:pPr>
            <a:r>
              <a:rPr lang="en-US" sz="1000" dirty="0">
                <a:solidFill>
                  <a:srgbClr val="000000"/>
                </a:solidFill>
                <a:latin typeface="Georgia"/>
                <a:cs typeface="Georgia"/>
              </a:rPr>
              <a:t>- Sen. Collins, reported in the </a:t>
            </a:r>
            <a:r>
              <a:rPr lang="en-US" sz="1000" i="1" dirty="0">
                <a:solidFill>
                  <a:srgbClr val="000000"/>
                </a:solidFill>
                <a:latin typeface="Georgia"/>
                <a:cs typeface="Georgia"/>
              </a:rPr>
              <a:t>Boston Globe </a:t>
            </a:r>
            <a:r>
              <a:rPr lang="en-US" sz="1000" dirty="0">
                <a:solidFill>
                  <a:srgbClr val="000000"/>
                </a:solidFill>
                <a:latin typeface="Georgia"/>
                <a:cs typeface="Georgia"/>
              </a:rPr>
              <a:t>on September 22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648879E9-C50B-8C48-976D-84686B7B856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04565" y="2796215"/>
            <a:ext cx="685800" cy="685800"/>
          </a:xfrm>
          <a:prstGeom prst="ellipse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DAA2BFD-DD45-594A-9317-C6829F626D5F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04565" y="3893924"/>
            <a:ext cx="685800" cy="6858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370645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 bwMode="auto">
          <a:xfrm>
            <a:off x="404814" y="756919"/>
            <a:ext cx="8407400" cy="39843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Outside political pressure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5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Nicholas Wu | Slide last updated on: July 12, 2018</a:t>
            </a:r>
          </a:p>
        </p:txBody>
      </p:sp>
      <p:sp>
        <p:nvSpPr>
          <p:cNvPr id="21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National Journal Research; Roll Call; Wall Street Journal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8EE793B5-AB43-234E-BC7F-F26B38D09E92}"/>
              </a:ext>
            </a:extLst>
          </p:cNvPr>
          <p:cNvSpPr txBox="1">
            <a:spLocks/>
          </p:cNvSpPr>
          <p:nvPr/>
        </p:nvSpPr>
        <p:spPr>
          <a:xfrm>
            <a:off x="503175" y="1401970"/>
            <a:ext cx="2651760" cy="4572000"/>
          </a:xfrm>
          <a:prstGeom prst="rect">
            <a:avLst/>
          </a:prstGeom>
          <a:solidFill>
            <a:srgbClr val="765C92"/>
          </a:solidFill>
        </p:spPr>
        <p:txBody>
          <a:bodyPr wrap="square" tIns="91440" bIns="91440" rtlCol="0">
            <a:no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+mj-lt"/>
              </a:rPr>
              <a:t>Outside spending</a:t>
            </a:r>
          </a:p>
          <a:p>
            <a:endParaRPr lang="en-US" sz="1100" dirty="0">
              <a:solidFill>
                <a:schemeClr val="bg1"/>
              </a:solidFill>
              <a:latin typeface="+mj-lt"/>
            </a:endParaRPr>
          </a:p>
          <a:p>
            <a:endParaRPr lang="en-US" sz="1100" dirty="0">
              <a:solidFill>
                <a:schemeClr val="bg1"/>
              </a:solidFill>
              <a:latin typeface="+mj-lt"/>
            </a:endParaRPr>
          </a:p>
          <a:p>
            <a:endParaRPr lang="en-US" sz="1100" dirty="0">
              <a:solidFill>
                <a:schemeClr val="bg1"/>
              </a:solidFill>
              <a:latin typeface="+mj-lt"/>
            </a:endParaRPr>
          </a:p>
          <a:p>
            <a:endParaRPr lang="en-US" sz="1100" dirty="0">
              <a:solidFill>
                <a:schemeClr val="bg1"/>
              </a:solidFill>
              <a:latin typeface="+mj-lt"/>
            </a:endParaRPr>
          </a:p>
          <a:p>
            <a:endParaRPr lang="en-US" sz="1100" dirty="0">
              <a:solidFill>
                <a:schemeClr val="bg1"/>
              </a:solidFill>
              <a:latin typeface="+mj-lt"/>
            </a:endParaRPr>
          </a:p>
          <a:p>
            <a:endParaRPr lang="en-US" sz="1100" dirty="0">
              <a:solidFill>
                <a:schemeClr val="bg1"/>
              </a:solidFill>
              <a:latin typeface="+mj-lt"/>
            </a:endParaRPr>
          </a:p>
          <a:p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marL="228600" indent="-228600"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  <a:latin typeface="+mj-lt"/>
            </a:endParaRPr>
          </a:p>
          <a:p>
            <a:pPr marL="22860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+mj-lt"/>
              </a:rPr>
              <a:t>Outside groups plan to spend at least $10 million dollars to pressure senators to confirm or oppose Kavanaugh </a:t>
            </a:r>
          </a:p>
          <a:p>
            <a:pPr marL="228600" indent="-2286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+mj-lt"/>
              </a:rPr>
              <a:t>Liberal-aligned group Demand Justice has committed at least $5 million in an attempt to flip Sens. Murkowski and Collins, and to ensure the opposition of Sens. Donnelly, Heitkamp, and Manchin</a:t>
            </a: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48F6D4FC-87FD-8E47-894E-76AC764640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98711" y="1888000"/>
            <a:ext cx="1060688" cy="106068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30D780F-464E-2C4D-8EDA-D3BC933BF89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>
            <a:off x="5011505" y="1003824"/>
            <a:ext cx="2034867" cy="516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104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ational Journal">
      <a:dk1>
        <a:sysClr val="windowText" lastClr="000000"/>
      </a:dk1>
      <a:lt1>
        <a:sysClr val="window" lastClr="FFFFFF"/>
      </a:lt1>
      <a:dk2>
        <a:srgbClr val="8DB3E2"/>
      </a:dk2>
      <a:lt2>
        <a:srgbClr val="F0EAE3"/>
      </a:lt2>
      <a:accent1>
        <a:srgbClr val="B22830"/>
      </a:accent1>
      <a:accent2>
        <a:srgbClr val="0D3A70"/>
      </a:accent2>
      <a:accent3>
        <a:srgbClr val="9BBB59"/>
      </a:accent3>
      <a:accent4>
        <a:srgbClr val="8064A2"/>
      </a:accent4>
      <a:accent5>
        <a:srgbClr val="CFB53B"/>
      </a:accent5>
      <a:accent6>
        <a:srgbClr val="F79646"/>
      </a:accent6>
      <a:hlink>
        <a:srgbClr val="0000FF"/>
      </a:hlink>
      <a:folHlink>
        <a:srgbClr val="800080"/>
      </a:folHlink>
    </a:clrScheme>
    <a:fontScheme name="National Journal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0EAE3"/>
        </a:solidFill>
        <a:ln>
          <a:noFill/>
        </a:ln>
        <a:effectLst/>
      </a:spPr>
      <a:bodyPr lIns="91440" tIns="91440" rIns="91440" bIns="91440"/>
      <a:lstStyle>
        <a:defPPr>
          <a:spcAft>
            <a:spcPts val="400"/>
          </a:spcAft>
          <a:defRPr sz="1200" b="1" dirty="0">
            <a:solidFill>
              <a:schemeClr val="tx1">
                <a:lumMod val="95000"/>
                <a:lumOff val="5000"/>
              </a:schemeClr>
            </a:solidFill>
            <a:latin typeface="Georgia"/>
            <a:cs typeface="Georgi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spcAft>
            <a:spcPts val="400"/>
          </a:spcAft>
          <a:defRPr sz="1200" b="1" dirty="0" smtClean="0">
            <a:solidFill>
              <a:srgbClr val="71B2C7"/>
            </a:solidFill>
            <a:latin typeface="Georgia"/>
            <a:cs typeface="Georgi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5553</TotalTime>
  <Words>567</Words>
  <Application>Microsoft Macintosh PowerPoint</Application>
  <PresentationFormat>On-screen Show (4:3)</PresentationFormat>
  <Paragraphs>82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ＭＳ Ｐゴシック</vt:lpstr>
      <vt:lpstr>ＭＳ Ｐゴシック</vt:lpstr>
      <vt:lpstr>Arial</vt:lpstr>
      <vt:lpstr>Calibri</vt:lpstr>
      <vt:lpstr>Georgia</vt:lpstr>
      <vt:lpstr>Lucida Sans Unicode</vt:lpstr>
      <vt:lpstr>Verdana</vt:lpstr>
      <vt:lpstr>Office Theme</vt:lpstr>
      <vt:lpstr>Key Senate votes on Supreme Court nominee Kavanaugh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Microsoft Office User</cp:lastModifiedBy>
  <cp:revision>231</cp:revision>
  <cp:lastPrinted>2018-09-04T20:53:01Z</cp:lastPrinted>
  <dcterms:created xsi:type="dcterms:W3CDTF">2017-06-26T14:07:23Z</dcterms:created>
  <dcterms:modified xsi:type="dcterms:W3CDTF">2018-10-01T18:24:58Z</dcterms:modified>
</cp:coreProperties>
</file>