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2" userDrawn="1">
          <p15:clr>
            <a:srgbClr val="A4A3A4"/>
          </p15:clr>
        </p15:guide>
        <p15:guide id="2" pos="1632" userDrawn="1">
          <p15:clr>
            <a:srgbClr val="A4A3A4"/>
          </p15:clr>
        </p15:guide>
        <p15:guide id="3" pos="2208" userDrawn="1">
          <p15:clr>
            <a:srgbClr val="A4A3A4"/>
          </p15:clr>
        </p15:guide>
        <p15:guide id="4" orient="horz" pos="1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A70"/>
    <a:srgbClr val="B22830"/>
    <a:srgbClr val="0C396F"/>
    <a:srgbClr val="F0EAE3"/>
    <a:srgbClr val="D9D9D9"/>
    <a:srgbClr val="595959"/>
    <a:srgbClr val="D5E1D8"/>
    <a:srgbClr val="DDB1B1"/>
    <a:srgbClr val="71B3C7"/>
    <a:srgbClr val="765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5" autoAdjust="0"/>
    <p:restoredTop sz="96731"/>
  </p:normalViewPr>
  <p:slideViewPr>
    <p:cSldViewPr snapToGrid="0" snapToObjects="1">
      <p:cViewPr varScale="1">
        <p:scale>
          <a:sx n="115" d="100"/>
          <a:sy n="115" d="100"/>
        </p:scale>
        <p:origin x="654" y="108"/>
      </p:cViewPr>
      <p:guideLst>
        <p:guide orient="horz" pos="1032"/>
        <p:guide pos="1632"/>
        <p:guide pos="2208"/>
        <p:guide orient="horz" pos="160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House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House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2016 Presidential</a:t>
            </a: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0.60599999999999998</c:v>
                </c:pt>
                <c:pt idx="1">
                  <c:v>0.33700000000000002</c:v>
                </c:pt>
                <c:pt idx="2" formatCode="0.000%">
                  <c:v>5.699999999999994E-2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Pt>
            <c:idx val="6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445-4E55-9887-73D946E19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Henderson*</c:v>
                </c:pt>
                <c:pt idx="1">
                  <c:v>Sanders</c:v>
                </c:pt>
                <c:pt idx="2">
                  <c:v>Hutchinson*</c:v>
                </c:pt>
                <c:pt idx="3">
                  <c:v>Morgan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0.63400000000000001</c:v>
                </c:pt>
                <c:pt idx="1">
                  <c:v>0.36599999999999999</c:v>
                </c:pt>
                <c:pt idx="2">
                  <c:v>0.69699999999999995</c:v>
                </c:pt>
                <c:pt idx="3">
                  <c:v>0.30299999999999999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Whitmer</c:v>
                </c:pt>
                <c:pt idx="1">
                  <c:v>Schuette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2870160</c:v>
                </c:pt>
                <c:pt idx="1">
                  <c:v>1509000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</c:scaling>
        <c:delete val="1"/>
        <c:axPos val="t"/>
        <c:numFmt formatCode="&quot;$&quot;#,##0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2014</a:t>
            </a:r>
            <a:r>
              <a:rPr lang="en-US" sz="1100" baseline="0" dirty="0">
                <a:solidFill>
                  <a:schemeClr val="tx1"/>
                </a:solidFill>
                <a:latin typeface="+mj-lt"/>
              </a:rPr>
              <a:t> Governor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6188263624646"/>
          <c:y val="0.27310717585769506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03"/>
                      <c:h val="0.16370109590220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0.55400000000000005</c:v>
                </c:pt>
                <c:pt idx="1">
                  <c:v>0.41499999999999998</c:v>
                </c:pt>
                <c:pt idx="2" formatCode="0.000%">
                  <c:v>3.0999999999999917E-2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Tucker</c:v>
                  </c:pt>
                  <c:pt idx="4">
                    <c:v>Hill</c:v>
                  </c:pt>
                </c:lvl>
              </c:multiLvlStrCache>
            </c:multiLvlStrRef>
          </c:cat>
          <c:val>
            <c:numRef>
              <c:f>Cash!$N$7:$N$13</c:f>
              <c:numCache>
                <c:formatCode>"$"#,##0</c:formatCode>
                <c:ptCount val="7"/>
                <c:pt idx="0">
                  <c:v>975518.06</c:v>
                </c:pt>
                <c:pt idx="1">
                  <c:v>589126.93000000005</c:v>
                </c:pt>
                <c:pt idx="2">
                  <c:v>386391.13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C-4091-BC6F-90136B43DC5B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Tucker</c:v>
                  </c:pt>
                  <c:pt idx="4">
                    <c:v>Hill</c:v>
                  </c:pt>
                </c:lvl>
              </c:multiLvlStrCache>
            </c:multiLvlStrRef>
          </c:cat>
          <c:val>
            <c:numRef>
              <c:f>Cash!$O$7:$O$13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1954935.48</c:v>
                </c:pt>
                <c:pt idx="5">
                  <c:v>958547.31</c:v>
                </c:pt>
                <c:pt idx="6">
                  <c:v>1645057.04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3C-4091-BC6F-90136B43D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C8-4C8E-A5D9-D71A7AAA4112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C8-4C8E-A5D9-D71A7AAA4112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C8-4C8E-A5D9-D71A7AAA4112}"/>
              </c:ext>
            </c:extLst>
          </c:dPt>
          <c:dLbls>
            <c:dLbl>
              <c:idx val="0"/>
              <c:layout>
                <c:manualLayout>
                  <c:x val="-0.22671038378229486"/>
                  <c:y val="-1.33224886988135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C8-4C8E-A5D9-D71A7AAA411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5C8-4C8E-A5D9-D71A7AAA411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C8-4C8E-A5D9-D71A7AAA4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Election'!$B$14:$B$16</c:f>
              <c:numCache>
                <c:formatCode>0.0%</c:formatCode>
                <c:ptCount val="3"/>
                <c:pt idx="0">
                  <c:v>0.57999999999999996</c:v>
                </c:pt>
                <c:pt idx="1">
                  <c:v>0.37</c:v>
                </c:pt>
                <c:pt idx="2">
                  <c:v>5.0000000000000044E-2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C8-4C8E-A5D9-D71A7AAA4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0E-47E1-8385-25BB00836F44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0E-47E1-8385-25BB00836F44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0E-47E1-8385-25BB00836F4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F0E-47E1-8385-25BB00836F4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F0E-47E1-8385-25BB00836F4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E-47E1-8385-25BB00836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Election'!$B$19:$B$21</c:f>
              <c:numCache>
                <c:formatCode>0.0%</c:formatCode>
                <c:ptCount val="3"/>
                <c:pt idx="0">
                  <c:v>0.52400000000000002</c:v>
                </c:pt>
                <c:pt idx="1">
                  <c:v>0.41700000000000004</c:v>
                </c:pt>
                <c:pt idx="2">
                  <c:v>5.8999999999999941E-2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E-47E1-8385-25BB00836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296192142648833"/>
          <c:y val="0.19464721857684458"/>
          <c:w val="0.71322855476398772"/>
          <c:h val="0.7416953740157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'Current Election'!$M$12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Election'!$K$13:$K$17</c:f>
              <c:strCache>
                <c:ptCount val="5"/>
                <c:pt idx="0">
                  <c:v>Tucker*</c:v>
                </c:pt>
                <c:pt idx="1">
                  <c:v>Combs</c:v>
                </c:pt>
                <c:pt idx="2">
                  <c:v>Spencer</c:v>
                </c:pt>
                <c:pt idx="3">
                  <c:v>Dunkley</c:v>
                </c:pt>
                <c:pt idx="4">
                  <c:v>Hill*</c:v>
                </c:pt>
              </c:strCache>
            </c:strRef>
          </c:cat>
          <c:val>
            <c:numRef>
              <c:f>'Current Election'!$M$13:$M$17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34-4A34-9885-A9F30BFB187F}"/>
            </c:ext>
          </c:extLst>
        </c:ser>
        <c:ser>
          <c:idx val="1"/>
          <c:order val="1"/>
          <c:tx>
            <c:strRef>
              <c:f>'Current Election'!$N$12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Election'!$K$13:$K$17</c:f>
              <c:strCache>
                <c:ptCount val="5"/>
                <c:pt idx="0">
                  <c:v>Tucker*</c:v>
                </c:pt>
                <c:pt idx="1">
                  <c:v>Combs</c:v>
                </c:pt>
                <c:pt idx="2">
                  <c:v>Spencer</c:v>
                </c:pt>
                <c:pt idx="3">
                  <c:v>Dunkley</c:v>
                </c:pt>
                <c:pt idx="4">
                  <c:v>Hill*</c:v>
                </c:pt>
              </c:strCache>
            </c:strRef>
          </c:cat>
          <c:val>
            <c:numRef>
              <c:f>'Current Election'!$N$13:$N$17</c:f>
              <c:numCache>
                <c:formatCode>0%</c:formatCode>
                <c:ptCount val="5"/>
                <c:pt idx="0">
                  <c:v>0.57799999999999996</c:v>
                </c:pt>
                <c:pt idx="1">
                  <c:v>0.20300000000000001</c:v>
                </c:pt>
                <c:pt idx="2">
                  <c:v>0.125</c:v>
                </c:pt>
                <c:pt idx="3">
                  <c:v>9.4E-2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34-4A34-9885-A9F30BFB1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Seat currently held by:</a:t>
            </a:r>
            <a:endParaRPr lang="en-US" sz="1200" dirty="0">
              <a:latin typeface="+mj-lt"/>
            </a:endParaRPr>
          </a:p>
          <a:p>
            <a:pPr marL="171450" lvl="2" indent="-171450"/>
            <a:r>
              <a:rPr lang="en-US" sz="1200" i="1" dirty="0" err="1" smtClean="0">
                <a:latin typeface="+mj-lt"/>
              </a:rPr>
              <a:t>Asa</a:t>
            </a:r>
            <a:r>
              <a:rPr lang="en-US" sz="1200" i="1" dirty="0" smtClean="0">
                <a:latin typeface="+mj-lt"/>
              </a:rPr>
              <a:t> Hutchinson </a:t>
            </a:r>
            <a:r>
              <a:rPr lang="en-US" sz="1200" i="1" dirty="0">
                <a:latin typeface="+mj-lt"/>
              </a:rPr>
              <a:t>(R)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r>
              <a:rPr lang="en-US" sz="1200" b="1" dirty="0">
                <a:latin typeface="+mj-lt"/>
              </a:rPr>
              <a:t>Cook Rating</a:t>
            </a:r>
            <a:r>
              <a:rPr lang="en-US" sz="1200" i="1" dirty="0">
                <a:latin typeface="+mj-lt"/>
              </a:rPr>
              <a:t>: </a:t>
            </a:r>
            <a:r>
              <a:rPr lang="en-US" sz="1200" i="1" dirty="0" smtClean="0">
                <a:latin typeface="+mj-lt"/>
              </a:rPr>
              <a:t>Solid R</a:t>
            </a:r>
            <a:endParaRPr lang="en-US" sz="1200" i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002052" y="1366183"/>
            <a:ext cx="4810161" cy="219034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2018 Primary Results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2018 election dashboard: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Arkansas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governor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Slide last updated on: </a:t>
            </a:r>
            <a:r>
              <a:rPr lang="en-US" sz="700" dirty="0" smtClean="0">
                <a:latin typeface="Georgia"/>
                <a:cs typeface="Georgia"/>
              </a:rPr>
              <a:t>August 8, 2018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2018; The New York Times; Michigan Secretary of State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71063440"/>
              </p:ext>
            </p:extLst>
          </p:nvPr>
        </p:nvGraphicFramePr>
        <p:xfrm>
          <a:off x="1882344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31367436"/>
              </p:ext>
            </p:extLst>
          </p:nvPr>
        </p:nvGraphicFramePr>
        <p:xfrm>
          <a:off x="4169757" y="1645227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02052" y="3669251"/>
            <a:ext cx="4810161" cy="243861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Cash on Hand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23" name="Chart 22"/>
          <p:cNvGraphicFramePr/>
          <p:nvPr>
            <p:extLst/>
          </p:nvPr>
        </p:nvGraphicFramePr>
        <p:xfrm>
          <a:off x="4169757" y="3959251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Rectangle 2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Filing deadline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March 1,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Primary election –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May 22,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November 6, 2018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920396242"/>
              </p:ext>
            </p:extLst>
          </p:nvPr>
        </p:nvGraphicFramePr>
        <p:xfrm>
          <a:off x="396789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745425" y="3293749"/>
            <a:ext cx="1066789" cy="2705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*Primary</a:t>
            </a:r>
            <a:r>
              <a:rPr lang="en-US" sz="10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winners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9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lang="en-US" altLang="en-US" sz="2000" smtClean="0">
                <a:latin typeface="Georgia" charset="0"/>
                <a:ea typeface="ＭＳ Ｐゴシック" charset="-128"/>
                <a:cs typeface="MS PGothic" charset="-128"/>
              </a:rPr>
              <a:t>: AR-2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Filing deadline </a:t>
            </a:r>
            <a:r>
              <a:rPr lang="en-US" sz="1200" smtClean="0">
                <a:solidFill>
                  <a:prstClr val="black"/>
                </a:solidFill>
                <a:latin typeface="Georgia"/>
              </a:rPr>
              <a:t>— March 1, 2018</a:t>
            </a:r>
            <a:endParaRPr lang="en-US" sz="1200" dirty="0" smtClean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Primary election </a:t>
            </a:r>
            <a:r>
              <a:rPr lang="en-US" sz="1200" smtClean="0">
                <a:solidFill>
                  <a:prstClr val="black"/>
                </a:solidFill>
                <a:latin typeface="Georgia"/>
              </a:rPr>
              <a:t>– May 22,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November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smtClean="0">
                <a:latin typeface="Georgia"/>
                <a:cs typeface="Georgia"/>
              </a:rPr>
              <a:t>Slide last updated on: August 27, 2018</a:t>
            </a:r>
            <a:endParaRPr lang="en-US" sz="7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 smtClean="0">
                <a:latin typeface="+mj-lt"/>
              </a:rPr>
              <a:t>Seat currently held by:</a:t>
            </a:r>
            <a:endParaRPr lang="en-US" sz="1200" dirty="0" smtClean="0">
              <a:latin typeface="+mj-lt"/>
            </a:endParaRPr>
          </a:p>
          <a:p>
            <a:pPr marL="171450" lvl="2" indent="-171450"/>
            <a:r>
              <a:rPr lang="en-US" sz="1200" i="1" dirty="0" smtClean="0">
                <a:latin typeface="+mj-lt"/>
              </a:rPr>
              <a:t>French </a:t>
            </a:r>
            <a:r>
              <a:rPr lang="en-US" sz="1200" i="1" dirty="0" smtClean="0">
                <a:latin typeface="+mj-lt"/>
              </a:rPr>
              <a:t>Hill (R)</a:t>
            </a:r>
            <a:endParaRPr lang="en-US" sz="1200" i="1" dirty="0" smtClean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 smtClean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 smtClean="0">
              <a:latin typeface="+mj-lt"/>
            </a:endParaRPr>
          </a:p>
          <a:p>
            <a:pPr marL="171450" lvl="2" indent="-171450"/>
            <a:r>
              <a:rPr lang="en-US" sz="1200" b="1" dirty="0" smtClean="0">
                <a:latin typeface="+mj-lt"/>
              </a:rPr>
              <a:t>Cook Rating</a:t>
            </a:r>
            <a:r>
              <a:rPr lang="en-US" sz="1200" i="1" dirty="0" smtClean="0">
                <a:latin typeface="+mj-lt"/>
              </a:rPr>
              <a:t>: Lean R</a:t>
            </a:r>
          </a:p>
          <a:p>
            <a:pPr marL="171450" lvl="2" indent="-171450"/>
            <a:endParaRPr lang="en-US" sz="1200" b="1" dirty="0" smtClean="0">
              <a:solidFill>
                <a:prstClr val="black"/>
              </a:solidFill>
              <a:latin typeface="Georgia"/>
            </a:endParaRPr>
          </a:p>
          <a:p>
            <a:pPr marL="171450" lvl="2" indent="-171450"/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Cook Partisan Voting Index</a:t>
            </a:r>
            <a:r>
              <a:rPr lang="en-US" sz="1200" i="1" dirty="0" smtClean="0">
                <a:solidFill>
                  <a:prstClr val="black"/>
                </a:solidFill>
                <a:latin typeface="Georgia"/>
              </a:rPr>
              <a:t>: R+7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-BottomRigh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526174"/>
              </p:ext>
            </p:extLst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Chart-BottomLeft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2124712311"/>
                </p:ext>
              </p:extLst>
            </p:nvPr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4261938"/>
                </p:ext>
              </p:extLst>
            </p:nvPr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-TopRigh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64508"/>
              </p:ext>
            </p:extLst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752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198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Danari White</cp:lastModifiedBy>
  <cp:revision>176</cp:revision>
  <dcterms:created xsi:type="dcterms:W3CDTF">2017-06-26T14:07:23Z</dcterms:created>
  <dcterms:modified xsi:type="dcterms:W3CDTF">2018-09-28T14:10:58Z</dcterms:modified>
</cp:coreProperties>
</file>