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670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3AC"/>
    <a:srgbClr val="FAF1D5"/>
    <a:srgbClr val="E6B92E"/>
    <a:srgbClr val="C9C1C5"/>
    <a:srgbClr val="F6F3EF"/>
    <a:srgbClr val="F0EBE3"/>
    <a:srgbClr val="04070C"/>
    <a:srgbClr val="FCFBFA"/>
    <a:srgbClr val="FDF3F1"/>
    <a:srgbClr val="F8D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97" autoAdjust="0"/>
    <p:restoredTop sz="96731"/>
  </p:normalViewPr>
  <p:slideViewPr>
    <p:cSldViewPr snapToGrid="0" snapToObjects="1">
      <p:cViewPr varScale="1">
        <p:scale>
          <a:sx n="115" d="100"/>
          <a:sy n="115" d="100"/>
        </p:scale>
        <p:origin x="11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8" d="100"/>
          <a:sy n="118" d="100"/>
        </p:scale>
        <p:origin x="383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3201215011977397"/>
          <c:y val="0.15315464718449801"/>
          <c:w val="0.63117558611565083"/>
          <c:h val="0.731637997523846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Cosponsors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A3D3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35F-466B-98B3-221A3FB410B1}"/>
              </c:ext>
            </c:extLst>
          </c:dPt>
          <c:dPt>
            <c:idx val="1"/>
            <c:invertIfNegative val="0"/>
            <c:bubble3D val="0"/>
            <c:spPr>
              <a:solidFill>
                <a:srgbClr val="0D396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35F-466B-98B3-221A3FB410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GOP</c:v>
                </c:pt>
                <c:pt idx="1">
                  <c:v>Dem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5F-466B-98B3-221A3FB410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axId val="-2051491072"/>
        <c:axId val="-2050799136"/>
      </c:barChart>
      <c:catAx>
        <c:axId val="-2051491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0799136"/>
        <c:crosses val="autoZero"/>
        <c:auto val="1"/>
        <c:lblAlgn val="ctr"/>
        <c:lblOffset val="100"/>
        <c:noMultiLvlLbl val="0"/>
      </c:catAx>
      <c:valAx>
        <c:axId val="-2050799136"/>
        <c:scaling>
          <c:orientation val="minMax"/>
          <c:max val="22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-2051491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51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77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hart" Target="../charts/char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Danari White </a:t>
            </a:r>
            <a:r>
              <a:rPr lang="en-US" sz="700" dirty="0">
                <a:latin typeface="Georgia"/>
                <a:cs typeface="Georgia"/>
              </a:rPr>
              <a:t>| Slide last updated on: </a:t>
            </a:r>
            <a:r>
              <a:rPr lang="en-US" sz="700" dirty="0" smtClean="0">
                <a:latin typeface="Georgia"/>
                <a:cs typeface="Georgia"/>
              </a:rPr>
              <a:t>September 21, 2018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Congress.gov; Democrats-edworkforce.house.gov.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0099" y="6427104"/>
            <a:ext cx="316645" cy="323353"/>
          </a:xfrm>
        </p:spPr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/>
              <a:t>Overview of the AIM Higher Act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498537" y="2587605"/>
            <a:ext cx="2585485" cy="3444743"/>
          </a:xfrm>
          <a:prstGeom prst="roundRect">
            <a:avLst>
              <a:gd name="adj" fmla="val 3257"/>
            </a:avLst>
          </a:prstGeom>
          <a:solidFill>
            <a:srgbClr val="DCE6F2"/>
          </a:solidFill>
        </p:spPr>
        <p:txBody>
          <a:bodyPr wrap="square" tIns="91440" bIns="91440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100" b="1" dirty="0">
                <a:latin typeface="+mj-lt"/>
              </a:rPr>
              <a:t>Provisions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Funds state efforts to increase student access to early credit pathways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Increases funding to federal outreach and student services  programs TRIO and GREAR UP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Funds local efforts to help foster and homeless youth attend college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Allows recipients of DACA access to federal aid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Makes Pell Grants available to incarcerated individuals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Provides tuition assistance to Native American students and students in US territories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Simplifies the FAFSA form</a:t>
            </a: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3315771" y="2587605"/>
            <a:ext cx="2585485" cy="3444743"/>
          </a:xfrm>
          <a:prstGeom prst="roundRect">
            <a:avLst>
              <a:gd name="adj" fmla="val 3257"/>
            </a:avLst>
          </a:prstGeom>
          <a:solidFill>
            <a:srgbClr val="DCE6F2"/>
          </a:solidFill>
        </p:spPr>
        <p:txBody>
          <a:bodyPr wrap="square" tIns="91440" bIns="91440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100" b="1" dirty="0">
                <a:latin typeface="+mj-lt"/>
              </a:rPr>
              <a:t>Provisions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Increases the maximum Pell Grant award amount by $500 each award year and “permanently indexes the Pell award to inflation”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Preserves the Teacher Education Assistance for College and Higher Education (TEACH) Grant, from which teachers can receive up to $4000 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Eliminates origination fees for federal loans: allows students to pay up to 4.264 percent of their loan amount in origination fees each time they borrow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Nearly doubles the federal allocation for the federal work study program</a:t>
            </a:r>
          </a:p>
        </p:txBody>
      </p:sp>
      <p:sp>
        <p:nvSpPr>
          <p:cNvPr id="12" name="TextBox 11"/>
          <p:cNvSpPr txBox="1">
            <a:spLocks/>
          </p:cNvSpPr>
          <p:nvPr/>
        </p:nvSpPr>
        <p:spPr>
          <a:xfrm>
            <a:off x="6135041" y="2595231"/>
            <a:ext cx="2585485" cy="3444743"/>
          </a:xfrm>
          <a:prstGeom prst="roundRect">
            <a:avLst>
              <a:gd name="adj" fmla="val 3257"/>
            </a:avLst>
          </a:prstGeom>
          <a:solidFill>
            <a:srgbClr val="DCE6F2"/>
          </a:solidFill>
        </p:spPr>
        <p:txBody>
          <a:bodyPr wrap="square" tIns="91440" bIns="91440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100" b="1" dirty="0">
                <a:latin typeface="+mj-lt"/>
              </a:rPr>
              <a:t>Provisions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Provides grant aid to low-income students who transfer from a community college to an MSI* 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Increases funding to Child Care Access means Parents in School (CCAMPIS)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Authorizes grants to institutions that serve a significant number of veterans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Amends the Family Educational Rights and Privacy Act (FERPA) to allow for the reverse transfer of student data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Increases funding to under-sourced community colleges, HBCUs* and MSIs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35041" y="6046201"/>
            <a:ext cx="2585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*MSI: Minority-Serving Institution</a:t>
            </a:r>
          </a:p>
          <a:p>
            <a:r>
              <a:rPr lang="en-US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*HBCU: Historically Black College/University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371601" y="1925579"/>
            <a:ext cx="1793724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Improving access to a quality degree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06829" y="1698318"/>
            <a:ext cx="731520" cy="731520"/>
            <a:chOff x="606829" y="1645920"/>
            <a:chExt cx="731520" cy="731520"/>
          </a:xfrm>
        </p:grpSpPr>
        <p:sp>
          <p:nvSpPr>
            <p:cNvPr id="18" name="Oval 17"/>
            <p:cNvSpPr/>
            <p:nvPr/>
          </p:nvSpPr>
          <p:spPr>
            <a:xfrm>
              <a:off x="606829" y="1645920"/>
              <a:ext cx="731520" cy="731520"/>
            </a:xfrm>
            <a:prstGeom prst="ellipse">
              <a:avLst/>
            </a:prstGeom>
            <a:solidFill>
              <a:srgbClr val="0D39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829" y="1645920"/>
              <a:ext cx="731520" cy="731520"/>
            </a:xfrm>
            <a:prstGeom prst="rect">
              <a:avLst/>
            </a:prstGeom>
          </p:spPr>
        </p:pic>
      </p:grp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6943021" y="1925579"/>
            <a:ext cx="1793724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Increasing college completion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219034" y="1689521"/>
            <a:ext cx="731520" cy="749115"/>
            <a:chOff x="6219034" y="1645920"/>
            <a:chExt cx="731520" cy="749115"/>
          </a:xfrm>
        </p:grpSpPr>
        <p:sp>
          <p:nvSpPr>
            <p:cNvPr id="22" name="Oval 21"/>
            <p:cNvSpPr/>
            <p:nvPr/>
          </p:nvSpPr>
          <p:spPr>
            <a:xfrm>
              <a:off x="6219034" y="1645920"/>
              <a:ext cx="731520" cy="731520"/>
            </a:xfrm>
            <a:prstGeom prst="ellipse">
              <a:avLst/>
            </a:prstGeom>
            <a:solidFill>
              <a:srgbClr val="0D39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0988" y="1754955"/>
              <a:ext cx="640080" cy="640080"/>
            </a:xfrm>
            <a:prstGeom prst="rect">
              <a:avLst/>
            </a:prstGeom>
          </p:spPr>
        </p:pic>
      </p:grp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4089082" y="1925579"/>
            <a:ext cx="1793724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Making college more affordable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357562" y="1698318"/>
            <a:ext cx="731520" cy="731520"/>
            <a:chOff x="3357562" y="1645920"/>
            <a:chExt cx="731520" cy="731520"/>
          </a:xfrm>
        </p:grpSpPr>
        <p:sp>
          <p:nvSpPr>
            <p:cNvPr id="26" name="Oval 25"/>
            <p:cNvSpPr/>
            <p:nvPr/>
          </p:nvSpPr>
          <p:spPr>
            <a:xfrm>
              <a:off x="3357562" y="1645920"/>
              <a:ext cx="731520" cy="731520"/>
            </a:xfrm>
            <a:prstGeom prst="ellipse">
              <a:avLst/>
            </a:prstGeom>
            <a:solidFill>
              <a:srgbClr val="0D39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0905" y="1737360"/>
              <a:ext cx="548640" cy="548640"/>
            </a:xfrm>
            <a:prstGeom prst="rect">
              <a:avLst/>
            </a:prstGeom>
          </p:spPr>
        </p:pic>
      </p:grp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41486" y="1374745"/>
            <a:ext cx="8295259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House Dems proposed a multi-pronged reauthorization bill, countering much of the PROSPER Act</a:t>
            </a:r>
          </a:p>
        </p:txBody>
      </p:sp>
    </p:spTree>
    <p:extLst>
      <p:ext uri="{BB962C8B-B14F-4D97-AF65-F5344CB8AC3E}">
        <p14:creationId xmlns:p14="http://schemas.microsoft.com/office/powerpoint/2010/main" val="2568424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Danari White </a:t>
            </a:r>
            <a:r>
              <a:rPr lang="en-US" sz="700" dirty="0">
                <a:latin typeface="Georgia"/>
                <a:cs typeface="Georgia"/>
              </a:rPr>
              <a:t>| Slide last updated on: </a:t>
            </a:r>
            <a:r>
              <a:rPr lang="en-US" sz="700" dirty="0" smtClean="0">
                <a:latin typeface="Georgia"/>
                <a:cs typeface="Georgia"/>
              </a:rPr>
              <a:t>September 21, 2018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Congress.gov; Democrats-edworkforce.house.gov.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0099" y="6427104"/>
            <a:ext cx="316645" cy="323353"/>
          </a:xfrm>
        </p:spPr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8C9906E8-14AD-1044-9882-6BDF3E8A22E9}"/>
              </a:ext>
            </a:extLst>
          </p:cNvPr>
          <p:cNvSpPr txBox="1"/>
          <p:nvPr/>
        </p:nvSpPr>
        <p:spPr>
          <a:xfrm>
            <a:off x="483950" y="2296855"/>
            <a:ext cx="1541321" cy="1745035"/>
          </a:xfrm>
          <a:prstGeom prst="round2SameRect">
            <a:avLst>
              <a:gd name="adj1" fmla="val 4589"/>
              <a:gd name="adj2" fmla="val 3743"/>
            </a:avLst>
          </a:prstGeom>
          <a:solidFill>
            <a:srgbClr val="4F81BD">
              <a:lumMod val="20000"/>
              <a:lumOff val="80000"/>
            </a:srgbClr>
          </a:solidFill>
          <a:ln>
            <a:noFill/>
            <a:prstDash val="lgDash"/>
          </a:ln>
        </p:spPr>
        <p:txBody>
          <a:bodyPr wrap="square" lIns="137160" tIns="91440" rIns="137160" bIns="137160" rtlCol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</a:endParaRPr>
          </a:p>
        </p:txBody>
      </p:sp>
      <p:pic>
        <p:nvPicPr>
          <p:cNvPr id="94" name="Picture 2" descr="https://www.congress.gov/img/member/114_rp_va_3_scott_robert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0" t="5735" r="1095" b="17548"/>
          <a:stretch/>
        </p:blipFill>
        <p:spPr bwMode="auto">
          <a:xfrm>
            <a:off x="793975" y="2439025"/>
            <a:ext cx="914400" cy="914400"/>
          </a:xfrm>
          <a:prstGeom prst="ellipse">
            <a:avLst/>
          </a:prstGeom>
          <a:noFill/>
          <a:ln w="25400">
            <a:solidFill>
              <a:srgbClr val="0D396E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5" name="Chart 94">
            <a:extLst>
              <a:ext uri="{FF2B5EF4-FFF2-40B4-BE49-F238E27FC236}">
                <a16:creationId xmlns:a16="http://schemas.microsoft.com/office/drawing/2014/main" id="{EBCD3AB1-BB62-7D45-ABCE-FD64637262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841790"/>
              </p:ext>
            </p:extLst>
          </p:nvPr>
        </p:nvGraphicFramePr>
        <p:xfrm>
          <a:off x="479183" y="4336414"/>
          <a:ext cx="1414932" cy="1357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6" name="Title 1">
            <a:extLst>
              <a:ext uri="{FF2B5EF4-FFF2-40B4-BE49-F238E27FC236}">
                <a16:creationId xmlns:a16="http://schemas.microsoft.com/office/drawing/2014/main" id="{47353912-BD1F-5246-8E43-41E5DB267A4A}"/>
              </a:ext>
            </a:extLst>
          </p:cNvPr>
          <p:cNvSpPr txBox="1">
            <a:spLocks/>
          </p:cNvSpPr>
          <p:nvPr/>
        </p:nvSpPr>
        <p:spPr bwMode="auto">
          <a:xfrm>
            <a:off x="990601" y="756919"/>
            <a:ext cx="7821611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solidFill>
                  <a:prstClr val="black"/>
                </a:solidFill>
                <a:latin typeface="Georgia" charset="0"/>
                <a:ea typeface="ＭＳ Ｐゴシック" charset="-128"/>
                <a:cs typeface="MS PGothic" charset="-128"/>
              </a:rPr>
              <a:t>HEA reauthorization: AIM Higher Act</a:t>
            </a:r>
          </a:p>
          <a:p>
            <a:r>
              <a:rPr lang="en-US" altLang="en-US" sz="1200" b="0" i="1" dirty="0">
                <a:solidFill>
                  <a:prstClr val="black"/>
                </a:solidFill>
                <a:latin typeface="Georgia" charset="0"/>
                <a:ea typeface="ＭＳ Ｐゴシック" charset="-128"/>
                <a:cs typeface="MS PGothic" charset="-128"/>
              </a:rPr>
              <a:t>H.R. 6543</a:t>
            </a:r>
            <a:endParaRPr lang="en-US" altLang="en-US" sz="1300" b="0" i="1" dirty="0">
              <a:solidFill>
                <a:prstClr val="black"/>
              </a:solidFill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97" name="Rectangle 14">
            <a:extLst>
              <a:ext uri="{FF2B5EF4-FFF2-40B4-BE49-F238E27FC236}">
                <a16:creationId xmlns:a16="http://schemas.microsoft.com/office/drawing/2014/main" id="{0C72C052-83EF-294E-B15E-B08B6ECC7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771" y="4132219"/>
            <a:ext cx="1636623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81121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ＭＳ Ｐゴシック" panose="020B0600070205080204" pitchFamily="34" charset="-128"/>
              </a:rPr>
              <a:t>Co-sponsors</a:t>
            </a: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ＭＳ Ｐゴシック" panose="020B0600070205080204" pitchFamily="34" charset="-128"/>
              </a:rPr>
              <a:t>: 63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BE63E14-F04F-7449-9C08-DE9D0FFFF092}"/>
              </a:ext>
            </a:extLst>
          </p:cNvPr>
          <p:cNvSpPr txBox="1"/>
          <p:nvPr/>
        </p:nvSpPr>
        <p:spPr>
          <a:xfrm>
            <a:off x="2147334" y="5075269"/>
            <a:ext cx="3017520" cy="914400"/>
          </a:xfrm>
          <a:prstGeom prst="roundRect">
            <a:avLst>
              <a:gd name="adj" fmla="val 3411"/>
            </a:avLst>
          </a:prstGeom>
          <a:solidFill>
            <a:srgbClr val="4F81BD">
              <a:lumMod val="20000"/>
              <a:lumOff val="80000"/>
            </a:srgbClr>
          </a:solidFill>
          <a:ln>
            <a:noFill/>
            <a:prstDash val="lgDash"/>
          </a:ln>
        </p:spPr>
        <p:txBody>
          <a:bodyPr wrap="square" lIns="91440" tIns="91440" rIns="91440" bIns="91440" rtlCol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Status in Congress</a:t>
            </a:r>
          </a:p>
          <a:p>
            <a:pPr marL="117475" marR="0" lvl="0" indent="-1174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House: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Introduced and referred to House Committee on Education and the Workforce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99" name="Chevron 98">
            <a:extLst>
              <a:ext uri="{FF2B5EF4-FFF2-40B4-BE49-F238E27FC236}">
                <a16:creationId xmlns:a16="http://schemas.microsoft.com/office/drawing/2014/main" id="{D27529A5-501C-F242-99DD-3963BD135176}"/>
              </a:ext>
            </a:extLst>
          </p:cNvPr>
          <p:cNvSpPr/>
          <p:nvPr/>
        </p:nvSpPr>
        <p:spPr bwMode="auto">
          <a:xfrm>
            <a:off x="2077900" y="1869466"/>
            <a:ext cx="1724575" cy="375129"/>
          </a:xfrm>
          <a:prstGeom prst="chevron">
            <a:avLst/>
          </a:prstGeom>
          <a:solidFill>
            <a:srgbClr val="D9D9D9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Passed House</a:t>
            </a:r>
          </a:p>
        </p:txBody>
      </p:sp>
      <p:sp>
        <p:nvSpPr>
          <p:cNvPr id="100" name="Pentagon 99">
            <a:extLst>
              <a:ext uri="{FF2B5EF4-FFF2-40B4-BE49-F238E27FC236}">
                <a16:creationId xmlns:a16="http://schemas.microsoft.com/office/drawing/2014/main" id="{6EF68D3E-55D1-9843-B451-E3A9DA494089}"/>
              </a:ext>
            </a:extLst>
          </p:cNvPr>
          <p:cNvSpPr/>
          <p:nvPr/>
        </p:nvSpPr>
        <p:spPr bwMode="auto">
          <a:xfrm>
            <a:off x="479182" y="1869466"/>
            <a:ext cx="1724575" cy="375129"/>
          </a:xfrm>
          <a:prstGeom prst="homePlate">
            <a:avLst/>
          </a:prstGeom>
          <a:solidFill>
            <a:srgbClr val="0D396E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Introduced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7/26/18</a:t>
            </a:r>
          </a:p>
        </p:txBody>
      </p:sp>
      <p:sp>
        <p:nvSpPr>
          <p:cNvPr id="101" name="Chevron 100">
            <a:extLst>
              <a:ext uri="{FF2B5EF4-FFF2-40B4-BE49-F238E27FC236}">
                <a16:creationId xmlns:a16="http://schemas.microsoft.com/office/drawing/2014/main" id="{DB6160F9-0DE1-F443-B8AA-31A4468607EC}"/>
              </a:ext>
            </a:extLst>
          </p:cNvPr>
          <p:cNvSpPr/>
          <p:nvPr/>
        </p:nvSpPr>
        <p:spPr bwMode="auto">
          <a:xfrm>
            <a:off x="5275336" y="1869466"/>
            <a:ext cx="1724575" cy="375129"/>
          </a:xfrm>
          <a:prstGeom prst="chevron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To president</a:t>
            </a:r>
          </a:p>
        </p:txBody>
      </p:sp>
      <p:sp>
        <p:nvSpPr>
          <p:cNvPr id="102" name="Chevron 101">
            <a:extLst>
              <a:ext uri="{FF2B5EF4-FFF2-40B4-BE49-F238E27FC236}">
                <a16:creationId xmlns:a16="http://schemas.microsoft.com/office/drawing/2014/main" id="{406DBE34-3A10-4244-80B8-1DF54EDDD525}"/>
              </a:ext>
            </a:extLst>
          </p:cNvPr>
          <p:cNvSpPr/>
          <p:nvPr/>
        </p:nvSpPr>
        <p:spPr bwMode="auto">
          <a:xfrm>
            <a:off x="3676618" y="1869466"/>
            <a:ext cx="1724575" cy="375129"/>
          </a:xfrm>
          <a:prstGeom prst="chevron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Passed Senate</a:t>
            </a:r>
          </a:p>
        </p:txBody>
      </p:sp>
      <p:sp>
        <p:nvSpPr>
          <p:cNvPr id="103" name="Chevron 102">
            <a:extLst>
              <a:ext uri="{FF2B5EF4-FFF2-40B4-BE49-F238E27FC236}">
                <a16:creationId xmlns:a16="http://schemas.microsoft.com/office/drawing/2014/main" id="{1925A32A-38AA-7C47-8BF3-C20C3B98E526}"/>
              </a:ext>
            </a:extLst>
          </p:cNvPr>
          <p:cNvSpPr/>
          <p:nvPr/>
        </p:nvSpPr>
        <p:spPr bwMode="auto">
          <a:xfrm>
            <a:off x="6874054" y="1869466"/>
            <a:ext cx="1724575" cy="375129"/>
          </a:xfrm>
          <a:prstGeom prst="chevron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Signed into law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637A37EB-D415-1D41-AA53-3A9782A902F8}"/>
              </a:ext>
            </a:extLst>
          </p:cNvPr>
          <p:cNvSpPr txBox="1"/>
          <p:nvPr/>
        </p:nvSpPr>
        <p:spPr>
          <a:xfrm>
            <a:off x="394924" y="3442259"/>
            <a:ext cx="16959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prstClr val="black"/>
                </a:solidFill>
                <a:latin typeface="Georgia"/>
              </a:rPr>
              <a:t>Robert Scott</a:t>
            </a:r>
          </a:p>
          <a:p>
            <a:pPr algn="ctr"/>
            <a:r>
              <a:rPr lang="en-US" sz="1000" b="1" dirty="0">
                <a:solidFill>
                  <a:prstClr val="black"/>
                </a:solidFill>
                <a:latin typeface="Georgia"/>
              </a:rPr>
              <a:t>(</a:t>
            </a:r>
            <a:r>
              <a:rPr lang="en-US" sz="1000" b="1" dirty="0" smtClean="0">
                <a:solidFill>
                  <a:prstClr val="black"/>
                </a:solidFill>
                <a:latin typeface="Georgia"/>
              </a:rPr>
              <a:t>D-VA-3)</a:t>
            </a:r>
            <a:endParaRPr lang="en-US" sz="1000" b="1" dirty="0">
              <a:solidFill>
                <a:prstClr val="black"/>
              </a:solidFill>
              <a:latin typeface="Georgia"/>
            </a:endParaRPr>
          </a:p>
          <a:p>
            <a:pPr algn="ctr"/>
            <a:r>
              <a:rPr lang="en-US" sz="1000" i="1" dirty="0">
                <a:solidFill>
                  <a:prstClr val="black"/>
                </a:solidFill>
                <a:latin typeface="Georgia"/>
              </a:rPr>
              <a:t>Bill sponsor</a:t>
            </a:r>
          </a:p>
        </p:txBody>
      </p:sp>
      <p:pic>
        <p:nvPicPr>
          <p:cNvPr id="105" name="Picture 104">
            <a:extLst>
              <a:ext uri="{FF2B5EF4-FFF2-40B4-BE49-F238E27FC236}">
                <a16:creationId xmlns:a16="http://schemas.microsoft.com/office/drawing/2014/main" id="{1C769FDD-4129-2E41-9BD0-3B65B34D38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0326" y="726728"/>
            <a:ext cx="570276" cy="570276"/>
          </a:xfrm>
          <a:prstGeom prst="rect">
            <a:avLst/>
          </a:prstGeom>
        </p:spPr>
      </p:pic>
      <p:sp>
        <p:nvSpPr>
          <p:cNvPr id="106" name="TextBox 105">
            <a:extLst>
              <a:ext uri="{FF2B5EF4-FFF2-40B4-BE49-F238E27FC236}">
                <a16:creationId xmlns:a16="http://schemas.microsoft.com/office/drawing/2014/main" id="{93DFBCBD-522E-5B41-AB3A-533536BD49BA}"/>
              </a:ext>
            </a:extLst>
          </p:cNvPr>
          <p:cNvSpPr txBox="1"/>
          <p:nvPr/>
        </p:nvSpPr>
        <p:spPr>
          <a:xfrm>
            <a:off x="2147334" y="2296851"/>
            <a:ext cx="6278969" cy="2687159"/>
          </a:xfrm>
          <a:prstGeom prst="roundRect">
            <a:avLst>
              <a:gd name="adj" fmla="val 3411"/>
            </a:avLst>
          </a:prstGeom>
          <a:solidFill>
            <a:srgbClr val="4F81BD">
              <a:lumMod val="20000"/>
              <a:lumOff val="80000"/>
            </a:srgbClr>
          </a:solidFill>
          <a:ln>
            <a:noFill/>
            <a:prstDash val="lgDash"/>
          </a:ln>
        </p:spPr>
        <p:txBody>
          <a:bodyPr wrap="square" lIns="91440" tIns="91440" rIns="91440" bIns="91440" rtlCol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Bill overview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</a:endParaRPr>
          </a:p>
          <a:p>
            <a:pPr marL="117475" marR="0" lvl="0" indent="-1174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The Aim Higher Act is the House Democrats’ proposed reauthorization bill for the Higher Education Act, which authorizes most federal higher education student aid</a:t>
            </a:r>
          </a:p>
          <a:p>
            <a:pPr marL="117475" marR="0" lvl="0" indent="-1174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The bill was drafted as the Democratic alternative to the controversial GOP proposal for HEA reauthorization, a bill called the PROSPER Act</a:t>
            </a:r>
          </a:p>
          <a:p>
            <a:pPr marL="117475" marR="0" lvl="0" indent="-1174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The bill would provide states with grant aid to leverage reforms </a:t>
            </a:r>
          </a:p>
          <a:p>
            <a:pPr marL="117475" marR="0" lvl="0" indent="-1174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It rewards states that make tuition at state college colleges and universities more affordable and make an associate’s degree at the state’s public two-year colleges free for every student</a:t>
            </a:r>
          </a:p>
          <a:p>
            <a:pPr marL="117475" marR="0" lvl="0" indent="-1174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It also authorizes additional quality checks for federally-aided programs using a Competency Based Education (CBE) model</a:t>
            </a:r>
          </a:p>
          <a:p>
            <a:pPr marL="117475" marR="0" lvl="0" indent="-1174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The bill requires the Secretary to appoint a Special Assistant for Equity and Inclusion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6EFC82E-CA42-2948-AC77-017503CE51AD}"/>
              </a:ext>
            </a:extLst>
          </p:cNvPr>
          <p:cNvSpPr txBox="1"/>
          <p:nvPr/>
        </p:nvSpPr>
        <p:spPr>
          <a:xfrm>
            <a:off x="5286817" y="5083716"/>
            <a:ext cx="3139485" cy="914400"/>
          </a:xfrm>
          <a:prstGeom prst="roundRect">
            <a:avLst>
              <a:gd name="adj" fmla="val 3411"/>
            </a:avLst>
          </a:prstGeom>
          <a:solidFill>
            <a:srgbClr val="4F81BD">
              <a:lumMod val="20000"/>
              <a:lumOff val="80000"/>
            </a:srgbClr>
          </a:solidFill>
          <a:ln>
            <a:noFill/>
            <a:prstDash val="lgDash"/>
          </a:ln>
        </p:spPr>
        <p:txBody>
          <a:bodyPr wrap="square" lIns="91440" tIns="91440" rIns="91440" bIns="91440" rtlCol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Points of controversy</a:t>
            </a:r>
          </a:p>
          <a:p>
            <a:pPr marL="117475" marR="0" lvl="0" indent="-1174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The Congressional Budget Office has yet to assess how much the Aim Higher Act plan would cost the government</a:t>
            </a:r>
          </a:p>
        </p:txBody>
      </p:sp>
      <p:sp>
        <p:nvSpPr>
          <p:cNvPr id="108" name="Rectangle 14">
            <a:extLst>
              <a:ext uri="{FF2B5EF4-FFF2-40B4-BE49-F238E27FC236}">
                <a16:creationId xmlns:a16="http://schemas.microsoft.com/office/drawing/2014/main" id="{E6EC8D6B-57A3-9C4B-B26D-96661D21C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486" y="1374745"/>
            <a:ext cx="8295259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81121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ＭＳ Ｐゴシック" panose="020B0600070205080204" pitchFamily="34" charset="-128"/>
              </a:rPr>
              <a:t>Bill at a glance</a:t>
            </a:r>
          </a:p>
        </p:txBody>
      </p:sp>
    </p:spTree>
    <p:extLst>
      <p:ext uri="{BB962C8B-B14F-4D97-AF65-F5344CB8AC3E}">
        <p14:creationId xmlns:p14="http://schemas.microsoft.com/office/powerpoint/2010/main" val="440450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J v8">
      <a:dk1>
        <a:srgbClr val="000000"/>
      </a:dk1>
      <a:lt1>
        <a:srgbClr val="FFFFFF"/>
      </a:lt1>
      <a:dk2>
        <a:srgbClr val="A02C1C"/>
      </a:dk2>
      <a:lt2>
        <a:srgbClr val="284D81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National Journal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New PC">
    <a:majorFont>
      <a:latin typeface="Georgi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6283</TotalTime>
  <Words>503</Words>
  <Application>Microsoft Office PowerPoint</Application>
  <PresentationFormat>On-screen Show (4:3)</PresentationFormat>
  <Paragraphs>58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Danari White</cp:lastModifiedBy>
  <cp:revision>257</cp:revision>
  <dcterms:created xsi:type="dcterms:W3CDTF">2017-06-26T14:07:23Z</dcterms:created>
  <dcterms:modified xsi:type="dcterms:W3CDTF">2018-09-26T18:24:21Z</dcterms:modified>
</cp:coreProperties>
</file>