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C46"/>
    <a:srgbClr val="0C396F"/>
    <a:srgbClr val="B22830"/>
    <a:srgbClr val="F0EAE3"/>
    <a:srgbClr val="D9D9D9"/>
    <a:srgbClr val="595959"/>
    <a:srgbClr val="D5E1D8"/>
    <a:srgbClr val="DDB1B1"/>
    <a:srgbClr val="71B3C7"/>
    <a:srgbClr val="765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8" autoAdjust="0"/>
    <p:restoredTop sz="96731"/>
  </p:normalViewPr>
  <p:slideViewPr>
    <p:cSldViewPr snapToGrid="0" snapToObjects="1">
      <p:cViewPr varScale="1">
        <p:scale>
          <a:sx n="108" d="100"/>
          <a:sy n="108" d="100"/>
        </p:scale>
        <p:origin x="1768" y="184"/>
      </p:cViewPr>
      <p:guideLst>
        <p:guide orient="horz" pos="1008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9/19/18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9/19/18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"/>
          <p:cNvSpPr txBox="1">
            <a:spLocks noChangeArrowheads="1"/>
          </p:cNvSpPr>
          <p:nvPr/>
        </p:nvSpPr>
        <p:spPr bwMode="auto">
          <a:xfrm>
            <a:off x="1143255" y="4230713"/>
            <a:ext cx="3017520" cy="64008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Georgia"/>
                <a:cs typeface="Georgia"/>
              </a:rPr>
              <a:t>Evan Jenkins (R-WV3)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050" dirty="0">
                <a:solidFill>
                  <a:srgbClr val="000000"/>
                </a:solidFill>
                <a:latin typeface="Georgia"/>
                <a:cs typeface="Georgia"/>
              </a:rPr>
              <a:t>Defeated in the May primary for US Senate by WV Attorney General Patrick Morrisey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tabLst>
                <a:tab pos="5138738" algn="l"/>
              </a:tabLst>
            </a:pP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Five Republicans and two Democrats have so far lost in primaries for another office</a:t>
            </a:r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1143255" y="1958336"/>
            <a:ext cx="3017520" cy="6400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Luke Messer (R-IN6)</a:t>
            </a:r>
          </a:p>
          <a:p>
            <a:pPr>
              <a:defRPr/>
            </a:pPr>
            <a:r>
              <a:rPr lang="en-US" sz="1050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Defeated in the May primary for US Senate by businessman Mike Braun </a:t>
            </a:r>
          </a:p>
          <a:p>
            <a:pPr>
              <a:defRPr/>
            </a:pPr>
            <a:endParaRPr lang="en-US" sz="1050" b="1" dirty="0">
              <a:solidFill>
                <a:srgbClr val="000000"/>
              </a:solidFill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143255" y="3473254"/>
            <a:ext cx="3017520" cy="64008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Georgia"/>
                <a:cs typeface="Georgia"/>
              </a:rPr>
              <a:t>Raúl Labrador (R-ID1)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050" dirty="0">
                <a:solidFill>
                  <a:srgbClr val="000000"/>
                </a:solidFill>
                <a:latin typeface="Georgia"/>
                <a:cs typeface="Georgia"/>
              </a:rPr>
              <a:t>Defeated in the May primary for Idaho governor by Lt. Gov. Brad Little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</a:t>
            </a:r>
            <a:r>
              <a:rPr lang="en-US" sz="700" b="1" dirty="0">
                <a:latin typeface="Georgia"/>
                <a:cs typeface="Georgia"/>
              </a:rPr>
              <a:t> | </a:t>
            </a:r>
            <a:r>
              <a:rPr lang="en-US" sz="700" dirty="0">
                <a:latin typeface="Georgia"/>
                <a:cs typeface="Georgia"/>
              </a:rPr>
              <a:t>Slide last updated on: September 6, 2018 </a:t>
            </a: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</a:t>
            </a:r>
            <a:r>
              <a:rPr lang="en-US" sz="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Roll Call, Congressional Casualty List 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D1534933-1E9E-8540-8A99-9A172233C24E}"/>
              </a:ext>
            </a:extLst>
          </p:cNvPr>
          <p:cNvSpPr txBox="1">
            <a:spLocks/>
          </p:cNvSpPr>
          <p:nvPr/>
        </p:nvSpPr>
        <p:spPr>
          <a:xfrm>
            <a:off x="1143255" y="2715795"/>
            <a:ext cx="3017520" cy="6400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Todd Rokita (R-IN4)</a:t>
            </a:r>
          </a:p>
          <a:p>
            <a:pPr>
              <a:defRPr/>
            </a:pPr>
            <a:r>
              <a:rPr lang="en-US" sz="1050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Defeated in the May primary for US Senate by businessman Mike Braun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CE6574-E18A-A045-8758-FBE17F0805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175" y="2715795"/>
            <a:ext cx="640080" cy="640080"/>
          </a:xfrm>
          <a:prstGeom prst="ellipse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4E7E57-9708-F34C-88CF-2F3DAAFEC8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81"/>
          <a:stretch/>
        </p:blipFill>
        <p:spPr>
          <a:xfrm>
            <a:off x="503175" y="4230713"/>
            <a:ext cx="640080" cy="640080"/>
          </a:xfrm>
          <a:prstGeom prst="ellipse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90F1FE-6865-1147-954D-79E9C594FF7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175" y="3473254"/>
            <a:ext cx="640080" cy="640080"/>
          </a:xfrm>
          <a:prstGeom prst="ellipse">
            <a:avLst/>
          </a:prstGeom>
          <a:noFill/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A98B0E1B-53C9-644C-8F67-97246A748E1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175" y="1958336"/>
            <a:ext cx="640080" cy="640080"/>
          </a:xfrm>
          <a:prstGeom prst="ellipse">
            <a:avLst/>
          </a:prstGeom>
          <a:noFill/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6E0180C3-791F-5442-9EE2-828AD5545549}"/>
              </a:ext>
            </a:extLst>
          </p:cNvPr>
          <p:cNvSpPr txBox="1">
            <a:spLocks/>
          </p:cNvSpPr>
          <p:nvPr/>
        </p:nvSpPr>
        <p:spPr>
          <a:xfrm>
            <a:off x="1143255" y="4988170"/>
            <a:ext cx="3017520" cy="6400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Diane Black (R-TN6)</a:t>
            </a:r>
          </a:p>
          <a:p>
            <a:pPr>
              <a:defRPr/>
            </a:pPr>
            <a:r>
              <a:rPr lang="en-US" sz="1050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Defeated in the July primary for Tennessee governor by businessman Bill Lee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19BABDA0-A9D3-0A46-A8E8-70EF00FFC90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175" y="4988170"/>
            <a:ext cx="640080" cy="640080"/>
          </a:xfrm>
          <a:prstGeom prst="ellipse">
            <a:avLst/>
          </a:prstGeom>
          <a:noFill/>
        </p:spPr>
      </p:pic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419100" y="1586287"/>
            <a:ext cx="367565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Lost in primaries for another office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6BDF05-0919-C342-A313-3F6EF895C522}"/>
              </a:ext>
            </a:extLst>
          </p:cNvPr>
          <p:cNvSpPr txBox="1">
            <a:spLocks/>
          </p:cNvSpPr>
          <p:nvPr/>
        </p:nvSpPr>
        <p:spPr>
          <a:xfrm>
            <a:off x="5094385" y="1958336"/>
            <a:ext cx="3017520" cy="6400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Colleen Hanabusa (D-HI1)</a:t>
            </a:r>
          </a:p>
          <a:p>
            <a:pPr>
              <a:defRPr/>
            </a:pPr>
            <a:r>
              <a:rPr lang="en-US" sz="1050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Defeated in the August primary for Governor of Hawaii by incumbent David Ige</a:t>
            </a:r>
          </a:p>
          <a:p>
            <a:pPr>
              <a:defRPr/>
            </a:pPr>
            <a:endParaRPr lang="en-US" sz="1050" b="1" dirty="0">
              <a:solidFill>
                <a:srgbClr val="000000"/>
              </a:solidFill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F3996E-34CF-C248-848F-38AF046938A3}"/>
              </a:ext>
            </a:extLst>
          </p:cNvPr>
          <p:cNvSpPr txBox="1">
            <a:spLocks/>
          </p:cNvSpPr>
          <p:nvPr/>
        </p:nvSpPr>
        <p:spPr>
          <a:xfrm>
            <a:off x="5094385" y="2715795"/>
            <a:ext cx="3017520" cy="6400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Rick Nolan (D-MN8)</a:t>
            </a:r>
          </a:p>
          <a:p>
            <a:pPr>
              <a:defRPr/>
            </a:pPr>
            <a:r>
              <a:rPr lang="en-US" sz="1050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Defeated in the August primary for Lieutenant Governor of Minnesota by Minnesota House member Peggy Flanagan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2BB8AC5-374F-3242-838D-7775D041DEA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54305" y="2723440"/>
            <a:ext cx="640080" cy="640080"/>
          </a:xfrm>
          <a:prstGeom prst="ellipse">
            <a:avLst/>
          </a:prstGeom>
          <a:noFill/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339FC21-C750-8348-98F5-6C8F6AF101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4305" y="1958336"/>
            <a:ext cx="640080" cy="64008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390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Two Republicans and three Democrats have so far lost in primaries for reelection</a:t>
            </a:r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1143255" y="3461284"/>
            <a:ext cx="3017520" cy="6400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Joe Crowley (D-NY14)</a:t>
            </a:r>
          </a:p>
          <a:p>
            <a:pPr>
              <a:defRPr/>
            </a:pPr>
            <a:r>
              <a:rPr lang="en-US" sz="1050" dirty="0">
                <a:latin typeface="Georgia" panose="02040502050405020303" pitchFamily="18" charset="0"/>
              </a:rPr>
              <a:t>Defeated in the June primary by Democratic Socialist Alexandria Ocasio-Cortez</a:t>
            </a:r>
            <a:endParaRPr lang="en-US" sz="1050" b="1" dirty="0">
              <a:solidFill>
                <a:srgbClr val="000000"/>
              </a:solidFill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43255" y="1946366"/>
            <a:ext cx="3017520" cy="64008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Georgia"/>
                <a:cs typeface="Georgia"/>
              </a:rPr>
              <a:t>Robert Pittenger (R-NC9)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1050" dirty="0">
                <a:latin typeface="Georgia" panose="02040502050405020303" pitchFamily="18" charset="0"/>
              </a:rPr>
              <a:t>Defeated in the May primary by pastor Mark Harris, who narrowly lost to Pittenger in 2016</a:t>
            </a:r>
            <a:endParaRPr lang="en-US" altLang="en-US" sz="1050" b="1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143255" y="2703825"/>
            <a:ext cx="3017520" cy="64008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Georgia"/>
                <a:cs typeface="Georgia"/>
              </a:rPr>
              <a:t>Mark Sanford (R-SC1)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050" dirty="0">
                <a:latin typeface="Georgia" panose="02040502050405020303" pitchFamily="18" charset="0"/>
              </a:rPr>
              <a:t>Defeated in the June primary by Trump-endorsed State Representative Katie Arrington</a:t>
            </a:r>
            <a:endParaRPr lang="en-US" sz="1050" b="1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</a:t>
            </a:r>
            <a:r>
              <a:rPr lang="en-US" sz="700" b="1" dirty="0">
                <a:latin typeface="Georgia"/>
                <a:cs typeface="Georgia"/>
              </a:rPr>
              <a:t> | </a:t>
            </a:r>
            <a:r>
              <a:rPr lang="en-US" sz="700" dirty="0">
                <a:latin typeface="Georgia"/>
                <a:cs typeface="Georgia"/>
              </a:rPr>
              <a:t>Slide last updated on: September 19, 2018 </a:t>
            </a: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</a:t>
            </a:r>
            <a:r>
              <a:rPr lang="en-US" sz="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Roll Call, Congressional Casualty List 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A8B8459-2B33-A640-BFEC-38E229C068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1"/>
          <a:stretch/>
        </p:blipFill>
        <p:spPr>
          <a:xfrm>
            <a:off x="503175" y="2703825"/>
            <a:ext cx="640080" cy="640080"/>
          </a:xfrm>
          <a:prstGeom prst="ellipse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EAB4B5-3781-A942-AC86-5F2316659DB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175" y="1946366"/>
            <a:ext cx="640080" cy="640080"/>
          </a:xfrm>
          <a:prstGeom prst="ellipse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4BAE48-12AF-0440-A881-90B02159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175" y="3461284"/>
            <a:ext cx="640080" cy="640080"/>
          </a:xfrm>
          <a:prstGeom prst="ellipse">
            <a:avLst/>
          </a:prstGeom>
          <a:noFill/>
        </p:spPr>
      </p:pic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419100" y="1586287"/>
            <a:ext cx="367565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Lost to primary challengers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6A3594F-BC9B-1A4A-834C-F3559B1CBC63}"/>
              </a:ext>
            </a:extLst>
          </p:cNvPr>
          <p:cNvGrpSpPr/>
          <p:nvPr/>
        </p:nvGrpSpPr>
        <p:grpSpPr>
          <a:xfrm>
            <a:off x="503175" y="4170796"/>
            <a:ext cx="3657600" cy="644077"/>
            <a:chOff x="503175" y="4905942"/>
            <a:chExt cx="3657600" cy="64407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2EA24D6-0587-AB4E-93AA-6753C2C9872C}"/>
                </a:ext>
              </a:extLst>
            </p:cNvPr>
            <p:cNvSpPr txBox="1">
              <a:spLocks/>
            </p:cNvSpPr>
            <p:nvPr/>
          </p:nvSpPr>
          <p:spPr>
            <a:xfrm>
              <a:off x="1143255" y="4909939"/>
              <a:ext cx="3017520" cy="64008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rgbClr val="000000"/>
                  </a:solidFill>
                  <a:latin typeface="Georgia"/>
                  <a:ea typeface="MS PGothic" panose="020B0600070205080204" pitchFamily="34" charset="-128"/>
                  <a:cs typeface="Georgia"/>
                </a:rPr>
                <a:t>Madeleine </a:t>
              </a:r>
              <a:r>
                <a:rPr lang="en-US" sz="1050" b="1" dirty="0" err="1">
                  <a:solidFill>
                    <a:srgbClr val="000000"/>
                  </a:solidFill>
                  <a:latin typeface="Georgia"/>
                  <a:ea typeface="MS PGothic" panose="020B0600070205080204" pitchFamily="34" charset="-128"/>
                  <a:cs typeface="Georgia"/>
                </a:rPr>
                <a:t>Bordallo</a:t>
              </a:r>
              <a:r>
                <a:rPr lang="en-US" sz="1050" b="1" dirty="0">
                  <a:solidFill>
                    <a:srgbClr val="000000"/>
                  </a:solidFill>
                  <a:latin typeface="Georgia"/>
                  <a:ea typeface="MS PGothic" panose="020B0600070205080204" pitchFamily="34" charset="-128"/>
                  <a:cs typeface="Georgia"/>
                </a:rPr>
                <a:t> (D-Guam) </a:t>
              </a:r>
            </a:p>
            <a:p>
              <a:pPr>
                <a:defRPr/>
              </a:pPr>
              <a:r>
                <a:rPr lang="en-US" sz="1050" dirty="0">
                  <a:latin typeface="Georgia" panose="02040502050405020303" pitchFamily="18" charset="0"/>
                </a:rPr>
                <a:t>Defeated in the August primary by territorial senator Michael San Nicolas</a:t>
              </a:r>
              <a:endPara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CBFB8E4-1180-E64A-BD94-162AE648ED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3476" t="5716" r="7356" b="27408"/>
            <a:stretch/>
          </p:blipFill>
          <p:spPr>
            <a:xfrm>
              <a:off x="503175" y="4905942"/>
              <a:ext cx="640080" cy="640080"/>
            </a:xfrm>
            <a:prstGeom prst="ellipse">
              <a:avLst/>
            </a:prstGeom>
            <a:noFill/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0635187-7ABF-1347-91D8-4015237BA129}"/>
              </a:ext>
            </a:extLst>
          </p:cNvPr>
          <p:cNvGrpSpPr/>
          <p:nvPr/>
        </p:nvGrpSpPr>
        <p:grpSpPr>
          <a:xfrm>
            <a:off x="503175" y="4888302"/>
            <a:ext cx="3657600" cy="644077"/>
            <a:chOff x="503175" y="4176111"/>
            <a:chExt cx="3657600" cy="64407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6612AC-F07B-524E-982F-CCABAEBD70EE}"/>
                </a:ext>
              </a:extLst>
            </p:cNvPr>
            <p:cNvSpPr txBox="1">
              <a:spLocks/>
            </p:cNvSpPr>
            <p:nvPr/>
          </p:nvSpPr>
          <p:spPr>
            <a:xfrm>
              <a:off x="1143255" y="4180108"/>
              <a:ext cx="3017520" cy="64008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rgbClr val="000000"/>
                  </a:solidFill>
                  <a:latin typeface="Georgia"/>
                  <a:ea typeface="MS PGothic" panose="020B0600070205080204" pitchFamily="34" charset="-128"/>
                  <a:cs typeface="Georgia"/>
                </a:rPr>
                <a:t>Mike Capuano (D-MA7)</a:t>
              </a:r>
            </a:p>
            <a:p>
              <a:pPr>
                <a:defRPr/>
              </a:pPr>
              <a:r>
                <a:rPr lang="en-US" sz="1050" dirty="0">
                  <a:latin typeface="Georgia" panose="02040502050405020303" pitchFamily="18" charset="0"/>
                </a:rPr>
                <a:t>Defeated in the September primary by Boston City Council member Ayanna Pressley</a:t>
              </a:r>
              <a:endParaRPr lang="en-US" sz="1050" b="1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271E643-CD15-CF48-B08F-1C4743BA76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518"/>
            <a:stretch/>
          </p:blipFill>
          <p:spPr>
            <a:xfrm>
              <a:off x="503175" y="4176111"/>
              <a:ext cx="640080" cy="640080"/>
            </a:xfrm>
            <a:prstGeom prst="ellipse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95434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294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179</cp:revision>
  <dcterms:created xsi:type="dcterms:W3CDTF">2017-06-26T14:07:23Z</dcterms:created>
  <dcterms:modified xsi:type="dcterms:W3CDTF">2018-09-19T13:29:31Z</dcterms:modified>
</cp:coreProperties>
</file>