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5" r:id="rId2"/>
    <p:sldId id="286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2" userDrawn="1">
          <p15:clr>
            <a:srgbClr val="A4A3A4"/>
          </p15:clr>
        </p15:guide>
        <p15:guide id="2" pos="1632" userDrawn="1">
          <p15:clr>
            <a:srgbClr val="A4A3A4"/>
          </p15:clr>
        </p15:guide>
        <p15:guide id="3" orient="horz" pos="160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830"/>
    <a:srgbClr val="0C396F"/>
    <a:srgbClr val="F0EAE3"/>
    <a:srgbClr val="D9D9D9"/>
    <a:srgbClr val="595959"/>
    <a:srgbClr val="D5E1D8"/>
    <a:srgbClr val="DDB1B1"/>
    <a:srgbClr val="71B3C7"/>
    <a:srgbClr val="765C92"/>
    <a:srgbClr val="F4E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6731"/>
  </p:normalViewPr>
  <p:slideViewPr>
    <p:cSldViewPr snapToGrid="0" snapToObjects="1">
      <p:cViewPr varScale="1">
        <p:scale>
          <a:sx n="115" d="100"/>
          <a:sy n="115" d="100"/>
        </p:scale>
        <p:origin x="1068" y="108"/>
      </p:cViewPr>
      <p:guideLst>
        <p:guide orient="horz" pos="1032"/>
        <p:guide pos="1632"/>
        <p:guide orient="horz" pos="1608"/>
        <p:guide pos="220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Election%20Dashboards%20-%20House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Election%20Dashboards%20-%20House.xlsm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Election%20Dashboards%20-%20Senate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Team%20Drives\PC%20Concierge\Data%20+%20Automation\Election%20Dashboards%20-%20Senate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2016 Presidential</a:t>
            </a:r>
          </a:p>
        </c:rich>
      </c:tx>
      <c:layout>
        <c:manualLayout>
          <c:xMode val="edge"/>
          <c:yMode val="edge"/>
          <c:x val="0.20437895906788475"/>
          <c:y val="0.10862842766201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122293189746133"/>
          <c:y val="0.26469490001595103"/>
          <c:w val="0.50563281252933512"/>
          <c:h val="0.650897487952127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Vote %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BEA-4924-BE4B-81BF3BA483DB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EA-4924-BE4B-81BF3BA483DB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4C3-4C96-A3F9-39B368280CEC}"/>
              </c:ext>
            </c:extLst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11319846972773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BEA-4924-BE4B-81BF3BA483DB}"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723563054267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BEA-4924-BE4B-81BF3BA483D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C3-4C96-A3F9-39B368280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Rep</c:v>
                </c:pt>
                <c:pt idx="1">
                  <c:v>Dem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0.58699999999999997</c:v>
                </c:pt>
                <c:pt idx="1">
                  <c:v>0.33700000000000002</c:v>
                </c:pt>
                <c:pt idx="2" formatCode="0.000%">
                  <c:v>7.6000000000000068E-2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A-4924-BE4B-81BF3BA483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729462763778664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'[Election Dashboards - House.xlsm]Prev Election'!$A$13</c:f>
              <c:strCache>
                <c:ptCount val="1"/>
                <c:pt idx="0">
                  <c:v>2016 House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24-409F-BB4A-5922D31A79A4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24-409F-BB4A-5922D31A79A4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24-409F-BB4A-5922D31A79A4}"/>
              </c:ext>
            </c:extLst>
          </c:dPt>
          <c:dLbls>
            <c:dLbl>
              <c:idx val="0"/>
              <c:layout>
                <c:manualLayout>
                  <c:x val="-0.22671038378229486"/>
                  <c:y val="-1.33224886988135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A24-409F-BB4A-5922D31A79A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A24-409F-BB4A-5922D31A79A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24-409F-BB4A-5922D31A79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'[Election Dashboards - House.xlsm]Prev Election'!$A$14:$A$16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'[Election Dashboards - House.xlsm]Prev Election'!$B$14:$B$16</c:f>
              <c:numCache>
                <c:formatCode>0.0%</c:formatCode>
                <c:ptCount val="3"/>
                <c:pt idx="0">
                  <c:v>0.49</c:v>
                </c:pt>
                <c:pt idx="1">
                  <c:v>0.48</c:v>
                </c:pt>
                <c:pt idx="2">
                  <c:v>3.0000000000000027E-2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24-409F-BB4A-5922D31A79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5548156778381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'[Election Dashboards - House.xlsm]Prev Election'!$A$18</c:f>
              <c:strCache>
                <c:ptCount val="1"/>
                <c:pt idx="0">
                  <c:v>2016 Presidential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6B-4C73-9EE7-8D029A4BD27D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6B-4C73-9EE7-8D029A4BD27D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06B-4C73-9EE7-8D029A4BD27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06B-4C73-9EE7-8D029A4BD27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06B-4C73-9EE7-8D029A4BD27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6B-4C73-9EE7-8D029A4BD2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'[Election Dashboards - House.xlsm]Prev Election'!$A$19:$A$21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'[Election Dashboards - House.xlsm]Prev Election'!$B$19:$B$21</c:f>
              <c:numCache>
                <c:formatCode>0.0%</c:formatCode>
                <c:ptCount val="3"/>
                <c:pt idx="0">
                  <c:v>0.48200000000000004</c:v>
                </c:pt>
                <c:pt idx="1">
                  <c:v>0.46</c:v>
                </c:pt>
                <c:pt idx="2">
                  <c:v>5.799999999999994E-2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6B-4C73-9EE7-8D029A4BD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2018 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Results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296192142648833"/>
          <c:y val="0.19464721857684458"/>
          <c:w val="0.60740844894388202"/>
          <c:h val="0.74169537401574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'[Election Dashboards - House.xlsm]Current Election'!$M$12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B2282F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'[Election Dashboards - House.xlsm]Current Election'!$K$13:$K$15</c:f>
              <c:strCache>
                <c:ptCount val="3"/>
                <c:pt idx="0">
                  <c:v>Eastman*</c:v>
                </c:pt>
                <c:pt idx="1">
                  <c:v>Ashford</c:v>
                </c:pt>
                <c:pt idx="2">
                  <c:v>Bacon*</c:v>
                </c:pt>
              </c:strCache>
            </c:strRef>
          </c:cat>
          <c:val>
            <c:numRef>
              <c:f>'[Election Dashboards - House.xlsm]Current Election'!$M$13:$M$15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84-439C-AB49-B74144E334CD}"/>
            </c:ext>
          </c:extLst>
        </c:ser>
        <c:ser>
          <c:idx val="1"/>
          <c:order val="1"/>
          <c:tx>
            <c:strRef>
              <c:f>'[Election Dashboards - House.xlsm]Current Election'!$N$12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'[Election Dashboards - House.xlsm]Current Election'!$K$13:$K$15</c:f>
              <c:strCache>
                <c:ptCount val="3"/>
                <c:pt idx="0">
                  <c:v>Eastman*</c:v>
                </c:pt>
                <c:pt idx="1">
                  <c:v>Ashford</c:v>
                </c:pt>
                <c:pt idx="2">
                  <c:v>Bacon*</c:v>
                </c:pt>
              </c:strCache>
            </c:strRef>
          </c:cat>
          <c:val>
            <c:numRef>
              <c:f>'[Election Dashboards - House.xlsm]Current Election'!$N$13:$N$15</c:f>
              <c:numCache>
                <c:formatCode>0%</c:formatCode>
                <c:ptCount val="3"/>
                <c:pt idx="0">
                  <c:v>0.51400000000000001</c:v>
                </c:pt>
                <c:pt idx="1">
                  <c:v>0.48599999999999999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84-439C-AB49-B74144E33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  <c:max val="1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D5-47C4-B5B4-FBDE85795A8D}"/>
              </c:ext>
            </c:extLst>
          </c:dPt>
          <c:dPt>
            <c:idx val="1"/>
            <c:invertIfNegative val="0"/>
            <c:bubble3D val="0"/>
            <c:spPr>
              <a:solidFill>
                <a:srgbClr val="0D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8D5-47C4-B5B4-FBDE85795A8D}"/>
              </c:ext>
            </c:extLst>
          </c:dPt>
          <c:dPt>
            <c:idx val="2"/>
            <c:invertIfNegative val="0"/>
            <c:bubble3D val="0"/>
            <c:spPr>
              <a:solidFill>
                <a:srgbClr val="0D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D5-47C4-B5B4-FBDE85795A8D}"/>
              </c:ext>
            </c:extLst>
          </c:dPt>
          <c:dPt>
            <c:idx val="4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5-47C4-B5B4-FBDE85795A8D}"/>
              </c:ext>
            </c:extLst>
          </c:dPt>
          <c:dPt>
            <c:idx val="5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8D5-47C4-B5B4-FBDE85795A8D}"/>
              </c:ext>
            </c:extLst>
          </c:dPt>
          <c:dPt>
            <c:idx val="6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445-4E55-9887-73D946E199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Krist*</c:v>
                </c:pt>
                <c:pt idx="1">
                  <c:v>Ward</c:v>
                </c:pt>
                <c:pt idx="2">
                  <c:v>Davis</c:v>
                </c:pt>
                <c:pt idx="3">
                  <c:v>Ricketts*</c:v>
                </c:pt>
                <c:pt idx="4">
                  <c:v>Gabel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0.6</c:v>
                </c:pt>
                <c:pt idx="1">
                  <c:v>0.28599999999999998</c:v>
                </c:pt>
                <c:pt idx="2">
                  <c:v>0.114</c:v>
                </c:pt>
                <c:pt idx="3">
                  <c:v>0.81399999999999995</c:v>
                </c:pt>
                <c:pt idx="4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5-47C4-B5B4-FBDE85795A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axId val="1193906751"/>
        <c:axId val="1193907167"/>
      </c:barChart>
      <c:catAx>
        <c:axId val="11939067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193907167"/>
        <c:crosses val="autoZero"/>
        <c:auto val="1"/>
        <c:lblAlgn val="ctr"/>
        <c:lblOffset val="100"/>
        <c:noMultiLvlLbl val="0"/>
      </c:catAx>
      <c:valAx>
        <c:axId val="1193907167"/>
        <c:scaling>
          <c:orientation val="minMax"/>
          <c:max val="1"/>
        </c:scaling>
        <c:delete val="1"/>
        <c:axPos val="t"/>
        <c:numFmt formatCode="0.0%" sourceLinked="1"/>
        <c:majorTickMark val="out"/>
        <c:minorTickMark val="none"/>
        <c:tickLblPos val="nextTo"/>
        <c:crossAx val="119390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94163693923283"/>
          <c:y val="7.3091689521989772E-2"/>
          <c:w val="0.74031164962863416"/>
          <c:h val="0.853816620956020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D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D5-47C4-B5B4-FBDE85795A8D}"/>
              </c:ext>
            </c:extLst>
          </c:dPt>
          <c:dPt>
            <c:idx val="1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8D5-47C4-B5B4-FBDE85795A8D}"/>
              </c:ext>
            </c:extLst>
          </c:dPt>
          <c:dPt>
            <c:idx val="2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D5-47C4-B5B4-FBDE85795A8D}"/>
              </c:ext>
            </c:extLst>
          </c:dPt>
          <c:dPt>
            <c:idx val="4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5-47C4-B5B4-FBDE85795A8D}"/>
              </c:ext>
            </c:extLst>
          </c:dPt>
          <c:dPt>
            <c:idx val="5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8D5-47C4-B5B4-FBDE85795A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Krist</c:v>
                </c:pt>
                <c:pt idx="1">
                  <c:v>Ricketts</c:v>
                </c:pt>
              </c:strCache>
            </c:strRef>
          </c:cat>
          <c:val>
            <c:numRef>
              <c:f>Sheet1!$B$2:$B$3</c:f>
              <c:numCache>
                <c:formatCode>"$"#,##0</c:formatCode>
                <c:ptCount val="2"/>
                <c:pt idx="0">
                  <c:v>27000</c:v>
                </c:pt>
                <c:pt idx="1">
                  <c:v>1700000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5-47C4-B5B4-FBDE85795A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3"/>
        <c:axId val="1193906751"/>
        <c:axId val="1193907167"/>
      </c:barChart>
      <c:catAx>
        <c:axId val="1193906751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193907167"/>
        <c:crosses val="autoZero"/>
        <c:auto val="1"/>
        <c:lblAlgn val="ctr"/>
        <c:lblOffset val="100"/>
        <c:noMultiLvlLbl val="0"/>
      </c:catAx>
      <c:valAx>
        <c:axId val="1193907167"/>
        <c:scaling>
          <c:orientation val="minMax"/>
        </c:scaling>
        <c:delete val="1"/>
        <c:axPos val="t"/>
        <c:numFmt formatCode="&quot;$&quot;#,##0" sourceLinked="1"/>
        <c:majorTickMark val="out"/>
        <c:minorTickMark val="none"/>
        <c:tickLblPos val="nextTo"/>
        <c:crossAx val="119390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2014</a:t>
            </a:r>
            <a:r>
              <a:rPr lang="en-US" sz="1100" baseline="0" dirty="0">
                <a:solidFill>
                  <a:schemeClr val="tx1"/>
                </a:solidFill>
                <a:latin typeface="+mj-lt"/>
              </a:rPr>
              <a:t> Governor</a:t>
            </a:r>
            <a:endParaRPr lang="en-US" sz="1100" dirty="0">
              <a:solidFill>
                <a:schemeClr val="tx1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0437895906788475"/>
          <c:y val="0.10862842766201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122293189746133"/>
          <c:y val="0.26469490001595103"/>
          <c:w val="0.50563281252933512"/>
          <c:h val="0.650897487952127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Vote %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BEA-4924-BE4B-81BF3BA483DB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EA-4924-BE4B-81BF3BA483DB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4C3-4C96-A3F9-39B368280CEC}"/>
              </c:ext>
            </c:extLst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11319846972773"/>
                      <c:h val="0.19734983092835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BEA-4924-BE4B-81BF3BA483DB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72356305426703"/>
                      <c:h val="0.163701095902206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BEA-4924-BE4B-81BF3BA483D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C3-4C96-A3F9-39B368280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Rep</c:v>
                </c:pt>
                <c:pt idx="1">
                  <c:v>Dem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0.57199999999999995</c:v>
                </c:pt>
                <c:pt idx="1">
                  <c:v>0.39300000000000002</c:v>
                </c:pt>
                <c:pt idx="2" formatCode="0.000%">
                  <c:v>3.5000000000000031E-2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A-4924-BE4B-81BF3BA483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Total Receipts,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Disbursements, and </a:t>
            </a:r>
            <a:b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Cash on Hand for 2018 </a:t>
            </a: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Winners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606819980835729"/>
          <c:y val="0.27159329140461214"/>
          <c:w val="0.46710567421126126"/>
          <c:h val="0.6707547169811320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'[Election Dashboards - Senate.xlsm]Cash'!$L$7:$M$13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Raybould</c:v>
                  </c:pt>
                  <c:pt idx="4">
                    <c:v>Fischer</c:v>
                  </c:pt>
                </c:lvl>
              </c:multiLvlStrCache>
            </c:multiLvlStrRef>
          </c:cat>
          <c:val>
            <c:numRef>
              <c:f>'[Election Dashboards - Senate.xlsm]Cash'!$N$7:$N$13</c:f>
              <c:numCache>
                <c:formatCode>"$"#,##0</c:formatCode>
                <c:ptCount val="7"/>
                <c:pt idx="0">
                  <c:v>1230676</c:v>
                </c:pt>
                <c:pt idx="1">
                  <c:v>750210</c:v>
                </c:pt>
                <c:pt idx="2">
                  <c:v>480241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D8-4A96-BEDC-7B689A276612}"/>
            </c:ext>
          </c:extLst>
        </c:ser>
        <c:ser>
          <c:idx val="1"/>
          <c:order val="1"/>
          <c:spPr>
            <a:solidFill>
              <a:srgbClr val="B23028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'[Election Dashboards - Senate.xlsm]Cash'!$L$7:$M$13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Raybould</c:v>
                  </c:pt>
                  <c:pt idx="4">
                    <c:v>Fischer</c:v>
                  </c:pt>
                </c:lvl>
              </c:multiLvlStrCache>
            </c:multiLvlStrRef>
          </c:cat>
          <c:val>
            <c:numRef>
              <c:f>'[Election Dashboards - Senate.xlsm]Cash'!$O$7:$O$13</c:f>
              <c:numCache>
                <c:formatCode>"$"#,##0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3667944</c:v>
                </c:pt>
                <c:pt idx="5">
                  <c:v>1934516</c:v>
                </c:pt>
                <c:pt idx="6">
                  <c:v>2752297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D8-4A96-BEDC-7B689A276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</c:scaling>
        <c:delete val="1"/>
        <c:axPos val="t"/>
        <c:numFmt formatCode="&quot;$&quot;#,##0" sourceLinked="1"/>
        <c:majorTickMark val="none"/>
        <c:minorTickMark val="none"/>
        <c:tickLblPos val="nextTo"/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2012 Senate</a:t>
            </a:r>
          </a:p>
        </c:rich>
      </c:tx>
      <c:layout>
        <c:manualLayout>
          <c:xMode val="edge"/>
          <c:yMode val="edge"/>
          <c:x val="0.30729462763778664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'[Election Dashboards - Senate.xlsm]Prev Election'!$A$13</c:f>
              <c:strCache>
                <c:ptCount val="1"/>
                <c:pt idx="0">
                  <c:v>2016 House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B8-4DC3-B9E7-27BC8CC4F0CE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B8-4DC3-B9E7-27BC8CC4F0CE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B8-4DC3-B9E7-27BC8CC4F0CE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B8-4DC3-B9E7-27BC8CC4F0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'[Election Dashboards - Senate.xlsm]Prev Election'!$A$14:$A$16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'[Election Dashboards - Senate.xlsm]Prev Election'!$B$14:$B$16</c:f>
              <c:numCache>
                <c:formatCode>0.0%</c:formatCode>
                <c:ptCount val="3"/>
                <c:pt idx="0">
                  <c:v>0.57999999999999996</c:v>
                </c:pt>
                <c:pt idx="1">
                  <c:v>0.42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B8-4DC3-B9E7-27BC8CC4F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5548156778381"/>
          <c:y val="0.137931200930643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'[Election Dashboards - Senate.xlsm]Prev Election'!$A$18</c:f>
              <c:strCache>
                <c:ptCount val="1"/>
                <c:pt idx="0">
                  <c:v>2016 Presidential</c:v>
                </c:pt>
              </c:strCache>
            </c:strRef>
          </c:tx>
          <c:dPt>
            <c:idx val="0"/>
            <c:bubble3D val="0"/>
            <c:spPr>
              <a:solidFill>
                <a:srgbClr val="B228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73-4894-9169-82C4023817BB}"/>
              </c:ext>
            </c:extLst>
          </c:dPt>
          <c:dPt>
            <c:idx val="1"/>
            <c:bubble3D val="0"/>
            <c:spPr>
              <a:solidFill>
                <a:srgbClr val="0D3A7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73-4894-9169-82C4023817BB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73-4894-9169-82C4023817B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B73-4894-9169-82C4023817B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B73-4894-9169-82C4023817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73-4894-9169-82C4023817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'[Election Dashboards - Senate.xlsm]Prev Election'!$A$19:$A$21</c:f>
              <c:strCache>
                <c:ptCount val="3"/>
                <c:pt idx="0">
                  <c:v>R</c:v>
                </c:pt>
                <c:pt idx="1">
                  <c:v>D</c:v>
                </c:pt>
                <c:pt idx="2">
                  <c:v>Other</c:v>
                </c:pt>
              </c:strCache>
            </c:strRef>
          </c:cat>
          <c:val>
            <c:numRef>
              <c:f>'[Election Dashboards - Senate.xlsm]Prev Election'!$B$19:$B$21</c:f>
              <c:numCache>
                <c:formatCode>0.0%</c:formatCode>
                <c:ptCount val="3"/>
                <c:pt idx="0">
                  <c:v>0.58700000000000008</c:v>
                </c:pt>
                <c:pt idx="1">
                  <c:v>0.33700000000000002</c:v>
                </c:pt>
                <c:pt idx="2">
                  <c:v>7.5999999999999845E-2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73-4894-9169-82C4023817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2018 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Results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327938174394868"/>
          <c:y val="0.19464721857684458"/>
          <c:w val="0.67354601508144818"/>
          <c:h val="0.620167596237970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'[Election Dashboards - Senate.xlsm]Current Election'!$L$12</c:f>
              <c:strCache>
                <c:ptCount val="1"/>
                <c:pt idx="0">
                  <c:v>REP</c:v>
                </c:pt>
              </c:strCache>
            </c:strRef>
          </c:tx>
          <c:spPr>
            <a:solidFill>
              <a:srgbClr val="B2282F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'[Election Dashboards - Senate.xlsm]Current Election'!$J$13:$J$19</c:f>
              <c:strCache>
                <c:ptCount val="7"/>
                <c:pt idx="0">
                  <c:v>Raybould*</c:v>
                </c:pt>
                <c:pt idx="1">
                  <c:v>Janicek</c:v>
                </c:pt>
                <c:pt idx="2">
                  <c:v>Svoboda</c:v>
                </c:pt>
                <c:pt idx="3">
                  <c:v>Marvin</c:v>
                </c:pt>
                <c:pt idx="4">
                  <c:v>Fischer*</c:v>
                </c:pt>
                <c:pt idx="5">
                  <c:v>Watson</c:v>
                </c:pt>
                <c:pt idx="6">
                  <c:v>Heidel</c:v>
                </c:pt>
              </c:strCache>
            </c:strRef>
          </c:cat>
          <c:val>
            <c:numRef>
              <c:f>'[Election Dashboards - Senate.xlsm]Current Election'!$L$13:$L$19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0.75800000000000001</c:v>
                </c:pt>
                <c:pt idx="5">
                  <c:v>0.11600000000000001</c:v>
                </c:pt>
                <c:pt idx="6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B-4A86-979A-E69A926EAE2F}"/>
            </c:ext>
          </c:extLst>
        </c:ser>
        <c:ser>
          <c:idx val="1"/>
          <c:order val="1"/>
          <c:tx>
            <c:strRef>
              <c:f>'[Election Dashboards - Senate.xlsm]Current Election'!$M$12</c:f>
              <c:strCache>
                <c:ptCount val="1"/>
                <c:pt idx="0">
                  <c:v>DEM</c:v>
                </c:pt>
              </c:strCache>
            </c:strRef>
          </c:tx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0.0%;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'[Election Dashboards - Senate.xlsm]Current Election'!$J$13:$J$19</c:f>
              <c:strCache>
                <c:ptCount val="7"/>
                <c:pt idx="0">
                  <c:v>Raybould*</c:v>
                </c:pt>
                <c:pt idx="1">
                  <c:v>Janicek</c:v>
                </c:pt>
                <c:pt idx="2">
                  <c:v>Svoboda</c:v>
                </c:pt>
                <c:pt idx="3">
                  <c:v>Marvin</c:v>
                </c:pt>
                <c:pt idx="4">
                  <c:v>Fischer*</c:v>
                </c:pt>
                <c:pt idx="5">
                  <c:v>Watson</c:v>
                </c:pt>
                <c:pt idx="6">
                  <c:v>Heidel</c:v>
                </c:pt>
              </c:strCache>
            </c:strRef>
          </c:cat>
          <c:val>
            <c:numRef>
              <c:f>'[Election Dashboards - Senate.xlsm]Current Election'!$M$13:$M$19</c:f>
              <c:numCache>
                <c:formatCode>0%</c:formatCode>
                <c:ptCount val="7"/>
                <c:pt idx="0">
                  <c:v>0.63700000000000001</c:v>
                </c:pt>
                <c:pt idx="1">
                  <c:v>0.20100000000000001</c:v>
                </c:pt>
                <c:pt idx="2">
                  <c:v>0.114</c:v>
                </c:pt>
                <c:pt idx="3">
                  <c:v>4.8000000000000001E-2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0B-4A86-979A-E69A926EA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  <c:max val="1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Total Receipts,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Disbursements, and </a:t>
            </a:r>
            <a:b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Cash on Hand for 2018 </a:t>
            </a:r>
            <a:r>
              <a:rPr lang="en-US" sz="1200" b="1">
                <a:solidFill>
                  <a:schemeClr val="tx1"/>
                </a:solidFill>
                <a:latin typeface="Georgia" panose="02040502050405020303" pitchFamily="18" charset="0"/>
              </a:rPr>
              <a:t>Primary</a:t>
            </a:r>
            <a:r>
              <a:rPr lang="en-US" sz="1200" b="1" baseline="0">
                <a:solidFill>
                  <a:schemeClr val="tx1"/>
                </a:solidFill>
                <a:latin typeface="Georgia" panose="02040502050405020303" pitchFamily="18" charset="0"/>
              </a:rPr>
              <a:t> Winners</a:t>
            </a:r>
            <a:endParaRPr lang="en-US" sz="1200" b="1">
              <a:solidFill>
                <a:schemeClr val="tx1"/>
              </a:solidFill>
              <a:latin typeface="Georgia" panose="02040502050405020303" pitchFamily="18" charset="0"/>
            </a:endParaRPr>
          </a:p>
        </c:rich>
      </c:tx>
      <c:layout>
        <c:manualLayout>
          <c:xMode val="edge"/>
          <c:yMode val="edge"/>
          <c:x val="1.5343915343915339E-2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606819980835729"/>
          <c:y val="0.27159329140461214"/>
          <c:w val="0.46446947016242535"/>
          <c:h val="0.6707547169811320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D3A70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'[Election Dashboards - House.xlsm]Cash'!$L$7:$M$13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Eastman</c:v>
                  </c:pt>
                  <c:pt idx="4">
                    <c:v>Bacon</c:v>
                  </c:pt>
                </c:lvl>
              </c:multiLvlStrCache>
            </c:multiLvlStrRef>
          </c:cat>
          <c:val>
            <c:numRef>
              <c:f>'[Election Dashboards - House.xlsm]Cash'!$N$7:$N$13</c:f>
              <c:numCache>
                <c:formatCode>"$"#,##0</c:formatCode>
                <c:ptCount val="7"/>
                <c:pt idx="0">
                  <c:v>783953.35</c:v>
                </c:pt>
                <c:pt idx="1">
                  <c:v>525635.02</c:v>
                </c:pt>
                <c:pt idx="2">
                  <c:v>258318.33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E2-49DF-8C50-EDF08703C098}"/>
            </c:ext>
          </c:extLst>
        </c:ser>
        <c:ser>
          <c:idx val="1"/>
          <c:order val="1"/>
          <c:spPr>
            <a:solidFill>
              <a:srgbClr val="B23028"/>
            </a:solidFill>
            <a:ln>
              <a:noFill/>
            </a:ln>
            <a:effectLst/>
          </c:spPr>
          <c:invertIfNegative val="0"/>
          <c:dLbls>
            <c:numFmt formatCode="&quot;$&quot;#,##0;\-&quot;$&quot;#,##0;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'[Election Dashboards - House.xlsm]Cash'!$L$7:$M$13</c:f>
              <c:multiLvlStrCache>
                <c:ptCount val="7"/>
                <c:lvl>
                  <c:pt idx="0">
                    <c:v>Total Receipts</c:v>
                  </c:pt>
                  <c:pt idx="1">
                    <c:v>Disbursements</c:v>
                  </c:pt>
                  <c:pt idx="2">
                    <c:v>Cash on Hand</c:v>
                  </c:pt>
                  <c:pt idx="4">
                    <c:v>Total Receipts</c:v>
                  </c:pt>
                  <c:pt idx="5">
                    <c:v>Disbursements</c:v>
                  </c:pt>
                  <c:pt idx="6">
                    <c:v>Cash on Hand</c:v>
                  </c:pt>
                </c:lvl>
                <c:lvl>
                  <c:pt idx="0">
                    <c:v>Eastman</c:v>
                  </c:pt>
                  <c:pt idx="4">
                    <c:v>Bacon</c:v>
                  </c:pt>
                </c:lvl>
              </c:multiLvlStrCache>
            </c:multiLvlStrRef>
          </c:cat>
          <c:val>
            <c:numRef>
              <c:f>'[Election Dashboards - House.xlsm]Cash'!$O$7:$O$13</c:f>
              <c:numCache>
                <c:formatCode>"$"#,##0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1841307.94</c:v>
                </c:pt>
                <c:pt idx="5">
                  <c:v>805463.78</c:v>
                </c:pt>
                <c:pt idx="6">
                  <c:v>1066580.18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E2-49DF-8C50-EDF08703C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85955696"/>
        <c:axId val="585954864"/>
      </c:barChart>
      <c:catAx>
        <c:axId val="585955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85954864"/>
        <c:crosses val="autoZero"/>
        <c:auto val="1"/>
        <c:lblAlgn val="ctr"/>
        <c:lblOffset val="100"/>
        <c:noMultiLvlLbl val="0"/>
      </c:catAx>
      <c:valAx>
        <c:axId val="585954864"/>
        <c:scaling>
          <c:orientation val="minMax"/>
        </c:scaling>
        <c:delete val="1"/>
        <c:axPos val="t"/>
        <c:numFmt formatCode="&quot;$&quot;#,##0" sourceLinked="1"/>
        <c:majorTickMark val="none"/>
        <c:minorTickMark val="none"/>
        <c:tickLblPos val="nextTo"/>
        <c:crossAx val="58595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0.77778</cdr:x>
      <cdr:y>0.8724</cdr:y>
    </cdr:from>
    <cdr:to>
      <cdr:x>1</cdr:x>
      <cdr:y>0.99566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33800" y="1914525"/>
          <a:ext cx="1066800" cy="270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05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rPr>
            <a:t>*Primary</a:t>
          </a:r>
          <a:r>
            <a:rPr lang="en-US" sz="1050" baseline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rPr>
            <a:t> winner</a:t>
          </a:r>
          <a:endParaRPr lang="en-US" sz="1050">
            <a:solidFill>
              <a:schemeClr val="tx1">
                <a:lumMod val="75000"/>
                <a:lumOff val="25000"/>
              </a:schemeClr>
            </a:solidFill>
            <a:latin typeface="Georgia" panose="02040502050405020303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002052" y="1366183"/>
            <a:ext cx="4810161" cy="219034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2018 Primary Results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2018 election dashboard: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Nebraska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governor</a:t>
            </a:r>
            <a:endParaRPr lang="en-US" altLang="en-US" sz="2000" dirty="0">
              <a:solidFill>
                <a:srgbClr val="FF0000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Slide last updated on: </a:t>
            </a:r>
            <a:r>
              <a:rPr lang="en-US" sz="700" dirty="0" smtClean="0">
                <a:latin typeface="Georgia"/>
                <a:cs typeface="Georgia"/>
              </a:rPr>
              <a:t>September 13, 2018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2018; Ballotpedia, 2018; Cook Political Report, 2018; The New York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Times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47952387"/>
              </p:ext>
            </p:extLst>
          </p:nvPr>
        </p:nvGraphicFramePr>
        <p:xfrm>
          <a:off x="1882344" y="4610100"/>
          <a:ext cx="1943445" cy="150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09979096"/>
              </p:ext>
            </p:extLst>
          </p:nvPr>
        </p:nvGraphicFramePr>
        <p:xfrm>
          <a:off x="4169757" y="1645227"/>
          <a:ext cx="4642457" cy="191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002052" y="3669251"/>
            <a:ext cx="4810161" cy="2438611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Cash on Hand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10296218"/>
              </p:ext>
            </p:extLst>
          </p:nvPr>
        </p:nvGraphicFramePr>
        <p:xfrm>
          <a:off x="4169757" y="3959251"/>
          <a:ext cx="4642457" cy="191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Rectangle 23" title="MidLeft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>
                <a:solidFill>
                  <a:prstClr val="black"/>
                </a:solidFill>
                <a:latin typeface="Georgia"/>
              </a:rPr>
              <a:t>Election dates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Filing deadline — March 1, 2018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Primary election – May 15, 2018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General election — November 6, 2018 </a:t>
            </a:r>
          </a:p>
        </p:txBody>
      </p:sp>
      <p:sp>
        <p:nvSpPr>
          <p:cNvPr id="25" name="TextBox 24" title="TopLeft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>
                <a:latin typeface="+mj-lt"/>
              </a:rPr>
              <a:t>Seat currently held by:</a:t>
            </a:r>
            <a:endParaRPr lang="en-US" sz="1200" dirty="0">
              <a:latin typeface="+mj-lt"/>
            </a:endParaRPr>
          </a:p>
          <a:p>
            <a:pPr marL="171450" lvl="2" indent="-171450"/>
            <a:r>
              <a:rPr lang="en-US" sz="1200" i="1" dirty="0" smtClean="0">
                <a:latin typeface="+mj-lt"/>
              </a:rPr>
              <a:t>Pete Ricketts (R</a:t>
            </a:r>
            <a:r>
              <a:rPr lang="en-US" sz="1200" i="1" dirty="0">
                <a:latin typeface="+mj-lt"/>
              </a:rPr>
              <a:t>)</a:t>
            </a: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r>
              <a:rPr lang="en-US" sz="1200" b="1" dirty="0">
                <a:latin typeface="+mj-lt"/>
              </a:rPr>
              <a:t>Cook Rating</a:t>
            </a:r>
            <a:r>
              <a:rPr lang="en-US" sz="1200" i="1" dirty="0">
                <a:latin typeface="+mj-lt"/>
              </a:rPr>
              <a:t>: </a:t>
            </a:r>
            <a:r>
              <a:rPr lang="en-US" sz="1200" i="1" dirty="0" smtClean="0">
                <a:latin typeface="+mj-lt"/>
              </a:rPr>
              <a:t>Solid R</a:t>
            </a:r>
            <a:endParaRPr lang="en-US" sz="1200" i="1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4807" y="4400050"/>
            <a:ext cx="3429000" cy="170781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>
                <a:solidFill>
                  <a:prstClr val="black"/>
                </a:solidFill>
                <a:latin typeface="Georgia"/>
              </a:rPr>
              <a:t>Previous election results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3336864291"/>
              </p:ext>
            </p:extLst>
          </p:nvPr>
        </p:nvGraphicFramePr>
        <p:xfrm>
          <a:off x="396789" y="4610100"/>
          <a:ext cx="1943445" cy="150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7" name="TextBox 1"/>
          <p:cNvSpPr txBox="1"/>
          <p:nvPr/>
        </p:nvSpPr>
        <p:spPr>
          <a:xfrm>
            <a:off x="7745425" y="3293749"/>
            <a:ext cx="1066789" cy="2705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*Primary</a:t>
            </a:r>
            <a:r>
              <a:rPr lang="en-US" sz="10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 winners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0800" y="1638300"/>
            <a:ext cx="914400" cy="914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965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2018 election dashboard: NE-Senate</a:t>
            </a:r>
            <a:endParaRPr lang="en-US" altLang="en-US" sz="2000" dirty="0">
              <a:solidFill>
                <a:srgbClr val="FF0000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Rectangle 13" title="MidLeft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Election dates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Filing deadline — March 1, 2018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Primary election – May 15, 2018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General election — </a:t>
            </a:r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November </a:t>
            </a:r>
            <a:r>
              <a:rPr lang="en-US" sz="1200" dirty="0">
                <a:solidFill>
                  <a:prstClr val="black"/>
                </a:solidFill>
                <a:latin typeface="Georgia"/>
              </a:rPr>
              <a:t>6, 2018 </a:t>
            </a:r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smtClean="0">
                <a:latin typeface="Georgia"/>
                <a:cs typeface="Georgia"/>
              </a:rPr>
              <a:t>Slide last updated on: September 11, 2018</a:t>
            </a:r>
            <a:endParaRPr lang="en-US" sz="7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2018; Ballotpedia, 2018; Cook Political Report, 2018.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2" name="TextBox 21" title="TopLeft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 smtClean="0">
                <a:latin typeface="+mj-lt"/>
              </a:rPr>
              <a:t>Seat currently held by:</a:t>
            </a:r>
            <a:endParaRPr lang="en-US" sz="1200" dirty="0" smtClean="0">
              <a:latin typeface="+mj-lt"/>
            </a:endParaRPr>
          </a:p>
          <a:p>
            <a:pPr marL="171450" lvl="2" indent="-171450"/>
            <a:r>
              <a:rPr lang="en-US" sz="1200" i="1" dirty="0" smtClean="0">
                <a:latin typeface="+mj-lt"/>
              </a:rPr>
              <a:t>Deb Fischer (R)</a:t>
            </a: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i="1" dirty="0" smtClean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endParaRPr lang="en-US" sz="1200" b="1" dirty="0" smtClean="0">
              <a:latin typeface="+mj-lt"/>
            </a:endParaRPr>
          </a:p>
          <a:p>
            <a:pPr marL="171450" lvl="2" indent="-171450"/>
            <a:r>
              <a:rPr lang="en-US" sz="1200" b="1" dirty="0" smtClean="0">
                <a:latin typeface="+mj-lt"/>
              </a:rPr>
              <a:t>Cook Rating</a:t>
            </a:r>
            <a:r>
              <a:rPr lang="en-US" sz="1200" i="1" dirty="0" smtClean="0">
                <a:latin typeface="+mj-lt"/>
              </a:rPr>
              <a:t>: Likely R</a:t>
            </a:r>
          </a:p>
          <a:p>
            <a:pPr marL="171450" lvl="2" indent="-171450"/>
            <a:endParaRPr lang="en-US" sz="1200" b="1" dirty="0" smtClean="0">
              <a:solidFill>
                <a:prstClr val="black"/>
              </a:solidFill>
              <a:latin typeface="Georgia"/>
            </a:endParaRPr>
          </a:p>
          <a:p>
            <a:pPr marL="171450" lvl="2" indent="-171450"/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 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4807" y="4400050"/>
            <a:ext cx="3429000" cy="170781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Previous election results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881018"/>
              </p:ext>
            </p:extLst>
          </p:nvPr>
        </p:nvGraphicFramePr>
        <p:xfrm>
          <a:off x="3995928" y="3657600"/>
          <a:ext cx="4817533" cy="242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65176" y="4553712"/>
            <a:ext cx="3696260" cy="1657348"/>
            <a:chOff x="0" y="0"/>
            <a:chExt cx="3712587" cy="1657348"/>
          </a:xfrm>
        </p:grpSpPr>
        <p:graphicFrame>
          <p:nvGraphicFramePr>
            <p:cNvPr id="13" name="Chart 12"/>
            <p:cNvGraphicFramePr/>
            <p:nvPr/>
          </p:nvGraphicFramePr>
          <p:xfrm>
            <a:off x="0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1601303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aphicFrame>
        <p:nvGraphicFramePr>
          <p:cNvPr id="16" name="Chart 15"/>
          <p:cNvGraphicFramePr>
            <a:graphicFrameLocks/>
          </p:cNvGraphicFramePr>
          <p:nvPr>
            <p:extLst/>
          </p:nvPr>
        </p:nvGraphicFramePr>
        <p:xfrm>
          <a:off x="3995928" y="1362456"/>
          <a:ext cx="48006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82487" y="1638300"/>
            <a:ext cx="914400" cy="914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46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2018 election dashboard</a:t>
            </a:r>
            <a:r>
              <a:rPr lang="en-US" altLang="en-US" sz="2000" smtClean="0">
                <a:latin typeface="Georgia" charset="0"/>
                <a:ea typeface="ＭＳ Ｐゴシック" charset="-128"/>
                <a:cs typeface="MS PGothic" charset="-128"/>
              </a:rPr>
              <a:t>: NE-2</a:t>
            </a:r>
            <a:endParaRPr lang="en-US" altLang="en-US" sz="2000" dirty="0">
              <a:solidFill>
                <a:srgbClr val="FF0000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smtClean="0">
                <a:latin typeface="Georgia"/>
                <a:cs typeface="Georgia"/>
              </a:rPr>
              <a:t>Slide last updated on: September 11, 2018</a:t>
            </a:r>
            <a:endParaRPr lang="en-US" sz="7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40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2018; Ballotpedia, 2018; Cook Political Report, 2018.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2" name="TextBox 21" title="TopLeft"/>
          <p:cNvSpPr txBox="1"/>
          <p:nvPr/>
        </p:nvSpPr>
        <p:spPr>
          <a:xfrm>
            <a:off x="396789" y="1366183"/>
            <a:ext cx="3429000" cy="1919413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marL="171450" indent="-171450"/>
            <a:r>
              <a:rPr lang="en-US" sz="1200" b="1" dirty="0" smtClean="0">
                <a:latin typeface="+mj-lt"/>
              </a:rPr>
              <a:t>Seat currently held by:</a:t>
            </a:r>
            <a:endParaRPr lang="en-US" sz="1200" dirty="0" smtClean="0">
              <a:latin typeface="+mj-lt"/>
            </a:endParaRPr>
          </a:p>
          <a:p>
            <a:pPr marL="171450" lvl="2" indent="-171450"/>
            <a:r>
              <a:rPr lang="en-US" sz="1200" i="1" dirty="0" smtClean="0">
                <a:latin typeface="+mj-lt"/>
              </a:rPr>
              <a:t>Don Bacon (R)</a:t>
            </a:r>
          </a:p>
          <a:p>
            <a:pPr marL="171450" lvl="2" indent="-171450"/>
            <a:endParaRPr lang="en-US" sz="1200" b="1" i="1" dirty="0">
              <a:latin typeface="+mj-lt"/>
            </a:endParaRPr>
          </a:p>
          <a:p>
            <a:pPr marL="171450" lvl="2" indent="-171450"/>
            <a:endParaRPr lang="en-US" sz="1200" b="1" i="1" dirty="0" smtClean="0">
              <a:latin typeface="+mj-lt"/>
            </a:endParaRPr>
          </a:p>
          <a:p>
            <a:pPr marL="171450" lvl="2" indent="-171450"/>
            <a:endParaRPr lang="en-US" sz="1200" b="1" dirty="0">
              <a:latin typeface="+mj-lt"/>
            </a:endParaRPr>
          </a:p>
          <a:p>
            <a:pPr marL="171450" lvl="2" indent="-171450"/>
            <a:endParaRPr lang="en-US" sz="1200" b="1" dirty="0" smtClean="0">
              <a:latin typeface="+mj-lt"/>
            </a:endParaRPr>
          </a:p>
          <a:p>
            <a:pPr marL="171450" lvl="2" indent="-171450"/>
            <a:r>
              <a:rPr lang="en-US" sz="1200" b="1" dirty="0" smtClean="0">
                <a:latin typeface="+mj-lt"/>
              </a:rPr>
              <a:t>Cook Rating</a:t>
            </a:r>
            <a:r>
              <a:rPr lang="en-US" sz="1200" i="1" dirty="0" smtClean="0">
                <a:latin typeface="+mj-lt"/>
              </a:rPr>
              <a:t>: Lean R</a:t>
            </a:r>
          </a:p>
          <a:p>
            <a:pPr marL="171450" lvl="2" indent="-171450"/>
            <a:endParaRPr lang="en-US" sz="1200" b="1" dirty="0" smtClean="0">
              <a:solidFill>
                <a:prstClr val="black"/>
              </a:solidFill>
              <a:latin typeface="Georgia"/>
            </a:endParaRPr>
          </a:p>
          <a:p>
            <a:pPr marL="171450" lvl="2" indent="-171450"/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Cook Partisan Voting Index</a:t>
            </a:r>
            <a:r>
              <a:rPr lang="en-US" sz="1200" i="1" dirty="0" smtClean="0">
                <a:solidFill>
                  <a:prstClr val="black"/>
                </a:solidFill>
                <a:latin typeface="Georgia"/>
              </a:rPr>
              <a:t>: R+4</a:t>
            </a:r>
            <a:endParaRPr lang="en-US" sz="1200" i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4807" y="4389120"/>
            <a:ext cx="3429000" cy="1718741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Previous election results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graphicFrame>
        <p:nvGraphicFramePr>
          <p:cNvPr id="10" name="Chart-BottomRigh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3199595"/>
              </p:ext>
            </p:extLst>
          </p:nvPr>
        </p:nvGraphicFramePr>
        <p:xfrm>
          <a:off x="3995928" y="3657600"/>
          <a:ext cx="4817533" cy="242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Chart-BottomLeft"/>
          <p:cNvGrpSpPr/>
          <p:nvPr/>
        </p:nvGrpSpPr>
        <p:grpSpPr>
          <a:xfrm>
            <a:off x="265176" y="4553712"/>
            <a:ext cx="3696260" cy="1657348"/>
            <a:chOff x="0" y="0"/>
            <a:chExt cx="3712587" cy="1657348"/>
          </a:xfrm>
        </p:grpSpPr>
        <p:graphicFrame>
          <p:nvGraphicFramePr>
            <p:cNvPr id="13" name="Chart 12"/>
            <p:cNvGraphicFramePr/>
            <p:nvPr/>
          </p:nvGraphicFramePr>
          <p:xfrm>
            <a:off x="0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1601303" y="0"/>
            <a:ext cx="2111284" cy="1657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aphicFrame>
        <p:nvGraphicFramePr>
          <p:cNvPr id="16" name="Chart-TopRigh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809492"/>
              </p:ext>
            </p:extLst>
          </p:nvPr>
        </p:nvGraphicFramePr>
        <p:xfrm>
          <a:off x="3995928" y="1362456"/>
          <a:ext cx="480060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84911" y="1638300"/>
            <a:ext cx="914400" cy="914400"/>
          </a:xfrm>
          <a:prstGeom prst="ellipse">
            <a:avLst/>
          </a:prstGeom>
        </p:spPr>
      </p:pic>
      <p:sp>
        <p:nvSpPr>
          <p:cNvPr id="17" name="Rectangle 16" title="MidLeft"/>
          <p:cNvSpPr/>
          <p:nvPr/>
        </p:nvSpPr>
        <p:spPr>
          <a:xfrm>
            <a:off x="404807" y="3364661"/>
            <a:ext cx="3429000" cy="914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Georgia"/>
              </a:rPr>
              <a:t>Election dates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Filing deadline — March 1, 2018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Primary election – May 15, 2018</a:t>
            </a:r>
            <a:endParaRPr lang="en-US" sz="1200" dirty="0">
              <a:solidFill>
                <a:prstClr val="black"/>
              </a:solidFill>
              <a:latin typeface="Georgia"/>
            </a:endParaRPr>
          </a:p>
          <a:p>
            <a:pPr lvl="0"/>
            <a:r>
              <a:rPr lang="en-US" sz="1200" dirty="0">
                <a:solidFill>
                  <a:prstClr val="black"/>
                </a:solidFill>
                <a:latin typeface="Georgia"/>
              </a:rPr>
              <a:t>General election — </a:t>
            </a:r>
            <a:r>
              <a:rPr lang="en-US" sz="1200" dirty="0" smtClean="0">
                <a:solidFill>
                  <a:prstClr val="black"/>
                </a:solidFill>
                <a:latin typeface="Georgia"/>
              </a:rPr>
              <a:t>November </a:t>
            </a:r>
            <a:r>
              <a:rPr lang="en-US" sz="1200" dirty="0">
                <a:solidFill>
                  <a:prstClr val="black"/>
                </a:solidFill>
                <a:latin typeface="Georgia"/>
              </a:rPr>
              <a:t>6, 2018 </a:t>
            </a:r>
          </a:p>
        </p:txBody>
      </p:sp>
    </p:spTree>
    <p:extLst>
      <p:ext uri="{BB962C8B-B14F-4D97-AF65-F5344CB8AC3E}">
        <p14:creationId xmlns:p14="http://schemas.microsoft.com/office/powerpoint/2010/main" val="28315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ational Journal">
      <a:dk1>
        <a:sysClr val="windowText" lastClr="000000"/>
      </a:dk1>
      <a:lt1>
        <a:sysClr val="window" lastClr="FFFFFF"/>
      </a:lt1>
      <a:dk2>
        <a:srgbClr val="8DB3E2"/>
      </a:dk2>
      <a:lt2>
        <a:srgbClr val="F0EAE3"/>
      </a:lt2>
      <a:accent1>
        <a:srgbClr val="B22830"/>
      </a:accent1>
      <a:accent2>
        <a:srgbClr val="0D3A70"/>
      </a:accent2>
      <a:accent3>
        <a:srgbClr val="9BBB59"/>
      </a:accent3>
      <a:accent4>
        <a:srgbClr val="8064A2"/>
      </a:accent4>
      <a:accent5>
        <a:srgbClr val="CFB53B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7561</TotalTime>
  <Words>287</Words>
  <Application>Microsoft Office PowerPoint</Application>
  <PresentationFormat>On-screen Show (4:3)</PresentationFormat>
  <Paragraphs>76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Danari White</cp:lastModifiedBy>
  <cp:revision>186</cp:revision>
  <dcterms:created xsi:type="dcterms:W3CDTF">2017-06-26T14:07:23Z</dcterms:created>
  <dcterms:modified xsi:type="dcterms:W3CDTF">2018-09-13T15:06:44Z</dcterms:modified>
</cp:coreProperties>
</file>