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282" r:id="rId3"/>
    <p:sldId id="284" r:id="rId4"/>
    <p:sldId id="285" r:id="rId5"/>
    <p:sldId id="28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" userDrawn="1">
          <p15:clr>
            <a:srgbClr val="A4A3A4"/>
          </p15:clr>
        </p15:guide>
        <p15:guide id="2" pos="1632" userDrawn="1">
          <p15:clr>
            <a:srgbClr val="A4A3A4"/>
          </p15:clr>
        </p15:guide>
        <p15:guide id="3" orient="horz" pos="160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616161"/>
    <a:srgbClr val="B22830"/>
    <a:srgbClr val="0C396F"/>
    <a:srgbClr val="F0EAE3"/>
    <a:srgbClr val="D9D9D9"/>
    <a:srgbClr val="D5E1D8"/>
    <a:srgbClr val="DDB1B1"/>
    <a:srgbClr val="71B3C7"/>
    <a:srgbClr val="765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5" autoAdjust="0"/>
    <p:restoredTop sz="96731"/>
  </p:normalViewPr>
  <p:slideViewPr>
    <p:cSldViewPr snapToGrid="0" snapToObjects="1">
      <p:cViewPr varScale="1">
        <p:scale>
          <a:sx n="115" d="100"/>
          <a:sy n="115" d="100"/>
        </p:scale>
        <p:origin x="546" y="108"/>
      </p:cViewPr>
      <p:guideLst>
        <p:guide orient="horz" pos="1032"/>
        <p:guide pos="1632"/>
        <p:guide orient="horz" pos="1608"/>
        <p:guide pos="22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am%20Drives\PC%20Concierge\Data%20+%20Automation\Dashboards\IL\IL-6-2018.09.06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am%20Drives\PC%20Concierge\Data%20+%20Automation\Dashboards\IL\IL-6-2018.09.06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am%20Drives\PC%20Concierge\Data%20+%20Automation\Dashboards\IL\IL-12-2018.09.06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am%20Drives\PC%20Concierge\Data%20+%20Automation\Dashboards\IL\IL-12-2018.09.06.xlsm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am%20Drives\PC%20Concierge\Data%20+%20Automation\Dashboards\IL\IL-13-2018.09.06.xlsm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am%20Drives\PC%20Concierge\Data%20+%20Automation\Dashboards\IL\IL-13-2018.09.06.xlsm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am%20Drives\PC%20Concierge\Data%20+%20Automation\Election%20Dashboards%20-%20House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Team%20Drives\PC%20Concierge\Data%20+%20Automation\Election%20Dashboards%20-%20House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2014</a:t>
            </a:r>
            <a:r>
              <a:rPr lang="en-US" sz="1100" baseline="0" dirty="0">
                <a:solidFill>
                  <a:schemeClr val="tx1"/>
                </a:solidFill>
                <a:latin typeface="+mj-lt"/>
              </a:rPr>
              <a:t> Governor</a:t>
            </a:r>
            <a:endParaRPr lang="en-US" sz="1100" dirty="0">
              <a:solidFill>
                <a:schemeClr val="tx1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20437895906788475"/>
          <c:y val="0.10862842766201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122293189746133"/>
          <c:y val="0.26469490001595103"/>
          <c:w val="0.50563281252933512"/>
          <c:h val="0.650897487952127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 %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C-4E7F-A246-38195CEEE2C4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C-4E7F-A246-38195CEEE2C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7C-4E7F-A246-38195CEEE2C4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90337519199151"/>
                      <c:h val="0.19734983092835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A7C-4E7F-A246-38195CEEE2C4}"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244594007033901"/>
                      <c:h val="0.19734983092835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7C-4E7F-A246-38195CEEE2C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7C-4E7F-A246-38195CEEE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Rep</c:v>
                </c:pt>
                <c:pt idx="1">
                  <c:v>Dem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0.63600000000000001</c:v>
                </c:pt>
                <c:pt idx="1">
                  <c:v>0.36199999999999999</c:v>
                </c:pt>
                <c:pt idx="2" formatCode="0.000%">
                  <c:v>2.0000000000000018E-3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7C-4E7F-A246-38195CEEE2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729462763778664"/>
          <c:y val="0.13793120093064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'Prev Election'!$A$13</c:f>
              <c:strCache>
                <c:ptCount val="1"/>
                <c:pt idx="0">
                  <c:v>2016 House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AD-4205-BCFD-C211326AFB63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AD-4205-BCFD-C211326AFB6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AD-4205-BCFD-C211326AFB63}"/>
              </c:ext>
            </c:extLst>
          </c:dPt>
          <c:dLbls>
            <c:dLbl>
              <c:idx val="0"/>
              <c:layout>
                <c:manualLayout>
                  <c:x val="-0.22671038378229486"/>
                  <c:y val="-1.3322488698813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AD-4205-BCFD-C211326AFB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DAD-4205-BCFD-C211326AFB6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AD-4205-BCFD-C211326AFB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 Election'!$A$14:$A$16</c:f>
              <c:strCache>
                <c:ptCount val="3"/>
                <c:pt idx="0">
                  <c:v>R</c:v>
                </c:pt>
                <c:pt idx="1">
                  <c:v>D</c:v>
                </c:pt>
                <c:pt idx="2">
                  <c:v>Other</c:v>
                </c:pt>
              </c:strCache>
            </c:strRef>
          </c:cat>
          <c:val>
            <c:numRef>
              <c:f>'Prev Election'!$B$14:$B$16</c:f>
              <c:numCache>
                <c:formatCode>0.0%</c:formatCode>
                <c:ptCount val="3"/>
                <c:pt idx="0">
                  <c:v>0.54</c:v>
                </c:pt>
                <c:pt idx="1">
                  <c:v>0.4</c:v>
                </c:pt>
                <c:pt idx="2">
                  <c:v>5.9999999999999942E-2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AD-4205-BCFD-C211326A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5548156778381"/>
          <c:y val="0.13793120093064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'Prev Election'!$A$18</c:f>
              <c:strCache>
                <c:ptCount val="1"/>
                <c:pt idx="0">
                  <c:v>2016 Presidential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B9-40A7-8673-2FB8B0254BF8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B9-40A7-8673-2FB8B0254BF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B9-40A7-8673-2FB8B0254B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B9-40A7-8673-2FB8B0254BF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8B9-40A7-8673-2FB8B0254B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B9-40A7-8673-2FB8B0254B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 Election'!$A$19:$A$21</c:f>
              <c:strCache>
                <c:ptCount val="3"/>
                <c:pt idx="0">
                  <c:v>R</c:v>
                </c:pt>
                <c:pt idx="1">
                  <c:v>D</c:v>
                </c:pt>
                <c:pt idx="2">
                  <c:v>Other</c:v>
                </c:pt>
              </c:strCache>
            </c:strRef>
          </c:cat>
          <c:val>
            <c:numRef>
              <c:f>'Prev Election'!$B$19:$B$21</c:f>
              <c:numCache>
                <c:formatCode>0.0%</c:formatCode>
                <c:ptCount val="3"/>
                <c:pt idx="0">
                  <c:v>0.55000000000000004</c:v>
                </c:pt>
                <c:pt idx="1">
                  <c:v>0.40200000000000002</c:v>
                </c:pt>
                <c:pt idx="2">
                  <c:v>4.7999999999999932E-2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B9-40A7-8673-2FB8B0254B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2018 Primary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Results</a:t>
            </a:r>
            <a:endParaRPr lang="en-US" sz="1200" b="1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1.5343915343915339E-2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96192142648833"/>
          <c:y val="0.19464721857684458"/>
          <c:w val="0.71322855476398772"/>
          <c:h val="0.7416953740157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'Current Election'!$M$12</c:f>
              <c:strCache>
                <c:ptCount val="1"/>
                <c:pt idx="0">
                  <c:v>REP</c:v>
                </c:pt>
              </c:strCache>
            </c:strRef>
          </c:tx>
          <c:spPr>
            <a:solidFill>
              <a:srgbClr val="B2282F"/>
            </a:solidFill>
            <a:ln>
              <a:noFill/>
            </a:ln>
            <a:effectLst/>
          </c:spPr>
          <c:invertIfNegative val="0"/>
          <c:dLbls>
            <c:numFmt formatCode="0.0%;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Election'!$K$13:$K$16</c:f>
              <c:strCache>
                <c:ptCount val="4"/>
                <c:pt idx="0">
                  <c:v>Kelly*</c:v>
                </c:pt>
                <c:pt idx="1">
                  <c:v>Bequette</c:v>
                </c:pt>
                <c:pt idx="2">
                  <c:v>Bost*</c:v>
                </c:pt>
                <c:pt idx="3">
                  <c:v>Nelson</c:v>
                </c:pt>
              </c:strCache>
            </c:strRef>
          </c:cat>
          <c:val>
            <c:numRef>
              <c:f>'Current Election'!$M$13:$M$16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0.83499999999999996</c:v>
                </c:pt>
                <c:pt idx="3">
                  <c:v>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7-4472-ADCB-46E523393504}"/>
            </c:ext>
          </c:extLst>
        </c:ser>
        <c:ser>
          <c:idx val="1"/>
          <c:order val="1"/>
          <c:tx>
            <c:strRef>
              <c:f>'Current Election'!$N$12</c:f>
              <c:strCache>
                <c:ptCount val="1"/>
                <c:pt idx="0">
                  <c:v>DEM</c:v>
                </c:pt>
              </c:strCache>
            </c:strRef>
          </c:tx>
          <c:spPr>
            <a:solidFill>
              <a:srgbClr val="0D3A70"/>
            </a:solidFill>
            <a:ln>
              <a:noFill/>
            </a:ln>
            <a:effectLst/>
          </c:spPr>
          <c:invertIfNegative val="0"/>
          <c:dLbls>
            <c:numFmt formatCode="0.0%;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Election'!$K$13:$K$16</c:f>
              <c:strCache>
                <c:ptCount val="4"/>
                <c:pt idx="0">
                  <c:v>Kelly*</c:v>
                </c:pt>
                <c:pt idx="1">
                  <c:v>Bequette</c:v>
                </c:pt>
                <c:pt idx="2">
                  <c:v>Bost*</c:v>
                </c:pt>
                <c:pt idx="3">
                  <c:v>Nelson</c:v>
                </c:pt>
              </c:strCache>
            </c:strRef>
          </c:cat>
          <c:val>
            <c:numRef>
              <c:f>'Current Election'!$N$13:$N$16</c:f>
              <c:numCache>
                <c:formatCode>0%</c:formatCode>
                <c:ptCount val="4"/>
                <c:pt idx="0">
                  <c:v>0.80900000000000005</c:v>
                </c:pt>
                <c:pt idx="1">
                  <c:v>0.191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7-4472-ADCB-46E523393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85955696"/>
        <c:axId val="585954864"/>
      </c:barChart>
      <c:catAx>
        <c:axId val="5859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85954864"/>
        <c:crosses val="autoZero"/>
        <c:auto val="1"/>
        <c:lblAlgn val="ctr"/>
        <c:lblOffset val="100"/>
        <c:noMultiLvlLbl val="0"/>
      </c:catAx>
      <c:valAx>
        <c:axId val="585954864"/>
        <c:scaling>
          <c:orientation val="minMax"/>
          <c:max val="1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9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Total Receipts,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Disbursements, and </a:t>
            </a:r>
            <a:b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Cash on Hand for 2018 </a:t>
            </a: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Primary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Winners</a:t>
            </a:r>
            <a:endParaRPr lang="en-US" sz="1200" b="1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1.5343915343915339E-2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606819980835729"/>
          <c:y val="0.27159329140461214"/>
          <c:w val="0.51192121818106073"/>
          <c:h val="0.670754716981132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D3A70"/>
            </a:solidFill>
            <a:ln>
              <a:noFill/>
            </a:ln>
            <a:effectLst/>
          </c:spPr>
          <c:invertIfNegative val="0"/>
          <c:dLbls>
            <c:numFmt formatCode="&quot;$&quot;#,##0;\-&quot;$&quot;#,##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Cash!$L$7:$M$13</c:f>
              <c:multiLvlStrCache>
                <c:ptCount val="7"/>
                <c:lvl>
                  <c:pt idx="0">
                    <c:v>Total Receipts</c:v>
                  </c:pt>
                  <c:pt idx="1">
                    <c:v>Disbursements</c:v>
                  </c:pt>
                  <c:pt idx="2">
                    <c:v>Cash on Hand</c:v>
                  </c:pt>
                  <c:pt idx="4">
                    <c:v>Total Receipts</c:v>
                  </c:pt>
                  <c:pt idx="5">
                    <c:v>Disbursements</c:v>
                  </c:pt>
                  <c:pt idx="6">
                    <c:v>Cash on Hand</c:v>
                  </c:pt>
                </c:lvl>
                <c:lvl>
                  <c:pt idx="0">
                    <c:v>Londrigan</c:v>
                  </c:pt>
                  <c:pt idx="4">
                    <c:v>Davis</c:v>
                  </c:pt>
                </c:lvl>
              </c:multiLvlStrCache>
            </c:multiLvlStrRef>
          </c:cat>
          <c:val>
            <c:numRef>
              <c:f>Cash!$N$7:$N$13</c:f>
              <c:numCache>
                <c:formatCode>"$"#,##0</c:formatCode>
                <c:ptCount val="7"/>
                <c:pt idx="0">
                  <c:v>1348943.83</c:v>
                </c:pt>
                <c:pt idx="1">
                  <c:v>690294.34</c:v>
                </c:pt>
                <c:pt idx="2">
                  <c:v>658649.49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9-4499-AA50-2B37875A1599}"/>
            </c:ext>
          </c:extLst>
        </c:ser>
        <c:ser>
          <c:idx val="1"/>
          <c:order val="1"/>
          <c:spPr>
            <a:solidFill>
              <a:srgbClr val="B23028"/>
            </a:solidFill>
            <a:ln>
              <a:noFill/>
            </a:ln>
            <a:effectLst/>
          </c:spPr>
          <c:invertIfNegative val="0"/>
          <c:dLbls>
            <c:numFmt formatCode="&quot;$&quot;#,##0;\-&quot;$&quot;#,##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Cash!$L$7:$M$13</c:f>
              <c:multiLvlStrCache>
                <c:ptCount val="7"/>
                <c:lvl>
                  <c:pt idx="0">
                    <c:v>Total Receipts</c:v>
                  </c:pt>
                  <c:pt idx="1">
                    <c:v>Disbursements</c:v>
                  </c:pt>
                  <c:pt idx="2">
                    <c:v>Cash on Hand</c:v>
                  </c:pt>
                  <c:pt idx="4">
                    <c:v>Total Receipts</c:v>
                  </c:pt>
                  <c:pt idx="5">
                    <c:v>Disbursements</c:v>
                  </c:pt>
                  <c:pt idx="6">
                    <c:v>Cash on Hand</c:v>
                  </c:pt>
                </c:lvl>
                <c:lvl>
                  <c:pt idx="0">
                    <c:v>Londrigan</c:v>
                  </c:pt>
                  <c:pt idx="4">
                    <c:v>Davis</c:v>
                  </c:pt>
                </c:lvl>
              </c:multiLvlStrCache>
            </c:multiLvlStrRef>
          </c:cat>
          <c:val>
            <c:numRef>
              <c:f>Cash!$O$7:$O$13</c:f>
              <c:numCache>
                <c:formatCode>"$"#,##0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2377519.75</c:v>
                </c:pt>
                <c:pt idx="5">
                  <c:v>1182810.3400000001</c:v>
                </c:pt>
                <c:pt idx="6">
                  <c:v>1591509.47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9-4499-AA50-2B37875A1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5955696"/>
        <c:axId val="585954864"/>
      </c:barChart>
      <c:catAx>
        <c:axId val="5859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85954864"/>
        <c:crosses val="autoZero"/>
        <c:auto val="1"/>
        <c:lblAlgn val="ctr"/>
        <c:lblOffset val="100"/>
        <c:noMultiLvlLbl val="0"/>
      </c:catAx>
      <c:valAx>
        <c:axId val="585954864"/>
        <c:scaling>
          <c:orientation val="minMax"/>
        </c:scaling>
        <c:delete val="1"/>
        <c:axPos val="t"/>
        <c:numFmt formatCode="&quot;$&quot;#,##0" sourceLinked="1"/>
        <c:majorTickMark val="none"/>
        <c:minorTickMark val="none"/>
        <c:tickLblPos val="nextTo"/>
        <c:crossAx val="5859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729462763778664"/>
          <c:y val="0.13793120093064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'Prev Election'!$A$13</c:f>
              <c:strCache>
                <c:ptCount val="1"/>
                <c:pt idx="0">
                  <c:v>2016 House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FC-40D9-B8C7-1BB568A0D336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FC-40D9-B8C7-1BB568A0D336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FC-40D9-B8C7-1BB568A0D336}"/>
              </c:ext>
            </c:extLst>
          </c:dPt>
          <c:dLbls>
            <c:dLbl>
              <c:idx val="0"/>
              <c:layout>
                <c:manualLayout>
                  <c:x val="-0.22671038378229486"/>
                  <c:y val="-1.3322488698813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FC-40D9-B8C7-1BB568A0D33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8FC-40D9-B8C7-1BB568A0D3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FC-40D9-B8C7-1BB568A0D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 Election'!$A$14:$A$16</c:f>
              <c:strCache>
                <c:ptCount val="3"/>
                <c:pt idx="0">
                  <c:v>R</c:v>
                </c:pt>
                <c:pt idx="1">
                  <c:v>D</c:v>
                </c:pt>
                <c:pt idx="2">
                  <c:v>Other</c:v>
                </c:pt>
              </c:strCache>
            </c:strRef>
          </c:cat>
          <c:val>
            <c:numRef>
              <c:f>'Prev Election'!$B$14:$B$16</c:f>
              <c:numCache>
                <c:formatCode>0.0%</c:formatCode>
                <c:ptCount val="3"/>
                <c:pt idx="0">
                  <c:v>0.6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FC-40D9-B8C7-1BB568A0D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5548156778381"/>
          <c:y val="0.13793120093064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'Prev Election'!$A$18</c:f>
              <c:strCache>
                <c:ptCount val="1"/>
                <c:pt idx="0">
                  <c:v>2016 Presidential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C8-4A65-A7C5-177FCF21E4A3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C8-4A65-A7C5-177FCF21E4A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C8-4A65-A7C5-177FCF21E4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8C8-4A65-A7C5-177FCF21E4A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C8-4A65-A7C5-177FCF21E4A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C8-4A65-A7C5-177FCF21E4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 Election'!$A$19:$A$21</c:f>
              <c:strCache>
                <c:ptCount val="3"/>
                <c:pt idx="0">
                  <c:v>R</c:v>
                </c:pt>
                <c:pt idx="1">
                  <c:v>D</c:v>
                </c:pt>
                <c:pt idx="2">
                  <c:v>Other</c:v>
                </c:pt>
              </c:strCache>
            </c:strRef>
          </c:cat>
          <c:val>
            <c:numRef>
              <c:f>'Prev Election'!$B$19:$B$21</c:f>
              <c:numCache>
                <c:formatCode>0.0%</c:formatCode>
                <c:ptCount val="3"/>
                <c:pt idx="0">
                  <c:v>0.49700000000000005</c:v>
                </c:pt>
                <c:pt idx="1">
                  <c:v>0.442</c:v>
                </c:pt>
                <c:pt idx="2">
                  <c:v>6.0999999999999943E-2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C8-4A65-A7C5-177FCF21E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2018 Primary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Results</a:t>
            </a:r>
            <a:endParaRPr lang="en-US" sz="1200" b="1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1.5343915343915339E-2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96192142648833"/>
          <c:y val="0.19464721857684458"/>
          <c:w val="0.61269945423488725"/>
          <c:h val="0.7416953740157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'Current Election'!$M$12</c:f>
              <c:strCache>
                <c:ptCount val="1"/>
                <c:pt idx="0">
                  <c:v>REP</c:v>
                </c:pt>
              </c:strCache>
            </c:strRef>
          </c:tx>
          <c:spPr>
            <a:solidFill>
              <a:srgbClr val="B2282F"/>
            </a:solidFill>
            <a:ln>
              <a:noFill/>
            </a:ln>
            <a:effectLst/>
          </c:spPr>
          <c:invertIfNegative val="0"/>
          <c:dLbls>
            <c:numFmt formatCode="0.0%;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Election'!$K$13:$K$16</c:f>
              <c:strCache>
                <c:ptCount val="4"/>
                <c:pt idx="0">
                  <c:v>Londrigan*</c:v>
                </c:pt>
                <c:pt idx="1">
                  <c:v>Jones</c:v>
                </c:pt>
                <c:pt idx="2">
                  <c:v>Gill</c:v>
                </c:pt>
                <c:pt idx="3">
                  <c:v>Davis*</c:v>
                </c:pt>
              </c:strCache>
            </c:strRef>
          </c:cat>
          <c:val>
            <c:numRef>
              <c:f>'Current Election'!$M$13:$M$16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E-46F6-AE03-EBC1FD24EB5F}"/>
            </c:ext>
          </c:extLst>
        </c:ser>
        <c:ser>
          <c:idx val="1"/>
          <c:order val="1"/>
          <c:tx>
            <c:strRef>
              <c:f>'Current Election'!$N$12</c:f>
              <c:strCache>
                <c:ptCount val="1"/>
                <c:pt idx="0">
                  <c:v>DEM</c:v>
                </c:pt>
              </c:strCache>
            </c:strRef>
          </c:tx>
          <c:spPr>
            <a:solidFill>
              <a:srgbClr val="0D3A70"/>
            </a:solidFill>
            <a:ln>
              <a:noFill/>
            </a:ln>
            <a:effectLst/>
          </c:spPr>
          <c:invertIfNegative val="0"/>
          <c:dLbls>
            <c:numFmt formatCode="0.0%;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Election'!$K$13:$K$16</c:f>
              <c:strCache>
                <c:ptCount val="4"/>
                <c:pt idx="0">
                  <c:v>Londrigan*</c:v>
                </c:pt>
                <c:pt idx="1">
                  <c:v>Jones</c:v>
                </c:pt>
                <c:pt idx="2">
                  <c:v>Gill</c:v>
                </c:pt>
                <c:pt idx="3">
                  <c:v>Davis*</c:v>
                </c:pt>
              </c:strCache>
            </c:strRef>
          </c:cat>
          <c:val>
            <c:numRef>
              <c:f>'Current Election'!$N$13:$N$16</c:f>
              <c:numCache>
                <c:formatCode>0%</c:formatCode>
                <c:ptCount val="4"/>
                <c:pt idx="0">
                  <c:v>0.45700000000000002</c:v>
                </c:pt>
                <c:pt idx="1">
                  <c:v>0.224</c:v>
                </c:pt>
                <c:pt idx="2">
                  <c:v>0.14399999999999999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E-46F6-AE03-EBC1FD24E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85955696"/>
        <c:axId val="585954864"/>
      </c:barChart>
      <c:catAx>
        <c:axId val="5859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85954864"/>
        <c:crosses val="autoZero"/>
        <c:auto val="1"/>
        <c:lblAlgn val="ctr"/>
        <c:lblOffset val="100"/>
        <c:noMultiLvlLbl val="0"/>
      </c:catAx>
      <c:valAx>
        <c:axId val="585954864"/>
        <c:scaling>
          <c:orientation val="minMax"/>
          <c:max val="1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9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Total Receipts,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Disbursements, and </a:t>
            </a:r>
            <a:b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Cash on Hand for 2018 </a:t>
            </a: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Primary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Winners</a:t>
            </a:r>
            <a:endParaRPr lang="en-US" sz="1200" b="1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1.5343915343915339E-2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606819980835729"/>
          <c:y val="0.27159329140461214"/>
          <c:w val="0.51192121818106073"/>
          <c:h val="0.670754716981132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D3A70"/>
            </a:solidFill>
            <a:ln>
              <a:noFill/>
            </a:ln>
            <a:effectLst/>
          </c:spPr>
          <c:invertIfNegative val="0"/>
          <c:dLbls>
            <c:numFmt formatCode="&quot;$&quot;#,##0;\-&quot;$&quot;#,##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Cash!$L$7:$M$13</c:f>
              <c:multiLvlStrCache>
                <c:ptCount val="7"/>
                <c:lvl>
                  <c:pt idx="0">
                    <c:v>Total Receipts</c:v>
                  </c:pt>
                  <c:pt idx="1">
                    <c:v>Disbursements</c:v>
                  </c:pt>
                  <c:pt idx="2">
                    <c:v>Cash on Hand</c:v>
                  </c:pt>
                  <c:pt idx="4">
                    <c:v>Total Receipts</c:v>
                  </c:pt>
                  <c:pt idx="5">
                    <c:v>Disbursements</c:v>
                  </c:pt>
                  <c:pt idx="6">
                    <c:v>Cash on Hand</c:v>
                  </c:pt>
                </c:lvl>
                <c:lvl>
                  <c:pt idx="0">
                    <c:v>Underwood</c:v>
                  </c:pt>
                  <c:pt idx="4">
                    <c:v>Hultgren</c:v>
                  </c:pt>
                </c:lvl>
              </c:multiLvlStrCache>
            </c:multiLvlStrRef>
          </c:cat>
          <c:val>
            <c:numRef>
              <c:f>Cash!$N$7:$N$13</c:f>
              <c:numCache>
                <c:formatCode>"$"#,##0</c:formatCode>
                <c:ptCount val="7"/>
                <c:pt idx="0">
                  <c:v>1129202.81</c:v>
                </c:pt>
                <c:pt idx="1">
                  <c:v>477317.85</c:v>
                </c:pt>
                <c:pt idx="2">
                  <c:v>651884.96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C1-4FEA-BB6E-09468A1D0C5E}"/>
            </c:ext>
          </c:extLst>
        </c:ser>
        <c:ser>
          <c:idx val="1"/>
          <c:order val="1"/>
          <c:spPr>
            <a:solidFill>
              <a:srgbClr val="B23028"/>
            </a:solidFill>
            <a:ln>
              <a:noFill/>
            </a:ln>
            <a:effectLst/>
          </c:spPr>
          <c:invertIfNegative val="0"/>
          <c:dLbls>
            <c:numFmt formatCode="&quot;$&quot;#,##0;\-&quot;$&quot;#,##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Cash!$L$7:$M$13</c:f>
              <c:multiLvlStrCache>
                <c:ptCount val="7"/>
                <c:lvl>
                  <c:pt idx="0">
                    <c:v>Total Receipts</c:v>
                  </c:pt>
                  <c:pt idx="1">
                    <c:v>Disbursements</c:v>
                  </c:pt>
                  <c:pt idx="2">
                    <c:v>Cash on Hand</c:v>
                  </c:pt>
                  <c:pt idx="4">
                    <c:v>Total Receipts</c:v>
                  </c:pt>
                  <c:pt idx="5">
                    <c:v>Disbursements</c:v>
                  </c:pt>
                  <c:pt idx="6">
                    <c:v>Cash on Hand</c:v>
                  </c:pt>
                </c:lvl>
                <c:lvl>
                  <c:pt idx="0">
                    <c:v>Underwood</c:v>
                  </c:pt>
                  <c:pt idx="4">
                    <c:v>Hultgren</c:v>
                  </c:pt>
                </c:lvl>
              </c:multiLvlStrCache>
            </c:multiLvlStrRef>
          </c:cat>
          <c:val>
            <c:numRef>
              <c:f>Cash!$O$7:$O$13</c:f>
              <c:numCache>
                <c:formatCode>"$"#,##0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1440427.96</c:v>
                </c:pt>
                <c:pt idx="5">
                  <c:v>582263.47</c:v>
                </c:pt>
                <c:pt idx="6">
                  <c:v>1020363.54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C1-4FEA-BB6E-09468A1D0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5955696"/>
        <c:axId val="585954864"/>
      </c:barChart>
      <c:catAx>
        <c:axId val="5859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85954864"/>
        <c:crosses val="autoZero"/>
        <c:auto val="1"/>
        <c:lblAlgn val="ctr"/>
        <c:lblOffset val="100"/>
        <c:noMultiLvlLbl val="0"/>
      </c:catAx>
      <c:valAx>
        <c:axId val="585954864"/>
        <c:scaling>
          <c:orientation val="minMax"/>
        </c:scaling>
        <c:delete val="1"/>
        <c:axPos val="t"/>
        <c:numFmt formatCode="&quot;$&quot;#,##0" sourceLinked="1"/>
        <c:majorTickMark val="none"/>
        <c:minorTickMark val="none"/>
        <c:tickLblPos val="nextTo"/>
        <c:crossAx val="5859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729462763778664"/>
          <c:y val="0.13793120093064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'Prev Election'!$A$13</c:f>
              <c:strCache>
                <c:ptCount val="1"/>
                <c:pt idx="0">
                  <c:v>2016 House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3A-4C25-BBA0-8F32FA15F878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3A-4C25-BBA0-8F32FA15F87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3A-4C25-BBA0-8F32FA15F878}"/>
              </c:ext>
            </c:extLst>
          </c:dPt>
          <c:dLbls>
            <c:dLbl>
              <c:idx val="0"/>
              <c:layout>
                <c:manualLayout>
                  <c:x val="-0.22671038378229486"/>
                  <c:y val="-1.3322488698813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3A-4C25-BBA0-8F32FA15F87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33A-4C25-BBA0-8F32FA15F87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3A-4C25-BBA0-8F32FA15F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 Election'!$A$14:$A$16</c:f>
              <c:strCache>
                <c:ptCount val="3"/>
                <c:pt idx="0">
                  <c:v>R</c:v>
                </c:pt>
                <c:pt idx="1">
                  <c:v>D</c:v>
                </c:pt>
                <c:pt idx="2">
                  <c:v>Other</c:v>
                </c:pt>
              </c:strCache>
            </c:strRef>
          </c:cat>
          <c:val>
            <c:numRef>
              <c:f>'Prev Election'!$B$14:$B$16</c:f>
              <c:numCache>
                <c:formatCode>0.0%</c:formatCode>
                <c:ptCount val="3"/>
                <c:pt idx="0">
                  <c:v>0.59</c:v>
                </c:pt>
                <c:pt idx="1">
                  <c:v>0.41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33A-4C25-BBA0-8F32FA15F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5548156778381"/>
          <c:y val="0.13793120093064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'Prev Election'!$A$18</c:f>
              <c:strCache>
                <c:ptCount val="1"/>
                <c:pt idx="0">
                  <c:v>2016 Presidential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76-408A-A515-456076A1E300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76-408A-A515-456076A1E300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76-408A-A515-456076A1E3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76-408A-A515-456076A1E3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76-408A-A515-456076A1E30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6-408A-A515-456076A1E3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'Prev Election'!$A$19:$A$21</c:f>
              <c:strCache>
                <c:ptCount val="3"/>
                <c:pt idx="0">
                  <c:v>R</c:v>
                </c:pt>
                <c:pt idx="1">
                  <c:v>D</c:v>
                </c:pt>
                <c:pt idx="2">
                  <c:v>Other</c:v>
                </c:pt>
              </c:strCache>
            </c:strRef>
          </c:cat>
          <c:val>
            <c:numRef>
              <c:f>'Prev Election'!$B$19:$B$21</c:f>
              <c:numCache>
                <c:formatCode>0.0%</c:formatCode>
                <c:ptCount val="3"/>
                <c:pt idx="0">
                  <c:v>0.48700000000000004</c:v>
                </c:pt>
                <c:pt idx="1">
                  <c:v>0.44799999999999995</c:v>
                </c:pt>
                <c:pt idx="2">
                  <c:v>6.4999999999999947E-2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76-408A-A515-456076A1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>
                <a:solidFill>
                  <a:schemeClr val="tx1"/>
                </a:solidFill>
                <a:latin typeface="+mj-lt"/>
              </a:rPr>
              <a:t>2016 Presidential</a:t>
            </a:r>
          </a:p>
        </c:rich>
      </c:tx>
      <c:layout>
        <c:manualLayout>
          <c:xMode val="edge"/>
          <c:yMode val="edge"/>
          <c:x val="0.20437895906788475"/>
          <c:y val="0.10862842766201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122293189746133"/>
          <c:y val="0.26469490001595103"/>
          <c:w val="0.50563281252933512"/>
          <c:h val="0.6508974879521275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Vote %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4-48FA-86DF-0230B6CA9829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4-48FA-86DF-0230B6CA9829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C4-48FA-86DF-0230B6CA9829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8071954699005"/>
                      <c:h val="0.19734983092835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C4-48FA-86DF-0230B6CA9829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4661670384293"/>
                      <c:h val="0.19734983092835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2C4-48FA-86DF-0230B6CA982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C4-48FA-86DF-0230B6CA98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Rep</c:v>
                </c:pt>
                <c:pt idx="1">
                  <c:v>Dem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0.503</c:v>
                </c:pt>
                <c:pt idx="1">
                  <c:v>0.46300000000000002</c:v>
                </c:pt>
                <c:pt idx="2" formatCode="0.000%">
                  <c:v>3.400000000000003E-2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C4-48FA-86DF-0230B6CA98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2018 Primary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Results</a:t>
            </a:r>
            <a:endParaRPr lang="en-US" sz="1200" b="1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1.5343915343915339E-2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96192142648833"/>
          <c:y val="0.19464721857684458"/>
          <c:w val="0.61005395158938469"/>
          <c:h val="0.7416953740157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'Current Election'!$M$12</c:f>
              <c:strCache>
                <c:ptCount val="1"/>
                <c:pt idx="0">
                  <c:v>REP</c:v>
                </c:pt>
              </c:strCache>
            </c:strRef>
          </c:tx>
          <c:spPr>
            <a:solidFill>
              <a:srgbClr val="B2282F"/>
            </a:solidFill>
            <a:ln>
              <a:noFill/>
            </a:ln>
            <a:effectLst/>
          </c:spPr>
          <c:invertIfNegative val="0"/>
          <c:dLbls>
            <c:numFmt formatCode="0.0%;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Election'!$K$13:$K$16</c:f>
              <c:strCache>
                <c:ptCount val="4"/>
                <c:pt idx="0">
                  <c:v>Underwood*</c:v>
                </c:pt>
                <c:pt idx="1">
                  <c:v>Brolley</c:v>
                </c:pt>
                <c:pt idx="2">
                  <c:v>Walz</c:v>
                </c:pt>
                <c:pt idx="3">
                  <c:v>Hultgren*</c:v>
                </c:pt>
              </c:strCache>
            </c:strRef>
          </c:cat>
          <c:val>
            <c:numRef>
              <c:f>'Current Election'!$M$13:$M$16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7-429F-A9EB-EADD54446A07}"/>
            </c:ext>
          </c:extLst>
        </c:ser>
        <c:ser>
          <c:idx val="1"/>
          <c:order val="1"/>
          <c:tx>
            <c:strRef>
              <c:f>'Current Election'!$N$12</c:f>
              <c:strCache>
                <c:ptCount val="1"/>
                <c:pt idx="0">
                  <c:v>DEM</c:v>
                </c:pt>
              </c:strCache>
            </c:strRef>
          </c:tx>
          <c:spPr>
            <a:solidFill>
              <a:srgbClr val="0D3A70"/>
            </a:solidFill>
            <a:ln>
              <a:noFill/>
            </a:ln>
            <a:effectLst/>
          </c:spPr>
          <c:invertIfNegative val="0"/>
          <c:dLbls>
            <c:numFmt formatCode="0.0%;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'Current Election'!$K$13:$K$16</c:f>
              <c:strCache>
                <c:ptCount val="4"/>
                <c:pt idx="0">
                  <c:v>Underwood*</c:v>
                </c:pt>
                <c:pt idx="1">
                  <c:v>Brolley</c:v>
                </c:pt>
                <c:pt idx="2">
                  <c:v>Walz</c:v>
                </c:pt>
                <c:pt idx="3">
                  <c:v>Hultgren*</c:v>
                </c:pt>
              </c:strCache>
            </c:strRef>
          </c:cat>
          <c:val>
            <c:numRef>
              <c:f>'Current Election'!$N$13:$N$16</c:f>
              <c:numCache>
                <c:formatCode>0%</c:formatCode>
                <c:ptCount val="4"/>
                <c:pt idx="0">
                  <c:v>0.57399999999999995</c:v>
                </c:pt>
                <c:pt idx="1">
                  <c:v>0.13400000000000001</c:v>
                </c:pt>
                <c:pt idx="2">
                  <c:v>9.8000000000000004E-2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7-429F-A9EB-EADD54446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85955696"/>
        <c:axId val="585954864"/>
      </c:barChart>
      <c:catAx>
        <c:axId val="5859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85954864"/>
        <c:crosses val="autoZero"/>
        <c:auto val="1"/>
        <c:lblAlgn val="ctr"/>
        <c:lblOffset val="100"/>
        <c:noMultiLvlLbl val="0"/>
      </c:catAx>
      <c:valAx>
        <c:axId val="585954864"/>
        <c:scaling>
          <c:orientation val="minMax"/>
          <c:max val="1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9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9D-4693-BEED-DD8AFC528F28}"/>
              </c:ext>
            </c:extLst>
          </c:dPt>
          <c:dPt>
            <c:idx val="1"/>
            <c:invertIfNegative val="0"/>
            <c:bubble3D val="0"/>
            <c:spPr>
              <a:solidFill>
                <a:srgbClr val="0D3A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9D-4693-BEED-DD8AFC528F28}"/>
              </c:ext>
            </c:extLst>
          </c:dPt>
          <c:dPt>
            <c:idx val="2"/>
            <c:invertIfNegative val="0"/>
            <c:bubble3D val="0"/>
            <c:spPr>
              <a:solidFill>
                <a:srgbClr val="0D3A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F9D-4693-BEED-DD8AFC528F28}"/>
              </c:ext>
            </c:extLst>
          </c:dPt>
          <c:dPt>
            <c:idx val="4"/>
            <c:invertIfNegative val="0"/>
            <c:bubble3D val="0"/>
            <c:spPr>
              <a:solidFill>
                <a:srgbClr val="B228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F9D-4693-BEED-DD8AFC528F28}"/>
              </c:ext>
            </c:extLst>
          </c:dPt>
          <c:dPt>
            <c:idx val="5"/>
            <c:invertIfNegative val="0"/>
            <c:bubble3D val="0"/>
            <c:spPr>
              <a:solidFill>
                <a:srgbClr val="B228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F9D-4693-BEED-DD8AFC528F28}"/>
              </c:ext>
            </c:extLst>
          </c:dPt>
          <c:dPt>
            <c:idx val="6"/>
            <c:invertIfNegative val="0"/>
            <c:bubble3D val="0"/>
            <c:spPr>
              <a:solidFill>
                <a:srgbClr val="B228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F9D-4693-BEED-DD8AFC528F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Pritzker*</c:v>
                </c:pt>
                <c:pt idx="1">
                  <c:v>Bliss</c:v>
                </c:pt>
                <c:pt idx="2">
                  <c:v>Kennedy</c:v>
                </c:pt>
                <c:pt idx="3">
                  <c:v>Rauner*</c:v>
                </c:pt>
                <c:pt idx="4">
                  <c:v>Ives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0.45200000000000001</c:v>
                </c:pt>
                <c:pt idx="1">
                  <c:v>0.26600000000000001</c:v>
                </c:pt>
                <c:pt idx="2">
                  <c:v>0.24299999999999999</c:v>
                </c:pt>
                <c:pt idx="3">
                  <c:v>0.51400000000000001</c:v>
                </c:pt>
                <c:pt idx="4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9D-4693-BEED-DD8AFC528F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3"/>
        <c:axId val="1193906751"/>
        <c:axId val="1193907167"/>
      </c:barChart>
      <c:catAx>
        <c:axId val="11939067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93907167"/>
        <c:crosses val="autoZero"/>
        <c:auto val="1"/>
        <c:lblAlgn val="ctr"/>
        <c:lblOffset val="100"/>
        <c:noMultiLvlLbl val="0"/>
      </c:catAx>
      <c:valAx>
        <c:axId val="1193907167"/>
        <c:scaling>
          <c:orientation val="minMax"/>
          <c:max val="1"/>
        </c:scaling>
        <c:delete val="1"/>
        <c:axPos val="t"/>
        <c:numFmt formatCode="0.0%" sourceLinked="1"/>
        <c:majorTickMark val="out"/>
        <c:minorTickMark val="none"/>
        <c:tickLblPos val="nextTo"/>
        <c:crossAx val="119390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6324129658068"/>
          <c:y val="7.3091689521989772E-2"/>
          <c:w val="0.64070771145537808"/>
          <c:h val="0.85381662095602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D3A7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88-461A-B39B-CFC208EA0DFB}"/>
              </c:ext>
            </c:extLst>
          </c:dPt>
          <c:dPt>
            <c:idx val="1"/>
            <c:invertIfNegative val="0"/>
            <c:bubble3D val="0"/>
            <c:spPr>
              <a:solidFill>
                <a:srgbClr val="B228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88-461A-B39B-CFC208EA0DFB}"/>
              </c:ext>
            </c:extLst>
          </c:dPt>
          <c:dPt>
            <c:idx val="2"/>
            <c:invertIfNegative val="0"/>
            <c:bubble3D val="0"/>
            <c:spPr>
              <a:solidFill>
                <a:srgbClr val="B228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88-461A-B39B-CFC208EA0DFB}"/>
              </c:ext>
            </c:extLst>
          </c:dPt>
          <c:dPt>
            <c:idx val="4"/>
            <c:invertIfNegative val="0"/>
            <c:bubble3D val="0"/>
            <c:spPr>
              <a:solidFill>
                <a:srgbClr val="B228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88-461A-B39B-CFC208EA0DFB}"/>
              </c:ext>
            </c:extLst>
          </c:dPt>
          <c:dPt>
            <c:idx val="5"/>
            <c:invertIfNegative val="0"/>
            <c:bubble3D val="0"/>
            <c:spPr>
              <a:solidFill>
                <a:srgbClr val="B228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88-461A-B39B-CFC208EA0DFB}"/>
              </c:ext>
            </c:extLst>
          </c:dPt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86341650552713"/>
                      <c:h val="0.2006699112330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988-461A-B39B-CFC208EA0DFB}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31626808821276"/>
                      <c:h val="0.200669911233099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988-461A-B39B-CFC208EA0D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Pritzker </c:v>
                </c:pt>
                <c:pt idx="1">
                  <c:v>Rauner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39413039</c:v>
                </c:pt>
                <c:pt idx="1">
                  <c:v>33539643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88-461A-B39B-CFC208EA0D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3"/>
        <c:axId val="1193906751"/>
        <c:axId val="1193907167"/>
      </c:barChart>
      <c:catAx>
        <c:axId val="1193906751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93907167"/>
        <c:crosses val="autoZero"/>
        <c:auto val="1"/>
        <c:lblAlgn val="ctr"/>
        <c:lblOffset val="100"/>
        <c:noMultiLvlLbl val="0"/>
      </c:catAx>
      <c:valAx>
        <c:axId val="1193907167"/>
        <c:scaling>
          <c:orientation val="minMax"/>
        </c:scaling>
        <c:delete val="1"/>
        <c:axPos val="t"/>
        <c:numFmt formatCode="&quot;$&quot;#,##0" sourceLinked="1"/>
        <c:majorTickMark val="out"/>
        <c:minorTickMark val="none"/>
        <c:tickLblPos val="nextTo"/>
        <c:crossAx val="1193906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Total Receipts,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Disbursements, and </a:t>
            </a:r>
            <a:b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Cash on Hand for 2018 </a:t>
            </a: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Primary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Winners</a:t>
            </a:r>
            <a:endParaRPr lang="en-US" sz="1200" b="1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1.5343915343915339E-2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606819980835729"/>
          <c:y val="0.27159329140461214"/>
          <c:w val="0.51192121818106073"/>
          <c:h val="0.670754716981132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D3A70"/>
            </a:solidFill>
            <a:ln>
              <a:noFill/>
            </a:ln>
            <a:effectLst/>
          </c:spPr>
          <c:invertIfNegative val="0"/>
          <c:dLbls>
            <c:numFmt formatCode="&quot;$&quot;#,##0;\-&quot;$&quot;#,##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'[Election Dashboards - House.xlsm]Cash'!$L$7:$M$13</c:f>
              <c:multiLvlStrCache>
                <c:ptCount val="7"/>
                <c:lvl>
                  <c:pt idx="0">
                    <c:v>Total Receipts</c:v>
                  </c:pt>
                  <c:pt idx="1">
                    <c:v>Disbursements</c:v>
                  </c:pt>
                  <c:pt idx="2">
                    <c:v>Cash on Hand</c:v>
                  </c:pt>
                  <c:pt idx="4">
                    <c:v>Total Receipts</c:v>
                  </c:pt>
                  <c:pt idx="5">
                    <c:v>Disbursements</c:v>
                  </c:pt>
                  <c:pt idx="6">
                    <c:v>Cash on Hand</c:v>
                  </c:pt>
                </c:lvl>
                <c:lvl>
                  <c:pt idx="0">
                    <c:v>Casten</c:v>
                  </c:pt>
                  <c:pt idx="4">
                    <c:v>Roskam</c:v>
                  </c:pt>
                </c:lvl>
              </c:multiLvlStrCache>
            </c:multiLvlStrRef>
          </c:cat>
          <c:val>
            <c:numRef>
              <c:f>'[Election Dashboards - House.xlsm]Cash'!$N$7:$N$13</c:f>
              <c:numCache>
                <c:formatCode>"$"#,##0</c:formatCode>
                <c:ptCount val="7"/>
                <c:pt idx="0">
                  <c:v>2038971.31</c:v>
                </c:pt>
                <c:pt idx="1">
                  <c:v>1391936.46</c:v>
                </c:pt>
                <c:pt idx="2">
                  <c:v>646749.85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5-4ABB-9D87-5A3A85EC71C7}"/>
            </c:ext>
          </c:extLst>
        </c:ser>
        <c:ser>
          <c:idx val="1"/>
          <c:order val="1"/>
          <c:spPr>
            <a:solidFill>
              <a:srgbClr val="B23028"/>
            </a:solidFill>
            <a:ln>
              <a:noFill/>
            </a:ln>
            <a:effectLst/>
          </c:spPr>
          <c:invertIfNegative val="0"/>
          <c:dLbls>
            <c:numFmt formatCode="&quot;$&quot;#,##0;\-&quot;$&quot;#,##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'[Election Dashboards - House.xlsm]Cash'!$L$7:$M$13</c:f>
              <c:multiLvlStrCache>
                <c:ptCount val="7"/>
                <c:lvl>
                  <c:pt idx="0">
                    <c:v>Total Receipts</c:v>
                  </c:pt>
                  <c:pt idx="1">
                    <c:v>Disbursements</c:v>
                  </c:pt>
                  <c:pt idx="2">
                    <c:v>Cash on Hand</c:v>
                  </c:pt>
                  <c:pt idx="4">
                    <c:v>Total Receipts</c:v>
                  </c:pt>
                  <c:pt idx="5">
                    <c:v>Disbursements</c:v>
                  </c:pt>
                  <c:pt idx="6">
                    <c:v>Cash on Hand</c:v>
                  </c:pt>
                </c:lvl>
                <c:lvl>
                  <c:pt idx="0">
                    <c:v>Casten</c:v>
                  </c:pt>
                  <c:pt idx="4">
                    <c:v>Roskam</c:v>
                  </c:pt>
                </c:lvl>
              </c:multiLvlStrCache>
            </c:multiLvlStrRef>
          </c:cat>
          <c:val>
            <c:numRef>
              <c:f>'[Election Dashboards - House.xlsm]Cash'!$O$7:$O$13</c:f>
              <c:numCache>
                <c:formatCode>"$"#,##0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4429669.3499999996</c:v>
                </c:pt>
                <c:pt idx="5">
                  <c:v>2205843.5299999998</c:v>
                </c:pt>
                <c:pt idx="6">
                  <c:v>2337557.5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05-4ABB-9D87-5A3A85EC7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5955696"/>
        <c:axId val="585954864"/>
      </c:barChart>
      <c:catAx>
        <c:axId val="5859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85954864"/>
        <c:crosses val="autoZero"/>
        <c:auto val="1"/>
        <c:lblAlgn val="ctr"/>
        <c:lblOffset val="100"/>
        <c:noMultiLvlLbl val="0"/>
      </c:catAx>
      <c:valAx>
        <c:axId val="585954864"/>
        <c:scaling>
          <c:orientation val="minMax"/>
        </c:scaling>
        <c:delete val="1"/>
        <c:axPos val="t"/>
        <c:numFmt formatCode="&quot;$&quot;#,##0" sourceLinked="1"/>
        <c:majorTickMark val="none"/>
        <c:minorTickMark val="none"/>
        <c:tickLblPos val="nextTo"/>
        <c:crossAx val="5859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2016 House</a:t>
            </a:r>
          </a:p>
        </c:rich>
      </c:tx>
      <c:layout>
        <c:manualLayout>
          <c:xMode val="edge"/>
          <c:yMode val="edge"/>
          <c:x val="0.30729462763778664"/>
          <c:y val="0.13793120093064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'[Election Dashboards - House.xlsm]Prev Election'!$A$13</c:f>
              <c:strCache>
                <c:ptCount val="1"/>
                <c:pt idx="0">
                  <c:v>2016 House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9-49E6-9A86-51E2F73DD6E3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69-49E6-9A86-51E2F73DD6E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69-49E6-9A86-51E2F73DD6E3}"/>
              </c:ext>
            </c:extLst>
          </c:dPt>
          <c:dLbls>
            <c:dLbl>
              <c:idx val="0"/>
              <c:layout>
                <c:manualLayout>
                  <c:x val="-0.22671038378229486"/>
                  <c:y val="-1.33224886988135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69-49E6-9A86-51E2F73DD6E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69-49E6-9A86-51E2F73DD6E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69-49E6-9A86-51E2F73DD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'[Election Dashboards - House.xlsm]Prev Election'!$A$14:$A$16</c:f>
              <c:strCache>
                <c:ptCount val="3"/>
                <c:pt idx="0">
                  <c:v>R</c:v>
                </c:pt>
                <c:pt idx="1">
                  <c:v>D</c:v>
                </c:pt>
                <c:pt idx="2">
                  <c:v>Other</c:v>
                </c:pt>
              </c:strCache>
            </c:strRef>
          </c:cat>
          <c:val>
            <c:numRef>
              <c:f>'[Election Dashboards - House.xlsm]Prev Election'!$B$14:$B$16</c:f>
              <c:numCache>
                <c:formatCode>0.0%</c:formatCode>
                <c:ptCount val="3"/>
                <c:pt idx="0">
                  <c:v>0.59</c:v>
                </c:pt>
                <c:pt idx="1">
                  <c:v>0.41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69-49E6-9A86-51E2F73DD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2016 Presidential</a:t>
            </a:r>
          </a:p>
        </c:rich>
      </c:tx>
      <c:layout>
        <c:manualLayout>
          <c:xMode val="edge"/>
          <c:yMode val="edge"/>
          <c:x val="0.225548156778381"/>
          <c:y val="0.13793120093064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'[Election Dashboards - House.xlsm]Prev Election'!$A$18</c:f>
              <c:strCache>
                <c:ptCount val="1"/>
                <c:pt idx="0">
                  <c:v>2016 Presidential</c:v>
                </c:pt>
              </c:strCache>
            </c:strRef>
          </c:tx>
          <c:dPt>
            <c:idx val="0"/>
            <c:bubble3D val="0"/>
            <c:spPr>
              <a:solidFill>
                <a:srgbClr val="B228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2-41B9-A4B0-C03E4F1A80E1}"/>
              </c:ext>
            </c:extLst>
          </c:dPt>
          <c:dPt>
            <c:idx val="1"/>
            <c:bubble3D val="0"/>
            <c:spPr>
              <a:solidFill>
                <a:srgbClr val="0D3A7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12-41B9-A4B0-C03E4F1A80E1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12-41B9-A4B0-C03E4F1A80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912-41B9-A4B0-C03E4F1A80E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Georgia" panose="02040502050405020303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912-41B9-A4B0-C03E4F1A80E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12-41B9-A4B0-C03E4F1A80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'[Election Dashboards - House.xlsm]Prev Election'!$A$19:$A$21</c:f>
              <c:strCache>
                <c:ptCount val="3"/>
                <c:pt idx="0">
                  <c:v>R</c:v>
                </c:pt>
                <c:pt idx="1">
                  <c:v>D</c:v>
                </c:pt>
                <c:pt idx="2">
                  <c:v>Other</c:v>
                </c:pt>
              </c:strCache>
            </c:strRef>
          </c:cat>
          <c:val>
            <c:numRef>
              <c:f>'[Election Dashboards - House.xlsm]Prev Election'!$B$19:$B$21</c:f>
              <c:numCache>
                <c:formatCode>0.0%</c:formatCode>
                <c:ptCount val="3"/>
                <c:pt idx="0">
                  <c:v>0.43200000000000005</c:v>
                </c:pt>
                <c:pt idx="1">
                  <c:v>0.502</c:v>
                </c:pt>
                <c:pt idx="2">
                  <c:v>6.5999999999999948E-2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12-41B9-A4B0-C03E4F1A8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2018 Primary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Results</a:t>
            </a:r>
            <a:endParaRPr lang="en-US" sz="1200" b="1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1.5343915343915339E-2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296192142648833"/>
          <c:y val="0.19464721857684458"/>
          <c:w val="0.61534495688038993"/>
          <c:h val="0.7416953740157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'[Election Dashboards - House.xlsm]Current Election'!$M$12</c:f>
              <c:strCache>
                <c:ptCount val="1"/>
                <c:pt idx="0">
                  <c:v>REP</c:v>
                </c:pt>
              </c:strCache>
            </c:strRef>
          </c:tx>
          <c:spPr>
            <a:solidFill>
              <a:srgbClr val="B2282F"/>
            </a:solidFill>
            <a:ln>
              <a:noFill/>
            </a:ln>
            <a:effectLst/>
          </c:spPr>
          <c:invertIfNegative val="0"/>
          <c:dLbls>
            <c:numFmt formatCode="0.0%;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'[Election Dashboards - House.xlsm]Current Election'!$K$13:$K$16</c:f>
              <c:strCache>
                <c:ptCount val="4"/>
                <c:pt idx="0">
                  <c:v>Casten*</c:v>
                </c:pt>
                <c:pt idx="1">
                  <c:v>Mazeski</c:v>
                </c:pt>
                <c:pt idx="2">
                  <c:v>Cheney</c:v>
                </c:pt>
                <c:pt idx="3">
                  <c:v>Roskam*</c:v>
                </c:pt>
              </c:strCache>
            </c:strRef>
          </c:cat>
          <c:val>
            <c:numRef>
              <c:f>'[Election Dashboards - House.xlsm]Current Election'!$M$13:$M$16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66-4F5E-81D4-490754858047}"/>
            </c:ext>
          </c:extLst>
        </c:ser>
        <c:ser>
          <c:idx val="1"/>
          <c:order val="1"/>
          <c:tx>
            <c:strRef>
              <c:f>'[Election Dashboards - House.xlsm]Current Election'!$N$12</c:f>
              <c:strCache>
                <c:ptCount val="1"/>
                <c:pt idx="0">
                  <c:v>DEM</c:v>
                </c:pt>
              </c:strCache>
            </c:strRef>
          </c:tx>
          <c:spPr>
            <a:solidFill>
              <a:srgbClr val="0D3A70"/>
            </a:solidFill>
            <a:ln>
              <a:noFill/>
            </a:ln>
            <a:effectLst/>
          </c:spPr>
          <c:invertIfNegative val="0"/>
          <c:dLbls>
            <c:numFmt formatCode="0.0%;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'[Election Dashboards - House.xlsm]Current Election'!$K$13:$K$16</c:f>
              <c:strCache>
                <c:ptCount val="4"/>
                <c:pt idx="0">
                  <c:v>Casten*</c:v>
                </c:pt>
                <c:pt idx="1">
                  <c:v>Mazeski</c:v>
                </c:pt>
                <c:pt idx="2">
                  <c:v>Cheney</c:v>
                </c:pt>
                <c:pt idx="3">
                  <c:v>Roskam*</c:v>
                </c:pt>
              </c:strCache>
            </c:strRef>
          </c:cat>
          <c:val>
            <c:numRef>
              <c:f>'[Election Dashboards - House.xlsm]Current Election'!$N$13:$N$16</c:f>
              <c:numCache>
                <c:formatCode>0%</c:formatCode>
                <c:ptCount val="4"/>
                <c:pt idx="0">
                  <c:v>0.29899999999999999</c:v>
                </c:pt>
                <c:pt idx="1">
                  <c:v>0.26500000000000001</c:v>
                </c:pt>
                <c:pt idx="2">
                  <c:v>0.17399999999999999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6-4F5E-81D4-490754858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85955696"/>
        <c:axId val="585954864"/>
      </c:barChart>
      <c:catAx>
        <c:axId val="5859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85954864"/>
        <c:crosses val="autoZero"/>
        <c:auto val="1"/>
        <c:lblAlgn val="ctr"/>
        <c:lblOffset val="100"/>
        <c:noMultiLvlLbl val="0"/>
      </c:catAx>
      <c:valAx>
        <c:axId val="585954864"/>
        <c:scaling>
          <c:orientation val="minMax"/>
          <c:max val="1"/>
          <c:min val="0"/>
        </c:scaling>
        <c:delete val="0"/>
        <c:axPos val="t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9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Total Receipts,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Disbursements, and </a:t>
            </a:r>
            <a:b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Cash on Hand for 2018 </a:t>
            </a:r>
            <a:r>
              <a:rPr lang="en-US" sz="1200" b="1">
                <a:solidFill>
                  <a:schemeClr val="tx1"/>
                </a:solidFill>
                <a:latin typeface="Georgia" panose="02040502050405020303" pitchFamily="18" charset="0"/>
              </a:rPr>
              <a:t>Primary</a:t>
            </a:r>
            <a:r>
              <a:rPr lang="en-US" sz="1200" b="1" baseline="0">
                <a:solidFill>
                  <a:schemeClr val="tx1"/>
                </a:solidFill>
                <a:latin typeface="Georgia" panose="02040502050405020303" pitchFamily="18" charset="0"/>
              </a:rPr>
              <a:t> Winners</a:t>
            </a:r>
            <a:endParaRPr lang="en-US" sz="1200" b="1">
              <a:solidFill>
                <a:schemeClr val="tx1"/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1.5343915343915339E-2"/>
          <c:y val="3.144654088050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606819980835729"/>
          <c:y val="0.27159329140461214"/>
          <c:w val="0.51192121818106073"/>
          <c:h val="0.670754716981132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D3A70"/>
            </a:solidFill>
            <a:ln>
              <a:noFill/>
            </a:ln>
            <a:effectLst/>
          </c:spPr>
          <c:invertIfNegative val="0"/>
          <c:dLbls>
            <c:numFmt formatCode="&quot;$&quot;#,##0;\-&quot;$&quot;#,##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Cash!$L$7:$M$13</c:f>
              <c:multiLvlStrCache>
                <c:ptCount val="7"/>
                <c:lvl>
                  <c:pt idx="0">
                    <c:v>Total Receipts</c:v>
                  </c:pt>
                  <c:pt idx="1">
                    <c:v>Disbursements</c:v>
                  </c:pt>
                  <c:pt idx="2">
                    <c:v>Cash on Hand</c:v>
                  </c:pt>
                  <c:pt idx="4">
                    <c:v>Total Receipts</c:v>
                  </c:pt>
                  <c:pt idx="5">
                    <c:v>Disbursements</c:v>
                  </c:pt>
                  <c:pt idx="6">
                    <c:v>Cash on Hand</c:v>
                  </c:pt>
                </c:lvl>
                <c:lvl>
                  <c:pt idx="0">
                    <c:v>Kelly</c:v>
                  </c:pt>
                  <c:pt idx="4">
                    <c:v>Bost</c:v>
                  </c:pt>
                </c:lvl>
              </c:multiLvlStrCache>
            </c:multiLvlStrRef>
          </c:cat>
          <c:val>
            <c:numRef>
              <c:f>Cash!$N$7:$N$13</c:f>
              <c:numCache>
                <c:formatCode>"$"#,##0</c:formatCode>
                <c:ptCount val="7"/>
                <c:pt idx="0">
                  <c:v>1786472.44</c:v>
                </c:pt>
                <c:pt idx="1">
                  <c:v>1008860.67</c:v>
                </c:pt>
                <c:pt idx="2">
                  <c:v>777611.77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7-486B-B9A0-8D08A49ADACF}"/>
            </c:ext>
          </c:extLst>
        </c:ser>
        <c:ser>
          <c:idx val="1"/>
          <c:order val="1"/>
          <c:spPr>
            <a:solidFill>
              <a:srgbClr val="B23028"/>
            </a:solidFill>
            <a:ln>
              <a:noFill/>
            </a:ln>
            <a:effectLst/>
          </c:spPr>
          <c:invertIfNegative val="0"/>
          <c:dLbls>
            <c:numFmt formatCode="&quot;$&quot;#,##0;\-&quot;$&quot;#,##0;&quot;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Cash!$L$7:$M$13</c:f>
              <c:multiLvlStrCache>
                <c:ptCount val="7"/>
                <c:lvl>
                  <c:pt idx="0">
                    <c:v>Total Receipts</c:v>
                  </c:pt>
                  <c:pt idx="1">
                    <c:v>Disbursements</c:v>
                  </c:pt>
                  <c:pt idx="2">
                    <c:v>Cash on Hand</c:v>
                  </c:pt>
                  <c:pt idx="4">
                    <c:v>Total Receipts</c:v>
                  </c:pt>
                  <c:pt idx="5">
                    <c:v>Disbursements</c:v>
                  </c:pt>
                  <c:pt idx="6">
                    <c:v>Cash on Hand</c:v>
                  </c:pt>
                </c:lvl>
                <c:lvl>
                  <c:pt idx="0">
                    <c:v>Kelly</c:v>
                  </c:pt>
                  <c:pt idx="4">
                    <c:v>Bost</c:v>
                  </c:pt>
                </c:lvl>
              </c:multiLvlStrCache>
            </c:multiLvlStrRef>
          </c:cat>
          <c:val>
            <c:numRef>
              <c:f>Cash!$O$7:$O$13</c:f>
              <c:numCache>
                <c:formatCode>"$"#,##0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1910252.62</c:v>
                </c:pt>
                <c:pt idx="5">
                  <c:v>581331.46</c:v>
                </c:pt>
                <c:pt idx="6">
                  <c:v>1336330.53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27-486B-B9A0-8D08A49AD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5955696"/>
        <c:axId val="585954864"/>
      </c:barChart>
      <c:catAx>
        <c:axId val="585955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585954864"/>
        <c:crosses val="autoZero"/>
        <c:auto val="1"/>
        <c:lblAlgn val="ctr"/>
        <c:lblOffset val="100"/>
        <c:noMultiLvlLbl val="0"/>
      </c:catAx>
      <c:valAx>
        <c:axId val="585954864"/>
        <c:scaling>
          <c:orientation val="minMax"/>
        </c:scaling>
        <c:delete val="1"/>
        <c:axPos val="t"/>
        <c:numFmt formatCode="&quot;$&quot;#,##0" sourceLinked="1"/>
        <c:majorTickMark val="none"/>
        <c:minorTickMark val="none"/>
        <c:tickLblPos val="nextTo"/>
        <c:crossAx val="5859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F38E-74AC-0D40-B0D5-7EC4C125E7FD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0B88-B5D3-9740-B038-5E379E31E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3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8FBBC-5B36-C141-B827-04E0D6A20364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6A13F-28BC-9E49-9D0E-49492B51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2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F16902-E129-4B0D-9B9E-A4131C0D4FAE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0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09DC90-2AB6-4ADE-909B-55D2724D855F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77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360580-3DC0-4950-95C2-9D5797258633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4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AF6EB1-510D-4FD8-8C6B-96EFC275784D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24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C6BF6-DCDA-4A1B-BA74-50A8AD0B4A71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9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C6E7CF-A316-4121-A9DF-E7A8FD72372E}" type="datetime1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0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E2CB36-AFEB-4EC4-A43F-F351F12BE8B4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3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F6167B-32A5-4CD8-884F-A15FB98A9E70}" type="datetime1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A99982-EFC1-45F5-942F-B77C0441D2FF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9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F06CE0-5D9A-4C55-AA6B-3D7547D4961B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3145" y="6427104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latin typeface="+mj-lt"/>
              </a:defRPr>
            </a:lvl1pPr>
          </a:lstStyle>
          <a:p>
            <a:fld id="{BEFBC90E-502A-A54D-9BAE-6F74229062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506211" y="6409705"/>
            <a:ext cx="8134908" cy="1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502920" y="588898"/>
            <a:ext cx="813819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4807" y="4400050"/>
            <a:ext cx="3429000" cy="170781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>
                <a:solidFill>
                  <a:prstClr val="black"/>
                </a:solidFill>
                <a:latin typeface="Georgia"/>
              </a:rPr>
              <a:t>Previous election results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217344073"/>
              </p:ext>
            </p:extLst>
          </p:nvPr>
        </p:nvGraphicFramePr>
        <p:xfrm>
          <a:off x="329769" y="4579894"/>
          <a:ext cx="1943445" cy="150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3128370081"/>
              </p:ext>
            </p:extLst>
          </p:nvPr>
        </p:nvGraphicFramePr>
        <p:xfrm>
          <a:off x="1882344" y="4584743"/>
          <a:ext cx="1943445" cy="150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96789" y="1366183"/>
            <a:ext cx="3429000" cy="191941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171450" indent="-171450"/>
            <a:r>
              <a:rPr lang="en-US" sz="1200" b="1" dirty="0" smtClean="0">
                <a:latin typeface="+mj-lt"/>
              </a:rPr>
              <a:t>Seat currently held by:</a:t>
            </a:r>
            <a:endParaRPr lang="en-US" sz="1200" dirty="0" smtClean="0">
              <a:latin typeface="+mj-lt"/>
            </a:endParaRPr>
          </a:p>
          <a:p>
            <a:pPr marL="171450" lvl="2" indent="-171450"/>
            <a:r>
              <a:rPr lang="en-US" sz="1200" i="1" dirty="0" smtClean="0">
                <a:latin typeface="+mj-lt"/>
              </a:rPr>
              <a:t>Bruce </a:t>
            </a:r>
            <a:r>
              <a:rPr lang="en-US" sz="1200" i="1" dirty="0" err="1" smtClean="0">
                <a:latin typeface="+mj-lt"/>
              </a:rPr>
              <a:t>Rauner</a:t>
            </a:r>
            <a:r>
              <a:rPr lang="en-US" sz="1200" i="1" dirty="0" smtClean="0">
                <a:latin typeface="+mj-lt"/>
              </a:rPr>
              <a:t> (R</a:t>
            </a:r>
            <a:r>
              <a:rPr lang="en-US" sz="1200" i="1" dirty="0" smtClean="0">
                <a:latin typeface="+mj-lt"/>
              </a:rPr>
              <a:t>)</a:t>
            </a:r>
          </a:p>
          <a:p>
            <a:pPr marL="171450" lvl="2" indent="-171450"/>
            <a:endParaRPr lang="en-US" sz="1200" b="1" i="1" dirty="0">
              <a:latin typeface="+mj-lt"/>
            </a:endParaRPr>
          </a:p>
          <a:p>
            <a:pPr marL="171450" lvl="2" indent="-171450"/>
            <a:endParaRPr lang="en-US" sz="1200" b="1" dirty="0" smtClean="0">
              <a:latin typeface="+mj-lt"/>
            </a:endParaRPr>
          </a:p>
          <a:p>
            <a:pPr marL="171450" lvl="2" indent="-171450"/>
            <a:endParaRPr lang="en-US" sz="1200" b="1" dirty="0">
              <a:latin typeface="+mj-lt"/>
            </a:endParaRPr>
          </a:p>
          <a:p>
            <a:pPr marL="171450" lvl="2" indent="-171450"/>
            <a:endParaRPr lang="en-US" sz="1200" b="1" dirty="0" smtClean="0">
              <a:latin typeface="+mj-lt"/>
            </a:endParaRPr>
          </a:p>
          <a:p>
            <a:pPr marL="171450" lvl="2" indent="-171450"/>
            <a:r>
              <a:rPr lang="en-US" sz="1200" b="1" dirty="0" smtClean="0">
                <a:latin typeface="+mj-lt"/>
              </a:rPr>
              <a:t>Cook Rating</a:t>
            </a:r>
            <a:r>
              <a:rPr lang="en-US" sz="1200" i="1" dirty="0" smtClean="0">
                <a:latin typeface="+mj-lt"/>
              </a:rPr>
              <a:t>: Solid 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802" t="6804" r="26402" b="46400"/>
          <a:stretch/>
        </p:blipFill>
        <p:spPr>
          <a:xfrm>
            <a:off x="2590800" y="1648759"/>
            <a:ext cx="914400" cy="914400"/>
          </a:xfrm>
          <a:prstGeom prst="ellipse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2018 election dashboard: 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Illinois </a:t>
            </a:r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governor</a:t>
            </a:r>
            <a:endParaRPr lang="en-US" altLang="en-US" sz="2000" dirty="0">
              <a:solidFill>
                <a:srgbClr val="FF0000"/>
              </a:solidFill>
              <a:latin typeface="Georgia" charset="0"/>
              <a:ea typeface="ＭＳ Ｐゴシック" charset="-128"/>
              <a:cs typeface="MS PGothic" charset="-128"/>
            </a:endParaRPr>
          </a:p>
        </p:txBody>
      </p:sp>
      <p:pic>
        <p:nvPicPr>
          <p:cNvPr id="19" name="Picture 18" descr="Logo-NJ-presentation_cen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47" y="301888"/>
            <a:ext cx="2311852" cy="28701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4807" y="3364661"/>
            <a:ext cx="3429000" cy="914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Election dates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Georgia"/>
              </a:rPr>
              <a:t>Filing deadline — December 4, 2017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Georgia"/>
              </a:rPr>
              <a:t>Primary election – March 20, 2018</a:t>
            </a:r>
          </a:p>
          <a:p>
            <a:pPr lvl="0"/>
            <a:r>
              <a:rPr lang="en-US" sz="1200" dirty="0">
                <a:solidFill>
                  <a:prstClr val="black"/>
                </a:solidFill>
                <a:latin typeface="Georgia"/>
              </a:rPr>
              <a:t>General election — November 6, 2018 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 bwMode="auto">
          <a:xfrm>
            <a:off x="7548149" y="311516"/>
            <a:ext cx="1178529" cy="18466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600" b="1" dirty="0" smtClean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</a:rPr>
              <a:t>MIDTERM DASHBOARD</a:t>
            </a:r>
          </a:p>
        </p:txBody>
      </p:sp>
      <p:sp>
        <p:nvSpPr>
          <p:cNvPr id="39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 smtClean="0">
                <a:latin typeface="Georgia"/>
                <a:cs typeface="Georgia"/>
              </a:rPr>
              <a:t>Slide last updated on: </a:t>
            </a:r>
            <a:r>
              <a:rPr lang="en-US" sz="700" dirty="0" smtClean="0">
                <a:latin typeface="Georgia"/>
                <a:cs typeface="Georgia"/>
              </a:rPr>
              <a:t>September </a:t>
            </a:r>
            <a:r>
              <a:rPr lang="en-US" sz="700" dirty="0" smtClean="0">
                <a:latin typeface="Georgia"/>
                <a:cs typeface="Georgia"/>
              </a:rPr>
              <a:t>6, 2018</a:t>
            </a:r>
            <a:endParaRPr lang="en-US" sz="7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0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National Journal Research, 2018; Ballotpedia, 2018; Cook Political Report, 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2018; The New York Times, 2018.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2052" y="1366183"/>
            <a:ext cx="4810161" cy="219034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171450" indent="-171450"/>
            <a:r>
              <a:rPr lang="en-US" sz="1200" b="1" dirty="0">
                <a:latin typeface="+mj-lt"/>
              </a:rPr>
              <a:t>2018 Primary Results</a:t>
            </a:r>
            <a:endParaRPr lang="en-US" sz="1200" i="1" dirty="0">
              <a:solidFill>
                <a:prstClr val="black"/>
              </a:solidFill>
              <a:latin typeface="Georgia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621738093"/>
              </p:ext>
            </p:extLst>
          </p:nvPr>
        </p:nvGraphicFramePr>
        <p:xfrm>
          <a:off x="4169757" y="1645227"/>
          <a:ext cx="4642457" cy="191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02052" y="3669251"/>
            <a:ext cx="4810161" cy="2438611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171450" indent="-171450"/>
            <a:r>
              <a:rPr lang="en-US" sz="1200" b="1" dirty="0">
                <a:latin typeface="+mj-lt"/>
              </a:rPr>
              <a:t>Cash on Hand</a:t>
            </a:r>
            <a:endParaRPr lang="en-US" sz="1200" i="1" dirty="0">
              <a:solidFill>
                <a:prstClr val="black"/>
              </a:solidFill>
              <a:latin typeface="Georgia"/>
            </a:endParaRP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50315913"/>
              </p:ext>
            </p:extLst>
          </p:nvPr>
        </p:nvGraphicFramePr>
        <p:xfrm>
          <a:off x="4169757" y="3959251"/>
          <a:ext cx="4642457" cy="191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1"/>
          <p:cNvSpPr txBox="1"/>
          <p:nvPr/>
        </p:nvSpPr>
        <p:spPr>
          <a:xfrm>
            <a:off x="7745425" y="3293749"/>
            <a:ext cx="1066789" cy="2705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*Primary</a:t>
            </a:r>
            <a:r>
              <a:rPr lang="en-US" sz="10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winners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 title="TopLeft"/>
          <p:cNvSpPr txBox="1"/>
          <p:nvPr/>
        </p:nvSpPr>
        <p:spPr>
          <a:xfrm>
            <a:off x="396789" y="1366183"/>
            <a:ext cx="3429000" cy="191941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171450" indent="-171450"/>
            <a:r>
              <a:rPr lang="en-US" sz="1200" b="1" dirty="0" smtClean="0">
                <a:latin typeface="+mj-lt"/>
              </a:rPr>
              <a:t>Seat currently held by:</a:t>
            </a:r>
            <a:endParaRPr lang="en-US" sz="1200" dirty="0" smtClean="0">
              <a:latin typeface="+mj-lt"/>
            </a:endParaRPr>
          </a:p>
          <a:p>
            <a:pPr marL="171450" lvl="2" indent="-171450"/>
            <a:r>
              <a:rPr lang="en-US" sz="1200" i="1" dirty="0" smtClean="0">
                <a:latin typeface="+mj-lt"/>
              </a:rPr>
              <a:t>Peter </a:t>
            </a:r>
            <a:r>
              <a:rPr lang="en-US" sz="1200" i="1" dirty="0" err="1" smtClean="0">
                <a:latin typeface="+mj-lt"/>
              </a:rPr>
              <a:t>Roskam</a:t>
            </a:r>
            <a:r>
              <a:rPr lang="en-US" sz="1200" i="1" dirty="0" smtClean="0">
                <a:latin typeface="+mj-lt"/>
              </a:rPr>
              <a:t> (R)</a:t>
            </a:r>
            <a:endParaRPr lang="en-US" sz="1200" i="1" dirty="0" smtClean="0">
              <a:latin typeface="+mj-lt"/>
            </a:endParaRPr>
          </a:p>
          <a:p>
            <a:pPr marL="171450" lvl="2" indent="-171450"/>
            <a:endParaRPr lang="en-US" sz="1200" b="1" i="1" dirty="0">
              <a:latin typeface="+mj-lt"/>
            </a:endParaRPr>
          </a:p>
          <a:p>
            <a:pPr marL="171450" lvl="2" indent="-171450"/>
            <a:endParaRPr lang="en-US" sz="1200" b="1" i="1" dirty="0" smtClean="0">
              <a:latin typeface="+mj-lt"/>
            </a:endParaRPr>
          </a:p>
          <a:p>
            <a:pPr marL="171450" lvl="2" indent="-171450"/>
            <a:endParaRPr lang="en-US" sz="1200" b="1" dirty="0">
              <a:latin typeface="+mj-lt"/>
            </a:endParaRPr>
          </a:p>
          <a:p>
            <a:pPr marL="171450" lvl="2" indent="-171450"/>
            <a:endParaRPr lang="en-US" sz="1200" b="1" dirty="0" smtClean="0">
              <a:latin typeface="+mj-lt"/>
            </a:endParaRPr>
          </a:p>
          <a:p>
            <a:pPr marL="171450" lvl="2" indent="-171450"/>
            <a:r>
              <a:rPr lang="en-US" sz="1200" b="1" dirty="0" smtClean="0">
                <a:latin typeface="+mj-lt"/>
              </a:rPr>
              <a:t>Cook Rating</a:t>
            </a:r>
            <a:r>
              <a:rPr lang="en-US" sz="1200" i="1" dirty="0" smtClean="0">
                <a:latin typeface="+mj-lt"/>
              </a:rPr>
              <a:t>: Toss Up</a:t>
            </a:r>
          </a:p>
          <a:p>
            <a:pPr marL="171450" lvl="2" indent="-171450"/>
            <a:endParaRPr lang="en-US" sz="1200" b="1" dirty="0" smtClean="0">
              <a:solidFill>
                <a:prstClr val="black"/>
              </a:solidFill>
              <a:latin typeface="Georgia"/>
            </a:endParaRPr>
          </a:p>
          <a:p>
            <a:pPr marL="171450" lvl="2" indent="-171450"/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Cook Partisan Voting Index</a:t>
            </a:r>
            <a:r>
              <a:rPr lang="en-US" sz="1200" i="1" dirty="0" smtClean="0">
                <a:solidFill>
                  <a:prstClr val="black"/>
                </a:solidFill>
                <a:latin typeface="Georgia"/>
              </a:rPr>
              <a:t>: R+2</a:t>
            </a:r>
            <a:endParaRPr lang="en-US" sz="1200" i="1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68" t="4321" r="257" b="18922"/>
          <a:stretch/>
        </p:blipFill>
        <p:spPr>
          <a:xfrm>
            <a:off x="2590800" y="1569745"/>
            <a:ext cx="914400" cy="914400"/>
          </a:xfrm>
          <a:prstGeom prst="ellipse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2018 election dashboard</a:t>
            </a:r>
            <a:r>
              <a:rPr lang="en-US" altLang="en-US" sz="2000" smtClean="0">
                <a:latin typeface="Georgia" charset="0"/>
                <a:ea typeface="ＭＳ Ｐゴシック" charset="-128"/>
                <a:cs typeface="MS PGothic" charset="-128"/>
              </a:rPr>
              <a:t>: IL-6</a:t>
            </a:r>
            <a:endParaRPr lang="en-US" altLang="en-US" sz="2000" dirty="0">
              <a:solidFill>
                <a:srgbClr val="FF0000"/>
              </a:solidFill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Rectangle 13" title="MidLeft"/>
          <p:cNvSpPr/>
          <p:nvPr/>
        </p:nvSpPr>
        <p:spPr>
          <a:xfrm>
            <a:off x="404807" y="3364661"/>
            <a:ext cx="3429000" cy="914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Election dates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Filing deadline — December 4, 2017</a:t>
            </a: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Primary election – March 20, 2018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Georgia"/>
              </a:rPr>
              <a:t>General election — </a:t>
            </a:r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November </a:t>
            </a:r>
            <a:r>
              <a:rPr lang="en-US" sz="1200" dirty="0">
                <a:solidFill>
                  <a:prstClr val="black"/>
                </a:solidFill>
                <a:latin typeface="Georgia"/>
              </a:rPr>
              <a:t>6, 2018 </a:t>
            </a:r>
          </a:p>
        </p:txBody>
      </p:sp>
      <p:sp>
        <p:nvSpPr>
          <p:cNvPr id="39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smtClean="0">
                <a:latin typeface="Georgia"/>
                <a:cs typeface="Georgia"/>
              </a:rPr>
              <a:t>Slide last updated on: September 6, 2018</a:t>
            </a:r>
            <a:endParaRPr lang="en-US" sz="7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0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National Journal Research, 2018; Ballotpedia, 2018; Cook Political Report, 2018.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4807" y="4400050"/>
            <a:ext cx="3429000" cy="170781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Previous election results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5" y="274320"/>
            <a:ext cx="2080349" cy="274320"/>
          </a:xfrm>
          <a:prstGeom prst="rect">
            <a:avLst/>
          </a:prstGeom>
        </p:spPr>
      </p:pic>
      <p:graphicFrame>
        <p:nvGraphicFramePr>
          <p:cNvPr id="10" name="Chart-BottomRigh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879503"/>
              </p:ext>
            </p:extLst>
          </p:nvPr>
        </p:nvGraphicFramePr>
        <p:xfrm>
          <a:off x="3995928" y="3657600"/>
          <a:ext cx="4817533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Chart-BottomLeft"/>
          <p:cNvGrpSpPr/>
          <p:nvPr/>
        </p:nvGrpSpPr>
        <p:grpSpPr>
          <a:xfrm>
            <a:off x="265176" y="4553712"/>
            <a:ext cx="3696260" cy="1657348"/>
            <a:chOff x="0" y="0"/>
            <a:chExt cx="3712587" cy="1657348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508574555"/>
                </p:ext>
              </p:extLst>
            </p:nvPr>
          </p:nvGraphicFramePr>
          <p:xfrm>
            <a:off x="0" y="0"/>
            <a:ext cx="2111284" cy="165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90910532"/>
                </p:ext>
              </p:extLst>
            </p:nvPr>
          </p:nvGraphicFramePr>
          <p:xfrm>
            <a:off x="1601303" y="0"/>
            <a:ext cx="2111284" cy="165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16" name="Chart-TopRigh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6480"/>
              </p:ext>
            </p:extLst>
          </p:nvPr>
        </p:nvGraphicFramePr>
        <p:xfrm>
          <a:off x="3995928" y="1362456"/>
          <a:ext cx="48006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752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2018 election dashboard</a:t>
            </a:r>
            <a:r>
              <a:rPr lang="en-US" altLang="en-US" sz="2000" smtClean="0">
                <a:latin typeface="Georgia" charset="0"/>
                <a:ea typeface="ＭＳ Ｐゴシック" charset="-128"/>
                <a:cs typeface="MS PGothic" charset="-128"/>
              </a:rPr>
              <a:t>: IL-12</a:t>
            </a:r>
            <a:endParaRPr lang="en-US" altLang="en-US" sz="2000" dirty="0">
              <a:solidFill>
                <a:srgbClr val="FF0000"/>
              </a:solidFill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Rectangle 13" title="MidLeft"/>
          <p:cNvSpPr/>
          <p:nvPr/>
        </p:nvSpPr>
        <p:spPr>
          <a:xfrm>
            <a:off x="404807" y="3364661"/>
            <a:ext cx="3429000" cy="914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Election dates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Filing deadline </a:t>
            </a:r>
            <a:r>
              <a:rPr lang="en-US" sz="1200" smtClean="0">
                <a:solidFill>
                  <a:prstClr val="black"/>
                </a:solidFill>
                <a:latin typeface="Georgia"/>
              </a:rPr>
              <a:t>— December 4, 2017</a:t>
            </a:r>
            <a:endParaRPr lang="en-US" sz="1200" dirty="0" smtClean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Primary election </a:t>
            </a:r>
            <a:r>
              <a:rPr lang="en-US" sz="1200" smtClean="0">
                <a:solidFill>
                  <a:prstClr val="black"/>
                </a:solidFill>
                <a:latin typeface="Georgia"/>
              </a:rPr>
              <a:t>– March 20, 2018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Georgia"/>
              </a:rPr>
              <a:t>General election — </a:t>
            </a:r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November </a:t>
            </a:r>
            <a:r>
              <a:rPr lang="en-US" sz="1200" dirty="0">
                <a:solidFill>
                  <a:prstClr val="black"/>
                </a:solidFill>
                <a:latin typeface="Georgia"/>
              </a:rPr>
              <a:t>6, 2018 </a:t>
            </a:r>
          </a:p>
        </p:txBody>
      </p:sp>
      <p:sp>
        <p:nvSpPr>
          <p:cNvPr id="39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smtClean="0">
                <a:latin typeface="Georgia"/>
                <a:cs typeface="Georgia"/>
              </a:rPr>
              <a:t>Slide last updated on: September 6, 2018</a:t>
            </a:r>
            <a:endParaRPr lang="en-US" sz="7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0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National Journal Research, 2018; Ballotpedia, 2018; Cook Political Report, 2018.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2" name="TextBox 21" title="TopLeft"/>
          <p:cNvSpPr txBox="1"/>
          <p:nvPr/>
        </p:nvSpPr>
        <p:spPr>
          <a:xfrm>
            <a:off x="396789" y="1366183"/>
            <a:ext cx="3429000" cy="191941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171450" indent="-171450"/>
            <a:r>
              <a:rPr lang="en-US" sz="1200" b="1" dirty="0" smtClean="0">
                <a:latin typeface="+mj-lt"/>
              </a:rPr>
              <a:t>Seat currently held by:</a:t>
            </a:r>
            <a:endParaRPr lang="en-US" sz="1200" dirty="0" smtClean="0">
              <a:latin typeface="+mj-lt"/>
            </a:endParaRPr>
          </a:p>
          <a:p>
            <a:pPr marL="171450" lvl="2" indent="-171450"/>
            <a:r>
              <a:rPr lang="en-US" sz="1200" i="1" dirty="0" smtClean="0">
                <a:latin typeface="+mj-lt"/>
              </a:rPr>
              <a:t>Mike </a:t>
            </a:r>
            <a:r>
              <a:rPr lang="en-US" sz="1200" i="1" dirty="0" err="1" smtClean="0">
                <a:latin typeface="+mj-lt"/>
              </a:rPr>
              <a:t>Bost</a:t>
            </a:r>
            <a:r>
              <a:rPr lang="en-US" sz="1200" i="1" dirty="0" smtClean="0">
                <a:latin typeface="+mj-lt"/>
              </a:rPr>
              <a:t> (R)</a:t>
            </a:r>
            <a:endParaRPr lang="en-US" sz="1200" i="1" dirty="0" smtClean="0">
              <a:latin typeface="+mj-lt"/>
            </a:endParaRPr>
          </a:p>
          <a:p>
            <a:pPr marL="171450" lvl="2" indent="-171450"/>
            <a:endParaRPr lang="en-US" sz="1200" b="1" i="1" dirty="0">
              <a:latin typeface="+mj-lt"/>
            </a:endParaRPr>
          </a:p>
          <a:p>
            <a:pPr marL="171450" lvl="2" indent="-171450"/>
            <a:endParaRPr lang="en-US" sz="1200" b="1" i="1" dirty="0" smtClean="0">
              <a:latin typeface="+mj-lt"/>
            </a:endParaRPr>
          </a:p>
          <a:p>
            <a:pPr marL="171450" lvl="2" indent="-171450"/>
            <a:endParaRPr lang="en-US" sz="1200" b="1" dirty="0">
              <a:latin typeface="+mj-lt"/>
            </a:endParaRPr>
          </a:p>
          <a:p>
            <a:pPr marL="171450" lvl="2" indent="-171450"/>
            <a:endParaRPr lang="en-US" sz="1200" b="1" dirty="0" smtClean="0">
              <a:latin typeface="+mj-lt"/>
            </a:endParaRPr>
          </a:p>
          <a:p>
            <a:pPr marL="171450" lvl="2" indent="-171450"/>
            <a:r>
              <a:rPr lang="en-US" sz="1200" b="1" dirty="0" smtClean="0">
                <a:latin typeface="+mj-lt"/>
              </a:rPr>
              <a:t>Cook Rating</a:t>
            </a:r>
            <a:r>
              <a:rPr lang="en-US" sz="1200" i="1" dirty="0" smtClean="0">
                <a:latin typeface="+mj-lt"/>
              </a:rPr>
              <a:t>: Toss Up</a:t>
            </a:r>
          </a:p>
          <a:p>
            <a:pPr marL="171450" lvl="2" indent="-171450"/>
            <a:endParaRPr lang="en-US" sz="1200" b="1" dirty="0" smtClean="0">
              <a:solidFill>
                <a:prstClr val="black"/>
              </a:solidFill>
              <a:latin typeface="Georgia"/>
            </a:endParaRPr>
          </a:p>
          <a:p>
            <a:pPr marL="171450" lvl="2" indent="-171450"/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Cook Partisan Voting Index</a:t>
            </a:r>
            <a:r>
              <a:rPr lang="en-US" sz="1200" i="1" dirty="0" smtClean="0">
                <a:solidFill>
                  <a:prstClr val="black"/>
                </a:solidFill>
                <a:latin typeface="Georgia"/>
              </a:rPr>
              <a:t>: R+5</a:t>
            </a:r>
            <a:endParaRPr lang="en-US" sz="1200" i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4807" y="4400050"/>
            <a:ext cx="3429000" cy="170781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Previous election results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5" y="274320"/>
            <a:ext cx="2080349" cy="274320"/>
          </a:xfrm>
          <a:prstGeom prst="rect">
            <a:avLst/>
          </a:prstGeom>
        </p:spPr>
      </p:pic>
      <p:graphicFrame>
        <p:nvGraphicFramePr>
          <p:cNvPr id="10" name="Chart-BottomRigh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433403"/>
              </p:ext>
            </p:extLst>
          </p:nvPr>
        </p:nvGraphicFramePr>
        <p:xfrm>
          <a:off x="3995928" y="3657600"/>
          <a:ext cx="4817533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Chart-BottomLeft"/>
          <p:cNvGrpSpPr/>
          <p:nvPr/>
        </p:nvGrpSpPr>
        <p:grpSpPr>
          <a:xfrm>
            <a:off x="265176" y="4553712"/>
            <a:ext cx="3696260" cy="1657348"/>
            <a:chOff x="0" y="0"/>
            <a:chExt cx="3712587" cy="1657348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2687429461"/>
                </p:ext>
              </p:extLst>
            </p:nvPr>
          </p:nvGraphicFramePr>
          <p:xfrm>
            <a:off x="0" y="0"/>
            <a:ext cx="2111284" cy="165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51080672"/>
                </p:ext>
              </p:extLst>
            </p:nvPr>
          </p:nvGraphicFramePr>
          <p:xfrm>
            <a:off x="1601303" y="0"/>
            <a:ext cx="2111284" cy="165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6" name="Chart-TopRigh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493"/>
              </p:ext>
            </p:extLst>
          </p:nvPr>
        </p:nvGraphicFramePr>
        <p:xfrm>
          <a:off x="3995928" y="1362456"/>
          <a:ext cx="48006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5946" t="4325" r="611" b="19221"/>
          <a:stretch/>
        </p:blipFill>
        <p:spPr>
          <a:xfrm>
            <a:off x="2590800" y="156196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598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2018 election dashboard</a:t>
            </a:r>
            <a:r>
              <a:rPr lang="en-US" altLang="en-US" sz="2000" smtClean="0">
                <a:latin typeface="Georgia" charset="0"/>
                <a:ea typeface="ＭＳ Ｐゴシック" charset="-128"/>
                <a:cs typeface="MS PGothic" charset="-128"/>
              </a:rPr>
              <a:t>: IL-13</a:t>
            </a:r>
            <a:endParaRPr lang="en-US" altLang="en-US" sz="2000" dirty="0">
              <a:solidFill>
                <a:srgbClr val="FF0000"/>
              </a:solidFill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ectangle 13" title="MidLeft"/>
          <p:cNvSpPr/>
          <p:nvPr/>
        </p:nvSpPr>
        <p:spPr>
          <a:xfrm>
            <a:off x="404807" y="3364661"/>
            <a:ext cx="3429000" cy="914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Election dates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Filing deadline </a:t>
            </a:r>
            <a:r>
              <a:rPr lang="en-US" sz="1200" smtClean="0">
                <a:solidFill>
                  <a:prstClr val="black"/>
                </a:solidFill>
                <a:latin typeface="Georgia"/>
              </a:rPr>
              <a:t>— December 4, 2017</a:t>
            </a:r>
            <a:endParaRPr lang="en-US" sz="1200" dirty="0" smtClean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Primary election </a:t>
            </a:r>
            <a:r>
              <a:rPr lang="en-US" sz="1200" smtClean="0">
                <a:solidFill>
                  <a:prstClr val="black"/>
                </a:solidFill>
                <a:latin typeface="Georgia"/>
              </a:rPr>
              <a:t>– March 20, 2018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Georgia"/>
              </a:rPr>
              <a:t>General election — </a:t>
            </a:r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November </a:t>
            </a:r>
            <a:r>
              <a:rPr lang="en-US" sz="1200" dirty="0">
                <a:solidFill>
                  <a:prstClr val="black"/>
                </a:solidFill>
                <a:latin typeface="Georgia"/>
              </a:rPr>
              <a:t>6, 2018 </a:t>
            </a:r>
          </a:p>
        </p:txBody>
      </p:sp>
      <p:sp>
        <p:nvSpPr>
          <p:cNvPr id="39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smtClean="0">
                <a:latin typeface="Georgia"/>
                <a:cs typeface="Georgia"/>
              </a:rPr>
              <a:t>Slide last updated on: September 6, 2018</a:t>
            </a:r>
            <a:endParaRPr lang="en-US" sz="7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0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National Journal Research, 2018; Ballotpedia, 2018; Cook Political Report, 2018.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2" name="TextBox 21" title="TopLeft"/>
          <p:cNvSpPr txBox="1"/>
          <p:nvPr/>
        </p:nvSpPr>
        <p:spPr>
          <a:xfrm>
            <a:off x="396789" y="1366183"/>
            <a:ext cx="3429000" cy="191941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171450" indent="-171450"/>
            <a:r>
              <a:rPr lang="en-US" sz="1200" b="1" dirty="0" smtClean="0">
                <a:latin typeface="+mj-lt"/>
              </a:rPr>
              <a:t>Seat currently held by:</a:t>
            </a:r>
            <a:endParaRPr lang="en-US" sz="1200" dirty="0" smtClean="0">
              <a:latin typeface="+mj-lt"/>
            </a:endParaRPr>
          </a:p>
          <a:p>
            <a:pPr marL="171450" lvl="2" indent="-171450"/>
            <a:r>
              <a:rPr lang="en-US" sz="1200" i="1" dirty="0" smtClean="0">
                <a:latin typeface="+mj-lt"/>
              </a:rPr>
              <a:t>Rodney </a:t>
            </a:r>
            <a:r>
              <a:rPr lang="en-US" sz="1200" i="1" dirty="0" smtClean="0">
                <a:latin typeface="+mj-lt"/>
              </a:rPr>
              <a:t>Davis (R)</a:t>
            </a:r>
            <a:endParaRPr lang="en-US" sz="1200" i="1" dirty="0" smtClean="0">
              <a:latin typeface="+mj-lt"/>
            </a:endParaRPr>
          </a:p>
          <a:p>
            <a:pPr marL="171450" lvl="2" indent="-171450"/>
            <a:endParaRPr lang="en-US" sz="1200" b="1" i="1" dirty="0">
              <a:latin typeface="+mj-lt"/>
            </a:endParaRPr>
          </a:p>
          <a:p>
            <a:pPr marL="171450" lvl="2" indent="-171450"/>
            <a:endParaRPr lang="en-US" sz="1200" b="1" i="1" dirty="0" smtClean="0">
              <a:latin typeface="+mj-lt"/>
            </a:endParaRPr>
          </a:p>
          <a:p>
            <a:pPr marL="171450" lvl="2" indent="-171450"/>
            <a:endParaRPr lang="en-US" sz="1200" b="1" dirty="0">
              <a:latin typeface="+mj-lt"/>
            </a:endParaRPr>
          </a:p>
          <a:p>
            <a:pPr marL="171450" lvl="2" indent="-171450"/>
            <a:endParaRPr lang="en-US" sz="1200" b="1" dirty="0" smtClean="0">
              <a:latin typeface="+mj-lt"/>
            </a:endParaRPr>
          </a:p>
          <a:p>
            <a:pPr marL="171450" lvl="2" indent="-171450"/>
            <a:r>
              <a:rPr lang="en-US" sz="1200" b="1" dirty="0" smtClean="0">
                <a:latin typeface="+mj-lt"/>
              </a:rPr>
              <a:t>Cook Rating</a:t>
            </a:r>
            <a:r>
              <a:rPr lang="en-US" sz="1200" i="1" dirty="0" smtClean="0">
                <a:latin typeface="+mj-lt"/>
              </a:rPr>
              <a:t>: Lean R</a:t>
            </a:r>
          </a:p>
          <a:p>
            <a:pPr marL="171450" lvl="2" indent="-171450"/>
            <a:endParaRPr lang="en-US" sz="1200" b="1" dirty="0" smtClean="0">
              <a:solidFill>
                <a:prstClr val="black"/>
              </a:solidFill>
              <a:latin typeface="Georgia"/>
            </a:endParaRPr>
          </a:p>
          <a:p>
            <a:pPr marL="171450" lvl="2" indent="-171450"/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Cook Partisan Voting Index</a:t>
            </a:r>
            <a:r>
              <a:rPr lang="en-US" sz="1200" i="1" dirty="0" smtClean="0">
                <a:solidFill>
                  <a:prstClr val="black"/>
                </a:solidFill>
                <a:latin typeface="Georgia"/>
              </a:rPr>
              <a:t>: R+3</a:t>
            </a:r>
            <a:endParaRPr lang="en-US" sz="1200" i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4807" y="4400050"/>
            <a:ext cx="3429000" cy="170781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Previous election results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5" y="274320"/>
            <a:ext cx="2080349" cy="274320"/>
          </a:xfrm>
          <a:prstGeom prst="rect">
            <a:avLst/>
          </a:prstGeom>
        </p:spPr>
      </p:pic>
      <p:graphicFrame>
        <p:nvGraphicFramePr>
          <p:cNvPr id="10" name="Chart-BottomRigh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698719"/>
              </p:ext>
            </p:extLst>
          </p:nvPr>
        </p:nvGraphicFramePr>
        <p:xfrm>
          <a:off x="3995928" y="3657600"/>
          <a:ext cx="4817533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Chart-BottomLeft"/>
          <p:cNvGrpSpPr/>
          <p:nvPr/>
        </p:nvGrpSpPr>
        <p:grpSpPr>
          <a:xfrm>
            <a:off x="265176" y="4553712"/>
            <a:ext cx="3696260" cy="1657348"/>
            <a:chOff x="0" y="0"/>
            <a:chExt cx="3712587" cy="1657348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2972160438"/>
                </p:ext>
              </p:extLst>
            </p:nvPr>
          </p:nvGraphicFramePr>
          <p:xfrm>
            <a:off x="0" y="0"/>
            <a:ext cx="2111284" cy="165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6211149"/>
                </p:ext>
              </p:extLst>
            </p:nvPr>
          </p:nvGraphicFramePr>
          <p:xfrm>
            <a:off x="1601303" y="0"/>
            <a:ext cx="2111284" cy="165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6" name="Chart-TopRigh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065786"/>
              </p:ext>
            </p:extLst>
          </p:nvPr>
        </p:nvGraphicFramePr>
        <p:xfrm>
          <a:off x="3995928" y="1362456"/>
          <a:ext cx="48006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" t="9655" r="2191" b="10014"/>
          <a:stretch/>
        </p:blipFill>
        <p:spPr>
          <a:xfrm>
            <a:off x="2590800" y="1567362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70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 bwMode="auto">
          <a:xfrm>
            <a:off x="404814" y="756919"/>
            <a:ext cx="8407400" cy="3984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2000" dirty="0" smtClean="0">
                <a:latin typeface="Georgia" charset="0"/>
                <a:ea typeface="ＭＳ Ｐゴシック" charset="-128"/>
                <a:cs typeface="MS PGothic" charset="-128"/>
              </a:rPr>
              <a:t>2018 election dashboard</a:t>
            </a:r>
            <a:r>
              <a:rPr lang="en-US" altLang="en-US" sz="2000" smtClean="0">
                <a:latin typeface="Georgia" charset="0"/>
                <a:ea typeface="ＭＳ Ｐゴシック" charset="-128"/>
                <a:cs typeface="MS PGothic" charset="-128"/>
              </a:rPr>
              <a:t>: IL-14</a:t>
            </a:r>
            <a:endParaRPr lang="en-US" altLang="en-US" sz="2000" dirty="0">
              <a:solidFill>
                <a:srgbClr val="FF0000"/>
              </a:solidFill>
              <a:latin typeface="Georgia" charset="0"/>
              <a:ea typeface="ＭＳ Ｐゴシック" charset="-128"/>
              <a:cs typeface="MS PGothic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C90E-502A-A54D-9BAE-6F74229062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ctangle 13" title="MidLeft"/>
          <p:cNvSpPr/>
          <p:nvPr/>
        </p:nvSpPr>
        <p:spPr>
          <a:xfrm>
            <a:off x="404807" y="3364661"/>
            <a:ext cx="3429000" cy="91440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Election dates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Filing deadline </a:t>
            </a:r>
            <a:r>
              <a:rPr lang="en-US" sz="1200" smtClean="0">
                <a:solidFill>
                  <a:prstClr val="black"/>
                </a:solidFill>
                <a:latin typeface="Georgia"/>
              </a:rPr>
              <a:t>— December 4, 2017</a:t>
            </a:r>
            <a:endParaRPr lang="en-US" sz="1200" dirty="0" smtClean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Primary election </a:t>
            </a:r>
            <a:r>
              <a:rPr lang="en-US" sz="1200" smtClean="0">
                <a:solidFill>
                  <a:prstClr val="black"/>
                </a:solidFill>
                <a:latin typeface="Georgia"/>
              </a:rPr>
              <a:t>– March 20, 2018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  <a:latin typeface="Georgia"/>
              </a:rPr>
              <a:t>General election — </a:t>
            </a:r>
            <a:r>
              <a:rPr lang="en-US" sz="1200" dirty="0" smtClean="0">
                <a:solidFill>
                  <a:prstClr val="black"/>
                </a:solidFill>
                <a:latin typeface="Georgia"/>
              </a:rPr>
              <a:t>November </a:t>
            </a:r>
            <a:r>
              <a:rPr lang="en-US" sz="1200" dirty="0">
                <a:solidFill>
                  <a:prstClr val="black"/>
                </a:solidFill>
                <a:latin typeface="Georgia"/>
              </a:rPr>
              <a:t>6, 2018 </a:t>
            </a:r>
          </a:p>
        </p:txBody>
      </p:sp>
      <p:sp>
        <p:nvSpPr>
          <p:cNvPr id="39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smtClean="0">
                <a:latin typeface="Georgia"/>
                <a:cs typeface="Georgia"/>
              </a:rPr>
              <a:t>Slide last updated on: September 6, 2018</a:t>
            </a:r>
            <a:endParaRPr lang="en-US" sz="7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0" name="Text Placeholder 18"/>
          <p:cNvSpPr txBox="1">
            <a:spLocks/>
          </p:cNvSpPr>
          <p:nvPr/>
        </p:nvSpPr>
        <p:spPr bwMode="auto">
          <a:xfrm>
            <a:off x="404807" y="6220588"/>
            <a:ext cx="8247721" cy="19122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rPr>
              <a:t>Sources: National Journal Research, 2018; Ballotpedia, 2018; Cook Political Report, 2018.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22" name="TextBox 21" title="TopLeft"/>
          <p:cNvSpPr txBox="1"/>
          <p:nvPr/>
        </p:nvSpPr>
        <p:spPr>
          <a:xfrm>
            <a:off x="396789" y="1366183"/>
            <a:ext cx="3429000" cy="191941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marL="171450" indent="-171450"/>
            <a:r>
              <a:rPr lang="en-US" sz="1200" b="1" dirty="0" smtClean="0">
                <a:latin typeface="+mj-lt"/>
              </a:rPr>
              <a:t>Seat currently held by:</a:t>
            </a:r>
            <a:endParaRPr lang="en-US" sz="1200" dirty="0" smtClean="0">
              <a:latin typeface="+mj-lt"/>
            </a:endParaRPr>
          </a:p>
          <a:p>
            <a:pPr marL="171450" lvl="2" indent="-171450"/>
            <a:r>
              <a:rPr lang="en-US" sz="1200" i="1" dirty="0" smtClean="0">
                <a:latin typeface="+mj-lt"/>
              </a:rPr>
              <a:t>Randy </a:t>
            </a:r>
            <a:r>
              <a:rPr lang="en-US" sz="1200" i="1" dirty="0" smtClean="0">
                <a:latin typeface="+mj-lt"/>
              </a:rPr>
              <a:t>Hultgren (R)</a:t>
            </a:r>
            <a:endParaRPr lang="en-US" sz="1200" i="1" dirty="0" smtClean="0">
              <a:latin typeface="+mj-lt"/>
            </a:endParaRPr>
          </a:p>
          <a:p>
            <a:pPr marL="171450" lvl="2" indent="-171450"/>
            <a:endParaRPr lang="en-US" sz="1200" b="1" i="1" dirty="0">
              <a:latin typeface="+mj-lt"/>
            </a:endParaRPr>
          </a:p>
          <a:p>
            <a:pPr marL="171450" lvl="2" indent="-171450"/>
            <a:endParaRPr lang="en-US" sz="1200" b="1" i="1" dirty="0" smtClean="0">
              <a:latin typeface="+mj-lt"/>
            </a:endParaRPr>
          </a:p>
          <a:p>
            <a:pPr marL="171450" lvl="2" indent="-171450"/>
            <a:endParaRPr lang="en-US" sz="1200" b="1" dirty="0">
              <a:latin typeface="+mj-lt"/>
            </a:endParaRPr>
          </a:p>
          <a:p>
            <a:pPr marL="171450" lvl="2" indent="-171450"/>
            <a:endParaRPr lang="en-US" sz="1200" b="1" dirty="0" smtClean="0">
              <a:latin typeface="+mj-lt"/>
            </a:endParaRPr>
          </a:p>
          <a:p>
            <a:pPr marL="171450" lvl="2" indent="-171450"/>
            <a:r>
              <a:rPr lang="en-US" sz="1200" b="1" dirty="0" smtClean="0">
                <a:latin typeface="+mj-lt"/>
              </a:rPr>
              <a:t>Cook Rating</a:t>
            </a:r>
            <a:r>
              <a:rPr lang="en-US" sz="1200" i="1" dirty="0" smtClean="0">
                <a:latin typeface="+mj-lt"/>
              </a:rPr>
              <a:t>: Lean R</a:t>
            </a:r>
          </a:p>
          <a:p>
            <a:pPr marL="171450" lvl="2" indent="-171450"/>
            <a:endParaRPr lang="en-US" sz="1200" b="1" dirty="0" smtClean="0">
              <a:solidFill>
                <a:prstClr val="black"/>
              </a:solidFill>
              <a:latin typeface="Georgia"/>
            </a:endParaRPr>
          </a:p>
          <a:p>
            <a:pPr marL="171450" lvl="2" indent="-171450"/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Cook Partisan Voting Index</a:t>
            </a:r>
            <a:r>
              <a:rPr lang="en-US" sz="1200" i="1" dirty="0" smtClean="0">
                <a:solidFill>
                  <a:prstClr val="black"/>
                </a:solidFill>
                <a:latin typeface="Georgia"/>
              </a:rPr>
              <a:t>: R+5</a:t>
            </a:r>
            <a:endParaRPr lang="en-US" sz="1200" i="1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4807" y="4400050"/>
            <a:ext cx="3429000" cy="170781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Aft>
                <a:spcPts val="60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Georgia"/>
              </a:rPr>
              <a:t>Previous election results</a:t>
            </a:r>
            <a:endParaRPr lang="en-US" sz="1200" dirty="0">
              <a:solidFill>
                <a:prstClr val="black"/>
              </a:solidFill>
              <a:latin typeface="Georgi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5" y="274320"/>
            <a:ext cx="2080349" cy="274320"/>
          </a:xfrm>
          <a:prstGeom prst="rect">
            <a:avLst/>
          </a:prstGeom>
        </p:spPr>
      </p:pic>
      <p:graphicFrame>
        <p:nvGraphicFramePr>
          <p:cNvPr id="10" name="Chart-BottomRigh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181566"/>
              </p:ext>
            </p:extLst>
          </p:nvPr>
        </p:nvGraphicFramePr>
        <p:xfrm>
          <a:off x="3995928" y="3657600"/>
          <a:ext cx="4817533" cy="242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Chart-BottomLeft"/>
          <p:cNvGrpSpPr/>
          <p:nvPr/>
        </p:nvGrpSpPr>
        <p:grpSpPr>
          <a:xfrm>
            <a:off x="265176" y="4553712"/>
            <a:ext cx="3696260" cy="1657348"/>
            <a:chOff x="0" y="0"/>
            <a:chExt cx="3712587" cy="1657348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3935607479"/>
                </p:ext>
              </p:extLst>
            </p:nvPr>
          </p:nvGraphicFramePr>
          <p:xfrm>
            <a:off x="0" y="0"/>
            <a:ext cx="2111284" cy="165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5" name="Chart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8199805"/>
                </p:ext>
              </p:extLst>
            </p:nvPr>
          </p:nvGraphicFramePr>
          <p:xfrm>
            <a:off x="1601303" y="0"/>
            <a:ext cx="2111284" cy="16573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16" name="Chart-TopRigh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207084"/>
              </p:ext>
            </p:extLst>
          </p:nvPr>
        </p:nvGraphicFramePr>
        <p:xfrm>
          <a:off x="3995928" y="1362456"/>
          <a:ext cx="48006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" t="4850" r="5177" b="14932"/>
          <a:stretch/>
        </p:blipFill>
        <p:spPr>
          <a:xfrm>
            <a:off x="2590800" y="1571535"/>
            <a:ext cx="914400" cy="914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85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tional Journal">
      <a:dk1>
        <a:sysClr val="windowText" lastClr="000000"/>
      </a:dk1>
      <a:lt1>
        <a:sysClr val="window" lastClr="FFFFFF"/>
      </a:lt1>
      <a:dk2>
        <a:srgbClr val="8DB3E2"/>
      </a:dk2>
      <a:lt2>
        <a:srgbClr val="F0EAE3"/>
      </a:lt2>
      <a:accent1>
        <a:srgbClr val="B22830"/>
      </a:accent1>
      <a:accent2>
        <a:srgbClr val="0D3A70"/>
      </a:accent2>
      <a:accent3>
        <a:srgbClr val="9BBB59"/>
      </a:accent3>
      <a:accent4>
        <a:srgbClr val="8064A2"/>
      </a:accent4>
      <a:accent5>
        <a:srgbClr val="CFB53B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 PC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EAE3"/>
        </a:solidFill>
        <a:ln>
          <a:noFill/>
        </a:ln>
        <a:effectLst/>
      </a:spPr>
      <a:bodyPr lIns="91440" tIns="91440" rIns="91440" bIns="91440"/>
      <a:lstStyle>
        <a:defPPr>
          <a:spcAft>
            <a:spcPts val="400"/>
          </a:spcAft>
          <a:defRPr sz="1200" b="1" dirty="0">
            <a:solidFill>
              <a:schemeClr val="tx1">
                <a:lumMod val="95000"/>
                <a:lumOff val="5000"/>
              </a:schemeClr>
            </a:solidFill>
            <a:latin typeface="Georgia"/>
            <a:cs typeface="Georgi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spcAft>
            <a:spcPts val="400"/>
          </a:spcAft>
          <a:defRPr sz="1200" b="1" dirty="0" smtClean="0">
            <a:solidFill>
              <a:srgbClr val="71B2C7"/>
            </a:solidFill>
            <a:latin typeface="Georgia"/>
            <a:cs typeface="Georgi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6457</TotalTime>
  <Words>491</Words>
  <Application>Microsoft Office PowerPoint</Application>
  <PresentationFormat>On-screen Show (4:3)</PresentationFormat>
  <Paragraphs>132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Georgia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template for the presentation center [Max 2 line title]</dc:title>
  <dc:creator>Laura</dc:creator>
  <cp:lastModifiedBy>Danari White</cp:lastModifiedBy>
  <cp:revision>180</cp:revision>
  <dcterms:created xsi:type="dcterms:W3CDTF">2017-06-26T14:07:23Z</dcterms:created>
  <dcterms:modified xsi:type="dcterms:W3CDTF">2018-09-06T15:38:19Z</dcterms:modified>
</cp:coreProperties>
</file>