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83"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3AC"/>
    <a:srgbClr val="FAF1D5"/>
    <a:srgbClr val="E6B92E"/>
    <a:srgbClr val="C9C1C5"/>
    <a:srgbClr val="F6F3EF"/>
    <a:srgbClr val="F0EBE3"/>
    <a:srgbClr val="04070C"/>
    <a:srgbClr val="FCFBFA"/>
    <a:srgbClr val="FDF3F1"/>
    <a:srgbClr val="F8D8D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77" autoAdjust="0"/>
    <p:restoredTop sz="95775"/>
  </p:normalViewPr>
  <p:slideViewPr>
    <p:cSldViewPr snapToGrid="0" snapToObjects="1">
      <p:cViewPr varScale="1">
        <p:scale>
          <a:sx n="107" d="100"/>
          <a:sy n="107" d="100"/>
        </p:scale>
        <p:origin x="1326"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18" d="100"/>
          <a:sy n="118" d="100"/>
        </p:scale>
        <p:origin x="3832"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860119700255678E-2"/>
          <c:y val="0.12105047900289759"/>
          <c:w val="0.81600993789960852"/>
          <c:h val="0.75789904199420488"/>
        </c:manualLayout>
      </c:layout>
      <c:barChart>
        <c:barDir val="bar"/>
        <c:grouping val="clustered"/>
        <c:varyColors val="0"/>
        <c:ser>
          <c:idx val="0"/>
          <c:order val="0"/>
          <c:tx>
            <c:strRef>
              <c:f>Sheet1!$B$1</c:f>
              <c:strCache>
                <c:ptCount val="1"/>
                <c:pt idx="0">
                  <c:v>Funding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House</c:v>
                </c:pt>
                <c:pt idx="1">
                  <c:v>Senate</c:v>
                </c:pt>
              </c:strCache>
            </c:strRef>
          </c:cat>
          <c:val>
            <c:numRef>
              <c:f>Sheet1!$B$2:$B$3</c:f>
              <c:numCache>
                <c:formatCode>"$"#,##0</c:formatCode>
                <c:ptCount val="2"/>
                <c:pt idx="0">
                  <c:v>8800000</c:v>
                </c:pt>
                <c:pt idx="1">
                  <c:v>5000000</c:v>
                </c:pt>
              </c:numCache>
            </c:numRef>
          </c:val>
          <c:extLst>
            <c:ext xmlns:c16="http://schemas.microsoft.com/office/drawing/2014/chart" uri="{C3380CC4-5D6E-409C-BE32-E72D297353CC}">
              <c16:uniqueId val="{00000000-2B99-42FF-A55C-9823CA397B57}"/>
            </c:ext>
          </c:extLst>
        </c:ser>
        <c:dLbls>
          <c:dLblPos val="outEnd"/>
          <c:showLegendKey val="0"/>
          <c:showVal val="1"/>
          <c:showCatName val="0"/>
          <c:showSerName val="0"/>
          <c:showPercent val="0"/>
          <c:showBubbleSize val="0"/>
        </c:dLbls>
        <c:gapWidth val="100"/>
        <c:axId val="960833040"/>
        <c:axId val="960824304"/>
      </c:barChart>
      <c:catAx>
        <c:axId val="9608330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960824304"/>
        <c:crosses val="autoZero"/>
        <c:auto val="1"/>
        <c:lblAlgn val="ctr"/>
        <c:lblOffset val="100"/>
        <c:noMultiLvlLbl val="0"/>
      </c:catAx>
      <c:valAx>
        <c:axId val="960824304"/>
        <c:scaling>
          <c:orientation val="minMax"/>
        </c:scaling>
        <c:delete val="1"/>
        <c:axPos val="b"/>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crossAx val="960833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9/6/2018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Maya </a:t>
            </a:r>
            <a:r>
              <a:rPr lang="en-US" dirty="0" err="1"/>
              <a:t>Eliahou</a:t>
            </a:r>
            <a:r>
              <a:rPr lang="en-US" dirty="0"/>
              <a:t> and Christina </a:t>
            </a:r>
            <a:r>
              <a:rPr lang="en-US" dirty="0" err="1"/>
              <a:t>Zdanowicz</a:t>
            </a:r>
            <a:r>
              <a:rPr lang="en-US" dirty="0"/>
              <a:t>. “Skipping meals and walking miles to work, unpaid House interns struggle to make ends meet.” CNN. September 5, 2018. </a:t>
            </a:r>
          </a:p>
          <a:p>
            <a:r>
              <a:rPr lang="en-US" dirty="0"/>
              <a:t>https://</a:t>
            </a:r>
            <a:r>
              <a:rPr lang="en-US" dirty="0" err="1"/>
              <a:t>www.cnn.com</a:t>
            </a:r>
            <a:r>
              <a:rPr lang="en-US" dirty="0"/>
              <a:t>/2018/09/01/politics/house-interns-unpaid-struggle-</a:t>
            </a:r>
            <a:r>
              <a:rPr lang="en-US" dirty="0" err="1"/>
              <a:t>trnd</a:t>
            </a:r>
            <a:r>
              <a:rPr lang="en-US" dirty="0"/>
              <a:t>/</a:t>
            </a:r>
            <a:r>
              <a:rPr lang="en-US" dirty="0" err="1"/>
              <a:t>index.html</a:t>
            </a:r>
            <a:endParaRPr lang="en-US" dirty="0"/>
          </a:p>
          <a:p>
            <a:endParaRPr lang="en-US" dirty="0"/>
          </a:p>
          <a:p>
            <a:r>
              <a:rPr lang="en-US" dirty="0"/>
              <a:t>Katherine Tully-McManus. “House and Senate Interns Set to Receive Pay in Legislative Branch Spending Package.” Roll Call. September 5, 2018. </a:t>
            </a:r>
          </a:p>
          <a:p>
            <a:r>
              <a:rPr lang="en-US" dirty="0"/>
              <a:t>https://</a:t>
            </a:r>
            <a:r>
              <a:rPr lang="en-US" dirty="0" err="1"/>
              <a:t>www.rollcall.com</a:t>
            </a:r>
            <a:r>
              <a:rPr lang="en-US" dirty="0"/>
              <a:t>/news/policy/house-and-senate-interns-set-to-receive-pay-in-legislative-branch-spending-package </a:t>
            </a:r>
          </a:p>
          <a:p>
            <a:endParaRPr lang="en-US" dirty="0"/>
          </a:p>
          <a:p>
            <a:r>
              <a:rPr lang="en-US" dirty="0"/>
              <a:t>Mikaela Lefrak. “How Capitol Hill Interns Cope with Unpaid Gigs — And What That Means for Diversity.” July 20, 2017. </a:t>
            </a:r>
          </a:p>
          <a:p>
            <a:r>
              <a:rPr lang="en-US" dirty="0"/>
              <a:t>https://</a:t>
            </a:r>
            <a:r>
              <a:rPr lang="en-US" dirty="0" err="1"/>
              <a:t>wamu.org</a:t>
            </a:r>
            <a:r>
              <a:rPr lang="en-US" dirty="0"/>
              <a:t>/story/17/07/20/</a:t>
            </a:r>
            <a:r>
              <a:rPr lang="en-US" dirty="0" err="1"/>
              <a:t>whats</a:t>
            </a:r>
            <a:r>
              <a:rPr lang="en-US" dirty="0"/>
              <a:t>-like-unpaid-intern-capitol-hill/</a:t>
            </a:r>
          </a:p>
          <a:p>
            <a:endParaRPr lang="en-US" dirty="0"/>
          </a:p>
          <a:p>
            <a:r>
              <a:rPr lang="en-US" dirty="0"/>
              <a:t>Pay Our Interns report http://</a:t>
            </a:r>
            <a:r>
              <a:rPr lang="en-US" dirty="0" err="1"/>
              <a:t>payourinterns.com</a:t>
            </a:r>
            <a:r>
              <a:rPr lang="en-US" dirty="0"/>
              <a:t>/</a:t>
            </a:r>
            <a:r>
              <a:rPr lang="en-US" dirty="0" err="1"/>
              <a:t>wp</a:t>
            </a:r>
            <a:r>
              <a:rPr lang="en-US" dirty="0"/>
              <a:t>-content/uploads/2018/01/</a:t>
            </a:r>
            <a:r>
              <a:rPr lang="en-US" dirty="0" err="1"/>
              <a:t>Payourinternsreport.pdf</a:t>
            </a:r>
            <a:endParaRPr lang="en-US" dirty="0"/>
          </a:p>
        </p:txBody>
      </p:sp>
      <p:sp>
        <p:nvSpPr>
          <p:cNvPr id="4" name="Slide Number Placeholder 3"/>
          <p:cNvSpPr>
            <a:spLocks noGrp="1"/>
          </p:cNvSpPr>
          <p:nvPr>
            <p:ph type="sldNum" sz="quarter" idx="5"/>
          </p:nvPr>
        </p:nvSpPr>
        <p:spPr/>
        <p:txBody>
          <a:bodyPr/>
          <a:lstStyle/>
          <a:p>
            <a:fld id="{D556A13F-28BC-9E49-9D0E-49492B51710C}" type="slidenum">
              <a:rPr lang="en-US" smtClean="0"/>
              <a:t>1</a:t>
            </a:fld>
            <a:endParaRPr lang="en-US"/>
          </a:p>
        </p:txBody>
      </p:sp>
    </p:spTree>
    <p:extLst>
      <p:ext uri="{BB962C8B-B14F-4D97-AF65-F5344CB8AC3E}">
        <p14:creationId xmlns:p14="http://schemas.microsoft.com/office/powerpoint/2010/main" val="3447493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F16902-E129-4B0D-9B9E-A4131C0D4FAE}" type="datetime1">
              <a:rPr lang="en-US" smtClean="0"/>
              <a:t>9/6/2018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81960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9AF6EB1-510D-4FD8-8C6B-96EFC275784D}" type="datetime1">
              <a:rPr lang="en-US" smtClean="0"/>
              <a:t>9/6/2018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7925249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p:cNvSpPr txBox="1">
            <a:spLocks/>
          </p:cNvSpPr>
          <p:nvPr/>
        </p:nvSpPr>
        <p:spPr bwMode="auto">
          <a:xfrm>
            <a:off x="404814" y="756919"/>
            <a:ext cx="8407400" cy="60908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a:latin typeface="Georgia" charset="0"/>
                <a:ea typeface="ＭＳ Ｐゴシック" charset="-128"/>
                <a:cs typeface="MS PGothic" charset="-128"/>
              </a:rPr>
              <a:t>Congress has proposed allocating </a:t>
            </a:r>
            <a:r>
              <a:rPr lang="en-US" altLang="en-US" sz="2000" dirty="0" smtClean="0">
                <a:latin typeface="Georgia" charset="0"/>
                <a:ea typeface="ＭＳ Ｐゴシック" charset="-128"/>
                <a:cs typeface="MS PGothic" charset="-128"/>
              </a:rPr>
              <a:t>funds </a:t>
            </a:r>
            <a:r>
              <a:rPr lang="en-US" altLang="en-US" sz="2000" dirty="0">
                <a:latin typeface="Georgia" charset="0"/>
                <a:ea typeface="ＭＳ Ｐゴシック" charset="-128"/>
                <a:cs typeface="MS PGothic" charset="-128"/>
              </a:rPr>
              <a:t>to pay </a:t>
            </a:r>
            <a:r>
              <a:rPr lang="en-US" altLang="en-US" sz="2000" dirty="0" smtClean="0">
                <a:latin typeface="Georgia" charset="0"/>
                <a:ea typeface="ＭＳ Ｐゴシック" charset="-128"/>
                <a:cs typeface="MS PGothic" charset="-128"/>
              </a:rPr>
              <a:t>Hill </a:t>
            </a:r>
            <a:r>
              <a:rPr lang="en-US" altLang="en-US" sz="2000" dirty="0">
                <a:latin typeface="Georgia" charset="0"/>
                <a:ea typeface="ＭＳ Ｐゴシック" charset="-128"/>
                <a:cs typeface="MS PGothic" charset="-128"/>
              </a:rPr>
              <a:t>interns</a:t>
            </a:r>
          </a:p>
        </p:txBody>
      </p:sp>
      <p:sp>
        <p:nvSpPr>
          <p:cNvPr id="6" name="Slide Number Placeholder 5"/>
          <p:cNvSpPr>
            <a:spLocks noGrp="1"/>
          </p:cNvSpPr>
          <p:nvPr>
            <p:ph type="sldNum" sz="quarter" idx="12"/>
          </p:nvPr>
        </p:nvSpPr>
        <p:spPr/>
        <p:txBody>
          <a:bodyPr/>
          <a:lstStyle/>
          <a:p>
            <a:fld id="{BEFBC90E-502A-A54D-9BAE-6F74229062B0}" type="slidenum">
              <a:rPr lang="en-US" smtClean="0"/>
              <a:pPr/>
              <a:t>1</a:t>
            </a:fld>
            <a:endParaRPr lang="en-US" dirty="0"/>
          </a:p>
        </p:txBody>
      </p:sp>
      <p:sp>
        <p:nvSpPr>
          <p:cNvPr id="53" name="TextBox 52"/>
          <p:cNvSpPr txBox="1">
            <a:spLocks/>
          </p:cNvSpPr>
          <p:nvPr/>
        </p:nvSpPr>
        <p:spPr>
          <a:xfrm>
            <a:off x="1246329" y="2576524"/>
            <a:ext cx="6724370" cy="1140205"/>
          </a:xfrm>
          <a:prstGeom prst="rect">
            <a:avLst/>
          </a:prstGeom>
          <a:noFill/>
        </p:spPr>
        <p:txBody>
          <a:bodyPr>
            <a:noAutofit/>
          </a:bodyPr>
          <a:lstStyle/>
          <a:p>
            <a:pPr>
              <a:spcAft>
                <a:spcPts val="400"/>
              </a:spcAft>
              <a:defRPr/>
            </a:pPr>
            <a:r>
              <a:rPr lang="en-US" sz="1400" dirty="0">
                <a:latin typeface="+mj-lt"/>
                <a:ea typeface="ＭＳ Ｐゴシック" panose="020B0600070205080204" pitchFamily="34" charset="-128"/>
              </a:rPr>
              <a:t>“</a:t>
            </a:r>
            <a:r>
              <a:rPr lang="en-US" sz="1200" dirty="0">
                <a:latin typeface="+mj-lt"/>
                <a:ea typeface="ＭＳ Ｐゴシック" panose="020B0600070205080204" pitchFamily="34" charset="-128"/>
              </a:rPr>
              <a:t>By providing this dedicated funding to help House offices pay their interns, we are moving to level the playing field and provide opportunities for young Americans who might not otherwise have the financial means necessary to dedicate a full semester or summer to unpaid internships.”</a:t>
            </a:r>
            <a:endParaRPr lang="en-US" sz="1000" dirty="0">
              <a:latin typeface="+mj-lt"/>
              <a:ea typeface="ＭＳ Ｐゴシック" panose="020B0600070205080204" pitchFamily="34" charset="-128"/>
            </a:endParaRPr>
          </a:p>
          <a:p>
            <a:pPr algn="r">
              <a:spcAft>
                <a:spcPts val="400"/>
              </a:spcAft>
              <a:defRPr/>
            </a:pPr>
            <a:r>
              <a:rPr lang="en-US" sz="1000" b="1" dirty="0">
                <a:solidFill>
                  <a:schemeClr val="accent1"/>
                </a:solidFill>
                <a:latin typeface="+mj-lt"/>
                <a:ea typeface="ＭＳ Ｐゴシック" panose="020B0600070205080204" pitchFamily="34" charset="-128"/>
              </a:rPr>
              <a:t>Rep. Tim Ryan (D-OH13), </a:t>
            </a:r>
            <a:endParaRPr lang="en-US" sz="1000" b="1" dirty="0" smtClean="0">
              <a:solidFill>
                <a:schemeClr val="accent1"/>
              </a:solidFill>
              <a:latin typeface="+mj-lt"/>
              <a:ea typeface="ＭＳ Ｐゴシック" panose="020B0600070205080204" pitchFamily="34" charset="-128"/>
            </a:endParaRPr>
          </a:p>
          <a:p>
            <a:pPr algn="r">
              <a:spcAft>
                <a:spcPts val="400"/>
              </a:spcAft>
              <a:defRPr/>
            </a:pPr>
            <a:r>
              <a:rPr lang="en-US" sz="1000" b="1" dirty="0" smtClean="0">
                <a:solidFill>
                  <a:schemeClr val="accent1"/>
                </a:solidFill>
                <a:latin typeface="+mj-lt"/>
                <a:ea typeface="ＭＳ Ｐゴシック" panose="020B0600070205080204" pitchFamily="34" charset="-128"/>
              </a:rPr>
              <a:t>Ranking </a:t>
            </a:r>
            <a:r>
              <a:rPr lang="en-US" sz="1000" b="1" dirty="0">
                <a:solidFill>
                  <a:schemeClr val="accent1"/>
                </a:solidFill>
                <a:latin typeface="+mj-lt"/>
                <a:ea typeface="ＭＳ Ｐゴシック" panose="020B0600070205080204" pitchFamily="34" charset="-128"/>
              </a:rPr>
              <a:t>Member of the </a:t>
            </a:r>
            <a:r>
              <a:rPr lang="en-US" sz="1000" b="1" dirty="0">
                <a:solidFill>
                  <a:schemeClr val="accent1"/>
                </a:solidFill>
                <a:latin typeface="+mj-lt"/>
                <a:ea typeface="ＭＳ Ｐゴシック" panose="020B0600070205080204" pitchFamily="34" charset="-128"/>
              </a:rPr>
              <a:t>House </a:t>
            </a:r>
            <a:r>
              <a:rPr lang="en-US" sz="1000" b="1" dirty="0" smtClean="0">
                <a:solidFill>
                  <a:schemeClr val="accent1"/>
                </a:solidFill>
                <a:latin typeface="+mj-lt"/>
                <a:ea typeface="ＭＳ Ｐゴシック" panose="020B0600070205080204" pitchFamily="34" charset="-128"/>
              </a:rPr>
              <a:t>Appropriations Legislative </a:t>
            </a:r>
            <a:r>
              <a:rPr lang="en-US" sz="1000" b="1" dirty="0">
                <a:solidFill>
                  <a:schemeClr val="accent1"/>
                </a:solidFill>
                <a:latin typeface="+mj-lt"/>
                <a:ea typeface="ＭＳ Ｐゴシック" panose="020B0600070205080204" pitchFamily="34" charset="-128"/>
              </a:rPr>
              <a:t>Branch </a:t>
            </a:r>
            <a:r>
              <a:rPr lang="en-US" sz="1000" b="1" dirty="0" smtClean="0">
                <a:solidFill>
                  <a:schemeClr val="accent1"/>
                </a:solidFill>
                <a:latin typeface="+mj-lt"/>
                <a:ea typeface="ＭＳ Ｐゴシック" panose="020B0600070205080204" pitchFamily="34" charset="-128"/>
              </a:rPr>
              <a:t>Subcommittee</a:t>
            </a:r>
            <a:endParaRPr lang="en-US" sz="1000" b="1" dirty="0">
              <a:solidFill>
                <a:schemeClr val="accent1"/>
              </a:solidFill>
              <a:latin typeface="+mj-lt"/>
              <a:ea typeface="ＭＳ Ｐゴシック" panose="020B0600070205080204" pitchFamily="34" charset="-128"/>
            </a:endParaRPr>
          </a:p>
        </p:txBody>
      </p:sp>
      <p:cxnSp>
        <p:nvCxnSpPr>
          <p:cNvPr id="54" name="Straight Connector 53"/>
          <p:cNvCxnSpPr>
            <a:cxnSpLocks/>
          </p:cNvCxnSpPr>
          <p:nvPr/>
        </p:nvCxnSpPr>
        <p:spPr>
          <a:xfrm>
            <a:off x="484632" y="2486672"/>
            <a:ext cx="813816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cxnSpLocks/>
          </p:cNvCxnSpPr>
          <p:nvPr/>
        </p:nvCxnSpPr>
        <p:spPr>
          <a:xfrm>
            <a:off x="484632" y="3758976"/>
            <a:ext cx="813816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175" y="274320"/>
            <a:ext cx="2080349" cy="274320"/>
          </a:xfrm>
          <a:prstGeom prst="rect">
            <a:avLst/>
          </a:prstGeom>
        </p:spPr>
      </p:pic>
      <p:sp>
        <p:nvSpPr>
          <p:cNvPr id="24" name="Text Placeholder 18"/>
          <p:cNvSpPr txBox="1">
            <a:spLocks/>
          </p:cNvSpPr>
          <p:nvPr/>
        </p:nvSpPr>
        <p:spPr bwMode="auto">
          <a:xfrm>
            <a:off x="404808" y="6422607"/>
            <a:ext cx="3043242"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Georgia"/>
                <a:cs typeface="Georgia"/>
              </a:rPr>
              <a:t>Nicholas Wu | Slide last updated on: September 6, 2018</a:t>
            </a:r>
          </a:p>
        </p:txBody>
      </p:sp>
      <p:sp>
        <p:nvSpPr>
          <p:cNvPr id="27"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Georgia"/>
                <a:cs typeface="Georgia"/>
              </a:rPr>
              <a:t>Sources: WAMU, Pay Our Interns</a:t>
            </a:r>
            <a:r>
              <a:rPr lang="en-US" sz="700">
                <a:solidFill>
                  <a:schemeClr val="tx1">
                    <a:lumMod val="50000"/>
                    <a:lumOff val="50000"/>
                  </a:schemeClr>
                </a:solidFill>
                <a:latin typeface="Georgia"/>
                <a:cs typeface="Georgia"/>
              </a:rPr>
              <a:t>, CNN; Roll </a:t>
            </a:r>
            <a:r>
              <a:rPr lang="en-US" sz="700" dirty="0">
                <a:solidFill>
                  <a:schemeClr val="tx1">
                    <a:lumMod val="50000"/>
                    <a:lumOff val="50000"/>
                  </a:schemeClr>
                </a:solidFill>
                <a:latin typeface="Georgia"/>
                <a:cs typeface="Georgia"/>
              </a:rPr>
              <a:t>Call</a:t>
            </a:r>
          </a:p>
        </p:txBody>
      </p:sp>
      <p:sp>
        <p:nvSpPr>
          <p:cNvPr id="59" name="TextBox 89"/>
          <p:cNvSpPr txBox="1">
            <a:spLocks noChangeArrowheads="1"/>
          </p:cNvSpPr>
          <p:nvPr/>
        </p:nvSpPr>
        <p:spPr bwMode="auto">
          <a:xfrm>
            <a:off x="5563742" y="4067680"/>
            <a:ext cx="2917590" cy="610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ts val="0"/>
              </a:spcBef>
              <a:spcAft>
                <a:spcPts val="400"/>
              </a:spcAft>
              <a:buFontTx/>
              <a:buNone/>
            </a:pPr>
            <a:r>
              <a:rPr lang="en-US" altLang="en-US" sz="1100" dirty="0">
                <a:latin typeface="+mj-lt"/>
              </a:rPr>
              <a:t>Interns were previously paid under the Lyndon Baines Johnson Congressional Internship Program, which ended in 1994</a:t>
            </a:r>
          </a:p>
        </p:txBody>
      </p:sp>
      <p:sp>
        <p:nvSpPr>
          <p:cNvPr id="60" name="TextBox 82"/>
          <p:cNvSpPr txBox="1">
            <a:spLocks noChangeArrowheads="1"/>
          </p:cNvSpPr>
          <p:nvPr/>
        </p:nvSpPr>
        <p:spPr bwMode="auto">
          <a:xfrm>
            <a:off x="1417331" y="4054813"/>
            <a:ext cx="2635436" cy="635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ts val="0"/>
              </a:spcBef>
              <a:spcAft>
                <a:spcPts val="400"/>
              </a:spcAft>
              <a:buFont typeface="Arial" panose="020B0604020202020204" pitchFamily="34" charset="0"/>
              <a:buNone/>
            </a:pPr>
            <a:r>
              <a:rPr lang="en-US" altLang="en-US" sz="1100" dirty="0">
                <a:latin typeface="+mj-lt"/>
              </a:rPr>
              <a:t>The average cost of a Washington, D.C. summer internship is $6,000, a prohibitive cost for most students </a:t>
            </a:r>
          </a:p>
        </p:txBody>
      </p:sp>
      <p:pic>
        <p:nvPicPr>
          <p:cNvPr id="3" name="Picture 2">
            <a:extLst>
              <a:ext uri="{FF2B5EF4-FFF2-40B4-BE49-F238E27FC236}">
                <a16:creationId xmlns:a16="http://schemas.microsoft.com/office/drawing/2014/main" id="{48AB9B85-3786-AC4F-B3A8-B195A2CAFE95}"/>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4872259" y="4045165"/>
            <a:ext cx="655276" cy="655276"/>
          </a:xfrm>
          <a:prstGeom prst="rect">
            <a:avLst/>
          </a:prstGeom>
        </p:spPr>
      </p:pic>
      <p:pic>
        <p:nvPicPr>
          <p:cNvPr id="10" name="Picture 9">
            <a:extLst>
              <a:ext uri="{FF2B5EF4-FFF2-40B4-BE49-F238E27FC236}">
                <a16:creationId xmlns:a16="http://schemas.microsoft.com/office/drawing/2014/main" id="{0F31E0B8-C50B-5340-8E02-A9F2A943E8F0}"/>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662669" y="4071852"/>
            <a:ext cx="690354" cy="601902"/>
          </a:xfrm>
          <a:prstGeom prst="rect">
            <a:avLst/>
          </a:prstGeom>
        </p:spPr>
      </p:pic>
      <p:sp>
        <p:nvSpPr>
          <p:cNvPr id="57" name="TextBox 7"/>
          <p:cNvSpPr txBox="1">
            <a:spLocks noChangeArrowheads="1"/>
          </p:cNvSpPr>
          <p:nvPr/>
        </p:nvSpPr>
        <p:spPr bwMode="auto">
          <a:xfrm>
            <a:off x="5057150" y="1993109"/>
            <a:ext cx="3200400" cy="305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ctr">
              <a:lnSpc>
                <a:spcPct val="100000"/>
              </a:lnSpc>
              <a:spcBef>
                <a:spcPts val="0"/>
              </a:spcBef>
              <a:spcAft>
                <a:spcPts val="400"/>
              </a:spcAft>
              <a:buFont typeface="Arial" panose="020B0604020202020204" pitchFamily="34" charset="0"/>
              <a:buNone/>
            </a:pPr>
            <a:r>
              <a:rPr lang="en-US" altLang="en-US" sz="1200" dirty="0">
                <a:latin typeface="+mj-lt"/>
              </a:rPr>
              <a:t>of House offices don’t pay their interns</a:t>
            </a:r>
            <a:endParaRPr lang="en-US" altLang="en-US" sz="1200" b="1" dirty="0">
              <a:solidFill>
                <a:srgbClr val="8D734A"/>
              </a:solidFill>
              <a:latin typeface="+mj-lt"/>
            </a:endParaRPr>
          </a:p>
        </p:txBody>
      </p:sp>
      <p:sp>
        <p:nvSpPr>
          <p:cNvPr id="58" name="TextBox 86"/>
          <p:cNvSpPr txBox="1">
            <a:spLocks noChangeArrowheads="1"/>
          </p:cNvSpPr>
          <p:nvPr/>
        </p:nvSpPr>
        <p:spPr bwMode="auto">
          <a:xfrm>
            <a:off x="886450" y="1988541"/>
            <a:ext cx="3200400" cy="330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ctr">
              <a:lnSpc>
                <a:spcPct val="100000"/>
              </a:lnSpc>
              <a:spcBef>
                <a:spcPts val="0"/>
              </a:spcBef>
              <a:spcAft>
                <a:spcPts val="400"/>
              </a:spcAft>
              <a:buFontTx/>
              <a:buNone/>
            </a:pPr>
            <a:r>
              <a:rPr lang="en-US" altLang="en-US" sz="1200" dirty="0">
                <a:latin typeface="+mj-lt"/>
              </a:rPr>
              <a:t>of Senate offices don’t pay their interns</a:t>
            </a:r>
          </a:p>
        </p:txBody>
      </p:sp>
      <p:sp>
        <p:nvSpPr>
          <p:cNvPr id="25" name="Rectangle 14">
            <a:extLst>
              <a:ext uri="{FF2B5EF4-FFF2-40B4-BE49-F238E27FC236}">
                <a16:creationId xmlns:a16="http://schemas.microsoft.com/office/drawing/2014/main" id="{8727DD71-87FA-EF47-96E9-CA3573F8E8CD}"/>
              </a:ext>
            </a:extLst>
          </p:cNvPr>
          <p:cNvSpPr>
            <a:spLocks noChangeArrowheads="1"/>
          </p:cNvSpPr>
          <p:nvPr/>
        </p:nvSpPr>
        <p:spPr bwMode="auto">
          <a:xfrm>
            <a:off x="6232732" y="1454502"/>
            <a:ext cx="849236" cy="457200"/>
          </a:xfrm>
          <a:prstGeom prst="rect">
            <a:avLst/>
          </a:prstGeom>
          <a:noFill/>
          <a:ln>
            <a:noFill/>
          </a:ln>
          <a:extLst/>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gn="ctr">
              <a:lnSpc>
                <a:spcPct val="100000"/>
              </a:lnSpc>
              <a:spcBef>
                <a:spcPct val="0"/>
              </a:spcBef>
              <a:buFontTx/>
              <a:buNone/>
              <a:defRPr/>
            </a:pPr>
            <a:r>
              <a:rPr lang="en-US" altLang="en-US" sz="2200" b="1" dirty="0"/>
              <a:t>90%</a:t>
            </a:r>
          </a:p>
        </p:txBody>
      </p:sp>
      <p:sp>
        <p:nvSpPr>
          <p:cNvPr id="26" name="Rectangle 14">
            <a:extLst>
              <a:ext uri="{FF2B5EF4-FFF2-40B4-BE49-F238E27FC236}">
                <a16:creationId xmlns:a16="http://schemas.microsoft.com/office/drawing/2014/main" id="{67B89F39-EAC2-C24A-8548-E5CFD3124AC8}"/>
              </a:ext>
            </a:extLst>
          </p:cNvPr>
          <p:cNvSpPr>
            <a:spLocks noChangeArrowheads="1"/>
          </p:cNvSpPr>
          <p:nvPr/>
        </p:nvSpPr>
        <p:spPr bwMode="auto">
          <a:xfrm>
            <a:off x="2105328" y="1454502"/>
            <a:ext cx="762645" cy="457200"/>
          </a:xfrm>
          <a:prstGeom prst="rect">
            <a:avLst/>
          </a:prstGeom>
          <a:noFill/>
          <a:ln>
            <a:noFill/>
          </a:ln>
          <a:extLst/>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gn="ctr">
              <a:lnSpc>
                <a:spcPct val="100000"/>
              </a:lnSpc>
              <a:spcBef>
                <a:spcPct val="0"/>
              </a:spcBef>
              <a:buFontTx/>
              <a:buNone/>
              <a:defRPr/>
            </a:pPr>
            <a:r>
              <a:rPr lang="en-US" altLang="en-US" sz="2200" b="1" dirty="0"/>
              <a:t>51%</a:t>
            </a:r>
          </a:p>
        </p:txBody>
      </p:sp>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87742" y="1375667"/>
            <a:ext cx="925221" cy="925221"/>
          </a:xfrm>
          <a:prstGeom prst="rect">
            <a:avLst/>
          </a:prstGeom>
        </p:spPr>
      </p:pic>
      <p:graphicFrame>
        <p:nvGraphicFramePr>
          <p:cNvPr id="8" name="Chart 7"/>
          <p:cNvGraphicFramePr/>
          <p:nvPr>
            <p:extLst>
              <p:ext uri="{D42A27DB-BD31-4B8C-83A1-F6EECF244321}">
                <p14:modId xmlns:p14="http://schemas.microsoft.com/office/powerpoint/2010/main" val="3329658732"/>
              </p:ext>
            </p:extLst>
          </p:nvPr>
        </p:nvGraphicFramePr>
        <p:xfrm>
          <a:off x="1087964" y="5182807"/>
          <a:ext cx="6968072" cy="965971"/>
        </p:xfrm>
        <a:graphic>
          <a:graphicData uri="http://schemas.openxmlformats.org/drawingml/2006/chart">
            <c:chart xmlns:c="http://schemas.openxmlformats.org/drawingml/2006/chart" xmlns:r="http://schemas.openxmlformats.org/officeDocument/2006/relationships" r:id="rId9"/>
          </a:graphicData>
        </a:graphic>
      </p:graphicFrame>
      <p:sp>
        <p:nvSpPr>
          <p:cNvPr id="31" name="TextBox 82"/>
          <p:cNvSpPr txBox="1">
            <a:spLocks noChangeArrowheads="1"/>
          </p:cNvSpPr>
          <p:nvPr/>
        </p:nvSpPr>
        <p:spPr bwMode="auto">
          <a:xfrm>
            <a:off x="1087964" y="4958203"/>
            <a:ext cx="29634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ts val="0"/>
              </a:spcBef>
              <a:spcAft>
                <a:spcPts val="400"/>
              </a:spcAft>
              <a:buFont typeface="Arial" panose="020B0604020202020204" pitchFamily="34" charset="0"/>
              <a:buNone/>
            </a:pPr>
            <a:r>
              <a:rPr lang="en-US" altLang="en-US" sz="1200" b="1" dirty="0" smtClean="0">
                <a:latin typeface="+mj-lt"/>
              </a:rPr>
              <a:t>Funding in FY2019 spending bills</a:t>
            </a:r>
            <a:endParaRPr lang="en-US" altLang="en-US" sz="1200" b="1" dirty="0">
              <a:latin typeface="+mj-lt"/>
            </a:endParaRPr>
          </a:p>
        </p:txBody>
      </p:sp>
    </p:spTree>
    <p:extLst>
      <p:ext uri="{BB962C8B-B14F-4D97-AF65-F5344CB8AC3E}">
        <p14:creationId xmlns:p14="http://schemas.microsoft.com/office/powerpoint/2010/main" val="1877371827"/>
      </p:ext>
    </p:extLst>
  </p:cSld>
  <p:clrMapOvr>
    <a:masterClrMapping/>
  </p:clrMapOvr>
</p:sld>
</file>

<file path=ppt/theme/theme1.xml><?xml version="1.0" encoding="utf-8"?>
<a:theme xmlns:a="http://schemas.openxmlformats.org/drawingml/2006/main" name="Office Theme">
  <a:themeElements>
    <a:clrScheme name="NJ v8">
      <a:dk1>
        <a:srgbClr val="000000"/>
      </a:dk1>
      <a:lt1>
        <a:srgbClr val="FFFFFF"/>
      </a:lt1>
      <a:dk2>
        <a:srgbClr val="A02C1C"/>
      </a:dk2>
      <a:lt2>
        <a:srgbClr val="284D81"/>
      </a:lt2>
      <a:accent1>
        <a:srgbClr val="8B724A"/>
      </a:accent1>
      <a:accent2>
        <a:srgbClr val="55527A"/>
      </a:accent2>
      <a:accent3>
        <a:srgbClr val="477367"/>
      </a:accent3>
      <a:accent4>
        <a:srgbClr val="734761"/>
      </a:accent4>
      <a:accent5>
        <a:srgbClr val="769DA3"/>
      </a:accent5>
      <a:accent6>
        <a:srgbClr val="8A806E"/>
      </a:accent6>
      <a:hlink>
        <a:srgbClr val="8A714A"/>
      </a:hlink>
      <a:folHlink>
        <a:srgbClr val="B0966B"/>
      </a:folHlink>
    </a:clrScheme>
    <a:fontScheme name="National Journal">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0EAE3"/>
        </a:solidFill>
        <a:ln>
          <a:noFill/>
        </a:ln>
        <a:effectLst/>
      </a:spPr>
      <a:bodyPr lIns="91440" tIns="91440" rIns="91440" bIns="91440"/>
      <a:lstStyle>
        <a:defPPr>
          <a:spcAft>
            <a:spcPts val="400"/>
          </a:spcAft>
          <a:defRPr sz="1200" b="1" dirty="0">
            <a:solidFill>
              <a:schemeClr val="tx1">
                <a:lumMod val="95000"/>
                <a:lumOff val="5000"/>
              </a:schemeClr>
            </a:solidFill>
            <a:latin typeface="Georgia"/>
            <a:cs typeface="Georgia"/>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noAutofit/>
      </a:bodyPr>
      <a:lstStyle>
        <a:defPPr>
          <a:spcAft>
            <a:spcPts val="400"/>
          </a:spcAft>
          <a:defRPr sz="1200" b="1" dirty="0" smtClean="0">
            <a:solidFill>
              <a:srgbClr val="71B2C7"/>
            </a:solidFill>
            <a:latin typeface="Georgia"/>
            <a:cs typeface="Georgia"/>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6154</TotalTime>
  <Words>236</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ＭＳ Ｐゴシック</vt:lpstr>
      <vt:lpstr>Arial</vt:lpstr>
      <vt:lpstr>Calibri</vt:lpstr>
      <vt:lpstr>Georgia</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dc:creator>Laura</dc:creator>
  <cp:lastModifiedBy>Stublen, Daniel</cp:lastModifiedBy>
  <cp:revision>267</cp:revision>
  <dcterms:created xsi:type="dcterms:W3CDTF">2017-06-26T14:07:23Z</dcterms:created>
  <dcterms:modified xsi:type="dcterms:W3CDTF">2018-09-06T16:10:32Z</dcterms:modified>
</cp:coreProperties>
</file>