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8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2"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3AC"/>
    <a:srgbClr val="FAF1D5"/>
    <a:srgbClr val="E6B92E"/>
    <a:srgbClr val="C9C1C5"/>
    <a:srgbClr val="F6F3EF"/>
    <a:srgbClr val="F0EBE3"/>
    <a:srgbClr val="04070C"/>
    <a:srgbClr val="FCFBFA"/>
    <a:srgbClr val="FDF3F1"/>
    <a:srgbClr val="F8D8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5679"/>
  </p:normalViewPr>
  <p:slideViewPr>
    <p:cSldViewPr snapToGrid="0" snapToObjects="1">
      <p:cViewPr varScale="1">
        <p:scale>
          <a:sx n="102" d="100"/>
          <a:sy n="102" d="100"/>
        </p:scale>
        <p:origin x="472" y="19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8" d="100"/>
          <a:sy n="118" d="100"/>
        </p:scale>
        <p:origin x="383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dirty="0"/>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9/4/18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dirty="0"/>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https://www.politico.com/story/2018/09/04/kavanaugh-remarks-neutral-umpire-806306</a:t>
            </a:r>
          </a:p>
        </p:txBody>
      </p:sp>
      <p:sp>
        <p:nvSpPr>
          <p:cNvPr id="4" name="Slide Number Placeholder 3"/>
          <p:cNvSpPr>
            <a:spLocks noGrp="1"/>
          </p:cNvSpPr>
          <p:nvPr>
            <p:ph type="sldNum" sz="quarter" idx="5"/>
          </p:nvPr>
        </p:nvSpPr>
        <p:spPr/>
        <p:txBody>
          <a:bodyPr/>
          <a:lstStyle/>
          <a:p>
            <a:fld id="{D556A13F-28BC-9E49-9D0E-49492B51710C}" type="slidenum">
              <a:rPr lang="en-US" smtClean="0"/>
              <a:t>1</a:t>
            </a:fld>
            <a:endParaRPr lang="en-US" dirty="0"/>
          </a:p>
        </p:txBody>
      </p:sp>
    </p:spTree>
    <p:extLst>
      <p:ext uri="{BB962C8B-B14F-4D97-AF65-F5344CB8AC3E}">
        <p14:creationId xmlns:p14="http://schemas.microsoft.com/office/powerpoint/2010/main" val="374677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9/4/18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9/4/18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07400" cy="69564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t>Key takeaways from Brett Kavanaugh’s Supreme Court confirmation hearing: Day 1</a:t>
            </a:r>
          </a:p>
          <a:p>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1</a:t>
            </a:fld>
            <a:endParaRPr lang="en-US" dirty="0"/>
          </a:p>
        </p:txBody>
      </p:sp>
      <p:sp>
        <p:nvSpPr>
          <p:cNvPr id="28" name="TextBox 1"/>
          <p:cNvSpPr txBox="1">
            <a:spLocks noChangeArrowheads="1"/>
          </p:cNvSpPr>
          <p:nvPr/>
        </p:nvSpPr>
        <p:spPr bwMode="auto">
          <a:xfrm>
            <a:off x="849082" y="1518349"/>
            <a:ext cx="7731761" cy="89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j-lt"/>
              </a:rPr>
              <a:t>Democrats’ protests of and objections to the hearing</a:t>
            </a:r>
          </a:p>
          <a:p>
            <a:pPr marL="171450" indent="-171450">
              <a:lnSpc>
                <a:spcPct val="100000"/>
              </a:lnSpc>
              <a:spcBef>
                <a:spcPct val="0"/>
              </a:spcBef>
            </a:pPr>
            <a:r>
              <a:rPr lang="en-US" altLang="en-US" sz="1100" dirty="0">
                <a:latin typeface="+mj-lt"/>
              </a:rPr>
              <a:t>The start of the confirmation hearing was delayed due to the objections of Senate Democrats, who interrupted Chairman Grassley 44 times in the first hour, citing the 42,000 documents released less than 24 hours before the hearing and the limited documents that have been made available regarding Judge Kavanaugh’s record </a:t>
            </a:r>
          </a:p>
          <a:p>
            <a:pPr marL="171450" indent="-171450">
              <a:lnSpc>
                <a:spcPct val="100000"/>
              </a:lnSpc>
              <a:spcBef>
                <a:spcPct val="0"/>
              </a:spcBef>
            </a:pPr>
            <a:r>
              <a:rPr lang="en-US" altLang="en-US" sz="1100" dirty="0">
                <a:latin typeface="+mj-lt"/>
              </a:rPr>
              <a:t>Sen. Blumenthal (D-CT) submitted a motion to adjourn and appealed to the rules and traditions of the Senate to allow a roll call vote on the motion, which was met with support, most notably from Sens. Harris (D-CA), Booker (D-NJ), Leahy (VT) and Durbin (IL)</a:t>
            </a:r>
          </a:p>
        </p:txBody>
      </p:sp>
      <p:sp>
        <p:nvSpPr>
          <p:cNvPr id="29" name="TextBox 12"/>
          <p:cNvSpPr txBox="1">
            <a:spLocks noChangeArrowheads="1"/>
          </p:cNvSpPr>
          <p:nvPr/>
        </p:nvSpPr>
        <p:spPr bwMode="auto">
          <a:xfrm>
            <a:off x="849082" y="2759912"/>
            <a:ext cx="77317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j-lt"/>
              </a:rPr>
              <a:t>Chairman Grassley’s resistance </a:t>
            </a:r>
          </a:p>
          <a:p>
            <a:pPr marL="171450" indent="-171450">
              <a:lnSpc>
                <a:spcPct val="100000"/>
              </a:lnSpc>
              <a:spcBef>
                <a:spcPct val="0"/>
              </a:spcBef>
            </a:pPr>
            <a:r>
              <a:rPr lang="en-US" altLang="en-US" sz="1100" dirty="0">
                <a:latin typeface="+mj-lt"/>
              </a:rPr>
              <a:t>Senate Judiciary Committee Chairman Chuck Grassley (R-IA) denied the motion to adjourn, sparring with both Sen. Blumenthal and Sen. Booker</a:t>
            </a:r>
          </a:p>
          <a:p>
            <a:pPr marL="171450" indent="-171450">
              <a:lnSpc>
                <a:spcPct val="100000"/>
              </a:lnSpc>
              <a:spcBef>
                <a:spcPct val="0"/>
              </a:spcBef>
            </a:pPr>
            <a:r>
              <a:rPr lang="en-US" altLang="en-US" sz="1100" dirty="0">
                <a:latin typeface="+mj-lt"/>
              </a:rPr>
              <a:t>Sen. Grassley argued that the session was not an “executive business session,” and thus the motion could be denied  </a:t>
            </a:r>
          </a:p>
        </p:txBody>
      </p:sp>
      <p:sp>
        <p:nvSpPr>
          <p:cNvPr id="30" name="TextBox 12"/>
          <p:cNvSpPr txBox="1">
            <a:spLocks noChangeArrowheads="1"/>
          </p:cNvSpPr>
          <p:nvPr/>
        </p:nvSpPr>
        <p:spPr bwMode="auto">
          <a:xfrm>
            <a:off x="849082" y="3520552"/>
            <a:ext cx="77317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j-lt"/>
              </a:rPr>
              <a:t>The prominence of protestors </a:t>
            </a:r>
          </a:p>
          <a:p>
            <a:pPr marL="171450" indent="-171450">
              <a:lnSpc>
                <a:spcPct val="100000"/>
              </a:lnSpc>
              <a:spcBef>
                <a:spcPct val="0"/>
              </a:spcBef>
            </a:pPr>
            <a:r>
              <a:rPr lang="en-US" altLang="en-US" sz="1100" dirty="0">
                <a:latin typeface="+mj-lt"/>
              </a:rPr>
              <a:t>Throughout the first day of the confirmation hearing, predominantly female protestors erupted in opposition to Kavanaugh’s confirmation </a:t>
            </a:r>
          </a:p>
          <a:p>
            <a:pPr marL="171450" indent="-171450">
              <a:lnSpc>
                <a:spcPct val="100000"/>
              </a:lnSpc>
              <a:spcBef>
                <a:spcPct val="0"/>
              </a:spcBef>
            </a:pPr>
            <a:r>
              <a:rPr lang="en-US" altLang="en-US" sz="1100" dirty="0">
                <a:latin typeface="+mj-lt"/>
              </a:rPr>
              <a:t>Over 30 protestors were arrested and removed from the hearing, including an organizer for the Women’s March  </a:t>
            </a:r>
            <a:endParaRPr lang="en-US" altLang="en-US" sz="1100" dirty="0"/>
          </a:p>
        </p:txBody>
      </p:sp>
      <p:sp>
        <p:nvSpPr>
          <p:cNvPr id="32" name="TextBox 12"/>
          <p:cNvSpPr txBox="1">
            <a:spLocks noChangeArrowheads="1"/>
          </p:cNvSpPr>
          <p:nvPr/>
        </p:nvSpPr>
        <p:spPr bwMode="auto">
          <a:xfrm>
            <a:off x="849083" y="4264534"/>
            <a:ext cx="79631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j-lt"/>
              </a:rPr>
              <a:t>Kavanaugh’s opening statements</a:t>
            </a:r>
          </a:p>
          <a:p>
            <a:pPr marL="171450" indent="-171450">
              <a:lnSpc>
                <a:spcPct val="100000"/>
              </a:lnSpc>
              <a:spcBef>
                <a:spcPct val="0"/>
              </a:spcBef>
            </a:pPr>
            <a:r>
              <a:rPr lang="en-US" altLang="en-US" sz="1100" dirty="0">
                <a:latin typeface="+mj-lt"/>
              </a:rPr>
              <a:t>In his opening statement, Judge Kavanaugh spoke of his admiration for Justice Kennedy as a mentor and as a figure symbolizing the “independence of the judiciary”</a:t>
            </a:r>
          </a:p>
          <a:p>
            <a:pPr marL="171450" indent="-171450">
              <a:lnSpc>
                <a:spcPct val="100000"/>
              </a:lnSpc>
              <a:spcBef>
                <a:spcPct val="0"/>
              </a:spcBef>
            </a:pPr>
            <a:r>
              <a:rPr lang="en-US" altLang="en-US" sz="1100" dirty="0">
                <a:latin typeface="+mj-lt"/>
              </a:rPr>
              <a:t>Kavanaugh argued for the bipartisan nature of the Court, saying he would act as a member of the nine-player team</a:t>
            </a:r>
          </a:p>
          <a:p>
            <a:pPr marL="171450" indent="-171450">
              <a:lnSpc>
                <a:spcPct val="100000"/>
              </a:lnSpc>
              <a:spcBef>
                <a:spcPct val="0"/>
              </a:spcBef>
            </a:pPr>
            <a:r>
              <a:rPr lang="en-US" altLang="en-US" sz="1100" dirty="0">
                <a:latin typeface="+mj-lt"/>
              </a:rPr>
              <a:t>He spoke about his extensive record on the DC Circuit Court and his desire as a judge to establish equality for all Americans</a:t>
            </a:r>
          </a:p>
        </p:txBody>
      </p:sp>
      <p:sp>
        <p:nvSpPr>
          <p:cNvPr id="33" name="TextBox 32"/>
          <p:cNvSpPr txBox="1"/>
          <p:nvPr/>
        </p:nvSpPr>
        <p:spPr>
          <a:xfrm>
            <a:off x="443628" y="1447303"/>
            <a:ext cx="382588" cy="646113"/>
          </a:xfrm>
          <a:prstGeom prst="rect">
            <a:avLst/>
          </a:prstGeom>
          <a:noFill/>
        </p:spPr>
        <p:txBody>
          <a:bodyPr wrap="none">
            <a:noAutofit/>
          </a:bodyPr>
          <a:lstStyle/>
          <a:p>
            <a:pPr>
              <a:defRPr/>
            </a:pPr>
            <a:r>
              <a:rPr lang="en-US" sz="3600" b="1" dirty="0">
                <a:solidFill>
                  <a:schemeClr val="accent1"/>
                </a:solidFill>
                <a:latin typeface="+mj-lt"/>
              </a:rPr>
              <a:t>1</a:t>
            </a:r>
          </a:p>
        </p:txBody>
      </p:sp>
      <p:sp>
        <p:nvSpPr>
          <p:cNvPr id="49" name="TextBox 48"/>
          <p:cNvSpPr txBox="1"/>
          <p:nvPr/>
        </p:nvSpPr>
        <p:spPr>
          <a:xfrm>
            <a:off x="429038" y="2558978"/>
            <a:ext cx="442912" cy="647700"/>
          </a:xfrm>
          <a:prstGeom prst="rect">
            <a:avLst/>
          </a:prstGeom>
          <a:noFill/>
        </p:spPr>
        <p:txBody>
          <a:bodyPr wrap="none">
            <a:noAutofit/>
          </a:bodyPr>
          <a:lstStyle/>
          <a:p>
            <a:pPr>
              <a:defRPr/>
            </a:pPr>
            <a:r>
              <a:rPr lang="en-US" sz="3600" b="1" dirty="0">
                <a:solidFill>
                  <a:schemeClr val="accent1"/>
                </a:solidFill>
                <a:latin typeface="+mj-lt"/>
              </a:rPr>
              <a:t>2</a:t>
            </a:r>
          </a:p>
        </p:txBody>
      </p:sp>
      <p:sp>
        <p:nvSpPr>
          <p:cNvPr id="50" name="TextBox 49"/>
          <p:cNvSpPr txBox="1"/>
          <p:nvPr/>
        </p:nvSpPr>
        <p:spPr>
          <a:xfrm>
            <a:off x="409344" y="3396269"/>
            <a:ext cx="439738" cy="646112"/>
          </a:xfrm>
          <a:prstGeom prst="rect">
            <a:avLst/>
          </a:prstGeom>
          <a:noFill/>
        </p:spPr>
        <p:txBody>
          <a:bodyPr wrap="none">
            <a:noAutofit/>
          </a:bodyPr>
          <a:lstStyle/>
          <a:p>
            <a:pPr>
              <a:defRPr/>
            </a:pPr>
            <a:r>
              <a:rPr lang="en-US" sz="3600" b="1" dirty="0">
                <a:solidFill>
                  <a:schemeClr val="accent1"/>
                </a:solidFill>
                <a:latin typeface="+mj-lt"/>
              </a:rPr>
              <a:t>3</a:t>
            </a:r>
          </a:p>
        </p:txBody>
      </p:sp>
      <p:sp>
        <p:nvSpPr>
          <p:cNvPr id="51" name="TextBox 50"/>
          <p:cNvSpPr txBox="1"/>
          <p:nvPr/>
        </p:nvSpPr>
        <p:spPr>
          <a:xfrm>
            <a:off x="425862" y="4197396"/>
            <a:ext cx="446088" cy="647700"/>
          </a:xfrm>
          <a:prstGeom prst="rect">
            <a:avLst/>
          </a:prstGeom>
          <a:noFill/>
        </p:spPr>
        <p:txBody>
          <a:bodyPr wrap="none">
            <a:noAutofit/>
          </a:bodyPr>
          <a:lstStyle/>
          <a:p>
            <a:pPr>
              <a:defRPr/>
            </a:pPr>
            <a:r>
              <a:rPr lang="en-US" sz="3600" b="1" dirty="0">
                <a:solidFill>
                  <a:schemeClr val="accent1"/>
                </a:solidFill>
                <a:latin typeface="+mj-lt"/>
              </a:rPr>
              <a:t>4</a:t>
            </a:r>
          </a:p>
        </p:txBody>
      </p:sp>
      <p:sp>
        <p:nvSpPr>
          <p:cNvPr id="17" name="TextBox 16"/>
          <p:cNvSpPr txBox="1"/>
          <p:nvPr/>
        </p:nvSpPr>
        <p:spPr>
          <a:xfrm>
            <a:off x="443628" y="5126212"/>
            <a:ext cx="428322" cy="646331"/>
          </a:xfrm>
          <a:prstGeom prst="rect">
            <a:avLst/>
          </a:prstGeom>
          <a:noFill/>
        </p:spPr>
        <p:txBody>
          <a:bodyPr wrap="none">
            <a:noAutofit/>
          </a:bodyPr>
          <a:lstStyle/>
          <a:p>
            <a:pPr>
              <a:defRPr/>
            </a:pPr>
            <a:r>
              <a:rPr lang="en-US" sz="3600" b="1" dirty="0">
                <a:solidFill>
                  <a:schemeClr val="accent1"/>
                </a:solidFill>
                <a:latin typeface="+mj-lt"/>
              </a:rPr>
              <a:t>5</a:t>
            </a:r>
          </a:p>
        </p:txBody>
      </p:sp>
      <p:sp>
        <p:nvSpPr>
          <p:cNvPr id="18" name="TextBox 12"/>
          <p:cNvSpPr txBox="1">
            <a:spLocks noChangeArrowheads="1"/>
          </p:cNvSpPr>
          <p:nvPr/>
        </p:nvSpPr>
        <p:spPr bwMode="auto">
          <a:xfrm>
            <a:off x="849082" y="5219447"/>
            <a:ext cx="77317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j-lt"/>
              </a:rPr>
              <a:t>A look at what’s to come</a:t>
            </a:r>
          </a:p>
          <a:p>
            <a:pPr marL="171450" indent="-171450">
              <a:lnSpc>
                <a:spcPct val="100000"/>
              </a:lnSpc>
              <a:spcBef>
                <a:spcPct val="0"/>
              </a:spcBef>
            </a:pPr>
            <a:r>
              <a:rPr lang="en-US" altLang="en-US" sz="1100" dirty="0">
                <a:latin typeface="+mj-lt"/>
              </a:rPr>
              <a:t>Democratic senators referenced topics that will be discussed in the coming days of the confirmation hearing, including Kavanaugh’s stance on </a:t>
            </a:r>
            <a:r>
              <a:rPr lang="en-US" altLang="en-US" sz="1100" i="1" dirty="0">
                <a:latin typeface="+mj-lt"/>
              </a:rPr>
              <a:t>Roe v. Wade</a:t>
            </a:r>
            <a:r>
              <a:rPr lang="en-US" altLang="en-US" sz="1100" dirty="0">
                <a:latin typeface="+mj-lt"/>
              </a:rPr>
              <a:t>, the ability to indict a sitting president and his position on the legality of the Affordable Care Act </a:t>
            </a: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sp>
        <p:nvSpPr>
          <p:cNvPr id="23" name="Text Placeholder 18"/>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Alice Johnson | Slide last updated on: September 4, 2018</a:t>
            </a:r>
          </a:p>
        </p:txBody>
      </p:sp>
      <p:sp>
        <p:nvSpPr>
          <p:cNvPr id="24"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Georgia"/>
                <a:cs typeface="Georgia"/>
              </a:rPr>
              <a:t>Sources: C-Span; Politico</a:t>
            </a:r>
          </a:p>
        </p:txBody>
      </p:sp>
    </p:spTree>
    <p:extLst>
      <p:ext uri="{BB962C8B-B14F-4D97-AF65-F5344CB8AC3E}">
        <p14:creationId xmlns:p14="http://schemas.microsoft.com/office/powerpoint/2010/main" val="900076958"/>
      </p:ext>
    </p:extLst>
  </p:cSld>
  <p:clrMapOvr>
    <a:masterClrMapping/>
  </p:clrMapOvr>
</p:sld>
</file>

<file path=ppt/theme/theme1.xml><?xml version="1.0" encoding="utf-8"?>
<a:theme xmlns:a="http://schemas.openxmlformats.org/drawingml/2006/main" name="Office Theme">
  <a:themeElements>
    <a:clrScheme name="NJ v8">
      <a:dk1>
        <a:srgbClr val="000000"/>
      </a:dk1>
      <a:lt1>
        <a:srgbClr val="FFFFFF"/>
      </a:lt1>
      <a:dk2>
        <a:srgbClr val="A02C1C"/>
      </a:dk2>
      <a:lt2>
        <a:srgbClr val="284D81"/>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National Journal">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ln>
          <a:noFill/>
        </a:ln>
        <a:effectLst/>
      </a:spPr>
      <a:bodyPr lIns="91440" tIns="91440" rIns="91440" bIns="91440"/>
      <a:lstStyle>
        <a:defPPr>
          <a:spcAft>
            <a:spcPts val="400"/>
          </a:spcAft>
          <a:defRPr sz="1200" b="1" dirty="0">
            <a:solidFill>
              <a:schemeClr val="tx1">
                <a:lumMod val="95000"/>
                <a:lumOff val="5000"/>
              </a:schemeClr>
            </a:solidFill>
            <a:latin typeface="Georgia"/>
            <a:cs typeface="Georgia"/>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spcAft>
            <a:spcPts val="400"/>
          </a:spcAft>
          <a:defRPr sz="1200" b="1" dirty="0" smtClean="0">
            <a:solidFill>
              <a:srgbClr val="71B2C7"/>
            </a:solidFill>
            <a:latin typeface="Georgia"/>
            <a:cs typeface="Georgi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6228</TotalTime>
  <Words>385</Words>
  <Application>Microsoft Macintosh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ＭＳ Ｐゴシック</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Microsoft Office User</cp:lastModifiedBy>
  <cp:revision>268</cp:revision>
  <cp:lastPrinted>2018-09-04T21:12:47Z</cp:lastPrinted>
  <dcterms:created xsi:type="dcterms:W3CDTF">2017-06-26T14:07:23Z</dcterms:created>
  <dcterms:modified xsi:type="dcterms:W3CDTF">2018-09-04T21:16:23Z</dcterms:modified>
</cp:coreProperties>
</file>