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290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2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pos="1632" userDrawn="1">
          <p15:clr>
            <a:srgbClr val="A4A3A4"/>
          </p15:clr>
        </p15:guide>
        <p15:guide id="4" orient="horz" pos="1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F0EAE3"/>
    <a:srgbClr val="D9D9D9"/>
    <a:srgbClr val="595959"/>
    <a:srgbClr val="D5E1D8"/>
    <a:srgbClr val="DDB1B1"/>
    <a:srgbClr val="71B3C7"/>
    <a:srgbClr val="765C92"/>
    <a:srgbClr val="F4E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6731"/>
  </p:normalViewPr>
  <p:slideViewPr>
    <p:cSldViewPr snapToGrid="0" snapToObjects="1">
      <p:cViewPr varScale="1">
        <p:scale>
          <a:sx n="115" d="100"/>
          <a:sy n="115" d="100"/>
        </p:scale>
        <p:origin x="1356" y="108"/>
      </p:cViewPr>
      <p:guideLst>
        <p:guide orient="horz" pos="1032"/>
        <p:guide pos="2208"/>
        <p:guide pos="1632"/>
        <p:guide orient="horz" pos="160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Dashboards\FL\FL-15-2018.08.29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Dashboards\FL\FL-15-2018.08.29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House.xlsm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House.xlsm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Dashboards\FL\FL-16-2018.08.29.xlsm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Dashboards\FL\FL-16-2018.08.29.xlsm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Dashboards\FL\FL-26-2018.08.29.xlsm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Dashboards\FL\FL-26-2018.08.29.xlsm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Senate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Senate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2016 Presidential</a:t>
            </a: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>
                <c:manualLayout>
                  <c:x val="-0.23950510562429084"/>
                  <c:y val="-1.77954117167809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>
                <c:manualLayout>
                  <c:x val="0.24354098006375277"/>
                  <c:y val="-7.366290988696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0.48599999999999999</c:v>
                </c:pt>
                <c:pt idx="1">
                  <c:v>0.47399999999999998</c:v>
                </c:pt>
                <c:pt idx="2" formatCode="0.000%">
                  <c:v>4.0000000000000036E-2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15-422C-94BB-A605DC84D367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15-422C-94BB-A605DC84D367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15-422C-94BB-A605DC84D367}"/>
              </c:ext>
            </c:extLst>
          </c:dPt>
          <c:dLbls>
            <c:dLbl>
              <c:idx val="0"/>
              <c:layout>
                <c:manualLayout>
                  <c:x val="-0.22671038378229486"/>
                  <c:y val="-1.33224886988135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15-422C-94BB-A605DC84D36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15-422C-94BB-A605DC84D36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15-422C-94BB-A605DC84D3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Election'!$B$14:$B$16</c:f>
              <c:numCache>
                <c:formatCode>0.0%</c:formatCode>
                <c:ptCount val="3"/>
                <c:pt idx="0">
                  <c:v>0.57999999999999996</c:v>
                </c:pt>
                <c:pt idx="1">
                  <c:v>0.43</c:v>
                </c:pt>
                <c:pt idx="2">
                  <c:v>-1.0000000000000009E-2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15-422C-94BB-A605DC84D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3E-4BA7-AB59-5CC8D0651321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3E-4BA7-AB59-5CC8D0651321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3E-4BA7-AB59-5CC8D06513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3E-4BA7-AB59-5CC8D065132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D3E-4BA7-AB59-5CC8D065132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3E-4BA7-AB59-5CC8D0651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Election'!$B$19:$B$21</c:f>
              <c:numCache>
                <c:formatCode>0.0%</c:formatCode>
                <c:ptCount val="3"/>
                <c:pt idx="0">
                  <c:v>0.53100000000000003</c:v>
                </c:pt>
                <c:pt idx="1">
                  <c:v>0.43099999999999999</c:v>
                </c:pt>
                <c:pt idx="2">
                  <c:v>3.8000000000000034E-2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3E-4BA7-AB59-5CC8D0651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296192142648833"/>
          <c:y val="0.19464721857684458"/>
          <c:w val="0.71322855476398772"/>
          <c:h val="0.7416953740157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'Current Election'!$M$12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Election'!$K$13:$K$18</c:f>
              <c:strCache>
                <c:ptCount val="6"/>
                <c:pt idx="0">
                  <c:v>Carlson*</c:v>
                </c:pt>
                <c:pt idx="1">
                  <c:v>Learned</c:v>
                </c:pt>
                <c:pt idx="2">
                  <c:v>Pena</c:v>
                </c:pt>
                <c:pt idx="3">
                  <c:v>Spano*</c:v>
                </c:pt>
                <c:pt idx="4">
                  <c:v>Combee</c:v>
                </c:pt>
                <c:pt idx="5">
                  <c:v>Harper</c:v>
                </c:pt>
              </c:strCache>
            </c:strRef>
          </c:cat>
          <c:val>
            <c:numRef>
              <c:f>'Current Election'!$M$13:$M$18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0.441</c:v>
                </c:pt>
                <c:pt idx="4">
                  <c:v>0.33800000000000002</c:v>
                </c:pt>
                <c:pt idx="5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A-4512-9AB4-169E314C999F}"/>
            </c:ext>
          </c:extLst>
        </c:ser>
        <c:ser>
          <c:idx val="1"/>
          <c:order val="1"/>
          <c:tx>
            <c:strRef>
              <c:f>'Current Election'!$N$12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Election'!$K$13:$K$18</c:f>
              <c:strCache>
                <c:ptCount val="6"/>
                <c:pt idx="0">
                  <c:v>Carlson*</c:v>
                </c:pt>
                <c:pt idx="1">
                  <c:v>Learned</c:v>
                </c:pt>
                <c:pt idx="2">
                  <c:v>Pena</c:v>
                </c:pt>
                <c:pt idx="3">
                  <c:v>Spano*</c:v>
                </c:pt>
                <c:pt idx="4">
                  <c:v>Combee</c:v>
                </c:pt>
                <c:pt idx="5">
                  <c:v>Harper</c:v>
                </c:pt>
              </c:strCache>
            </c:strRef>
          </c:cat>
          <c:val>
            <c:numRef>
              <c:f>'Current Election'!$N$13:$N$18</c:f>
              <c:numCache>
                <c:formatCode>0%</c:formatCode>
                <c:ptCount val="6"/>
                <c:pt idx="0">
                  <c:v>0.53400000000000003</c:v>
                </c:pt>
                <c:pt idx="1">
                  <c:v>0.316</c:v>
                </c:pt>
                <c:pt idx="2">
                  <c:v>0.15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A-4512-9AB4-169E314C9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House.xlsm]Cash'!$L$7:$M$13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Shapiro</c:v>
                  </c:pt>
                  <c:pt idx="4">
                    <c:v>Buchanan</c:v>
                  </c:pt>
                </c:lvl>
              </c:multiLvlStrCache>
            </c:multiLvlStrRef>
          </c:cat>
          <c:val>
            <c:numRef>
              <c:f>'[Election Dashboards - House.xlsm]Cash'!$N$7:$N$13</c:f>
              <c:numCache>
                <c:formatCode>"$"#,##0</c:formatCode>
                <c:ptCount val="7"/>
                <c:pt idx="0">
                  <c:v>1058893.57</c:v>
                </c:pt>
                <c:pt idx="1">
                  <c:v>273510.21000000002</c:v>
                </c:pt>
                <c:pt idx="2">
                  <c:v>785383.36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5-4683-BE23-CEBF8B220201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House.xlsm]Cash'!$L$7:$M$13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Shapiro</c:v>
                  </c:pt>
                  <c:pt idx="4">
                    <c:v>Buchanan</c:v>
                  </c:pt>
                </c:lvl>
              </c:multiLvlStrCache>
            </c:multiLvlStrRef>
          </c:cat>
          <c:val>
            <c:numRef>
              <c:f>'[Election Dashboards - House.xlsm]Cash'!$O$7:$O$13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2122335.75</c:v>
                </c:pt>
                <c:pt idx="5">
                  <c:v>1097516.07</c:v>
                </c:pt>
                <c:pt idx="6">
                  <c:v>2492087.34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15-4683-BE23-CEBF8B220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House.xlsm]Prev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2-4F9E-8727-1778CA9AEC8A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2-4F9E-8727-1778CA9AEC8A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2-4F9E-8727-1778CA9AEC8A}"/>
              </c:ext>
            </c:extLst>
          </c:dPt>
          <c:dLbls>
            <c:dLbl>
              <c:idx val="0"/>
              <c:layout>
                <c:manualLayout>
                  <c:x val="-0.22671038378229486"/>
                  <c:y val="-1.33224886988135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DF2-4F9E-8727-1778CA9AEC8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DF2-4F9E-8727-1778CA9AEC8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F2-4F9E-8727-1778CA9AEC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'[Election Dashboards - House.xlsm]Prev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House.xlsm]Prev Election'!$B$14:$B$16</c:f>
              <c:numCache>
                <c:formatCode>0.0%</c:formatCode>
                <c:ptCount val="3"/>
                <c:pt idx="0">
                  <c:v>0.6</c:v>
                </c:pt>
                <c:pt idx="1">
                  <c:v>0.4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F2-4F9E-8727-1778CA9AE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House.xlsm]Prev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1E-4398-B2E0-246841671E66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1E-4398-B2E0-246841671E66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1E-4398-B2E0-246841671E6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C1E-4398-B2E0-246841671E6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C1E-4398-B2E0-246841671E6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1E-4398-B2E0-246841671E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'[Election Dashboards - House.xlsm]Prev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House.xlsm]Prev Election'!$B$19:$B$21</c:f>
              <c:numCache>
                <c:formatCode>0.0%</c:formatCode>
                <c:ptCount val="3"/>
                <c:pt idx="0">
                  <c:v>0.53700000000000003</c:v>
                </c:pt>
                <c:pt idx="1">
                  <c:v>0.43</c:v>
                </c:pt>
                <c:pt idx="2">
                  <c:v>3.2999999999999918E-2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1E-4398-B2E0-246841671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296192142648833"/>
          <c:y val="0.19464721857684458"/>
          <c:w val="0.61269945423488725"/>
          <c:h val="0.7416953740157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'[Election Dashboards - House.xlsm]Current Election'!$M$12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House.xlsm]Current Election'!$K$13:$K$15</c:f>
              <c:strCache>
                <c:ptCount val="3"/>
                <c:pt idx="0">
                  <c:v>Shapiro*</c:v>
                </c:pt>
                <c:pt idx="1">
                  <c:v>Schneider</c:v>
                </c:pt>
                <c:pt idx="2">
                  <c:v>Buchanan*</c:v>
                </c:pt>
              </c:strCache>
            </c:strRef>
          </c:cat>
          <c:val>
            <c:numRef>
              <c:f>'[Election Dashboards - House.xlsm]Current Election'!$M$13:$M$15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A-46BE-8F95-BEAEBD452F80}"/>
            </c:ext>
          </c:extLst>
        </c:ser>
        <c:ser>
          <c:idx val="1"/>
          <c:order val="1"/>
          <c:tx>
            <c:strRef>
              <c:f>'[Election Dashboards - House.xlsm]Current Election'!$N$12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House.xlsm]Current Election'!$K$13:$K$15</c:f>
              <c:strCache>
                <c:ptCount val="3"/>
                <c:pt idx="0">
                  <c:v>Shapiro*</c:v>
                </c:pt>
                <c:pt idx="1">
                  <c:v>Schneider</c:v>
                </c:pt>
                <c:pt idx="2">
                  <c:v>Buchanan*</c:v>
                </c:pt>
              </c:strCache>
            </c:strRef>
          </c:cat>
          <c:val>
            <c:numRef>
              <c:f>'[Election Dashboards - House.xlsm]Current Election'!$N$13:$N$15</c:f>
              <c:numCache>
                <c:formatCode>0%</c:formatCode>
                <c:ptCount val="3"/>
                <c:pt idx="0">
                  <c:v>0.54700000000000004</c:v>
                </c:pt>
                <c:pt idx="1">
                  <c:v>0.45300000000000001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A-46BE-8F95-BEAEBD452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Baer</c:v>
                  </c:pt>
                  <c:pt idx="4">
                    <c:v>Mast</c:v>
                  </c:pt>
                </c:lvl>
              </c:multiLvlStrCache>
            </c:multiLvlStrRef>
          </c:cat>
          <c:val>
            <c:numRef>
              <c:f>Cash!$N$7:$N$13</c:f>
              <c:numCache>
                <c:formatCode>"$"#,##0</c:formatCode>
                <c:ptCount val="7"/>
                <c:pt idx="0">
                  <c:v>1562273.92</c:v>
                </c:pt>
                <c:pt idx="1">
                  <c:v>522543.21</c:v>
                </c:pt>
                <c:pt idx="2">
                  <c:v>1039730.71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9-478C-8DD3-2A2AB9206042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Baer</c:v>
                  </c:pt>
                  <c:pt idx="4">
                    <c:v>Mast</c:v>
                  </c:pt>
                </c:lvl>
              </c:multiLvlStrCache>
            </c:multiLvlStrRef>
          </c:cat>
          <c:val>
            <c:numRef>
              <c:f>Cash!$O$7:$O$13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3944127.59</c:v>
                </c:pt>
                <c:pt idx="5">
                  <c:v>2058978.42</c:v>
                </c:pt>
                <c:pt idx="6">
                  <c:v>1979767.3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29-478C-8DD3-2A2AB9206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00-489D-B39A-0D017FC90AA0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00-489D-B39A-0D017FC90AA0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00-489D-B39A-0D017FC90AA0}"/>
              </c:ext>
            </c:extLst>
          </c:dPt>
          <c:dLbls>
            <c:dLbl>
              <c:idx val="0"/>
              <c:layout>
                <c:manualLayout>
                  <c:x val="-0.22671038378229486"/>
                  <c:y val="-1.33224886988135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A00-489D-B39A-0D017FC90AA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A00-489D-B39A-0D017FC90AA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00-489D-B39A-0D017FC90A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Election'!$B$14:$B$16</c:f>
              <c:numCache>
                <c:formatCode>0.0%</c:formatCode>
                <c:ptCount val="3"/>
                <c:pt idx="0">
                  <c:v>0.54</c:v>
                </c:pt>
                <c:pt idx="1">
                  <c:v>0.43</c:v>
                </c:pt>
                <c:pt idx="2">
                  <c:v>3.0000000000000027E-2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00-489D-B39A-0D017FC90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9E-4209-A7CD-BF6019DE740C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9E-4209-A7CD-BF6019DE740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9E-4209-A7CD-BF6019DE74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E9E-4209-A7CD-BF6019DE740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E9E-4209-A7CD-BF6019DE74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9E-4209-A7CD-BF6019DE7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Election'!$B$19:$B$21</c:f>
              <c:numCache>
                <c:formatCode>0.0%</c:formatCode>
                <c:ptCount val="3"/>
                <c:pt idx="0">
                  <c:v>0.53299999999999992</c:v>
                </c:pt>
                <c:pt idx="1">
                  <c:v>0.441</c:v>
                </c:pt>
                <c:pt idx="2">
                  <c:v>2.6000000000000023E-2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9E-4209-A7CD-BF6019DE7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Pt>
            <c:idx val="6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445-4E55-9887-73D946E19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Gillum*</c:v>
                </c:pt>
                <c:pt idx="1">
                  <c:v>Graham</c:v>
                </c:pt>
                <c:pt idx="2">
                  <c:v>Levine</c:v>
                </c:pt>
                <c:pt idx="3">
                  <c:v>DeSantis*</c:v>
                </c:pt>
                <c:pt idx="4">
                  <c:v>Putnam</c:v>
                </c:pt>
                <c:pt idx="5">
                  <c:v>White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0.34300000000000003</c:v>
                </c:pt>
                <c:pt idx="1">
                  <c:v>0.313</c:v>
                </c:pt>
                <c:pt idx="2">
                  <c:v>0.20300000000000001</c:v>
                </c:pt>
                <c:pt idx="3">
                  <c:v>0.56499999999999995</c:v>
                </c:pt>
                <c:pt idx="4">
                  <c:v>0.36499999999999999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6932883389574"/>
          <c:y val="0.19464721857684458"/>
          <c:w val="0.80582114735658039"/>
          <c:h val="0.7416953740157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'Current Election'!$M$12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Election'!$K$13:$K$15</c:f>
              <c:strCache>
                <c:ptCount val="3"/>
                <c:pt idx="0">
                  <c:v>Baer*</c:v>
                </c:pt>
                <c:pt idx="1">
                  <c:v>Keith</c:v>
                </c:pt>
                <c:pt idx="2">
                  <c:v>Mast*</c:v>
                </c:pt>
              </c:strCache>
            </c:strRef>
          </c:cat>
          <c:val>
            <c:numRef>
              <c:f>'Current Election'!$M$13:$M$15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0.77700000000000002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5-427C-B600-8417DECD4FEB}"/>
            </c:ext>
          </c:extLst>
        </c:ser>
        <c:ser>
          <c:idx val="1"/>
          <c:order val="1"/>
          <c:tx>
            <c:strRef>
              <c:f>'Current Election'!$N$12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Election'!$K$13:$K$15</c:f>
              <c:strCache>
                <c:ptCount val="3"/>
                <c:pt idx="0">
                  <c:v>Baer*</c:v>
                </c:pt>
                <c:pt idx="1">
                  <c:v>Keith</c:v>
                </c:pt>
                <c:pt idx="2">
                  <c:v>Mast*</c:v>
                </c:pt>
              </c:strCache>
            </c:strRef>
          </c:cat>
          <c:val>
            <c:numRef>
              <c:f>'Current Election'!$N$13:$N$15</c:f>
              <c:numCache>
                <c:formatCode>0%</c:formatCode>
                <c:ptCount val="3"/>
                <c:pt idx="0">
                  <c:v>0.60299999999999998</c:v>
                </c:pt>
                <c:pt idx="1">
                  <c:v>0.39700000000000002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5-427C-B600-8417DECD4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Shalala</c:v>
                  </c:pt>
                  <c:pt idx="4">
                    <c:v>Salazar</c:v>
                  </c:pt>
                </c:lvl>
              </c:multiLvlStrCache>
            </c:multiLvlStrRef>
          </c:cat>
          <c:val>
            <c:numRef>
              <c:f>Cash!$N$7:$N$13</c:f>
              <c:numCache>
                <c:formatCode>"$"#,##0</c:formatCode>
                <c:ptCount val="7"/>
                <c:pt idx="0">
                  <c:v>1941473.89</c:v>
                </c:pt>
                <c:pt idx="1">
                  <c:v>810456.53</c:v>
                </c:pt>
                <c:pt idx="2">
                  <c:v>1131017.3600000001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3-46F8-8020-26B5C44CA5E3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Shalala</c:v>
                  </c:pt>
                  <c:pt idx="4">
                    <c:v>Salazar</c:v>
                  </c:pt>
                </c:lvl>
              </c:multiLvlStrCache>
            </c:multiLvlStrRef>
          </c:cat>
          <c:val>
            <c:numRef>
              <c:f>Cash!$O$7:$O$13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643130</c:v>
                </c:pt>
                <c:pt idx="5">
                  <c:v>64915.72</c:v>
                </c:pt>
                <c:pt idx="6">
                  <c:v>578214.28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3-46F8-8020-26B5C44CA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B5-46C9-9062-9808AE941CE1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B5-46C9-9062-9808AE941CE1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B5-46C9-9062-9808AE941CE1}"/>
              </c:ext>
            </c:extLst>
          </c:dPt>
          <c:dLbls>
            <c:dLbl>
              <c:idx val="0"/>
              <c:layout>
                <c:manualLayout>
                  <c:x val="-0.22671038378229486"/>
                  <c:y val="-1.33224886988135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B5-46C9-9062-9808AE941CE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2B5-46C9-9062-9808AE941CE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B5-46C9-9062-9808AE941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Election'!$B$14:$B$16</c:f>
              <c:numCache>
                <c:formatCode>0.0%</c:formatCode>
                <c:ptCount val="3"/>
                <c:pt idx="0">
                  <c:v>0.55000000000000004</c:v>
                </c:pt>
                <c:pt idx="1">
                  <c:v>0.45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B5-46C9-9062-9808AE941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89-4014-9906-AE4890A2F6BE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89-4014-9906-AE4890A2F6BE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89-4014-9906-AE4890A2F6B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189-4014-9906-AE4890A2F6B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189-4014-9906-AE4890A2F6B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89-4014-9906-AE4890A2F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'Prev Election'!$B$19:$B$21</c:f>
              <c:numCache>
                <c:formatCode>0.0%</c:formatCode>
                <c:ptCount val="3"/>
                <c:pt idx="0">
                  <c:v>0.38900000000000001</c:v>
                </c:pt>
                <c:pt idx="1">
                  <c:v>0.58499999999999996</c:v>
                </c:pt>
                <c:pt idx="2">
                  <c:v>2.6000000000000023E-2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89-4014-9906-AE4890A2F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296192142648833"/>
          <c:y val="0.19464721857684458"/>
          <c:w val="0.71322855476398772"/>
          <c:h val="0.7416953740157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'Current Election'!$M$12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Election'!$K$13:$K$20</c:f>
              <c:strCache>
                <c:ptCount val="8"/>
                <c:pt idx="0">
                  <c:v>Shalala*</c:v>
                </c:pt>
                <c:pt idx="1">
                  <c:v>Richardson</c:v>
                </c:pt>
                <c:pt idx="2">
                  <c:v>Gonzales</c:v>
                </c:pt>
                <c:pt idx="3">
                  <c:v>Haggman</c:v>
                </c:pt>
                <c:pt idx="4">
                  <c:v>Hepburn</c:v>
                </c:pt>
                <c:pt idx="5">
                  <c:v>Salazar*</c:v>
                </c:pt>
                <c:pt idx="6">
                  <c:v>Barreiro</c:v>
                </c:pt>
                <c:pt idx="7">
                  <c:v>Peiro</c:v>
                </c:pt>
              </c:strCache>
            </c:strRef>
          </c:cat>
          <c:val>
            <c:numRef>
              <c:f>'Current Election'!$M$13:$M$20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0.40500000000000003</c:v>
                </c:pt>
                <c:pt idx="6">
                  <c:v>0.25700000000000001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B-4AC6-B324-C46DC5EC826E}"/>
            </c:ext>
          </c:extLst>
        </c:ser>
        <c:ser>
          <c:idx val="1"/>
          <c:order val="1"/>
          <c:tx>
            <c:strRef>
              <c:f>'Current Election'!$N$12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Election'!$K$13:$K$20</c:f>
              <c:strCache>
                <c:ptCount val="8"/>
                <c:pt idx="0">
                  <c:v>Shalala*</c:v>
                </c:pt>
                <c:pt idx="1">
                  <c:v>Richardson</c:v>
                </c:pt>
                <c:pt idx="2">
                  <c:v>Gonzales</c:v>
                </c:pt>
                <c:pt idx="3">
                  <c:v>Haggman</c:v>
                </c:pt>
                <c:pt idx="4">
                  <c:v>Hepburn</c:v>
                </c:pt>
                <c:pt idx="5">
                  <c:v>Salazar*</c:v>
                </c:pt>
                <c:pt idx="6">
                  <c:v>Barreiro</c:v>
                </c:pt>
                <c:pt idx="7">
                  <c:v>Peiro</c:v>
                </c:pt>
              </c:strCache>
            </c:strRef>
          </c:cat>
          <c:val>
            <c:numRef>
              <c:f>'Current Election'!$N$13:$N$20</c:f>
              <c:numCache>
                <c:formatCode>0%</c:formatCode>
                <c:ptCount val="8"/>
                <c:pt idx="0">
                  <c:v>0.31900000000000001</c:v>
                </c:pt>
                <c:pt idx="1">
                  <c:v>0.27500000000000002</c:v>
                </c:pt>
                <c:pt idx="2">
                  <c:v>0.17499999999999999</c:v>
                </c:pt>
                <c:pt idx="3">
                  <c:v>0.16900000000000001</c:v>
                </c:pt>
                <c:pt idx="4">
                  <c:v>6.0999999999999999E-2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5B-4AC6-B324-C46DC5EC8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99215243135263"/>
          <c:y val="7.3091689521989772E-2"/>
          <c:w val="0.71184741183386302"/>
          <c:h val="0.853816620956020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Gillum</c:v>
                </c:pt>
                <c:pt idx="1">
                  <c:v>DeSantis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1400000</c:v>
                </c:pt>
                <c:pt idx="1">
                  <c:v>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</c:scaling>
        <c:delete val="1"/>
        <c:axPos val="t"/>
        <c:numFmt formatCode="&quot;$&quot;#,##0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2014</a:t>
            </a:r>
            <a:r>
              <a:rPr lang="en-US" sz="1100" baseline="0" dirty="0">
                <a:solidFill>
                  <a:schemeClr val="tx1"/>
                </a:solidFill>
                <a:latin typeface="+mj-lt"/>
              </a:rPr>
              <a:t> Governor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>
                <c:manualLayout>
                  <c:x val="-0.24603989307646981"/>
                  <c:y val="5.79142420920504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>
                <c:manualLayout>
                  <c:x val="0.26314559969538631"/>
                  <c:y val="-6.52503949420917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03"/>
                      <c:h val="0.16370109590220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0.48099999999999998</c:v>
                </c:pt>
                <c:pt idx="1">
                  <c:v>0.47099999999999997</c:v>
                </c:pt>
                <c:pt idx="2" formatCode="0.000%">
                  <c:v>4.8000000000000043E-2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Senate.xlsm]Cash'!$L$7:$M$13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Nelson</c:v>
                  </c:pt>
                  <c:pt idx="4">
                    <c:v>Scott</c:v>
                  </c:pt>
                </c:lvl>
              </c:multiLvlStrCache>
            </c:multiLvlStrRef>
          </c:cat>
          <c:val>
            <c:numRef>
              <c:f>'[Election Dashboards - Senate.xlsm]Cash'!$N$7:$N$13</c:f>
              <c:numCache>
                <c:formatCode>"$"#,##0</c:formatCode>
                <c:ptCount val="7"/>
                <c:pt idx="0">
                  <c:v>16340115</c:v>
                </c:pt>
                <c:pt idx="1">
                  <c:v>4386436</c:v>
                </c:pt>
                <c:pt idx="2">
                  <c:v>13699130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8-4558-83F5-EAA3FF10E729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Senate.xlsm]Cash'!$L$7:$M$13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Nelson</c:v>
                  </c:pt>
                  <c:pt idx="4">
                    <c:v>Scott</c:v>
                  </c:pt>
                </c:lvl>
              </c:multiLvlStrCache>
            </c:multiLvlStrRef>
          </c:cat>
          <c:val>
            <c:numRef>
              <c:f>'[Election Dashboards - Senate.xlsm]Cash'!$O$7:$O$13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22539009</c:v>
                </c:pt>
                <c:pt idx="5">
                  <c:v>18024244</c:v>
                </c:pt>
                <c:pt idx="6">
                  <c:v>4514764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78-4558-83F5-EAA3FF10E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2012 Senate</a:t>
            </a:r>
          </a:p>
        </c:rich>
      </c:tx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Senate.xlsm]Prev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2B-4D0F-A78C-961BB5BAB209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2B-4D0F-A78C-961BB5BAB209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2B-4D0F-A78C-961BB5BAB209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2B-4D0F-A78C-961BB5BAB2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'[Election Dashboards - Senate.xlsm]Prev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Senate.xlsm]Prev Election'!$B$14:$B$16</c:f>
              <c:numCache>
                <c:formatCode>0.0%</c:formatCode>
                <c:ptCount val="3"/>
                <c:pt idx="0">
                  <c:v>0.42</c:v>
                </c:pt>
                <c:pt idx="1">
                  <c:v>0.55000000000000004</c:v>
                </c:pt>
                <c:pt idx="2">
                  <c:v>3.0000000000000027E-2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2B-4D0F-A78C-961BB5BAB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Senate.xlsm]Prev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48-42C5-B7C9-D358449D77FC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48-42C5-B7C9-D358449D77FC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48-42C5-B7C9-D358449D77F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948-42C5-B7C9-D358449D77F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948-42C5-B7C9-D358449D77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48-42C5-B7C9-D358449D77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'[Election Dashboards - Senate.xlsm]Prev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Senate.xlsm]Prev Election'!$B$19:$B$21</c:f>
              <c:numCache>
                <c:formatCode>0.0%</c:formatCode>
                <c:ptCount val="3"/>
                <c:pt idx="0">
                  <c:v>0.48599999999999999</c:v>
                </c:pt>
                <c:pt idx="1">
                  <c:v>0.47399999999999998</c:v>
                </c:pt>
                <c:pt idx="2">
                  <c:v>4.0000000000000036E-2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48-42C5-B7C9-D358449D7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327938174394868"/>
          <c:y val="0.19464721857684458"/>
          <c:w val="0.65767299920843225"/>
          <c:h val="0.6201675962379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'[Election Dashboards - Senate.xlsm]Current Election'!$L$12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Senate.xlsm]Current Election'!$J$13:$J$15</c:f>
              <c:strCache>
                <c:ptCount val="3"/>
                <c:pt idx="0">
                  <c:v>Nelson*</c:v>
                </c:pt>
                <c:pt idx="1">
                  <c:v>Scott*</c:v>
                </c:pt>
                <c:pt idx="2">
                  <c:v>De La Fuente</c:v>
                </c:pt>
              </c:strCache>
            </c:strRef>
          </c:cat>
          <c:val>
            <c:numRef>
              <c:f>'[Election Dashboards - Senate.xlsm]Current Election'!$L$13:$L$15</c:f>
              <c:numCache>
                <c:formatCode>0%</c:formatCode>
                <c:ptCount val="3"/>
                <c:pt idx="0">
                  <c:v>0</c:v>
                </c:pt>
                <c:pt idx="1">
                  <c:v>0.88600000000000001</c:v>
                </c:pt>
                <c:pt idx="2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7-4A2F-B4D6-0290452EEDFD}"/>
            </c:ext>
          </c:extLst>
        </c:ser>
        <c:ser>
          <c:idx val="1"/>
          <c:order val="1"/>
          <c:tx>
            <c:strRef>
              <c:f>'[Election Dashboards - Senate.xlsm]Current Election'!$M$12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Senate.xlsm]Current Election'!$J$13:$J$15</c:f>
              <c:strCache>
                <c:ptCount val="3"/>
                <c:pt idx="0">
                  <c:v>Nelson*</c:v>
                </c:pt>
                <c:pt idx="1">
                  <c:v>Scott*</c:v>
                </c:pt>
                <c:pt idx="2">
                  <c:v>De La Fuente</c:v>
                </c:pt>
              </c:strCache>
            </c:strRef>
          </c:cat>
          <c:val>
            <c:numRef>
              <c:f>'[Election Dashboards - Senate.xlsm]Current Election'!$M$13:$M$15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D7-4A2F-B4D6-0290452EED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51192121818106073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Carlson</c:v>
                  </c:pt>
                  <c:pt idx="4">
                    <c:v>Spano</c:v>
                  </c:pt>
                </c:lvl>
              </c:multiLvlStrCache>
            </c:multiLvlStrRef>
          </c:cat>
          <c:val>
            <c:numRef>
              <c:f>Cash!$N$7:$N$13</c:f>
              <c:numCache>
                <c:formatCode>"$"#,##0</c:formatCode>
                <c:ptCount val="7"/>
                <c:pt idx="0">
                  <c:v>249772.25</c:v>
                </c:pt>
                <c:pt idx="1">
                  <c:v>57041</c:v>
                </c:pt>
                <c:pt idx="2">
                  <c:v>192731.25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3-4BA1-ABC7-B0E784A56536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Cash!$L$7:$M$13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Carlson</c:v>
                  </c:pt>
                  <c:pt idx="4">
                    <c:v>Spano</c:v>
                  </c:pt>
                </c:lvl>
              </c:multiLvlStrCache>
            </c:multiLvlStrRef>
          </c:cat>
          <c:val>
            <c:numRef>
              <c:f>Cash!$O$7:$O$13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157068.18</c:v>
                </c:pt>
                <c:pt idx="5">
                  <c:v>48793.87</c:v>
                </c:pt>
                <c:pt idx="6">
                  <c:v>108274.31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53-4BA1-ABC7-B0E784A56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0.77778</cdr:x>
      <cdr:y>0.8724</cdr:y>
    </cdr:from>
    <cdr:to>
      <cdr:x>1</cdr:x>
      <cdr:y>0.99566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1914525"/>
          <a:ext cx="1066800" cy="270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5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rPr>
            <a:t>*Primary</a:t>
          </a:r>
          <a:r>
            <a:rPr lang="en-US" sz="1050" baseline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rPr>
            <a:t> winner</a:t>
          </a:r>
          <a:endParaRPr lang="en-US" sz="1050">
            <a:solidFill>
              <a:schemeClr val="tx1">
                <a:lumMod val="75000"/>
                <a:lumOff val="25000"/>
              </a:schemeClr>
            </a:solidFill>
            <a:latin typeface="Georgia" panose="02040502050405020303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ck Scot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83523" y="1645227"/>
            <a:ext cx="914400" cy="9144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02052" y="1366183"/>
            <a:ext cx="4810161" cy="219034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2018 Primary Results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2018 election dashboard: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Florida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governor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Slide last updated on: August </a:t>
            </a:r>
            <a:r>
              <a:rPr lang="en-US" sz="700" dirty="0" smtClean="0">
                <a:latin typeface="Georgia"/>
                <a:cs typeface="Georgia"/>
              </a:rPr>
              <a:t>29, </a:t>
            </a:r>
            <a:r>
              <a:rPr lang="en-US" sz="700" dirty="0">
                <a:latin typeface="Georgia"/>
                <a:cs typeface="Georgia"/>
              </a:rPr>
              <a:t>2018</a:t>
            </a: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2018; The New York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Times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60061918"/>
              </p:ext>
            </p:extLst>
          </p:nvPr>
        </p:nvGraphicFramePr>
        <p:xfrm>
          <a:off x="1882344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55913094"/>
              </p:ext>
            </p:extLst>
          </p:nvPr>
        </p:nvGraphicFramePr>
        <p:xfrm>
          <a:off x="4169757" y="1645227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02052" y="3669251"/>
            <a:ext cx="4810161" cy="243861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Cash on Hand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5314463"/>
              </p:ext>
            </p:extLst>
          </p:nvPr>
        </p:nvGraphicFramePr>
        <p:xfrm>
          <a:off x="4169757" y="3959251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Rectangle 2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Filing deadline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May 4,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Primary election –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August 28,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November 6, 2018 </a:t>
            </a:r>
          </a:p>
        </p:txBody>
      </p:sp>
      <p:sp>
        <p:nvSpPr>
          <p:cNvPr id="25" name="TextBox 24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Seat currently held by:</a:t>
            </a:r>
            <a:endParaRPr lang="en-US" sz="1200" dirty="0">
              <a:latin typeface="+mj-lt"/>
            </a:endParaRPr>
          </a:p>
          <a:p>
            <a:pPr marL="171450" lvl="2" indent="-171450"/>
            <a:r>
              <a:rPr lang="en-US" sz="1200" i="1" dirty="0" smtClean="0">
                <a:latin typeface="+mj-lt"/>
              </a:rPr>
              <a:t>Rick Scott (R</a:t>
            </a:r>
            <a:r>
              <a:rPr lang="en-US" sz="1200" i="1" dirty="0">
                <a:latin typeface="+mj-lt"/>
              </a:rPr>
              <a:t>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r>
              <a:rPr lang="en-US" sz="1200" b="1" dirty="0">
                <a:latin typeface="+mj-lt"/>
              </a:rPr>
              <a:t>Cook Rating</a:t>
            </a:r>
            <a:r>
              <a:rPr lang="en-US" sz="1200" i="1" dirty="0">
                <a:latin typeface="+mj-lt"/>
              </a:rPr>
              <a:t>: Toss Up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843501936"/>
              </p:ext>
            </p:extLst>
          </p:nvPr>
        </p:nvGraphicFramePr>
        <p:xfrm>
          <a:off x="396789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745425" y="3293749"/>
            <a:ext cx="1066789" cy="2705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*Primary</a:t>
            </a:r>
            <a:r>
              <a:rPr lang="en-US" sz="10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winners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: FL-Senate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Election dates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Filing deadline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— May 4, 2018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Primary election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– August 28, 2018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General election —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November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Slide last updated on: August 29, 2018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National Journal Research, 2018; Ballotpedia, 2018; Cook Political Report, 2018.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Seat currently held by: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Bill Nelson (D)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Rating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Toss Up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Previous election results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/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636037"/>
              </p:ext>
            </p:extLst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246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lang="en-US" altLang="en-US" sz="2000" smtClean="0">
                <a:latin typeface="Georgia" charset="0"/>
                <a:ea typeface="ＭＳ Ｐゴシック" charset="-128"/>
                <a:cs typeface="MS PGothic" charset="-128"/>
              </a:rPr>
              <a:t>: FL-15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Filing deadline </a:t>
            </a:r>
            <a:r>
              <a:rPr lang="en-US" sz="1200" smtClean="0">
                <a:solidFill>
                  <a:prstClr val="black"/>
                </a:solidFill>
                <a:latin typeface="Georgia"/>
              </a:rPr>
              <a:t>— May 4, 2018</a:t>
            </a:r>
            <a:endParaRPr lang="en-US" sz="1200" dirty="0" smtClean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Primary election </a:t>
            </a:r>
            <a:r>
              <a:rPr lang="en-US" sz="1200" smtClean="0">
                <a:solidFill>
                  <a:prstClr val="black"/>
                </a:solidFill>
                <a:latin typeface="Georgia"/>
              </a:rPr>
              <a:t>– August 28,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November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smtClean="0">
                <a:latin typeface="Georgia"/>
                <a:cs typeface="Georgia"/>
              </a:rPr>
              <a:t>Slide last updated on: August 29, 2018</a:t>
            </a:r>
            <a:endParaRPr lang="en-US" sz="7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 smtClean="0">
                <a:latin typeface="+mj-lt"/>
              </a:rPr>
              <a:t>Seat currently held by:</a:t>
            </a:r>
            <a:endParaRPr lang="en-US" sz="1200" dirty="0" smtClean="0">
              <a:latin typeface="+mj-lt"/>
            </a:endParaRPr>
          </a:p>
          <a:p>
            <a:pPr marL="171450" lvl="2" indent="-171450"/>
            <a:r>
              <a:rPr lang="en-US" sz="1200" i="1" dirty="0" smtClean="0">
                <a:latin typeface="+mj-lt"/>
              </a:rPr>
              <a:t>Dennis Ross (R)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 smtClean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 smtClean="0">
              <a:latin typeface="+mj-lt"/>
            </a:endParaRPr>
          </a:p>
          <a:p>
            <a:pPr marL="171450" lvl="2" indent="-171450"/>
            <a:r>
              <a:rPr lang="en-US" sz="1200" b="1" dirty="0" smtClean="0">
                <a:latin typeface="+mj-lt"/>
              </a:rPr>
              <a:t>Cook Rating</a:t>
            </a:r>
            <a:r>
              <a:rPr lang="en-US" sz="1200" i="1" dirty="0" smtClean="0">
                <a:latin typeface="+mj-lt"/>
              </a:rPr>
              <a:t>: Lean R</a:t>
            </a:r>
          </a:p>
          <a:p>
            <a:pPr marL="171450" lvl="2" indent="-171450"/>
            <a:endParaRPr lang="en-US" sz="1200" b="1" dirty="0" smtClean="0">
              <a:solidFill>
                <a:prstClr val="black"/>
              </a:solidFill>
              <a:latin typeface="Georgia"/>
            </a:endParaRPr>
          </a:p>
          <a:p>
            <a:pPr marL="171450" lvl="2" indent="-171450"/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Cook Partisan Voting Index</a:t>
            </a:r>
            <a:r>
              <a:rPr lang="en-US" sz="1200" i="1" dirty="0" smtClean="0">
                <a:solidFill>
                  <a:prstClr val="black"/>
                </a:solidFill>
                <a:latin typeface="Georgia"/>
              </a:rPr>
              <a:t>: R+6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-BottomRight"/>
          <p:cNvGraphicFramePr>
            <a:graphicFrameLocks/>
          </p:cNvGraphicFramePr>
          <p:nvPr>
            <p:extLst/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Chart-BottomLeft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>
              <p:extLst/>
            </p:nvPr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/>
            </p:nvPr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-TopRight"/>
          <p:cNvGraphicFramePr>
            <a:graphicFrameLocks/>
          </p:cNvGraphicFramePr>
          <p:nvPr>
            <p:extLst/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02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: FL-16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Election dates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Filing deadline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— May 4, 2018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Primary election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– August 28, 2018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General election —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November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Slide last updated on: August 29, 2018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National Journal Research, 2018; Ballotpedia, 2018; Cook Political Report, 2018.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Seat currently held by: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Vern Buchanan (R)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Rating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Lean R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Partisan Voting Index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R+7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Previous election results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-BottomRight"/>
          <p:cNvGraphicFramePr>
            <a:graphicFrameLocks/>
          </p:cNvGraphicFramePr>
          <p:nvPr>
            <p:extLst/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Chart-BottomLeft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/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-TopRigh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246263"/>
              </p:ext>
            </p:extLst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3"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474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: FL-18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Election dates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Filing deadline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— May 4, 2018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Primary election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– August 28, 2018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General election —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November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Slide last updated on: August 29, 2018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National Journal Research, 2018; Ballotpedia, 2018; Cook Political Report, 2018.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Seat currently held by: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Brian Mast (R)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Rating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Lean R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Partisan Voting Index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R+5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Previous election results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-BottomRight"/>
          <p:cNvGraphicFramePr>
            <a:graphicFrameLocks/>
          </p:cNvGraphicFramePr>
          <p:nvPr>
            <p:extLst/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Chart-BottomLeft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>
              <p:extLst/>
            </p:nvPr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/>
            </p:nvPr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-TopRigh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315859"/>
              </p:ext>
            </p:extLst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050" name="Picture 2" descr="https://www.mastforcongress.com/wp-content/uploads/2017/03/5677d7_49be2e3b79f64d8abaaff5e8d05ef64c-300x247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96038" y="1638300"/>
            <a:ext cx="914400" cy="9144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: FL-27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Election dates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Filing deadline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— May 4, 2018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Primary election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– August 28, 2018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General election —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November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Slide last updated on: August 29, 2018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National Journal Research, 2018; Ballotpedia, 2018; Cook Political Report, 2018.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Seat currently held by: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Ileana Ros-Lehtinen (R)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Rating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Lean D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Cook Partisan Voting Index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 D+5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Previous election results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-BottomRight"/>
          <p:cNvGraphicFramePr>
            <a:graphicFrameLocks/>
          </p:cNvGraphicFramePr>
          <p:nvPr>
            <p:extLst/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Chart-BottomLeft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>
              <p:extLst/>
            </p:nvPr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/>
            </p:nvPr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-TopRight"/>
          <p:cNvGraphicFramePr>
            <a:graphicFrameLocks/>
          </p:cNvGraphicFramePr>
          <p:nvPr>
            <p:extLst/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702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6440</TotalTime>
  <Words>578</Words>
  <Application>Microsoft Office PowerPoint</Application>
  <PresentationFormat>On-screen Show (4:3)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Danari White</cp:lastModifiedBy>
  <cp:revision>184</cp:revision>
  <dcterms:created xsi:type="dcterms:W3CDTF">2017-06-26T14:07:23Z</dcterms:created>
  <dcterms:modified xsi:type="dcterms:W3CDTF">2018-08-29T20:45:38Z</dcterms:modified>
</cp:coreProperties>
</file>