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7C46"/>
    <a:srgbClr val="0C396F"/>
    <a:srgbClr val="B22830"/>
    <a:srgbClr val="F0EAE3"/>
    <a:srgbClr val="D9D9D9"/>
    <a:srgbClr val="595959"/>
    <a:srgbClr val="D5E1D8"/>
    <a:srgbClr val="DDB1B1"/>
    <a:srgbClr val="71B3C7"/>
    <a:srgbClr val="765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1512"/>
  </p:normalViewPr>
  <p:slideViewPr>
    <p:cSldViewPr snapToGrid="0" snapToObjects="1">
      <p:cViewPr>
        <p:scale>
          <a:sx n="66" d="100"/>
          <a:sy n="66" d="100"/>
        </p:scale>
        <p:origin x="936" y="6"/>
      </p:cViewPr>
      <p:guideLst>
        <p:guide orient="horz" pos="1008"/>
        <p:guide pos="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348198668090799"/>
          <c:y val="0.116744053497808"/>
          <c:w val="0.83651804670912899"/>
          <c:h val="0.786853394266511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0D3A70"/>
            </a:solidFill>
            <a:ln w="316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4C-4E1F-B63A-473A75201B5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4C-4E1F-B63A-473A75201B5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4C-4E1F-B63A-473A75201B5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4C-4E1F-B63A-473A75201B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4C-4E1F-B63A-473A75201B5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4C-4E1F-B63A-473A75201B5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54C-4E1F-B63A-473A75201B56}"/>
                </c:ext>
              </c:extLst>
            </c:dLbl>
            <c:dLbl>
              <c:idx val="1"/>
              <c:layout>
                <c:manualLayout>
                  <c:x val="1.815719897196720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54C-4E1F-B63A-473A75201B56}"/>
                </c:ext>
              </c:extLst>
            </c:dLbl>
            <c:dLbl>
              <c:idx val="2"/>
              <c:layout>
                <c:manualLayout>
                  <c:x val="1.48558900679732E-2"/>
                  <c:y val="-8.003861274140159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54C-4E1F-B63A-473A75201B56}"/>
                </c:ext>
              </c:extLst>
            </c:dLbl>
            <c:dLbl>
              <c:idx val="3"/>
              <c:layout>
                <c:manualLayout>
                  <c:x val="1.4855890067973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4C-4E1F-B63A-473A75201B5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4C-4E1F-B63A-473A75201B56}"/>
                </c:ext>
              </c:extLst>
            </c:dLbl>
            <c:dLbl>
              <c:idx val="5"/>
              <c:layout>
                <c:manualLayout>
                  <c:x val="1.6506544519970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54C-4E1F-B63A-473A75201B5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90-4536-8214-63E6398C48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 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181</c:v>
                </c:pt>
                <c:pt idx="1">
                  <c:v>9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54C-4E1F-B63A-473A75201B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B22830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4C-4E1F-B63A-473A75201B5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4C-4E1F-B63A-473A75201B5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954C-4E1F-B63A-473A75201B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954C-4E1F-B63A-473A75201B5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954C-4E1F-B63A-473A75201B5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954C-4E1F-B63A-473A75201B5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90-4536-8214-63E6398C48CE}"/>
                </c:ext>
              </c:extLst>
            </c:dLbl>
            <c:dLbl>
              <c:idx val="1"/>
              <c:layout>
                <c:manualLayout>
                  <c:x val="-1.48558900679732E-2"/>
                  <c:y val="0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 i="0"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54C-4E1F-B63A-473A75201B56}"/>
                </c:ext>
              </c:extLst>
            </c:dLbl>
            <c:dLbl>
              <c:idx val="2"/>
              <c:layout>
                <c:manualLayout>
                  <c:x val="-2.1458507875961201E-2"/>
                  <c:y val="8.0038612741401599E-1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 i="0"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54C-4E1F-B63A-473A75201B5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27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54C-4E1F-B63A-473A75201B5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54C-4E1F-B63A-473A75201B5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24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54C-4E1F-B63A-473A75201B5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153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54C-4E1F-B63A-473A75201B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 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-3</c:v>
                </c:pt>
                <c:pt idx="2">
                  <c:v>-7</c:v>
                </c:pt>
                <c:pt idx="3">
                  <c:v>-27</c:v>
                </c:pt>
                <c:pt idx="4">
                  <c:v>-26</c:v>
                </c:pt>
                <c:pt idx="5">
                  <c:v>-24</c:v>
                </c:pt>
                <c:pt idx="6">
                  <c:v>-153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54C-4E1F-B63A-473A75201B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-759804256"/>
        <c:axId val="-759802480"/>
      </c:barChart>
      <c:catAx>
        <c:axId val="-75980425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>
                <a:latin typeface="+mn-lt"/>
              </a:defRPr>
            </a:pPr>
            <a:endParaRPr lang="en-US"/>
          </a:p>
        </c:txPr>
        <c:crossAx val="-759802480"/>
        <c:crosses val="max"/>
        <c:auto val="1"/>
        <c:lblAlgn val="ctr"/>
        <c:lblOffset val="100"/>
        <c:tickLblSkip val="1"/>
        <c:tickMarkSkip val="1"/>
        <c:noMultiLvlLbl val="0"/>
      </c:catAx>
      <c:valAx>
        <c:axId val="-759802480"/>
        <c:scaling>
          <c:orientation val="minMax"/>
          <c:max val="200"/>
          <c:min val="-160"/>
        </c:scaling>
        <c:delete val="1"/>
        <c:axPos val="b"/>
        <c:numFmt formatCode="General" sourceLinked="1"/>
        <c:majorTickMark val="out"/>
        <c:minorTickMark val="none"/>
        <c:tickLblPos val="nextTo"/>
        <c:crossAx val="-759804256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69" b="0" i="0" u="none" strike="noStrike" baseline="0">
          <a:solidFill>
            <a:srgbClr val="000000"/>
          </a:solidFill>
          <a:latin typeface="Gill Sans"/>
          <a:ea typeface="Gill Sans"/>
          <a:cs typeface="Gill Sans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Solid to lean 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66-4EE1-9A0A-0B3920844707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0-4F27-B37B-930777EE4DE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Toss Up 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70-4F27-B37B-930777EE4DEE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Toss Up 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6-4EE1-9A0A-0B3920844707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Solid to Lean 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66-4EE1-9A0A-0B3920844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94473424"/>
        <c:axId val="-1194470592"/>
      </c:barChart>
      <c:catAx>
        <c:axId val="-1194473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194470592"/>
        <c:crosses val="autoZero"/>
        <c:auto val="1"/>
        <c:lblAlgn val="ctr"/>
        <c:lblOffset val="100"/>
        <c:noMultiLvlLbl val="0"/>
      </c:catAx>
      <c:valAx>
        <c:axId val="-1194470592"/>
        <c:scaling>
          <c:orientation val="minMax"/>
          <c:max val="450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-119447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7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4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House 2018 races</a:t>
            </a: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Georgia"/>
                <a:ea typeface="MS PGothic" panose="020B0600070205080204" pitchFamily="34" charset="-128"/>
                <a:cs typeface="Georgia"/>
              </a:rPr>
              <a:t>Cook Political Report ratings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Updated August </a:t>
            </a: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17, </a:t>
            </a: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2018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5" name="Picture 894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896" name="Title 1"/>
          <p:cNvSpPr txBox="1">
            <a:spLocks/>
          </p:cNvSpPr>
          <p:nvPr/>
        </p:nvSpPr>
        <p:spPr bwMode="auto">
          <a:xfrm>
            <a:off x="40859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Current House and Senate divisions</a:t>
            </a:r>
          </a:p>
        </p:txBody>
      </p:sp>
      <p:sp>
        <p:nvSpPr>
          <p:cNvPr id="902" name="Text Placeholder 18"/>
          <p:cNvSpPr txBox="1">
            <a:spLocks/>
          </p:cNvSpPr>
          <p:nvPr/>
        </p:nvSpPr>
        <p:spPr bwMode="auto">
          <a:xfrm>
            <a:off x="404807" y="6113062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*If all members vote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House and Senate Clerks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8,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4" y="2274780"/>
            <a:ext cx="8480271" cy="2280102"/>
          </a:xfrm>
          <a:prstGeom prst="rect">
            <a:avLst/>
          </a:prstGeom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0577" y="1812043"/>
            <a:ext cx="326783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  <a:cs typeface="Lucida Sans Unicode" panose="020B0602030504020204" pitchFamily="34" charset="0"/>
              </a:rPr>
              <a:t>House of Representatives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5547519" y="4804010"/>
          <a:ext cx="2761057" cy="551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32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 Republicans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51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</a:t>
                      </a:r>
                      <a:r>
                        <a:rPr lang="en-US" sz="1000" b="0" baseline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Democrats/Independents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49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294130" y="1812043"/>
            <a:ext cx="326783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  <a:cs typeface="Lucida Sans Unicode" panose="020B0602030504020204" pitchFamily="34" charset="0"/>
              </a:rPr>
              <a:t>Senate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1081158" y="4807977"/>
          <a:ext cx="2645503" cy="827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32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 Republicans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236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</a:t>
                      </a:r>
                      <a:r>
                        <a:rPr lang="en-US" sz="1000" b="0" baseline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Democrats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193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Vacancies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6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968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7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3</a:t>
            </a:fld>
            <a:endParaRPr lang="en-US" dirty="0"/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How big of a swing? Control of the House will depend on whether Democrats can win most “Toss Up” races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85547" y="1861960"/>
            <a:ext cx="2824227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ALL 2018 HOUSE RACES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85547" y="1608453"/>
            <a:ext cx="276606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Cook Political Report ratings</a:t>
            </a:r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Cook Political Report.</a:t>
            </a:r>
          </a:p>
        </p:txBody>
      </p:sp>
      <p:graphicFrame>
        <p:nvGraphicFramePr>
          <p:cNvPr id="1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942058"/>
              </p:ext>
            </p:extLst>
          </p:nvPr>
        </p:nvGraphicFramePr>
        <p:xfrm>
          <a:off x="485547" y="3181212"/>
          <a:ext cx="7693918" cy="290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02622299"/>
              </p:ext>
            </p:extLst>
          </p:nvPr>
        </p:nvGraphicFramePr>
        <p:xfrm>
          <a:off x="1641473" y="2122726"/>
          <a:ext cx="6096000" cy="99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4580891" y="2476985"/>
            <a:ext cx="0" cy="53467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2478209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Solid to Lean R (204)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3958125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Toss Ups (29)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5438042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Lean to Solid D (202)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580891" y="2870087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Verdana"/>
                <a:cs typeface="Verdana"/>
              </a:rPr>
              <a:t>218 majority line</a:t>
            </a: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17, 2018</a:t>
            </a:r>
          </a:p>
        </p:txBody>
      </p:sp>
    </p:spTree>
    <p:extLst>
      <p:ext uri="{BB962C8B-B14F-4D97-AF65-F5344CB8AC3E}">
        <p14:creationId xmlns:p14="http://schemas.microsoft.com/office/powerpoint/2010/main" val="59245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4</a:t>
            </a:fld>
            <a:endParaRPr lang="en-US" dirty="0"/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427474" y="2151914"/>
            <a:ext cx="15260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2"/>
                </a:solidFill>
                <a:latin typeface="Verdana"/>
                <a:cs typeface="Verdana"/>
              </a:rPr>
              <a:t>Democrat held seat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1"/>
                </a:solidFill>
                <a:latin typeface="Verdana"/>
                <a:cs typeface="Verdana"/>
              </a:rPr>
              <a:t>Republican held seat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7474" y="1958289"/>
            <a:ext cx="2824227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 anchorCtr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COMPETITIVE 2018 HOUSE RACES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27474" y="1703109"/>
            <a:ext cx="276606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 anchorCtr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Cook Political Report ratings</a:t>
            </a: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07" y="756919"/>
            <a:ext cx="8247721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House Republicans are defending 87 competitive seats to only 14 competitive Democratic seats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Cook Political Report.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7474" y="2524001"/>
            <a:ext cx="288230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900" i="1" dirty="0">
                <a:latin typeface="+mj-lt"/>
              </a:rPr>
              <a:t>*Asterisks denote incumbents not seeking reelection, seeking other office, or lost </a:t>
            </a:r>
            <a:r>
              <a:rPr lang="en-US" sz="900" i="1" dirty="0" smtClean="0">
                <a:latin typeface="+mj-lt"/>
              </a:rPr>
              <a:t>their primary </a:t>
            </a:r>
            <a:r>
              <a:rPr lang="en-US" sz="900" i="1" dirty="0">
                <a:latin typeface="+mj-lt"/>
              </a:rPr>
              <a:t>election</a:t>
            </a: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5459454" y="5590138"/>
            <a:ext cx="17942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177800" indent="-114300"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Lean Republican</a:t>
            </a:r>
          </a:p>
        </p:txBody>
      </p:sp>
      <p:sp>
        <p:nvSpPr>
          <p:cNvPr id="33" name="TextBox 2"/>
          <p:cNvSpPr txBox="1">
            <a:spLocks noChangeArrowheads="1"/>
          </p:cNvSpPr>
          <p:nvPr/>
        </p:nvSpPr>
        <p:spPr bwMode="auto">
          <a:xfrm>
            <a:off x="5579338" y="2174601"/>
            <a:ext cx="1554480" cy="3411190"/>
          </a:xfrm>
          <a:prstGeom prst="rect">
            <a:avLst/>
          </a:prstGeom>
          <a:solidFill>
            <a:srgbClr val="FAEAEB"/>
          </a:solidFill>
          <a:ln>
            <a:noFill/>
          </a:ln>
          <a:extLst/>
        </p:spPr>
        <p:txBody>
          <a:bodyPr wrap="square" lIns="45720" tIns="91440" rIns="0" bIns="91440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61963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AR-2 	Hill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FL-15	Ross*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FL-16 	Buchanan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FL-18 	Mast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FL-26 	Curbelo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GA-6 	Handel</a:t>
            </a:r>
          </a:p>
          <a:p>
            <a:pPr defTabSz="461963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IL-13 	Davis</a:t>
            </a:r>
          </a:p>
          <a:p>
            <a:pPr defTabSz="461963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IL-14	Hultgren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MT-AL	Gianforte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NC-13 	Budd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NE-2 	Bacon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NM-2	Pearce*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OH-1	Chabot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OH-12	VACANT (Tiberi)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PA-1	</a:t>
            </a:r>
            <a:r>
              <a:rPr lang="nn-NO" altLang="en-US" sz="800" b="1" dirty="0" err="1">
                <a:solidFill>
                  <a:schemeClr val="accent1"/>
                </a:solidFill>
                <a:latin typeface="+mj-lt"/>
              </a:rPr>
              <a:t>Fitzpatrick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PA-10	Perry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PA-16	Kelly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SC-1	</a:t>
            </a:r>
            <a:r>
              <a:rPr lang="en-US" altLang="en-US" sz="800" b="1" dirty="0" smtClean="0">
                <a:solidFill>
                  <a:schemeClr val="accent1"/>
                </a:solidFill>
              </a:rPr>
              <a:t>Sanford*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TX-23 	Hurd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UT-4 	Love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VA-2 	Taylor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VA-5	Garrett*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WA-3	Beutler</a:t>
            </a:r>
            <a:endParaRPr lang="nn-NO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WA-5 	McMorris Rodgers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WI-1	Ryan*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WV-3	Jenkins*</a:t>
            </a: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5438737" y="1924033"/>
            <a:ext cx="17942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177800" indent="-114300"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(26 GOP)</a:t>
            </a:r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7307940" y="2323359"/>
            <a:ext cx="1554480" cy="3262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45720" tIns="91440" rIns="0" bIns="91440" numCol="1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+mj-lt"/>
              </a:rPr>
              <a:t>PA-14	OPEN (Lamb)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AZ-6	Schweikert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CA-4 	McClintock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CA-21 	Valadao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CO-3	Tipton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FL-6 	DeSantis*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FL-25	Diaz-Balart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GA-7 	Woodall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IN-2 	Walorski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MI-1	Bergman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MI-6 	Upton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MI-7 	Walberg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MO-2 	Wagner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NC-2 	Holding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NC-8	Hudson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NY-1 	Zeldin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NY-11	Donovan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NY-24 	Katko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NY-27 	Collins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OH-10	Turner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OH-14	Joyce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TX-2	Poe*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TX-21 	Smith*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TX-31	Carter</a:t>
            </a:r>
          </a:p>
          <a:p>
            <a:pPr defTabSz="5207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WI-6 	Grothman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59427" y="5590138"/>
            <a:ext cx="1451507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Likely Republican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59426" y="2077138"/>
            <a:ext cx="1451507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+mj-lt"/>
              </a:rPr>
              <a:t>(1 Dem, 24 GOP)</a:t>
            </a:r>
          </a:p>
        </p:txBody>
      </p: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3850738" y="1830917"/>
            <a:ext cx="1554480" cy="3754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45720" tIns="91440" rIns="0" bIns="91440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MN-1 	Walz*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MN-8 	Nolan*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CA-10 	Denham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CA-25 	Knight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CA-39	Royce*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</a:rPr>
              <a:t>CA-45 	Walters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CA-48 	Rohrabacher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CO-6 	Coffman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IA-1 	Blum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IA-3 	Young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IL-6 	Roskam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IL-12 	Bost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</a:rPr>
              <a:t>KS-2 	Jenkins*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</a:rPr>
              <a:t>KS-3 	Yoder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KY-6 	Barr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ME-2 	Poliquin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MI-8	Bishop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MI-11 	Trott*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MN-2 	Lewis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MN-3 	Paulsen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</a:rPr>
              <a:t>NC-9	Pittenger*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</a:rPr>
              <a:t>NJ-3 	MacArthur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NJ-7 	Lance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NY-19 	Faso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NY-22 	Tenney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TX-7 	Culberson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TX-32 	Sessions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chemeClr val="accent1"/>
                </a:solidFill>
                <a:latin typeface="+mj-lt"/>
              </a:rPr>
              <a:t>VA-7 	Brat</a:t>
            </a:r>
            <a:endParaRPr lang="en-US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WA-8 	Reichert*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3702072" y="5590138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Toss Up</a:t>
            </a:r>
            <a:endParaRPr lang="en-US" altLang="en-US" sz="800" b="1" dirty="0">
              <a:solidFill>
                <a:srgbClr val="AF282D"/>
              </a:solidFill>
              <a:latin typeface="+mj-lt"/>
            </a:endParaRP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3801384" y="1577851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112713" algn="ctr" defTabSz="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(2 Dem, 27 GOP)</a:t>
            </a:r>
            <a:endParaRPr lang="en-US" altLang="en-US" sz="800" b="1" dirty="0">
              <a:solidFill>
                <a:srgbClr val="AF282D"/>
              </a:solidFill>
              <a:latin typeface="+mj-lt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113376" y="4293129"/>
            <a:ext cx="1554480" cy="1292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45720" tIns="91440" rIns="0" bIns="91440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NH-1	Shea-Porter*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NV-3 	Rosen*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AZ-2	McSally*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CA-49	Issa*</a:t>
            </a:r>
            <a:endParaRPr lang="mr-IN" altLang="en-US" sz="800" b="1" dirty="0">
              <a:solidFill>
                <a:schemeClr val="accent1"/>
              </a:solidFill>
              <a:latin typeface="+mj-lt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FL-27	Ros-Lehtinen*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NJ-11 	Frelinghuysen*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PA-7	VACANT-Dent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PA-17	Rothfus/Lamb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VA-10 	Comstock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064022" y="5590138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Lean Democrat</a:t>
            </a:r>
            <a:endParaRPr lang="en-US" altLang="en-US" sz="800" b="1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064022" y="4046908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(2 Dem, 7 GOP)</a:t>
            </a:r>
            <a:endParaRPr lang="en-US" altLang="en-US" sz="800" b="1" dirty="0">
              <a:solidFill>
                <a:srgbClr val="AF282D"/>
              </a:solidFill>
              <a:latin typeface="+mj-lt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372938" y="3923798"/>
            <a:ext cx="1554480" cy="166199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45720" tIns="91440" rIns="0" bIns="91440" anchor="b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AZ-1	O’Halleran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CA-7 	Bera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FL-7 	Murphy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MN-7 	Peterson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NH-2 	Kuster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NJ-5	Gottheimer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NV-4	Kihuen*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NY-25	VACANT-Slaughter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2"/>
                </a:solidFill>
                <a:latin typeface="+mj-lt"/>
              </a:rPr>
              <a:t>PA-8	Cartwright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NJ-2	LoBiondo*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PA-5	VACANT-Meehan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chemeClr val="accent1"/>
                </a:solidFill>
                <a:latin typeface="+mj-lt"/>
              </a:rPr>
              <a:t>PA-6	Costello*</a:t>
            </a:r>
          </a:p>
        </p:txBody>
      </p:sp>
      <p:sp>
        <p:nvSpPr>
          <p:cNvPr id="37" name="TextBox 2"/>
          <p:cNvSpPr txBox="1">
            <a:spLocks noChangeArrowheads="1"/>
          </p:cNvSpPr>
          <p:nvPr/>
        </p:nvSpPr>
        <p:spPr bwMode="auto">
          <a:xfrm>
            <a:off x="281581" y="5590138"/>
            <a:ext cx="1737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Likely Democrat</a:t>
            </a:r>
            <a:endParaRPr lang="en-US" altLang="en-US" sz="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8" name="TextBox 2"/>
          <p:cNvSpPr txBox="1">
            <a:spLocks noChangeArrowheads="1"/>
          </p:cNvSpPr>
          <p:nvPr/>
        </p:nvSpPr>
        <p:spPr bwMode="auto">
          <a:xfrm>
            <a:off x="281581" y="3677577"/>
            <a:ext cx="1737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+mj-lt"/>
              </a:rPr>
              <a:t>(9 Dem, 3 GOP)</a:t>
            </a:r>
            <a:endParaRPr lang="en-US" altLang="en-US" sz="800" b="1" dirty="0">
              <a:solidFill>
                <a:srgbClr val="AF282D"/>
              </a:solidFill>
              <a:latin typeface="+mj-lt"/>
            </a:endParaRPr>
          </a:p>
        </p:txBody>
      </p:sp>
      <p:sp>
        <p:nvSpPr>
          <p:cNvPr id="39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17, 2018</a:t>
            </a:r>
          </a:p>
        </p:txBody>
      </p:sp>
    </p:spTree>
    <p:extLst>
      <p:ext uri="{BB962C8B-B14F-4D97-AF65-F5344CB8AC3E}">
        <p14:creationId xmlns:p14="http://schemas.microsoft.com/office/powerpoint/2010/main" val="248816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New PC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5083</TotalTime>
  <Words>258</Words>
  <Application>Microsoft Office PowerPoint</Application>
  <PresentationFormat>On-screen Show (4:3)</PresentationFormat>
  <Paragraphs>167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Georgia</vt:lpstr>
      <vt:lpstr>Gill Sans</vt:lpstr>
      <vt:lpstr>Lucida Sans Unicode</vt:lpstr>
      <vt:lpstr>Verdana</vt:lpstr>
      <vt:lpstr>Office Theme</vt:lpstr>
      <vt:lpstr>House 2018 races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190</cp:revision>
  <dcterms:created xsi:type="dcterms:W3CDTF">2017-06-26T14:07:23Z</dcterms:created>
  <dcterms:modified xsi:type="dcterms:W3CDTF">2018-08-17T18:16:34Z</dcterms:modified>
</cp:coreProperties>
</file>