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94" r:id="rId4"/>
    <p:sldId id="295" r:id="rId5"/>
    <p:sldId id="296" r:id="rId6"/>
    <p:sldId id="297" r:id="rId7"/>
    <p:sldId id="29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DCD6"/>
    <a:srgbClr val="90CAD4"/>
    <a:srgbClr val="7F7F7F"/>
    <a:srgbClr val="D9D9D9"/>
    <a:srgbClr val="FBEEED"/>
    <a:srgbClr val="B4DBE2"/>
    <a:srgbClr val="BACEC6"/>
    <a:srgbClr val="BDB2B6"/>
    <a:srgbClr val="E4A79A"/>
    <a:srgbClr val="CC69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1" autoAdjust="0"/>
    <p:restoredTop sz="96731"/>
  </p:normalViewPr>
  <p:slideViewPr>
    <p:cSldViewPr snapToGrid="0" snapToObjects="1">
      <p:cViewPr varScale="1">
        <p:scale>
          <a:sx n="115" d="100"/>
          <a:sy n="115" d="100"/>
        </p:scale>
        <p:origin x="1788" y="108"/>
      </p:cViewPr>
      <p:guideLst>
        <p:guide orient="horz" pos="1008"/>
        <p:guide pos="31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041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684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019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617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325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7"/>
          <p:cNvSpPr>
            <a:spLocks noGrp="1"/>
          </p:cNvSpPr>
          <p:nvPr>
            <p:ph type="ctrTitle"/>
          </p:nvPr>
        </p:nvSpPr>
        <p:spPr>
          <a:xfrm>
            <a:off x="404814" y="1122363"/>
            <a:ext cx="8167688" cy="1116012"/>
          </a:xfrm>
        </p:spPr>
        <p:txBody>
          <a:bodyPr>
            <a:normAutofit/>
          </a:bodyPr>
          <a:lstStyle/>
          <a:p>
            <a:pPr algn="l"/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Smart grid primer</a:t>
            </a:r>
          </a:p>
        </p:txBody>
      </p:sp>
      <p:sp>
        <p:nvSpPr>
          <p:cNvPr id="6" name="Subtitle 8"/>
          <p:cNvSpPr>
            <a:spLocks noGrp="1"/>
          </p:cNvSpPr>
          <p:nvPr>
            <p:ph type="subTitle" idx="1"/>
          </p:nvPr>
        </p:nvSpPr>
        <p:spPr>
          <a:xfrm>
            <a:off x="396877" y="2259013"/>
            <a:ext cx="8143875" cy="1169987"/>
          </a:xfrm>
        </p:spPr>
        <p:txBody>
          <a:bodyPr/>
          <a:lstStyle/>
          <a:p>
            <a:pPr algn="l">
              <a:buFont typeface="Arial" panose="020B0604020202020204" pitchFamily="34" charset="0"/>
              <a:buNone/>
              <a:defRPr/>
            </a:pPr>
            <a:r>
              <a:rPr lang="en-US" sz="2000" dirty="0">
                <a:latin typeface="Georgia"/>
                <a:ea typeface="MS PGothic" panose="020B0600070205080204" pitchFamily="34" charset="-128"/>
                <a:cs typeface="Georgia"/>
              </a:rPr>
              <a:t>A look at energy grid modernization and an overview of smart grid legislation</a:t>
            </a:r>
          </a:p>
          <a:p>
            <a:pPr algn="l">
              <a:buFont typeface="Arial" panose="020B0604020202020204" pitchFamily="34" charset="0"/>
              <a:buNone/>
              <a:defRPr/>
            </a:pPr>
            <a:endParaRPr lang="en-US" sz="2000" dirty="0"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2748" y="4220996"/>
            <a:ext cx="36750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b="1" dirty="0">
                <a:latin typeface="Georgia"/>
                <a:ea typeface="MS PGothic" panose="020B0600070205080204" pitchFamily="34" charset="-128"/>
                <a:cs typeface="Georgia"/>
              </a:rPr>
              <a:t>August </a:t>
            </a:r>
            <a:r>
              <a:rPr lang="en-US" sz="1200" b="1" dirty="0" smtClean="0">
                <a:latin typeface="Georgia"/>
                <a:ea typeface="MS PGothic" panose="020B0600070205080204" pitchFamily="34" charset="-128"/>
                <a:cs typeface="Georgia"/>
              </a:rPr>
              <a:t>13, </a:t>
            </a:r>
            <a:r>
              <a:rPr lang="en-US" sz="1200" b="1" dirty="0">
                <a:latin typeface="Georgia"/>
                <a:ea typeface="MS PGothic" panose="020B0600070205080204" pitchFamily="34" charset="-128"/>
                <a:cs typeface="Georgia"/>
              </a:rPr>
              <a:t>2018</a:t>
            </a:r>
          </a:p>
          <a:p>
            <a:pPr>
              <a:defRPr/>
            </a:pPr>
            <a:endParaRPr lang="en-US" sz="1200" b="1" dirty="0">
              <a:latin typeface="Georgia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r>
              <a:rPr lang="en-US" sz="1200" b="1" dirty="0">
                <a:latin typeface="Georgia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>
              <a:defRPr/>
            </a:pPr>
            <a:r>
              <a:rPr lang="en-US" sz="1200" i="1" dirty="0">
                <a:latin typeface="Georgia"/>
                <a:ea typeface="MS PGothic" panose="020B0600070205080204" pitchFamily="34" charset="-128"/>
                <a:cs typeface="Georgia"/>
              </a:rPr>
              <a:t>Sean Lambert</a:t>
            </a:r>
          </a:p>
          <a:p>
            <a:pPr>
              <a:defRPr/>
            </a:pPr>
            <a:endParaRPr lang="en-US" sz="1200" b="1" dirty="0">
              <a:latin typeface="Georgia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endParaRPr lang="en-US" sz="1200" b="1" dirty="0">
              <a:latin typeface="Georgia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r>
              <a:rPr lang="en-US" sz="1200" b="1" dirty="0">
                <a:latin typeface="Georgia"/>
                <a:ea typeface="MS PGothic" panose="020B0600070205080204" pitchFamily="34" charset="-128"/>
                <a:cs typeface="Georgia"/>
              </a:rPr>
              <a:t>Director </a:t>
            </a:r>
          </a:p>
          <a:p>
            <a:pPr>
              <a:defRPr/>
            </a:pPr>
            <a:r>
              <a:rPr lang="en-US" sz="1200" i="1" dirty="0">
                <a:latin typeface="Georgia"/>
                <a:ea typeface="MS PGothic" panose="020B0600070205080204" pitchFamily="34" charset="-128"/>
                <a:cs typeface="Georgia"/>
              </a:rPr>
              <a:t>Alistair Taylor</a:t>
            </a:r>
          </a:p>
          <a:p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331" y="6206980"/>
            <a:ext cx="8490283" cy="5111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735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103341" y="1365999"/>
            <a:ext cx="3549187" cy="4854589"/>
          </a:xfrm>
          <a:prstGeom prst="rect">
            <a:avLst/>
          </a:prstGeom>
          <a:noFill/>
          <a:ln w="38100">
            <a:solidFill>
              <a:srgbClr val="F4DCD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ctr"/>
          <a:lstStyle/>
          <a:p>
            <a:pPr algn="ctr">
              <a:spcAft>
                <a:spcPts val="400"/>
              </a:spcAft>
            </a:pPr>
            <a:endParaRPr lang="en-US" sz="1200" b="1" dirty="0">
              <a:solidFill>
                <a:schemeClr val="tx1">
                  <a:lumMod val="95000"/>
                  <a:lumOff val="5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Sean Lambert | Slide last updated on: July 30, 2018</a:t>
            </a:r>
          </a:p>
        </p:txBody>
      </p:sp>
      <p:sp>
        <p:nvSpPr>
          <p:cNvPr id="9" name="Rectangle 8"/>
          <p:cNvSpPr/>
          <p:nvPr/>
        </p:nvSpPr>
        <p:spPr>
          <a:xfrm>
            <a:off x="503175" y="1907281"/>
            <a:ext cx="4155322" cy="1659835"/>
          </a:xfrm>
          <a:prstGeom prst="rect">
            <a:avLst/>
          </a:prstGeom>
          <a:noFill/>
          <a:ln w="28575">
            <a:solidFill>
              <a:srgbClr val="90CAD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/>
          <a:lstStyle/>
          <a:p>
            <a:pPr>
              <a:spcAft>
                <a:spcPts val="600"/>
              </a:spcAft>
              <a:defRPr/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rPr>
              <a:t>Background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</a:rPr>
              <a:t>The US electric grid was built in the 1890s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</a:rPr>
              <a:t>The grid has more than 9,200 electric generating units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</a:rPr>
              <a:t>Its generating capacity is more than 1 million megawatts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</a:rPr>
              <a:t>It has more than 300,000 miles of transmission lines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“What is the Smart Grid?” Smartgrid.gov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0099" y="6427104"/>
            <a:ext cx="316645" cy="323353"/>
          </a:xfrm>
        </p:spPr>
        <p:txBody>
          <a:bodyPr/>
          <a:lstStyle/>
          <a:p>
            <a:fld id="{BEFBC90E-502A-A54D-9BAE-6F74229062B0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What is the smart grid?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328112" y="1550341"/>
            <a:ext cx="3091987" cy="4485905"/>
            <a:chOff x="5425944" y="1458170"/>
            <a:chExt cx="3091987" cy="4485905"/>
          </a:xfrm>
        </p:grpSpPr>
        <p:sp>
          <p:nvSpPr>
            <p:cNvPr id="12" name="Rectangle 11"/>
            <p:cNvSpPr/>
            <p:nvPr/>
          </p:nvSpPr>
          <p:spPr>
            <a:xfrm>
              <a:off x="5769142" y="2659538"/>
              <a:ext cx="950714" cy="4091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anchor="ctr" anchorCtr="0"/>
            <a:lstStyle/>
            <a:p>
              <a:pPr algn="ctr">
                <a:spcAft>
                  <a:spcPts val="60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  <a:latin typeface="Georgia"/>
                  <a:cs typeface="Georgia"/>
                </a:rPr>
                <a:t>Computers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674139" y="4479963"/>
              <a:ext cx="1070163" cy="3281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anchor="ctr" anchorCtr="0"/>
            <a:lstStyle/>
            <a:p>
              <a:pPr algn="ctr">
                <a:spcAft>
                  <a:spcPts val="60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  <a:latin typeface="Georgia"/>
                  <a:cs typeface="Georgia"/>
                </a:rPr>
                <a:t>Automation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978939" y="5380576"/>
              <a:ext cx="1047696" cy="2125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anchor="ctr" anchorCtr="0"/>
            <a:lstStyle/>
            <a:p>
              <a:pPr algn="ctr">
                <a:spcAft>
                  <a:spcPts val="60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  <a:latin typeface="Georgia"/>
                  <a:cs typeface="Georgia"/>
                </a:rPr>
                <a:t>Equipment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112491" y="3567999"/>
              <a:ext cx="851149" cy="45058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anchor="ctr" anchorCtr="0"/>
            <a:lstStyle/>
            <a:p>
              <a:pPr algn="ctr">
                <a:spcAft>
                  <a:spcPts val="60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  <a:latin typeface="Georgia"/>
                  <a:cs typeface="Georgia"/>
                </a:rPr>
                <a:t>Controls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425944" y="1458170"/>
              <a:ext cx="3091987" cy="10231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anchor="ctr" anchorCtr="0"/>
            <a:lstStyle/>
            <a:p>
              <a:pPr>
                <a:spcAft>
                  <a:spcPts val="60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  <a:latin typeface="Georgia"/>
                  <a:cs typeface="Georgia"/>
                </a:rPr>
                <a:t>Like the internet, the smart grid will involve different technologies and mechanisms working together to respond digitally to quickly changing electrical demand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0866" y="2478364"/>
              <a:ext cx="914400" cy="91440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5457" y="3246943"/>
              <a:ext cx="914400" cy="9144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49240" y="4190879"/>
              <a:ext cx="914400" cy="9144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0179" y="5029675"/>
              <a:ext cx="914400" cy="914400"/>
            </a:xfrm>
            <a:prstGeom prst="rect">
              <a:avLst/>
            </a:prstGeom>
          </p:spPr>
        </p:pic>
      </p:grpSp>
      <p:sp>
        <p:nvSpPr>
          <p:cNvPr id="22" name="Rectangle 21"/>
          <p:cNvSpPr/>
          <p:nvPr/>
        </p:nvSpPr>
        <p:spPr>
          <a:xfrm>
            <a:off x="505862" y="3717793"/>
            <a:ext cx="4155323" cy="1358482"/>
          </a:xfrm>
          <a:prstGeom prst="rect">
            <a:avLst/>
          </a:prstGeom>
          <a:solidFill>
            <a:schemeClr val="bg1"/>
          </a:solidFill>
          <a:ln w="28575">
            <a:solidFill>
              <a:srgbClr val="F4DCD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/>
          <a:lstStyle/>
          <a:p>
            <a:pPr>
              <a:spcAft>
                <a:spcPts val="600"/>
              </a:spcAft>
              <a:defRPr/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rPr>
              <a:t>What makes a grid smart?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</a:rPr>
              <a:t>Digital technology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</a:rPr>
              <a:t>Two-way communication between a utility and its customers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</a:rPr>
              <a:t>Sensors along transmission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40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Sean Lambert | Slide last updated on: July 30, 2018</a:t>
            </a:r>
          </a:p>
        </p:txBody>
      </p:sp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“What is the smart grid?” Smartgrid.gov.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0099" y="6427104"/>
            <a:ext cx="316645" cy="323353"/>
          </a:xfrm>
        </p:spPr>
        <p:txBody>
          <a:bodyPr/>
          <a:lstStyle/>
          <a:p>
            <a:fld id="{BEFBC90E-502A-A54D-9BAE-6F74229062B0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What does a smart grid do?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54814" y="3717778"/>
            <a:ext cx="2057400" cy="77816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 anchorCtr="0"/>
          <a:lstStyle/>
          <a:p>
            <a:pPr>
              <a:spcAft>
                <a:spcPts val="400"/>
              </a:spcAft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rPr>
              <a:t>More resilient to disruptions due to weather and natural disasters</a:t>
            </a:r>
          </a:p>
          <a:p>
            <a:pPr>
              <a:spcAft>
                <a:spcPts val="400"/>
              </a:spcAft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807572" y="3719005"/>
            <a:ext cx="2057400" cy="407666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 anchorCtr="0"/>
          <a:lstStyle/>
          <a:p>
            <a:pPr>
              <a:spcAft>
                <a:spcPts val="400"/>
              </a:spcAft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rPr>
              <a:t>Improved security</a:t>
            </a:r>
          </a:p>
          <a:p>
            <a:pPr>
              <a:spcAft>
                <a:spcPts val="400"/>
              </a:spcAft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583524" y="3719005"/>
            <a:ext cx="2057400" cy="86395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 anchorCtr="0"/>
          <a:lstStyle/>
          <a:p>
            <a:pPr>
              <a:spcAft>
                <a:spcPts val="400"/>
              </a:spcAft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rPr>
              <a:t>Better integration of customer-owner power generation systems and renewable energy systems</a:t>
            </a:r>
          </a:p>
          <a:p>
            <a:pPr>
              <a:spcAft>
                <a:spcPts val="400"/>
              </a:spcAft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03174" y="3749460"/>
            <a:ext cx="2057399" cy="77816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 anchorCtr="0"/>
          <a:lstStyle/>
          <a:p>
            <a:pPr>
              <a:spcAft>
                <a:spcPts val="400"/>
              </a:spcAft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rPr>
              <a:t>Increased integration of large-scale renewable energy systems</a:t>
            </a:r>
          </a:p>
          <a:p>
            <a:pPr>
              <a:spcAft>
                <a:spcPts val="400"/>
              </a:spcAft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3174" y="1365999"/>
            <a:ext cx="2057400" cy="556366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 anchorCtr="0"/>
          <a:lstStyle/>
          <a:p>
            <a:pPr>
              <a:spcAft>
                <a:spcPts val="400"/>
              </a:spcAft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rPr>
              <a:t>Quicker restoration of electricity after power disturbances</a:t>
            </a:r>
          </a:p>
          <a:p>
            <a:pPr>
              <a:spcAft>
                <a:spcPts val="400"/>
              </a:spcAft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49" y="2375735"/>
            <a:ext cx="914400" cy="91440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2587054" y="1365999"/>
            <a:ext cx="2057400" cy="627136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 anchorCtr="0"/>
          <a:lstStyle/>
          <a:p>
            <a:pPr>
              <a:spcAft>
                <a:spcPts val="400"/>
              </a:spcAft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rPr>
              <a:t>More efficient transmission of electricity</a:t>
            </a:r>
          </a:p>
          <a:p>
            <a:pPr>
              <a:spcAft>
                <a:spcPts val="400"/>
              </a:spcAft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024" y="2374198"/>
            <a:ext cx="914400" cy="914400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4670934" y="1365999"/>
            <a:ext cx="2057400" cy="820266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 anchorCtr="0"/>
          <a:lstStyle/>
          <a:p>
            <a:pPr>
              <a:spcAft>
                <a:spcPts val="400"/>
              </a:spcAft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rPr>
              <a:t>Reduced operations and management costs for utilities</a:t>
            </a:r>
          </a:p>
          <a:p>
            <a:pPr>
              <a:spcAft>
                <a:spcPts val="400"/>
              </a:spcAft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699" y="2374198"/>
            <a:ext cx="914400" cy="9144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6754814" y="1365999"/>
            <a:ext cx="2057400" cy="118414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 anchorCtr="0"/>
          <a:lstStyle/>
          <a:p>
            <a:pPr>
              <a:spcAft>
                <a:spcPts val="400"/>
              </a:spcAft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rPr>
              <a:t>Reduced peak demand, which will also help lower electricity rates</a:t>
            </a:r>
          </a:p>
          <a:p>
            <a:pPr>
              <a:spcAft>
                <a:spcPts val="400"/>
              </a:spcAft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794" y="2374198"/>
            <a:ext cx="914400" cy="9144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673" y="4916908"/>
            <a:ext cx="914400" cy="9144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554" y="4916908"/>
            <a:ext cx="914400" cy="9144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954" y="4916908"/>
            <a:ext cx="914400" cy="9144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108" y="491785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628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Sean Lambert | Slide last updated on: August 7, 2018</a:t>
            </a:r>
          </a:p>
        </p:txBody>
      </p:sp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“Consumer engagement,” Smartgrid.gov.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0099" y="6427104"/>
            <a:ext cx="316645" cy="323353"/>
          </a:xfrm>
        </p:spPr>
        <p:txBody>
          <a:bodyPr/>
          <a:lstStyle/>
          <a:p>
            <a:fld id="{BEFBC90E-502A-A54D-9BAE-6F74229062B0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Consumer benefits of the smart grid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208065" y="1574278"/>
            <a:ext cx="1189423" cy="77816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 anchorCtr="0"/>
          <a:lstStyle/>
          <a:p>
            <a:pPr algn="r">
              <a:spcAft>
                <a:spcPts val="400"/>
              </a:spcAft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rPr>
              <a:t>Economics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295934" y="2953435"/>
            <a:ext cx="1529074" cy="77816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 anchorCtr="0"/>
          <a:lstStyle/>
          <a:p>
            <a:pPr algn="r">
              <a:spcAft>
                <a:spcPts val="400"/>
              </a:spcAft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rPr>
              <a:t>National security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806481" y="4194543"/>
            <a:ext cx="2507980" cy="77816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 anchorCtr="0"/>
          <a:lstStyle/>
          <a:p>
            <a:pPr algn="r">
              <a:spcAft>
                <a:spcPts val="400"/>
              </a:spcAft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rPr>
              <a:t>Renewable energy goals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897614" y="5444487"/>
            <a:ext cx="2057399" cy="77816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 anchorCtr="0"/>
          <a:lstStyle/>
          <a:p>
            <a:pPr algn="r">
              <a:spcAft>
                <a:spcPts val="400"/>
              </a:spcAft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rPr>
              <a:t>Cheaper electricity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  <a:latin typeface="Georgia"/>
              <a:cs typeface="Georgia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92339" y="1364012"/>
            <a:ext cx="2594919" cy="4854588"/>
            <a:chOff x="1791730" y="1350710"/>
            <a:chExt cx="2594919" cy="4854588"/>
          </a:xfrm>
          <a:solidFill>
            <a:srgbClr val="B4DBE2"/>
          </a:solidFill>
        </p:grpSpPr>
        <p:sp>
          <p:nvSpPr>
            <p:cNvPr id="4" name="Rectangle 3"/>
            <p:cNvSpPr/>
            <p:nvPr/>
          </p:nvSpPr>
          <p:spPr>
            <a:xfrm>
              <a:off x="1791730" y="1350710"/>
              <a:ext cx="2594919" cy="4854588"/>
            </a:xfrm>
            <a:prstGeom prst="rect">
              <a:avLst/>
            </a:prstGeom>
            <a:noFill/>
            <a:ln>
              <a:solidFill>
                <a:srgbClr val="90CAD4"/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>
                <a:spcAft>
                  <a:spcPts val="400"/>
                </a:spcAft>
              </a:pPr>
              <a:endPara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2032362" y="1365999"/>
              <a:ext cx="2057399" cy="3364353"/>
              <a:chOff x="453869" y="1315368"/>
              <a:chExt cx="2057399" cy="3364353"/>
            </a:xfrm>
            <a:grpFill/>
          </p:grpSpPr>
          <p:sp>
            <p:nvSpPr>
              <p:cNvPr id="26" name="Rectangle 25"/>
              <p:cNvSpPr/>
              <p:nvPr/>
            </p:nvSpPr>
            <p:spPr>
              <a:xfrm>
                <a:off x="453869" y="1315368"/>
                <a:ext cx="2057399" cy="77816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91440" rIns="91440" bIns="91440" rtlCol="0" anchor="t" anchorCtr="0"/>
              <a:lstStyle/>
              <a:p>
                <a:pPr>
                  <a:spcAft>
                    <a:spcPts val="400"/>
                  </a:spcAft>
                </a:pPr>
                <a:r>
                  <a:rPr lang="en-US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Georgia"/>
                    <a:cs typeface="Georgia"/>
                  </a:rPr>
                  <a:t>Smart meters</a:t>
                </a:r>
              </a:p>
              <a:p>
                <a:pPr marL="171450" indent="-171450">
                  <a:spcAft>
                    <a:spcPts val="400"/>
                  </a:spcAft>
                  <a:buFont typeface="Arial" panose="020B0604020202020204" pitchFamily="34" charset="0"/>
                  <a:buChar char="•"/>
                </a:pPr>
                <a:r>
                  <a:rPr lang="en-US" sz="1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Georgia"/>
                    <a:cs typeface="Georgia"/>
                  </a:rPr>
                  <a:t>“Smart meters” will let customers see how much electricity they use, when they use it and the cost</a:t>
                </a:r>
              </a:p>
              <a:p>
                <a:pPr marL="171450" indent="-171450">
                  <a:spcAft>
                    <a:spcPts val="400"/>
                  </a:spcAft>
                  <a:buFont typeface="Arial" panose="020B0604020202020204" pitchFamily="34" charset="0"/>
                  <a:buChar char="•"/>
                </a:pPr>
                <a:r>
                  <a:rPr lang="en-US" sz="1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Georgia"/>
                    <a:cs typeface="Georgia"/>
                  </a:rPr>
                  <a:t>The meters will come with real-time pricing</a:t>
                </a:r>
              </a:p>
              <a:p>
                <a:pPr marL="171450" indent="-171450">
                  <a:spcAft>
                    <a:spcPts val="400"/>
                  </a:spcAft>
                  <a:buFont typeface="Arial" panose="020B0604020202020204" pitchFamily="34" charset="0"/>
                  <a:buChar char="•"/>
                </a:pPr>
                <a:r>
                  <a:rPr lang="en-US" sz="1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Georgia"/>
                    <a:cs typeface="Georgia"/>
                  </a:rPr>
                  <a:t>They will allow customers to save power when electricity is most expensive</a:t>
                </a:r>
              </a:p>
              <a:p>
                <a:pPr marL="171450" indent="-171450">
                  <a:spcAft>
                    <a:spcPts val="400"/>
                  </a:spcAft>
                  <a:buFont typeface="Arial" panose="020B0604020202020204" pitchFamily="34" charset="0"/>
                  <a:buChar char="•"/>
                </a:pPr>
                <a:endParaRPr 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Georgia"/>
                  <a:cs typeface="Georgia"/>
                </a:endParaRPr>
              </a:p>
              <a:p>
                <a:pPr marL="171450" indent="-171450">
                  <a:spcAft>
                    <a:spcPts val="400"/>
                  </a:spcAft>
                  <a:buFont typeface="Arial" panose="020B0604020202020204" pitchFamily="34" charset="0"/>
                  <a:buChar char="•"/>
                </a:pPr>
                <a:endParaRPr 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Georgia"/>
                  <a:cs typeface="Georgia"/>
                </a:endParaRPr>
              </a:p>
              <a:p>
                <a:pPr>
                  <a:spcAft>
                    <a:spcPts val="400"/>
                  </a:spcAft>
                </a:pPr>
                <a:endParaRPr 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Georgia"/>
                  <a:cs typeface="Georgia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53869" y="3901553"/>
                <a:ext cx="2057399" cy="77816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91440" rIns="91440" bIns="91440" rtlCol="0" anchor="t" anchorCtr="0"/>
              <a:lstStyle/>
              <a:p>
                <a:pPr>
                  <a:spcAft>
                    <a:spcPts val="400"/>
                  </a:spcAft>
                </a:pPr>
                <a:r>
                  <a:rPr lang="en-US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Georgia"/>
                    <a:cs typeface="Georgia"/>
                  </a:rPr>
                  <a:t>In-home generators</a:t>
                </a:r>
              </a:p>
              <a:p>
                <a:pPr marL="171450" indent="-171450">
                  <a:spcAft>
                    <a:spcPts val="400"/>
                  </a:spcAft>
                  <a:buFont typeface="Arial" panose="020B0604020202020204" pitchFamily="34" charset="0"/>
                  <a:buChar char="•"/>
                </a:pPr>
                <a:r>
                  <a:rPr lang="en-US" sz="1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Georgia"/>
                    <a:cs typeface="Georgia"/>
                  </a:rPr>
                  <a:t>In-home generators will allow consumers to save money by generating their own power</a:t>
                </a:r>
              </a:p>
              <a:p>
                <a:pPr marL="171450" indent="-171450">
                  <a:spcAft>
                    <a:spcPts val="400"/>
                  </a:spcAft>
                  <a:buFont typeface="Arial" panose="020B0604020202020204" pitchFamily="34" charset="0"/>
                  <a:buChar char="•"/>
                </a:pPr>
                <a:r>
                  <a:rPr lang="en-US" sz="1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Georgia"/>
                    <a:cs typeface="Georgia"/>
                  </a:rPr>
                  <a:t>This will help them manage their electricity usage with greater autonomy, saving money</a:t>
                </a:r>
              </a:p>
            </p:txBody>
          </p:sp>
        </p:grp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627" y="1264143"/>
            <a:ext cx="917774" cy="9177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379" y="2492988"/>
            <a:ext cx="935709" cy="93570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379" y="4004493"/>
            <a:ext cx="730576" cy="7305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763" y="5319039"/>
            <a:ext cx="899561" cy="899561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5245331" y="1768385"/>
            <a:ext cx="962734" cy="0"/>
          </a:xfrm>
          <a:prstGeom prst="straightConnector1">
            <a:avLst/>
          </a:prstGeom>
          <a:ln>
            <a:solidFill>
              <a:srgbClr val="90CAD4"/>
            </a:solidFill>
            <a:prstDash val="sysDot"/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245331" y="3176006"/>
            <a:ext cx="962734" cy="0"/>
          </a:xfrm>
          <a:prstGeom prst="straightConnector1">
            <a:avLst/>
          </a:prstGeom>
          <a:ln>
            <a:solidFill>
              <a:srgbClr val="90CAD4"/>
            </a:solidFill>
            <a:prstDash val="sysDot"/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245331" y="4369781"/>
            <a:ext cx="962734" cy="0"/>
          </a:xfrm>
          <a:prstGeom prst="straightConnector1">
            <a:avLst/>
          </a:prstGeom>
          <a:ln>
            <a:solidFill>
              <a:srgbClr val="90CAD4"/>
            </a:solidFill>
            <a:prstDash val="sysDot"/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245331" y="5653200"/>
            <a:ext cx="962734" cy="0"/>
          </a:xfrm>
          <a:prstGeom prst="straightConnector1">
            <a:avLst/>
          </a:prstGeom>
          <a:ln>
            <a:solidFill>
              <a:srgbClr val="90CAD4"/>
            </a:solidFill>
            <a:prstDash val="sysDot"/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3747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Sean Lambert | Slide last updated on: August 7, 2018</a:t>
            </a:r>
          </a:p>
        </p:txBody>
      </p:sp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Plug-in electric vehicles,” Smartgrid.gov.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0099" y="6427104"/>
            <a:ext cx="316645" cy="323353"/>
          </a:xfrm>
        </p:spPr>
        <p:txBody>
          <a:bodyPr/>
          <a:lstStyle/>
          <a:p>
            <a:fld id="{BEFBC90E-502A-A54D-9BAE-6F74229062B0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Plug-in electric vehicles could function as a distributed source of energy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798762" y="1784981"/>
            <a:ext cx="5857260" cy="4254867"/>
            <a:chOff x="3081901" y="1410012"/>
            <a:chExt cx="6654163" cy="4833759"/>
          </a:xfrm>
        </p:grpSpPr>
        <p:sp>
          <p:nvSpPr>
            <p:cNvPr id="20" name="Rectangle 19"/>
            <p:cNvSpPr/>
            <p:nvPr/>
          </p:nvSpPr>
          <p:spPr>
            <a:xfrm>
              <a:off x="3098093" y="1438414"/>
              <a:ext cx="2959513" cy="4782174"/>
            </a:xfrm>
            <a:prstGeom prst="rect">
              <a:avLst/>
            </a:prstGeom>
            <a:solidFill>
              <a:srgbClr val="FBEEED"/>
            </a:solidFill>
            <a:ln w="76200">
              <a:solidFill>
                <a:srgbClr val="F4DCD6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>
                <a:spcAft>
                  <a:spcPts val="400"/>
                </a:spcAft>
              </a:pPr>
              <a:endPara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3098094" y="1438414"/>
              <a:ext cx="2959512" cy="4776778"/>
            </a:xfrm>
            <a:prstGeom prst="line">
              <a:avLst/>
            </a:prstGeom>
            <a:ln w="76200">
              <a:solidFill>
                <a:srgbClr val="F4DCD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3081901" y="1453629"/>
              <a:ext cx="2975709" cy="4751669"/>
            </a:xfrm>
            <a:prstGeom prst="line">
              <a:avLst/>
            </a:prstGeom>
            <a:ln w="76200">
              <a:solidFill>
                <a:srgbClr val="F4DCD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Isosceles Triangle 32"/>
            <p:cNvSpPr/>
            <p:nvPr/>
          </p:nvSpPr>
          <p:spPr>
            <a:xfrm>
              <a:off x="3098094" y="3613508"/>
              <a:ext cx="2959515" cy="1123762"/>
            </a:xfrm>
            <a:prstGeom prst="triangle">
              <a:avLst/>
            </a:prstGeom>
            <a:solidFill>
              <a:srgbClr val="FBEEED"/>
            </a:solidFill>
            <a:ln w="76200">
              <a:solidFill>
                <a:srgbClr val="F4DCD6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>
                <a:spcAft>
                  <a:spcPts val="400"/>
                </a:spcAft>
              </a:pPr>
              <a:endPara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endParaRPr>
            </a:p>
          </p:txBody>
        </p:sp>
        <p:sp>
          <p:nvSpPr>
            <p:cNvPr id="32" name="Isosceles Triangle 31"/>
            <p:cNvSpPr/>
            <p:nvPr/>
          </p:nvSpPr>
          <p:spPr>
            <a:xfrm rot="10800000" flipV="1">
              <a:off x="3098091" y="3595224"/>
              <a:ext cx="2959515" cy="45719"/>
            </a:xfrm>
            <a:prstGeom prst="triangle">
              <a:avLst/>
            </a:prstGeom>
            <a:solidFill>
              <a:srgbClr val="FBEEED"/>
            </a:solidFill>
            <a:ln w="76200">
              <a:solidFill>
                <a:srgbClr val="F4DCD6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>
                <a:spcAft>
                  <a:spcPts val="400"/>
                </a:spcAft>
              </a:pPr>
              <a:endPara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endParaRPr>
            </a:p>
          </p:txBody>
        </p:sp>
        <p:sp>
          <p:nvSpPr>
            <p:cNvPr id="31" name="Isosceles Triangle 30"/>
            <p:cNvSpPr/>
            <p:nvPr/>
          </p:nvSpPr>
          <p:spPr>
            <a:xfrm rot="10800000">
              <a:off x="3098090" y="2501349"/>
              <a:ext cx="2959515" cy="1305920"/>
            </a:xfrm>
            <a:prstGeom prst="triangle">
              <a:avLst/>
            </a:prstGeom>
            <a:solidFill>
              <a:srgbClr val="FBEEED"/>
            </a:solidFill>
            <a:ln w="76200">
              <a:solidFill>
                <a:srgbClr val="F4DCD6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>
                <a:spcAft>
                  <a:spcPts val="400"/>
                </a:spcAft>
              </a:pPr>
              <a:endPara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434849" y="2487870"/>
              <a:ext cx="2286000" cy="2249400"/>
            </a:xfrm>
            <a:prstGeom prst="ellipse">
              <a:avLst/>
            </a:prstGeom>
            <a:solidFill>
              <a:srgbClr val="F4DCD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>
                <a:spcAft>
                  <a:spcPts val="400"/>
                </a:spcAft>
              </a:pPr>
              <a:endPara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6057609" y="1410012"/>
              <a:ext cx="3678455" cy="4833759"/>
              <a:chOff x="1791730" y="1316238"/>
              <a:chExt cx="3678455" cy="4912409"/>
            </a:xfrm>
            <a:solidFill>
              <a:srgbClr val="B4DBE2"/>
            </a:solidFill>
          </p:grpSpPr>
          <p:sp>
            <p:nvSpPr>
              <p:cNvPr id="23" name="Rectangle 22"/>
              <p:cNvSpPr/>
              <p:nvPr/>
            </p:nvSpPr>
            <p:spPr>
              <a:xfrm>
                <a:off x="1791730" y="1316238"/>
                <a:ext cx="3678455" cy="4912409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91440" rIns="91440" bIns="91440" rtlCol="0" anchor="ctr"/>
              <a:lstStyle/>
              <a:p>
                <a:pPr algn="ctr">
                  <a:spcAft>
                    <a:spcPts val="400"/>
                  </a:spcAft>
                </a:pPr>
                <a:endParaRPr lang="en-US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Georgia"/>
                  <a:cs typeface="Georgia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032362" y="1904280"/>
                <a:ext cx="3220617" cy="4126868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91440" rIns="91440" bIns="91440" rtlCol="0" anchor="t" anchorCtr="0"/>
              <a:lstStyle/>
              <a:p>
                <a:pPr>
                  <a:spcAft>
                    <a:spcPts val="400"/>
                  </a:spcAft>
                </a:pPr>
                <a:r>
                  <a:rPr lang="en-US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Georgia"/>
                    <a:cs typeface="Georgia"/>
                  </a:rPr>
                  <a:t>“Vehicle to Grid”</a:t>
                </a:r>
              </a:p>
              <a:p>
                <a:pPr marL="171450" indent="-171450">
                  <a:spcAft>
                    <a:spcPts val="400"/>
                  </a:spcAft>
                  <a:buFont typeface="Arial" panose="020B0604020202020204" pitchFamily="34" charset="0"/>
                  <a:buChar char="•"/>
                </a:pPr>
                <a:r>
                  <a:rPr lang="en-US" sz="1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Georgia"/>
                    <a:cs typeface="Georgia"/>
                  </a:rPr>
                  <a:t>PEVs will play an important part in balancing the smart grid by serving as a distributed source of stored energy</a:t>
                </a:r>
              </a:p>
              <a:p>
                <a:pPr marL="171450" indent="-171450">
                  <a:spcAft>
                    <a:spcPts val="400"/>
                  </a:spcAft>
                  <a:buFont typeface="Arial" panose="020B0604020202020204" pitchFamily="34" charset="0"/>
                  <a:buChar char="•"/>
                </a:pPr>
                <a:r>
                  <a:rPr lang="en-US" sz="1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Georgia"/>
                    <a:cs typeface="Georgia"/>
                  </a:rPr>
                  <a:t>By drawing on batteries plugged in throughout the smart grid, a utility can inject extra power into the grid at critical moments</a:t>
                </a:r>
              </a:p>
              <a:p>
                <a:pPr marL="171450" indent="-171450">
                  <a:spcAft>
                    <a:spcPts val="400"/>
                  </a:spcAft>
                  <a:buFont typeface="Arial" panose="020B0604020202020204" pitchFamily="34" charset="0"/>
                  <a:buChar char="•"/>
                </a:pPr>
                <a:r>
                  <a:rPr lang="en-US" sz="1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Georgia"/>
                    <a:cs typeface="Georgia"/>
                  </a:rPr>
                  <a:t>This has the potential to reduce brownouts or rolling blackouts</a:t>
                </a:r>
              </a:p>
              <a:p>
                <a:pPr marL="171450" indent="-171450">
                  <a:spcAft>
                    <a:spcPts val="400"/>
                  </a:spcAft>
                  <a:buFont typeface="Arial" panose="020B0604020202020204" pitchFamily="34" charset="0"/>
                  <a:buChar char="•"/>
                </a:pPr>
                <a:r>
                  <a:rPr lang="en-US" sz="1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Georgia"/>
                    <a:cs typeface="Georgia"/>
                  </a:rPr>
                  <a:t>PEVs can keep parts of the grid operating during blackouts</a:t>
                </a:r>
              </a:p>
              <a:p>
                <a:pPr marL="171450" indent="-171450">
                  <a:spcAft>
                    <a:spcPts val="400"/>
                  </a:spcAft>
                  <a:buFont typeface="Arial" panose="020B0604020202020204" pitchFamily="34" charset="0"/>
                  <a:buChar char="•"/>
                </a:pPr>
                <a:r>
                  <a:rPr lang="en-US" sz="1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Georgia"/>
                    <a:cs typeface="Georgia"/>
                  </a:rPr>
                  <a:t>They can also help integrate wind and solar power into the grid</a:t>
                </a:r>
              </a:p>
            </p:txBody>
          </p:sp>
        </p:grp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51594" y="2289294"/>
              <a:ext cx="1754145" cy="1726060"/>
            </a:xfrm>
            <a:prstGeom prst="rect">
              <a:avLst/>
            </a:prstGeom>
          </p:spPr>
        </p:pic>
        <p:cxnSp>
          <p:nvCxnSpPr>
            <p:cNvPr id="41" name="Straight Connector 40"/>
            <p:cNvCxnSpPr/>
            <p:nvPr/>
          </p:nvCxnSpPr>
          <p:spPr>
            <a:xfrm flipH="1">
              <a:off x="3098094" y="1453629"/>
              <a:ext cx="2959516" cy="0"/>
            </a:xfrm>
            <a:prstGeom prst="line">
              <a:avLst/>
            </a:prstGeom>
            <a:ln w="76200">
              <a:solidFill>
                <a:srgbClr val="F4DCD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3098094" y="6205298"/>
              <a:ext cx="2959516" cy="0"/>
            </a:xfrm>
            <a:prstGeom prst="line">
              <a:avLst/>
            </a:prstGeom>
            <a:ln w="76200">
              <a:solidFill>
                <a:srgbClr val="F4DCD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20555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17321" y="3709358"/>
            <a:ext cx="1017917" cy="25112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ctr"/>
          <a:lstStyle/>
          <a:p>
            <a:pPr algn="ctr">
              <a:spcAft>
                <a:spcPts val="400"/>
              </a:spcAft>
            </a:pPr>
            <a:endParaRPr lang="en-US" sz="1200" b="1" dirty="0">
              <a:solidFill>
                <a:schemeClr val="tx1">
                  <a:lumMod val="95000"/>
                  <a:lumOff val="5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Sean Lambert | Slide last updated on: August 7, 2018</a:t>
            </a:r>
          </a:p>
        </p:txBody>
      </p:sp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“The Smart Home,” Smartgrid.gov.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0099" y="6427104"/>
            <a:ext cx="316645" cy="323353"/>
          </a:xfrm>
        </p:spPr>
        <p:txBody>
          <a:bodyPr/>
          <a:lstStyle/>
          <a:p>
            <a:fld id="{BEFBC90E-502A-A54D-9BAE-6F74229062B0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The smart home will give consumers greater control over their home energy use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-108064" y="1953490"/>
            <a:ext cx="8920280" cy="4796967"/>
            <a:chOff x="-321922" y="1537219"/>
            <a:chExt cx="10396567" cy="5590855"/>
          </a:xfrm>
        </p:grpSpPr>
        <p:sp>
          <p:nvSpPr>
            <p:cNvPr id="17" name="Rectangle 16"/>
            <p:cNvSpPr/>
            <p:nvPr/>
          </p:nvSpPr>
          <p:spPr>
            <a:xfrm>
              <a:off x="2284275" y="1847250"/>
              <a:ext cx="7790370" cy="4295721"/>
            </a:xfrm>
            <a:prstGeom prst="rect">
              <a:avLst/>
            </a:prstGeom>
            <a:solidFill>
              <a:srgbClr val="FBEEE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marL="171450" indent="-171450" algn="ctr">
                <a:spcAft>
                  <a:spcPts val="400"/>
                </a:spcAft>
                <a:buFont typeface="Arial" panose="020B0604020202020204" pitchFamily="34" charset="0"/>
                <a:buChar char="•"/>
              </a:pPr>
              <a:endPara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endParaRP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21922" y="1537219"/>
              <a:ext cx="5213135" cy="5590855"/>
            </a:xfrm>
            <a:prstGeom prst="rect">
              <a:avLst/>
            </a:prstGeom>
          </p:spPr>
        </p:pic>
      </p:grpSp>
      <p:sp>
        <p:nvSpPr>
          <p:cNvPr id="18" name="TextBox 17"/>
          <p:cNvSpPr txBox="1"/>
          <p:nvPr/>
        </p:nvSpPr>
        <p:spPr>
          <a:xfrm>
            <a:off x="3992276" y="2234892"/>
            <a:ext cx="4744468" cy="3839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400"/>
              </a:spcAft>
            </a:pPr>
            <a:r>
              <a:rPr lang="en-US" sz="1100" b="1" dirty="0">
                <a:latin typeface="Georgia"/>
                <a:cs typeface="Georgia"/>
              </a:rPr>
              <a:t>Home energy management systems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Georgia"/>
                <a:cs typeface="Georgia"/>
              </a:rPr>
              <a:t>Smart meters will allow for interface between consumers and their energy providers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Georgia"/>
                <a:cs typeface="Georgia"/>
              </a:rPr>
              <a:t>These can help consumers cut energy costs, and provide real-time updates about how much energy consumers are using</a:t>
            </a:r>
          </a:p>
          <a:p>
            <a:pPr>
              <a:spcAft>
                <a:spcPts val="400"/>
              </a:spcAft>
            </a:pPr>
            <a:endParaRPr lang="en-US" sz="1100" dirty="0">
              <a:latin typeface="Georgia"/>
              <a:cs typeface="Georgia"/>
            </a:endParaRPr>
          </a:p>
          <a:p>
            <a:pPr>
              <a:spcAft>
                <a:spcPts val="400"/>
              </a:spcAft>
            </a:pPr>
            <a:r>
              <a:rPr lang="en-US" sz="1100" b="1" dirty="0">
                <a:latin typeface="Georgia"/>
                <a:cs typeface="Georgia"/>
              </a:rPr>
              <a:t>Smart appliances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Georgia"/>
                <a:cs typeface="Georgia"/>
              </a:rPr>
              <a:t>Appliances will be networked together in the smart home, which will help consumers keep track of how much energy all their appliances are using at all times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Georgia"/>
                <a:cs typeface="Georgia"/>
              </a:rPr>
              <a:t>Smart appliances will also respond to signals from energy providers to avoid using energy during times of peak demand, reducing stress on the grid</a:t>
            </a:r>
          </a:p>
          <a:p>
            <a:pPr>
              <a:spcAft>
                <a:spcPts val="400"/>
              </a:spcAft>
            </a:pPr>
            <a:endParaRPr lang="en-US" sz="1100" dirty="0">
              <a:latin typeface="Georgia"/>
              <a:cs typeface="Georgia"/>
            </a:endParaRPr>
          </a:p>
          <a:p>
            <a:pPr>
              <a:spcAft>
                <a:spcPts val="400"/>
              </a:spcAft>
            </a:pPr>
            <a:r>
              <a:rPr lang="en-US" sz="1100" b="1" dirty="0">
                <a:latin typeface="Georgia"/>
                <a:cs typeface="Georgia"/>
              </a:rPr>
              <a:t>Home power generation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Georgia"/>
                <a:cs typeface="Georgia"/>
              </a:rPr>
              <a:t>Rooftop solar electricity systems, wind turbines, and small hydropower systems are just some of the ways that consumers will be able to generate power at home using the smart grid</a:t>
            </a:r>
          </a:p>
        </p:txBody>
      </p:sp>
    </p:spTree>
    <p:extLst>
      <p:ext uri="{BB962C8B-B14F-4D97-AF65-F5344CB8AC3E}">
        <p14:creationId xmlns:p14="http://schemas.microsoft.com/office/powerpoint/2010/main" val="762474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1"/>
          <p:cNvSpPr txBox="1">
            <a:spLocks/>
          </p:cNvSpPr>
          <p:nvPr/>
        </p:nvSpPr>
        <p:spPr bwMode="auto">
          <a:xfrm>
            <a:off x="990601" y="756919"/>
            <a:ext cx="7821611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Smart grid legislation to watch</a:t>
            </a:r>
            <a:endParaRPr lang="en-US" altLang="en-US" sz="1300" b="0" i="1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51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National Journal research; Congress.gov.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86241" y="3012171"/>
            <a:ext cx="7988291" cy="1133644"/>
            <a:chOff x="459015" y="1447226"/>
            <a:chExt cx="7988291" cy="1133644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076AF9B5-B55C-C04C-BC7C-8D017784FF5C}"/>
                </a:ext>
              </a:extLst>
            </p:cNvPr>
            <p:cNvSpPr/>
            <p:nvPr/>
          </p:nvSpPr>
          <p:spPr>
            <a:xfrm>
              <a:off x="459015" y="1447226"/>
              <a:ext cx="3287544" cy="1133644"/>
            </a:xfrm>
            <a:prstGeom prst="rect">
              <a:avLst/>
            </a:prstGeom>
            <a:ln w="19050">
              <a:solidFill>
                <a:srgbClr val="7B8A85"/>
              </a:solidFill>
              <a:prstDash val="sysDot"/>
            </a:ln>
          </p:spPr>
          <p:txBody>
            <a:bodyPr wrap="square">
              <a:spAutoFit/>
            </a:bodyPr>
            <a:lstStyle/>
            <a:p>
              <a:pPr defTabSz="457200">
                <a:lnSpc>
                  <a:spcPct val="110000"/>
                </a:lnSpc>
                <a:spcAft>
                  <a:spcPts val="50"/>
                </a:spcAft>
                <a:defRPr/>
              </a:pPr>
              <a:r>
                <a:rPr lang="en-US" sz="1000" b="1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Georgia"/>
                  <a:cs typeface="Georgia"/>
                </a:rPr>
                <a:t>H.R. 2479: Leading Infrastructure for Tomorrow’s America Act</a:t>
              </a:r>
              <a:endParaRPr lang="en-US" sz="1000" dirty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endParaRPr>
            </a:p>
            <a:p>
              <a:pPr defTabSz="457200">
                <a:lnSpc>
                  <a:spcPct val="110000"/>
                </a:lnSpc>
                <a:spcAft>
                  <a:spcPts val="50"/>
                </a:spcAft>
                <a:defRPr/>
              </a:pPr>
              <a:r>
                <a:rPr lang="en-US" sz="100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Georgia"/>
                  <a:cs typeface="Georgia"/>
                </a:rPr>
                <a:t>Sponsor: Frank Pallone, Jr. (D-NJ)</a:t>
              </a:r>
            </a:p>
            <a:p>
              <a:pPr marL="171450" indent="-171450" defTabSz="457200">
                <a:lnSpc>
                  <a:spcPct val="110000"/>
                </a:lnSpc>
                <a:spcAft>
                  <a:spcPts val="5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00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Georgia"/>
                  <a:cs typeface="Georgia"/>
                </a:rPr>
                <a:t>Authorizes appropriations to improve infrastructure, with provisions for modernizing the energy grid</a:t>
              </a:r>
              <a:endParaRPr lang="en-US" sz="1000" i="1" dirty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ABACBFA-C564-844A-BF1C-D3068E1F10F6}"/>
                </a:ext>
              </a:extLst>
            </p:cNvPr>
            <p:cNvGrpSpPr/>
            <p:nvPr/>
          </p:nvGrpSpPr>
          <p:grpSpPr>
            <a:xfrm>
              <a:off x="3871413" y="1477091"/>
              <a:ext cx="4575893" cy="1097363"/>
              <a:chOff x="4171687" y="1369203"/>
              <a:chExt cx="4575893" cy="1097363"/>
            </a:xfrm>
          </p:grpSpPr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F098AB53-9819-E54B-91DA-911AF0B5FC99}"/>
                  </a:ext>
                </a:extLst>
              </p:cNvPr>
              <p:cNvGrpSpPr/>
              <p:nvPr/>
            </p:nvGrpSpPr>
            <p:grpSpPr>
              <a:xfrm>
                <a:off x="6774814" y="1369204"/>
                <a:ext cx="1080742" cy="1097362"/>
                <a:chOff x="7054590" y="1300737"/>
                <a:chExt cx="1133306" cy="1119717"/>
              </a:xfrm>
            </p:grpSpPr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05842ED7-262B-2149-BC34-72B601A63B13}"/>
                    </a:ext>
                  </a:extLst>
                </p:cNvPr>
                <p:cNvSpPr/>
                <p:nvPr/>
              </p:nvSpPr>
              <p:spPr>
                <a:xfrm rot="18908888">
                  <a:off x="7143751" y="1599335"/>
                  <a:ext cx="551629" cy="491227"/>
                </a:xfrm>
                <a:prstGeom prst="rect">
                  <a:avLst/>
                </a:prstGeom>
                <a:solidFill>
                  <a:srgbClr val="D9D9D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7" name="Chevron 96">
                  <a:extLst>
                    <a:ext uri="{FF2B5EF4-FFF2-40B4-BE49-F238E27FC236}">
                      <a16:creationId xmlns:a16="http://schemas.microsoft.com/office/drawing/2014/main" id="{1F4A9E72-00B7-3D42-9FCB-83A2340C973C}"/>
                    </a:ext>
                  </a:extLst>
                </p:cNvPr>
                <p:cNvSpPr/>
                <p:nvPr/>
              </p:nvSpPr>
              <p:spPr bwMode="auto">
                <a:xfrm>
                  <a:off x="7054590" y="1300737"/>
                  <a:ext cx="1133306" cy="1119717"/>
                </a:xfrm>
                <a:prstGeom prst="chevron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91440" tIns="0" rIns="91440" bIns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>
                          <a:lumMod val="50000"/>
                        </a:prstClr>
                      </a:solidFill>
                      <a:effectLst/>
                      <a:uLnTx/>
                      <a:uFillTx/>
                      <a:latin typeface="Georgia"/>
                      <a:ea typeface="+mn-ea"/>
                      <a:cs typeface="+mn-cs"/>
                    </a:rPr>
                    <a:t>Differences</a:t>
                  </a:r>
                </a:p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900" dirty="0">
                      <a:solidFill>
                        <a:prstClr val="white">
                          <a:lumMod val="50000"/>
                        </a:prstClr>
                      </a:solidFill>
                      <a:latin typeface="Georgia"/>
                    </a:rPr>
                    <a:t>resolved</a:t>
                  </a:r>
                  <a:endParaRPr kumimoji="0" 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91" name="Chevron 90">
                <a:extLst>
                  <a:ext uri="{FF2B5EF4-FFF2-40B4-BE49-F238E27FC236}">
                    <a16:creationId xmlns:a16="http://schemas.microsoft.com/office/drawing/2014/main" id="{C27BD85B-1CFA-B846-9538-8C173FB54B83}"/>
                  </a:ext>
                </a:extLst>
              </p:cNvPr>
              <p:cNvSpPr/>
              <p:nvPr/>
            </p:nvSpPr>
            <p:spPr bwMode="auto">
              <a:xfrm>
                <a:off x="5817347" y="1369203"/>
                <a:ext cx="1163851" cy="531103"/>
              </a:xfrm>
              <a:prstGeom prst="chevron">
                <a:avLst/>
              </a:prstGeom>
              <a:solidFill>
                <a:srgbClr val="D9D9D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B8A85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rPr>
                  <a:t>Passed House</a:t>
                </a:r>
              </a:p>
            </p:txBody>
          </p:sp>
          <p:sp>
            <p:nvSpPr>
              <p:cNvPr id="92" name="Chevron 91">
                <a:extLst>
                  <a:ext uri="{FF2B5EF4-FFF2-40B4-BE49-F238E27FC236}">
                    <a16:creationId xmlns:a16="http://schemas.microsoft.com/office/drawing/2014/main" id="{667E04BF-114B-254E-ADAC-8E1AAE4CB32B}"/>
                  </a:ext>
                </a:extLst>
              </p:cNvPr>
              <p:cNvSpPr/>
              <p:nvPr/>
            </p:nvSpPr>
            <p:spPr bwMode="auto">
              <a:xfrm>
                <a:off x="5814889" y="1935463"/>
                <a:ext cx="1163851" cy="531103"/>
              </a:xfrm>
              <a:prstGeom prst="chevron">
                <a:avLst/>
              </a:prstGeom>
              <a:solidFill>
                <a:srgbClr val="D9D9D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rPr>
                  <a:t>Passed Senate</a:t>
                </a:r>
              </a:p>
            </p:txBody>
          </p:sp>
          <p:sp>
            <p:nvSpPr>
              <p:cNvPr id="93" name="Chevron 92">
                <a:extLst>
                  <a:ext uri="{FF2B5EF4-FFF2-40B4-BE49-F238E27FC236}">
                    <a16:creationId xmlns:a16="http://schemas.microsoft.com/office/drawing/2014/main" id="{98D57095-B338-F945-BBA6-A80DF971C74B}"/>
                  </a:ext>
                </a:extLst>
              </p:cNvPr>
              <p:cNvSpPr/>
              <p:nvPr/>
            </p:nvSpPr>
            <p:spPr bwMode="auto">
              <a:xfrm>
                <a:off x="4789267" y="1369203"/>
                <a:ext cx="1235284" cy="531103"/>
              </a:xfrm>
              <a:prstGeom prst="chevron">
                <a:avLst/>
              </a:prstGeom>
              <a:solidFill>
                <a:srgbClr val="D9D9D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rIns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B8A85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rPr>
                  <a:t>Passed committee </a:t>
                </a:r>
              </a:p>
            </p:txBody>
          </p:sp>
          <p:sp>
            <p:nvSpPr>
              <p:cNvPr id="94" name="Chevron 93">
                <a:extLst>
                  <a:ext uri="{FF2B5EF4-FFF2-40B4-BE49-F238E27FC236}">
                    <a16:creationId xmlns:a16="http://schemas.microsoft.com/office/drawing/2014/main" id="{D27BAE52-430D-1540-ABB3-E05D01272C71}"/>
                  </a:ext>
                </a:extLst>
              </p:cNvPr>
              <p:cNvSpPr/>
              <p:nvPr/>
            </p:nvSpPr>
            <p:spPr bwMode="auto">
              <a:xfrm>
                <a:off x="4789089" y="1935463"/>
                <a:ext cx="1235284" cy="531103"/>
              </a:xfrm>
              <a:prstGeom prst="chevron">
                <a:avLst/>
              </a:prstGeom>
              <a:solidFill>
                <a:srgbClr val="D9D9D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rIns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rPr>
                  <a:t>Passed committee </a:t>
                </a:r>
              </a:p>
            </p:txBody>
          </p:sp>
          <p:sp>
            <p:nvSpPr>
              <p:cNvPr id="95" name="Pentagon 94">
                <a:extLst>
                  <a:ext uri="{FF2B5EF4-FFF2-40B4-BE49-F238E27FC236}">
                    <a16:creationId xmlns:a16="http://schemas.microsoft.com/office/drawing/2014/main" id="{DC3D16F3-8358-CB41-8724-C46F42DD2EF1}"/>
                  </a:ext>
                </a:extLst>
              </p:cNvPr>
              <p:cNvSpPr/>
              <p:nvPr/>
            </p:nvSpPr>
            <p:spPr bwMode="auto">
              <a:xfrm>
                <a:off x="4171687" y="1369203"/>
                <a:ext cx="834570" cy="531358"/>
              </a:xfrm>
              <a:prstGeom prst="homePlate">
                <a:avLst/>
              </a:prstGeom>
              <a:solidFill>
                <a:srgbClr val="7B8A85"/>
              </a:solidFill>
              <a:ln w="381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45720" anchor="ctr"/>
              <a:lstStyle/>
              <a:p>
                <a:pPr algn="ctr" defTabSz="457200">
                  <a:defRPr/>
                </a:pPr>
                <a:r>
                  <a:rPr lang="en-US" sz="900" dirty="0">
                    <a:solidFill>
                      <a:schemeClr val="bg1"/>
                    </a:solidFill>
                    <a:latin typeface="+mj-lt"/>
                  </a:rPr>
                  <a:t>Introduced in House </a:t>
                </a:r>
              </a:p>
              <a:p>
                <a:pPr algn="ctr" defTabSz="457200">
                  <a:defRPr/>
                </a:pPr>
                <a:r>
                  <a:rPr lang="en-US" sz="900" dirty="0">
                    <a:solidFill>
                      <a:schemeClr val="bg1"/>
                    </a:solidFill>
                    <a:latin typeface="+mj-lt"/>
                  </a:rPr>
                  <a:t>5/17/17 </a:t>
                </a:r>
              </a:p>
            </p:txBody>
          </p:sp>
          <p:sp>
            <p:nvSpPr>
              <p:cNvPr id="116" name="Pentagon 115">
                <a:extLst>
                  <a:ext uri="{FF2B5EF4-FFF2-40B4-BE49-F238E27FC236}">
                    <a16:creationId xmlns:a16="http://schemas.microsoft.com/office/drawing/2014/main" id="{9B733670-AE6F-DC42-9D6F-B9040B11A591}"/>
                  </a:ext>
                </a:extLst>
              </p:cNvPr>
              <p:cNvSpPr/>
              <p:nvPr/>
            </p:nvSpPr>
            <p:spPr bwMode="auto">
              <a:xfrm>
                <a:off x="4171687" y="1935208"/>
                <a:ext cx="834570" cy="531358"/>
              </a:xfrm>
              <a:prstGeom prst="homePlate">
                <a:avLst/>
              </a:prstGeom>
              <a:solidFill>
                <a:srgbClr val="D9D9D9"/>
              </a:solidFill>
              <a:ln w="381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45720" anchor="ctr"/>
              <a:lstStyle/>
              <a:p>
                <a:pPr algn="ctr" defTabSz="457200">
                  <a:defRPr/>
                </a:pPr>
                <a:r>
                  <a:rPr lang="en-US" sz="900" dirty="0">
                    <a:solidFill>
                      <a:srgbClr val="7F7F7F"/>
                    </a:solidFill>
                    <a:latin typeface="+mj-lt"/>
                  </a:rPr>
                  <a:t>Received in Senate  </a:t>
                </a:r>
              </a:p>
            </p:txBody>
          </p:sp>
          <p:sp>
            <p:nvSpPr>
              <p:cNvPr id="117" name="Chevron 116">
                <a:extLst>
                  <a:ext uri="{FF2B5EF4-FFF2-40B4-BE49-F238E27FC236}">
                    <a16:creationId xmlns:a16="http://schemas.microsoft.com/office/drawing/2014/main" id="{75EEA300-3C09-4B4A-B3D7-CEEC5A6BA0E6}"/>
                  </a:ext>
                </a:extLst>
              </p:cNvPr>
              <p:cNvSpPr/>
              <p:nvPr/>
            </p:nvSpPr>
            <p:spPr bwMode="auto">
              <a:xfrm>
                <a:off x="7376343" y="1369203"/>
                <a:ext cx="1371237" cy="1097363"/>
              </a:xfrm>
              <a:prstGeom prst="chevron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365760" tIns="0" rIns="91440" bIns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rPr>
                  <a:t>Signed 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rPr>
                  <a:t>into law</a:t>
                </a: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486241" y="4645574"/>
            <a:ext cx="7988291" cy="1097363"/>
            <a:chOff x="459015" y="3080629"/>
            <a:chExt cx="7988291" cy="1097363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559F28E4-FE28-0941-888E-269F46CE3089}"/>
                </a:ext>
              </a:extLst>
            </p:cNvPr>
            <p:cNvSpPr/>
            <p:nvPr/>
          </p:nvSpPr>
          <p:spPr>
            <a:xfrm>
              <a:off x="459015" y="3129386"/>
              <a:ext cx="3287544" cy="964367"/>
            </a:xfrm>
            <a:prstGeom prst="rect">
              <a:avLst/>
            </a:prstGeom>
            <a:ln w="19050">
              <a:solidFill>
                <a:srgbClr val="7B8A85"/>
              </a:solidFill>
              <a:prstDash val="sysDot"/>
            </a:ln>
          </p:spPr>
          <p:txBody>
            <a:bodyPr wrap="square">
              <a:spAutoFit/>
            </a:bodyPr>
            <a:lstStyle/>
            <a:p>
              <a:pPr defTabSz="457200">
                <a:lnSpc>
                  <a:spcPct val="110000"/>
                </a:lnSpc>
                <a:spcAft>
                  <a:spcPts val="50"/>
                </a:spcAft>
                <a:defRPr/>
              </a:pPr>
              <a:r>
                <a:rPr lang="en-US" sz="1000" b="1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Georgia"/>
                  <a:cs typeface="Georgia"/>
                </a:rPr>
                <a:t>H.R. 3275: Water and Energy Sustainability Through Technology Act</a:t>
              </a:r>
            </a:p>
            <a:p>
              <a:pPr defTabSz="457200">
                <a:lnSpc>
                  <a:spcPct val="110000"/>
                </a:lnSpc>
                <a:spcAft>
                  <a:spcPts val="50"/>
                </a:spcAft>
                <a:defRPr/>
              </a:pPr>
              <a:r>
                <a:rPr lang="en-US" sz="100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Georgia"/>
                  <a:cs typeface="Georgia"/>
                </a:rPr>
                <a:t>Sponsor: Jerry McNerney (D-CA)</a:t>
              </a:r>
            </a:p>
            <a:p>
              <a:pPr marL="171450" indent="-171450" defTabSz="457200">
                <a:lnSpc>
                  <a:spcPct val="110000"/>
                </a:lnSpc>
                <a:spcAft>
                  <a:spcPts val="5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00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Georgia"/>
                  <a:cs typeface="Georgia"/>
                </a:rPr>
                <a:t>Begins a smart energy and water efficiency pilot program that makes use of smart meters</a:t>
              </a:r>
            </a:p>
          </p:txBody>
        </p:sp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771EE655-4B33-AA4B-9B5C-82A415F72474}"/>
                </a:ext>
              </a:extLst>
            </p:cNvPr>
            <p:cNvGrpSpPr/>
            <p:nvPr/>
          </p:nvGrpSpPr>
          <p:grpSpPr>
            <a:xfrm>
              <a:off x="3871413" y="3080629"/>
              <a:ext cx="4575893" cy="1097363"/>
              <a:chOff x="4171687" y="1369203"/>
              <a:chExt cx="4575893" cy="1097363"/>
            </a:xfrm>
          </p:grpSpPr>
          <p:grpSp>
            <p:nvGrpSpPr>
              <p:cNvPr id="158" name="Group 157">
                <a:extLst>
                  <a:ext uri="{FF2B5EF4-FFF2-40B4-BE49-F238E27FC236}">
                    <a16:creationId xmlns:a16="http://schemas.microsoft.com/office/drawing/2014/main" id="{3E195A13-A951-9748-9976-51EF34B9DF2E}"/>
                  </a:ext>
                </a:extLst>
              </p:cNvPr>
              <p:cNvGrpSpPr/>
              <p:nvPr/>
            </p:nvGrpSpPr>
            <p:grpSpPr>
              <a:xfrm>
                <a:off x="6774814" y="1369204"/>
                <a:ext cx="1080742" cy="1097362"/>
                <a:chOff x="7054590" y="1300737"/>
                <a:chExt cx="1133306" cy="1119717"/>
              </a:xfrm>
            </p:grpSpPr>
            <p:sp>
              <p:nvSpPr>
                <p:cNvPr id="166" name="Rectangle 165">
                  <a:extLst>
                    <a:ext uri="{FF2B5EF4-FFF2-40B4-BE49-F238E27FC236}">
                      <a16:creationId xmlns:a16="http://schemas.microsoft.com/office/drawing/2014/main" id="{0A1D438C-49C1-F541-B141-466B3ED8EFF5}"/>
                    </a:ext>
                  </a:extLst>
                </p:cNvPr>
                <p:cNvSpPr/>
                <p:nvPr/>
              </p:nvSpPr>
              <p:spPr>
                <a:xfrm rot="18908888">
                  <a:off x="7143751" y="1599335"/>
                  <a:ext cx="551629" cy="491227"/>
                </a:xfrm>
                <a:prstGeom prst="rect">
                  <a:avLst/>
                </a:prstGeom>
                <a:solidFill>
                  <a:srgbClr val="D9D9D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67" name="Chevron 166">
                  <a:extLst>
                    <a:ext uri="{FF2B5EF4-FFF2-40B4-BE49-F238E27FC236}">
                      <a16:creationId xmlns:a16="http://schemas.microsoft.com/office/drawing/2014/main" id="{AD35AEA1-CF3F-5140-98E6-4DB280F8C8C2}"/>
                    </a:ext>
                  </a:extLst>
                </p:cNvPr>
                <p:cNvSpPr/>
                <p:nvPr/>
              </p:nvSpPr>
              <p:spPr bwMode="auto">
                <a:xfrm>
                  <a:off x="7054590" y="1300737"/>
                  <a:ext cx="1133306" cy="1119717"/>
                </a:xfrm>
                <a:prstGeom prst="chevron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91440" tIns="0" rIns="91440" bIns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>
                          <a:lumMod val="50000"/>
                        </a:prstClr>
                      </a:solidFill>
                      <a:effectLst/>
                      <a:uLnTx/>
                      <a:uFillTx/>
                      <a:latin typeface="Georgia"/>
                      <a:ea typeface="+mn-ea"/>
                      <a:cs typeface="+mn-cs"/>
                    </a:rPr>
                    <a:t>Differences</a:t>
                  </a:r>
                </a:p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900" dirty="0">
                      <a:solidFill>
                        <a:prstClr val="white">
                          <a:lumMod val="50000"/>
                        </a:prstClr>
                      </a:solidFill>
                      <a:latin typeface="Georgia"/>
                    </a:rPr>
                    <a:t>resolved</a:t>
                  </a:r>
                  <a:endParaRPr kumimoji="0" 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59" name="Chevron 158">
                <a:extLst>
                  <a:ext uri="{FF2B5EF4-FFF2-40B4-BE49-F238E27FC236}">
                    <a16:creationId xmlns:a16="http://schemas.microsoft.com/office/drawing/2014/main" id="{148B580A-B3ED-354A-9463-F71A17360A5A}"/>
                  </a:ext>
                </a:extLst>
              </p:cNvPr>
              <p:cNvSpPr/>
              <p:nvPr/>
            </p:nvSpPr>
            <p:spPr bwMode="auto">
              <a:xfrm>
                <a:off x="5817347" y="1369203"/>
                <a:ext cx="1163851" cy="531103"/>
              </a:xfrm>
              <a:prstGeom prst="chevron">
                <a:avLst/>
              </a:prstGeom>
              <a:solidFill>
                <a:srgbClr val="D9D9D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rPr>
                  <a:t>Passed</a:t>
                </a:r>
                <a:r>
                  <a:rPr kumimoji="0" lang="en-US" sz="900" b="0" i="0" u="none" strike="noStrike" kern="1200" cap="none" spc="0" normalizeH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rPr>
                  <a:t> H</a:t>
                </a:r>
                <a:r>
                  <a:rPr kumimoji="0" 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rPr>
                  <a:t>ouse</a:t>
                </a:r>
              </a:p>
            </p:txBody>
          </p:sp>
          <p:sp>
            <p:nvSpPr>
              <p:cNvPr id="160" name="Chevron 159">
                <a:extLst>
                  <a:ext uri="{FF2B5EF4-FFF2-40B4-BE49-F238E27FC236}">
                    <a16:creationId xmlns:a16="http://schemas.microsoft.com/office/drawing/2014/main" id="{D59E6336-5B48-F24D-BD49-30EE31995A19}"/>
                  </a:ext>
                </a:extLst>
              </p:cNvPr>
              <p:cNvSpPr/>
              <p:nvPr/>
            </p:nvSpPr>
            <p:spPr bwMode="auto">
              <a:xfrm>
                <a:off x="5814889" y="1935463"/>
                <a:ext cx="1163851" cy="531103"/>
              </a:xfrm>
              <a:prstGeom prst="chevron">
                <a:avLst/>
              </a:prstGeom>
              <a:solidFill>
                <a:srgbClr val="D9D9D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rPr>
                  <a:t>Passed Senate</a:t>
                </a:r>
              </a:p>
            </p:txBody>
          </p:sp>
          <p:sp>
            <p:nvSpPr>
              <p:cNvPr id="161" name="Chevron 160">
                <a:extLst>
                  <a:ext uri="{FF2B5EF4-FFF2-40B4-BE49-F238E27FC236}">
                    <a16:creationId xmlns:a16="http://schemas.microsoft.com/office/drawing/2014/main" id="{67DE8934-266E-9E4F-93A0-68C493A5C2D9}"/>
                  </a:ext>
                </a:extLst>
              </p:cNvPr>
              <p:cNvSpPr/>
              <p:nvPr/>
            </p:nvSpPr>
            <p:spPr bwMode="auto">
              <a:xfrm>
                <a:off x="4789267" y="1369203"/>
                <a:ext cx="1235284" cy="531103"/>
              </a:xfrm>
              <a:prstGeom prst="chevron">
                <a:avLst/>
              </a:prstGeom>
              <a:solidFill>
                <a:srgbClr val="D9D9D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rIns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B8A85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rPr>
                  <a:t>Passed committee </a:t>
                </a:r>
              </a:p>
            </p:txBody>
          </p:sp>
          <p:sp>
            <p:nvSpPr>
              <p:cNvPr id="162" name="Chevron 161">
                <a:extLst>
                  <a:ext uri="{FF2B5EF4-FFF2-40B4-BE49-F238E27FC236}">
                    <a16:creationId xmlns:a16="http://schemas.microsoft.com/office/drawing/2014/main" id="{621FA941-CCC9-D141-B7B9-8A3A29095098}"/>
                  </a:ext>
                </a:extLst>
              </p:cNvPr>
              <p:cNvSpPr/>
              <p:nvPr/>
            </p:nvSpPr>
            <p:spPr bwMode="auto">
              <a:xfrm>
                <a:off x="4789089" y="1935463"/>
                <a:ext cx="1235284" cy="531103"/>
              </a:xfrm>
              <a:prstGeom prst="chevron">
                <a:avLst/>
              </a:prstGeom>
              <a:solidFill>
                <a:srgbClr val="D9D9D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rIns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rPr>
                  <a:t>Passed committee </a:t>
                </a:r>
              </a:p>
            </p:txBody>
          </p:sp>
          <p:sp>
            <p:nvSpPr>
              <p:cNvPr id="163" name="Pentagon 162">
                <a:extLst>
                  <a:ext uri="{FF2B5EF4-FFF2-40B4-BE49-F238E27FC236}">
                    <a16:creationId xmlns:a16="http://schemas.microsoft.com/office/drawing/2014/main" id="{1F595C32-92E4-FF47-863C-4D3D1E3D5530}"/>
                  </a:ext>
                </a:extLst>
              </p:cNvPr>
              <p:cNvSpPr/>
              <p:nvPr/>
            </p:nvSpPr>
            <p:spPr bwMode="auto">
              <a:xfrm>
                <a:off x="4171687" y="1369203"/>
                <a:ext cx="834570" cy="531358"/>
              </a:xfrm>
              <a:prstGeom prst="homePlate">
                <a:avLst/>
              </a:prstGeom>
              <a:solidFill>
                <a:srgbClr val="7B8A85"/>
              </a:solidFill>
              <a:ln w="381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45720" anchor="ctr"/>
              <a:lstStyle/>
              <a:p>
                <a:pPr algn="ctr" defTabSz="457200">
                  <a:defRPr/>
                </a:pPr>
                <a:r>
                  <a:rPr lang="en-US" sz="900" dirty="0">
                    <a:solidFill>
                      <a:schemeClr val="bg1"/>
                    </a:solidFill>
                    <a:latin typeface="+mj-lt"/>
                  </a:rPr>
                  <a:t>Introduced in House </a:t>
                </a:r>
              </a:p>
              <a:p>
                <a:pPr algn="ctr" defTabSz="457200">
                  <a:defRPr/>
                </a:pPr>
                <a:r>
                  <a:rPr lang="en-US" sz="900" dirty="0">
                    <a:solidFill>
                      <a:schemeClr val="bg1"/>
                    </a:solidFill>
                    <a:latin typeface="+mj-lt"/>
                  </a:rPr>
                  <a:t>7/17/17</a:t>
                </a:r>
              </a:p>
            </p:txBody>
          </p:sp>
          <p:sp>
            <p:nvSpPr>
              <p:cNvPr id="164" name="Pentagon 163">
                <a:extLst>
                  <a:ext uri="{FF2B5EF4-FFF2-40B4-BE49-F238E27FC236}">
                    <a16:creationId xmlns:a16="http://schemas.microsoft.com/office/drawing/2014/main" id="{F6267728-AACD-5F4A-B533-8C836D1F346A}"/>
                  </a:ext>
                </a:extLst>
              </p:cNvPr>
              <p:cNvSpPr/>
              <p:nvPr/>
            </p:nvSpPr>
            <p:spPr bwMode="auto">
              <a:xfrm>
                <a:off x="4171687" y="1935208"/>
                <a:ext cx="834570" cy="531358"/>
              </a:xfrm>
              <a:prstGeom prst="homePlate">
                <a:avLst/>
              </a:prstGeom>
              <a:solidFill>
                <a:srgbClr val="D9D9D9"/>
              </a:solidFill>
              <a:ln w="381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45720" anchor="ctr"/>
              <a:lstStyle/>
              <a:p>
                <a:pPr algn="ctr" defTabSz="457200">
                  <a:defRPr/>
                </a:pPr>
                <a:r>
                  <a:rPr lang="en-US" sz="900" dirty="0">
                    <a:solidFill>
                      <a:srgbClr val="7F7F7F"/>
                    </a:solidFill>
                    <a:latin typeface="+mj-lt"/>
                  </a:rPr>
                  <a:t>Received in Senate  </a:t>
                </a:r>
              </a:p>
            </p:txBody>
          </p:sp>
          <p:sp>
            <p:nvSpPr>
              <p:cNvPr id="165" name="Chevron 164">
                <a:extLst>
                  <a:ext uri="{FF2B5EF4-FFF2-40B4-BE49-F238E27FC236}">
                    <a16:creationId xmlns:a16="http://schemas.microsoft.com/office/drawing/2014/main" id="{FF1738EC-B1EC-5F46-997F-BD1A4F73BF3F}"/>
                  </a:ext>
                </a:extLst>
              </p:cNvPr>
              <p:cNvSpPr/>
              <p:nvPr/>
            </p:nvSpPr>
            <p:spPr bwMode="auto">
              <a:xfrm>
                <a:off x="7376343" y="1369203"/>
                <a:ext cx="1371237" cy="1097363"/>
              </a:xfrm>
              <a:prstGeom prst="chevron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365760" tIns="0" rIns="91440" bIns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rPr>
                  <a:t>Signed 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rPr>
                  <a:t>into law</a:t>
                </a: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486241" y="1365999"/>
            <a:ext cx="8005225" cy="1097363"/>
            <a:chOff x="459015" y="4817947"/>
            <a:chExt cx="8005225" cy="1097363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3D590F3-0A95-3743-B864-16AC8BE0CA9A}"/>
                </a:ext>
              </a:extLst>
            </p:cNvPr>
            <p:cNvSpPr/>
            <p:nvPr/>
          </p:nvSpPr>
          <p:spPr>
            <a:xfrm>
              <a:off x="459015" y="4884444"/>
              <a:ext cx="3287544" cy="964367"/>
            </a:xfrm>
            <a:prstGeom prst="rect">
              <a:avLst/>
            </a:prstGeom>
            <a:ln w="19050">
              <a:solidFill>
                <a:srgbClr val="7B8A85"/>
              </a:solidFill>
              <a:prstDash val="sysDot"/>
            </a:ln>
          </p:spPr>
          <p:txBody>
            <a:bodyPr wrap="square">
              <a:spAutoFit/>
            </a:bodyPr>
            <a:lstStyle/>
            <a:p>
              <a:pPr defTabSz="457200">
                <a:lnSpc>
                  <a:spcPct val="110000"/>
                </a:lnSpc>
                <a:spcAft>
                  <a:spcPts val="50"/>
                </a:spcAft>
                <a:defRPr/>
              </a:pPr>
              <a:r>
                <a:rPr lang="en-US" sz="1000" b="1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Georgia"/>
                  <a:cs typeface="Georgia"/>
                </a:rPr>
                <a:t>S. 1874: Distributed Energy Demonstration Act of 2017</a:t>
              </a:r>
            </a:p>
            <a:p>
              <a:pPr defTabSz="457200">
                <a:lnSpc>
                  <a:spcPct val="110000"/>
                </a:lnSpc>
                <a:spcAft>
                  <a:spcPts val="50"/>
                </a:spcAft>
                <a:defRPr/>
              </a:pPr>
              <a:r>
                <a:rPr lang="en-US" sz="100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Georgia"/>
                  <a:cs typeface="Georgia"/>
                </a:rPr>
                <a:t>Sponsor: Ron Wyden (D-OR)</a:t>
              </a:r>
            </a:p>
            <a:p>
              <a:pPr marL="171450" indent="-171450" defTabSz="457200">
                <a:lnSpc>
                  <a:spcPct val="110000"/>
                </a:lnSpc>
                <a:spcAft>
                  <a:spcPts val="5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00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Georgia"/>
                  <a:cs typeface="Georgia"/>
                </a:rPr>
                <a:t>Reauthorizes the DOE’s grant program for smart grid investments through FY2025</a:t>
              </a:r>
              <a:endParaRPr lang="en-US" sz="1000" dirty="0">
                <a:solidFill>
                  <a:prstClr val="black"/>
                </a:solidFill>
                <a:latin typeface="Georgia"/>
                <a:cs typeface="Georgia"/>
              </a:endParaRPr>
            </a:p>
          </p:txBody>
        </p: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11FCB3F5-4B67-0642-B880-F16F36722FC8}"/>
                </a:ext>
              </a:extLst>
            </p:cNvPr>
            <p:cNvGrpSpPr/>
            <p:nvPr/>
          </p:nvGrpSpPr>
          <p:grpSpPr>
            <a:xfrm>
              <a:off x="3871413" y="4817947"/>
              <a:ext cx="4592827" cy="1097363"/>
              <a:chOff x="4154753" y="1369203"/>
              <a:chExt cx="4592827" cy="1097363"/>
            </a:xfrm>
          </p:grpSpPr>
          <p:grpSp>
            <p:nvGrpSpPr>
              <p:cNvPr id="169" name="Group 168">
                <a:extLst>
                  <a:ext uri="{FF2B5EF4-FFF2-40B4-BE49-F238E27FC236}">
                    <a16:creationId xmlns:a16="http://schemas.microsoft.com/office/drawing/2014/main" id="{2893921E-D798-9640-A8F1-95559E23F970}"/>
                  </a:ext>
                </a:extLst>
              </p:cNvPr>
              <p:cNvGrpSpPr/>
              <p:nvPr/>
            </p:nvGrpSpPr>
            <p:grpSpPr>
              <a:xfrm>
                <a:off x="6774814" y="1369204"/>
                <a:ext cx="1080742" cy="1097362"/>
                <a:chOff x="7054590" y="1300737"/>
                <a:chExt cx="1133306" cy="1119717"/>
              </a:xfrm>
            </p:grpSpPr>
            <p:sp>
              <p:nvSpPr>
                <p:cNvPr id="177" name="Rectangle 176">
                  <a:extLst>
                    <a:ext uri="{FF2B5EF4-FFF2-40B4-BE49-F238E27FC236}">
                      <a16:creationId xmlns:a16="http://schemas.microsoft.com/office/drawing/2014/main" id="{A0F0541A-9A7F-E84E-AF70-6F85030542AD}"/>
                    </a:ext>
                  </a:extLst>
                </p:cNvPr>
                <p:cNvSpPr/>
                <p:nvPr/>
              </p:nvSpPr>
              <p:spPr>
                <a:xfrm rot="18908888">
                  <a:off x="7143751" y="1599335"/>
                  <a:ext cx="551629" cy="491227"/>
                </a:xfrm>
                <a:prstGeom prst="rect">
                  <a:avLst/>
                </a:prstGeom>
                <a:solidFill>
                  <a:srgbClr val="D9D9D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8" name="Chevron 177">
                  <a:extLst>
                    <a:ext uri="{FF2B5EF4-FFF2-40B4-BE49-F238E27FC236}">
                      <a16:creationId xmlns:a16="http://schemas.microsoft.com/office/drawing/2014/main" id="{DFBC0410-7B54-C24D-B668-6C4EBB3A59A0}"/>
                    </a:ext>
                  </a:extLst>
                </p:cNvPr>
                <p:cNvSpPr/>
                <p:nvPr/>
              </p:nvSpPr>
              <p:spPr bwMode="auto">
                <a:xfrm>
                  <a:off x="7054590" y="1300737"/>
                  <a:ext cx="1133306" cy="1119717"/>
                </a:xfrm>
                <a:prstGeom prst="chevron">
                  <a:avLst/>
                </a:prstGeom>
                <a:solidFill>
                  <a:srgbClr val="D9D9D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91440" tIns="0" rIns="91440" bIns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838383"/>
                      </a:solidFill>
                      <a:effectLst/>
                      <a:uLnTx/>
                      <a:uFillTx/>
                      <a:latin typeface="Georgia"/>
                      <a:ea typeface="+mn-ea"/>
                      <a:cs typeface="+mn-cs"/>
                    </a:rPr>
                    <a:t>Differences</a:t>
                  </a:r>
                </a:p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900" dirty="0">
                      <a:solidFill>
                        <a:srgbClr val="838383"/>
                      </a:solidFill>
                      <a:latin typeface="Georgia"/>
                    </a:rPr>
                    <a:t>resolved</a:t>
                  </a:r>
                  <a:endParaRPr kumimoji="0" 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838383"/>
                    </a:solidFill>
                    <a:effectLst/>
                    <a:uLnTx/>
                    <a:uFillTx/>
                    <a:latin typeface="Georgia"/>
                  </a:endParaRPr>
                </a:p>
              </p:txBody>
            </p:sp>
          </p:grpSp>
          <p:sp>
            <p:nvSpPr>
              <p:cNvPr id="170" name="Chevron 169">
                <a:extLst>
                  <a:ext uri="{FF2B5EF4-FFF2-40B4-BE49-F238E27FC236}">
                    <a16:creationId xmlns:a16="http://schemas.microsoft.com/office/drawing/2014/main" id="{9B85BB9B-4528-CA43-BECF-71DA6C0A9C48}"/>
                  </a:ext>
                </a:extLst>
              </p:cNvPr>
              <p:cNvSpPr/>
              <p:nvPr/>
            </p:nvSpPr>
            <p:spPr bwMode="auto">
              <a:xfrm>
                <a:off x="5817347" y="1369203"/>
                <a:ext cx="1163851" cy="531103"/>
              </a:xfrm>
              <a:prstGeom prst="chevron">
                <a:avLst/>
              </a:prstGeom>
              <a:solidFill>
                <a:srgbClr val="D9D9D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rPr>
                  <a:t>Passed House</a:t>
                </a:r>
              </a:p>
            </p:txBody>
          </p:sp>
          <p:sp>
            <p:nvSpPr>
              <p:cNvPr id="171" name="Chevron 170">
                <a:extLst>
                  <a:ext uri="{FF2B5EF4-FFF2-40B4-BE49-F238E27FC236}">
                    <a16:creationId xmlns:a16="http://schemas.microsoft.com/office/drawing/2014/main" id="{74A56947-8DDF-C843-B9F5-8956265E2C80}"/>
                  </a:ext>
                </a:extLst>
              </p:cNvPr>
              <p:cNvSpPr/>
              <p:nvPr/>
            </p:nvSpPr>
            <p:spPr bwMode="auto">
              <a:xfrm>
                <a:off x="5814889" y="1935463"/>
                <a:ext cx="1163851" cy="531103"/>
              </a:xfrm>
              <a:prstGeom prst="chevron">
                <a:avLst/>
              </a:prstGeom>
              <a:solidFill>
                <a:srgbClr val="D9D9D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838383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rPr>
                  <a:t>Passed Senate </a:t>
                </a:r>
              </a:p>
            </p:txBody>
          </p:sp>
          <p:sp>
            <p:nvSpPr>
              <p:cNvPr id="172" name="Chevron 171">
                <a:extLst>
                  <a:ext uri="{FF2B5EF4-FFF2-40B4-BE49-F238E27FC236}">
                    <a16:creationId xmlns:a16="http://schemas.microsoft.com/office/drawing/2014/main" id="{FB3D0C3F-E70E-A749-BEE9-C199A71F95DF}"/>
                  </a:ext>
                </a:extLst>
              </p:cNvPr>
              <p:cNvSpPr/>
              <p:nvPr/>
            </p:nvSpPr>
            <p:spPr bwMode="auto">
              <a:xfrm>
                <a:off x="4789267" y="1369203"/>
                <a:ext cx="1235284" cy="531103"/>
              </a:xfrm>
              <a:prstGeom prst="chevron">
                <a:avLst/>
              </a:prstGeom>
              <a:solidFill>
                <a:srgbClr val="D9D9D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rIns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rPr>
                  <a:t>Passed committee</a:t>
                </a:r>
              </a:p>
            </p:txBody>
          </p:sp>
          <p:sp>
            <p:nvSpPr>
              <p:cNvPr id="173" name="Chevron 172">
                <a:extLst>
                  <a:ext uri="{FF2B5EF4-FFF2-40B4-BE49-F238E27FC236}">
                    <a16:creationId xmlns:a16="http://schemas.microsoft.com/office/drawing/2014/main" id="{2700D06B-B5A2-7543-AD29-AA562D6BABFA}"/>
                  </a:ext>
                </a:extLst>
              </p:cNvPr>
              <p:cNvSpPr/>
              <p:nvPr/>
            </p:nvSpPr>
            <p:spPr bwMode="auto">
              <a:xfrm>
                <a:off x="4789089" y="1935463"/>
                <a:ext cx="1235284" cy="531103"/>
              </a:xfrm>
              <a:prstGeom prst="chevron">
                <a:avLst/>
              </a:prstGeom>
              <a:solidFill>
                <a:srgbClr val="D9D9D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rIns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B8A85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rPr>
                  <a:t>Passed </a:t>
                </a:r>
                <a:r>
                  <a:rPr lang="en-US" sz="900" dirty="0">
                    <a:solidFill>
                      <a:srgbClr val="7B8A85"/>
                    </a:solidFill>
                    <a:latin typeface="Georgia"/>
                  </a:rPr>
                  <a:t>co</a:t>
                </a:r>
                <a:r>
                  <a:rPr kumimoji="0" 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B8A85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rPr>
                  <a:t>mmittee </a:t>
                </a:r>
              </a:p>
            </p:txBody>
          </p:sp>
          <p:sp>
            <p:nvSpPr>
              <p:cNvPr id="174" name="Pentagon 173">
                <a:extLst>
                  <a:ext uri="{FF2B5EF4-FFF2-40B4-BE49-F238E27FC236}">
                    <a16:creationId xmlns:a16="http://schemas.microsoft.com/office/drawing/2014/main" id="{6DED518B-7A41-1443-83FA-C52F4E310072}"/>
                  </a:ext>
                </a:extLst>
              </p:cNvPr>
              <p:cNvSpPr/>
              <p:nvPr/>
            </p:nvSpPr>
            <p:spPr bwMode="auto">
              <a:xfrm>
                <a:off x="4154753" y="1369203"/>
                <a:ext cx="834570" cy="531358"/>
              </a:xfrm>
              <a:prstGeom prst="homePlate">
                <a:avLst/>
              </a:prstGeom>
              <a:solidFill>
                <a:srgbClr val="D9D9D9"/>
              </a:solidFill>
              <a:ln w="381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45720" anchor="ctr"/>
              <a:lstStyle/>
              <a:p>
                <a:pPr algn="ctr" defTabSz="457200">
                  <a:defRPr/>
                </a:pPr>
                <a:r>
                  <a:rPr lang="en-US" sz="900" dirty="0">
                    <a:solidFill>
                      <a:srgbClr val="7F7F7F"/>
                    </a:solidFill>
                    <a:latin typeface="+mj-lt"/>
                  </a:rPr>
                  <a:t>Received in House </a:t>
                </a:r>
              </a:p>
            </p:txBody>
          </p:sp>
          <p:sp>
            <p:nvSpPr>
              <p:cNvPr id="175" name="Pentagon 174">
                <a:extLst>
                  <a:ext uri="{FF2B5EF4-FFF2-40B4-BE49-F238E27FC236}">
                    <a16:creationId xmlns:a16="http://schemas.microsoft.com/office/drawing/2014/main" id="{8BBC81CC-8D7B-EA46-8A66-7711795E03AD}"/>
                  </a:ext>
                </a:extLst>
              </p:cNvPr>
              <p:cNvSpPr/>
              <p:nvPr/>
            </p:nvSpPr>
            <p:spPr bwMode="auto">
              <a:xfrm>
                <a:off x="4154753" y="1935208"/>
                <a:ext cx="834570" cy="531358"/>
              </a:xfrm>
              <a:prstGeom prst="homePlate">
                <a:avLst/>
              </a:prstGeom>
              <a:solidFill>
                <a:srgbClr val="7B8A85"/>
              </a:solidFill>
              <a:ln w="381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45720" anchor="ctr"/>
              <a:lstStyle/>
              <a:p>
                <a:pPr algn="ctr" defTabSz="457200">
                  <a:defRPr/>
                </a:pPr>
                <a:r>
                  <a:rPr lang="en-US" sz="900" dirty="0">
                    <a:solidFill>
                      <a:schemeClr val="bg1"/>
                    </a:solidFill>
                    <a:latin typeface="+mj-lt"/>
                  </a:rPr>
                  <a:t>Introduced in Senate </a:t>
                </a:r>
              </a:p>
              <a:p>
                <a:pPr algn="ctr" defTabSz="457200">
                  <a:defRPr/>
                </a:pPr>
                <a:r>
                  <a:rPr lang="en-US" sz="900" dirty="0">
                    <a:solidFill>
                      <a:schemeClr val="bg1"/>
                    </a:solidFill>
                    <a:latin typeface="+mj-lt"/>
                  </a:rPr>
                  <a:t>9/27/17 </a:t>
                </a:r>
              </a:p>
            </p:txBody>
          </p:sp>
          <p:sp>
            <p:nvSpPr>
              <p:cNvPr id="176" name="Chevron 175">
                <a:extLst>
                  <a:ext uri="{FF2B5EF4-FFF2-40B4-BE49-F238E27FC236}">
                    <a16:creationId xmlns:a16="http://schemas.microsoft.com/office/drawing/2014/main" id="{D47C4E68-727A-B646-BEC6-94098CAE5EE2}"/>
                  </a:ext>
                </a:extLst>
              </p:cNvPr>
              <p:cNvSpPr/>
              <p:nvPr/>
            </p:nvSpPr>
            <p:spPr bwMode="auto">
              <a:xfrm>
                <a:off x="7376343" y="1369203"/>
                <a:ext cx="1371237" cy="1097363"/>
              </a:xfrm>
              <a:prstGeom prst="chevron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365760" tIns="0" rIns="91440" bIns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rPr>
                  <a:t>Signed 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rPr>
                  <a:t>into law</a:t>
                </a:r>
              </a:p>
            </p:txBody>
          </p:sp>
        </p:grpSp>
      </p:grpSp>
      <p:pic>
        <p:nvPicPr>
          <p:cNvPr id="44" name="Picture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sp>
        <p:nvSpPr>
          <p:cNvPr id="47" name="Text Placeholder 18"/>
          <p:cNvSpPr txBox="1">
            <a:spLocks/>
          </p:cNvSpPr>
          <p:nvPr/>
        </p:nvSpPr>
        <p:spPr bwMode="auto">
          <a:xfrm>
            <a:off x="404808" y="6422607"/>
            <a:ext cx="198787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cs typeface="Georgia"/>
              </a:rPr>
              <a:t>Slide last updated on August 7, 2018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68B4A4-D300-864F-84B0-C43E34C47FFD}"/>
              </a:ext>
            </a:extLst>
          </p:cNvPr>
          <p:cNvSpPr txBox="1"/>
          <p:nvPr/>
        </p:nvSpPr>
        <p:spPr>
          <a:xfrm>
            <a:off x="-685800" y="3640015"/>
            <a:ext cx="0" cy="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Aft>
                <a:spcPts val="400"/>
              </a:spcAft>
            </a:pPr>
            <a:endParaRPr lang="en-US" sz="1200" b="1" dirty="0">
              <a:solidFill>
                <a:srgbClr val="71B2C7"/>
              </a:solidFill>
              <a:latin typeface="Georgia"/>
              <a:cs typeface="Georgi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46" y="715790"/>
            <a:ext cx="549555" cy="549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038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ational Journal">
      <a:dk1>
        <a:sysClr val="windowText" lastClr="000000"/>
      </a:dk1>
      <a:lt1>
        <a:sysClr val="window" lastClr="FFFFFF"/>
      </a:lt1>
      <a:dk2>
        <a:srgbClr val="8DB3E2"/>
      </a:dk2>
      <a:lt2>
        <a:srgbClr val="F0EAE3"/>
      </a:lt2>
      <a:accent1>
        <a:srgbClr val="B22830"/>
      </a:accent1>
      <a:accent2>
        <a:srgbClr val="0D3A70"/>
      </a:accent2>
      <a:accent3>
        <a:srgbClr val="9BBB59"/>
      </a:accent3>
      <a:accent4>
        <a:srgbClr val="8064A2"/>
      </a:accent4>
      <a:accent5>
        <a:srgbClr val="CFB53B"/>
      </a:accent5>
      <a:accent6>
        <a:srgbClr val="F79646"/>
      </a:accent6>
      <a:hlink>
        <a:srgbClr val="0000FF"/>
      </a:hlink>
      <a:folHlink>
        <a:srgbClr val="800080"/>
      </a:folHlink>
    </a:clrScheme>
    <a:fontScheme name="National Journal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0EAE3"/>
        </a:solidFill>
        <a:ln>
          <a:noFill/>
        </a:ln>
        <a:effectLst/>
      </a:spPr>
      <a:bodyPr lIns="91440" tIns="91440" rIns="91440" bIns="91440"/>
      <a:lstStyle>
        <a:defPPr>
          <a:spcAft>
            <a:spcPts val="400"/>
          </a:spcAft>
          <a:defRPr sz="1200" b="1" dirty="0">
            <a:solidFill>
              <a:schemeClr val="tx1">
                <a:lumMod val="95000"/>
                <a:lumOff val="5000"/>
              </a:schemeClr>
            </a:solidFill>
            <a:latin typeface="Georgia"/>
            <a:cs typeface="Georgi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spcAft>
            <a:spcPts val="400"/>
          </a:spcAft>
          <a:defRPr sz="1200" b="1" dirty="0" smtClean="0">
            <a:solidFill>
              <a:srgbClr val="71B2C7"/>
            </a:solidFill>
            <a:latin typeface="Georgia"/>
            <a:cs typeface="Georgi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9465</TotalTime>
  <Words>789</Words>
  <Application>Microsoft Office PowerPoint</Application>
  <PresentationFormat>On-screen Show (4:3)</PresentationFormat>
  <Paragraphs>131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Ｐゴシック</vt:lpstr>
      <vt:lpstr>ＭＳ Ｐゴシック</vt:lpstr>
      <vt:lpstr>Arial</vt:lpstr>
      <vt:lpstr>Calibri</vt:lpstr>
      <vt:lpstr>Georgia</vt:lpstr>
      <vt:lpstr>Verdana</vt:lpstr>
      <vt:lpstr>Office Theme</vt:lpstr>
      <vt:lpstr>Smart grid primer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Julianna Bradley</cp:lastModifiedBy>
  <cp:revision>186</cp:revision>
  <dcterms:created xsi:type="dcterms:W3CDTF">2017-06-26T14:07:23Z</dcterms:created>
  <dcterms:modified xsi:type="dcterms:W3CDTF">2018-08-13T13:09:47Z</dcterms:modified>
</cp:coreProperties>
</file>