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1" r:id="rId3"/>
    <p:sldId id="307" r:id="rId4"/>
    <p:sldId id="308" r:id="rId5"/>
    <p:sldId id="309" r:id="rId6"/>
    <p:sldId id="315" r:id="rId7"/>
    <p:sldId id="312" r:id="rId8"/>
    <p:sldId id="313" r:id="rId9"/>
    <p:sldId id="314" r:id="rId10"/>
    <p:sldId id="316" r:id="rId11"/>
    <p:sldId id="318" r:id="rId12"/>
    <p:sldId id="299" r:id="rId13"/>
    <p:sldId id="319" r:id="rId14"/>
    <p:sldId id="320" r:id="rId15"/>
    <p:sldId id="303" r:id="rId16"/>
    <p:sldId id="298" r:id="rId17"/>
    <p:sldId id="297" r:id="rId18"/>
    <p:sldId id="305" r:id="rId19"/>
    <p:sldId id="311" r:id="rId20"/>
    <p:sldId id="31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5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7C46"/>
    <a:srgbClr val="FFFFFF"/>
    <a:srgbClr val="0C396F"/>
    <a:srgbClr val="B22830"/>
    <a:srgbClr val="F0EAE3"/>
    <a:srgbClr val="D9D9D9"/>
    <a:srgbClr val="595959"/>
    <a:srgbClr val="D5E1D8"/>
    <a:srgbClr val="DDB1B1"/>
    <a:srgbClr val="71B3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62" autoAdjust="0"/>
    <p:restoredTop sz="95815"/>
  </p:normalViewPr>
  <p:slideViewPr>
    <p:cSldViewPr snapToGrid="0" snapToObjects="1">
      <p:cViewPr>
        <p:scale>
          <a:sx n="75" d="100"/>
          <a:sy n="75" d="100"/>
        </p:scale>
        <p:origin x="1350" y="-150"/>
      </p:cViewPr>
      <p:guideLst>
        <p:guide orient="horz" pos="1008"/>
        <p:guide pos="31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406F-4484-9266-BA4622D0CB7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06F-4484-9266-BA4622D0CB7D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406F-4484-9266-BA4622D0CB7D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06F-4484-9266-BA4622D0CB7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Trump 
Aug. '18</c:v>
                </c:pt>
                <c:pt idx="1">
                  <c:v>Obama 
Aug. '10</c:v>
                </c:pt>
                <c:pt idx="2">
                  <c:v>W. Bush 
Aug. '02</c:v>
                </c:pt>
                <c:pt idx="3">
                  <c:v>Clinton 
Aug. '94</c:v>
                </c:pt>
                <c:pt idx="4">
                  <c:v>H.W. Bush 
Aug. '90</c:v>
                </c:pt>
                <c:pt idx="5">
                  <c:v>Reagan 
Aug. '82</c:v>
                </c:pt>
                <c:pt idx="6">
                  <c:v>Carter 
Aug. '78</c:v>
                </c:pt>
                <c:pt idx="7">
                  <c:v>Nixon 
Aug. '70</c:v>
                </c:pt>
                <c:pt idx="8">
                  <c:v>Kennedy 
Aug. '62</c:v>
                </c:pt>
                <c:pt idx="9">
                  <c:v>Eisenhower 
Aug. '54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41</c:v>
                </c:pt>
                <c:pt idx="1">
                  <c:v>44</c:v>
                </c:pt>
                <c:pt idx="2">
                  <c:v>67</c:v>
                </c:pt>
                <c:pt idx="3">
                  <c:v>41</c:v>
                </c:pt>
                <c:pt idx="4">
                  <c:v>75</c:v>
                </c:pt>
                <c:pt idx="5">
                  <c:v>42</c:v>
                </c:pt>
                <c:pt idx="6">
                  <c:v>41</c:v>
                </c:pt>
                <c:pt idx="7">
                  <c:v>55</c:v>
                </c:pt>
                <c:pt idx="8">
                  <c:v>67</c:v>
                </c:pt>
                <c:pt idx="9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6F-4484-9266-BA4622D0CB7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23"/>
        <c:overlap val="-16"/>
        <c:axId val="1212295392"/>
        <c:axId val="1212292896"/>
      </c:barChart>
      <c:catAx>
        <c:axId val="1212295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2292896"/>
        <c:crosses val="autoZero"/>
        <c:auto val="1"/>
        <c:lblAlgn val="ctr"/>
        <c:lblOffset val="100"/>
        <c:noMultiLvlLbl val="0"/>
      </c:catAx>
      <c:valAx>
        <c:axId val="1212292896"/>
        <c:scaling>
          <c:orientation val="minMax"/>
        </c:scaling>
        <c:delete val="1"/>
        <c:axPos val="l"/>
        <c:majorGridlines>
          <c:spPr>
            <a:ln w="635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21229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08552631578897E-2"/>
          <c:y val="2.6896515761665806E-2"/>
          <c:w val="0.92378289473684205"/>
          <c:h val="0.9088439206055487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Box One</c:v>
                </c:pt>
              </c:strCache>
            </c:strRef>
          </c:tx>
          <c:spPr>
            <a:ln w="47625" cap="rnd" cmpd="sng" algn="ctr">
              <a:solidFill>
                <a:srgbClr val="569985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0613344384583505E-2"/>
                  <c:y val="5.79383690120619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8" b="0" i="0" u="none" strike="noStrike" kern="1200" baseline="0">
                      <a:solidFill>
                        <a:srgbClr val="B22830"/>
                      </a:solidFill>
                      <a:latin typeface="Calibri Light"/>
                      <a:ea typeface="Calibri Light"/>
                      <a:cs typeface="Calibri Ligh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1A0-4A12-AD9A-43E792D071FB}"/>
                </c:ext>
              </c:extLst>
            </c:dLbl>
            <c:dLbl>
              <c:idx val="1"/>
              <c:layout>
                <c:manualLayout>
                  <c:x val="-3.2258081226688766E-2"/>
                  <c:y val="-5.363911522034014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8" b="0" i="0" u="none" strike="noStrike" kern="1200" baseline="0">
                      <a:solidFill>
                        <a:srgbClr val="0C396F"/>
                      </a:solidFill>
                      <a:latin typeface="Calibri Light"/>
                      <a:ea typeface="Calibri Light"/>
                      <a:cs typeface="Calibri Ligh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1A0-4A12-AD9A-43E792D071FB}"/>
                </c:ext>
              </c:extLst>
            </c:dLbl>
            <c:dLbl>
              <c:idx val="2"/>
              <c:layout>
                <c:manualLayout>
                  <c:x val="-3.3902818068794034E-2"/>
                  <c:y val="4.72240869248182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8" b="0" i="0" u="none" strike="noStrike" kern="1200" baseline="0">
                      <a:solidFill>
                        <a:srgbClr val="B22830"/>
                      </a:solidFill>
                      <a:latin typeface="Calibri Light"/>
                      <a:ea typeface="Calibri Light"/>
                      <a:cs typeface="Calibri Ligh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1A0-4A12-AD9A-43E792D071FB}"/>
                </c:ext>
              </c:extLst>
            </c:dLbl>
            <c:dLbl>
              <c:idx val="3"/>
              <c:layout>
                <c:manualLayout>
                  <c:x val="-3.501696539577296E-2"/>
                  <c:y val="-6.16966615786521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8" b="0" i="0" u="none" strike="noStrike" kern="1200" baseline="0">
                      <a:solidFill>
                        <a:srgbClr val="0C396F"/>
                      </a:solidFill>
                      <a:latin typeface="Calibri Light"/>
                      <a:ea typeface="Calibri Light"/>
                      <a:cs typeface="Calibri Ligh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1A0-4A12-AD9A-43E792D071FB}"/>
                </c:ext>
              </c:extLst>
            </c:dLbl>
            <c:dLbl>
              <c:idx val="4"/>
              <c:layout>
                <c:manualLayout>
                  <c:x val="-3.3955915872358099E-2"/>
                  <c:y val="3.46604253748184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8" b="0" i="0" u="none" strike="noStrike" kern="1200" baseline="0">
                      <a:solidFill>
                        <a:srgbClr val="B22830"/>
                      </a:solidFill>
                      <a:latin typeface="Calibri Light"/>
                      <a:ea typeface="Calibri Light"/>
                      <a:cs typeface="Calibri Ligh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1A0-4A12-AD9A-43E792D071FB}"/>
                </c:ext>
              </c:extLst>
            </c:dLbl>
            <c:dLbl>
              <c:idx val="5"/>
              <c:layout>
                <c:manualLayout>
                  <c:x val="-3.3955915872358119E-2"/>
                  <c:y val="-5.29112887910329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8" b="0" i="0" u="none" strike="noStrike" kern="1200" baseline="0">
                      <a:solidFill>
                        <a:srgbClr val="0C396F"/>
                      </a:solidFill>
                      <a:latin typeface="Calibri Light"/>
                      <a:ea typeface="Calibri Light"/>
                      <a:cs typeface="Calibri Ligh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1A0-4A12-AD9A-43E792D071FB}"/>
                </c:ext>
              </c:extLst>
            </c:dLbl>
            <c:dLbl>
              <c:idx val="6"/>
              <c:layout>
                <c:manualLayout>
                  <c:x val="-1.0080682760049791E-2"/>
                  <c:y val="-5.58225945082618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8" b="0" i="0" u="none" strike="noStrike" kern="1200" baseline="0">
                      <a:solidFill>
                        <a:srgbClr val="0C396F"/>
                      </a:solidFill>
                      <a:latin typeface="Calibri Light"/>
                      <a:ea typeface="Calibri Light"/>
                      <a:cs typeface="Calibri Ligh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1A0-4A12-AD9A-43E792D071FB}"/>
                </c:ext>
              </c:extLst>
            </c:dLbl>
            <c:dLbl>
              <c:idx val="7"/>
              <c:layout>
                <c:manualLayout>
                  <c:x val="-3.0825606092001658E-2"/>
                  <c:y val="4.14691802744819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8" b="0" i="0" u="none" strike="noStrike" kern="1200" baseline="0">
                      <a:solidFill>
                        <a:srgbClr val="B22830"/>
                      </a:solidFill>
                      <a:latin typeface="Calibri Light"/>
                      <a:ea typeface="Calibri Light"/>
                      <a:cs typeface="Calibri Ligh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1A0-4A12-AD9A-43E792D071FB}"/>
                </c:ext>
              </c:extLst>
            </c:dLbl>
            <c:dLbl>
              <c:idx val="8"/>
              <c:layout>
                <c:manualLayout>
                  <c:x val="-3.3372228553667636E-2"/>
                  <c:y val="-4.00135274158674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8" b="0" i="0" u="none" strike="noStrike" kern="1200" baseline="0">
                      <a:solidFill>
                        <a:srgbClr val="0C396F"/>
                      </a:solidFill>
                      <a:latin typeface="Calibri Light"/>
                      <a:ea typeface="Calibri Light"/>
                      <a:cs typeface="Calibri Ligh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1A0-4A12-AD9A-43E792D071FB}"/>
                </c:ext>
              </c:extLst>
            </c:dLbl>
            <c:dLbl>
              <c:idx val="9"/>
              <c:layout>
                <c:manualLayout>
                  <c:x val="-1.3370156444260256E-2"/>
                  <c:y val="-5.41523174839818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8" b="0" i="0" u="none" strike="noStrike" kern="1200" baseline="0">
                      <a:solidFill>
                        <a:srgbClr val="0C396F"/>
                      </a:solidFill>
                      <a:latin typeface="Calibri Light"/>
                      <a:ea typeface="Calibri Light"/>
                      <a:cs typeface="Calibri Ligh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1A0-4A12-AD9A-43E792D071FB}"/>
                </c:ext>
              </c:extLst>
            </c:dLbl>
            <c:dLbl>
              <c:idx val="10"/>
              <c:layout>
                <c:manualLayout>
                  <c:x val="-2.8809443638624241E-2"/>
                  <c:y val="4.57684340662037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8" b="0" i="0" u="none" strike="noStrike" kern="1200" baseline="0">
                      <a:solidFill>
                        <a:srgbClr val="B22830"/>
                      </a:solidFill>
                      <a:latin typeface="Calibri Light"/>
                      <a:ea typeface="Calibri Light"/>
                      <a:cs typeface="Calibri Ligh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B1A0-4A12-AD9A-43E792D071FB}"/>
                </c:ext>
              </c:extLst>
            </c:dLbl>
            <c:dLbl>
              <c:idx val="11"/>
              <c:layout>
                <c:manualLayout>
                  <c:x val="-3.4274178926647324E-2"/>
                  <c:y val="5.89962562639619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8" b="0" i="0" u="none" strike="noStrike" kern="1200" baseline="0">
                      <a:solidFill>
                        <a:srgbClr val="B22830"/>
                      </a:solidFill>
                      <a:latin typeface="Calibri Light"/>
                      <a:ea typeface="Calibri Light"/>
                      <a:cs typeface="Calibri Ligh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649193548387097E-2"/>
                      <c:h val="8.078571428571429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B1A0-4A12-AD9A-43E792D071FB}"/>
                </c:ext>
              </c:extLst>
            </c:dLbl>
            <c:dLbl>
              <c:idx val="12"/>
              <c:layout>
                <c:manualLayout>
                  <c:x val="-2.3079413593037713E-2"/>
                  <c:y val="5.61567176179019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8" b="0" i="0" u="none" strike="noStrike" kern="1200" baseline="0">
                      <a:solidFill>
                        <a:srgbClr val="B22830"/>
                      </a:solidFill>
                      <a:latin typeface="Calibri Light"/>
                      <a:ea typeface="Calibri Light"/>
                      <a:cs typeface="Calibri Ligh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B1A0-4A12-AD9A-43E792D071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0" i="0" u="none" strike="noStrike" kern="1200" baseline="0">
                    <a:solidFill>
                      <a:srgbClr val="000000"/>
                    </a:solidFill>
                    <a:latin typeface="Calibri Light"/>
                    <a:ea typeface="Calibri Light"/>
                    <a:cs typeface="Calibri Ligh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1966</c:v>
                </c:pt>
                <c:pt idx="1">
                  <c:v>1970</c:v>
                </c:pt>
                <c:pt idx="2">
                  <c:v>1974</c:v>
                </c:pt>
                <c:pt idx="3">
                  <c:v>1978</c:v>
                </c:pt>
                <c:pt idx="4">
                  <c:v>1982</c:v>
                </c:pt>
                <c:pt idx="5">
                  <c:v>1986</c:v>
                </c:pt>
                <c:pt idx="6">
                  <c:v>1990</c:v>
                </c:pt>
                <c:pt idx="7">
                  <c:v>1994</c:v>
                </c:pt>
                <c:pt idx="8">
                  <c:v>1998</c:v>
                </c:pt>
                <c:pt idx="9">
                  <c:v>2002</c:v>
                </c:pt>
                <c:pt idx="10">
                  <c:v>2006</c:v>
                </c:pt>
                <c:pt idx="11">
                  <c:v>2010</c:v>
                </c:pt>
                <c:pt idx="12">
                  <c:v>2014</c:v>
                </c:pt>
              </c:numCache>
            </c:numRef>
          </c:cat>
          <c:val>
            <c:numRef>
              <c:f>Sheet1!$B$2:$B$14</c:f>
              <c:numCache>
                <c:formatCode>0%</c:formatCode>
                <c:ptCount val="13"/>
                <c:pt idx="0">
                  <c:v>0.49</c:v>
                </c:pt>
                <c:pt idx="1">
                  <c:v>0.56999999999999995</c:v>
                </c:pt>
                <c:pt idx="2">
                  <c:v>0.47</c:v>
                </c:pt>
                <c:pt idx="3">
                  <c:v>0.52</c:v>
                </c:pt>
                <c:pt idx="4">
                  <c:v>0.43</c:v>
                </c:pt>
                <c:pt idx="5">
                  <c:v>0.63</c:v>
                </c:pt>
                <c:pt idx="6">
                  <c:v>0.57999999999999996</c:v>
                </c:pt>
                <c:pt idx="7">
                  <c:v>0.46</c:v>
                </c:pt>
                <c:pt idx="8">
                  <c:v>0.66</c:v>
                </c:pt>
                <c:pt idx="9">
                  <c:v>0.63</c:v>
                </c:pt>
                <c:pt idx="10">
                  <c:v>0.39</c:v>
                </c:pt>
                <c:pt idx="11">
                  <c:v>0.45</c:v>
                </c:pt>
                <c:pt idx="12">
                  <c:v>0.42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B1A0-4A12-AD9A-43E792D071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742928624"/>
        <c:axId val="1629949504"/>
      </c:lineChart>
      <c:catAx>
        <c:axId val="174292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157" cap="flat" cmpd="sng" algn="ctr">
            <a:solidFill>
              <a:srgbClr val="808080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rgbClr val="000000"/>
                </a:solidFill>
                <a:latin typeface="Verdana"/>
                <a:ea typeface="Calibri Light"/>
                <a:cs typeface="Verdana"/>
              </a:defRPr>
            </a:pPr>
            <a:endParaRPr lang="en-US"/>
          </a:p>
        </c:txPr>
        <c:crossAx val="1629949504"/>
        <c:crosses val="autoZero"/>
        <c:auto val="0"/>
        <c:lblAlgn val="ctr"/>
        <c:lblOffset val="100"/>
        <c:noMultiLvlLbl val="0"/>
      </c:catAx>
      <c:valAx>
        <c:axId val="162994950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742928624"/>
        <c:crosses val="autoZero"/>
        <c:crossBetween val="midCat"/>
      </c:valAx>
      <c:spPr>
        <a:noFill/>
        <a:ln w="25356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198" b="0" i="0" u="none" strike="noStrike" baseline="0">
          <a:solidFill>
            <a:srgbClr val="000000"/>
          </a:solidFill>
          <a:latin typeface="Calibri Light"/>
          <a:ea typeface="Calibri Light"/>
          <a:cs typeface="Calibri Light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554581815614296E-3"/>
          <c:y val="8.0154288960049114E-2"/>
          <c:w val="0.99334950751082296"/>
          <c:h val="0.919845711039950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Box One</c:v>
                </c:pt>
              </c:strCache>
            </c:strRef>
          </c:tx>
          <c:spPr>
            <a:solidFill>
              <a:srgbClr val="B84E54"/>
            </a:solidFill>
            <a:ln w="25268"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3A608D"/>
              </a:solidFill>
              <a:ln w="25268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96D-4E91-9ACA-1228B4F00917}"/>
              </c:ext>
            </c:extLst>
          </c:dPt>
          <c:dPt>
            <c:idx val="9"/>
            <c:invertIfNegative val="0"/>
            <c:bubble3D val="0"/>
            <c:spPr>
              <a:solidFill>
                <a:srgbClr val="3A608D"/>
              </a:solidFill>
              <a:ln w="25268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96D-4E91-9ACA-1228B4F00917}"/>
              </c:ext>
            </c:extLst>
          </c:dPt>
          <c:dLbls>
            <c:spPr>
              <a:noFill/>
              <a:ln w="2526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Verdana"/>
                    <a:ea typeface="Calibri Light"/>
                    <a:cs typeface="Verdana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1966</c:v>
                </c:pt>
                <c:pt idx="1">
                  <c:v>1970</c:v>
                </c:pt>
                <c:pt idx="2">
                  <c:v>1974</c:v>
                </c:pt>
                <c:pt idx="3">
                  <c:v>1978</c:v>
                </c:pt>
                <c:pt idx="4">
                  <c:v>1982</c:v>
                </c:pt>
                <c:pt idx="5">
                  <c:v>1986</c:v>
                </c:pt>
                <c:pt idx="6">
                  <c:v>1990</c:v>
                </c:pt>
                <c:pt idx="7">
                  <c:v>1994</c:v>
                </c:pt>
                <c:pt idx="8">
                  <c:v>1998</c:v>
                </c:pt>
                <c:pt idx="9">
                  <c:v>2002</c:v>
                </c:pt>
                <c:pt idx="10">
                  <c:v>2006</c:v>
                </c:pt>
                <c:pt idx="11">
                  <c:v>2010</c:v>
                </c:pt>
                <c:pt idx="12">
                  <c:v>2014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 formatCode="#,##0">
                  <c:v>-47</c:v>
                </c:pt>
                <c:pt idx="1">
                  <c:v>-12</c:v>
                </c:pt>
                <c:pt idx="2">
                  <c:v>-48</c:v>
                </c:pt>
                <c:pt idx="3">
                  <c:v>-15</c:v>
                </c:pt>
                <c:pt idx="4">
                  <c:v>-26</c:v>
                </c:pt>
                <c:pt idx="5">
                  <c:v>-5</c:v>
                </c:pt>
                <c:pt idx="6">
                  <c:v>-8</c:v>
                </c:pt>
                <c:pt idx="7">
                  <c:v>-52</c:v>
                </c:pt>
                <c:pt idx="8">
                  <c:v>5</c:v>
                </c:pt>
                <c:pt idx="9">
                  <c:v>8</c:v>
                </c:pt>
                <c:pt idx="10">
                  <c:v>-30</c:v>
                </c:pt>
                <c:pt idx="11">
                  <c:v>-63</c:v>
                </c:pt>
                <c:pt idx="12">
                  <c:v>-13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96D-4E91-9ACA-1228B4F009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42890144"/>
        <c:axId val="1742888688"/>
      </c:barChart>
      <c:catAx>
        <c:axId val="17428901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42888688"/>
        <c:crosses val="autoZero"/>
        <c:auto val="0"/>
        <c:lblAlgn val="ctr"/>
        <c:lblOffset val="100"/>
        <c:noMultiLvlLbl val="0"/>
      </c:catAx>
      <c:valAx>
        <c:axId val="174288868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742890144"/>
        <c:crosses val="autoZero"/>
        <c:crossBetween val="between"/>
      </c:valAx>
      <c:spPr>
        <a:noFill/>
        <a:ln w="2535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98" b="0" i="0" u="none" strike="noStrike" baseline="0">
          <a:solidFill>
            <a:srgbClr val="000000"/>
          </a:solidFill>
          <a:latin typeface="Calibri Light"/>
          <a:ea typeface="Calibri Light"/>
          <a:cs typeface="Calibri Light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Generic Ballot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A608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8CD-47E9-8103-96A35BBB725B}"/>
              </c:ext>
            </c:extLst>
          </c:dPt>
          <c:dPt>
            <c:idx val="1"/>
            <c:invertIfNegative val="0"/>
            <c:bubble3D val="0"/>
            <c:spPr>
              <a:solidFill>
                <a:srgbClr val="C3535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8CD-47E9-8103-96A35BBB725B}"/>
              </c:ext>
            </c:extLst>
          </c:dPt>
          <c:dPt>
            <c:idx val="2"/>
            <c:invertIfNegative val="0"/>
            <c:bubble3D val="0"/>
            <c:spPr>
              <a:solidFill>
                <a:srgbClr val="3A608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68CD-47E9-8103-96A35BBB725B}"/>
              </c:ext>
            </c:extLst>
          </c:dPt>
          <c:dPt>
            <c:idx val="3"/>
            <c:invertIfNegative val="0"/>
            <c:bubble3D val="0"/>
            <c:spPr>
              <a:solidFill>
                <a:srgbClr val="3A608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8CD-47E9-8103-96A35BBB725B}"/>
              </c:ext>
            </c:extLst>
          </c:dPt>
          <c:dPt>
            <c:idx val="4"/>
            <c:invertIfNegative val="0"/>
            <c:bubble3D val="0"/>
            <c:spPr>
              <a:solidFill>
                <a:srgbClr val="3A608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68CD-47E9-8103-96A35BBB725B}"/>
              </c:ext>
            </c:extLst>
          </c:dPt>
          <c:dPt>
            <c:idx val="5"/>
            <c:invertIfNegative val="0"/>
            <c:bubble3D val="0"/>
            <c:spPr>
              <a:solidFill>
                <a:srgbClr val="C3535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68CD-47E9-8103-96A35BBB725B}"/>
              </c:ext>
            </c:extLst>
          </c:dPt>
          <c:dPt>
            <c:idx val="6"/>
            <c:invertIfNegative val="0"/>
            <c:bubble3D val="0"/>
            <c:spPr>
              <a:solidFill>
                <a:srgbClr val="3A608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8CD-47E9-8103-96A35BBB725B}"/>
              </c:ext>
            </c:extLst>
          </c:dPt>
          <c:dPt>
            <c:idx val="7"/>
            <c:invertIfNegative val="0"/>
            <c:bubble3D val="0"/>
            <c:spPr>
              <a:solidFill>
                <a:srgbClr val="3A608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68CD-47E9-8103-96A35BBB725B}"/>
              </c:ext>
            </c:extLst>
          </c:dPt>
          <c:dPt>
            <c:idx val="8"/>
            <c:invertIfNegative val="0"/>
            <c:bubble3D val="0"/>
            <c:spPr>
              <a:solidFill>
                <a:srgbClr val="3A608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8CD-47E9-8103-96A35BBB725B}"/>
              </c:ext>
            </c:extLst>
          </c:dPt>
          <c:dPt>
            <c:idx val="9"/>
            <c:invertIfNegative val="0"/>
            <c:bubble3D val="0"/>
            <c:spPr>
              <a:solidFill>
                <a:srgbClr val="3A608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68CD-47E9-8103-96A35BBB725B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800" dirty="0"/>
                      <a:t>D+4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8CD-47E9-8103-96A35BBB725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R+</a:t>
                    </a:r>
                    <a:fld id="{315B5B6F-A6FE-438A-89EF-0AA01CF1F459}" type="VALUE">
                      <a:rPr lang="en-US" smtClean="0"/>
                      <a:pPr/>
                      <a:t>[VALUE]</a:t>
                    </a:fld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8CD-47E9-8103-96A35BBB725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D+</a:t>
                    </a:r>
                    <a:fld id="{E22B3F8C-30C0-4D0F-B0D3-ED87C6429100}" type="VALUE">
                      <a:rPr lang="en-US" smtClean="0"/>
                      <a:pPr/>
                      <a:t>[VALUE]</a:t>
                    </a:fld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68CD-47E9-8103-96A35BBB725B}"/>
                </c:ext>
              </c:extLst>
            </c:dLbl>
            <c:dLbl>
              <c:idx val="3"/>
              <c:layout>
                <c:manualLayout>
                  <c:x val="-7.6958521659522003E-3"/>
                  <c:y val="-6.9215354036537167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D+</a:t>
                    </a:r>
                    <a:fld id="{16310DB7-7D18-4912-B759-4960BE1C504D}" type="VALUE">
                      <a:rPr lang="en-US" smtClean="0"/>
                      <a:pPr/>
                      <a:t>[VALUE]</a:t>
                    </a:fld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68CD-47E9-8103-96A35BBB725B}"/>
                </c:ext>
              </c:extLst>
            </c:dLbl>
            <c:dLbl>
              <c:idx val="4"/>
              <c:layout>
                <c:manualLayout>
                  <c:x val="-4.6175112995712865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D+</a:t>
                    </a:r>
                    <a:fld id="{EE6F100B-486A-472C-AB02-6AF38D980DDD}" type="VALUE">
                      <a:rPr lang="en-US" smtClean="0"/>
                      <a:pPr/>
                      <a:t>[VALUE]</a:t>
                    </a:fld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68CD-47E9-8103-96A35BBB725B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/>
                      <a:t>R+</a:t>
                    </a:r>
                    <a:fld id="{AD19C81F-F140-45DB-913F-66DC5063C8B9}" type="VALUE">
                      <a:rPr lang="en-US" smtClean="0"/>
                      <a:pPr/>
                      <a:t>[VALUE]</a:t>
                    </a:fld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68CD-47E9-8103-96A35BBB725B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/>
                      <a:t>D+</a:t>
                    </a:r>
                    <a:fld id="{7D86ABC3-AECA-4BEC-A4FB-52063ACF2757}" type="VALUE">
                      <a:rPr lang="en-US" smtClean="0"/>
                      <a:pPr/>
                      <a:t>[VALUE]</a:t>
                    </a:fld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68CD-47E9-8103-96A35BBB725B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/>
                      <a:t>D+</a:t>
                    </a:r>
                    <a:fld id="{1FED6C5D-709D-4116-A7C9-29C6F08F1C17}" type="VALUE">
                      <a:rPr lang="en-US" smtClean="0"/>
                      <a:pPr/>
                      <a:t>[VALUE]</a:t>
                    </a:fld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68CD-47E9-8103-96A35BBB725B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/>
                      <a:t>D+2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68CD-47E9-8103-96A35BBB725B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dirty="0"/>
                      <a:t>D+</a:t>
                    </a:r>
                    <a:fld id="{2A5FA59E-E090-43D1-9D9F-04DF48EDDBCE}" type="VALUE">
                      <a:rPr lang="en-US" smtClean="0"/>
                      <a:pPr/>
                      <a:t>[VALUE]</a:t>
                    </a:fld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68CD-47E9-8103-96A35BBB72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2000</c:v>
                </c:pt>
                <c:pt idx="1">
                  <c:v>2002</c:v>
                </c:pt>
                <c:pt idx="2">
                  <c:v>2004</c:v>
                </c:pt>
                <c:pt idx="3">
                  <c:v>2006</c:v>
                </c:pt>
                <c:pt idx="4">
                  <c:v>2008</c:v>
                </c:pt>
                <c:pt idx="5">
                  <c:v>2010</c:v>
                </c:pt>
                <c:pt idx="6">
                  <c:v>2012</c:v>
                </c:pt>
                <c:pt idx="7">
                  <c:v>2014</c:v>
                </c:pt>
                <c:pt idx="8">
                  <c:v>2016</c:v>
                </c:pt>
                <c:pt idx="9">
                  <c:v>Current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4</c:v>
                </c:pt>
                <c:pt idx="1">
                  <c:v>1</c:v>
                </c:pt>
                <c:pt idx="2">
                  <c:v>1</c:v>
                </c:pt>
                <c:pt idx="3">
                  <c:v>15</c:v>
                </c:pt>
                <c:pt idx="4">
                  <c:v>12</c:v>
                </c:pt>
                <c:pt idx="5">
                  <c:v>2</c:v>
                </c:pt>
                <c:pt idx="6">
                  <c:v>2</c:v>
                </c:pt>
                <c:pt idx="7">
                  <c:v>4</c:v>
                </c:pt>
                <c:pt idx="8">
                  <c:v>2</c:v>
                </c:pt>
                <c:pt idx="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CD-47E9-8103-96A35BBB725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Net seat change</c:v>
                </c:pt>
              </c:strCache>
            </c:strRef>
          </c:tx>
          <c:spPr>
            <a:solidFill>
              <a:srgbClr val="3A608D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3535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8CD-47E9-8103-96A35BBB725B}"/>
              </c:ext>
            </c:extLst>
          </c:dPt>
          <c:dPt>
            <c:idx val="2"/>
            <c:invertIfNegative val="0"/>
            <c:bubble3D val="0"/>
            <c:spPr>
              <a:solidFill>
                <a:srgbClr val="C3535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68CD-47E9-8103-96A35BBB725B}"/>
              </c:ext>
            </c:extLst>
          </c:dPt>
          <c:dPt>
            <c:idx val="5"/>
            <c:invertIfNegative val="0"/>
            <c:bubble3D val="0"/>
            <c:spPr>
              <a:solidFill>
                <a:srgbClr val="C3535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8CD-47E9-8103-96A35BBB725B}"/>
              </c:ext>
            </c:extLst>
          </c:dPt>
          <c:dPt>
            <c:idx val="7"/>
            <c:invertIfNegative val="0"/>
            <c:bubble3D val="0"/>
            <c:spPr>
              <a:solidFill>
                <a:srgbClr val="C3535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68CD-47E9-8103-96A35BBB72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2000</c:v>
                </c:pt>
                <c:pt idx="1">
                  <c:v>2002</c:v>
                </c:pt>
                <c:pt idx="2">
                  <c:v>2004</c:v>
                </c:pt>
                <c:pt idx="3">
                  <c:v>2006</c:v>
                </c:pt>
                <c:pt idx="4">
                  <c:v>2008</c:v>
                </c:pt>
                <c:pt idx="5">
                  <c:v>2010</c:v>
                </c:pt>
                <c:pt idx="6">
                  <c:v>2012</c:v>
                </c:pt>
                <c:pt idx="7">
                  <c:v>2014</c:v>
                </c:pt>
                <c:pt idx="8">
                  <c:v>2016</c:v>
                </c:pt>
                <c:pt idx="9">
                  <c:v>Current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3</c:v>
                </c:pt>
                <c:pt idx="1">
                  <c:v>8</c:v>
                </c:pt>
                <c:pt idx="2">
                  <c:v>3</c:v>
                </c:pt>
                <c:pt idx="3">
                  <c:v>30</c:v>
                </c:pt>
                <c:pt idx="4">
                  <c:v>23</c:v>
                </c:pt>
                <c:pt idx="5">
                  <c:v>63</c:v>
                </c:pt>
                <c:pt idx="6">
                  <c:v>8</c:v>
                </c:pt>
                <c:pt idx="7">
                  <c:v>13</c:v>
                </c:pt>
                <c:pt idx="8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8CD-47E9-8103-96A35BBB725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29927792"/>
        <c:axId val="1829926544"/>
      </c:barChart>
      <c:catAx>
        <c:axId val="182992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926544"/>
        <c:crosses val="autoZero"/>
        <c:auto val="1"/>
        <c:lblAlgn val="ctr"/>
        <c:lblOffset val="100"/>
        <c:noMultiLvlLbl val="0"/>
      </c:catAx>
      <c:valAx>
        <c:axId val="18299265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29927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766283524904214E-2"/>
          <c:y val="6.6804274465691801E-2"/>
          <c:w val="0.91280357196729722"/>
          <c:h val="0.8479783464566930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Democratic (D+5 or greater)</c:v>
                </c:pt>
              </c:strCache>
            </c:strRef>
          </c:tx>
          <c:spPr>
            <a:ln w="25356">
              <a:solidFill>
                <a:schemeClr val="accent2"/>
              </a:solidFill>
              <a:prstDash val="solid"/>
            </a:ln>
            <a:effectLst/>
          </c:spPr>
          <c:marker>
            <c:symbol val="circle"/>
            <c:size val="6"/>
            <c:spPr>
              <a:solidFill>
                <a:schemeClr val="accent2"/>
              </a:solidFill>
              <a:ln>
                <a:solidFill>
                  <a:schemeClr val="accent2"/>
                </a:solidFill>
                <a:prstDash val="solid"/>
              </a:ln>
              <a:effectLst/>
            </c:spPr>
          </c:marker>
          <c:dLbls>
            <c:dLbl>
              <c:idx val="0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65F-4C66-B6AD-F9EAF08E4D69}"/>
                </c:ext>
              </c:extLst>
            </c:dLbl>
            <c:spPr>
              <a:noFill/>
              <a:ln w="25356">
                <a:noFill/>
              </a:ln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Sheet1!$A$2:$A$12</c:f>
              <c:strCache>
                <c:ptCount val="11"/>
                <c:pt idx="0">
                  <c:v>1998</c:v>
                </c:pt>
                <c:pt idx="1">
                  <c:v>2000</c:v>
                </c:pt>
                <c:pt idx="2">
                  <c:v>2002</c:v>
                </c:pt>
                <c:pt idx="3">
                  <c:v>2004</c:v>
                </c:pt>
                <c:pt idx="4">
                  <c:v>2006</c:v>
                </c:pt>
                <c:pt idx="5">
                  <c:v>2008</c:v>
                </c:pt>
                <c:pt idx="6">
                  <c:v>2010</c:v>
                </c:pt>
                <c:pt idx="7">
                  <c:v>2012</c:v>
                </c:pt>
                <c:pt idx="8">
                  <c:v>2014</c:v>
                </c:pt>
                <c:pt idx="9">
                  <c:v>2016</c:v>
                </c:pt>
                <c:pt idx="10">
                  <c:v>2017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123</c:v>
                </c:pt>
                <c:pt idx="1">
                  <c:v>139</c:v>
                </c:pt>
                <c:pt idx="2">
                  <c:v>149</c:v>
                </c:pt>
                <c:pt idx="3">
                  <c:v>148</c:v>
                </c:pt>
                <c:pt idx="4">
                  <c:v>147</c:v>
                </c:pt>
                <c:pt idx="5">
                  <c:v>150</c:v>
                </c:pt>
                <c:pt idx="6">
                  <c:v>150</c:v>
                </c:pt>
                <c:pt idx="7">
                  <c:v>146</c:v>
                </c:pt>
                <c:pt idx="8">
                  <c:v>159</c:v>
                </c:pt>
                <c:pt idx="9">
                  <c:v>160</c:v>
                </c:pt>
                <c:pt idx="10">
                  <c:v>168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65F-4C66-B6AD-F9EAF08E4D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Swing (D+5 to R+5)</c:v>
                </c:pt>
              </c:strCache>
            </c:strRef>
          </c:tx>
          <c:spPr>
            <a:ln w="25356">
              <a:solidFill>
                <a:schemeClr val="accent5"/>
              </a:solidFill>
              <a:prstDash val="solid"/>
            </a:ln>
            <a:effectLst/>
          </c:spPr>
          <c:marker>
            <c:symbol val="circle"/>
            <c:size val="6"/>
            <c:spPr>
              <a:solidFill>
                <a:schemeClr val="accent5"/>
              </a:solidFill>
              <a:ln>
                <a:solidFill>
                  <a:schemeClr val="accent5"/>
                </a:solidFill>
                <a:prstDash val="solid"/>
              </a:ln>
              <a:effectLst/>
            </c:spPr>
          </c:marker>
          <c:dLbls>
            <c:dLbl>
              <c:idx val="1"/>
              <c:layout/>
              <c:spPr>
                <a:noFill/>
                <a:ln w="25356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65F-4C66-B6AD-F9EAF08E4D69}"/>
                </c:ext>
              </c:extLst>
            </c:dLbl>
            <c:spPr>
              <a:noFill/>
              <a:ln w="25356">
                <a:noFill/>
              </a:ln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1998</c:v>
                </c:pt>
                <c:pt idx="1">
                  <c:v>2000</c:v>
                </c:pt>
                <c:pt idx="2">
                  <c:v>2002</c:v>
                </c:pt>
                <c:pt idx="3">
                  <c:v>2004</c:v>
                </c:pt>
                <c:pt idx="4">
                  <c:v>2006</c:v>
                </c:pt>
                <c:pt idx="5">
                  <c:v>2008</c:v>
                </c:pt>
                <c:pt idx="6">
                  <c:v>2010</c:v>
                </c:pt>
                <c:pt idx="7">
                  <c:v>2012</c:v>
                </c:pt>
                <c:pt idx="8">
                  <c:v>2014</c:v>
                </c:pt>
                <c:pt idx="9">
                  <c:v>2016</c:v>
                </c:pt>
                <c:pt idx="10">
                  <c:v>2017</c:v>
                </c:pt>
              </c:strCache>
            </c:strRef>
          </c:cat>
          <c:val>
            <c:numRef>
              <c:f>Sheet1!$C$2:$C$12</c:f>
              <c:numCache>
                <c:formatCode>0</c:formatCode>
                <c:ptCount val="11"/>
                <c:pt idx="0">
                  <c:v>164</c:v>
                </c:pt>
                <c:pt idx="1">
                  <c:v>134</c:v>
                </c:pt>
                <c:pt idx="2">
                  <c:v>111</c:v>
                </c:pt>
                <c:pt idx="3">
                  <c:v>108</c:v>
                </c:pt>
                <c:pt idx="4">
                  <c:v>108</c:v>
                </c:pt>
                <c:pt idx="5">
                  <c:v>103</c:v>
                </c:pt>
                <c:pt idx="6">
                  <c:v>103</c:v>
                </c:pt>
                <c:pt idx="7">
                  <c:v>99</c:v>
                </c:pt>
                <c:pt idx="8">
                  <c:v>90</c:v>
                </c:pt>
                <c:pt idx="9">
                  <c:v>91</c:v>
                </c:pt>
                <c:pt idx="10">
                  <c:v>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65F-4C66-B6AD-F9EAF08E4D6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Republican (R+5 or greater)</c:v>
                </c:pt>
              </c:strCache>
            </c:strRef>
          </c:tx>
          <c:spPr>
            <a:ln w="25356">
              <a:solidFill>
                <a:schemeClr val="accent1"/>
              </a:solidFill>
              <a:prstDash val="solid"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>
                <a:solidFill>
                  <a:schemeClr val="accent1"/>
                </a:solidFill>
                <a:prstDash val="solid"/>
              </a:ln>
              <a:effectLst/>
            </c:spPr>
          </c:marker>
          <c:dLbls>
            <c:dLbl>
              <c:idx val="0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65F-4C66-B6AD-F9EAF08E4D69}"/>
                </c:ext>
              </c:extLst>
            </c:dLbl>
            <c:spPr>
              <a:noFill/>
              <a:ln w="25356">
                <a:noFill/>
              </a:ln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Sheet1!$A$2:$A$12</c:f>
              <c:strCache>
                <c:ptCount val="11"/>
                <c:pt idx="0">
                  <c:v>1998</c:v>
                </c:pt>
                <c:pt idx="1">
                  <c:v>2000</c:v>
                </c:pt>
                <c:pt idx="2">
                  <c:v>2002</c:v>
                </c:pt>
                <c:pt idx="3">
                  <c:v>2004</c:v>
                </c:pt>
                <c:pt idx="4">
                  <c:v>2006</c:v>
                </c:pt>
                <c:pt idx="5">
                  <c:v>2008</c:v>
                </c:pt>
                <c:pt idx="6">
                  <c:v>2010</c:v>
                </c:pt>
                <c:pt idx="7">
                  <c:v>2012</c:v>
                </c:pt>
                <c:pt idx="8">
                  <c:v>2014</c:v>
                </c:pt>
                <c:pt idx="9">
                  <c:v>2016</c:v>
                </c:pt>
                <c:pt idx="10">
                  <c:v>2017</c:v>
                </c:pt>
              </c:strCache>
            </c:strRef>
          </c:cat>
          <c:val>
            <c:numRef>
              <c:f>Sheet1!$D$2:$D$12</c:f>
              <c:numCache>
                <c:formatCode>0</c:formatCode>
                <c:ptCount val="11"/>
                <c:pt idx="0">
                  <c:v>148</c:v>
                </c:pt>
                <c:pt idx="1">
                  <c:v>162</c:v>
                </c:pt>
                <c:pt idx="2">
                  <c:v>175</c:v>
                </c:pt>
                <c:pt idx="3">
                  <c:v>179</c:v>
                </c:pt>
                <c:pt idx="4">
                  <c:v>180</c:v>
                </c:pt>
                <c:pt idx="5">
                  <c:v>182</c:v>
                </c:pt>
                <c:pt idx="6">
                  <c:v>182</c:v>
                </c:pt>
                <c:pt idx="7">
                  <c:v>190</c:v>
                </c:pt>
                <c:pt idx="8">
                  <c:v>186</c:v>
                </c:pt>
                <c:pt idx="9">
                  <c:v>184</c:v>
                </c:pt>
                <c:pt idx="10">
                  <c:v>195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65F-4C66-B6AD-F9EAF08E4D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3601744"/>
        <c:axId val="1825165152"/>
      </c:lineChart>
      <c:catAx>
        <c:axId val="2143601744"/>
        <c:scaling>
          <c:orientation val="minMax"/>
        </c:scaling>
        <c:delete val="0"/>
        <c:axPos val="b"/>
        <c:numFmt formatCode="@" sourceLinked="0"/>
        <c:majorTickMark val="in"/>
        <c:minorTickMark val="none"/>
        <c:tickLblPos val="nextTo"/>
        <c:spPr>
          <a:ln w="3169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825165152"/>
        <c:crosses val="autoZero"/>
        <c:auto val="0"/>
        <c:lblAlgn val="ctr"/>
        <c:lblOffset val="100"/>
        <c:tickMarkSkip val="1"/>
        <c:noMultiLvlLbl val="1"/>
      </c:catAx>
      <c:valAx>
        <c:axId val="1825165152"/>
        <c:scaling>
          <c:orientation val="minMax"/>
          <c:min val="60"/>
        </c:scaling>
        <c:delete val="1"/>
        <c:axPos val="l"/>
        <c:numFmt formatCode="0" sourceLinked="1"/>
        <c:majorTickMark val="none"/>
        <c:minorTickMark val="none"/>
        <c:tickLblPos val="nextTo"/>
        <c:crossAx val="2143601744"/>
        <c:crosses val="autoZero"/>
        <c:crossBetween val="midCat"/>
      </c:valAx>
      <c:spPr>
        <a:noFill/>
        <a:ln w="2535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8" b="0" i="0" u="none" strike="noStrike" baseline="0">
          <a:solidFill>
            <a:srgbClr val="000000"/>
          </a:solidFill>
          <a:latin typeface="Calibri Light"/>
          <a:ea typeface="Calibri Light"/>
          <a:cs typeface="Calibri Light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502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2438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0375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5062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microsoft.com/office/2007/relationships/hdphoto" Target="../media/hdphoto1.wdp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7"/>
          <p:cNvSpPr>
            <a:spLocks noGrp="1"/>
          </p:cNvSpPr>
          <p:nvPr>
            <p:ph type="ctrTitle"/>
          </p:nvPr>
        </p:nvSpPr>
        <p:spPr>
          <a:xfrm>
            <a:off x="404814" y="1122363"/>
            <a:ext cx="6378123" cy="1116012"/>
          </a:xfrm>
        </p:spPr>
        <p:txBody>
          <a:bodyPr>
            <a:normAutofit/>
          </a:bodyPr>
          <a:lstStyle/>
          <a:p>
            <a:pPr algn="l"/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Charlie Cook’s Tour of American Politics</a:t>
            </a:r>
          </a:p>
        </p:txBody>
      </p:sp>
      <p:sp>
        <p:nvSpPr>
          <p:cNvPr id="6" name="Subtitle 8"/>
          <p:cNvSpPr>
            <a:spLocks noGrp="1"/>
          </p:cNvSpPr>
          <p:nvPr>
            <p:ph type="subTitle" idx="1"/>
          </p:nvPr>
        </p:nvSpPr>
        <p:spPr>
          <a:xfrm>
            <a:off x="396877" y="2259013"/>
            <a:ext cx="8143875" cy="1169987"/>
          </a:xfrm>
        </p:spPr>
        <p:txBody>
          <a:bodyPr/>
          <a:lstStyle/>
          <a:p>
            <a:pPr algn="l">
              <a:buFont typeface="Arial" panose="020B0604020202020204" pitchFamily="34" charset="0"/>
              <a:buNone/>
              <a:defRPr/>
            </a:pPr>
            <a:r>
              <a:rPr lang="en-US" sz="2000" dirty="0">
                <a:latin typeface="Georgia"/>
                <a:ea typeface="MS PGothic" panose="020B0600070205080204" pitchFamily="34" charset="-128"/>
                <a:cs typeface="Georgia"/>
              </a:rPr>
              <a:t>Insights into the 2018 midterm elections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2748" y="4220996"/>
            <a:ext cx="36750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b="1" dirty="0">
                <a:latin typeface="Georgia"/>
                <a:ea typeface="MS PGothic" panose="020B0600070205080204" pitchFamily="34" charset="-128"/>
                <a:cs typeface="Georgia"/>
              </a:rPr>
              <a:t>August 2018</a:t>
            </a:r>
          </a:p>
          <a:p>
            <a:pPr>
              <a:defRPr/>
            </a:pPr>
            <a:endParaRPr lang="en-US" sz="1200" b="1" dirty="0">
              <a:latin typeface="Georgia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r>
              <a:rPr lang="en-US" sz="1200" b="1" dirty="0">
                <a:latin typeface="Georgia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>
              <a:defRPr/>
            </a:pPr>
            <a:r>
              <a:rPr lang="en-US" sz="1200" i="1" dirty="0">
                <a:latin typeface="Georgia"/>
                <a:ea typeface="MS PGothic" panose="020B0600070205080204" pitchFamily="34" charset="-128"/>
                <a:cs typeface="Georgia"/>
              </a:rPr>
              <a:t>National Journal Presentation Center</a:t>
            </a:r>
          </a:p>
          <a:p>
            <a:pPr>
              <a:defRPr/>
            </a:pPr>
            <a:endParaRPr lang="en-US" sz="1200" b="1" dirty="0">
              <a:latin typeface="Georgia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endParaRPr lang="en-US" sz="1200" b="1" dirty="0">
              <a:latin typeface="Georgia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r>
              <a:rPr lang="en-US" sz="1200" b="1" dirty="0">
                <a:latin typeface="Georgia"/>
                <a:ea typeface="MS PGothic" panose="020B0600070205080204" pitchFamily="34" charset="-128"/>
                <a:cs typeface="Georgia"/>
              </a:rPr>
              <a:t>Director </a:t>
            </a:r>
          </a:p>
          <a:p>
            <a:pPr>
              <a:defRPr/>
            </a:pPr>
            <a:r>
              <a:rPr lang="en-US" sz="1200" i="1" dirty="0">
                <a:latin typeface="Georgia"/>
                <a:ea typeface="MS PGothic" panose="020B0600070205080204" pitchFamily="34" charset="-128"/>
                <a:cs typeface="Georgia"/>
              </a:rPr>
              <a:t>Alistair Taylor</a:t>
            </a:r>
          </a:p>
          <a:p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331" y="6206980"/>
            <a:ext cx="8490283" cy="5111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735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14"/>
          <p:cNvSpPr>
            <a:spLocks noChangeArrowheads="1"/>
          </p:cNvSpPr>
          <p:nvPr/>
        </p:nvSpPr>
        <p:spPr bwMode="auto">
          <a:xfrm>
            <a:off x="411285" y="1654938"/>
            <a:ext cx="2824227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AS A PERCENTAGE OF TOTAL RESPONSES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The Affordable Care Act outperforms the Tax Cuts &amp; Jobs Act in opinion polls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11284" y="1410121"/>
            <a:ext cx="6980116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Georgia"/>
                <a:cs typeface="Georgia"/>
              </a:rPr>
              <a:t>Do you approve or disapprove of the Tax Cuts and Jobs Act/Affordable Care Act?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2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Daniel Stublen | Slide last updated on: August 6, 2018</a:t>
            </a:r>
          </a:p>
        </p:txBody>
      </p:sp>
      <p:sp>
        <p:nvSpPr>
          <p:cNvPr id="24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RealClearPolitics.com, 2018; Kaiser Family Foundation, 2018.</a:t>
            </a:r>
          </a:p>
        </p:txBody>
      </p:sp>
      <p:sp>
        <p:nvSpPr>
          <p:cNvPr id="28" name="TextBox 1"/>
          <p:cNvSpPr txBox="1"/>
          <p:nvPr/>
        </p:nvSpPr>
        <p:spPr>
          <a:xfrm>
            <a:off x="6132922" y="2693599"/>
            <a:ext cx="2286000" cy="731520"/>
          </a:xfrm>
          <a:prstGeom prst="rect">
            <a:avLst/>
          </a:prstGeom>
          <a:solidFill>
            <a:schemeClr val="bg2"/>
          </a:solidFill>
          <a:ln w="28575">
            <a:noFill/>
            <a:prstDash val="dash"/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sz="1200" b="1" dirty="0">
                <a:solidFill>
                  <a:schemeClr val="accent1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-6.5%</a:t>
            </a:r>
            <a:endParaRPr lang="en-US" sz="600" dirty="0">
              <a:solidFill>
                <a:schemeClr val="accent1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1200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RealClearPolitics</a:t>
            </a:r>
            <a:r>
              <a:rPr lang="en-US" sz="120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average</a:t>
            </a:r>
          </a:p>
          <a:p>
            <a:pPr algn="ctr"/>
            <a:r>
              <a:rPr lang="en-US" sz="120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Most recent: Aug. 1, 2018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6132922" y="4565768"/>
            <a:ext cx="2286000" cy="731520"/>
          </a:xfrm>
          <a:prstGeom prst="rect">
            <a:avLst/>
          </a:prstGeom>
          <a:solidFill>
            <a:schemeClr val="bg2"/>
          </a:solidFill>
          <a:ln w="28575">
            <a:noFill/>
            <a:prstDash val="dash"/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+8.0%</a:t>
            </a:r>
            <a:endParaRPr lang="en-US" sz="600" dirty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120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Kaiser Family Foundation</a:t>
            </a:r>
          </a:p>
          <a:p>
            <a:pPr algn="ctr"/>
            <a:r>
              <a:rPr lang="en-US" sz="120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Most recent poll: July 25, 2018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175" y="1964845"/>
            <a:ext cx="5450296" cy="407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857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Arrow Connector 18"/>
          <p:cNvCxnSpPr/>
          <p:nvPr/>
        </p:nvCxnSpPr>
        <p:spPr>
          <a:xfrm flipV="1">
            <a:off x="1041062" y="2147213"/>
            <a:ext cx="0" cy="2513969"/>
          </a:xfrm>
          <a:prstGeom prst="straightConnector1">
            <a:avLst/>
          </a:prstGeom>
          <a:ln w="28575">
            <a:solidFill>
              <a:srgbClr val="9D7C46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>
            <a:spLocks noChangeAspect="1"/>
          </p:cNvSpPr>
          <p:nvPr/>
        </p:nvSpPr>
        <p:spPr>
          <a:xfrm>
            <a:off x="950501" y="2055495"/>
            <a:ext cx="181122" cy="182880"/>
          </a:xfrm>
          <a:prstGeom prst="ellipse">
            <a:avLst/>
          </a:prstGeom>
          <a:solidFill>
            <a:schemeClr val="bg1"/>
          </a:solidFill>
          <a:ln>
            <a:solidFill>
              <a:srgbClr val="9D7C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161365" y="1964957"/>
            <a:ext cx="4925535" cy="349839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None/>
              <a:defRPr/>
            </a:pPr>
            <a:r>
              <a:rPr lang="en-US" altLang="en-US" sz="1600" dirty="0">
                <a:latin typeface="Georgia"/>
                <a:cs typeface="Georgia"/>
              </a:rPr>
              <a:t>Eight things to watch in 2018</a:t>
            </a:r>
          </a:p>
          <a:p>
            <a:pPr marL="463550" indent="-354013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altLang="en-US" sz="1600" dirty="0">
                <a:latin typeface="Georgia"/>
                <a:cs typeface="Georgia"/>
              </a:rPr>
              <a:t>Generic ballot polling</a:t>
            </a:r>
          </a:p>
          <a:p>
            <a:pPr marL="463550" indent="-354013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altLang="en-US" sz="1600" dirty="0">
                <a:latin typeface="Georgia"/>
                <a:cs typeface="Georgia"/>
              </a:rPr>
              <a:t>Direction of country polling</a:t>
            </a:r>
          </a:p>
          <a:p>
            <a:pPr marL="463550" indent="-354013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altLang="en-US" sz="1600" dirty="0">
                <a:latin typeface="Georgia"/>
                <a:cs typeface="Georgia"/>
              </a:rPr>
              <a:t>Trump approval ratings</a:t>
            </a:r>
          </a:p>
          <a:p>
            <a:pPr marL="463550" indent="-354013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altLang="en-US" sz="1600" dirty="0">
                <a:latin typeface="Georgia"/>
                <a:cs typeface="Georgia"/>
              </a:rPr>
              <a:t>Trump approval by intensity</a:t>
            </a:r>
          </a:p>
          <a:p>
            <a:pPr marL="463550" indent="-354013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altLang="en-US" sz="1600" dirty="0">
                <a:latin typeface="Georgia"/>
                <a:cs typeface="Georgia"/>
              </a:rPr>
              <a:t>Political party approval ratings</a:t>
            </a:r>
          </a:p>
          <a:p>
            <a:pPr marL="463550" indent="-354013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altLang="en-US" sz="1600" dirty="0">
                <a:latin typeface="Georgia"/>
                <a:cs typeface="Georgia"/>
              </a:rPr>
              <a:t>Consumer confidence/consumer sentiment</a:t>
            </a:r>
          </a:p>
          <a:p>
            <a:pPr marL="463550" indent="-354013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altLang="en-US" sz="1600" dirty="0">
                <a:latin typeface="Georgia"/>
                <a:cs typeface="Georgia"/>
              </a:rPr>
              <a:t>Unemployment rate</a:t>
            </a:r>
          </a:p>
          <a:p>
            <a:pPr marL="463550" indent="-354013">
              <a:lnSpc>
                <a:spcPct val="10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1600" dirty="0">
                <a:latin typeface="Georgia"/>
                <a:cs typeface="Georgia"/>
              </a:rPr>
              <a:t>Policy polling: tax reform vs. ACA</a:t>
            </a:r>
          </a:p>
          <a:p>
            <a:pPr marL="109537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latin typeface="Georgia"/>
                <a:cs typeface="Georgia"/>
              </a:rPr>
              <a:t>Political trends in the US</a:t>
            </a:r>
          </a:p>
          <a:p>
            <a:pPr marL="463550" indent="-285750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1600" dirty="0">
                <a:latin typeface="Georgia"/>
                <a:cs typeface="Georgia"/>
              </a:rPr>
              <a:t>Previous wave elections</a:t>
            </a:r>
          </a:p>
          <a:p>
            <a:pPr marL="463550" indent="-285750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1600" dirty="0">
                <a:latin typeface="Georgia"/>
                <a:cs typeface="Georgia"/>
              </a:rPr>
              <a:t>Insights on 2020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11</a:t>
            </a:fld>
            <a:endParaRPr lang="en-US" dirty="0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950501" y="4632530"/>
            <a:ext cx="181122" cy="182880"/>
          </a:xfrm>
          <a:prstGeom prst="ellipse">
            <a:avLst/>
          </a:prstGeom>
          <a:solidFill>
            <a:srgbClr val="9D7C46"/>
          </a:solidFill>
          <a:ln>
            <a:solidFill>
              <a:srgbClr val="9D7C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Title 7"/>
          <p:cNvSpPr txBox="1">
            <a:spLocks/>
          </p:cNvSpPr>
          <p:nvPr/>
        </p:nvSpPr>
        <p:spPr>
          <a:xfrm>
            <a:off x="404814" y="1122363"/>
            <a:ext cx="8167688" cy="111601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200" b="1" dirty="0">
                <a:solidFill>
                  <a:srgbClr val="595959"/>
                </a:solidFill>
                <a:latin typeface="Georgia" charset="0"/>
                <a:ea typeface="ＭＳ Ｐゴシック" charset="-128"/>
                <a:cs typeface="MS PGothic" charset="-128"/>
              </a:rPr>
              <a:t>Roadmap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482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813" y="1909866"/>
            <a:ext cx="8151058" cy="1828959"/>
          </a:xfrm>
          <a:prstGeom prst="rect">
            <a:avLst/>
          </a:prstGeom>
        </p:spPr>
      </p:pic>
      <p:sp>
        <p:nvSpPr>
          <p:cNvPr id="277" name="Shape 277"/>
          <p:cNvSpPr txBox="1">
            <a:spLocks noGrp="1"/>
          </p:cNvSpPr>
          <p:nvPr>
            <p:ph type="sldNum" idx="12"/>
          </p:nvPr>
        </p:nvSpPr>
        <p:spPr>
          <a:xfrm>
            <a:off x="6603145" y="635296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12</a:t>
            </a:fld>
            <a:endParaRPr lang="en-US" sz="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7" name="Shape 287"/>
          <p:cNvSpPr/>
          <p:nvPr/>
        </p:nvSpPr>
        <p:spPr>
          <a:xfrm>
            <a:off x="404813" y="1713559"/>
            <a:ext cx="1830387" cy="1963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1">
              <a:buClr>
                <a:srgbClr val="7F7F7F"/>
              </a:buClr>
              <a:buSzPct val="25000"/>
            </a:pPr>
            <a:r>
              <a:rPr lang="en-US" sz="800" dirty="0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rPr>
              <a:t>88</a:t>
            </a:r>
            <a:r>
              <a:rPr lang="en-US" sz="800" baseline="30000" dirty="0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rPr>
              <a:t>TH</a:t>
            </a:r>
            <a:r>
              <a:rPr lang="en-US" sz="800" dirty="0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rPr>
              <a:t>-115</a:t>
            </a:r>
            <a:r>
              <a:rPr lang="en-US" sz="800" baseline="30000" dirty="0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rPr>
              <a:t>TH</a:t>
            </a:r>
            <a:r>
              <a:rPr lang="en-US" sz="800" dirty="0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rPr>
              <a:t> CONGRESS</a:t>
            </a:r>
            <a:endParaRPr lang="en-US" altLang="en-US" sz="900" dirty="0">
              <a:solidFill>
                <a:srgbClr val="7F7F7F"/>
              </a:solidFill>
            </a:endParaRPr>
          </a:p>
        </p:txBody>
      </p:sp>
      <p:sp>
        <p:nvSpPr>
          <p:cNvPr id="288" name="Shape 288"/>
          <p:cNvSpPr/>
          <p:nvPr/>
        </p:nvSpPr>
        <p:spPr>
          <a:xfrm>
            <a:off x="404813" y="1437617"/>
            <a:ext cx="2481262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ct val="25000"/>
            </a:pPr>
            <a:r>
              <a:rPr lang="en-US" sz="12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House of Representatives</a:t>
            </a:r>
          </a:p>
        </p:txBody>
      </p:sp>
      <p:sp>
        <p:nvSpPr>
          <p:cNvPr id="290" name="Shape 290"/>
          <p:cNvSpPr txBox="1"/>
          <p:nvPr/>
        </p:nvSpPr>
        <p:spPr>
          <a:xfrm>
            <a:off x="404813" y="756918"/>
            <a:ext cx="8407399" cy="6090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SzPct val="25000"/>
            </a:pPr>
            <a:r>
              <a:rPr lang="en-US" sz="20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Historical partisan control of Congress after elections</a:t>
            </a:r>
          </a:p>
        </p:txBody>
      </p:sp>
      <p:sp>
        <p:nvSpPr>
          <p:cNvPr id="291" name="Shape 291"/>
          <p:cNvSpPr txBox="1"/>
          <p:nvPr/>
        </p:nvSpPr>
        <p:spPr>
          <a:xfrm>
            <a:off x="404807" y="6220587"/>
            <a:ext cx="8247721" cy="191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110000"/>
              </a:lnSpc>
              <a:buClr>
                <a:srgbClr val="7F7F7F"/>
              </a:buClr>
              <a:buSzPct val="25000"/>
            </a:pPr>
            <a:r>
              <a:rPr lang="en-US" sz="7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Source: Senate.gov, 2017; Office of the Clerk of the House of Representatives, 2017.</a:t>
            </a:r>
          </a:p>
        </p:txBody>
      </p:sp>
      <p:sp>
        <p:nvSpPr>
          <p:cNvPr id="15" name="Shape 287"/>
          <p:cNvSpPr/>
          <p:nvPr/>
        </p:nvSpPr>
        <p:spPr>
          <a:xfrm>
            <a:off x="404813" y="3980026"/>
            <a:ext cx="1576387" cy="23237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1">
              <a:buClr>
                <a:srgbClr val="7F7F7F"/>
              </a:buClr>
              <a:buSzPct val="25000"/>
            </a:pPr>
            <a:r>
              <a:rPr lang="en-US" sz="800" dirty="0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rPr>
              <a:t>88</a:t>
            </a:r>
            <a:r>
              <a:rPr lang="en-US" sz="800" baseline="30000" dirty="0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rPr>
              <a:t>TH</a:t>
            </a:r>
            <a:r>
              <a:rPr lang="en-US" sz="800" dirty="0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rPr>
              <a:t>-115</a:t>
            </a:r>
            <a:r>
              <a:rPr lang="en-US" sz="800" baseline="30000" dirty="0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rPr>
              <a:t>TH</a:t>
            </a:r>
            <a:r>
              <a:rPr lang="en-US" sz="800" dirty="0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rPr>
              <a:t> CONGRESS</a:t>
            </a:r>
            <a:endParaRPr lang="en-US" altLang="en-US" sz="900" dirty="0">
              <a:solidFill>
                <a:srgbClr val="7F7F7F"/>
              </a:solidFill>
            </a:endParaRPr>
          </a:p>
        </p:txBody>
      </p:sp>
      <p:sp>
        <p:nvSpPr>
          <p:cNvPr id="16" name="Shape 288"/>
          <p:cNvSpPr/>
          <p:nvPr/>
        </p:nvSpPr>
        <p:spPr>
          <a:xfrm>
            <a:off x="404813" y="3764839"/>
            <a:ext cx="1233487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ct val="25000"/>
            </a:pPr>
            <a:r>
              <a:rPr lang="en-US" sz="12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Senate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813" y="4212395"/>
            <a:ext cx="8151058" cy="196308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sp>
        <p:nvSpPr>
          <p:cNvPr id="1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Daniel Stublen | Slide last updated on: July 27, 2018</a:t>
            </a:r>
          </a:p>
        </p:txBody>
      </p:sp>
    </p:spTree>
    <p:extLst>
      <p:ext uri="{BB962C8B-B14F-4D97-AF65-F5344CB8AC3E}">
        <p14:creationId xmlns:p14="http://schemas.microsoft.com/office/powerpoint/2010/main" val="2976139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Recent midterm wave elections</a:t>
            </a:r>
          </a:p>
        </p:txBody>
      </p:sp>
      <p:sp>
        <p:nvSpPr>
          <p:cNvPr id="24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National Journal research, 2018.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9AB797-0BBA-5F49-BF6D-B0CFB807D0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255" y="1712191"/>
            <a:ext cx="2103120" cy="2103120"/>
          </a:xfrm>
          <a:prstGeom prst="ellipse">
            <a:avLst/>
          </a:prstGeom>
          <a:ln w="38100">
            <a:solidFill>
              <a:srgbClr val="0D386D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CA7E633-BCEF-6A4F-863F-96AA16E4724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47665" y="1712191"/>
            <a:ext cx="2103120" cy="2103120"/>
          </a:xfrm>
          <a:prstGeom prst="ellipse">
            <a:avLst/>
          </a:prstGeom>
          <a:ln w="38100">
            <a:solidFill>
              <a:srgbClr val="0D386D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32E18DB-E82A-A340-BDDA-EB2F121863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76460" y="2015448"/>
            <a:ext cx="2103120" cy="2103120"/>
          </a:xfrm>
          <a:prstGeom prst="ellipse">
            <a:avLst/>
          </a:prstGeom>
          <a:ln w="38100">
            <a:solidFill>
              <a:srgbClr val="953735"/>
            </a:solidFill>
          </a:ln>
        </p:spPr>
      </p:pic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C783FDA6-01BC-B041-8FDB-10D1E04AB72C}"/>
              </a:ext>
            </a:extLst>
          </p:cNvPr>
          <p:cNvSpPr/>
          <p:nvPr/>
        </p:nvSpPr>
        <p:spPr>
          <a:xfrm>
            <a:off x="458358" y="3959882"/>
            <a:ext cx="2651760" cy="1351793"/>
          </a:xfrm>
          <a:prstGeom prst="roundRect">
            <a:avLst>
              <a:gd name="adj" fmla="val 4878"/>
            </a:avLst>
          </a:prstGeom>
          <a:ln w="19050">
            <a:solidFill>
              <a:srgbClr val="953735"/>
            </a:solidFill>
            <a:prstDash val="sysDot"/>
          </a:ln>
        </p:spPr>
        <p:txBody>
          <a:bodyPr wrap="square">
            <a:noAutofit/>
          </a:bodyPr>
          <a:lstStyle/>
          <a:p>
            <a:pPr algn="ctr"/>
            <a:r>
              <a:rPr lang="en-US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1994 elections</a:t>
            </a:r>
          </a:p>
          <a:p>
            <a:pPr algn="ctr"/>
            <a:r>
              <a:rPr lang="en-US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President: Bill Clinton (D) </a:t>
            </a:r>
          </a:p>
          <a:p>
            <a:pPr algn="ctr"/>
            <a:r>
              <a:rPr lang="en-US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Republican gains:</a:t>
            </a:r>
          </a:p>
          <a:p>
            <a:pPr algn="ctr"/>
            <a:r>
              <a:rPr lang="en-US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54 seats </a:t>
            </a:r>
            <a:r>
              <a:rPr lang="en-US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 the House</a:t>
            </a:r>
          </a:p>
          <a:p>
            <a:pPr algn="ctr"/>
            <a:r>
              <a:rPr lang="en-US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8 seats </a:t>
            </a:r>
            <a:r>
              <a:rPr lang="en-US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 the Senate</a:t>
            </a:r>
            <a:r>
              <a:rPr lang="en-US" sz="1400" dirty="0">
                <a:latin typeface="+mj-lt"/>
              </a:rPr>
              <a:t> 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F7512BD0-723B-3F40-906E-68F7676E6DB3}"/>
              </a:ext>
            </a:extLst>
          </p:cNvPr>
          <p:cNvSpPr/>
          <p:nvPr/>
        </p:nvSpPr>
        <p:spPr>
          <a:xfrm>
            <a:off x="6000768" y="3959882"/>
            <a:ext cx="2651760" cy="1351793"/>
          </a:xfrm>
          <a:prstGeom prst="roundRect">
            <a:avLst>
              <a:gd name="adj" fmla="val 5533"/>
            </a:avLst>
          </a:prstGeom>
          <a:ln w="19050">
            <a:solidFill>
              <a:srgbClr val="953735"/>
            </a:solidFill>
            <a:prstDash val="sysDot"/>
          </a:ln>
        </p:spPr>
        <p:txBody>
          <a:bodyPr wrap="square">
            <a:noAutofit/>
          </a:bodyPr>
          <a:lstStyle/>
          <a:p>
            <a:pPr algn="ctr"/>
            <a:r>
              <a:rPr lang="en-US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2010 elections </a:t>
            </a:r>
          </a:p>
          <a:p>
            <a:pPr algn="ctr"/>
            <a:r>
              <a:rPr lang="en-US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President: Barack Obama (D)</a:t>
            </a:r>
          </a:p>
          <a:p>
            <a:pPr algn="ctr"/>
            <a:r>
              <a:rPr lang="en-US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Republican gains: </a:t>
            </a:r>
          </a:p>
          <a:p>
            <a:pPr algn="ctr"/>
            <a:r>
              <a:rPr lang="en-US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63 seats </a:t>
            </a:r>
            <a:r>
              <a:rPr lang="en-US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 the House </a:t>
            </a:r>
          </a:p>
          <a:p>
            <a:pPr algn="ctr"/>
            <a:r>
              <a:rPr lang="en-US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seats in the Senate</a:t>
            </a:r>
            <a:endParaRPr lang="en-US" sz="1400" dirty="0">
              <a:latin typeface="+mj-lt"/>
            </a:endParaRP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FF563CB4-6B2B-C848-8BF6-CF4DAA5C18F5}"/>
              </a:ext>
            </a:extLst>
          </p:cNvPr>
          <p:cNvSpPr/>
          <p:nvPr/>
        </p:nvSpPr>
        <p:spPr>
          <a:xfrm>
            <a:off x="3229563" y="4298210"/>
            <a:ext cx="2651760" cy="1351793"/>
          </a:xfrm>
          <a:prstGeom prst="roundRect">
            <a:avLst>
              <a:gd name="adj" fmla="val 5478"/>
            </a:avLst>
          </a:prstGeom>
          <a:ln w="19050">
            <a:solidFill>
              <a:srgbClr val="0D386D"/>
            </a:solidFill>
            <a:prstDash val="sysDot"/>
          </a:ln>
        </p:spPr>
        <p:txBody>
          <a:bodyPr wrap="square">
            <a:noAutofit/>
          </a:bodyPr>
          <a:lstStyle/>
          <a:p>
            <a:pPr algn="ctr"/>
            <a:r>
              <a:rPr lang="en-US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2006 elections</a:t>
            </a:r>
          </a:p>
          <a:p>
            <a:pPr algn="ctr"/>
            <a:r>
              <a:rPr lang="en-US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President: George W. Bush (R) </a:t>
            </a:r>
          </a:p>
          <a:p>
            <a:pPr algn="ctr"/>
            <a:r>
              <a:rPr lang="en-US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Democratic gains: </a:t>
            </a:r>
          </a:p>
          <a:p>
            <a:pPr algn="ctr"/>
            <a:r>
              <a:rPr lang="en-US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31 seats </a:t>
            </a:r>
            <a:r>
              <a:rPr lang="en-US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 the House</a:t>
            </a:r>
          </a:p>
          <a:p>
            <a:pPr algn="ctr"/>
            <a:r>
              <a:rPr lang="en-US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6 seats </a:t>
            </a:r>
            <a:r>
              <a:rPr lang="en-US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 the Senate</a:t>
            </a:r>
            <a:r>
              <a:rPr lang="en-US" sz="1400" dirty="0">
                <a:latin typeface="+mj-lt"/>
              </a:rPr>
              <a:t>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Daniel Stublen | Slide last updated on: July 27, 2018</a:t>
            </a:r>
          </a:p>
        </p:txBody>
      </p:sp>
    </p:spTree>
    <p:extLst>
      <p:ext uri="{BB962C8B-B14F-4D97-AF65-F5344CB8AC3E}">
        <p14:creationId xmlns:p14="http://schemas.microsoft.com/office/powerpoint/2010/main" val="4036838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sldNum" idx="12"/>
          </p:nvPr>
        </p:nvSpPr>
        <p:spPr>
          <a:xfrm>
            <a:off x="6603145" y="635296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14</a:t>
            </a:fld>
            <a:endParaRPr lang="en-US" sz="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7" name="Shape 287"/>
          <p:cNvSpPr/>
          <p:nvPr/>
        </p:nvSpPr>
        <p:spPr>
          <a:xfrm>
            <a:off x="404813" y="1816778"/>
            <a:ext cx="5413251" cy="3289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1">
              <a:buClr>
                <a:srgbClr val="7F7F7F"/>
              </a:buClr>
              <a:buSzPct val="25000"/>
            </a:pPr>
            <a:r>
              <a:rPr lang="en-US" altLang="en-US" sz="800" dirty="0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rPr>
              <a:t>IN AUGUST OF EACH PRESIDENT’S SECOND YEAR</a:t>
            </a:r>
            <a:endParaRPr lang="en-US" altLang="en-US" sz="900" dirty="0">
              <a:solidFill>
                <a:srgbClr val="7F7F7F"/>
              </a:solidFill>
            </a:endParaRPr>
          </a:p>
        </p:txBody>
      </p:sp>
      <p:sp>
        <p:nvSpPr>
          <p:cNvPr id="288" name="Shape 288"/>
          <p:cNvSpPr/>
          <p:nvPr/>
        </p:nvSpPr>
        <p:spPr>
          <a:xfrm>
            <a:off x="404813" y="1551152"/>
            <a:ext cx="822960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ct val="25000"/>
            </a:pPr>
            <a:r>
              <a:rPr lang="en-US" sz="12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Gallup comparative presidential approval ratings</a:t>
            </a:r>
          </a:p>
        </p:txBody>
      </p:sp>
      <p:sp>
        <p:nvSpPr>
          <p:cNvPr id="290" name="Shape 290"/>
          <p:cNvSpPr txBox="1"/>
          <p:nvPr/>
        </p:nvSpPr>
        <p:spPr>
          <a:xfrm>
            <a:off x="404813" y="756918"/>
            <a:ext cx="8407399" cy="6090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SzPct val="25000"/>
            </a:pPr>
            <a:r>
              <a:rPr lang="en-US" sz="20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Trump’s approval numbers are near or slightly below recent presidents who experienced a wave election</a:t>
            </a:r>
          </a:p>
        </p:txBody>
      </p:sp>
      <p:sp>
        <p:nvSpPr>
          <p:cNvPr id="13" name="Shape 291"/>
          <p:cNvSpPr txBox="1"/>
          <p:nvPr/>
        </p:nvSpPr>
        <p:spPr>
          <a:xfrm>
            <a:off x="404807" y="6220587"/>
            <a:ext cx="8247721" cy="191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110000"/>
              </a:lnSpc>
              <a:buClr>
                <a:srgbClr val="7F7F7F"/>
              </a:buClr>
              <a:buSzPct val="25000"/>
            </a:pPr>
            <a:r>
              <a:rPr lang="en-US" sz="7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Source: Gallup, 2018.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137795541"/>
              </p:ext>
            </p:extLst>
          </p:nvPr>
        </p:nvGraphicFramePr>
        <p:xfrm>
          <a:off x="404813" y="2171924"/>
          <a:ext cx="8229600" cy="3808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sp>
        <p:nvSpPr>
          <p:cNvPr id="11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Daniel Stublen | Slide last updated on: July 27, 2018</a:t>
            </a:r>
          </a:p>
        </p:txBody>
      </p:sp>
    </p:spTree>
    <p:extLst>
      <p:ext uri="{BB962C8B-B14F-4D97-AF65-F5344CB8AC3E}">
        <p14:creationId xmlns:p14="http://schemas.microsoft.com/office/powerpoint/2010/main" val="1492601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History suggests that the president’s party will lose seats in midterm elections</a:t>
            </a:r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419100" y="1690219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Georgia"/>
                <a:cs typeface="Georgia"/>
              </a:rPr>
              <a:t>Presidential approval ratings vs. House seats lost, 1966-2014</a:t>
            </a:r>
          </a:p>
        </p:txBody>
      </p:sp>
      <p:sp>
        <p:nvSpPr>
          <p:cNvPr id="24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Ally Flinn, David Wasserman, “Follow 2018 with us,” The Cook Political Report, April 10, 2018.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926" b="-2784"/>
          <a:stretch/>
        </p:blipFill>
        <p:spPr>
          <a:xfrm>
            <a:off x="485546" y="1972495"/>
            <a:ext cx="6799173" cy="41534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56637" y="2520250"/>
            <a:ext cx="1097280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2002 G.W. Bush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E7CDE6-4CF3-0F44-9A3F-37AB7CEC0534}"/>
              </a:ext>
            </a:extLst>
          </p:cNvPr>
          <p:cNvSpPr/>
          <p:nvPr/>
        </p:nvSpPr>
        <p:spPr>
          <a:xfrm>
            <a:off x="5103874" y="2336695"/>
            <a:ext cx="31546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Since the end of World War II, the party in control of the White House has had an </a:t>
            </a:r>
            <a:r>
              <a:rPr lang="en-US" sz="1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average net loss of 26 House seats </a:t>
            </a:r>
            <a:r>
              <a:rPr lang="en-US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 midterm elections</a:t>
            </a:r>
            <a:r>
              <a:rPr lang="en-US" sz="1400" dirty="0">
                <a:latin typeface="+mj-lt"/>
              </a:rPr>
              <a:t>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9ADC2EB-B686-2445-9FD6-E8A83608ED3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7318"/>
          <a:stretch/>
        </p:blipFill>
        <p:spPr>
          <a:xfrm>
            <a:off x="937639" y="5597392"/>
            <a:ext cx="6799173" cy="5621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sp>
        <p:nvSpPr>
          <p:cNvPr id="13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Daniel Stublen | Slide last updated on: July 27, 2018</a:t>
            </a:r>
          </a:p>
        </p:txBody>
      </p:sp>
    </p:spTree>
    <p:extLst>
      <p:ext uri="{BB962C8B-B14F-4D97-AF65-F5344CB8AC3E}">
        <p14:creationId xmlns:p14="http://schemas.microsoft.com/office/powerpoint/2010/main" val="4028944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609061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Presidents with a sub-50% approval rating lose an average of 40 seats in the midterms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19100" y="1548295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Georgia"/>
                <a:cs typeface="Georgia"/>
              </a:rPr>
              <a:t>Presidential job approval vs. midterm results since 1966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27" name="Chart 6"/>
          <p:cNvGraphicFramePr>
            <a:graphicFrameLocks/>
          </p:cNvGraphicFramePr>
          <p:nvPr>
            <p:extLst/>
          </p:nvPr>
        </p:nvGraphicFramePr>
        <p:xfrm>
          <a:off x="508000" y="2007609"/>
          <a:ext cx="7721600" cy="2954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8" name="Chart 6"/>
          <p:cNvGraphicFramePr>
            <a:graphicFrameLocks/>
          </p:cNvGraphicFramePr>
          <p:nvPr>
            <p:extLst/>
          </p:nvPr>
        </p:nvGraphicFramePr>
        <p:xfrm>
          <a:off x="485547" y="3328253"/>
          <a:ext cx="7740640" cy="1413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Rectangle 28"/>
          <p:cNvSpPr/>
          <p:nvPr/>
        </p:nvSpPr>
        <p:spPr>
          <a:xfrm>
            <a:off x="1797488" y="5282232"/>
            <a:ext cx="2271771" cy="822960"/>
          </a:xfrm>
          <a:prstGeom prst="rect">
            <a:avLst/>
          </a:prstGeom>
          <a:solidFill>
            <a:srgbClr val="F0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37160" rIns="91440" bIns="137160" anchor="ctr" anchorCtr="0"/>
          <a:lstStyle/>
          <a:p>
            <a:pPr algn="ctr">
              <a:lnSpc>
                <a:spcPct val="110000"/>
              </a:lnSpc>
              <a:defRPr/>
            </a:pPr>
            <a:r>
              <a:rPr lang="en-US" sz="1050" dirty="0">
                <a:solidFill>
                  <a:schemeClr val="tx1"/>
                </a:solidFill>
                <a:latin typeface="Georgia"/>
                <a:cs typeface="Georgia"/>
              </a:rPr>
              <a:t>Trump Job Approval</a:t>
            </a:r>
          </a:p>
          <a:p>
            <a:pPr algn="ctr">
              <a:lnSpc>
                <a:spcPct val="110000"/>
              </a:lnSpc>
              <a:defRPr/>
            </a:pPr>
            <a:r>
              <a:rPr lang="en-US" dirty="0">
                <a:solidFill>
                  <a:schemeClr val="accent2"/>
                </a:solidFill>
                <a:latin typeface="Georgia"/>
                <a:cs typeface="Georgia"/>
              </a:rPr>
              <a:t>43.3%</a:t>
            </a:r>
          </a:p>
          <a:p>
            <a:pPr algn="ctr">
              <a:lnSpc>
                <a:spcPct val="110000"/>
              </a:lnSpc>
              <a:defRPr/>
            </a:pPr>
            <a:r>
              <a:rPr lang="en-US" sz="1050" dirty="0">
                <a:solidFill>
                  <a:schemeClr val="tx1"/>
                </a:solidFill>
                <a:latin typeface="Georgia"/>
                <a:cs typeface="Georgia"/>
              </a:rPr>
              <a:t>RCP Average: August 13, 2018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727286" y="5282232"/>
            <a:ext cx="2636040" cy="822960"/>
          </a:xfrm>
          <a:prstGeom prst="rect">
            <a:avLst/>
          </a:prstGeom>
          <a:solidFill>
            <a:srgbClr val="F0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37160" rIns="91440" bIns="137160" numCol="2" anchor="ctr" anchorCtr="0"/>
          <a:lstStyle/>
          <a:p>
            <a:pPr marL="171450" marR="0" lvl="0" indent="-17145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chemeClr val="tx1"/>
                </a:solidFill>
                <a:latin typeface="Georgia"/>
                <a:cs typeface="Georgia"/>
              </a:rPr>
              <a:t>Job Approval</a:t>
            </a:r>
          </a:p>
          <a:p>
            <a:pPr marL="171450" marR="0" lvl="0" indent="-17145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>
                <a:solidFill>
                  <a:schemeClr val="tx1"/>
                </a:solidFill>
                <a:latin typeface="Georgia"/>
                <a:cs typeface="Georgia"/>
              </a:rPr>
              <a:t>Over 60%</a:t>
            </a:r>
          </a:p>
          <a:p>
            <a:pPr marL="171450" marR="0" lvl="0" indent="-17145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>
                <a:solidFill>
                  <a:schemeClr val="tx1"/>
                </a:solidFill>
                <a:latin typeface="Georgia"/>
                <a:cs typeface="Georgia"/>
              </a:rPr>
              <a:t>50%-60%</a:t>
            </a:r>
          </a:p>
          <a:p>
            <a:pPr marL="171450" marR="0" lvl="0" indent="-17145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>
                <a:solidFill>
                  <a:schemeClr val="tx1"/>
                </a:solidFill>
                <a:latin typeface="Georgia"/>
                <a:cs typeface="Georgia"/>
              </a:rPr>
              <a:t>Under 50%</a:t>
            </a:r>
          </a:p>
          <a:p>
            <a:pPr marL="171450" marR="0" lvl="0" indent="-17145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chemeClr val="tx1"/>
                </a:solidFill>
                <a:latin typeface="Georgia"/>
                <a:cs typeface="Georgia"/>
              </a:rPr>
              <a:t>Average Change</a:t>
            </a:r>
          </a:p>
          <a:p>
            <a:pPr marL="171450" marR="0" lvl="0" indent="-17145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>
                <a:solidFill>
                  <a:schemeClr val="accent3">
                    <a:lumMod val="75000"/>
                  </a:schemeClr>
                </a:solidFill>
                <a:latin typeface="Georgia"/>
                <a:cs typeface="Georgia"/>
              </a:rPr>
              <a:t>+3 seats</a:t>
            </a:r>
          </a:p>
          <a:p>
            <a:pPr marL="171450" marR="0" lvl="0" indent="-17145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>
                <a:solidFill>
                  <a:srgbClr val="B84E54"/>
                </a:solidFill>
                <a:latin typeface="Georgia"/>
                <a:cs typeface="Georgia"/>
              </a:rPr>
              <a:t>-12 seats</a:t>
            </a:r>
          </a:p>
          <a:p>
            <a:pPr marL="171450" marR="0" lvl="0" indent="-17145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>
                <a:solidFill>
                  <a:srgbClr val="B84E54"/>
                </a:solidFill>
                <a:latin typeface="Georgia"/>
                <a:cs typeface="Georgia"/>
              </a:rPr>
              <a:t>-40 seats</a:t>
            </a:r>
          </a:p>
        </p:txBody>
      </p:sp>
      <p:sp>
        <p:nvSpPr>
          <p:cNvPr id="32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Gallup, The Cook Political Report, National Journal, RealClearPolitics.com, 2018.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Daniel Stublen | Slide last updated on: August 13,, 2018</a:t>
            </a:r>
          </a:p>
        </p:txBody>
      </p:sp>
    </p:spTree>
    <p:extLst>
      <p:ext uri="{BB962C8B-B14F-4D97-AF65-F5344CB8AC3E}">
        <p14:creationId xmlns:p14="http://schemas.microsoft.com/office/powerpoint/2010/main" val="45129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609061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Historic polling of generic ballots suggests Democrats will gain seats in 2018, but will it be enough to flip the House?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19100" y="1548295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Comparison between generic ballot polling and House outcomes</a:t>
            </a:r>
          </a:p>
        </p:txBody>
      </p:sp>
      <p:sp>
        <p:nvSpPr>
          <p:cNvPr id="23" name="Text Placeholder 18"/>
          <p:cNvSpPr txBox="1">
            <a:spLocks/>
          </p:cNvSpPr>
          <p:nvPr/>
        </p:nvSpPr>
        <p:spPr bwMode="auto">
          <a:xfrm>
            <a:off x="404807" y="6088309"/>
            <a:ext cx="8247721" cy="334297"/>
          </a:xfrm>
          <a:prstGeom prst="rect">
            <a:avLst/>
          </a:prstGeom>
          <a:noFill/>
          <a:ln>
            <a:noFill/>
          </a:ln>
          <a:extLst/>
        </p:spPr>
        <p:txBody>
          <a:bodyPr anchor="b" anchorCtr="0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NBC/WSJ survey, 2018.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420813" y="1792165"/>
            <a:ext cx="2824227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NBC/WSJ POLL</a:t>
            </a:r>
          </a:p>
        </p:txBody>
      </p:sp>
      <p:sp>
        <p:nvSpPr>
          <p:cNvPr id="15" name="TextBox 13"/>
          <p:cNvSpPr txBox="1">
            <a:spLocks noChangeArrowheads="1"/>
          </p:cNvSpPr>
          <p:nvPr/>
        </p:nvSpPr>
        <p:spPr bwMode="auto">
          <a:xfrm>
            <a:off x="485547" y="1956692"/>
            <a:ext cx="402930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400" b="1" dirty="0">
                <a:solidFill>
                  <a:srgbClr val="3A608D"/>
                </a:solidFill>
                <a:latin typeface="Verdana" charset="0"/>
                <a:ea typeface="Verdana" charset="0"/>
                <a:cs typeface="Verdana" charset="0"/>
              </a:rPr>
              <a:t>■</a:t>
            </a:r>
            <a:r>
              <a:rPr lang="en-US" altLang="en-US" sz="9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altLang="en-US" sz="900" dirty="0">
                <a:latin typeface="Verdana" charset="0"/>
                <a:ea typeface="Verdana" charset="0"/>
                <a:cs typeface="Verdana" charset="0"/>
              </a:rPr>
              <a:t>Democratic seat gain   </a:t>
            </a:r>
            <a:r>
              <a:rPr lang="en-US" altLang="en-US" sz="1400" b="1" dirty="0">
                <a:solidFill>
                  <a:srgbClr val="C35359"/>
                </a:solidFill>
                <a:latin typeface="Verdana" charset="0"/>
                <a:ea typeface="Verdana" charset="0"/>
                <a:cs typeface="Verdana" charset="0"/>
              </a:rPr>
              <a:t>■</a:t>
            </a:r>
            <a:r>
              <a:rPr lang="en-US" altLang="en-US" sz="9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altLang="en-US" sz="900" dirty="0">
                <a:latin typeface="Verdana" charset="0"/>
                <a:ea typeface="Verdana" charset="0"/>
                <a:cs typeface="Verdana" charset="0"/>
              </a:rPr>
              <a:t>Republican seat gain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579581735"/>
              </p:ext>
            </p:extLst>
          </p:nvPr>
        </p:nvGraphicFramePr>
        <p:xfrm>
          <a:off x="320590" y="2286849"/>
          <a:ext cx="8251198" cy="3669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11"/>
          <p:cNvSpPr/>
          <p:nvPr/>
        </p:nvSpPr>
        <p:spPr>
          <a:xfrm>
            <a:off x="5922335" y="2334683"/>
            <a:ext cx="2730193" cy="822960"/>
          </a:xfrm>
          <a:prstGeom prst="rect">
            <a:avLst/>
          </a:prstGeom>
          <a:solidFill>
            <a:srgbClr val="F0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37160" rIns="91440" bIns="137160" anchor="ctr" anchorCtr="0"/>
          <a:lstStyle/>
          <a:p>
            <a:pPr algn="ctr">
              <a:lnSpc>
                <a:spcPct val="110000"/>
              </a:lnSpc>
              <a:defRPr/>
            </a:pPr>
            <a:r>
              <a:rPr lang="en-US" sz="1050" dirty="0">
                <a:solidFill>
                  <a:schemeClr val="tx1"/>
                </a:solidFill>
                <a:latin typeface="Georgia"/>
                <a:cs typeface="Georgia"/>
              </a:rPr>
              <a:t>Current generic ballot:</a:t>
            </a:r>
          </a:p>
          <a:p>
            <a:pPr algn="ctr">
              <a:lnSpc>
                <a:spcPct val="110000"/>
              </a:lnSpc>
              <a:defRPr/>
            </a:pPr>
            <a:r>
              <a:rPr lang="en-US" b="1" dirty="0">
                <a:solidFill>
                  <a:schemeClr val="accent2"/>
                </a:solidFill>
                <a:latin typeface="Georgia"/>
                <a:cs typeface="Georgia"/>
              </a:rPr>
              <a:t>D+6</a:t>
            </a:r>
          </a:p>
          <a:p>
            <a:pPr algn="ctr">
              <a:lnSpc>
                <a:spcPct val="110000"/>
              </a:lnSpc>
              <a:defRPr/>
            </a:pPr>
            <a:r>
              <a:rPr lang="en-US" sz="1000" dirty="0">
                <a:solidFill>
                  <a:schemeClr val="tx1"/>
                </a:solidFill>
                <a:latin typeface="Georgia"/>
                <a:cs typeface="Georgia"/>
              </a:rPr>
              <a:t>Most recent NBC/WSJ Poll: July 15, 2018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sp>
        <p:nvSpPr>
          <p:cNvPr id="16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Daniel Stublen | Slide last updated on: July 27, 2018</a:t>
            </a:r>
          </a:p>
        </p:txBody>
      </p:sp>
    </p:spTree>
    <p:extLst>
      <p:ext uri="{BB962C8B-B14F-4D97-AF65-F5344CB8AC3E}">
        <p14:creationId xmlns:p14="http://schemas.microsoft.com/office/powerpoint/2010/main" val="1621805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sldNum" idx="12"/>
          </p:nvPr>
        </p:nvSpPr>
        <p:spPr>
          <a:xfrm>
            <a:off x="6603145" y="6352962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18</a:t>
            </a:fld>
            <a:endParaRPr lang="en-US" sz="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0" name="Shape 290"/>
          <p:cNvSpPr txBox="1"/>
          <p:nvPr/>
        </p:nvSpPr>
        <p:spPr>
          <a:xfrm>
            <a:off x="404813" y="756918"/>
            <a:ext cx="8407399" cy="6090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SzPct val="25000"/>
            </a:pPr>
            <a:r>
              <a:rPr lang="en-US" sz="20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House districts have become increasingly partisan with only one-sixth considered “swing” districts</a:t>
            </a:r>
          </a:p>
        </p:txBody>
      </p:sp>
      <p:sp>
        <p:nvSpPr>
          <p:cNvPr id="291" name="Shape 291"/>
          <p:cNvSpPr txBox="1"/>
          <p:nvPr/>
        </p:nvSpPr>
        <p:spPr>
          <a:xfrm>
            <a:off x="404807" y="6220587"/>
            <a:ext cx="8247721" cy="191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110000"/>
              </a:lnSpc>
              <a:buClr>
                <a:srgbClr val="7F7F7F"/>
              </a:buClr>
              <a:buSzPct val="25000"/>
            </a:pPr>
            <a:r>
              <a:rPr lang="en-US" sz="7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Source: Cook Political Report, 2017.</a:t>
            </a:r>
          </a:p>
        </p:txBody>
      </p:sp>
      <p:graphicFrame>
        <p:nvGraphicFramePr>
          <p:cNvPr id="15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7544"/>
              </p:ext>
            </p:extLst>
          </p:nvPr>
        </p:nvGraphicFramePr>
        <p:xfrm>
          <a:off x="449994" y="2493963"/>
          <a:ext cx="8286750" cy="35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419100" y="1548295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Cook Political Report Partisan Voter Index</a:t>
            </a:r>
          </a:p>
        </p:txBody>
      </p:sp>
      <p:sp>
        <p:nvSpPr>
          <p:cNvPr id="16" name="TextBox 13"/>
          <p:cNvSpPr txBox="1">
            <a:spLocks noChangeArrowheads="1"/>
          </p:cNvSpPr>
          <p:nvPr/>
        </p:nvSpPr>
        <p:spPr bwMode="auto">
          <a:xfrm>
            <a:off x="485547" y="1887443"/>
            <a:ext cx="611759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400" b="1" dirty="0">
                <a:solidFill>
                  <a:srgbClr val="3A608D"/>
                </a:solidFill>
                <a:latin typeface="Verdana" charset="0"/>
                <a:ea typeface="Verdana" charset="0"/>
                <a:cs typeface="Verdana" charset="0"/>
              </a:rPr>
              <a:t>■</a:t>
            </a:r>
            <a:r>
              <a:rPr lang="en-US" altLang="en-US" sz="9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altLang="en-US" sz="900" dirty="0">
                <a:latin typeface="Verdana" charset="0"/>
                <a:ea typeface="Verdana" charset="0"/>
                <a:cs typeface="Verdana" charset="0"/>
              </a:rPr>
              <a:t>Democratic seat (D+5 or greater)   </a:t>
            </a:r>
            <a:r>
              <a:rPr lang="en-US" altLang="en-US" sz="1400" b="1" dirty="0">
                <a:solidFill>
                  <a:srgbClr val="C35359"/>
                </a:solidFill>
                <a:latin typeface="Verdana" charset="0"/>
                <a:ea typeface="Verdana" charset="0"/>
                <a:cs typeface="Verdana" charset="0"/>
              </a:rPr>
              <a:t>■</a:t>
            </a:r>
            <a:r>
              <a:rPr lang="en-US" altLang="en-US" sz="9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altLang="en-US" sz="900" dirty="0">
                <a:latin typeface="Verdana" charset="0"/>
                <a:ea typeface="Verdana" charset="0"/>
                <a:cs typeface="Verdana" charset="0"/>
              </a:rPr>
              <a:t>Republican seat (R+5 or greater)   </a:t>
            </a:r>
            <a:r>
              <a:rPr lang="en-US" altLang="en-US" sz="1400" b="1" dirty="0">
                <a:solidFill>
                  <a:schemeClr val="accent5"/>
                </a:solidFill>
                <a:latin typeface="Verdana" charset="0"/>
                <a:ea typeface="Verdana" charset="0"/>
                <a:cs typeface="Verdana" charset="0"/>
              </a:rPr>
              <a:t>■</a:t>
            </a:r>
            <a:r>
              <a:rPr lang="en-US" altLang="en-US" sz="9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altLang="en-US" sz="900" dirty="0">
                <a:latin typeface="Verdana" charset="0"/>
                <a:ea typeface="Verdana" charset="0"/>
                <a:cs typeface="Verdana" charset="0"/>
              </a:rPr>
              <a:t>Swing seat (D+5 to R+5)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900" dirty="0"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sp>
        <p:nvSpPr>
          <p:cNvPr id="20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Daniel Stublen | Slide last updated on: July 27, 2018</a:t>
            </a:r>
          </a:p>
        </p:txBody>
      </p:sp>
    </p:spTree>
    <p:extLst>
      <p:ext uri="{BB962C8B-B14F-4D97-AF65-F5344CB8AC3E}">
        <p14:creationId xmlns:p14="http://schemas.microsoft.com/office/powerpoint/2010/main" val="335145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Box 726"/>
          <p:cNvSpPr txBox="1">
            <a:spLocks noChangeArrowheads="1"/>
          </p:cNvSpPr>
          <p:nvPr/>
        </p:nvSpPr>
        <p:spPr bwMode="auto">
          <a:xfrm>
            <a:off x="2106261" y="3365796"/>
            <a:ext cx="778849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charset="0"/>
                <a:ea typeface="MS PGothic" charset="0"/>
                <a:cs typeface="Gill Sans MT" charset="0"/>
              </a:defRPr>
            </a:lvl1pPr>
            <a:lvl2pPr>
              <a:defRPr sz="2000">
                <a:solidFill>
                  <a:schemeClr val="tx1"/>
                </a:solidFill>
                <a:latin typeface="Gill Sans MT" charset="0"/>
                <a:ea typeface="MS PGothic" charset="0"/>
                <a:cs typeface="Gill Sans MT" charset="0"/>
              </a:defRPr>
            </a:lvl2pPr>
            <a:lvl3pPr>
              <a:defRPr sz="2000">
                <a:solidFill>
                  <a:schemeClr val="tx1"/>
                </a:solidFill>
                <a:latin typeface="Gill Sans MT" charset="0"/>
                <a:ea typeface="MS PGothic" charset="0"/>
                <a:cs typeface="Gill Sans MT" charset="0"/>
              </a:defRPr>
            </a:lvl3pPr>
            <a:lvl4pPr>
              <a:defRPr sz="2000">
                <a:solidFill>
                  <a:schemeClr val="tx1"/>
                </a:solidFill>
                <a:latin typeface="Gill Sans MT" charset="0"/>
                <a:ea typeface="MS PGothic" charset="0"/>
                <a:cs typeface="Gill Sans MT" charset="0"/>
              </a:defRPr>
            </a:lvl4pPr>
            <a:lvl5pPr>
              <a:defRPr sz="2000">
                <a:solidFill>
                  <a:schemeClr val="tx1"/>
                </a:solidFill>
                <a:latin typeface="Gill Sans MT" charset="0"/>
                <a:ea typeface="MS PGothic" charset="0"/>
                <a:cs typeface="Gill Sans MT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ill Sans MT" charset="0"/>
                <a:ea typeface="MS PGothic" charset="0"/>
                <a:cs typeface="Gill Sans MT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ill Sans MT" charset="0"/>
                <a:ea typeface="MS PGothic" charset="0"/>
                <a:cs typeface="Gill Sans MT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ill Sans MT" charset="0"/>
                <a:ea typeface="MS PGothic" charset="0"/>
                <a:cs typeface="Gill Sans MT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ill Sans MT" charset="0"/>
                <a:ea typeface="MS PGothic" charset="0"/>
                <a:cs typeface="Gill Sans MT" charset="0"/>
              </a:defRPr>
            </a:lvl9pPr>
          </a:lstStyle>
          <a:p>
            <a:pPr algn="ctr">
              <a:defRPr/>
            </a:pPr>
            <a:r>
              <a:rPr lang="en-US" sz="800" dirty="0">
                <a:solidFill>
                  <a:srgbClr val="7F7F7F"/>
                </a:solidFill>
                <a:latin typeface="Verdana"/>
                <a:cs typeface="Verdana"/>
              </a:rPr>
              <a:t>Simple majority: </a:t>
            </a:r>
          </a:p>
          <a:p>
            <a:pPr algn="ctr">
              <a:defRPr/>
            </a:pPr>
            <a:r>
              <a:rPr lang="en-US" sz="800" dirty="0">
                <a:solidFill>
                  <a:srgbClr val="7F7F7F"/>
                </a:solidFill>
                <a:latin typeface="Verdana"/>
                <a:cs typeface="Verdana"/>
              </a:rPr>
              <a:t>218</a:t>
            </a:r>
          </a:p>
        </p:txBody>
      </p:sp>
      <p:sp>
        <p:nvSpPr>
          <p:cNvPr id="144" name="Oval 143"/>
          <p:cNvSpPr/>
          <p:nvPr/>
        </p:nvSpPr>
        <p:spPr bwMode="auto">
          <a:xfrm rot="19848198">
            <a:off x="1506014" y="3430569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45" name="Oval 144"/>
          <p:cNvSpPr/>
          <p:nvPr/>
        </p:nvSpPr>
        <p:spPr bwMode="auto">
          <a:xfrm rot="19848198">
            <a:off x="1434299" y="3518050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46" name="Oval 145"/>
          <p:cNvSpPr/>
          <p:nvPr/>
        </p:nvSpPr>
        <p:spPr bwMode="auto">
          <a:xfrm rot="14405035">
            <a:off x="1377512" y="3624460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47" name="Oval 146"/>
          <p:cNvSpPr/>
          <p:nvPr/>
        </p:nvSpPr>
        <p:spPr bwMode="auto">
          <a:xfrm rot="14405035">
            <a:off x="1335836" y="374297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48" name="Oval 147"/>
          <p:cNvSpPr/>
          <p:nvPr/>
        </p:nvSpPr>
        <p:spPr bwMode="auto">
          <a:xfrm rot="14405035">
            <a:off x="1307806" y="3861449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50" name="Oval 149"/>
          <p:cNvSpPr/>
          <p:nvPr/>
        </p:nvSpPr>
        <p:spPr bwMode="auto">
          <a:xfrm>
            <a:off x="2530152" y="3078785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51" name="Oval 150"/>
          <p:cNvSpPr/>
          <p:nvPr/>
        </p:nvSpPr>
        <p:spPr bwMode="auto">
          <a:xfrm>
            <a:off x="2651124" y="3100914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275" name="Oval 274"/>
          <p:cNvSpPr/>
          <p:nvPr/>
        </p:nvSpPr>
        <p:spPr bwMode="auto">
          <a:xfrm>
            <a:off x="2761771" y="3140746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276" name="Oval 275"/>
          <p:cNvSpPr/>
          <p:nvPr/>
        </p:nvSpPr>
        <p:spPr bwMode="auto">
          <a:xfrm>
            <a:off x="2867990" y="3192380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277" name="Oval 276"/>
          <p:cNvSpPr/>
          <p:nvPr/>
        </p:nvSpPr>
        <p:spPr bwMode="auto">
          <a:xfrm rot="1996807">
            <a:off x="2968619" y="3262685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278" name="Oval 277"/>
          <p:cNvSpPr/>
          <p:nvPr/>
        </p:nvSpPr>
        <p:spPr bwMode="auto">
          <a:xfrm rot="1996807">
            <a:off x="3058612" y="3343826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279" name="Oval 278"/>
          <p:cNvSpPr/>
          <p:nvPr/>
        </p:nvSpPr>
        <p:spPr bwMode="auto">
          <a:xfrm rot="1996807">
            <a:off x="3142823" y="3431937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280" name="Oval 279"/>
          <p:cNvSpPr/>
          <p:nvPr/>
        </p:nvSpPr>
        <p:spPr bwMode="auto">
          <a:xfrm rot="1996807">
            <a:off x="3209089" y="3529709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281" name="Oval 280"/>
          <p:cNvSpPr/>
          <p:nvPr/>
        </p:nvSpPr>
        <p:spPr bwMode="auto">
          <a:xfrm rot="1996807">
            <a:off x="3269979" y="3637524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282" name="Oval 281"/>
          <p:cNvSpPr/>
          <p:nvPr/>
        </p:nvSpPr>
        <p:spPr bwMode="auto">
          <a:xfrm rot="1996807">
            <a:off x="3311003" y="3752501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283" name="Oval 282"/>
          <p:cNvSpPr/>
          <p:nvPr/>
        </p:nvSpPr>
        <p:spPr bwMode="auto">
          <a:xfrm rot="1996807">
            <a:off x="3339318" y="3870975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284" name="Oval 283"/>
          <p:cNvSpPr/>
          <p:nvPr/>
        </p:nvSpPr>
        <p:spPr bwMode="auto">
          <a:xfrm rot="1996807">
            <a:off x="3347885" y="3992478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286" name="Oval 285"/>
          <p:cNvSpPr/>
          <p:nvPr/>
        </p:nvSpPr>
        <p:spPr bwMode="auto">
          <a:xfrm rot="14405035">
            <a:off x="1195784" y="3861449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287" name="Oval 286"/>
          <p:cNvSpPr/>
          <p:nvPr/>
        </p:nvSpPr>
        <p:spPr bwMode="auto">
          <a:xfrm rot="14405035">
            <a:off x="1221499" y="374297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288" name="Oval 287"/>
          <p:cNvSpPr/>
          <p:nvPr/>
        </p:nvSpPr>
        <p:spPr bwMode="auto">
          <a:xfrm rot="14405035">
            <a:off x="1262073" y="3626034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289" name="Oval 288"/>
          <p:cNvSpPr/>
          <p:nvPr/>
        </p:nvSpPr>
        <p:spPr bwMode="auto">
          <a:xfrm rot="14405035">
            <a:off x="1312599" y="3513816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290" name="Oval 289"/>
          <p:cNvSpPr/>
          <p:nvPr/>
        </p:nvSpPr>
        <p:spPr bwMode="auto">
          <a:xfrm rot="14405035">
            <a:off x="1374561" y="3409071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291" name="Oval 290"/>
          <p:cNvSpPr/>
          <p:nvPr/>
        </p:nvSpPr>
        <p:spPr bwMode="auto">
          <a:xfrm>
            <a:off x="2261149" y="2957813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292" name="Oval 291"/>
          <p:cNvSpPr/>
          <p:nvPr/>
        </p:nvSpPr>
        <p:spPr bwMode="auto">
          <a:xfrm>
            <a:off x="2482367" y="2955889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293" name="Oval 292"/>
          <p:cNvSpPr/>
          <p:nvPr/>
        </p:nvSpPr>
        <p:spPr bwMode="auto">
          <a:xfrm>
            <a:off x="2590639" y="2974041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294" name="Oval 293"/>
          <p:cNvSpPr/>
          <p:nvPr/>
        </p:nvSpPr>
        <p:spPr bwMode="auto">
          <a:xfrm>
            <a:off x="2701284" y="2999121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295" name="Oval 294"/>
          <p:cNvSpPr/>
          <p:nvPr/>
        </p:nvSpPr>
        <p:spPr bwMode="auto">
          <a:xfrm>
            <a:off x="2814880" y="3041904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296" name="Oval 295"/>
          <p:cNvSpPr/>
          <p:nvPr/>
        </p:nvSpPr>
        <p:spPr bwMode="auto">
          <a:xfrm>
            <a:off x="2919623" y="3096488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297" name="Oval 296"/>
          <p:cNvSpPr/>
          <p:nvPr/>
        </p:nvSpPr>
        <p:spPr bwMode="auto">
          <a:xfrm>
            <a:off x="3022892" y="3158450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298" name="Oval 297"/>
          <p:cNvSpPr/>
          <p:nvPr/>
        </p:nvSpPr>
        <p:spPr bwMode="auto">
          <a:xfrm>
            <a:off x="3114358" y="3232213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299" name="Oval 298"/>
          <p:cNvSpPr/>
          <p:nvPr/>
        </p:nvSpPr>
        <p:spPr bwMode="auto">
          <a:xfrm>
            <a:off x="3196973" y="3325155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00" name="Oval 299"/>
          <p:cNvSpPr/>
          <p:nvPr/>
        </p:nvSpPr>
        <p:spPr bwMode="auto">
          <a:xfrm>
            <a:off x="3269263" y="3421047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01" name="Oval 300"/>
          <p:cNvSpPr/>
          <p:nvPr/>
        </p:nvSpPr>
        <p:spPr bwMode="auto">
          <a:xfrm>
            <a:off x="3334175" y="3525792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02" name="Oval 301"/>
          <p:cNvSpPr/>
          <p:nvPr/>
        </p:nvSpPr>
        <p:spPr bwMode="auto">
          <a:xfrm>
            <a:off x="3379635" y="3634962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03" name="Oval 302"/>
          <p:cNvSpPr/>
          <p:nvPr/>
        </p:nvSpPr>
        <p:spPr bwMode="auto">
          <a:xfrm>
            <a:off x="3424166" y="3752501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04" name="Oval 303"/>
          <p:cNvSpPr/>
          <p:nvPr/>
        </p:nvSpPr>
        <p:spPr bwMode="auto">
          <a:xfrm>
            <a:off x="3446295" y="3870975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05" name="Oval 304"/>
          <p:cNvSpPr/>
          <p:nvPr/>
        </p:nvSpPr>
        <p:spPr bwMode="auto">
          <a:xfrm>
            <a:off x="3453291" y="3992478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07" name="Oval 306"/>
          <p:cNvSpPr/>
          <p:nvPr/>
        </p:nvSpPr>
        <p:spPr bwMode="auto">
          <a:xfrm rot="14405035">
            <a:off x="1089933" y="3861449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08" name="Oval 307"/>
          <p:cNvSpPr/>
          <p:nvPr/>
        </p:nvSpPr>
        <p:spPr bwMode="auto">
          <a:xfrm rot="14405035">
            <a:off x="1114914" y="374297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09" name="Oval 308"/>
          <p:cNvSpPr/>
          <p:nvPr/>
        </p:nvSpPr>
        <p:spPr bwMode="auto">
          <a:xfrm rot="14405035">
            <a:off x="1147468" y="3624829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10" name="Oval 309"/>
          <p:cNvSpPr/>
          <p:nvPr/>
        </p:nvSpPr>
        <p:spPr bwMode="auto">
          <a:xfrm rot="14405035">
            <a:off x="1193201" y="3518610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11" name="Oval 310"/>
          <p:cNvSpPr/>
          <p:nvPr/>
        </p:nvSpPr>
        <p:spPr bwMode="auto">
          <a:xfrm rot="14405035">
            <a:off x="1249164" y="3409072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12" name="Oval 311"/>
          <p:cNvSpPr/>
          <p:nvPr/>
        </p:nvSpPr>
        <p:spPr bwMode="auto">
          <a:xfrm>
            <a:off x="2321633" y="2850118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13" name="Oval 312"/>
          <p:cNvSpPr/>
          <p:nvPr/>
        </p:nvSpPr>
        <p:spPr bwMode="auto">
          <a:xfrm>
            <a:off x="2517452" y="2851145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14" name="Oval 313"/>
          <p:cNvSpPr/>
          <p:nvPr/>
        </p:nvSpPr>
        <p:spPr bwMode="auto">
          <a:xfrm>
            <a:off x="2643749" y="2870772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15" name="Oval 314"/>
          <p:cNvSpPr/>
          <p:nvPr/>
        </p:nvSpPr>
        <p:spPr bwMode="auto">
          <a:xfrm>
            <a:off x="2761771" y="2906178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16" name="Oval 315"/>
          <p:cNvSpPr/>
          <p:nvPr/>
        </p:nvSpPr>
        <p:spPr bwMode="auto">
          <a:xfrm>
            <a:off x="2870940" y="2948962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17" name="Oval 316"/>
          <p:cNvSpPr/>
          <p:nvPr/>
        </p:nvSpPr>
        <p:spPr bwMode="auto">
          <a:xfrm>
            <a:off x="2977160" y="2999121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18" name="Oval 317"/>
          <p:cNvSpPr/>
          <p:nvPr/>
        </p:nvSpPr>
        <p:spPr bwMode="auto">
          <a:xfrm>
            <a:off x="3076001" y="3065507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19" name="Oval 318"/>
          <p:cNvSpPr/>
          <p:nvPr/>
        </p:nvSpPr>
        <p:spPr bwMode="auto">
          <a:xfrm>
            <a:off x="3170418" y="3140746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20" name="Oval 319"/>
          <p:cNvSpPr/>
          <p:nvPr/>
        </p:nvSpPr>
        <p:spPr bwMode="auto">
          <a:xfrm>
            <a:off x="3254510" y="3224836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21" name="Oval 320"/>
          <p:cNvSpPr/>
          <p:nvPr/>
        </p:nvSpPr>
        <p:spPr bwMode="auto">
          <a:xfrm>
            <a:off x="3334175" y="3320729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22" name="Oval 321"/>
          <p:cNvSpPr/>
          <p:nvPr/>
        </p:nvSpPr>
        <p:spPr bwMode="auto">
          <a:xfrm>
            <a:off x="3396136" y="3421047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23" name="Oval 322"/>
          <p:cNvSpPr/>
          <p:nvPr/>
        </p:nvSpPr>
        <p:spPr bwMode="auto">
          <a:xfrm>
            <a:off x="3445702" y="3522840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24" name="Oval 323"/>
          <p:cNvSpPr/>
          <p:nvPr/>
        </p:nvSpPr>
        <p:spPr bwMode="auto">
          <a:xfrm>
            <a:off x="3489291" y="3640863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25" name="Oval 324"/>
          <p:cNvSpPr/>
          <p:nvPr/>
        </p:nvSpPr>
        <p:spPr bwMode="auto">
          <a:xfrm>
            <a:off x="3530678" y="3752501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26" name="Oval 325"/>
          <p:cNvSpPr/>
          <p:nvPr/>
        </p:nvSpPr>
        <p:spPr bwMode="auto">
          <a:xfrm>
            <a:off x="3551987" y="3870975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27" name="Oval 326"/>
          <p:cNvSpPr/>
          <p:nvPr/>
        </p:nvSpPr>
        <p:spPr bwMode="auto">
          <a:xfrm>
            <a:off x="3558697" y="3992478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ln>
                <a:solidFill>
                  <a:srgbClr val="D27770"/>
                </a:solidFill>
              </a:ln>
            </a:endParaRPr>
          </a:p>
        </p:txBody>
      </p:sp>
      <p:sp>
        <p:nvSpPr>
          <p:cNvPr id="328" name="Oval 327"/>
          <p:cNvSpPr/>
          <p:nvPr/>
        </p:nvSpPr>
        <p:spPr bwMode="auto">
          <a:xfrm>
            <a:off x="3664103" y="3992478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ln>
                <a:solidFill>
                  <a:srgbClr val="D27770"/>
                </a:solidFill>
              </a:ln>
            </a:endParaRPr>
          </a:p>
        </p:txBody>
      </p:sp>
      <p:sp>
        <p:nvSpPr>
          <p:cNvPr id="329" name="Oval 328"/>
          <p:cNvSpPr/>
          <p:nvPr/>
        </p:nvSpPr>
        <p:spPr bwMode="auto">
          <a:xfrm>
            <a:off x="3657679" y="3870975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30" name="Oval 329"/>
          <p:cNvSpPr/>
          <p:nvPr/>
        </p:nvSpPr>
        <p:spPr bwMode="auto">
          <a:xfrm>
            <a:off x="3637190" y="3752501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31" name="Oval 330"/>
          <p:cNvSpPr/>
          <p:nvPr/>
        </p:nvSpPr>
        <p:spPr bwMode="auto">
          <a:xfrm>
            <a:off x="3598947" y="3637912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32" name="Oval 331"/>
          <p:cNvSpPr/>
          <p:nvPr/>
        </p:nvSpPr>
        <p:spPr bwMode="auto">
          <a:xfrm>
            <a:off x="3557229" y="3522840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33" name="Oval 332"/>
          <p:cNvSpPr/>
          <p:nvPr/>
        </p:nvSpPr>
        <p:spPr bwMode="auto">
          <a:xfrm>
            <a:off x="3520058" y="3416622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34" name="Oval 333"/>
          <p:cNvSpPr/>
          <p:nvPr/>
        </p:nvSpPr>
        <p:spPr bwMode="auto">
          <a:xfrm>
            <a:off x="3459571" y="3313353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35" name="Oval 334"/>
          <p:cNvSpPr/>
          <p:nvPr/>
        </p:nvSpPr>
        <p:spPr bwMode="auto">
          <a:xfrm>
            <a:off x="3390235" y="3217460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36" name="Oval 335"/>
          <p:cNvSpPr/>
          <p:nvPr/>
        </p:nvSpPr>
        <p:spPr bwMode="auto">
          <a:xfrm>
            <a:off x="3309095" y="3123043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37" name="Oval 336"/>
          <p:cNvSpPr/>
          <p:nvPr/>
        </p:nvSpPr>
        <p:spPr bwMode="auto">
          <a:xfrm>
            <a:off x="3220577" y="3041904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38" name="Oval 337"/>
          <p:cNvSpPr/>
          <p:nvPr/>
        </p:nvSpPr>
        <p:spPr bwMode="auto">
          <a:xfrm>
            <a:off x="3129111" y="2965190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39" name="Oval 338"/>
          <p:cNvSpPr/>
          <p:nvPr/>
        </p:nvSpPr>
        <p:spPr bwMode="auto">
          <a:xfrm>
            <a:off x="3030269" y="2906178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40" name="Oval 339"/>
          <p:cNvSpPr/>
          <p:nvPr/>
        </p:nvSpPr>
        <p:spPr bwMode="auto">
          <a:xfrm>
            <a:off x="2925525" y="2850118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41" name="Oval 340"/>
          <p:cNvSpPr/>
          <p:nvPr/>
        </p:nvSpPr>
        <p:spPr bwMode="auto">
          <a:xfrm>
            <a:off x="2814880" y="2807336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42" name="Oval 341"/>
          <p:cNvSpPr/>
          <p:nvPr/>
        </p:nvSpPr>
        <p:spPr bwMode="auto">
          <a:xfrm>
            <a:off x="2701284" y="2774880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43" name="Oval 342"/>
          <p:cNvSpPr/>
          <p:nvPr/>
        </p:nvSpPr>
        <p:spPr bwMode="auto">
          <a:xfrm>
            <a:off x="2584738" y="2759101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44" name="Oval 343"/>
          <p:cNvSpPr/>
          <p:nvPr/>
        </p:nvSpPr>
        <p:spPr bwMode="auto">
          <a:xfrm>
            <a:off x="2478968" y="2736523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45" name="Oval 344"/>
          <p:cNvSpPr/>
          <p:nvPr/>
        </p:nvSpPr>
        <p:spPr bwMode="auto">
          <a:xfrm>
            <a:off x="2264099" y="2740949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46" name="Oval 345"/>
          <p:cNvSpPr/>
          <p:nvPr/>
        </p:nvSpPr>
        <p:spPr bwMode="auto">
          <a:xfrm rot="14405035">
            <a:off x="2143949" y="2748825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47" name="Oval 346"/>
          <p:cNvSpPr/>
          <p:nvPr/>
        </p:nvSpPr>
        <p:spPr bwMode="auto">
          <a:xfrm rot="11904008">
            <a:off x="1118885" y="3404990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48" name="Oval 347"/>
          <p:cNvSpPr/>
          <p:nvPr/>
        </p:nvSpPr>
        <p:spPr bwMode="auto">
          <a:xfrm rot="11904008">
            <a:off x="1068922" y="3514431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49" name="Oval 348"/>
          <p:cNvSpPr/>
          <p:nvPr/>
        </p:nvSpPr>
        <p:spPr bwMode="auto">
          <a:xfrm rot="10618562">
            <a:off x="1027043" y="3628530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50" name="Oval 349"/>
          <p:cNvSpPr/>
          <p:nvPr/>
        </p:nvSpPr>
        <p:spPr bwMode="auto">
          <a:xfrm rot="10618562">
            <a:off x="996024" y="374297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51" name="Oval 350"/>
          <p:cNvSpPr/>
          <p:nvPr/>
        </p:nvSpPr>
        <p:spPr bwMode="auto">
          <a:xfrm rot="10618562">
            <a:off x="973933" y="3861449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53" name="Oval 352"/>
          <p:cNvSpPr/>
          <p:nvPr/>
        </p:nvSpPr>
        <p:spPr bwMode="auto">
          <a:xfrm rot="14405035">
            <a:off x="2202591" y="2852193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54" name="Oval 353"/>
          <p:cNvSpPr/>
          <p:nvPr/>
        </p:nvSpPr>
        <p:spPr bwMode="auto">
          <a:xfrm rot="14405035">
            <a:off x="2143949" y="2524585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55" name="Oval 354"/>
          <p:cNvSpPr/>
          <p:nvPr/>
        </p:nvSpPr>
        <p:spPr bwMode="auto">
          <a:xfrm rot="14405035">
            <a:off x="2142571" y="2411359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56" name="Oval 355"/>
          <p:cNvSpPr/>
          <p:nvPr/>
        </p:nvSpPr>
        <p:spPr bwMode="auto">
          <a:xfrm>
            <a:off x="2085591" y="2645056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57" name="Oval 356"/>
          <p:cNvSpPr/>
          <p:nvPr/>
        </p:nvSpPr>
        <p:spPr bwMode="auto">
          <a:xfrm rot="19023228">
            <a:off x="1004051" y="3404232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58" name="Oval 357"/>
          <p:cNvSpPr/>
          <p:nvPr/>
        </p:nvSpPr>
        <p:spPr bwMode="auto">
          <a:xfrm rot="19023228">
            <a:off x="958120" y="3511424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59" name="Oval 358"/>
          <p:cNvSpPr/>
          <p:nvPr/>
        </p:nvSpPr>
        <p:spPr bwMode="auto">
          <a:xfrm rot="19023228">
            <a:off x="919961" y="3628473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60" name="Oval 359"/>
          <p:cNvSpPr/>
          <p:nvPr/>
        </p:nvSpPr>
        <p:spPr bwMode="auto">
          <a:xfrm rot="19023228">
            <a:off x="890456" y="374297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61" name="Oval 360"/>
          <p:cNvSpPr/>
          <p:nvPr/>
        </p:nvSpPr>
        <p:spPr bwMode="auto">
          <a:xfrm rot="19023228">
            <a:off x="874030" y="3861449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64" name="Oval 363"/>
          <p:cNvSpPr/>
          <p:nvPr/>
        </p:nvSpPr>
        <p:spPr bwMode="auto">
          <a:xfrm rot="19023228">
            <a:off x="766336" y="3861449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65" name="Oval 364"/>
          <p:cNvSpPr/>
          <p:nvPr/>
        </p:nvSpPr>
        <p:spPr bwMode="auto">
          <a:xfrm rot="19023228">
            <a:off x="781088" y="374297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66" name="Oval 365"/>
          <p:cNvSpPr/>
          <p:nvPr/>
        </p:nvSpPr>
        <p:spPr bwMode="auto">
          <a:xfrm rot="19023228">
            <a:off x="809118" y="3627971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67" name="Oval 366"/>
          <p:cNvSpPr/>
          <p:nvPr/>
        </p:nvSpPr>
        <p:spPr bwMode="auto">
          <a:xfrm rot="19023228">
            <a:off x="844722" y="3511927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68" name="Oval 367"/>
          <p:cNvSpPr/>
          <p:nvPr/>
        </p:nvSpPr>
        <p:spPr bwMode="auto">
          <a:xfrm rot="19023228">
            <a:off x="887506" y="3404232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69" name="Oval 368"/>
          <p:cNvSpPr/>
          <p:nvPr/>
        </p:nvSpPr>
        <p:spPr bwMode="auto">
          <a:xfrm rot="19023228">
            <a:off x="2028463" y="2542847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71" name="Oval 370"/>
          <p:cNvSpPr/>
          <p:nvPr/>
        </p:nvSpPr>
        <p:spPr bwMode="auto">
          <a:xfrm rot="19023228">
            <a:off x="656663" y="3861449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72" name="Oval 371"/>
          <p:cNvSpPr/>
          <p:nvPr/>
        </p:nvSpPr>
        <p:spPr bwMode="auto">
          <a:xfrm rot="19023228">
            <a:off x="673393" y="374297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73" name="Oval 372"/>
          <p:cNvSpPr/>
          <p:nvPr/>
        </p:nvSpPr>
        <p:spPr bwMode="auto">
          <a:xfrm rot="19023228">
            <a:off x="699948" y="361764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74" name="Oval 373"/>
          <p:cNvSpPr/>
          <p:nvPr/>
        </p:nvSpPr>
        <p:spPr bwMode="auto">
          <a:xfrm rot="19023228">
            <a:off x="732404" y="3502574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75" name="Oval 374"/>
          <p:cNvSpPr/>
          <p:nvPr/>
        </p:nvSpPr>
        <p:spPr bwMode="auto">
          <a:xfrm rot="19023228">
            <a:off x="776860" y="338800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76" name="Oval 375"/>
          <p:cNvSpPr/>
          <p:nvPr/>
        </p:nvSpPr>
        <p:spPr bwMode="auto">
          <a:xfrm rot="19023228">
            <a:off x="1907689" y="2456310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77" name="Oval 376"/>
          <p:cNvSpPr/>
          <p:nvPr/>
        </p:nvSpPr>
        <p:spPr bwMode="auto">
          <a:xfrm rot="19023228">
            <a:off x="2025710" y="2432705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78" name="Oval 377"/>
          <p:cNvSpPr/>
          <p:nvPr/>
        </p:nvSpPr>
        <p:spPr bwMode="auto">
          <a:xfrm rot="19023228">
            <a:off x="2083047" y="2311232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79" name="Oval 378"/>
          <p:cNvSpPr/>
          <p:nvPr/>
        </p:nvSpPr>
        <p:spPr bwMode="auto">
          <a:xfrm rot="19023228">
            <a:off x="1965998" y="2329131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80" name="Oval 379"/>
          <p:cNvSpPr/>
          <p:nvPr/>
        </p:nvSpPr>
        <p:spPr bwMode="auto">
          <a:xfrm rot="19023228">
            <a:off x="1849955" y="2361391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81" name="Oval 380"/>
          <p:cNvSpPr/>
          <p:nvPr/>
        </p:nvSpPr>
        <p:spPr bwMode="auto">
          <a:xfrm rot="19023228">
            <a:off x="660314" y="338800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82" name="Oval 381"/>
          <p:cNvSpPr/>
          <p:nvPr/>
        </p:nvSpPr>
        <p:spPr bwMode="auto">
          <a:xfrm rot="19023228">
            <a:off x="622731" y="3501296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83" name="Oval 382"/>
          <p:cNvSpPr/>
          <p:nvPr/>
        </p:nvSpPr>
        <p:spPr bwMode="auto">
          <a:xfrm rot="19023228">
            <a:off x="586353" y="3617644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84" name="Oval 383"/>
          <p:cNvSpPr/>
          <p:nvPr/>
        </p:nvSpPr>
        <p:spPr bwMode="auto">
          <a:xfrm rot="19023228">
            <a:off x="563720" y="374297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85" name="Oval 384"/>
          <p:cNvSpPr/>
          <p:nvPr/>
        </p:nvSpPr>
        <p:spPr bwMode="auto">
          <a:xfrm rot="19023228">
            <a:off x="550443" y="3861449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88" name="Oval 387"/>
          <p:cNvSpPr/>
          <p:nvPr/>
        </p:nvSpPr>
        <p:spPr bwMode="auto">
          <a:xfrm rot="19023228">
            <a:off x="441975" y="3861449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89" name="Oval 388"/>
          <p:cNvSpPr/>
          <p:nvPr/>
        </p:nvSpPr>
        <p:spPr bwMode="auto">
          <a:xfrm rot="19023228">
            <a:off x="453777" y="374297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90" name="Oval 389"/>
          <p:cNvSpPr/>
          <p:nvPr/>
        </p:nvSpPr>
        <p:spPr bwMode="auto">
          <a:xfrm rot="19023228">
            <a:off x="476878" y="3622770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91" name="Oval 390"/>
          <p:cNvSpPr/>
          <p:nvPr/>
        </p:nvSpPr>
        <p:spPr bwMode="auto">
          <a:xfrm rot="19023228">
            <a:off x="506688" y="3499622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92" name="Oval 391"/>
          <p:cNvSpPr/>
          <p:nvPr/>
        </p:nvSpPr>
        <p:spPr bwMode="auto">
          <a:xfrm rot="19023228">
            <a:off x="541790" y="3389678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93" name="Oval 392"/>
          <p:cNvSpPr/>
          <p:nvPr/>
        </p:nvSpPr>
        <p:spPr bwMode="auto">
          <a:xfrm rot="19023228">
            <a:off x="1907186" y="2233742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94" name="Oval 393"/>
          <p:cNvSpPr/>
          <p:nvPr/>
        </p:nvSpPr>
        <p:spPr bwMode="auto">
          <a:xfrm rot="19023228">
            <a:off x="2025207" y="2204236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95" name="Oval 394"/>
          <p:cNvSpPr/>
          <p:nvPr/>
        </p:nvSpPr>
        <p:spPr bwMode="auto">
          <a:xfrm rot="19023228">
            <a:off x="2084523" y="2088465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96" name="Oval 395"/>
          <p:cNvSpPr/>
          <p:nvPr/>
        </p:nvSpPr>
        <p:spPr bwMode="auto">
          <a:xfrm rot="19023228">
            <a:off x="1966699" y="2105196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97" name="Oval 396"/>
          <p:cNvSpPr/>
          <p:nvPr/>
        </p:nvSpPr>
        <p:spPr bwMode="auto">
          <a:xfrm rot="19023228">
            <a:off x="1849955" y="2134199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98" name="Oval 397"/>
          <p:cNvSpPr/>
          <p:nvPr/>
        </p:nvSpPr>
        <p:spPr bwMode="auto">
          <a:xfrm rot="19023228">
            <a:off x="329197" y="3271153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399" name="Oval 398"/>
          <p:cNvSpPr/>
          <p:nvPr/>
        </p:nvSpPr>
        <p:spPr bwMode="auto">
          <a:xfrm rot="19023228">
            <a:off x="427024" y="3387502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00" name="Oval 399"/>
          <p:cNvSpPr/>
          <p:nvPr/>
        </p:nvSpPr>
        <p:spPr bwMode="auto">
          <a:xfrm rot="19023228">
            <a:off x="397518" y="3499622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01" name="Oval 400"/>
          <p:cNvSpPr/>
          <p:nvPr/>
        </p:nvSpPr>
        <p:spPr bwMode="auto">
          <a:xfrm rot="19023228">
            <a:off x="367510" y="3625217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02" name="Oval 401"/>
          <p:cNvSpPr/>
          <p:nvPr/>
        </p:nvSpPr>
        <p:spPr bwMode="auto">
          <a:xfrm rot="19023228">
            <a:off x="345884" y="374297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03" name="Oval 402"/>
          <p:cNvSpPr/>
          <p:nvPr/>
        </p:nvSpPr>
        <p:spPr bwMode="auto">
          <a:xfrm rot="19023228">
            <a:off x="334279" y="3861449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06" name="Oval 405"/>
          <p:cNvSpPr/>
          <p:nvPr/>
        </p:nvSpPr>
        <p:spPr bwMode="auto">
          <a:xfrm rot="19023228">
            <a:off x="217833" y="387097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07" name="Oval 406"/>
          <p:cNvSpPr/>
          <p:nvPr/>
        </p:nvSpPr>
        <p:spPr bwMode="auto">
          <a:xfrm rot="19023228">
            <a:off x="224237" y="3752501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08" name="Oval 407"/>
          <p:cNvSpPr/>
          <p:nvPr/>
        </p:nvSpPr>
        <p:spPr bwMode="auto">
          <a:xfrm rot="19023228">
            <a:off x="257063" y="3618344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09" name="Oval 408"/>
          <p:cNvSpPr/>
          <p:nvPr/>
        </p:nvSpPr>
        <p:spPr bwMode="auto">
          <a:xfrm rot="19023228">
            <a:off x="281945" y="350424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10" name="Oval 409"/>
          <p:cNvSpPr/>
          <p:nvPr/>
        </p:nvSpPr>
        <p:spPr bwMode="auto">
          <a:xfrm rot="19023228">
            <a:off x="315101" y="338800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12" name="Oval 411"/>
          <p:cNvSpPr/>
          <p:nvPr/>
        </p:nvSpPr>
        <p:spPr bwMode="auto">
          <a:xfrm rot="19023228">
            <a:off x="1793894" y="2029455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13" name="Oval 412"/>
          <p:cNvSpPr/>
          <p:nvPr/>
        </p:nvSpPr>
        <p:spPr bwMode="auto">
          <a:xfrm rot="19023228">
            <a:off x="1907689" y="2006353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14" name="Oval 413"/>
          <p:cNvSpPr/>
          <p:nvPr/>
        </p:nvSpPr>
        <p:spPr bwMode="auto">
          <a:xfrm>
            <a:off x="3769509" y="3992478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ln>
                <a:solidFill>
                  <a:srgbClr val="D27770"/>
                </a:solidFill>
              </a:ln>
            </a:endParaRPr>
          </a:p>
        </p:txBody>
      </p:sp>
      <p:sp>
        <p:nvSpPr>
          <p:cNvPr id="415" name="Oval 414"/>
          <p:cNvSpPr/>
          <p:nvPr/>
        </p:nvSpPr>
        <p:spPr bwMode="auto">
          <a:xfrm>
            <a:off x="3763371" y="3870975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16" name="Oval 415"/>
          <p:cNvSpPr/>
          <p:nvPr/>
        </p:nvSpPr>
        <p:spPr bwMode="auto">
          <a:xfrm>
            <a:off x="3743702" y="3752501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17" name="Oval 416"/>
          <p:cNvSpPr/>
          <p:nvPr/>
        </p:nvSpPr>
        <p:spPr bwMode="auto">
          <a:xfrm>
            <a:off x="3708603" y="3633486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18" name="Oval 417"/>
          <p:cNvSpPr/>
          <p:nvPr/>
        </p:nvSpPr>
        <p:spPr bwMode="auto">
          <a:xfrm>
            <a:off x="3668756" y="3522840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19" name="Oval 418"/>
          <p:cNvSpPr/>
          <p:nvPr/>
        </p:nvSpPr>
        <p:spPr bwMode="auto">
          <a:xfrm>
            <a:off x="3642505" y="3410721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20" name="Oval 419"/>
          <p:cNvSpPr/>
          <p:nvPr/>
        </p:nvSpPr>
        <p:spPr bwMode="auto">
          <a:xfrm>
            <a:off x="3587921" y="3310403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21" name="Oval 420"/>
          <p:cNvSpPr/>
          <p:nvPr/>
        </p:nvSpPr>
        <p:spPr bwMode="auto">
          <a:xfrm>
            <a:off x="3520058" y="3208609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22" name="Oval 421"/>
          <p:cNvSpPr/>
          <p:nvPr/>
        </p:nvSpPr>
        <p:spPr bwMode="auto">
          <a:xfrm>
            <a:off x="3446295" y="3117142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23" name="Oval 422"/>
          <p:cNvSpPr/>
          <p:nvPr/>
        </p:nvSpPr>
        <p:spPr bwMode="auto">
          <a:xfrm>
            <a:off x="3365155" y="3028626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24" name="Oval 423"/>
          <p:cNvSpPr/>
          <p:nvPr/>
        </p:nvSpPr>
        <p:spPr bwMode="auto">
          <a:xfrm>
            <a:off x="3276638" y="2946011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25" name="Oval 424"/>
          <p:cNvSpPr/>
          <p:nvPr/>
        </p:nvSpPr>
        <p:spPr bwMode="auto">
          <a:xfrm>
            <a:off x="3180747" y="2870772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26" name="Oval 425"/>
          <p:cNvSpPr/>
          <p:nvPr/>
        </p:nvSpPr>
        <p:spPr bwMode="auto">
          <a:xfrm>
            <a:off x="3083379" y="2810286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27" name="Oval 426"/>
          <p:cNvSpPr/>
          <p:nvPr/>
        </p:nvSpPr>
        <p:spPr bwMode="auto">
          <a:xfrm>
            <a:off x="2978634" y="2757177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28" name="Oval 427"/>
          <p:cNvSpPr/>
          <p:nvPr/>
        </p:nvSpPr>
        <p:spPr bwMode="auto">
          <a:xfrm>
            <a:off x="2867990" y="2709968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29" name="Oval 428"/>
          <p:cNvSpPr/>
          <p:nvPr/>
        </p:nvSpPr>
        <p:spPr bwMode="auto">
          <a:xfrm>
            <a:off x="2761771" y="2676037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30" name="Oval 429"/>
          <p:cNvSpPr/>
          <p:nvPr/>
        </p:nvSpPr>
        <p:spPr bwMode="auto">
          <a:xfrm>
            <a:off x="2643749" y="2648007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07AD6"/>
              </a:solidFill>
            </a:endParaRPr>
          </a:p>
        </p:txBody>
      </p:sp>
      <p:sp>
        <p:nvSpPr>
          <p:cNvPr id="431" name="Oval 430"/>
          <p:cNvSpPr/>
          <p:nvPr/>
        </p:nvSpPr>
        <p:spPr bwMode="auto">
          <a:xfrm>
            <a:off x="2513028" y="2629855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32" name="Oval 431"/>
          <p:cNvSpPr/>
          <p:nvPr/>
        </p:nvSpPr>
        <p:spPr bwMode="auto">
          <a:xfrm>
            <a:off x="2318684" y="2625877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33" name="Oval 432"/>
          <p:cNvSpPr/>
          <p:nvPr/>
        </p:nvSpPr>
        <p:spPr bwMode="auto">
          <a:xfrm>
            <a:off x="2202138" y="2636205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34" name="Oval 433"/>
          <p:cNvSpPr/>
          <p:nvPr/>
        </p:nvSpPr>
        <p:spPr bwMode="auto">
          <a:xfrm>
            <a:off x="2265573" y="2518183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35" name="Oval 434"/>
          <p:cNvSpPr/>
          <p:nvPr/>
        </p:nvSpPr>
        <p:spPr bwMode="auto">
          <a:xfrm>
            <a:off x="2469667" y="2518183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36" name="Oval 435"/>
          <p:cNvSpPr/>
          <p:nvPr/>
        </p:nvSpPr>
        <p:spPr bwMode="auto">
          <a:xfrm>
            <a:off x="2584738" y="2528510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37" name="Oval 436"/>
          <p:cNvSpPr/>
          <p:nvPr/>
        </p:nvSpPr>
        <p:spPr bwMode="auto">
          <a:xfrm>
            <a:off x="2696859" y="2544738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38" name="Oval 437"/>
          <p:cNvSpPr/>
          <p:nvPr/>
        </p:nvSpPr>
        <p:spPr bwMode="auto">
          <a:xfrm>
            <a:off x="2814880" y="2571293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39" name="Oval 438"/>
          <p:cNvSpPr/>
          <p:nvPr/>
        </p:nvSpPr>
        <p:spPr bwMode="auto">
          <a:xfrm>
            <a:off x="2925525" y="2611125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40" name="Oval 439"/>
          <p:cNvSpPr/>
          <p:nvPr/>
        </p:nvSpPr>
        <p:spPr bwMode="auto">
          <a:xfrm>
            <a:off x="3030269" y="2659809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41" name="Oval 440"/>
          <p:cNvSpPr/>
          <p:nvPr/>
        </p:nvSpPr>
        <p:spPr bwMode="auto">
          <a:xfrm>
            <a:off x="3136489" y="2712919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42" name="Oval 441"/>
          <p:cNvSpPr/>
          <p:nvPr/>
        </p:nvSpPr>
        <p:spPr bwMode="auto">
          <a:xfrm>
            <a:off x="3239757" y="2774880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43" name="Oval 442"/>
          <p:cNvSpPr/>
          <p:nvPr/>
        </p:nvSpPr>
        <p:spPr bwMode="auto">
          <a:xfrm>
            <a:off x="3334175" y="2845693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44" name="Oval 443"/>
          <p:cNvSpPr/>
          <p:nvPr/>
        </p:nvSpPr>
        <p:spPr bwMode="auto">
          <a:xfrm>
            <a:off x="3421214" y="2928308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45" name="Oval 444"/>
          <p:cNvSpPr/>
          <p:nvPr/>
        </p:nvSpPr>
        <p:spPr bwMode="auto">
          <a:xfrm>
            <a:off x="3502355" y="3012398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46" name="Oval 445"/>
          <p:cNvSpPr/>
          <p:nvPr/>
        </p:nvSpPr>
        <p:spPr bwMode="auto">
          <a:xfrm>
            <a:off x="3577592" y="3103865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47" name="Oval 446"/>
          <p:cNvSpPr/>
          <p:nvPr/>
        </p:nvSpPr>
        <p:spPr bwMode="auto">
          <a:xfrm>
            <a:off x="3645456" y="3198281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48" name="Oval 447"/>
          <p:cNvSpPr/>
          <p:nvPr/>
        </p:nvSpPr>
        <p:spPr bwMode="auto">
          <a:xfrm>
            <a:off x="3707417" y="3303026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49" name="Oval 448"/>
          <p:cNvSpPr/>
          <p:nvPr/>
        </p:nvSpPr>
        <p:spPr bwMode="auto">
          <a:xfrm>
            <a:off x="3762002" y="3416622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50" name="Oval 449"/>
          <p:cNvSpPr/>
          <p:nvPr/>
        </p:nvSpPr>
        <p:spPr bwMode="auto">
          <a:xfrm>
            <a:off x="3780283" y="3521366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51" name="Oval 450"/>
          <p:cNvSpPr/>
          <p:nvPr/>
        </p:nvSpPr>
        <p:spPr bwMode="auto">
          <a:xfrm>
            <a:off x="3818259" y="3642338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52" name="Oval 451"/>
          <p:cNvSpPr/>
          <p:nvPr/>
        </p:nvSpPr>
        <p:spPr bwMode="auto">
          <a:xfrm>
            <a:off x="3850214" y="3752501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53" name="Oval 452"/>
          <p:cNvSpPr/>
          <p:nvPr/>
        </p:nvSpPr>
        <p:spPr bwMode="auto">
          <a:xfrm>
            <a:off x="3869063" y="3870975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54" name="Oval 453"/>
          <p:cNvSpPr/>
          <p:nvPr/>
        </p:nvSpPr>
        <p:spPr bwMode="auto">
          <a:xfrm>
            <a:off x="3874915" y="3992478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55" name="Oval 454"/>
          <p:cNvSpPr/>
          <p:nvPr/>
        </p:nvSpPr>
        <p:spPr bwMode="auto">
          <a:xfrm>
            <a:off x="3980321" y="3992478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56" name="Oval 455"/>
          <p:cNvSpPr/>
          <p:nvPr/>
        </p:nvSpPr>
        <p:spPr bwMode="auto">
          <a:xfrm>
            <a:off x="3974755" y="3870975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57" name="Oval 456"/>
          <p:cNvSpPr/>
          <p:nvPr/>
        </p:nvSpPr>
        <p:spPr bwMode="auto">
          <a:xfrm>
            <a:off x="3956726" y="3752501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58" name="Oval 457"/>
          <p:cNvSpPr/>
          <p:nvPr/>
        </p:nvSpPr>
        <p:spPr bwMode="auto">
          <a:xfrm>
            <a:off x="3927915" y="3633486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59" name="Oval 458"/>
          <p:cNvSpPr/>
          <p:nvPr/>
        </p:nvSpPr>
        <p:spPr bwMode="auto">
          <a:xfrm>
            <a:off x="3891810" y="3513990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60" name="Oval 459"/>
          <p:cNvSpPr/>
          <p:nvPr/>
        </p:nvSpPr>
        <p:spPr bwMode="auto">
          <a:xfrm>
            <a:off x="3872646" y="3398919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61" name="Oval 460"/>
          <p:cNvSpPr/>
          <p:nvPr/>
        </p:nvSpPr>
        <p:spPr bwMode="auto">
          <a:xfrm>
            <a:off x="3821013" y="3286797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62" name="Oval 461"/>
          <p:cNvSpPr/>
          <p:nvPr/>
        </p:nvSpPr>
        <p:spPr bwMode="auto">
          <a:xfrm>
            <a:off x="3759052" y="3182054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63" name="Oval 462"/>
          <p:cNvSpPr/>
          <p:nvPr/>
        </p:nvSpPr>
        <p:spPr bwMode="auto">
          <a:xfrm>
            <a:off x="3691190" y="3074359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64" name="Oval 463"/>
          <p:cNvSpPr/>
          <p:nvPr/>
        </p:nvSpPr>
        <p:spPr bwMode="auto">
          <a:xfrm>
            <a:off x="3621851" y="2981417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65" name="Oval 464"/>
          <p:cNvSpPr/>
          <p:nvPr/>
        </p:nvSpPr>
        <p:spPr bwMode="auto">
          <a:xfrm>
            <a:off x="3537762" y="2888476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66" name="Oval 465"/>
          <p:cNvSpPr/>
          <p:nvPr/>
        </p:nvSpPr>
        <p:spPr bwMode="auto">
          <a:xfrm>
            <a:off x="3450719" y="2807336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67" name="Oval 466"/>
          <p:cNvSpPr/>
          <p:nvPr/>
        </p:nvSpPr>
        <p:spPr bwMode="auto">
          <a:xfrm>
            <a:off x="3359253" y="2729147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68" name="Oval 467"/>
          <p:cNvSpPr/>
          <p:nvPr/>
        </p:nvSpPr>
        <p:spPr bwMode="auto">
          <a:xfrm>
            <a:off x="3261885" y="2659809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69" name="Oval 468"/>
          <p:cNvSpPr/>
          <p:nvPr/>
        </p:nvSpPr>
        <p:spPr bwMode="auto">
          <a:xfrm>
            <a:off x="3157142" y="2594897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70" name="Oval 469"/>
          <p:cNvSpPr/>
          <p:nvPr/>
        </p:nvSpPr>
        <p:spPr bwMode="auto">
          <a:xfrm>
            <a:off x="3049447" y="2543263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71" name="Oval 470"/>
          <p:cNvSpPr/>
          <p:nvPr/>
        </p:nvSpPr>
        <p:spPr bwMode="auto">
          <a:xfrm>
            <a:off x="2938803" y="2497530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72" name="Oval 471"/>
          <p:cNvSpPr/>
          <p:nvPr/>
        </p:nvSpPr>
        <p:spPr bwMode="auto">
          <a:xfrm>
            <a:off x="2822255" y="2462123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73" name="Oval 472"/>
          <p:cNvSpPr/>
          <p:nvPr/>
        </p:nvSpPr>
        <p:spPr bwMode="auto">
          <a:xfrm>
            <a:off x="2707184" y="2435568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74" name="Oval 473"/>
          <p:cNvSpPr/>
          <p:nvPr/>
        </p:nvSpPr>
        <p:spPr bwMode="auto">
          <a:xfrm>
            <a:off x="2593590" y="2413439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75" name="Oval 474"/>
          <p:cNvSpPr/>
          <p:nvPr/>
        </p:nvSpPr>
        <p:spPr bwMode="auto">
          <a:xfrm>
            <a:off x="2472618" y="2409013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76" name="Oval 475"/>
          <p:cNvSpPr/>
          <p:nvPr/>
        </p:nvSpPr>
        <p:spPr bwMode="auto">
          <a:xfrm>
            <a:off x="2261149" y="2407539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77" name="Oval 476"/>
          <p:cNvSpPr/>
          <p:nvPr/>
        </p:nvSpPr>
        <p:spPr bwMode="auto">
          <a:xfrm>
            <a:off x="2205089" y="2299844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78" name="Oval 477"/>
          <p:cNvSpPr/>
          <p:nvPr/>
        </p:nvSpPr>
        <p:spPr bwMode="auto">
          <a:xfrm>
            <a:off x="2428231" y="2290543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79" name="Oval 478"/>
          <p:cNvSpPr/>
          <p:nvPr/>
        </p:nvSpPr>
        <p:spPr bwMode="auto">
          <a:xfrm>
            <a:off x="2536502" y="2307669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80" name="Oval 479"/>
          <p:cNvSpPr/>
          <p:nvPr/>
        </p:nvSpPr>
        <p:spPr bwMode="auto">
          <a:xfrm>
            <a:off x="2651124" y="2311646"/>
            <a:ext cx="91440" cy="91440"/>
          </a:xfrm>
          <a:prstGeom prst="ellipse">
            <a:avLst/>
          </a:prstGeom>
          <a:solidFill>
            <a:srgbClr val="9EADC4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81" name="Oval 480"/>
          <p:cNvSpPr/>
          <p:nvPr/>
        </p:nvSpPr>
        <p:spPr bwMode="auto">
          <a:xfrm>
            <a:off x="2764721" y="2338201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82" name="Oval 481"/>
          <p:cNvSpPr/>
          <p:nvPr/>
        </p:nvSpPr>
        <p:spPr bwMode="auto">
          <a:xfrm>
            <a:off x="2879792" y="2364755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83" name="Oval 482"/>
          <p:cNvSpPr/>
          <p:nvPr/>
        </p:nvSpPr>
        <p:spPr bwMode="auto">
          <a:xfrm>
            <a:off x="2991912" y="2400162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84" name="Oval 483"/>
          <p:cNvSpPr/>
          <p:nvPr/>
        </p:nvSpPr>
        <p:spPr bwMode="auto">
          <a:xfrm>
            <a:off x="3105507" y="2444420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85" name="Oval 484"/>
          <p:cNvSpPr/>
          <p:nvPr/>
        </p:nvSpPr>
        <p:spPr bwMode="auto">
          <a:xfrm>
            <a:off x="3213203" y="2500480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86" name="Oval 485"/>
          <p:cNvSpPr/>
          <p:nvPr/>
        </p:nvSpPr>
        <p:spPr bwMode="auto">
          <a:xfrm>
            <a:off x="3313521" y="2566868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87" name="Oval 486"/>
          <p:cNvSpPr/>
          <p:nvPr/>
        </p:nvSpPr>
        <p:spPr bwMode="auto">
          <a:xfrm>
            <a:off x="3410889" y="2631779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88" name="Oval 487"/>
          <p:cNvSpPr/>
          <p:nvPr/>
        </p:nvSpPr>
        <p:spPr bwMode="auto">
          <a:xfrm>
            <a:off x="3508256" y="2707018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89" name="Oval 488"/>
          <p:cNvSpPr/>
          <p:nvPr/>
        </p:nvSpPr>
        <p:spPr bwMode="auto">
          <a:xfrm>
            <a:off x="3595296" y="2788157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90" name="Oval 489"/>
          <p:cNvSpPr/>
          <p:nvPr/>
        </p:nvSpPr>
        <p:spPr bwMode="auto">
          <a:xfrm>
            <a:off x="3679387" y="2879624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91" name="Oval 490"/>
          <p:cNvSpPr/>
          <p:nvPr/>
        </p:nvSpPr>
        <p:spPr bwMode="auto">
          <a:xfrm>
            <a:off x="3751674" y="2969615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92" name="Oval 491"/>
          <p:cNvSpPr/>
          <p:nvPr/>
        </p:nvSpPr>
        <p:spPr bwMode="auto">
          <a:xfrm>
            <a:off x="3821013" y="3069934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93" name="Oval 492"/>
          <p:cNvSpPr/>
          <p:nvPr/>
        </p:nvSpPr>
        <p:spPr bwMode="auto">
          <a:xfrm>
            <a:off x="3884448" y="3177629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94" name="Oval 493"/>
          <p:cNvSpPr/>
          <p:nvPr/>
        </p:nvSpPr>
        <p:spPr bwMode="auto">
          <a:xfrm>
            <a:off x="2143127" y="2196575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95" name="Oval 494"/>
          <p:cNvSpPr/>
          <p:nvPr/>
        </p:nvSpPr>
        <p:spPr bwMode="auto">
          <a:xfrm>
            <a:off x="2258198" y="2184773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96" name="Oval 495"/>
          <p:cNvSpPr/>
          <p:nvPr/>
        </p:nvSpPr>
        <p:spPr bwMode="auto">
          <a:xfrm>
            <a:off x="2590639" y="2195100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97" name="Oval 496"/>
          <p:cNvSpPr/>
          <p:nvPr/>
        </p:nvSpPr>
        <p:spPr bwMode="auto">
          <a:xfrm>
            <a:off x="2707184" y="2211328"/>
            <a:ext cx="91440" cy="91440"/>
          </a:xfrm>
          <a:prstGeom prst="ellipse">
            <a:avLst/>
          </a:prstGeom>
          <a:solidFill>
            <a:srgbClr val="9EADC4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98" name="Oval 497"/>
          <p:cNvSpPr/>
          <p:nvPr/>
        </p:nvSpPr>
        <p:spPr bwMode="auto">
          <a:xfrm>
            <a:off x="2822255" y="2236407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499" name="Oval 498"/>
          <p:cNvSpPr/>
          <p:nvPr/>
        </p:nvSpPr>
        <p:spPr bwMode="auto">
          <a:xfrm>
            <a:off x="2937327" y="2265913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00" name="Oval 499"/>
          <p:cNvSpPr/>
          <p:nvPr/>
        </p:nvSpPr>
        <p:spPr bwMode="auto">
          <a:xfrm>
            <a:off x="3049447" y="2307220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01" name="Oval 500"/>
          <p:cNvSpPr/>
          <p:nvPr/>
        </p:nvSpPr>
        <p:spPr bwMode="auto">
          <a:xfrm>
            <a:off x="3157142" y="2354429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02" name="Oval 501"/>
          <p:cNvSpPr/>
          <p:nvPr/>
        </p:nvSpPr>
        <p:spPr bwMode="auto">
          <a:xfrm>
            <a:off x="3261885" y="2401637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03" name="Oval 502"/>
          <p:cNvSpPr/>
          <p:nvPr/>
        </p:nvSpPr>
        <p:spPr bwMode="auto">
          <a:xfrm>
            <a:off x="3365155" y="2469500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04" name="Oval 503"/>
          <p:cNvSpPr/>
          <p:nvPr/>
        </p:nvSpPr>
        <p:spPr bwMode="auto">
          <a:xfrm>
            <a:off x="3466949" y="2537361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05" name="Oval 504"/>
          <p:cNvSpPr/>
          <p:nvPr/>
        </p:nvSpPr>
        <p:spPr bwMode="auto">
          <a:xfrm>
            <a:off x="3561366" y="2614076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06" name="Oval 505"/>
          <p:cNvSpPr/>
          <p:nvPr/>
        </p:nvSpPr>
        <p:spPr bwMode="auto">
          <a:xfrm>
            <a:off x="3645456" y="2693741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07" name="Oval 506"/>
          <p:cNvSpPr/>
          <p:nvPr/>
        </p:nvSpPr>
        <p:spPr bwMode="auto">
          <a:xfrm>
            <a:off x="3729546" y="2776356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08" name="Oval 507"/>
          <p:cNvSpPr/>
          <p:nvPr/>
        </p:nvSpPr>
        <p:spPr bwMode="auto">
          <a:xfrm>
            <a:off x="3807734" y="2866347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09" name="Oval 508"/>
          <p:cNvSpPr/>
          <p:nvPr/>
        </p:nvSpPr>
        <p:spPr bwMode="auto">
          <a:xfrm>
            <a:off x="3880024" y="2965190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10" name="Oval 509"/>
          <p:cNvSpPr/>
          <p:nvPr/>
        </p:nvSpPr>
        <p:spPr bwMode="auto">
          <a:xfrm>
            <a:off x="3947886" y="3069934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11" name="Oval 510"/>
          <p:cNvSpPr/>
          <p:nvPr/>
        </p:nvSpPr>
        <p:spPr bwMode="auto">
          <a:xfrm>
            <a:off x="4002471" y="3170252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12" name="Oval 511"/>
          <p:cNvSpPr/>
          <p:nvPr/>
        </p:nvSpPr>
        <p:spPr bwMode="auto">
          <a:xfrm>
            <a:off x="3937559" y="3282372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13" name="Oval 512"/>
          <p:cNvSpPr/>
          <p:nvPr/>
        </p:nvSpPr>
        <p:spPr bwMode="auto">
          <a:xfrm>
            <a:off x="4053431" y="3277609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14" name="Oval 513"/>
          <p:cNvSpPr/>
          <p:nvPr/>
        </p:nvSpPr>
        <p:spPr bwMode="auto">
          <a:xfrm>
            <a:off x="4089976" y="3394156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15" name="Oval 514"/>
          <p:cNvSpPr/>
          <p:nvPr/>
        </p:nvSpPr>
        <p:spPr bwMode="auto">
          <a:xfrm>
            <a:off x="3979893" y="3392569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16" name="Oval 515"/>
          <p:cNvSpPr/>
          <p:nvPr/>
        </p:nvSpPr>
        <p:spPr bwMode="auto">
          <a:xfrm>
            <a:off x="4003337" y="3511038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17" name="Oval 516"/>
          <p:cNvSpPr/>
          <p:nvPr/>
        </p:nvSpPr>
        <p:spPr bwMode="auto">
          <a:xfrm>
            <a:off x="4114864" y="3511038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18" name="Oval 517"/>
          <p:cNvSpPr/>
          <p:nvPr/>
        </p:nvSpPr>
        <p:spPr bwMode="auto">
          <a:xfrm>
            <a:off x="4147227" y="3630535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19" name="Oval 518"/>
          <p:cNvSpPr/>
          <p:nvPr/>
        </p:nvSpPr>
        <p:spPr bwMode="auto">
          <a:xfrm>
            <a:off x="4037571" y="3630535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20" name="Oval 519"/>
          <p:cNvSpPr/>
          <p:nvPr/>
        </p:nvSpPr>
        <p:spPr bwMode="auto">
          <a:xfrm>
            <a:off x="4063238" y="3752501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21" name="Oval 520"/>
          <p:cNvSpPr/>
          <p:nvPr/>
        </p:nvSpPr>
        <p:spPr bwMode="auto">
          <a:xfrm>
            <a:off x="4169750" y="3752501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22" name="Oval 521"/>
          <p:cNvSpPr/>
          <p:nvPr/>
        </p:nvSpPr>
        <p:spPr bwMode="auto">
          <a:xfrm>
            <a:off x="4080447" y="3870975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23" name="Oval 522"/>
          <p:cNvSpPr/>
          <p:nvPr/>
        </p:nvSpPr>
        <p:spPr bwMode="auto">
          <a:xfrm>
            <a:off x="4186139" y="3870975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24" name="Oval 523"/>
          <p:cNvSpPr/>
          <p:nvPr/>
        </p:nvSpPr>
        <p:spPr bwMode="auto">
          <a:xfrm>
            <a:off x="4085727" y="3992478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25" name="Oval 524"/>
          <p:cNvSpPr/>
          <p:nvPr/>
        </p:nvSpPr>
        <p:spPr bwMode="auto">
          <a:xfrm>
            <a:off x="2205089" y="2077079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26" name="Oval 525"/>
          <p:cNvSpPr/>
          <p:nvPr/>
        </p:nvSpPr>
        <p:spPr bwMode="auto">
          <a:xfrm>
            <a:off x="2421881" y="2072652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27" name="Oval 526"/>
          <p:cNvSpPr/>
          <p:nvPr/>
        </p:nvSpPr>
        <p:spPr bwMode="auto">
          <a:xfrm>
            <a:off x="2530152" y="2077079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28" name="Oval 527"/>
          <p:cNvSpPr/>
          <p:nvPr/>
        </p:nvSpPr>
        <p:spPr bwMode="auto">
          <a:xfrm>
            <a:off x="2643749" y="2090356"/>
            <a:ext cx="91440" cy="91440"/>
          </a:xfrm>
          <a:prstGeom prst="ellipse">
            <a:avLst/>
          </a:prstGeom>
          <a:solidFill>
            <a:srgbClr val="9EADC4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29" name="Oval 528"/>
          <p:cNvSpPr/>
          <p:nvPr/>
        </p:nvSpPr>
        <p:spPr bwMode="auto">
          <a:xfrm>
            <a:off x="2764721" y="2108059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30" name="Oval 529"/>
          <p:cNvSpPr/>
          <p:nvPr/>
        </p:nvSpPr>
        <p:spPr bwMode="auto">
          <a:xfrm>
            <a:off x="2879792" y="2139039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31" name="Oval 530"/>
          <p:cNvSpPr/>
          <p:nvPr/>
        </p:nvSpPr>
        <p:spPr bwMode="auto">
          <a:xfrm>
            <a:off x="2991912" y="2172971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32" name="Oval 531"/>
          <p:cNvSpPr/>
          <p:nvPr/>
        </p:nvSpPr>
        <p:spPr bwMode="auto">
          <a:xfrm>
            <a:off x="3105507" y="2211328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33" name="Oval 532"/>
          <p:cNvSpPr/>
          <p:nvPr/>
        </p:nvSpPr>
        <p:spPr bwMode="auto">
          <a:xfrm>
            <a:off x="3213203" y="2258536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34" name="Oval 533"/>
          <p:cNvSpPr/>
          <p:nvPr/>
        </p:nvSpPr>
        <p:spPr bwMode="auto">
          <a:xfrm>
            <a:off x="3314996" y="2313121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35" name="Oval 534"/>
          <p:cNvSpPr/>
          <p:nvPr/>
        </p:nvSpPr>
        <p:spPr bwMode="auto">
          <a:xfrm>
            <a:off x="3421214" y="2370656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36" name="Oval 535"/>
          <p:cNvSpPr/>
          <p:nvPr/>
        </p:nvSpPr>
        <p:spPr bwMode="auto">
          <a:xfrm>
            <a:off x="3518582" y="2442945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37" name="Oval 536"/>
          <p:cNvSpPr/>
          <p:nvPr/>
        </p:nvSpPr>
        <p:spPr bwMode="auto">
          <a:xfrm>
            <a:off x="3615950" y="2512282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38" name="Oval 537"/>
          <p:cNvSpPr/>
          <p:nvPr/>
        </p:nvSpPr>
        <p:spPr bwMode="auto">
          <a:xfrm>
            <a:off x="3707417" y="2588996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39" name="Oval 538"/>
          <p:cNvSpPr/>
          <p:nvPr/>
        </p:nvSpPr>
        <p:spPr bwMode="auto">
          <a:xfrm>
            <a:off x="3784130" y="2681938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40" name="Oval 539"/>
          <p:cNvSpPr/>
          <p:nvPr/>
        </p:nvSpPr>
        <p:spPr bwMode="auto">
          <a:xfrm>
            <a:off x="3865271" y="2768979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41" name="Oval 540"/>
          <p:cNvSpPr/>
          <p:nvPr/>
        </p:nvSpPr>
        <p:spPr bwMode="auto">
          <a:xfrm>
            <a:off x="3941985" y="2861920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42" name="Oval 541"/>
          <p:cNvSpPr/>
          <p:nvPr/>
        </p:nvSpPr>
        <p:spPr bwMode="auto">
          <a:xfrm>
            <a:off x="4009847" y="2962239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43" name="Oval 542"/>
          <p:cNvSpPr/>
          <p:nvPr/>
        </p:nvSpPr>
        <p:spPr bwMode="auto">
          <a:xfrm>
            <a:off x="4063757" y="3057795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44" name="Oval 543"/>
          <p:cNvSpPr/>
          <p:nvPr/>
        </p:nvSpPr>
        <p:spPr bwMode="auto">
          <a:xfrm>
            <a:off x="4112103" y="3165489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45" name="Oval 544"/>
          <p:cNvSpPr/>
          <p:nvPr/>
        </p:nvSpPr>
        <p:spPr bwMode="auto">
          <a:xfrm>
            <a:off x="4162491" y="3277609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46" name="Oval 545"/>
          <p:cNvSpPr/>
          <p:nvPr/>
        </p:nvSpPr>
        <p:spPr bwMode="auto">
          <a:xfrm>
            <a:off x="4201985" y="3398919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47" name="Oval 546"/>
          <p:cNvSpPr/>
          <p:nvPr/>
        </p:nvSpPr>
        <p:spPr bwMode="auto">
          <a:xfrm>
            <a:off x="4226391" y="3515464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48" name="Oval 547"/>
          <p:cNvSpPr/>
          <p:nvPr/>
        </p:nvSpPr>
        <p:spPr bwMode="auto">
          <a:xfrm>
            <a:off x="4256883" y="3630535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49" name="Oval 548"/>
          <p:cNvSpPr/>
          <p:nvPr/>
        </p:nvSpPr>
        <p:spPr bwMode="auto">
          <a:xfrm>
            <a:off x="4276262" y="3752501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50" name="Oval 549"/>
          <p:cNvSpPr/>
          <p:nvPr/>
        </p:nvSpPr>
        <p:spPr bwMode="auto">
          <a:xfrm>
            <a:off x="4291831" y="3870975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51" name="Oval 550"/>
          <p:cNvSpPr/>
          <p:nvPr/>
        </p:nvSpPr>
        <p:spPr bwMode="auto">
          <a:xfrm>
            <a:off x="4296539" y="3992478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52" name="Oval 551"/>
          <p:cNvSpPr/>
          <p:nvPr/>
        </p:nvSpPr>
        <p:spPr bwMode="auto">
          <a:xfrm>
            <a:off x="4411474" y="3992478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53" name="Oval 552"/>
          <p:cNvSpPr/>
          <p:nvPr/>
        </p:nvSpPr>
        <p:spPr bwMode="auto">
          <a:xfrm>
            <a:off x="4397523" y="3870975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54" name="Oval 553"/>
          <p:cNvSpPr/>
          <p:nvPr/>
        </p:nvSpPr>
        <p:spPr bwMode="auto">
          <a:xfrm>
            <a:off x="2032482" y="1985611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55" name="Oval 554"/>
          <p:cNvSpPr/>
          <p:nvPr/>
        </p:nvSpPr>
        <p:spPr bwMode="auto">
          <a:xfrm>
            <a:off x="2143127" y="1972334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56" name="Oval 555"/>
          <p:cNvSpPr/>
          <p:nvPr/>
        </p:nvSpPr>
        <p:spPr bwMode="auto">
          <a:xfrm>
            <a:off x="2261149" y="1964957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57" name="Oval 556"/>
          <p:cNvSpPr/>
          <p:nvPr/>
        </p:nvSpPr>
        <p:spPr bwMode="auto">
          <a:xfrm>
            <a:off x="2453568" y="1954182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58" name="Oval 557"/>
          <p:cNvSpPr/>
          <p:nvPr/>
        </p:nvSpPr>
        <p:spPr bwMode="auto">
          <a:xfrm>
            <a:off x="2589163" y="1964957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59" name="Oval 558"/>
          <p:cNvSpPr/>
          <p:nvPr/>
        </p:nvSpPr>
        <p:spPr bwMode="auto">
          <a:xfrm>
            <a:off x="2707184" y="1981186"/>
            <a:ext cx="91440" cy="91440"/>
          </a:xfrm>
          <a:prstGeom prst="ellipse">
            <a:avLst/>
          </a:prstGeom>
          <a:solidFill>
            <a:srgbClr val="9EADC4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60" name="Oval 559"/>
          <p:cNvSpPr/>
          <p:nvPr/>
        </p:nvSpPr>
        <p:spPr bwMode="auto">
          <a:xfrm>
            <a:off x="2822255" y="2007741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61" name="Oval 560"/>
          <p:cNvSpPr/>
          <p:nvPr/>
        </p:nvSpPr>
        <p:spPr bwMode="auto">
          <a:xfrm>
            <a:off x="2937327" y="2037246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62" name="Oval 561"/>
          <p:cNvSpPr/>
          <p:nvPr/>
        </p:nvSpPr>
        <p:spPr bwMode="auto">
          <a:xfrm>
            <a:off x="3046496" y="2065275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63" name="Oval 562"/>
          <p:cNvSpPr/>
          <p:nvPr/>
        </p:nvSpPr>
        <p:spPr bwMode="auto">
          <a:xfrm>
            <a:off x="3157142" y="2113960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64" name="Oval 563"/>
          <p:cNvSpPr/>
          <p:nvPr/>
        </p:nvSpPr>
        <p:spPr bwMode="auto">
          <a:xfrm>
            <a:off x="3272213" y="2161168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65" name="Oval 564"/>
          <p:cNvSpPr/>
          <p:nvPr/>
        </p:nvSpPr>
        <p:spPr bwMode="auto">
          <a:xfrm>
            <a:off x="3371055" y="2214278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66" name="Oval 565"/>
          <p:cNvSpPr/>
          <p:nvPr/>
        </p:nvSpPr>
        <p:spPr bwMode="auto">
          <a:xfrm>
            <a:off x="3477274" y="2271813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67" name="Oval 566"/>
          <p:cNvSpPr/>
          <p:nvPr/>
        </p:nvSpPr>
        <p:spPr bwMode="auto">
          <a:xfrm>
            <a:off x="3577592" y="2345577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68" name="Oval 567"/>
          <p:cNvSpPr/>
          <p:nvPr/>
        </p:nvSpPr>
        <p:spPr bwMode="auto">
          <a:xfrm>
            <a:off x="3667585" y="2413439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69" name="Oval 568"/>
          <p:cNvSpPr/>
          <p:nvPr/>
        </p:nvSpPr>
        <p:spPr bwMode="auto">
          <a:xfrm>
            <a:off x="3759052" y="2497530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70" name="Oval 569"/>
          <p:cNvSpPr/>
          <p:nvPr/>
        </p:nvSpPr>
        <p:spPr bwMode="auto">
          <a:xfrm>
            <a:off x="3840191" y="2578670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71" name="Oval 570"/>
          <p:cNvSpPr/>
          <p:nvPr/>
        </p:nvSpPr>
        <p:spPr bwMode="auto">
          <a:xfrm>
            <a:off x="3921331" y="2664234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72" name="Oval 571"/>
          <p:cNvSpPr/>
          <p:nvPr/>
        </p:nvSpPr>
        <p:spPr bwMode="auto">
          <a:xfrm>
            <a:off x="3998045" y="2760127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73" name="Oval 572"/>
          <p:cNvSpPr/>
          <p:nvPr/>
        </p:nvSpPr>
        <p:spPr bwMode="auto">
          <a:xfrm>
            <a:off x="4068858" y="2857495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74" name="Oval 573"/>
          <p:cNvSpPr/>
          <p:nvPr/>
        </p:nvSpPr>
        <p:spPr bwMode="auto">
          <a:xfrm>
            <a:off x="4129344" y="2959288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75" name="Oval 574"/>
          <p:cNvSpPr/>
          <p:nvPr/>
        </p:nvSpPr>
        <p:spPr bwMode="auto">
          <a:xfrm>
            <a:off x="4165904" y="3062558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76" name="Oval 575"/>
          <p:cNvSpPr/>
          <p:nvPr/>
        </p:nvSpPr>
        <p:spPr bwMode="auto">
          <a:xfrm>
            <a:off x="4219015" y="3170252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77" name="Oval 576"/>
          <p:cNvSpPr/>
          <p:nvPr/>
        </p:nvSpPr>
        <p:spPr bwMode="auto">
          <a:xfrm>
            <a:off x="4267699" y="3282372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78" name="Oval 577"/>
          <p:cNvSpPr/>
          <p:nvPr/>
        </p:nvSpPr>
        <p:spPr bwMode="auto">
          <a:xfrm>
            <a:off x="4306056" y="3398919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79" name="Oval 578"/>
          <p:cNvSpPr/>
          <p:nvPr/>
        </p:nvSpPr>
        <p:spPr bwMode="auto">
          <a:xfrm>
            <a:off x="4337035" y="3511038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80" name="Oval 579"/>
          <p:cNvSpPr/>
          <p:nvPr/>
        </p:nvSpPr>
        <p:spPr bwMode="auto">
          <a:xfrm>
            <a:off x="4366540" y="3630535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81" name="Oval 580"/>
          <p:cNvSpPr/>
          <p:nvPr/>
        </p:nvSpPr>
        <p:spPr bwMode="auto">
          <a:xfrm>
            <a:off x="4387533" y="3747738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82" name="Oval 581"/>
          <p:cNvSpPr/>
          <p:nvPr/>
        </p:nvSpPr>
        <p:spPr bwMode="auto">
          <a:xfrm>
            <a:off x="2202138" y="307878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83" name="Oval 582"/>
          <p:cNvSpPr/>
          <p:nvPr/>
        </p:nvSpPr>
        <p:spPr bwMode="auto">
          <a:xfrm>
            <a:off x="2085591" y="3099439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84" name="Oval 583"/>
          <p:cNvSpPr/>
          <p:nvPr/>
        </p:nvSpPr>
        <p:spPr bwMode="auto">
          <a:xfrm>
            <a:off x="1971996" y="3140746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85" name="Oval 584"/>
          <p:cNvSpPr/>
          <p:nvPr/>
        </p:nvSpPr>
        <p:spPr bwMode="auto">
          <a:xfrm>
            <a:off x="1862827" y="3192380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86" name="Oval 585"/>
          <p:cNvSpPr/>
          <p:nvPr/>
        </p:nvSpPr>
        <p:spPr bwMode="auto">
          <a:xfrm rot="19848198">
            <a:off x="1654130" y="3245126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87" name="Oval 586"/>
          <p:cNvSpPr/>
          <p:nvPr/>
        </p:nvSpPr>
        <p:spPr bwMode="auto">
          <a:xfrm rot="19848198">
            <a:off x="1562664" y="3324791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88" name="Oval 587"/>
          <p:cNvSpPr/>
          <p:nvPr/>
        </p:nvSpPr>
        <p:spPr bwMode="auto">
          <a:xfrm rot="19848198">
            <a:off x="1509641" y="3421043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89" name="Oval 588"/>
          <p:cNvSpPr/>
          <p:nvPr/>
        </p:nvSpPr>
        <p:spPr bwMode="auto">
          <a:xfrm rot="19848198">
            <a:off x="1434299" y="3518050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90" name="Oval 589"/>
          <p:cNvSpPr/>
          <p:nvPr/>
        </p:nvSpPr>
        <p:spPr bwMode="auto">
          <a:xfrm rot="14405035">
            <a:off x="1377512" y="3624460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91" name="Oval 590"/>
          <p:cNvSpPr/>
          <p:nvPr/>
        </p:nvSpPr>
        <p:spPr bwMode="auto">
          <a:xfrm rot="14405035">
            <a:off x="1335836" y="374297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92" name="Oval 591"/>
          <p:cNvSpPr/>
          <p:nvPr/>
        </p:nvSpPr>
        <p:spPr bwMode="auto">
          <a:xfrm rot="14405035">
            <a:off x="1307806" y="3861449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93" name="Oval 592"/>
          <p:cNvSpPr/>
          <p:nvPr/>
        </p:nvSpPr>
        <p:spPr bwMode="auto">
          <a:xfrm rot="14405035">
            <a:off x="1294528" y="3982952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94" name="Oval 593"/>
          <p:cNvSpPr/>
          <p:nvPr/>
        </p:nvSpPr>
        <p:spPr bwMode="auto">
          <a:xfrm rot="14405035">
            <a:off x="1185359" y="3982952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95" name="Oval 594"/>
          <p:cNvSpPr/>
          <p:nvPr/>
        </p:nvSpPr>
        <p:spPr bwMode="auto">
          <a:xfrm rot="14405035">
            <a:off x="1195784" y="3861449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96" name="Oval 595"/>
          <p:cNvSpPr/>
          <p:nvPr/>
        </p:nvSpPr>
        <p:spPr bwMode="auto">
          <a:xfrm rot="14405035">
            <a:off x="1221499" y="374297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97" name="Oval 596"/>
          <p:cNvSpPr/>
          <p:nvPr/>
        </p:nvSpPr>
        <p:spPr bwMode="auto">
          <a:xfrm rot="14405035">
            <a:off x="1262073" y="3626034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98" name="Oval 597"/>
          <p:cNvSpPr/>
          <p:nvPr/>
        </p:nvSpPr>
        <p:spPr bwMode="auto">
          <a:xfrm rot="14405035">
            <a:off x="1312599" y="3513816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99" name="Oval 598"/>
          <p:cNvSpPr/>
          <p:nvPr/>
        </p:nvSpPr>
        <p:spPr bwMode="auto">
          <a:xfrm rot="14405035">
            <a:off x="1374561" y="3409071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00" name="Oval 599"/>
          <p:cNvSpPr/>
          <p:nvPr/>
        </p:nvSpPr>
        <p:spPr bwMode="auto">
          <a:xfrm rot="14405035">
            <a:off x="1418923" y="3313548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01" name="Oval 600"/>
          <p:cNvSpPr/>
          <p:nvPr/>
        </p:nvSpPr>
        <p:spPr bwMode="auto">
          <a:xfrm rot="14405035">
            <a:off x="1504033" y="3227712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02" name="Oval 601"/>
          <p:cNvSpPr/>
          <p:nvPr/>
        </p:nvSpPr>
        <p:spPr bwMode="auto">
          <a:xfrm rot="14405035">
            <a:off x="1591539" y="3149793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03" name="Oval 602"/>
          <p:cNvSpPr/>
          <p:nvPr/>
        </p:nvSpPr>
        <p:spPr bwMode="auto">
          <a:xfrm rot="14405035">
            <a:off x="1808793" y="3094506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04" name="Oval 603"/>
          <p:cNvSpPr/>
          <p:nvPr/>
        </p:nvSpPr>
        <p:spPr bwMode="auto">
          <a:xfrm rot="14405035">
            <a:off x="1915380" y="3044248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05" name="Oval 604"/>
          <p:cNvSpPr/>
          <p:nvPr/>
        </p:nvSpPr>
        <p:spPr bwMode="auto">
          <a:xfrm rot="14405035">
            <a:off x="2028976" y="2999990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06" name="Oval 605"/>
          <p:cNvSpPr/>
          <p:nvPr/>
        </p:nvSpPr>
        <p:spPr bwMode="auto">
          <a:xfrm rot="14405035">
            <a:off x="2143580" y="2971689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07" name="Oval 606"/>
          <p:cNvSpPr/>
          <p:nvPr/>
        </p:nvSpPr>
        <p:spPr bwMode="auto">
          <a:xfrm rot="14405035">
            <a:off x="1077665" y="3982952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08" name="Oval 607"/>
          <p:cNvSpPr/>
          <p:nvPr/>
        </p:nvSpPr>
        <p:spPr bwMode="auto">
          <a:xfrm rot="14405035">
            <a:off x="1089933" y="3861449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09" name="Oval 608"/>
          <p:cNvSpPr/>
          <p:nvPr/>
        </p:nvSpPr>
        <p:spPr bwMode="auto">
          <a:xfrm rot="14405035">
            <a:off x="1114914" y="374297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10" name="Oval 609"/>
          <p:cNvSpPr/>
          <p:nvPr/>
        </p:nvSpPr>
        <p:spPr bwMode="auto">
          <a:xfrm rot="14405035">
            <a:off x="1147468" y="3624829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11" name="Oval 610"/>
          <p:cNvSpPr/>
          <p:nvPr/>
        </p:nvSpPr>
        <p:spPr bwMode="auto">
          <a:xfrm rot="14405035">
            <a:off x="1193201" y="3518610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12" name="Oval 611"/>
          <p:cNvSpPr/>
          <p:nvPr/>
        </p:nvSpPr>
        <p:spPr bwMode="auto">
          <a:xfrm rot="14405035">
            <a:off x="1249164" y="3409072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13" name="Oval 612"/>
          <p:cNvSpPr/>
          <p:nvPr/>
        </p:nvSpPr>
        <p:spPr bwMode="auto">
          <a:xfrm rot="14405035">
            <a:off x="1283101" y="3307278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14" name="Oval 613"/>
          <p:cNvSpPr/>
          <p:nvPr/>
        </p:nvSpPr>
        <p:spPr bwMode="auto">
          <a:xfrm rot="14405035">
            <a:off x="1359816" y="3214336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15" name="Oval 614"/>
          <p:cNvSpPr/>
          <p:nvPr/>
        </p:nvSpPr>
        <p:spPr bwMode="auto">
          <a:xfrm rot="14405035">
            <a:off x="1447972" y="3128869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16" name="Oval 615"/>
          <p:cNvSpPr/>
          <p:nvPr/>
        </p:nvSpPr>
        <p:spPr bwMode="auto">
          <a:xfrm rot="14405035">
            <a:off x="1546075" y="3050483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17" name="Oval 616"/>
          <p:cNvSpPr/>
          <p:nvPr/>
        </p:nvSpPr>
        <p:spPr bwMode="auto">
          <a:xfrm rot="14405035">
            <a:off x="1755953" y="2996671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18" name="Oval 617"/>
          <p:cNvSpPr/>
          <p:nvPr/>
        </p:nvSpPr>
        <p:spPr bwMode="auto">
          <a:xfrm rot="14405035">
            <a:off x="1860329" y="2940709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19" name="Oval 618"/>
          <p:cNvSpPr/>
          <p:nvPr/>
        </p:nvSpPr>
        <p:spPr bwMode="auto">
          <a:xfrm rot="14405035">
            <a:off x="1971441" y="2899672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20" name="Oval 619"/>
          <p:cNvSpPr/>
          <p:nvPr/>
        </p:nvSpPr>
        <p:spPr bwMode="auto">
          <a:xfrm rot="14405035">
            <a:off x="2085035" y="2871642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21" name="Oval 620"/>
          <p:cNvSpPr/>
          <p:nvPr/>
        </p:nvSpPr>
        <p:spPr bwMode="auto">
          <a:xfrm rot="14405035">
            <a:off x="2031827" y="277095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22" name="Oval 621"/>
          <p:cNvSpPr/>
          <p:nvPr/>
        </p:nvSpPr>
        <p:spPr bwMode="auto">
          <a:xfrm rot="14405035">
            <a:off x="1915379" y="2806730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23" name="Oval 622"/>
          <p:cNvSpPr/>
          <p:nvPr/>
        </p:nvSpPr>
        <p:spPr bwMode="auto">
          <a:xfrm rot="14405035">
            <a:off x="1807219" y="2847767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24" name="Oval 623"/>
          <p:cNvSpPr/>
          <p:nvPr/>
        </p:nvSpPr>
        <p:spPr bwMode="auto">
          <a:xfrm rot="13119589">
            <a:off x="1693969" y="2899551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25" name="Oval 624"/>
          <p:cNvSpPr/>
          <p:nvPr/>
        </p:nvSpPr>
        <p:spPr bwMode="auto">
          <a:xfrm rot="13119589">
            <a:off x="1486377" y="2954313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26" name="Oval 625"/>
          <p:cNvSpPr/>
          <p:nvPr/>
        </p:nvSpPr>
        <p:spPr bwMode="auto">
          <a:xfrm rot="13119589">
            <a:off x="1385333" y="3028861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27" name="Oval 626"/>
          <p:cNvSpPr/>
          <p:nvPr/>
        </p:nvSpPr>
        <p:spPr bwMode="auto">
          <a:xfrm rot="13119589">
            <a:off x="1297994" y="311380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28" name="Oval 627"/>
          <p:cNvSpPr/>
          <p:nvPr/>
        </p:nvSpPr>
        <p:spPr bwMode="auto">
          <a:xfrm rot="11904008">
            <a:off x="1220882" y="3206100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29" name="Oval 628"/>
          <p:cNvSpPr/>
          <p:nvPr/>
        </p:nvSpPr>
        <p:spPr bwMode="auto">
          <a:xfrm rot="11904008">
            <a:off x="1151349" y="3301721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30" name="Oval 629"/>
          <p:cNvSpPr/>
          <p:nvPr/>
        </p:nvSpPr>
        <p:spPr bwMode="auto">
          <a:xfrm rot="11904008">
            <a:off x="1118885" y="3404990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31" name="Oval 630"/>
          <p:cNvSpPr/>
          <p:nvPr/>
        </p:nvSpPr>
        <p:spPr bwMode="auto">
          <a:xfrm rot="11904008">
            <a:off x="1068922" y="3514431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32" name="Oval 631"/>
          <p:cNvSpPr/>
          <p:nvPr/>
        </p:nvSpPr>
        <p:spPr bwMode="auto">
          <a:xfrm rot="10618562">
            <a:off x="1027043" y="3628530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33" name="Oval 632"/>
          <p:cNvSpPr/>
          <p:nvPr/>
        </p:nvSpPr>
        <p:spPr bwMode="auto">
          <a:xfrm rot="10618562">
            <a:off x="996024" y="374297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34" name="Oval 633"/>
          <p:cNvSpPr/>
          <p:nvPr/>
        </p:nvSpPr>
        <p:spPr bwMode="auto">
          <a:xfrm rot="10618562">
            <a:off x="973933" y="3861449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35" name="Oval 634"/>
          <p:cNvSpPr/>
          <p:nvPr/>
        </p:nvSpPr>
        <p:spPr bwMode="auto">
          <a:xfrm rot="10618562">
            <a:off x="965042" y="3982952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36" name="Oval 635"/>
          <p:cNvSpPr/>
          <p:nvPr/>
        </p:nvSpPr>
        <p:spPr bwMode="auto">
          <a:xfrm>
            <a:off x="1973471" y="2673086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37" name="Oval 636"/>
          <p:cNvSpPr/>
          <p:nvPr/>
        </p:nvSpPr>
        <p:spPr bwMode="auto">
          <a:xfrm>
            <a:off x="1859876" y="2709968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38" name="Oval 637"/>
          <p:cNvSpPr/>
          <p:nvPr/>
        </p:nvSpPr>
        <p:spPr bwMode="auto">
          <a:xfrm rot="20755409">
            <a:off x="1752290" y="2749243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39" name="Oval 638"/>
          <p:cNvSpPr/>
          <p:nvPr/>
        </p:nvSpPr>
        <p:spPr bwMode="auto">
          <a:xfrm rot="20755409">
            <a:off x="1650498" y="2806779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40" name="Oval 639"/>
          <p:cNvSpPr/>
          <p:nvPr/>
        </p:nvSpPr>
        <p:spPr bwMode="auto">
          <a:xfrm rot="20755409">
            <a:off x="1433070" y="2859371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41" name="Oval 640"/>
          <p:cNvSpPr/>
          <p:nvPr/>
        </p:nvSpPr>
        <p:spPr bwMode="auto">
          <a:xfrm rot="19867819">
            <a:off x="1334346" y="2932290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42" name="Oval 641"/>
          <p:cNvSpPr/>
          <p:nvPr/>
        </p:nvSpPr>
        <p:spPr bwMode="auto">
          <a:xfrm rot="19867819">
            <a:off x="1246950" y="3014997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43" name="Oval 642"/>
          <p:cNvSpPr/>
          <p:nvPr/>
        </p:nvSpPr>
        <p:spPr bwMode="auto">
          <a:xfrm rot="19867819">
            <a:off x="1169117" y="3101947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44" name="Oval 643"/>
          <p:cNvSpPr/>
          <p:nvPr/>
        </p:nvSpPr>
        <p:spPr bwMode="auto">
          <a:xfrm rot="19023228">
            <a:off x="1095327" y="3195718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45" name="Oval 644"/>
          <p:cNvSpPr/>
          <p:nvPr/>
        </p:nvSpPr>
        <p:spPr bwMode="auto">
          <a:xfrm rot="19023228">
            <a:off x="1030415" y="3297511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46" name="Oval 645"/>
          <p:cNvSpPr/>
          <p:nvPr/>
        </p:nvSpPr>
        <p:spPr bwMode="auto">
          <a:xfrm rot="19023228">
            <a:off x="1004051" y="3404232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47" name="Oval 646"/>
          <p:cNvSpPr/>
          <p:nvPr/>
        </p:nvSpPr>
        <p:spPr bwMode="auto">
          <a:xfrm rot="19023228">
            <a:off x="958120" y="3511424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48" name="Oval 647"/>
          <p:cNvSpPr/>
          <p:nvPr/>
        </p:nvSpPr>
        <p:spPr bwMode="auto">
          <a:xfrm rot="19023228">
            <a:off x="919961" y="3628473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49" name="Oval 648"/>
          <p:cNvSpPr/>
          <p:nvPr/>
        </p:nvSpPr>
        <p:spPr bwMode="auto">
          <a:xfrm rot="19023228">
            <a:off x="890456" y="374297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50" name="Oval 649"/>
          <p:cNvSpPr/>
          <p:nvPr/>
        </p:nvSpPr>
        <p:spPr bwMode="auto">
          <a:xfrm rot="19023228">
            <a:off x="874030" y="3861449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51" name="Oval 650"/>
          <p:cNvSpPr/>
          <p:nvPr/>
        </p:nvSpPr>
        <p:spPr bwMode="auto">
          <a:xfrm rot="19023228">
            <a:off x="865376" y="3982952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52" name="Oval 651"/>
          <p:cNvSpPr/>
          <p:nvPr/>
        </p:nvSpPr>
        <p:spPr bwMode="auto">
          <a:xfrm rot="19023228">
            <a:off x="756008" y="3982952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53" name="Oval 652"/>
          <p:cNvSpPr/>
          <p:nvPr/>
        </p:nvSpPr>
        <p:spPr bwMode="auto">
          <a:xfrm rot="19023228">
            <a:off x="766336" y="3861449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54" name="Oval 653"/>
          <p:cNvSpPr/>
          <p:nvPr/>
        </p:nvSpPr>
        <p:spPr bwMode="auto">
          <a:xfrm rot="19023228">
            <a:off x="781088" y="374297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55" name="Oval 654"/>
          <p:cNvSpPr/>
          <p:nvPr/>
        </p:nvSpPr>
        <p:spPr bwMode="auto">
          <a:xfrm rot="19023228">
            <a:off x="809118" y="3627971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56" name="Oval 655"/>
          <p:cNvSpPr/>
          <p:nvPr/>
        </p:nvSpPr>
        <p:spPr bwMode="auto">
          <a:xfrm rot="19023228">
            <a:off x="844722" y="3511927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57" name="Oval 656"/>
          <p:cNvSpPr/>
          <p:nvPr/>
        </p:nvSpPr>
        <p:spPr bwMode="auto">
          <a:xfrm rot="19023228">
            <a:off x="887506" y="3404232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58" name="Oval 657"/>
          <p:cNvSpPr/>
          <p:nvPr/>
        </p:nvSpPr>
        <p:spPr bwMode="auto">
          <a:xfrm rot="19023228">
            <a:off x="911891" y="3294758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59" name="Oval 658"/>
          <p:cNvSpPr/>
          <p:nvPr/>
        </p:nvSpPr>
        <p:spPr bwMode="auto">
          <a:xfrm rot="19023228">
            <a:off x="972880" y="318686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60" name="Oval 659"/>
          <p:cNvSpPr/>
          <p:nvPr/>
        </p:nvSpPr>
        <p:spPr bwMode="auto">
          <a:xfrm rot="19023228">
            <a:off x="1038764" y="3088221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61" name="Oval 660"/>
          <p:cNvSpPr/>
          <p:nvPr/>
        </p:nvSpPr>
        <p:spPr bwMode="auto">
          <a:xfrm rot="19023228">
            <a:off x="1115676" y="3000207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62" name="Oval 661"/>
          <p:cNvSpPr/>
          <p:nvPr/>
        </p:nvSpPr>
        <p:spPr bwMode="auto">
          <a:xfrm rot="19023228">
            <a:off x="1197121" y="2913940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63" name="Oval 662"/>
          <p:cNvSpPr/>
          <p:nvPr/>
        </p:nvSpPr>
        <p:spPr bwMode="auto">
          <a:xfrm rot="19023228">
            <a:off x="1283659" y="2835950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64" name="Oval 663"/>
          <p:cNvSpPr/>
          <p:nvPr/>
        </p:nvSpPr>
        <p:spPr bwMode="auto">
          <a:xfrm rot="19023228">
            <a:off x="1387896" y="2763858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65" name="Oval 664"/>
          <p:cNvSpPr/>
          <p:nvPr/>
        </p:nvSpPr>
        <p:spPr bwMode="auto">
          <a:xfrm rot="19023228">
            <a:off x="1590778" y="2709948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66" name="Oval 665"/>
          <p:cNvSpPr/>
          <p:nvPr/>
        </p:nvSpPr>
        <p:spPr bwMode="auto">
          <a:xfrm rot="19023228">
            <a:off x="1699675" y="2655470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67" name="Oval 666"/>
          <p:cNvSpPr/>
          <p:nvPr/>
        </p:nvSpPr>
        <p:spPr bwMode="auto">
          <a:xfrm rot="19023228">
            <a:off x="1801469" y="2608262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68" name="Oval 667"/>
          <p:cNvSpPr/>
          <p:nvPr/>
        </p:nvSpPr>
        <p:spPr bwMode="auto">
          <a:xfrm rot="19023228">
            <a:off x="1914866" y="2566452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69" name="Oval 668"/>
          <p:cNvSpPr/>
          <p:nvPr/>
        </p:nvSpPr>
        <p:spPr bwMode="auto">
          <a:xfrm rot="19023228">
            <a:off x="646838" y="3982952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70" name="Oval 669"/>
          <p:cNvSpPr/>
          <p:nvPr/>
        </p:nvSpPr>
        <p:spPr bwMode="auto">
          <a:xfrm rot="19023228">
            <a:off x="656663" y="3861449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71" name="Oval 670"/>
          <p:cNvSpPr/>
          <p:nvPr/>
        </p:nvSpPr>
        <p:spPr bwMode="auto">
          <a:xfrm rot="19023228">
            <a:off x="673393" y="374297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72" name="Oval 671"/>
          <p:cNvSpPr/>
          <p:nvPr/>
        </p:nvSpPr>
        <p:spPr bwMode="auto">
          <a:xfrm rot="19023228">
            <a:off x="699948" y="361764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73" name="Oval 672"/>
          <p:cNvSpPr/>
          <p:nvPr/>
        </p:nvSpPr>
        <p:spPr bwMode="auto">
          <a:xfrm rot="19023228">
            <a:off x="732404" y="3502574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74" name="Oval 673"/>
          <p:cNvSpPr/>
          <p:nvPr/>
        </p:nvSpPr>
        <p:spPr bwMode="auto">
          <a:xfrm rot="19023228">
            <a:off x="776860" y="338800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75" name="Oval 674"/>
          <p:cNvSpPr/>
          <p:nvPr/>
        </p:nvSpPr>
        <p:spPr bwMode="auto">
          <a:xfrm rot="19023228">
            <a:off x="798799" y="3276856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76" name="Oval 675"/>
          <p:cNvSpPr/>
          <p:nvPr/>
        </p:nvSpPr>
        <p:spPr bwMode="auto">
          <a:xfrm rot="19023228">
            <a:off x="857505" y="3166912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77" name="Oval 676"/>
          <p:cNvSpPr/>
          <p:nvPr/>
        </p:nvSpPr>
        <p:spPr bwMode="auto">
          <a:xfrm rot="19023228">
            <a:off x="924196" y="3062944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78" name="Oval 677"/>
          <p:cNvSpPr/>
          <p:nvPr/>
        </p:nvSpPr>
        <p:spPr bwMode="auto">
          <a:xfrm rot="19023228">
            <a:off x="998158" y="2970503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79" name="Oval 678"/>
          <p:cNvSpPr/>
          <p:nvPr/>
        </p:nvSpPr>
        <p:spPr bwMode="auto">
          <a:xfrm rot="19023228">
            <a:off x="1077624" y="2877060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80" name="Oval 679"/>
          <p:cNvSpPr/>
          <p:nvPr/>
        </p:nvSpPr>
        <p:spPr bwMode="auto">
          <a:xfrm rot="19023228">
            <a:off x="1161913" y="2796422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81" name="Oval 680"/>
          <p:cNvSpPr/>
          <p:nvPr/>
        </p:nvSpPr>
        <p:spPr bwMode="auto">
          <a:xfrm rot="19023228">
            <a:off x="1257607" y="2714781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82" name="Oval 681"/>
          <p:cNvSpPr/>
          <p:nvPr/>
        </p:nvSpPr>
        <p:spPr bwMode="auto">
          <a:xfrm rot="19023228">
            <a:off x="1353500" y="2648392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83" name="Oval 682"/>
          <p:cNvSpPr/>
          <p:nvPr/>
        </p:nvSpPr>
        <p:spPr bwMode="auto">
          <a:xfrm rot="19023228">
            <a:off x="1575052" y="259025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84" name="Oval 683"/>
          <p:cNvSpPr/>
          <p:nvPr/>
        </p:nvSpPr>
        <p:spPr bwMode="auto">
          <a:xfrm rot="19023228">
            <a:off x="1680299" y="2539897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85" name="Oval 684"/>
          <p:cNvSpPr/>
          <p:nvPr/>
        </p:nvSpPr>
        <p:spPr bwMode="auto">
          <a:xfrm rot="19023228">
            <a:off x="1790944" y="2495640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86" name="Oval 685"/>
          <p:cNvSpPr/>
          <p:nvPr/>
        </p:nvSpPr>
        <p:spPr bwMode="auto">
          <a:xfrm rot="19023228">
            <a:off x="1738807" y="2395518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87" name="Oval 686"/>
          <p:cNvSpPr/>
          <p:nvPr/>
        </p:nvSpPr>
        <p:spPr bwMode="auto">
          <a:xfrm rot="19023228">
            <a:off x="1627388" y="2444508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88" name="Oval 687"/>
          <p:cNvSpPr/>
          <p:nvPr/>
        </p:nvSpPr>
        <p:spPr bwMode="auto">
          <a:xfrm rot="19023228">
            <a:off x="1195105" y="2375839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89" name="Oval 688"/>
          <p:cNvSpPr/>
          <p:nvPr/>
        </p:nvSpPr>
        <p:spPr bwMode="auto">
          <a:xfrm rot="19023228">
            <a:off x="1302838" y="2546796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90" name="Oval 689"/>
          <p:cNvSpPr/>
          <p:nvPr/>
        </p:nvSpPr>
        <p:spPr bwMode="auto">
          <a:xfrm rot="19023228">
            <a:off x="1203994" y="261613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91" name="Oval 690"/>
          <p:cNvSpPr/>
          <p:nvPr/>
        </p:nvSpPr>
        <p:spPr bwMode="auto">
          <a:xfrm rot="19023228">
            <a:off x="1109775" y="2700727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92" name="Oval 691"/>
          <p:cNvSpPr/>
          <p:nvPr/>
        </p:nvSpPr>
        <p:spPr bwMode="auto">
          <a:xfrm rot="19023228">
            <a:off x="1023040" y="2776741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93" name="Oval 692"/>
          <p:cNvSpPr/>
          <p:nvPr/>
        </p:nvSpPr>
        <p:spPr bwMode="auto">
          <a:xfrm rot="19023228">
            <a:off x="940120" y="2867433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94" name="Oval 693"/>
          <p:cNvSpPr/>
          <p:nvPr/>
        </p:nvSpPr>
        <p:spPr bwMode="auto">
          <a:xfrm rot="19023228">
            <a:off x="864880" y="2958899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95" name="Oval 694"/>
          <p:cNvSpPr/>
          <p:nvPr/>
        </p:nvSpPr>
        <p:spPr bwMode="auto">
          <a:xfrm rot="19023228">
            <a:off x="793096" y="3059020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96" name="Oval 695"/>
          <p:cNvSpPr/>
          <p:nvPr/>
        </p:nvSpPr>
        <p:spPr bwMode="auto">
          <a:xfrm rot="19023228">
            <a:off x="736838" y="3167686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97" name="Oval 696"/>
          <p:cNvSpPr/>
          <p:nvPr/>
        </p:nvSpPr>
        <p:spPr bwMode="auto">
          <a:xfrm rot="19023228">
            <a:off x="677324" y="3275578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98" name="Oval 697"/>
          <p:cNvSpPr/>
          <p:nvPr/>
        </p:nvSpPr>
        <p:spPr bwMode="auto">
          <a:xfrm rot="19023228">
            <a:off x="660314" y="338800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699" name="Oval 698"/>
          <p:cNvSpPr/>
          <p:nvPr/>
        </p:nvSpPr>
        <p:spPr bwMode="auto">
          <a:xfrm rot="19023228">
            <a:off x="622731" y="3501296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00" name="Oval 699"/>
          <p:cNvSpPr/>
          <p:nvPr/>
        </p:nvSpPr>
        <p:spPr bwMode="auto">
          <a:xfrm rot="19023228">
            <a:off x="586353" y="3617644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01" name="Oval 700"/>
          <p:cNvSpPr/>
          <p:nvPr/>
        </p:nvSpPr>
        <p:spPr bwMode="auto">
          <a:xfrm rot="19023228">
            <a:off x="563720" y="374297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02" name="Oval 701"/>
          <p:cNvSpPr/>
          <p:nvPr/>
        </p:nvSpPr>
        <p:spPr bwMode="auto">
          <a:xfrm rot="19023228">
            <a:off x="550443" y="3861449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03" name="Oval 702"/>
          <p:cNvSpPr/>
          <p:nvPr/>
        </p:nvSpPr>
        <p:spPr bwMode="auto">
          <a:xfrm rot="19023228">
            <a:off x="540619" y="3982952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04" name="Oval 703"/>
          <p:cNvSpPr/>
          <p:nvPr/>
        </p:nvSpPr>
        <p:spPr bwMode="auto">
          <a:xfrm rot="19023228">
            <a:off x="431647" y="3982952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05" name="Oval 704"/>
          <p:cNvSpPr/>
          <p:nvPr/>
        </p:nvSpPr>
        <p:spPr bwMode="auto">
          <a:xfrm rot="19023228">
            <a:off x="441975" y="3861449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06" name="Oval 705"/>
          <p:cNvSpPr/>
          <p:nvPr/>
        </p:nvSpPr>
        <p:spPr bwMode="auto">
          <a:xfrm rot="19023228">
            <a:off x="453777" y="374297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07" name="Oval 706"/>
          <p:cNvSpPr/>
          <p:nvPr/>
        </p:nvSpPr>
        <p:spPr bwMode="auto">
          <a:xfrm rot="19023228">
            <a:off x="476878" y="3622770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08" name="Oval 707"/>
          <p:cNvSpPr/>
          <p:nvPr/>
        </p:nvSpPr>
        <p:spPr bwMode="auto">
          <a:xfrm rot="19023228">
            <a:off x="506688" y="3499622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09" name="Oval 708"/>
          <p:cNvSpPr/>
          <p:nvPr/>
        </p:nvSpPr>
        <p:spPr bwMode="auto">
          <a:xfrm rot="19023228">
            <a:off x="541790" y="3389678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10" name="Oval 709"/>
          <p:cNvSpPr/>
          <p:nvPr/>
        </p:nvSpPr>
        <p:spPr bwMode="auto">
          <a:xfrm rot="19023228">
            <a:off x="556352" y="3269677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11" name="Oval 710"/>
          <p:cNvSpPr/>
          <p:nvPr/>
        </p:nvSpPr>
        <p:spPr bwMode="auto">
          <a:xfrm rot="19023228">
            <a:off x="612915" y="3163261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12" name="Oval 711"/>
          <p:cNvSpPr/>
          <p:nvPr/>
        </p:nvSpPr>
        <p:spPr bwMode="auto">
          <a:xfrm rot="19023228">
            <a:off x="671119" y="3053513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13" name="Oval 712"/>
          <p:cNvSpPr/>
          <p:nvPr/>
        </p:nvSpPr>
        <p:spPr bwMode="auto">
          <a:xfrm rot="19023228">
            <a:off x="734555" y="2954671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14" name="Oval 713"/>
          <p:cNvSpPr/>
          <p:nvPr/>
        </p:nvSpPr>
        <p:spPr bwMode="auto">
          <a:xfrm rot="19023228">
            <a:off x="805672" y="2856603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15" name="Oval 714"/>
          <p:cNvSpPr/>
          <p:nvPr/>
        </p:nvSpPr>
        <p:spPr bwMode="auto">
          <a:xfrm rot="19023228">
            <a:off x="885032" y="2765837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16" name="Oval 715"/>
          <p:cNvSpPr/>
          <p:nvPr/>
        </p:nvSpPr>
        <p:spPr bwMode="auto">
          <a:xfrm rot="19023228">
            <a:off x="966979" y="2677897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17" name="Oval 716"/>
          <p:cNvSpPr/>
          <p:nvPr/>
        </p:nvSpPr>
        <p:spPr bwMode="auto">
          <a:xfrm rot="19023228">
            <a:off x="1058446" y="2599709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18" name="Oval 717"/>
          <p:cNvSpPr/>
          <p:nvPr/>
        </p:nvSpPr>
        <p:spPr bwMode="auto">
          <a:xfrm rot="19023228">
            <a:off x="1141358" y="2528293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19" name="Oval 718"/>
          <p:cNvSpPr/>
          <p:nvPr/>
        </p:nvSpPr>
        <p:spPr bwMode="auto">
          <a:xfrm rot="19023228">
            <a:off x="1248953" y="245563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20" name="Oval 719"/>
          <p:cNvSpPr/>
          <p:nvPr/>
        </p:nvSpPr>
        <p:spPr bwMode="auto">
          <a:xfrm rot="19023228">
            <a:off x="1467861" y="2399747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21" name="Oval 720"/>
          <p:cNvSpPr/>
          <p:nvPr/>
        </p:nvSpPr>
        <p:spPr bwMode="auto">
          <a:xfrm rot="19023228">
            <a:off x="1569349" y="2347337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22" name="Oval 721"/>
          <p:cNvSpPr/>
          <p:nvPr/>
        </p:nvSpPr>
        <p:spPr bwMode="auto">
          <a:xfrm rot="19023228">
            <a:off x="1679796" y="229962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23" name="Oval 722"/>
          <p:cNvSpPr/>
          <p:nvPr/>
        </p:nvSpPr>
        <p:spPr bwMode="auto">
          <a:xfrm rot="19023228">
            <a:off x="1793894" y="2262547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24" name="Oval 723"/>
          <p:cNvSpPr/>
          <p:nvPr/>
        </p:nvSpPr>
        <p:spPr bwMode="auto">
          <a:xfrm rot="19023228">
            <a:off x="1737331" y="2165378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25" name="Oval 724"/>
          <p:cNvSpPr/>
          <p:nvPr/>
        </p:nvSpPr>
        <p:spPr bwMode="auto">
          <a:xfrm rot="19023228">
            <a:off x="1624709" y="2203931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26" name="Oval 725"/>
          <p:cNvSpPr/>
          <p:nvPr/>
        </p:nvSpPr>
        <p:spPr bwMode="auto">
          <a:xfrm rot="19023228">
            <a:off x="1516544" y="2253696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27" name="Oval 726"/>
          <p:cNvSpPr/>
          <p:nvPr/>
        </p:nvSpPr>
        <p:spPr bwMode="auto">
          <a:xfrm rot="19023228">
            <a:off x="1410325" y="2305330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28" name="Oval 727"/>
          <p:cNvSpPr/>
          <p:nvPr/>
        </p:nvSpPr>
        <p:spPr bwMode="auto">
          <a:xfrm rot="19023228">
            <a:off x="1161856" y="2274787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29" name="Oval 728"/>
          <p:cNvSpPr/>
          <p:nvPr/>
        </p:nvSpPr>
        <p:spPr bwMode="auto">
          <a:xfrm rot="19023228">
            <a:off x="952272" y="2413829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30" name="Oval 729"/>
          <p:cNvSpPr/>
          <p:nvPr/>
        </p:nvSpPr>
        <p:spPr bwMode="auto">
          <a:xfrm rot="19023228">
            <a:off x="1003861" y="2502342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31" name="Oval 730"/>
          <p:cNvSpPr/>
          <p:nvPr/>
        </p:nvSpPr>
        <p:spPr bwMode="auto">
          <a:xfrm rot="19023228">
            <a:off x="910614" y="2576804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32" name="Oval 731"/>
          <p:cNvSpPr/>
          <p:nvPr/>
        </p:nvSpPr>
        <p:spPr bwMode="auto">
          <a:xfrm rot="19023228">
            <a:off x="832729" y="2666096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33" name="Oval 732"/>
          <p:cNvSpPr/>
          <p:nvPr/>
        </p:nvSpPr>
        <p:spPr bwMode="auto">
          <a:xfrm rot="19023228">
            <a:off x="749611" y="2754810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34" name="Oval 733"/>
          <p:cNvSpPr/>
          <p:nvPr/>
        </p:nvSpPr>
        <p:spPr bwMode="auto">
          <a:xfrm rot="19023228">
            <a:off x="677324" y="2847751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35" name="Oval 734"/>
          <p:cNvSpPr/>
          <p:nvPr/>
        </p:nvSpPr>
        <p:spPr bwMode="auto">
          <a:xfrm rot="19023228">
            <a:off x="605035" y="2948070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36" name="Oval 735"/>
          <p:cNvSpPr/>
          <p:nvPr/>
        </p:nvSpPr>
        <p:spPr bwMode="auto">
          <a:xfrm rot="19023228">
            <a:off x="548975" y="3051339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37" name="Oval 736"/>
          <p:cNvSpPr/>
          <p:nvPr/>
        </p:nvSpPr>
        <p:spPr bwMode="auto">
          <a:xfrm rot="19023228">
            <a:off x="487517" y="3158836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38" name="Oval 737"/>
          <p:cNvSpPr/>
          <p:nvPr/>
        </p:nvSpPr>
        <p:spPr bwMode="auto">
          <a:xfrm rot="19023228">
            <a:off x="441281" y="3271153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39" name="Oval 738"/>
          <p:cNvSpPr/>
          <p:nvPr/>
        </p:nvSpPr>
        <p:spPr bwMode="auto">
          <a:xfrm rot="19023228">
            <a:off x="427024" y="3387502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40" name="Oval 739"/>
          <p:cNvSpPr/>
          <p:nvPr/>
        </p:nvSpPr>
        <p:spPr bwMode="auto">
          <a:xfrm rot="19023228">
            <a:off x="397518" y="3499622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41" name="Oval 740"/>
          <p:cNvSpPr/>
          <p:nvPr/>
        </p:nvSpPr>
        <p:spPr bwMode="auto">
          <a:xfrm rot="19023228">
            <a:off x="367510" y="3625217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42" name="Oval 741"/>
          <p:cNvSpPr/>
          <p:nvPr/>
        </p:nvSpPr>
        <p:spPr bwMode="auto">
          <a:xfrm rot="19023228">
            <a:off x="345884" y="374297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43" name="Oval 742"/>
          <p:cNvSpPr/>
          <p:nvPr/>
        </p:nvSpPr>
        <p:spPr bwMode="auto">
          <a:xfrm rot="19023228">
            <a:off x="334279" y="3861449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44" name="Oval 743"/>
          <p:cNvSpPr/>
          <p:nvPr/>
        </p:nvSpPr>
        <p:spPr bwMode="auto">
          <a:xfrm rot="19023228">
            <a:off x="326904" y="3982952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45" name="Oval 744"/>
          <p:cNvSpPr/>
          <p:nvPr/>
        </p:nvSpPr>
        <p:spPr bwMode="auto">
          <a:xfrm rot="19023228">
            <a:off x="206732" y="3992478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46" name="Oval 745"/>
          <p:cNvSpPr/>
          <p:nvPr/>
        </p:nvSpPr>
        <p:spPr bwMode="auto">
          <a:xfrm rot="19023228">
            <a:off x="217833" y="387097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47" name="Oval 746"/>
          <p:cNvSpPr/>
          <p:nvPr/>
        </p:nvSpPr>
        <p:spPr bwMode="auto">
          <a:xfrm rot="19023228">
            <a:off x="224237" y="3752501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48" name="Oval 747"/>
          <p:cNvSpPr/>
          <p:nvPr/>
        </p:nvSpPr>
        <p:spPr bwMode="auto">
          <a:xfrm rot="19023228">
            <a:off x="257063" y="3618344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49" name="Oval 748"/>
          <p:cNvSpPr/>
          <p:nvPr/>
        </p:nvSpPr>
        <p:spPr bwMode="auto">
          <a:xfrm rot="19023228">
            <a:off x="281945" y="350424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50" name="Oval 749"/>
          <p:cNvSpPr/>
          <p:nvPr/>
        </p:nvSpPr>
        <p:spPr bwMode="auto">
          <a:xfrm rot="19023228">
            <a:off x="315101" y="338800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52" name="Oval 751"/>
          <p:cNvSpPr/>
          <p:nvPr/>
        </p:nvSpPr>
        <p:spPr bwMode="auto">
          <a:xfrm rot="19023228">
            <a:off x="371943" y="3157558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53" name="Oval 752"/>
          <p:cNvSpPr/>
          <p:nvPr/>
        </p:nvSpPr>
        <p:spPr bwMode="auto">
          <a:xfrm rot="19023228">
            <a:off x="420825" y="3051841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54" name="Oval 753"/>
          <p:cNvSpPr/>
          <p:nvPr/>
        </p:nvSpPr>
        <p:spPr bwMode="auto">
          <a:xfrm rot="19023228">
            <a:off x="482786" y="2948572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55" name="Oval 754"/>
          <p:cNvSpPr/>
          <p:nvPr/>
        </p:nvSpPr>
        <p:spPr bwMode="auto">
          <a:xfrm rot="19023228">
            <a:off x="548003" y="2846078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56" name="Oval 755"/>
          <p:cNvSpPr/>
          <p:nvPr/>
        </p:nvSpPr>
        <p:spPr bwMode="auto">
          <a:xfrm rot="19023228">
            <a:off x="616837" y="2740058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57" name="Oval 756"/>
          <p:cNvSpPr/>
          <p:nvPr/>
        </p:nvSpPr>
        <p:spPr bwMode="auto">
          <a:xfrm rot="19023228">
            <a:off x="693551" y="2654492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58" name="Oval 757"/>
          <p:cNvSpPr/>
          <p:nvPr/>
        </p:nvSpPr>
        <p:spPr bwMode="auto">
          <a:xfrm rot="19023228">
            <a:off x="773917" y="2560379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59" name="Oval 758"/>
          <p:cNvSpPr/>
          <p:nvPr/>
        </p:nvSpPr>
        <p:spPr bwMode="auto">
          <a:xfrm rot="19023228">
            <a:off x="857810" y="2477261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60" name="Oval 759"/>
          <p:cNvSpPr/>
          <p:nvPr/>
        </p:nvSpPr>
        <p:spPr bwMode="auto">
          <a:xfrm rot="19023228">
            <a:off x="1102658" y="2422668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61" name="Oval 760"/>
          <p:cNvSpPr/>
          <p:nvPr/>
        </p:nvSpPr>
        <p:spPr bwMode="auto">
          <a:xfrm rot="19023228">
            <a:off x="1065818" y="2331211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62" name="Oval 761"/>
          <p:cNvSpPr/>
          <p:nvPr/>
        </p:nvSpPr>
        <p:spPr bwMode="auto">
          <a:xfrm rot="19023228">
            <a:off x="1508960" y="2497322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63" name="Oval 762"/>
          <p:cNvSpPr/>
          <p:nvPr/>
        </p:nvSpPr>
        <p:spPr bwMode="auto">
          <a:xfrm rot="19023228">
            <a:off x="1357413" y="2209940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64" name="Oval 763"/>
          <p:cNvSpPr/>
          <p:nvPr/>
        </p:nvSpPr>
        <p:spPr bwMode="auto">
          <a:xfrm rot="19023228">
            <a:off x="1463129" y="2154077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65" name="Oval 764"/>
          <p:cNvSpPr/>
          <p:nvPr/>
        </p:nvSpPr>
        <p:spPr bwMode="auto">
          <a:xfrm rot="19023228">
            <a:off x="1571327" y="2106671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66" name="Oval 765"/>
          <p:cNvSpPr/>
          <p:nvPr/>
        </p:nvSpPr>
        <p:spPr bwMode="auto">
          <a:xfrm rot="19023228">
            <a:off x="1683250" y="2063385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67" name="Oval 766"/>
          <p:cNvSpPr/>
          <p:nvPr/>
        </p:nvSpPr>
        <p:spPr bwMode="auto">
          <a:xfrm>
            <a:off x="2318684" y="3069934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771" name="Straight Connector 770"/>
          <p:cNvCxnSpPr/>
          <p:nvPr/>
        </p:nvCxnSpPr>
        <p:spPr bwMode="auto">
          <a:xfrm>
            <a:off x="2373735" y="1899925"/>
            <a:ext cx="101256" cy="1457686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9" name="Oval 768"/>
          <p:cNvSpPr/>
          <p:nvPr/>
        </p:nvSpPr>
        <p:spPr bwMode="auto">
          <a:xfrm>
            <a:off x="2474671" y="2186248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70" name="Oval 769"/>
          <p:cNvSpPr/>
          <p:nvPr/>
        </p:nvSpPr>
        <p:spPr bwMode="auto">
          <a:xfrm>
            <a:off x="4191133" y="3992478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896" name="Title 1"/>
          <p:cNvSpPr txBox="1">
            <a:spLocks/>
          </p:cNvSpPr>
          <p:nvPr/>
        </p:nvSpPr>
        <p:spPr bwMode="auto">
          <a:xfrm>
            <a:off x="320040" y="756918"/>
            <a:ext cx="8503920" cy="676231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Democrats have no chance of picking up enough seats to remove Trump from office without Republican votes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98" name="Oval 897"/>
          <p:cNvSpPr/>
          <p:nvPr/>
        </p:nvSpPr>
        <p:spPr bwMode="auto">
          <a:xfrm rot="19023228">
            <a:off x="6608985" y="2989700"/>
            <a:ext cx="158750" cy="158750"/>
          </a:xfrm>
          <a:prstGeom prst="ellipse">
            <a:avLst/>
          </a:prstGeom>
          <a:solidFill>
            <a:srgbClr val="9EAD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01" name="Oval 900"/>
          <p:cNvSpPr/>
          <p:nvPr/>
        </p:nvSpPr>
        <p:spPr bwMode="auto">
          <a:xfrm rot="19023228">
            <a:off x="6184518" y="3120757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03" name="Oval 902"/>
          <p:cNvSpPr/>
          <p:nvPr/>
        </p:nvSpPr>
        <p:spPr bwMode="auto">
          <a:xfrm rot="19023228">
            <a:off x="5980186" y="3243221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04" name="Oval 903"/>
          <p:cNvSpPr/>
          <p:nvPr/>
        </p:nvSpPr>
        <p:spPr bwMode="auto">
          <a:xfrm rot="19023228">
            <a:off x="5837311" y="3382921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05" name="Oval 904"/>
          <p:cNvSpPr/>
          <p:nvPr/>
        </p:nvSpPr>
        <p:spPr bwMode="auto">
          <a:xfrm rot="19023228">
            <a:off x="5727773" y="3554371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06" name="Oval 905"/>
          <p:cNvSpPr/>
          <p:nvPr/>
        </p:nvSpPr>
        <p:spPr bwMode="auto">
          <a:xfrm rot="19023228">
            <a:off x="5646811" y="3744871"/>
            <a:ext cx="160337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07" name="Oval 906"/>
          <p:cNvSpPr/>
          <p:nvPr/>
        </p:nvSpPr>
        <p:spPr bwMode="auto">
          <a:xfrm rot="19023228">
            <a:off x="5608711" y="3952039"/>
            <a:ext cx="158750" cy="158750"/>
          </a:xfrm>
          <a:prstGeom prst="ellipse">
            <a:avLst/>
          </a:prstGeom>
          <a:solidFill>
            <a:schemeClr val="accent2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08" name="Oval 907"/>
          <p:cNvSpPr/>
          <p:nvPr/>
        </p:nvSpPr>
        <p:spPr bwMode="auto">
          <a:xfrm rot="19023228">
            <a:off x="5422973" y="3952039"/>
            <a:ext cx="158750" cy="158750"/>
          </a:xfrm>
          <a:prstGeom prst="ellipse">
            <a:avLst/>
          </a:prstGeom>
          <a:solidFill>
            <a:schemeClr val="accent2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09" name="Oval 908"/>
          <p:cNvSpPr/>
          <p:nvPr/>
        </p:nvSpPr>
        <p:spPr bwMode="auto">
          <a:xfrm rot="19023228">
            <a:off x="5457898" y="3733758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10" name="Oval 909"/>
          <p:cNvSpPr/>
          <p:nvPr/>
        </p:nvSpPr>
        <p:spPr bwMode="auto">
          <a:xfrm rot="19023228">
            <a:off x="5530923" y="3525796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11" name="Oval 910"/>
          <p:cNvSpPr/>
          <p:nvPr/>
        </p:nvSpPr>
        <p:spPr bwMode="auto">
          <a:xfrm rot="19023228">
            <a:off x="6933391" y="2222458"/>
            <a:ext cx="160337" cy="15875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12" name="Oval 911"/>
          <p:cNvSpPr/>
          <p:nvPr/>
        </p:nvSpPr>
        <p:spPr bwMode="auto">
          <a:xfrm rot="19023228">
            <a:off x="6598352" y="2222458"/>
            <a:ext cx="158750" cy="15875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14" name="Oval 913"/>
          <p:cNvSpPr/>
          <p:nvPr/>
        </p:nvSpPr>
        <p:spPr bwMode="auto">
          <a:xfrm rot="19023228">
            <a:off x="4849886" y="3952039"/>
            <a:ext cx="158750" cy="158750"/>
          </a:xfrm>
          <a:prstGeom prst="ellipse">
            <a:avLst/>
          </a:prstGeom>
          <a:solidFill>
            <a:schemeClr val="accent2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15" name="Oval 914"/>
          <p:cNvSpPr/>
          <p:nvPr/>
        </p:nvSpPr>
        <p:spPr bwMode="auto">
          <a:xfrm rot="19023228">
            <a:off x="4880048" y="3703596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16" name="Oval 915"/>
          <p:cNvSpPr/>
          <p:nvPr/>
        </p:nvSpPr>
        <p:spPr bwMode="auto">
          <a:xfrm rot="19023228">
            <a:off x="4941961" y="3465471"/>
            <a:ext cx="160337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17" name="Oval 916"/>
          <p:cNvSpPr/>
          <p:nvPr/>
        </p:nvSpPr>
        <p:spPr bwMode="auto">
          <a:xfrm rot="19023228">
            <a:off x="5032448" y="3243221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18" name="Oval 917"/>
          <p:cNvSpPr/>
          <p:nvPr/>
        </p:nvSpPr>
        <p:spPr bwMode="auto">
          <a:xfrm rot="19023228">
            <a:off x="5148336" y="3036846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19" name="Oval 918"/>
          <p:cNvSpPr/>
          <p:nvPr/>
        </p:nvSpPr>
        <p:spPr bwMode="auto">
          <a:xfrm rot="19023228">
            <a:off x="5291211" y="2849521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20" name="Oval 919"/>
          <p:cNvSpPr/>
          <p:nvPr/>
        </p:nvSpPr>
        <p:spPr bwMode="auto">
          <a:xfrm rot="19023228">
            <a:off x="5454723" y="2679658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21" name="Oval 920"/>
          <p:cNvSpPr/>
          <p:nvPr/>
        </p:nvSpPr>
        <p:spPr bwMode="auto">
          <a:xfrm rot="19023228">
            <a:off x="5638873" y="2533608"/>
            <a:ext cx="160338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22" name="Oval 921"/>
          <p:cNvSpPr/>
          <p:nvPr/>
        </p:nvSpPr>
        <p:spPr bwMode="auto">
          <a:xfrm rot="19023228">
            <a:off x="5863390" y="2411371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23" name="Oval 922"/>
          <p:cNvSpPr/>
          <p:nvPr/>
        </p:nvSpPr>
        <p:spPr bwMode="auto">
          <a:xfrm rot="19023228">
            <a:off x="6094031" y="2314307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24" name="Oval 923"/>
          <p:cNvSpPr/>
          <p:nvPr/>
        </p:nvSpPr>
        <p:spPr bwMode="auto">
          <a:xfrm rot="19023228">
            <a:off x="6934184" y="2419308"/>
            <a:ext cx="158750" cy="15875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25" name="Oval 924"/>
          <p:cNvSpPr/>
          <p:nvPr/>
        </p:nvSpPr>
        <p:spPr bwMode="auto">
          <a:xfrm rot="19023228">
            <a:off x="6598352" y="2416133"/>
            <a:ext cx="158750" cy="158750"/>
          </a:xfrm>
          <a:prstGeom prst="ellipse">
            <a:avLst/>
          </a:prstGeom>
          <a:solidFill>
            <a:srgbClr val="9EAD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27" name="Oval 926"/>
          <p:cNvSpPr/>
          <p:nvPr/>
        </p:nvSpPr>
        <p:spPr bwMode="auto">
          <a:xfrm rot="19023228">
            <a:off x="6111493" y="2515919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28" name="Oval 927"/>
          <p:cNvSpPr/>
          <p:nvPr/>
        </p:nvSpPr>
        <p:spPr bwMode="auto">
          <a:xfrm rot="19023228">
            <a:off x="5879039" y="2619333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29" name="Oval 928"/>
          <p:cNvSpPr/>
          <p:nvPr/>
        </p:nvSpPr>
        <p:spPr bwMode="auto">
          <a:xfrm rot="19023228">
            <a:off x="5672211" y="2744746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30" name="Oval 929"/>
          <p:cNvSpPr/>
          <p:nvPr/>
        </p:nvSpPr>
        <p:spPr bwMode="auto">
          <a:xfrm rot="19023228">
            <a:off x="5502348" y="2900321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31" name="Oval 930"/>
          <p:cNvSpPr/>
          <p:nvPr/>
        </p:nvSpPr>
        <p:spPr bwMode="auto">
          <a:xfrm rot="19023228">
            <a:off x="5356298" y="3073358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32" name="Oval 931"/>
          <p:cNvSpPr/>
          <p:nvPr/>
        </p:nvSpPr>
        <p:spPr bwMode="auto">
          <a:xfrm rot="19023228">
            <a:off x="5234061" y="3268621"/>
            <a:ext cx="158750" cy="16033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33" name="Oval 932"/>
          <p:cNvSpPr/>
          <p:nvPr/>
        </p:nvSpPr>
        <p:spPr bwMode="auto">
          <a:xfrm rot="19023228">
            <a:off x="5145161" y="3481346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34" name="Oval 933"/>
          <p:cNvSpPr/>
          <p:nvPr/>
        </p:nvSpPr>
        <p:spPr bwMode="auto">
          <a:xfrm rot="19023228">
            <a:off x="5232473" y="3952039"/>
            <a:ext cx="158750" cy="158750"/>
          </a:xfrm>
          <a:prstGeom prst="ellipse">
            <a:avLst/>
          </a:prstGeom>
          <a:solidFill>
            <a:schemeClr val="accent2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35" name="Oval 934"/>
          <p:cNvSpPr/>
          <p:nvPr/>
        </p:nvSpPr>
        <p:spPr bwMode="auto">
          <a:xfrm rot="19023228">
            <a:off x="5073723" y="3713121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36" name="Oval 935"/>
          <p:cNvSpPr/>
          <p:nvPr/>
        </p:nvSpPr>
        <p:spPr bwMode="auto">
          <a:xfrm rot="19023228">
            <a:off x="5045148" y="3952039"/>
            <a:ext cx="158750" cy="158750"/>
          </a:xfrm>
          <a:prstGeom prst="ellipse">
            <a:avLst/>
          </a:prstGeom>
          <a:solidFill>
            <a:schemeClr val="accent2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37" name="Oval 936"/>
          <p:cNvSpPr/>
          <p:nvPr/>
        </p:nvSpPr>
        <p:spPr bwMode="auto">
          <a:xfrm rot="19023228">
            <a:off x="5262636" y="3719471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38" name="Oval 937"/>
          <p:cNvSpPr/>
          <p:nvPr/>
        </p:nvSpPr>
        <p:spPr bwMode="auto">
          <a:xfrm rot="19023228">
            <a:off x="5330898" y="3503571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39" name="Oval 938"/>
          <p:cNvSpPr/>
          <p:nvPr/>
        </p:nvSpPr>
        <p:spPr bwMode="auto">
          <a:xfrm rot="19023228">
            <a:off x="5435673" y="3298783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40" name="Oval 939"/>
          <p:cNvSpPr/>
          <p:nvPr/>
        </p:nvSpPr>
        <p:spPr bwMode="auto">
          <a:xfrm rot="19023228">
            <a:off x="5635698" y="3340058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41" name="Oval 940"/>
          <p:cNvSpPr/>
          <p:nvPr/>
        </p:nvSpPr>
        <p:spPr bwMode="auto">
          <a:xfrm rot="19023228">
            <a:off x="5770636" y="3176546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42" name="Oval 941"/>
          <p:cNvSpPr/>
          <p:nvPr/>
        </p:nvSpPr>
        <p:spPr bwMode="auto">
          <a:xfrm rot="19023228">
            <a:off x="5567436" y="3119396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43" name="Oval 942"/>
          <p:cNvSpPr/>
          <p:nvPr/>
        </p:nvSpPr>
        <p:spPr bwMode="auto">
          <a:xfrm rot="19023228">
            <a:off x="5716661" y="2962233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44" name="Oval 943"/>
          <p:cNvSpPr/>
          <p:nvPr/>
        </p:nvSpPr>
        <p:spPr bwMode="auto">
          <a:xfrm rot="19023228">
            <a:off x="5932561" y="3032083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45" name="Oval 944"/>
          <p:cNvSpPr/>
          <p:nvPr/>
        </p:nvSpPr>
        <p:spPr bwMode="auto">
          <a:xfrm rot="19023228">
            <a:off x="5891286" y="2827296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46" name="Oval 945"/>
          <p:cNvSpPr/>
          <p:nvPr/>
        </p:nvSpPr>
        <p:spPr bwMode="auto">
          <a:xfrm rot="19023228">
            <a:off x="6159118" y="2917557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47" name="Oval 946"/>
          <p:cNvSpPr/>
          <p:nvPr/>
        </p:nvSpPr>
        <p:spPr bwMode="auto">
          <a:xfrm rot="19023228">
            <a:off x="6132131" y="2714357"/>
            <a:ext cx="158750" cy="16033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899" name="Oval 898"/>
          <p:cNvSpPr/>
          <p:nvPr/>
        </p:nvSpPr>
        <p:spPr bwMode="auto">
          <a:xfrm rot="19023228">
            <a:off x="6394068" y="3044783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13" name="Oval 912"/>
          <p:cNvSpPr/>
          <p:nvPr/>
        </p:nvSpPr>
        <p:spPr bwMode="auto">
          <a:xfrm rot="19023228">
            <a:off x="6346217" y="2255796"/>
            <a:ext cx="158750" cy="158750"/>
          </a:xfrm>
          <a:prstGeom prst="ellipse">
            <a:avLst/>
          </a:prstGeom>
          <a:solidFill>
            <a:srgbClr val="9EAD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26" name="Oval 925"/>
          <p:cNvSpPr/>
          <p:nvPr/>
        </p:nvSpPr>
        <p:spPr bwMode="auto">
          <a:xfrm rot="19023228">
            <a:off x="6352567" y="2455821"/>
            <a:ext cx="158750" cy="158750"/>
          </a:xfrm>
          <a:prstGeom prst="ellipse">
            <a:avLst/>
          </a:prstGeom>
          <a:solidFill>
            <a:srgbClr val="9EAD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48" name="Oval 947"/>
          <p:cNvSpPr/>
          <p:nvPr/>
        </p:nvSpPr>
        <p:spPr bwMode="auto">
          <a:xfrm rot="19023228">
            <a:off x="6355742" y="2649496"/>
            <a:ext cx="158750" cy="158750"/>
          </a:xfrm>
          <a:prstGeom prst="ellipse">
            <a:avLst/>
          </a:prstGeom>
          <a:solidFill>
            <a:srgbClr val="0D3A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49" name="Oval 948"/>
          <p:cNvSpPr/>
          <p:nvPr/>
        </p:nvSpPr>
        <p:spPr bwMode="auto">
          <a:xfrm rot="19023228">
            <a:off x="6373204" y="2849521"/>
            <a:ext cx="158750" cy="15875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50" name="Oval 949"/>
          <p:cNvSpPr/>
          <p:nvPr/>
        </p:nvSpPr>
        <p:spPr bwMode="auto">
          <a:xfrm rot="19023228">
            <a:off x="6598352" y="2811421"/>
            <a:ext cx="158750" cy="158750"/>
          </a:xfrm>
          <a:prstGeom prst="ellipse">
            <a:avLst/>
          </a:prstGeom>
          <a:solidFill>
            <a:srgbClr val="9EAD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51" name="Oval 950"/>
          <p:cNvSpPr/>
          <p:nvPr/>
        </p:nvSpPr>
        <p:spPr bwMode="auto">
          <a:xfrm rot="19023228">
            <a:off x="6598352" y="2617746"/>
            <a:ext cx="158750" cy="158750"/>
          </a:xfrm>
          <a:prstGeom prst="ellipse">
            <a:avLst/>
          </a:prstGeom>
          <a:solidFill>
            <a:srgbClr val="9EAD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52" name="Oval 951"/>
          <p:cNvSpPr/>
          <p:nvPr/>
        </p:nvSpPr>
        <p:spPr bwMode="auto">
          <a:xfrm rot="19023228">
            <a:off x="6934184" y="2619333"/>
            <a:ext cx="158750" cy="15875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53" name="Oval 952"/>
          <p:cNvSpPr/>
          <p:nvPr/>
        </p:nvSpPr>
        <p:spPr bwMode="auto">
          <a:xfrm rot="19023228">
            <a:off x="6934184" y="2809833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54" name="Oval 953"/>
          <p:cNvSpPr/>
          <p:nvPr/>
        </p:nvSpPr>
        <p:spPr bwMode="auto">
          <a:xfrm rot="19023228">
            <a:off x="6934184" y="3000333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55" name="Oval 954"/>
          <p:cNvSpPr/>
          <p:nvPr/>
        </p:nvSpPr>
        <p:spPr bwMode="auto">
          <a:xfrm rot="19023228">
            <a:off x="7130928" y="3044783"/>
            <a:ext cx="160337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56" name="Oval 955"/>
          <p:cNvSpPr/>
          <p:nvPr/>
        </p:nvSpPr>
        <p:spPr bwMode="auto">
          <a:xfrm rot="19023228">
            <a:off x="7149978" y="2851108"/>
            <a:ext cx="158750" cy="16033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57" name="Oval 956"/>
          <p:cNvSpPr/>
          <p:nvPr/>
        </p:nvSpPr>
        <p:spPr bwMode="auto">
          <a:xfrm rot="19023228">
            <a:off x="7159503" y="2655846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58" name="Oval 957"/>
          <p:cNvSpPr/>
          <p:nvPr/>
        </p:nvSpPr>
        <p:spPr bwMode="auto">
          <a:xfrm rot="19023228">
            <a:off x="7169028" y="2454233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59" name="Oval 958"/>
          <p:cNvSpPr/>
          <p:nvPr/>
        </p:nvSpPr>
        <p:spPr bwMode="auto">
          <a:xfrm rot="19023228">
            <a:off x="7169028" y="2254208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60" name="Oval 959"/>
          <p:cNvSpPr/>
          <p:nvPr/>
        </p:nvSpPr>
        <p:spPr bwMode="auto">
          <a:xfrm rot="19023228">
            <a:off x="7402390" y="2324058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61" name="Oval 960"/>
          <p:cNvSpPr/>
          <p:nvPr/>
        </p:nvSpPr>
        <p:spPr bwMode="auto">
          <a:xfrm rot="19023228">
            <a:off x="7388103" y="2520908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62" name="Oval 961"/>
          <p:cNvSpPr/>
          <p:nvPr/>
        </p:nvSpPr>
        <p:spPr bwMode="auto">
          <a:xfrm rot="19023228">
            <a:off x="7367465" y="2727283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63" name="Oval 962"/>
          <p:cNvSpPr/>
          <p:nvPr/>
        </p:nvSpPr>
        <p:spPr bwMode="auto">
          <a:xfrm rot="19023228">
            <a:off x="7350003" y="2927308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64" name="Oval 963"/>
          <p:cNvSpPr/>
          <p:nvPr/>
        </p:nvSpPr>
        <p:spPr bwMode="auto">
          <a:xfrm rot="19023228">
            <a:off x="7315078" y="3124158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65" name="Oval 964"/>
          <p:cNvSpPr/>
          <p:nvPr/>
        </p:nvSpPr>
        <p:spPr bwMode="auto">
          <a:xfrm rot="19023228">
            <a:off x="7599688" y="3243856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66" name="Oval 965"/>
          <p:cNvSpPr/>
          <p:nvPr/>
        </p:nvSpPr>
        <p:spPr bwMode="auto">
          <a:xfrm rot="19023228">
            <a:off x="7741383" y="3407714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67" name="Oval 966"/>
          <p:cNvSpPr/>
          <p:nvPr/>
        </p:nvSpPr>
        <p:spPr bwMode="auto">
          <a:xfrm rot="19023228">
            <a:off x="7855076" y="3576596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68" name="Oval 967"/>
          <p:cNvSpPr/>
          <p:nvPr/>
        </p:nvSpPr>
        <p:spPr bwMode="auto">
          <a:xfrm rot="19023228">
            <a:off x="7945332" y="3760746"/>
            <a:ext cx="160337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69" name="Oval 968"/>
          <p:cNvSpPr/>
          <p:nvPr/>
        </p:nvSpPr>
        <p:spPr bwMode="auto">
          <a:xfrm rot="19023228">
            <a:off x="7996506" y="3952039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70" name="Oval 969"/>
          <p:cNvSpPr/>
          <p:nvPr/>
        </p:nvSpPr>
        <p:spPr bwMode="auto">
          <a:xfrm rot="19023228">
            <a:off x="8190556" y="3952039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71" name="Oval 970"/>
          <p:cNvSpPr/>
          <p:nvPr/>
        </p:nvSpPr>
        <p:spPr bwMode="auto">
          <a:xfrm rot="19023228">
            <a:off x="8160768" y="3748046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72" name="Oval 971"/>
          <p:cNvSpPr/>
          <p:nvPr/>
        </p:nvSpPr>
        <p:spPr bwMode="auto">
          <a:xfrm rot="19023228">
            <a:off x="8048751" y="3546433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73" name="Oval 972"/>
          <p:cNvSpPr/>
          <p:nvPr/>
        </p:nvSpPr>
        <p:spPr bwMode="auto">
          <a:xfrm rot="19023228">
            <a:off x="7934077" y="3355933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74" name="Oval 973"/>
          <p:cNvSpPr/>
          <p:nvPr/>
        </p:nvSpPr>
        <p:spPr bwMode="auto">
          <a:xfrm rot="19023228">
            <a:off x="7841306" y="3195596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75" name="Oval 974"/>
          <p:cNvSpPr/>
          <p:nvPr/>
        </p:nvSpPr>
        <p:spPr bwMode="auto">
          <a:xfrm rot="19023228">
            <a:off x="7680968" y="3055896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76" name="Oval 975"/>
          <p:cNvSpPr/>
          <p:nvPr/>
        </p:nvSpPr>
        <p:spPr bwMode="auto">
          <a:xfrm rot="19023228">
            <a:off x="7723224" y="2851108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77" name="Oval 976"/>
          <p:cNvSpPr/>
          <p:nvPr/>
        </p:nvSpPr>
        <p:spPr bwMode="auto">
          <a:xfrm rot="19023228">
            <a:off x="7892106" y="2979696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78" name="Oval 977"/>
          <p:cNvSpPr/>
          <p:nvPr/>
        </p:nvSpPr>
        <p:spPr bwMode="auto">
          <a:xfrm rot="19023228">
            <a:off x="8044506" y="3140033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79" name="Oval 978"/>
          <p:cNvSpPr/>
          <p:nvPr/>
        </p:nvSpPr>
        <p:spPr bwMode="auto">
          <a:xfrm rot="19023228">
            <a:off x="8176268" y="3322596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80" name="Oval 979"/>
          <p:cNvSpPr/>
          <p:nvPr/>
        </p:nvSpPr>
        <p:spPr bwMode="auto">
          <a:xfrm rot="19023228">
            <a:off x="8274693" y="3522621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81" name="Oval 980"/>
          <p:cNvSpPr/>
          <p:nvPr/>
        </p:nvSpPr>
        <p:spPr bwMode="auto">
          <a:xfrm rot="19023228">
            <a:off x="8341368" y="3740108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82" name="Oval 981"/>
          <p:cNvSpPr/>
          <p:nvPr/>
        </p:nvSpPr>
        <p:spPr bwMode="auto">
          <a:xfrm rot="19023228">
            <a:off x="8379468" y="3952039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83" name="Oval 982"/>
          <p:cNvSpPr/>
          <p:nvPr/>
        </p:nvSpPr>
        <p:spPr bwMode="auto">
          <a:xfrm rot="19023228">
            <a:off x="8565206" y="3952039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84" name="Oval 983"/>
          <p:cNvSpPr/>
          <p:nvPr/>
        </p:nvSpPr>
        <p:spPr bwMode="auto">
          <a:xfrm rot="19023228">
            <a:off x="7583582" y="2620921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85" name="Oval 984"/>
          <p:cNvSpPr/>
          <p:nvPr/>
        </p:nvSpPr>
        <p:spPr bwMode="auto">
          <a:xfrm rot="19023228">
            <a:off x="7915861" y="2745987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86" name="Oval 985"/>
          <p:cNvSpPr/>
          <p:nvPr/>
        </p:nvSpPr>
        <p:spPr bwMode="auto">
          <a:xfrm rot="19023228">
            <a:off x="8100675" y="2913627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87" name="Oval 986"/>
          <p:cNvSpPr/>
          <p:nvPr/>
        </p:nvSpPr>
        <p:spPr bwMode="auto">
          <a:xfrm rot="19023228">
            <a:off x="8250881" y="3090821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88" name="Oval 987"/>
          <p:cNvSpPr/>
          <p:nvPr/>
        </p:nvSpPr>
        <p:spPr bwMode="auto">
          <a:xfrm rot="19023228">
            <a:off x="8373118" y="3287671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89" name="Oval 988"/>
          <p:cNvSpPr/>
          <p:nvPr/>
        </p:nvSpPr>
        <p:spPr bwMode="auto">
          <a:xfrm rot="19023228">
            <a:off x="8469956" y="3503571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90" name="Oval 989"/>
          <p:cNvSpPr/>
          <p:nvPr/>
        </p:nvSpPr>
        <p:spPr bwMode="auto">
          <a:xfrm rot="19023228">
            <a:off x="8531868" y="3727408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91" name="Oval 990"/>
          <p:cNvSpPr/>
          <p:nvPr/>
        </p:nvSpPr>
        <p:spPr bwMode="auto">
          <a:xfrm rot="19023228">
            <a:off x="7652751" y="2416133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92" name="Oval 991"/>
          <p:cNvSpPr/>
          <p:nvPr/>
        </p:nvSpPr>
        <p:spPr bwMode="auto">
          <a:xfrm rot="19023228">
            <a:off x="7968306" y="2551071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93" name="Oval 992"/>
          <p:cNvSpPr/>
          <p:nvPr/>
        </p:nvSpPr>
        <p:spPr bwMode="auto">
          <a:xfrm rot="19023228">
            <a:off x="8149281" y="2697121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94" name="Oval 993"/>
          <p:cNvSpPr/>
          <p:nvPr/>
        </p:nvSpPr>
        <p:spPr bwMode="auto">
          <a:xfrm rot="19023228">
            <a:off x="8320731" y="2870158"/>
            <a:ext cx="158750" cy="16033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95" name="Oval 994"/>
          <p:cNvSpPr/>
          <p:nvPr/>
        </p:nvSpPr>
        <p:spPr bwMode="auto">
          <a:xfrm rot="19023228">
            <a:off x="8463606" y="3052721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96" name="Oval 995"/>
          <p:cNvSpPr/>
          <p:nvPr/>
        </p:nvSpPr>
        <p:spPr bwMode="auto">
          <a:xfrm rot="19023228">
            <a:off x="8577906" y="3262271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97" name="Oval 996"/>
          <p:cNvSpPr/>
          <p:nvPr/>
        </p:nvSpPr>
        <p:spPr bwMode="auto">
          <a:xfrm rot="19023228">
            <a:off x="8669981" y="3489283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98" name="Oval 997"/>
          <p:cNvSpPr/>
          <p:nvPr/>
        </p:nvSpPr>
        <p:spPr bwMode="auto">
          <a:xfrm rot="19023228">
            <a:off x="8730306" y="3721058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999" name="Oval 998"/>
          <p:cNvSpPr/>
          <p:nvPr/>
        </p:nvSpPr>
        <p:spPr bwMode="auto">
          <a:xfrm rot="19023228">
            <a:off x="8760468" y="3952039"/>
            <a:ext cx="158750" cy="15875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001" name="TextBox 7"/>
          <p:cNvSpPr txBox="1">
            <a:spLocks noChangeArrowheads="1"/>
          </p:cNvSpPr>
          <p:nvPr/>
        </p:nvSpPr>
        <p:spPr bwMode="auto">
          <a:xfrm>
            <a:off x="7672872" y="1904669"/>
            <a:ext cx="9064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7F7F7F"/>
                </a:solidFill>
                <a:latin typeface="Verdana"/>
                <a:cs typeface="Verdana"/>
              </a:rPr>
              <a:t>2/3 majority: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7F7F7F"/>
                </a:solidFill>
                <a:latin typeface="Verdana"/>
                <a:cs typeface="Verdana"/>
              </a:rPr>
              <a:t>67</a:t>
            </a:r>
          </a:p>
        </p:txBody>
      </p:sp>
      <p:sp>
        <p:nvSpPr>
          <p:cNvPr id="768" name="Rectangle 14"/>
          <p:cNvSpPr>
            <a:spLocks noChangeArrowheads="1"/>
          </p:cNvSpPr>
          <p:nvPr/>
        </p:nvSpPr>
        <p:spPr bwMode="auto">
          <a:xfrm>
            <a:off x="700577" y="1514113"/>
            <a:ext cx="326783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  <a:cs typeface="Lucida Sans Unicode" panose="020B0602030504020204" pitchFamily="34" charset="0"/>
              </a:rPr>
              <a:t>House of Representatives</a:t>
            </a:r>
          </a:p>
        </p:txBody>
      </p:sp>
      <p:graphicFrame>
        <p:nvGraphicFramePr>
          <p:cNvPr id="773" name="Table 7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008583"/>
              </p:ext>
            </p:extLst>
          </p:nvPr>
        </p:nvGraphicFramePr>
        <p:xfrm>
          <a:off x="5496719" y="4210321"/>
          <a:ext cx="2761057" cy="6859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3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+mj-lt"/>
                          <a:cs typeface="Lucida Sans Unicode" panose="020B0602030504020204" pitchFamily="34" charset="0"/>
                        </a:rPr>
                        <a:t>Safe</a:t>
                      </a:r>
                      <a:r>
                        <a:rPr lang="en-US" sz="900" b="0" baseline="0" dirty="0">
                          <a:latin typeface="+mj-lt"/>
                          <a:cs typeface="Lucida Sans Unicode" panose="020B0602030504020204" pitchFamily="34" charset="0"/>
                        </a:rPr>
                        <a:t> Republican seats</a:t>
                      </a:r>
                      <a:endParaRPr lang="en-US" sz="900" b="0" dirty="0">
                        <a:latin typeface="+mj-lt"/>
                        <a:cs typeface="Lucida Sans Unicode" panose="020B0602030504020204" pitchFamily="34" charset="0"/>
                      </a:endParaRP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0" dirty="0">
                          <a:latin typeface="+mj-lt"/>
                          <a:cs typeface="Lucida Sans Unicode" panose="020B0602030504020204" pitchFamily="34" charset="0"/>
                        </a:rPr>
                        <a:t>48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+mj-lt"/>
                          <a:cs typeface="Lucida Sans Unicode" panose="020B0602030504020204" pitchFamily="34" charset="0"/>
                        </a:rPr>
                        <a:t>Safe Dem./Ind. seats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+mj-lt"/>
                          <a:cs typeface="Lucida Sans Unicode" panose="020B0602030504020204" pitchFamily="34" charset="0"/>
                        </a:rPr>
                        <a:t>43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+mj-lt"/>
                          <a:cs typeface="Lucida Sans Unicode" panose="020B0602030504020204" pitchFamily="34" charset="0"/>
                        </a:rPr>
                        <a:t>Toss Up</a:t>
                      </a:r>
                      <a:r>
                        <a:rPr lang="en-US" sz="900" b="0" baseline="0" dirty="0">
                          <a:latin typeface="+mj-lt"/>
                          <a:cs typeface="Lucida Sans Unicode" panose="020B0602030504020204" pitchFamily="34" charset="0"/>
                        </a:rPr>
                        <a:t> or</a:t>
                      </a:r>
                      <a:r>
                        <a:rPr lang="en-US" sz="900" b="0" dirty="0">
                          <a:latin typeface="+mj-lt"/>
                          <a:cs typeface="Lucida Sans Unicode" panose="020B0602030504020204" pitchFamily="34" charset="0"/>
                        </a:rPr>
                        <a:t> Lean R/D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+mj-lt"/>
                          <a:cs typeface="Lucida Sans Unicode" panose="020B0602030504020204" pitchFamily="34" charset="0"/>
                        </a:rPr>
                        <a:t>10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44548451"/>
                  </a:ext>
                </a:extLst>
              </a:tr>
            </a:tbl>
          </a:graphicData>
        </a:graphic>
      </p:graphicFrame>
      <p:sp>
        <p:nvSpPr>
          <p:cNvPr id="774" name="Rectangle 14"/>
          <p:cNvSpPr>
            <a:spLocks noChangeArrowheads="1"/>
          </p:cNvSpPr>
          <p:nvPr/>
        </p:nvSpPr>
        <p:spPr bwMode="auto">
          <a:xfrm>
            <a:off x="5294130" y="1514113"/>
            <a:ext cx="326783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  <a:cs typeface="Lucida Sans Unicode" panose="020B0602030504020204" pitchFamily="34" charset="0"/>
              </a:rPr>
              <a:t>Senate</a:t>
            </a:r>
          </a:p>
        </p:txBody>
      </p:sp>
      <p:graphicFrame>
        <p:nvGraphicFramePr>
          <p:cNvPr id="777" name="Table 7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54217"/>
              </p:ext>
            </p:extLst>
          </p:nvPr>
        </p:nvGraphicFramePr>
        <p:xfrm>
          <a:off x="1081158" y="4210321"/>
          <a:ext cx="2645503" cy="6859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0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+mj-lt"/>
                          <a:cs typeface="Lucida Sans Unicode" panose="020B0602030504020204" pitchFamily="34" charset="0"/>
                        </a:rPr>
                        <a:t>Safe Republican</a:t>
                      </a:r>
                      <a:r>
                        <a:rPr lang="en-US" sz="900" b="0" baseline="0" dirty="0">
                          <a:latin typeface="+mj-lt"/>
                          <a:cs typeface="Lucida Sans Unicode" panose="020B0602030504020204" pitchFamily="34" charset="0"/>
                        </a:rPr>
                        <a:t> seats</a:t>
                      </a:r>
                      <a:endParaRPr lang="en-US" sz="900" b="0" dirty="0">
                        <a:latin typeface="+mj-lt"/>
                        <a:cs typeface="Lucida Sans Unicode" panose="020B0602030504020204" pitchFamily="34" charset="0"/>
                      </a:endParaRP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0" dirty="0">
                          <a:latin typeface="+mj-lt"/>
                          <a:cs typeface="Lucida Sans Unicode" panose="020B0602030504020204" pitchFamily="34" charset="0"/>
                        </a:rPr>
                        <a:t>181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+mj-lt"/>
                          <a:cs typeface="Lucida Sans Unicode" panose="020B0602030504020204" pitchFamily="34" charset="0"/>
                        </a:rPr>
                        <a:t>Safe Democratic</a:t>
                      </a:r>
                      <a:r>
                        <a:rPr lang="en-US" sz="900" b="0" baseline="0" dirty="0">
                          <a:latin typeface="+mj-lt"/>
                          <a:cs typeface="Lucida Sans Unicode" panose="020B0602030504020204" pitchFamily="34" charset="0"/>
                        </a:rPr>
                        <a:t> seats</a:t>
                      </a:r>
                      <a:endParaRPr lang="en-US" sz="900" b="0" dirty="0">
                        <a:latin typeface="+mj-lt"/>
                        <a:cs typeface="Lucida Sans Unicode" panose="020B0602030504020204" pitchFamily="34" charset="0"/>
                      </a:endParaRP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+mj-lt"/>
                          <a:cs typeface="Lucida Sans Unicode" panose="020B0602030504020204" pitchFamily="34" charset="0"/>
                        </a:rPr>
                        <a:t>193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+mj-lt"/>
                          <a:cs typeface="Lucida Sans Unicode" panose="020B0602030504020204" pitchFamily="34" charset="0"/>
                        </a:rPr>
                        <a:t>Toss Up</a:t>
                      </a:r>
                      <a:r>
                        <a:rPr lang="en-US" sz="900" b="0" baseline="0" dirty="0">
                          <a:latin typeface="+mj-lt"/>
                          <a:cs typeface="Lucida Sans Unicode" panose="020B0602030504020204" pitchFamily="34" charset="0"/>
                        </a:rPr>
                        <a:t> or</a:t>
                      </a:r>
                      <a:r>
                        <a:rPr lang="en-US" sz="900" b="0" dirty="0">
                          <a:latin typeface="+mj-lt"/>
                          <a:cs typeface="Lucida Sans Unicode" panose="020B0602030504020204" pitchFamily="34" charset="0"/>
                        </a:rPr>
                        <a:t> Lean R/D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+mj-lt"/>
                          <a:cs typeface="Lucida Sans Unicode" panose="020B0602030504020204" pitchFamily="34" charset="0"/>
                        </a:rPr>
                        <a:t>61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480333"/>
                  </a:ext>
                </a:extLst>
              </a:tr>
            </a:tbl>
          </a:graphicData>
        </a:graphic>
      </p:graphicFrame>
      <p:sp>
        <p:nvSpPr>
          <p:cNvPr id="778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Alice Johnson | Slide last updated on: August 6, 2018</a:t>
            </a:r>
          </a:p>
        </p:txBody>
      </p:sp>
      <p:sp>
        <p:nvSpPr>
          <p:cNvPr id="779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Charlie Savage, “How the Impeachment Process Works,” </a:t>
            </a:r>
            <a:r>
              <a:rPr lang="en-US" sz="7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The New York Times,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 May 17, 2017; Rating from Cook Political Report, 2018.</a:t>
            </a:r>
          </a:p>
        </p:txBody>
      </p:sp>
      <p:cxnSp>
        <p:nvCxnSpPr>
          <p:cNvPr id="772" name="Straight Connector 771">
            <a:extLst>
              <a:ext uri="{FF2B5EF4-FFF2-40B4-BE49-F238E27FC236}">
                <a16:creationId xmlns:a16="http://schemas.microsoft.com/office/drawing/2014/main" id="{591B1EAD-2FB9-D64D-986E-C0652B2F16A9}"/>
              </a:ext>
            </a:extLst>
          </p:cNvPr>
          <p:cNvCxnSpPr>
            <a:cxnSpLocks/>
          </p:cNvCxnSpPr>
          <p:nvPr/>
        </p:nvCxnSpPr>
        <p:spPr bwMode="auto">
          <a:xfrm flipH="1">
            <a:off x="7426713" y="2235134"/>
            <a:ext cx="587297" cy="1210789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5" name="Straight Connector 774">
            <a:extLst>
              <a:ext uri="{FF2B5EF4-FFF2-40B4-BE49-F238E27FC236}">
                <a16:creationId xmlns:a16="http://schemas.microsoft.com/office/drawing/2014/main" id="{DACBA269-7939-384A-BEC0-46D21BF79654}"/>
              </a:ext>
            </a:extLst>
          </p:cNvPr>
          <p:cNvCxnSpPr>
            <a:cxnSpLocks/>
          </p:cNvCxnSpPr>
          <p:nvPr/>
        </p:nvCxnSpPr>
        <p:spPr bwMode="auto">
          <a:xfrm>
            <a:off x="6809678" y="1999842"/>
            <a:ext cx="52039" cy="1378289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0" name="TextBox 7">
            <a:extLst>
              <a:ext uri="{FF2B5EF4-FFF2-40B4-BE49-F238E27FC236}">
                <a16:creationId xmlns:a16="http://schemas.microsoft.com/office/drawing/2014/main" id="{6CE57738-3781-4C42-93C0-3368B782F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2662" y="3363544"/>
            <a:ext cx="7379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7F7F7F"/>
                </a:solidFill>
                <a:latin typeface="Verdana"/>
                <a:cs typeface="Verdana"/>
              </a:rPr>
              <a:t>Simple majority: 51</a:t>
            </a:r>
          </a:p>
        </p:txBody>
      </p:sp>
      <p:sp>
        <p:nvSpPr>
          <p:cNvPr id="783" name="Oval 782">
            <a:extLst>
              <a:ext uri="{FF2B5EF4-FFF2-40B4-BE49-F238E27FC236}">
                <a16:creationId xmlns:a16="http://schemas.microsoft.com/office/drawing/2014/main" id="{240DFFF0-A6DB-5B4B-868B-7E5A50159E7A}"/>
              </a:ext>
            </a:extLst>
          </p:cNvPr>
          <p:cNvSpPr/>
          <p:nvPr/>
        </p:nvSpPr>
        <p:spPr bwMode="auto">
          <a:xfrm rot="19023228">
            <a:off x="2950141" y="4748510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84" name="Oval 783">
            <a:extLst>
              <a:ext uri="{FF2B5EF4-FFF2-40B4-BE49-F238E27FC236}">
                <a16:creationId xmlns:a16="http://schemas.microsoft.com/office/drawing/2014/main" id="{B9988F50-DC09-1443-83F0-BCBC65FA4DBB}"/>
              </a:ext>
            </a:extLst>
          </p:cNvPr>
          <p:cNvSpPr/>
          <p:nvPr/>
        </p:nvSpPr>
        <p:spPr bwMode="auto">
          <a:xfrm rot="1996807">
            <a:off x="2950140" y="4507555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85" name="Oval 784">
            <a:extLst>
              <a:ext uri="{FF2B5EF4-FFF2-40B4-BE49-F238E27FC236}">
                <a16:creationId xmlns:a16="http://schemas.microsoft.com/office/drawing/2014/main" id="{B66251D8-9AA7-FE48-BB2E-FA832F2DDFA2}"/>
              </a:ext>
            </a:extLst>
          </p:cNvPr>
          <p:cNvSpPr/>
          <p:nvPr/>
        </p:nvSpPr>
        <p:spPr bwMode="auto">
          <a:xfrm>
            <a:off x="2793337" y="4748510"/>
            <a:ext cx="91440" cy="91440"/>
          </a:xfrm>
          <a:prstGeom prst="ellipse">
            <a:avLst/>
          </a:prstGeom>
          <a:solidFill>
            <a:srgbClr val="9EADC4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87" name="Oval 786">
            <a:extLst>
              <a:ext uri="{FF2B5EF4-FFF2-40B4-BE49-F238E27FC236}">
                <a16:creationId xmlns:a16="http://schemas.microsoft.com/office/drawing/2014/main" id="{9BDF111C-9777-4A41-885E-DDF21D34F40E}"/>
              </a:ext>
            </a:extLst>
          </p:cNvPr>
          <p:cNvSpPr/>
          <p:nvPr/>
        </p:nvSpPr>
        <p:spPr bwMode="auto">
          <a:xfrm>
            <a:off x="2950140" y="4282589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88" name="Oval 787">
            <a:extLst>
              <a:ext uri="{FF2B5EF4-FFF2-40B4-BE49-F238E27FC236}">
                <a16:creationId xmlns:a16="http://schemas.microsoft.com/office/drawing/2014/main" id="{32B92A83-EA47-F942-9743-91118BEE1177}"/>
              </a:ext>
            </a:extLst>
          </p:cNvPr>
          <p:cNvSpPr/>
          <p:nvPr/>
        </p:nvSpPr>
        <p:spPr bwMode="auto">
          <a:xfrm rot="1065057">
            <a:off x="7547467" y="4281593"/>
            <a:ext cx="91440" cy="91440"/>
          </a:xfrm>
          <a:prstGeom prst="ellipse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89" name="Oval 788">
            <a:extLst>
              <a:ext uri="{FF2B5EF4-FFF2-40B4-BE49-F238E27FC236}">
                <a16:creationId xmlns:a16="http://schemas.microsoft.com/office/drawing/2014/main" id="{7463CEFF-3F4A-4A4A-A763-F2C6DCFC3C31}"/>
              </a:ext>
            </a:extLst>
          </p:cNvPr>
          <p:cNvSpPr/>
          <p:nvPr/>
        </p:nvSpPr>
        <p:spPr bwMode="auto">
          <a:xfrm>
            <a:off x="7547467" y="4507555"/>
            <a:ext cx="91440" cy="91440"/>
          </a:xfrm>
          <a:prstGeom prst="ellipse">
            <a:avLst/>
          </a:prstGeom>
          <a:solidFill>
            <a:schemeClr val="accent2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90" name="Oval 789">
            <a:extLst>
              <a:ext uri="{FF2B5EF4-FFF2-40B4-BE49-F238E27FC236}">
                <a16:creationId xmlns:a16="http://schemas.microsoft.com/office/drawing/2014/main" id="{F92F9B80-2966-3548-8B53-B51255D5A312}"/>
              </a:ext>
            </a:extLst>
          </p:cNvPr>
          <p:cNvSpPr/>
          <p:nvPr/>
        </p:nvSpPr>
        <p:spPr bwMode="auto">
          <a:xfrm>
            <a:off x="7547467" y="4738037"/>
            <a:ext cx="91440" cy="91440"/>
          </a:xfrm>
          <a:prstGeom prst="ellipse">
            <a:avLst/>
          </a:prstGeom>
          <a:solidFill>
            <a:srgbClr val="9EADC4"/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791" name="Oval 790">
            <a:extLst>
              <a:ext uri="{FF2B5EF4-FFF2-40B4-BE49-F238E27FC236}">
                <a16:creationId xmlns:a16="http://schemas.microsoft.com/office/drawing/2014/main" id="{50F64F55-447C-AB46-9E7F-A1BD9D1E92AC}"/>
              </a:ext>
            </a:extLst>
          </p:cNvPr>
          <p:cNvSpPr/>
          <p:nvPr/>
        </p:nvSpPr>
        <p:spPr bwMode="auto">
          <a:xfrm rot="19023228">
            <a:off x="7386155" y="4742262"/>
            <a:ext cx="91440" cy="914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480246" y="5022000"/>
            <a:ext cx="8183509" cy="1097280"/>
            <a:chOff x="551618" y="5022000"/>
            <a:chExt cx="8183509" cy="1097280"/>
          </a:xfrm>
        </p:grpSpPr>
        <p:sp>
          <p:nvSpPr>
            <p:cNvPr id="781" name="Rectangle 780"/>
            <p:cNvSpPr/>
            <p:nvPr/>
          </p:nvSpPr>
          <p:spPr>
            <a:xfrm>
              <a:off x="551618" y="5022000"/>
              <a:ext cx="4114800" cy="1097280"/>
            </a:xfrm>
            <a:prstGeom prst="rect">
              <a:avLst/>
            </a:prstGeom>
            <a:solidFill>
              <a:srgbClr val="F0EA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0" rIns="91440" bIns="0" anchor="ctr" anchorCtr="0"/>
            <a:lstStyle/>
            <a:p>
              <a:pPr>
                <a:spcAft>
                  <a:spcPts val="600"/>
                </a:spcAft>
                <a:defRPr/>
              </a:pPr>
              <a:r>
                <a:rPr lang="en-US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Georgia"/>
                  <a:cs typeface="Georgia"/>
                </a:rPr>
                <a:t>Impeachment process</a:t>
              </a:r>
              <a:endParaRPr lang="en-US" sz="1000" dirty="0">
                <a:solidFill>
                  <a:schemeClr val="tx1"/>
                </a:solidFill>
                <a:latin typeface="Georgia"/>
                <a:cs typeface="Georgia"/>
              </a:endParaRPr>
            </a:p>
            <a:p>
              <a:pPr marL="114300" indent="-114300">
                <a:spcAft>
                  <a:spcPts val="6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050" dirty="0">
                  <a:solidFill>
                    <a:schemeClr val="tx1"/>
                  </a:solidFill>
                  <a:latin typeface="Georgia"/>
                  <a:cs typeface="Georgia"/>
                </a:rPr>
                <a:t>Simple majority vote in House to indict president for “treason, bribery, or other high crimes &amp; misdemeanors”</a:t>
              </a:r>
              <a:endParaRPr lang="en-US" sz="1050" b="1" dirty="0">
                <a:solidFill>
                  <a:schemeClr val="tx1"/>
                </a:solidFill>
                <a:latin typeface="Georgia"/>
                <a:cs typeface="Georgia"/>
              </a:endParaRPr>
            </a:p>
            <a:p>
              <a:pPr marL="114300" indent="-114300">
                <a:spcAft>
                  <a:spcPts val="6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050" dirty="0">
                  <a:solidFill>
                    <a:schemeClr val="tx1"/>
                  </a:solidFill>
                  <a:latin typeface="Georgia"/>
                  <a:cs typeface="Georgia"/>
                </a:rPr>
                <a:t>2/3 vote in the Senate to convict president and remove from office</a:t>
              </a:r>
            </a:p>
          </p:txBody>
        </p:sp>
        <p:sp>
          <p:nvSpPr>
            <p:cNvPr id="782" name="Rectangle 781"/>
            <p:cNvSpPr/>
            <p:nvPr/>
          </p:nvSpPr>
          <p:spPr>
            <a:xfrm>
              <a:off x="4620327" y="5022000"/>
              <a:ext cx="4114800" cy="1097280"/>
            </a:xfrm>
            <a:prstGeom prst="rect">
              <a:avLst/>
            </a:prstGeom>
            <a:solidFill>
              <a:srgbClr val="F0EA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0" rIns="91440" bIns="0" anchor="ctr" anchorCtr="0"/>
            <a:lstStyle/>
            <a:p>
              <a:pPr>
                <a:spcAft>
                  <a:spcPts val="600"/>
                </a:spcAft>
                <a:defRPr/>
              </a:pPr>
              <a:r>
                <a:rPr lang="en-US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Georgia"/>
                  <a:cs typeface="Georgia"/>
                </a:rPr>
                <a:t>25</a:t>
              </a:r>
              <a:r>
                <a:rPr lang="en-US" sz="1200" b="1" baseline="30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Georgia"/>
                  <a:cs typeface="Georgia"/>
                </a:rPr>
                <a:t>th</a:t>
              </a:r>
              <a:r>
                <a:rPr lang="en-US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Georgia"/>
                  <a:cs typeface="Georgia"/>
                </a:rPr>
                <a:t> Amendment process</a:t>
              </a:r>
              <a:endParaRPr lang="en-US" sz="1000" dirty="0">
                <a:solidFill>
                  <a:schemeClr val="tx1"/>
                </a:solidFill>
                <a:latin typeface="Georgia"/>
                <a:cs typeface="Georgia"/>
              </a:endParaRPr>
            </a:p>
            <a:p>
              <a:pPr marL="114300" indent="-114300">
                <a:spcAft>
                  <a:spcPts val="6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050" dirty="0">
                  <a:solidFill>
                    <a:schemeClr val="tx1"/>
                  </a:solidFill>
                  <a:latin typeface="Georgia"/>
                  <a:cs typeface="Georgia"/>
                </a:rPr>
                <a:t>VP and a majority of the cabinet tell Congress the president is “unable to discharge the powers &amp; duties of his office”</a:t>
              </a:r>
              <a:endParaRPr lang="en-US" sz="1050" b="1" dirty="0">
                <a:solidFill>
                  <a:schemeClr val="tx1"/>
                </a:solidFill>
                <a:latin typeface="Georgia"/>
                <a:cs typeface="Georgia"/>
              </a:endParaRPr>
            </a:p>
            <a:p>
              <a:pPr marL="114300" indent="-114300">
                <a:spcAft>
                  <a:spcPts val="6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050" dirty="0">
                  <a:solidFill>
                    <a:schemeClr val="tx1"/>
                  </a:solidFill>
                  <a:latin typeface="Georgia"/>
                  <a:cs typeface="Georgia"/>
                </a:rPr>
                <a:t>If the president appeals, 2/3 vote in both House and Senate removes president from office</a:t>
              </a:r>
            </a:p>
          </p:txBody>
        </p:sp>
      </p:grpSp>
      <p:sp>
        <p:nvSpPr>
          <p:cNvPr id="793" name="TextBox 7"/>
          <p:cNvSpPr txBox="1">
            <a:spLocks noChangeArrowheads="1"/>
          </p:cNvSpPr>
          <p:nvPr/>
        </p:nvSpPr>
        <p:spPr bwMode="auto">
          <a:xfrm>
            <a:off x="478755" y="1860945"/>
            <a:ext cx="8941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7F7F7F"/>
                </a:solidFill>
                <a:latin typeface="Verdana"/>
                <a:cs typeface="Verdana"/>
              </a:rPr>
              <a:t>2/3 majority: 291</a:t>
            </a:r>
          </a:p>
        </p:txBody>
      </p:sp>
      <p:cxnSp>
        <p:nvCxnSpPr>
          <p:cNvPr id="786" name="Straight Connector 785">
            <a:extLst>
              <a:ext uri="{FF2B5EF4-FFF2-40B4-BE49-F238E27FC236}">
                <a16:creationId xmlns:a16="http://schemas.microsoft.com/office/drawing/2014/main" id="{965809F4-26B8-D845-A2CC-256D5E6E7C1C}"/>
              </a:ext>
            </a:extLst>
          </p:cNvPr>
          <p:cNvCxnSpPr>
            <a:cxnSpLocks/>
          </p:cNvCxnSpPr>
          <p:nvPr/>
        </p:nvCxnSpPr>
        <p:spPr bwMode="auto">
          <a:xfrm>
            <a:off x="1197298" y="2063295"/>
            <a:ext cx="671569" cy="1352989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51" name="Picture 7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052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Arrow Connector 18"/>
          <p:cNvCxnSpPr/>
          <p:nvPr/>
        </p:nvCxnSpPr>
        <p:spPr>
          <a:xfrm flipV="1">
            <a:off x="1041062" y="2147213"/>
            <a:ext cx="0" cy="2513969"/>
          </a:xfrm>
          <a:prstGeom prst="straightConnector1">
            <a:avLst/>
          </a:prstGeom>
          <a:ln w="28575">
            <a:solidFill>
              <a:srgbClr val="9D7C46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>
            <a:spLocks noChangeAspect="1"/>
          </p:cNvSpPr>
          <p:nvPr/>
        </p:nvSpPr>
        <p:spPr>
          <a:xfrm>
            <a:off x="950501" y="2055495"/>
            <a:ext cx="181122" cy="182880"/>
          </a:xfrm>
          <a:prstGeom prst="ellipse">
            <a:avLst/>
          </a:prstGeom>
          <a:solidFill>
            <a:srgbClr val="9D7C46"/>
          </a:solidFill>
          <a:ln>
            <a:solidFill>
              <a:srgbClr val="9D7C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161365" y="1964957"/>
            <a:ext cx="4925535" cy="349839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None/>
              <a:defRPr/>
            </a:pPr>
            <a:r>
              <a:rPr lang="en-US" altLang="en-US" sz="1600" dirty="0">
                <a:latin typeface="Georgia"/>
                <a:cs typeface="Georgia"/>
              </a:rPr>
              <a:t>Eight things to watch in 2018</a:t>
            </a:r>
          </a:p>
          <a:p>
            <a:pPr marL="463550" indent="-354013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altLang="en-US" sz="1600" dirty="0">
                <a:latin typeface="Georgia"/>
                <a:cs typeface="Georgia"/>
              </a:rPr>
              <a:t>Generic ballot polling</a:t>
            </a:r>
          </a:p>
          <a:p>
            <a:pPr marL="463550" indent="-354013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altLang="en-US" sz="1600" dirty="0">
                <a:latin typeface="Georgia"/>
                <a:cs typeface="Georgia"/>
              </a:rPr>
              <a:t>Direction of country polling</a:t>
            </a:r>
          </a:p>
          <a:p>
            <a:pPr marL="463550" indent="-354013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altLang="en-US" sz="1600" dirty="0">
                <a:latin typeface="Georgia"/>
                <a:cs typeface="Georgia"/>
              </a:rPr>
              <a:t>Trump approval ratings</a:t>
            </a:r>
          </a:p>
          <a:p>
            <a:pPr marL="463550" indent="-354013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altLang="en-US" sz="1600" dirty="0">
                <a:latin typeface="Georgia"/>
                <a:cs typeface="Georgia"/>
              </a:rPr>
              <a:t>Trump approval by intensity</a:t>
            </a:r>
          </a:p>
          <a:p>
            <a:pPr marL="463550" indent="-354013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altLang="en-US" sz="1600" dirty="0">
                <a:latin typeface="Georgia"/>
                <a:cs typeface="Georgia"/>
              </a:rPr>
              <a:t>Political party approval ratings</a:t>
            </a:r>
          </a:p>
          <a:p>
            <a:pPr marL="463550" indent="-354013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altLang="en-US" sz="1600" dirty="0">
                <a:latin typeface="Georgia"/>
                <a:cs typeface="Georgia"/>
              </a:rPr>
              <a:t>Consumer confidence/consumer sentiment</a:t>
            </a:r>
          </a:p>
          <a:p>
            <a:pPr marL="463550" indent="-354013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altLang="en-US" sz="1600" dirty="0">
                <a:latin typeface="Georgia"/>
                <a:cs typeface="Georgia"/>
              </a:rPr>
              <a:t>Unemployment rate</a:t>
            </a:r>
          </a:p>
          <a:p>
            <a:pPr marL="463550" indent="-354013">
              <a:lnSpc>
                <a:spcPct val="10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1600" dirty="0">
                <a:latin typeface="Georgia"/>
                <a:cs typeface="Georgia"/>
              </a:rPr>
              <a:t>Policy polling: tax reform vs. ACA</a:t>
            </a:r>
          </a:p>
          <a:p>
            <a:pPr marL="109537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>
                <a:latin typeface="Georgia"/>
                <a:cs typeface="Georgia"/>
              </a:rPr>
              <a:t>Political trends in the US</a:t>
            </a:r>
          </a:p>
          <a:p>
            <a:pPr marL="463550" indent="-285750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1600" dirty="0">
                <a:latin typeface="Georgia"/>
                <a:cs typeface="Georgia"/>
              </a:rPr>
              <a:t>Previous wave elections</a:t>
            </a:r>
          </a:p>
          <a:p>
            <a:pPr marL="463550" indent="-285750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1600" dirty="0">
                <a:latin typeface="Georgia"/>
                <a:cs typeface="Georgia"/>
              </a:rPr>
              <a:t>Insights on 2020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2</a:t>
            </a:fld>
            <a:endParaRPr lang="en-US" dirty="0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950501" y="4632530"/>
            <a:ext cx="181122" cy="182880"/>
          </a:xfrm>
          <a:prstGeom prst="ellipse">
            <a:avLst/>
          </a:prstGeom>
          <a:solidFill>
            <a:schemeClr val="bg1"/>
          </a:solidFill>
          <a:ln>
            <a:solidFill>
              <a:srgbClr val="9D7C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Title 7"/>
          <p:cNvSpPr txBox="1">
            <a:spLocks/>
          </p:cNvSpPr>
          <p:nvPr/>
        </p:nvSpPr>
        <p:spPr>
          <a:xfrm>
            <a:off x="404814" y="1122363"/>
            <a:ext cx="8167688" cy="111601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200" b="1" dirty="0">
                <a:solidFill>
                  <a:srgbClr val="595959"/>
                </a:solidFill>
                <a:latin typeface="Georgia" charset="0"/>
                <a:ea typeface="ＭＳ Ｐゴシック" charset="-128"/>
                <a:cs typeface="MS PGothic" charset="-128"/>
              </a:rPr>
              <a:t>Roadmap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5415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"/>
          <p:cNvSpPr txBox="1">
            <a:spLocks/>
          </p:cNvSpPr>
          <p:nvPr/>
        </p:nvSpPr>
        <p:spPr bwMode="auto">
          <a:xfrm>
            <a:off x="404808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Trump’s narrow victories in key states leave him vulnerable to even a small swing in 2020</a:t>
            </a:r>
          </a:p>
        </p:txBody>
      </p:sp>
      <p:sp>
        <p:nvSpPr>
          <p:cNvPr id="261" name="TextBox 13"/>
          <p:cNvSpPr txBox="1">
            <a:spLocks noChangeArrowheads="1"/>
          </p:cNvSpPr>
          <p:nvPr/>
        </p:nvSpPr>
        <p:spPr bwMode="auto">
          <a:xfrm>
            <a:off x="411285" y="1836742"/>
            <a:ext cx="283923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0C396F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Clinton win   </a:t>
            </a:r>
            <a:r>
              <a:rPr lang="en-US" altLang="en-US" sz="1000" b="1" dirty="0">
                <a:solidFill>
                  <a:srgbClr val="B22830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Trump win</a:t>
            </a:r>
          </a:p>
        </p:txBody>
      </p:sp>
      <p:sp>
        <p:nvSpPr>
          <p:cNvPr id="262" name="Rectangle 14"/>
          <p:cNvSpPr>
            <a:spLocks noChangeArrowheads="1"/>
          </p:cNvSpPr>
          <p:nvPr/>
        </p:nvSpPr>
        <p:spPr bwMode="auto">
          <a:xfrm>
            <a:off x="411285" y="1557209"/>
            <a:ext cx="4100506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Georgia"/>
                <a:cs typeface="Georgia"/>
              </a:rPr>
              <a:t>10 states were decided by less than 5%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2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Nicholas Wu | Slide last updated on: July 27, 2018</a:t>
            </a:r>
          </a:p>
        </p:txBody>
      </p:sp>
      <p:sp>
        <p:nvSpPr>
          <p:cNvPr id="128" name="Text Placeholder 18"/>
          <p:cNvSpPr txBox="1">
            <a:spLocks/>
          </p:cNvSpPr>
          <p:nvPr/>
        </p:nvSpPr>
        <p:spPr bwMode="auto">
          <a:xfrm>
            <a:off x="404807" y="6143905"/>
            <a:ext cx="8247721" cy="3054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*Clinton won Maine’s statewide vote, but Trump received an electoral vote for winning the 2nd district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700" dirty="0">
                <a:solidFill>
                  <a:srgbClr val="595959"/>
                </a:solidFill>
              </a:rPr>
              <a:t>Source: National Journal research, 2018.</a:t>
            </a:r>
          </a:p>
        </p:txBody>
      </p:sp>
      <p:sp>
        <p:nvSpPr>
          <p:cNvPr id="140" name="Freeform 26">
            <a:extLst>
              <a:ext uri="{FF2B5EF4-FFF2-40B4-BE49-F238E27FC236}">
                <a16:creationId xmlns:a16="http://schemas.microsoft.com/office/drawing/2014/main" id="{32CBA2C6-397F-4348-9B23-8B08366608CB}"/>
              </a:ext>
            </a:extLst>
          </p:cNvPr>
          <p:cNvSpPr>
            <a:spLocks/>
          </p:cNvSpPr>
          <p:nvPr/>
        </p:nvSpPr>
        <p:spPr bwMode="auto">
          <a:xfrm>
            <a:off x="1380355" y="5212283"/>
            <a:ext cx="973808" cy="711765"/>
          </a:xfrm>
          <a:custGeom>
            <a:avLst/>
            <a:gdLst>
              <a:gd name="T0" fmla="*/ 913852 w 450"/>
              <a:gd name="T1" fmla="*/ 622508 h 356"/>
              <a:gd name="T2" fmla="*/ 840492 w 450"/>
              <a:gd name="T3" fmla="*/ 565916 h 356"/>
              <a:gd name="T4" fmla="*/ 773421 w 450"/>
              <a:gd name="T5" fmla="*/ 507229 h 356"/>
              <a:gd name="T6" fmla="*/ 714733 w 450"/>
              <a:gd name="T7" fmla="*/ 528188 h 356"/>
              <a:gd name="T8" fmla="*/ 641373 w 450"/>
              <a:gd name="T9" fmla="*/ 496749 h 356"/>
              <a:gd name="T10" fmla="*/ 563822 w 450"/>
              <a:gd name="T11" fmla="*/ 301822 h 356"/>
              <a:gd name="T12" fmla="*/ 503038 w 450"/>
              <a:gd name="T13" fmla="*/ 46112 h 356"/>
              <a:gd name="T14" fmla="*/ 459022 w 450"/>
              <a:gd name="T15" fmla="*/ 35632 h 356"/>
              <a:gd name="T16" fmla="*/ 396142 w 450"/>
              <a:gd name="T17" fmla="*/ 35632 h 356"/>
              <a:gd name="T18" fmla="*/ 337455 w 450"/>
              <a:gd name="T19" fmla="*/ 29344 h 356"/>
              <a:gd name="T20" fmla="*/ 291343 w 450"/>
              <a:gd name="T21" fmla="*/ 10480 h 356"/>
              <a:gd name="T22" fmla="*/ 241039 w 450"/>
              <a:gd name="T23" fmla="*/ 0 h 356"/>
              <a:gd name="T24" fmla="*/ 184447 w 450"/>
              <a:gd name="T25" fmla="*/ 18864 h 356"/>
              <a:gd name="T26" fmla="*/ 127855 w 450"/>
              <a:gd name="T27" fmla="*/ 33536 h 356"/>
              <a:gd name="T28" fmla="*/ 88032 w 450"/>
              <a:gd name="T29" fmla="*/ 98511 h 356"/>
              <a:gd name="T30" fmla="*/ 62880 w 450"/>
              <a:gd name="T31" fmla="*/ 127855 h 356"/>
              <a:gd name="T32" fmla="*/ 104800 w 450"/>
              <a:gd name="T33" fmla="*/ 190735 h 356"/>
              <a:gd name="T34" fmla="*/ 134143 w 450"/>
              <a:gd name="T35" fmla="*/ 236846 h 356"/>
              <a:gd name="T36" fmla="*/ 96416 w 450"/>
              <a:gd name="T37" fmla="*/ 215887 h 356"/>
              <a:gd name="T38" fmla="*/ 37728 w 450"/>
              <a:gd name="T39" fmla="*/ 224270 h 356"/>
              <a:gd name="T40" fmla="*/ 10480 w 450"/>
              <a:gd name="T41" fmla="*/ 253614 h 356"/>
              <a:gd name="T42" fmla="*/ 27248 w 450"/>
              <a:gd name="T43" fmla="*/ 295534 h 356"/>
              <a:gd name="T44" fmla="*/ 58688 w 450"/>
              <a:gd name="T45" fmla="*/ 316494 h 356"/>
              <a:gd name="T46" fmla="*/ 125759 w 450"/>
              <a:gd name="T47" fmla="*/ 314398 h 356"/>
              <a:gd name="T48" fmla="*/ 138335 w 450"/>
              <a:gd name="T49" fmla="*/ 350030 h 356"/>
              <a:gd name="T50" fmla="*/ 96416 w 450"/>
              <a:gd name="T51" fmla="*/ 362606 h 356"/>
              <a:gd name="T52" fmla="*/ 67072 w 450"/>
              <a:gd name="T53" fmla="*/ 375181 h 356"/>
              <a:gd name="T54" fmla="*/ 46112 w 450"/>
              <a:gd name="T55" fmla="*/ 398237 h 356"/>
              <a:gd name="T56" fmla="*/ 8384 w 450"/>
              <a:gd name="T57" fmla="*/ 444349 h 356"/>
              <a:gd name="T58" fmla="*/ 23056 w 450"/>
              <a:gd name="T59" fmla="*/ 496749 h 356"/>
              <a:gd name="T60" fmla="*/ 46112 w 450"/>
              <a:gd name="T61" fmla="*/ 542860 h 356"/>
              <a:gd name="T62" fmla="*/ 88032 w 450"/>
              <a:gd name="T63" fmla="*/ 570108 h 356"/>
              <a:gd name="T64" fmla="*/ 134143 w 450"/>
              <a:gd name="T65" fmla="*/ 599452 h 356"/>
              <a:gd name="T66" fmla="*/ 167679 w 450"/>
              <a:gd name="T67" fmla="*/ 616220 h 356"/>
              <a:gd name="T68" fmla="*/ 209599 w 450"/>
              <a:gd name="T69" fmla="*/ 612028 h 356"/>
              <a:gd name="T70" fmla="*/ 167679 w 450"/>
              <a:gd name="T71" fmla="*/ 702155 h 356"/>
              <a:gd name="T72" fmla="*/ 115280 w 450"/>
              <a:gd name="T73" fmla="*/ 727307 h 356"/>
              <a:gd name="T74" fmla="*/ 150911 w 450"/>
              <a:gd name="T75" fmla="*/ 739883 h 356"/>
              <a:gd name="T76" fmla="*/ 211695 w 450"/>
              <a:gd name="T77" fmla="*/ 697963 h 356"/>
              <a:gd name="T78" fmla="*/ 245231 w 450"/>
              <a:gd name="T79" fmla="*/ 670716 h 356"/>
              <a:gd name="T80" fmla="*/ 289247 w 450"/>
              <a:gd name="T81" fmla="*/ 639276 h 356"/>
              <a:gd name="T82" fmla="*/ 310207 w 450"/>
              <a:gd name="T83" fmla="*/ 616220 h 356"/>
              <a:gd name="T84" fmla="*/ 301823 w 450"/>
              <a:gd name="T85" fmla="*/ 574300 h 356"/>
              <a:gd name="T86" fmla="*/ 343743 w 450"/>
              <a:gd name="T87" fmla="*/ 505133 h 356"/>
              <a:gd name="T88" fmla="*/ 356318 w 450"/>
              <a:gd name="T89" fmla="*/ 519805 h 356"/>
              <a:gd name="T90" fmla="*/ 341647 w 450"/>
              <a:gd name="T91" fmla="*/ 580588 h 356"/>
              <a:gd name="T92" fmla="*/ 389854 w 450"/>
              <a:gd name="T93" fmla="*/ 557532 h 356"/>
              <a:gd name="T94" fmla="*/ 427582 w 450"/>
              <a:gd name="T95" fmla="*/ 534476 h 356"/>
              <a:gd name="T96" fmla="*/ 433870 w 450"/>
              <a:gd name="T97" fmla="*/ 500941 h 356"/>
              <a:gd name="T98" fmla="*/ 492558 w 450"/>
              <a:gd name="T99" fmla="*/ 509325 h 356"/>
              <a:gd name="T100" fmla="*/ 557534 w 450"/>
              <a:gd name="T101" fmla="*/ 519805 h 356"/>
              <a:gd name="T102" fmla="*/ 630893 w 450"/>
              <a:gd name="T103" fmla="*/ 523996 h 356"/>
              <a:gd name="T104" fmla="*/ 687485 w 450"/>
              <a:gd name="T105" fmla="*/ 544956 h 356"/>
              <a:gd name="T106" fmla="*/ 731501 w 450"/>
              <a:gd name="T107" fmla="*/ 568012 h 356"/>
              <a:gd name="T108" fmla="*/ 765037 w 450"/>
              <a:gd name="T109" fmla="*/ 551244 h 356"/>
              <a:gd name="T110" fmla="*/ 832108 w 450"/>
              <a:gd name="T111" fmla="*/ 593164 h 356"/>
              <a:gd name="T112" fmla="*/ 882412 w 450"/>
              <a:gd name="T113" fmla="*/ 635084 h 356"/>
              <a:gd name="T114" fmla="*/ 928524 w 450"/>
              <a:gd name="T115" fmla="*/ 679099 h 35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450" h="356">
                <a:moveTo>
                  <a:pt x="443" y="324"/>
                </a:moveTo>
                <a:lnTo>
                  <a:pt x="445" y="323"/>
                </a:lnTo>
                <a:lnTo>
                  <a:pt x="449" y="318"/>
                </a:lnTo>
                <a:lnTo>
                  <a:pt x="450" y="311"/>
                </a:lnTo>
                <a:lnTo>
                  <a:pt x="444" y="303"/>
                </a:lnTo>
                <a:lnTo>
                  <a:pt x="436" y="297"/>
                </a:lnTo>
                <a:lnTo>
                  <a:pt x="430" y="294"/>
                </a:lnTo>
                <a:lnTo>
                  <a:pt x="427" y="293"/>
                </a:lnTo>
                <a:lnTo>
                  <a:pt x="422" y="290"/>
                </a:lnTo>
                <a:lnTo>
                  <a:pt x="417" y="285"/>
                </a:lnTo>
                <a:lnTo>
                  <a:pt x="407" y="278"/>
                </a:lnTo>
                <a:lnTo>
                  <a:pt x="401" y="270"/>
                </a:lnTo>
                <a:lnTo>
                  <a:pt x="396" y="263"/>
                </a:lnTo>
                <a:lnTo>
                  <a:pt x="394" y="259"/>
                </a:lnTo>
                <a:lnTo>
                  <a:pt x="389" y="255"/>
                </a:lnTo>
                <a:lnTo>
                  <a:pt x="383" y="250"/>
                </a:lnTo>
                <a:lnTo>
                  <a:pt x="376" y="245"/>
                </a:lnTo>
                <a:lnTo>
                  <a:pt x="369" y="242"/>
                </a:lnTo>
                <a:lnTo>
                  <a:pt x="364" y="239"/>
                </a:lnTo>
                <a:lnTo>
                  <a:pt x="359" y="237"/>
                </a:lnTo>
                <a:lnTo>
                  <a:pt x="356" y="237"/>
                </a:lnTo>
                <a:lnTo>
                  <a:pt x="352" y="241"/>
                </a:lnTo>
                <a:lnTo>
                  <a:pt x="346" y="247"/>
                </a:lnTo>
                <a:lnTo>
                  <a:pt x="341" y="252"/>
                </a:lnTo>
                <a:lnTo>
                  <a:pt x="335" y="255"/>
                </a:lnTo>
                <a:lnTo>
                  <a:pt x="329" y="251"/>
                </a:lnTo>
                <a:lnTo>
                  <a:pt x="323" y="244"/>
                </a:lnTo>
                <a:lnTo>
                  <a:pt x="318" y="239"/>
                </a:lnTo>
                <a:lnTo>
                  <a:pt x="312" y="236"/>
                </a:lnTo>
                <a:lnTo>
                  <a:pt x="306" y="237"/>
                </a:lnTo>
                <a:lnTo>
                  <a:pt x="299" y="240"/>
                </a:lnTo>
                <a:lnTo>
                  <a:pt x="293" y="240"/>
                </a:lnTo>
                <a:lnTo>
                  <a:pt x="290" y="236"/>
                </a:lnTo>
                <a:lnTo>
                  <a:pt x="285" y="218"/>
                </a:lnTo>
                <a:lnTo>
                  <a:pt x="277" y="182"/>
                </a:lnTo>
                <a:lnTo>
                  <a:pt x="269" y="144"/>
                </a:lnTo>
                <a:lnTo>
                  <a:pt x="263" y="118"/>
                </a:lnTo>
                <a:lnTo>
                  <a:pt x="258" y="93"/>
                </a:lnTo>
                <a:lnTo>
                  <a:pt x="251" y="61"/>
                </a:lnTo>
                <a:lnTo>
                  <a:pt x="244" y="34"/>
                </a:lnTo>
                <a:lnTo>
                  <a:pt x="242" y="22"/>
                </a:lnTo>
                <a:lnTo>
                  <a:pt x="240" y="22"/>
                </a:lnTo>
                <a:lnTo>
                  <a:pt x="237" y="22"/>
                </a:lnTo>
                <a:lnTo>
                  <a:pt x="233" y="22"/>
                </a:lnTo>
                <a:lnTo>
                  <a:pt x="229" y="21"/>
                </a:lnTo>
                <a:lnTo>
                  <a:pt x="225" y="19"/>
                </a:lnTo>
                <a:lnTo>
                  <a:pt x="222" y="17"/>
                </a:lnTo>
                <a:lnTo>
                  <a:pt x="219" y="17"/>
                </a:lnTo>
                <a:lnTo>
                  <a:pt x="213" y="17"/>
                </a:lnTo>
                <a:lnTo>
                  <a:pt x="209" y="17"/>
                </a:lnTo>
                <a:lnTo>
                  <a:pt x="205" y="17"/>
                </a:lnTo>
                <a:lnTo>
                  <a:pt x="200" y="17"/>
                </a:lnTo>
                <a:lnTo>
                  <a:pt x="194" y="17"/>
                </a:lnTo>
                <a:lnTo>
                  <a:pt x="189" y="17"/>
                </a:lnTo>
                <a:lnTo>
                  <a:pt x="183" y="17"/>
                </a:lnTo>
                <a:lnTo>
                  <a:pt x="178" y="16"/>
                </a:lnTo>
                <a:lnTo>
                  <a:pt x="174" y="15"/>
                </a:lnTo>
                <a:lnTo>
                  <a:pt x="168" y="13"/>
                </a:lnTo>
                <a:lnTo>
                  <a:pt x="164" y="13"/>
                </a:lnTo>
                <a:lnTo>
                  <a:pt x="161" y="14"/>
                </a:lnTo>
                <a:lnTo>
                  <a:pt x="157" y="15"/>
                </a:lnTo>
                <a:lnTo>
                  <a:pt x="154" y="15"/>
                </a:lnTo>
                <a:lnTo>
                  <a:pt x="152" y="13"/>
                </a:lnTo>
                <a:lnTo>
                  <a:pt x="149" y="11"/>
                </a:lnTo>
                <a:lnTo>
                  <a:pt x="144" y="7"/>
                </a:lnTo>
                <a:lnTo>
                  <a:pt x="139" y="5"/>
                </a:lnTo>
                <a:lnTo>
                  <a:pt x="139" y="2"/>
                </a:lnTo>
                <a:lnTo>
                  <a:pt x="138" y="2"/>
                </a:lnTo>
                <a:lnTo>
                  <a:pt x="133" y="2"/>
                </a:lnTo>
                <a:lnTo>
                  <a:pt x="126" y="2"/>
                </a:lnTo>
                <a:lnTo>
                  <a:pt x="121" y="1"/>
                </a:lnTo>
                <a:lnTo>
                  <a:pt x="115" y="0"/>
                </a:lnTo>
                <a:lnTo>
                  <a:pt x="111" y="1"/>
                </a:lnTo>
                <a:lnTo>
                  <a:pt x="108" y="4"/>
                </a:lnTo>
                <a:lnTo>
                  <a:pt x="106" y="5"/>
                </a:lnTo>
                <a:lnTo>
                  <a:pt x="101" y="6"/>
                </a:lnTo>
                <a:lnTo>
                  <a:pt x="95" y="7"/>
                </a:lnTo>
                <a:lnTo>
                  <a:pt x="88" y="9"/>
                </a:lnTo>
                <a:lnTo>
                  <a:pt x="83" y="12"/>
                </a:lnTo>
                <a:lnTo>
                  <a:pt x="78" y="14"/>
                </a:lnTo>
                <a:lnTo>
                  <a:pt x="73" y="15"/>
                </a:lnTo>
                <a:lnTo>
                  <a:pt x="68" y="15"/>
                </a:lnTo>
                <a:lnTo>
                  <a:pt x="64" y="14"/>
                </a:lnTo>
                <a:lnTo>
                  <a:pt x="61" y="16"/>
                </a:lnTo>
                <a:lnTo>
                  <a:pt x="60" y="23"/>
                </a:lnTo>
                <a:lnTo>
                  <a:pt x="58" y="32"/>
                </a:lnTo>
                <a:lnTo>
                  <a:pt x="58" y="40"/>
                </a:lnTo>
                <a:lnTo>
                  <a:pt x="55" y="45"/>
                </a:lnTo>
                <a:lnTo>
                  <a:pt x="49" y="47"/>
                </a:lnTo>
                <a:lnTo>
                  <a:pt x="42" y="47"/>
                </a:lnTo>
                <a:lnTo>
                  <a:pt x="38" y="49"/>
                </a:lnTo>
                <a:lnTo>
                  <a:pt x="34" y="50"/>
                </a:lnTo>
                <a:lnTo>
                  <a:pt x="31" y="52"/>
                </a:lnTo>
                <a:lnTo>
                  <a:pt x="28" y="54"/>
                </a:lnTo>
                <a:lnTo>
                  <a:pt x="28" y="58"/>
                </a:lnTo>
                <a:lnTo>
                  <a:pt x="30" y="61"/>
                </a:lnTo>
                <a:lnTo>
                  <a:pt x="32" y="65"/>
                </a:lnTo>
                <a:lnTo>
                  <a:pt x="36" y="68"/>
                </a:lnTo>
                <a:lnTo>
                  <a:pt x="41" y="73"/>
                </a:lnTo>
                <a:lnTo>
                  <a:pt x="46" y="78"/>
                </a:lnTo>
                <a:lnTo>
                  <a:pt x="48" y="85"/>
                </a:lnTo>
                <a:lnTo>
                  <a:pt x="50" y="91"/>
                </a:lnTo>
                <a:lnTo>
                  <a:pt x="55" y="92"/>
                </a:lnTo>
                <a:lnTo>
                  <a:pt x="58" y="93"/>
                </a:lnTo>
                <a:lnTo>
                  <a:pt x="61" y="97"/>
                </a:lnTo>
                <a:lnTo>
                  <a:pt x="63" y="103"/>
                </a:lnTo>
                <a:lnTo>
                  <a:pt x="64" y="110"/>
                </a:lnTo>
                <a:lnTo>
                  <a:pt x="64" y="113"/>
                </a:lnTo>
                <a:lnTo>
                  <a:pt x="61" y="115"/>
                </a:lnTo>
                <a:lnTo>
                  <a:pt x="57" y="114"/>
                </a:lnTo>
                <a:lnTo>
                  <a:pt x="54" y="112"/>
                </a:lnTo>
                <a:lnTo>
                  <a:pt x="50" y="110"/>
                </a:lnTo>
                <a:lnTo>
                  <a:pt x="48" y="106"/>
                </a:lnTo>
                <a:lnTo>
                  <a:pt x="46" y="103"/>
                </a:lnTo>
                <a:lnTo>
                  <a:pt x="45" y="100"/>
                </a:lnTo>
                <a:lnTo>
                  <a:pt x="42" y="99"/>
                </a:lnTo>
                <a:lnTo>
                  <a:pt x="38" y="100"/>
                </a:lnTo>
                <a:lnTo>
                  <a:pt x="31" y="103"/>
                </a:lnTo>
                <a:lnTo>
                  <a:pt x="25" y="105"/>
                </a:lnTo>
                <a:lnTo>
                  <a:pt x="18" y="107"/>
                </a:lnTo>
                <a:lnTo>
                  <a:pt x="11" y="110"/>
                </a:lnTo>
                <a:lnTo>
                  <a:pt x="5" y="111"/>
                </a:lnTo>
                <a:lnTo>
                  <a:pt x="1" y="114"/>
                </a:lnTo>
                <a:lnTo>
                  <a:pt x="0" y="116"/>
                </a:lnTo>
                <a:lnTo>
                  <a:pt x="1" y="119"/>
                </a:lnTo>
                <a:lnTo>
                  <a:pt x="5" y="121"/>
                </a:lnTo>
                <a:lnTo>
                  <a:pt x="10" y="123"/>
                </a:lnTo>
                <a:lnTo>
                  <a:pt x="15" y="126"/>
                </a:lnTo>
                <a:lnTo>
                  <a:pt x="15" y="129"/>
                </a:lnTo>
                <a:lnTo>
                  <a:pt x="12" y="134"/>
                </a:lnTo>
                <a:lnTo>
                  <a:pt x="12" y="137"/>
                </a:lnTo>
                <a:lnTo>
                  <a:pt x="13" y="141"/>
                </a:lnTo>
                <a:lnTo>
                  <a:pt x="16" y="146"/>
                </a:lnTo>
                <a:lnTo>
                  <a:pt x="17" y="151"/>
                </a:lnTo>
                <a:lnTo>
                  <a:pt x="18" y="154"/>
                </a:lnTo>
                <a:lnTo>
                  <a:pt x="20" y="156"/>
                </a:lnTo>
                <a:lnTo>
                  <a:pt x="24" y="153"/>
                </a:lnTo>
                <a:lnTo>
                  <a:pt x="28" y="151"/>
                </a:lnTo>
                <a:lnTo>
                  <a:pt x="33" y="150"/>
                </a:lnTo>
                <a:lnTo>
                  <a:pt x="36" y="149"/>
                </a:lnTo>
                <a:lnTo>
                  <a:pt x="41" y="150"/>
                </a:lnTo>
                <a:lnTo>
                  <a:pt x="47" y="151"/>
                </a:lnTo>
                <a:lnTo>
                  <a:pt x="53" y="150"/>
                </a:lnTo>
                <a:lnTo>
                  <a:pt x="60" y="150"/>
                </a:lnTo>
                <a:lnTo>
                  <a:pt x="64" y="150"/>
                </a:lnTo>
                <a:lnTo>
                  <a:pt x="65" y="152"/>
                </a:lnTo>
                <a:lnTo>
                  <a:pt x="64" y="156"/>
                </a:lnTo>
                <a:lnTo>
                  <a:pt x="63" y="160"/>
                </a:lnTo>
                <a:lnTo>
                  <a:pt x="64" y="164"/>
                </a:lnTo>
                <a:lnTo>
                  <a:pt x="66" y="167"/>
                </a:lnTo>
                <a:lnTo>
                  <a:pt x="65" y="172"/>
                </a:lnTo>
                <a:lnTo>
                  <a:pt x="63" y="175"/>
                </a:lnTo>
                <a:lnTo>
                  <a:pt x="60" y="176"/>
                </a:lnTo>
                <a:lnTo>
                  <a:pt x="55" y="175"/>
                </a:lnTo>
                <a:lnTo>
                  <a:pt x="50" y="174"/>
                </a:lnTo>
                <a:lnTo>
                  <a:pt x="46" y="173"/>
                </a:lnTo>
                <a:lnTo>
                  <a:pt x="45" y="176"/>
                </a:lnTo>
                <a:lnTo>
                  <a:pt x="42" y="180"/>
                </a:lnTo>
                <a:lnTo>
                  <a:pt x="39" y="181"/>
                </a:lnTo>
                <a:lnTo>
                  <a:pt x="34" y="180"/>
                </a:lnTo>
                <a:lnTo>
                  <a:pt x="32" y="179"/>
                </a:lnTo>
                <a:lnTo>
                  <a:pt x="31" y="178"/>
                </a:lnTo>
                <a:lnTo>
                  <a:pt x="28" y="179"/>
                </a:lnTo>
                <a:lnTo>
                  <a:pt x="24" y="181"/>
                </a:lnTo>
                <a:lnTo>
                  <a:pt x="22" y="184"/>
                </a:lnTo>
                <a:lnTo>
                  <a:pt x="22" y="187"/>
                </a:lnTo>
                <a:lnTo>
                  <a:pt x="22" y="190"/>
                </a:lnTo>
                <a:lnTo>
                  <a:pt x="16" y="195"/>
                </a:lnTo>
                <a:lnTo>
                  <a:pt x="9" y="199"/>
                </a:lnTo>
                <a:lnTo>
                  <a:pt x="7" y="202"/>
                </a:lnTo>
                <a:lnTo>
                  <a:pt x="7" y="204"/>
                </a:lnTo>
                <a:lnTo>
                  <a:pt x="5" y="207"/>
                </a:lnTo>
                <a:lnTo>
                  <a:pt x="4" y="212"/>
                </a:lnTo>
                <a:lnTo>
                  <a:pt x="4" y="217"/>
                </a:lnTo>
                <a:lnTo>
                  <a:pt x="5" y="222"/>
                </a:lnTo>
                <a:lnTo>
                  <a:pt x="8" y="226"/>
                </a:lnTo>
                <a:lnTo>
                  <a:pt x="10" y="229"/>
                </a:lnTo>
                <a:lnTo>
                  <a:pt x="11" y="234"/>
                </a:lnTo>
                <a:lnTo>
                  <a:pt x="11" y="237"/>
                </a:lnTo>
                <a:lnTo>
                  <a:pt x="11" y="239"/>
                </a:lnTo>
                <a:lnTo>
                  <a:pt x="15" y="250"/>
                </a:lnTo>
                <a:lnTo>
                  <a:pt x="15" y="251"/>
                </a:lnTo>
                <a:lnTo>
                  <a:pt x="16" y="255"/>
                </a:lnTo>
                <a:lnTo>
                  <a:pt x="18" y="257"/>
                </a:lnTo>
                <a:lnTo>
                  <a:pt x="22" y="259"/>
                </a:lnTo>
                <a:lnTo>
                  <a:pt x="28" y="260"/>
                </a:lnTo>
                <a:lnTo>
                  <a:pt x="35" y="260"/>
                </a:lnTo>
                <a:lnTo>
                  <a:pt x="41" y="260"/>
                </a:lnTo>
                <a:lnTo>
                  <a:pt x="43" y="260"/>
                </a:lnTo>
                <a:lnTo>
                  <a:pt x="43" y="264"/>
                </a:lnTo>
                <a:lnTo>
                  <a:pt x="42" y="272"/>
                </a:lnTo>
                <a:lnTo>
                  <a:pt x="43" y="280"/>
                </a:lnTo>
                <a:lnTo>
                  <a:pt x="45" y="287"/>
                </a:lnTo>
                <a:lnTo>
                  <a:pt x="49" y="288"/>
                </a:lnTo>
                <a:lnTo>
                  <a:pt x="54" y="287"/>
                </a:lnTo>
                <a:lnTo>
                  <a:pt x="60" y="285"/>
                </a:lnTo>
                <a:lnTo>
                  <a:pt x="64" y="286"/>
                </a:lnTo>
                <a:lnTo>
                  <a:pt x="69" y="290"/>
                </a:lnTo>
                <a:lnTo>
                  <a:pt x="73" y="294"/>
                </a:lnTo>
                <a:lnTo>
                  <a:pt x="78" y="298"/>
                </a:lnTo>
                <a:lnTo>
                  <a:pt x="79" y="300"/>
                </a:lnTo>
                <a:lnTo>
                  <a:pt x="79" y="297"/>
                </a:lnTo>
                <a:lnTo>
                  <a:pt x="80" y="294"/>
                </a:lnTo>
                <a:lnTo>
                  <a:pt x="83" y="290"/>
                </a:lnTo>
                <a:lnTo>
                  <a:pt x="86" y="290"/>
                </a:lnTo>
                <a:lnTo>
                  <a:pt x="92" y="290"/>
                </a:lnTo>
                <a:lnTo>
                  <a:pt x="96" y="289"/>
                </a:lnTo>
                <a:lnTo>
                  <a:pt x="100" y="289"/>
                </a:lnTo>
                <a:lnTo>
                  <a:pt x="100" y="292"/>
                </a:lnTo>
                <a:lnTo>
                  <a:pt x="98" y="297"/>
                </a:lnTo>
                <a:lnTo>
                  <a:pt x="96" y="305"/>
                </a:lnTo>
                <a:lnTo>
                  <a:pt x="94" y="315"/>
                </a:lnTo>
                <a:lnTo>
                  <a:pt x="89" y="323"/>
                </a:lnTo>
                <a:lnTo>
                  <a:pt x="84" y="330"/>
                </a:lnTo>
                <a:lnTo>
                  <a:pt x="80" y="335"/>
                </a:lnTo>
                <a:lnTo>
                  <a:pt x="78" y="340"/>
                </a:lnTo>
                <a:lnTo>
                  <a:pt x="75" y="342"/>
                </a:lnTo>
                <a:lnTo>
                  <a:pt x="70" y="342"/>
                </a:lnTo>
                <a:lnTo>
                  <a:pt x="64" y="342"/>
                </a:lnTo>
                <a:lnTo>
                  <a:pt x="58" y="345"/>
                </a:lnTo>
                <a:lnTo>
                  <a:pt x="55" y="347"/>
                </a:lnTo>
                <a:lnTo>
                  <a:pt x="55" y="350"/>
                </a:lnTo>
                <a:lnTo>
                  <a:pt x="57" y="354"/>
                </a:lnTo>
                <a:lnTo>
                  <a:pt x="61" y="356"/>
                </a:lnTo>
                <a:lnTo>
                  <a:pt x="64" y="356"/>
                </a:lnTo>
                <a:lnTo>
                  <a:pt x="68" y="355"/>
                </a:lnTo>
                <a:lnTo>
                  <a:pt x="72" y="353"/>
                </a:lnTo>
                <a:lnTo>
                  <a:pt x="77" y="349"/>
                </a:lnTo>
                <a:lnTo>
                  <a:pt x="84" y="347"/>
                </a:lnTo>
                <a:lnTo>
                  <a:pt x="89" y="343"/>
                </a:lnTo>
                <a:lnTo>
                  <a:pt x="94" y="339"/>
                </a:lnTo>
                <a:lnTo>
                  <a:pt x="98" y="335"/>
                </a:lnTo>
                <a:lnTo>
                  <a:pt x="101" y="333"/>
                </a:lnTo>
                <a:lnTo>
                  <a:pt x="106" y="333"/>
                </a:lnTo>
                <a:lnTo>
                  <a:pt x="109" y="334"/>
                </a:lnTo>
                <a:lnTo>
                  <a:pt x="113" y="333"/>
                </a:lnTo>
                <a:lnTo>
                  <a:pt x="115" y="330"/>
                </a:lnTo>
                <a:lnTo>
                  <a:pt x="116" y="325"/>
                </a:lnTo>
                <a:lnTo>
                  <a:pt x="117" y="320"/>
                </a:lnTo>
                <a:lnTo>
                  <a:pt x="118" y="318"/>
                </a:lnTo>
                <a:lnTo>
                  <a:pt x="121" y="316"/>
                </a:lnTo>
                <a:lnTo>
                  <a:pt x="125" y="312"/>
                </a:lnTo>
                <a:lnTo>
                  <a:pt x="131" y="309"/>
                </a:lnTo>
                <a:lnTo>
                  <a:pt x="136" y="307"/>
                </a:lnTo>
                <a:lnTo>
                  <a:pt x="138" y="305"/>
                </a:lnTo>
                <a:lnTo>
                  <a:pt x="138" y="304"/>
                </a:lnTo>
                <a:lnTo>
                  <a:pt x="137" y="302"/>
                </a:lnTo>
                <a:lnTo>
                  <a:pt x="138" y="300"/>
                </a:lnTo>
                <a:lnTo>
                  <a:pt x="141" y="297"/>
                </a:lnTo>
                <a:lnTo>
                  <a:pt x="145" y="296"/>
                </a:lnTo>
                <a:lnTo>
                  <a:pt x="148" y="294"/>
                </a:lnTo>
                <a:lnTo>
                  <a:pt x="149" y="290"/>
                </a:lnTo>
                <a:lnTo>
                  <a:pt x="148" y="287"/>
                </a:lnTo>
                <a:lnTo>
                  <a:pt x="146" y="283"/>
                </a:lnTo>
                <a:lnTo>
                  <a:pt x="142" y="281"/>
                </a:lnTo>
                <a:lnTo>
                  <a:pt x="142" y="278"/>
                </a:lnTo>
                <a:lnTo>
                  <a:pt x="144" y="274"/>
                </a:lnTo>
                <a:lnTo>
                  <a:pt x="146" y="271"/>
                </a:lnTo>
                <a:lnTo>
                  <a:pt x="148" y="269"/>
                </a:lnTo>
                <a:lnTo>
                  <a:pt x="151" y="265"/>
                </a:lnTo>
                <a:lnTo>
                  <a:pt x="154" y="258"/>
                </a:lnTo>
                <a:lnTo>
                  <a:pt x="159" y="249"/>
                </a:lnTo>
                <a:lnTo>
                  <a:pt x="164" y="241"/>
                </a:lnTo>
                <a:lnTo>
                  <a:pt x="169" y="235"/>
                </a:lnTo>
                <a:lnTo>
                  <a:pt x="175" y="234"/>
                </a:lnTo>
                <a:lnTo>
                  <a:pt x="177" y="236"/>
                </a:lnTo>
                <a:lnTo>
                  <a:pt x="176" y="240"/>
                </a:lnTo>
                <a:lnTo>
                  <a:pt x="174" y="243"/>
                </a:lnTo>
                <a:lnTo>
                  <a:pt x="170" y="248"/>
                </a:lnTo>
                <a:lnTo>
                  <a:pt x="168" y="254"/>
                </a:lnTo>
                <a:lnTo>
                  <a:pt x="167" y="260"/>
                </a:lnTo>
                <a:lnTo>
                  <a:pt x="166" y="267"/>
                </a:lnTo>
                <a:lnTo>
                  <a:pt x="164" y="270"/>
                </a:lnTo>
                <a:lnTo>
                  <a:pt x="163" y="272"/>
                </a:lnTo>
                <a:lnTo>
                  <a:pt x="163" y="277"/>
                </a:lnTo>
                <a:lnTo>
                  <a:pt x="164" y="280"/>
                </a:lnTo>
                <a:lnTo>
                  <a:pt x="168" y="280"/>
                </a:lnTo>
                <a:lnTo>
                  <a:pt x="172" y="277"/>
                </a:lnTo>
                <a:lnTo>
                  <a:pt x="178" y="273"/>
                </a:lnTo>
                <a:lnTo>
                  <a:pt x="183" y="270"/>
                </a:lnTo>
                <a:lnTo>
                  <a:pt x="186" y="266"/>
                </a:lnTo>
                <a:lnTo>
                  <a:pt x="189" y="264"/>
                </a:lnTo>
                <a:lnTo>
                  <a:pt x="189" y="263"/>
                </a:lnTo>
                <a:lnTo>
                  <a:pt x="191" y="260"/>
                </a:lnTo>
                <a:lnTo>
                  <a:pt x="194" y="260"/>
                </a:lnTo>
                <a:lnTo>
                  <a:pt x="199" y="259"/>
                </a:lnTo>
                <a:lnTo>
                  <a:pt x="204" y="255"/>
                </a:lnTo>
                <a:lnTo>
                  <a:pt x="206" y="251"/>
                </a:lnTo>
                <a:lnTo>
                  <a:pt x="207" y="250"/>
                </a:lnTo>
                <a:lnTo>
                  <a:pt x="206" y="249"/>
                </a:lnTo>
                <a:lnTo>
                  <a:pt x="204" y="245"/>
                </a:lnTo>
                <a:lnTo>
                  <a:pt x="204" y="242"/>
                </a:lnTo>
                <a:lnTo>
                  <a:pt x="207" y="239"/>
                </a:lnTo>
                <a:lnTo>
                  <a:pt x="213" y="237"/>
                </a:lnTo>
                <a:lnTo>
                  <a:pt x="219" y="237"/>
                </a:lnTo>
                <a:lnTo>
                  <a:pt x="223" y="239"/>
                </a:lnTo>
                <a:lnTo>
                  <a:pt x="227" y="240"/>
                </a:lnTo>
                <a:lnTo>
                  <a:pt x="230" y="242"/>
                </a:lnTo>
                <a:lnTo>
                  <a:pt x="235" y="243"/>
                </a:lnTo>
                <a:lnTo>
                  <a:pt x="242" y="245"/>
                </a:lnTo>
                <a:lnTo>
                  <a:pt x="250" y="248"/>
                </a:lnTo>
                <a:lnTo>
                  <a:pt x="257" y="249"/>
                </a:lnTo>
                <a:lnTo>
                  <a:pt x="260" y="249"/>
                </a:lnTo>
                <a:lnTo>
                  <a:pt x="262" y="248"/>
                </a:lnTo>
                <a:lnTo>
                  <a:pt x="266" y="248"/>
                </a:lnTo>
                <a:lnTo>
                  <a:pt x="270" y="248"/>
                </a:lnTo>
                <a:lnTo>
                  <a:pt x="275" y="249"/>
                </a:lnTo>
                <a:lnTo>
                  <a:pt x="280" y="250"/>
                </a:lnTo>
                <a:lnTo>
                  <a:pt x="288" y="250"/>
                </a:lnTo>
                <a:lnTo>
                  <a:pt x="296" y="250"/>
                </a:lnTo>
                <a:lnTo>
                  <a:pt x="301" y="250"/>
                </a:lnTo>
                <a:lnTo>
                  <a:pt x="306" y="251"/>
                </a:lnTo>
                <a:lnTo>
                  <a:pt x="311" y="255"/>
                </a:lnTo>
                <a:lnTo>
                  <a:pt x="316" y="258"/>
                </a:lnTo>
                <a:lnTo>
                  <a:pt x="322" y="259"/>
                </a:lnTo>
                <a:lnTo>
                  <a:pt x="327" y="260"/>
                </a:lnTo>
                <a:lnTo>
                  <a:pt x="328" y="260"/>
                </a:lnTo>
                <a:lnTo>
                  <a:pt x="329" y="262"/>
                </a:lnTo>
                <a:lnTo>
                  <a:pt x="330" y="263"/>
                </a:lnTo>
                <a:lnTo>
                  <a:pt x="334" y="266"/>
                </a:lnTo>
                <a:lnTo>
                  <a:pt x="338" y="269"/>
                </a:lnTo>
                <a:lnTo>
                  <a:pt x="344" y="270"/>
                </a:lnTo>
                <a:lnTo>
                  <a:pt x="349" y="271"/>
                </a:lnTo>
                <a:lnTo>
                  <a:pt x="352" y="271"/>
                </a:lnTo>
                <a:lnTo>
                  <a:pt x="354" y="269"/>
                </a:lnTo>
                <a:lnTo>
                  <a:pt x="356" y="265"/>
                </a:lnTo>
                <a:lnTo>
                  <a:pt x="357" y="262"/>
                </a:lnTo>
                <a:lnTo>
                  <a:pt x="359" y="262"/>
                </a:lnTo>
                <a:lnTo>
                  <a:pt x="365" y="263"/>
                </a:lnTo>
                <a:lnTo>
                  <a:pt x="372" y="265"/>
                </a:lnTo>
                <a:lnTo>
                  <a:pt x="377" y="266"/>
                </a:lnTo>
                <a:lnTo>
                  <a:pt x="383" y="269"/>
                </a:lnTo>
                <a:lnTo>
                  <a:pt x="388" y="273"/>
                </a:lnTo>
                <a:lnTo>
                  <a:pt x="392" y="279"/>
                </a:lnTo>
                <a:lnTo>
                  <a:pt x="397" y="283"/>
                </a:lnTo>
                <a:lnTo>
                  <a:pt x="401" y="286"/>
                </a:lnTo>
                <a:lnTo>
                  <a:pt x="402" y="287"/>
                </a:lnTo>
                <a:lnTo>
                  <a:pt x="412" y="297"/>
                </a:lnTo>
                <a:lnTo>
                  <a:pt x="418" y="303"/>
                </a:lnTo>
                <a:lnTo>
                  <a:pt x="419" y="303"/>
                </a:lnTo>
                <a:lnTo>
                  <a:pt x="421" y="303"/>
                </a:lnTo>
                <a:lnTo>
                  <a:pt x="424" y="304"/>
                </a:lnTo>
                <a:lnTo>
                  <a:pt x="427" y="307"/>
                </a:lnTo>
                <a:lnTo>
                  <a:pt x="432" y="311"/>
                </a:lnTo>
                <a:lnTo>
                  <a:pt x="437" y="317"/>
                </a:lnTo>
                <a:lnTo>
                  <a:pt x="441" y="321"/>
                </a:lnTo>
                <a:lnTo>
                  <a:pt x="443" y="324"/>
                </a:lnTo>
                <a:close/>
              </a:path>
            </a:pathLst>
          </a:custGeom>
          <a:solidFill>
            <a:srgbClr val="C00021"/>
          </a:solidFill>
          <a:ln w="28575">
            <a:noFill/>
          </a:ln>
        </p:spPr>
        <p:txBody>
          <a:bodyPr anchor="ctr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1" name="Freeform 1114">
            <a:extLst>
              <a:ext uri="{FF2B5EF4-FFF2-40B4-BE49-F238E27FC236}">
                <a16:creationId xmlns:a16="http://schemas.microsoft.com/office/drawing/2014/main" id="{7D39BC24-7353-BC4D-84B4-6C99BF3D8AAD}"/>
              </a:ext>
            </a:extLst>
          </p:cNvPr>
          <p:cNvSpPr>
            <a:spLocks/>
          </p:cNvSpPr>
          <p:nvPr/>
        </p:nvSpPr>
        <p:spPr bwMode="auto">
          <a:xfrm>
            <a:off x="1537936" y="2404512"/>
            <a:ext cx="823310" cy="540020"/>
          </a:xfrm>
          <a:custGeom>
            <a:avLst/>
            <a:gdLst>
              <a:gd name="T0" fmla="*/ 26 w 730"/>
              <a:gd name="T1" fmla="*/ 112 h 517"/>
              <a:gd name="T2" fmla="*/ 17 w 730"/>
              <a:gd name="T3" fmla="*/ 255 h 517"/>
              <a:gd name="T4" fmla="*/ 34 w 730"/>
              <a:gd name="T5" fmla="*/ 255 h 517"/>
              <a:gd name="T6" fmla="*/ 24 w 730"/>
              <a:gd name="T7" fmla="*/ 285 h 517"/>
              <a:gd name="T8" fmla="*/ 11 w 730"/>
              <a:gd name="T9" fmla="*/ 268 h 517"/>
              <a:gd name="T10" fmla="*/ 0 w 730"/>
              <a:gd name="T11" fmla="*/ 304 h 517"/>
              <a:gd name="T12" fmla="*/ 51 w 730"/>
              <a:gd name="T13" fmla="*/ 333 h 517"/>
              <a:gd name="T14" fmla="*/ 53 w 730"/>
              <a:gd name="T15" fmla="*/ 346 h 517"/>
              <a:gd name="T16" fmla="*/ 66 w 730"/>
              <a:gd name="T17" fmla="*/ 348 h 517"/>
              <a:gd name="T18" fmla="*/ 133 w 730"/>
              <a:gd name="T19" fmla="*/ 452 h 517"/>
              <a:gd name="T20" fmla="*/ 207 w 730"/>
              <a:gd name="T21" fmla="*/ 449 h 517"/>
              <a:gd name="T22" fmla="*/ 262 w 730"/>
              <a:gd name="T23" fmla="*/ 473 h 517"/>
              <a:gd name="T24" fmla="*/ 289 w 730"/>
              <a:gd name="T25" fmla="*/ 469 h 517"/>
              <a:gd name="T26" fmla="*/ 456 w 730"/>
              <a:gd name="T27" fmla="*/ 473 h 517"/>
              <a:gd name="T28" fmla="*/ 646 w 730"/>
              <a:gd name="T29" fmla="*/ 517 h 517"/>
              <a:gd name="T30" fmla="*/ 650 w 730"/>
              <a:gd name="T31" fmla="*/ 460 h 517"/>
              <a:gd name="T32" fmla="*/ 730 w 730"/>
              <a:gd name="T33" fmla="*/ 129 h 517"/>
              <a:gd name="T34" fmla="*/ 224 w 730"/>
              <a:gd name="T35" fmla="*/ 0 h 517"/>
              <a:gd name="T36" fmla="*/ 228 w 730"/>
              <a:gd name="T37" fmla="*/ 97 h 517"/>
              <a:gd name="T38" fmla="*/ 203 w 730"/>
              <a:gd name="T39" fmla="*/ 177 h 517"/>
              <a:gd name="T40" fmla="*/ 199 w 730"/>
              <a:gd name="T41" fmla="*/ 219 h 517"/>
              <a:gd name="T42" fmla="*/ 146 w 730"/>
              <a:gd name="T43" fmla="*/ 234 h 517"/>
              <a:gd name="T44" fmla="*/ 142 w 730"/>
              <a:gd name="T45" fmla="*/ 213 h 517"/>
              <a:gd name="T46" fmla="*/ 186 w 730"/>
              <a:gd name="T47" fmla="*/ 186 h 517"/>
              <a:gd name="T48" fmla="*/ 182 w 730"/>
              <a:gd name="T49" fmla="*/ 165 h 517"/>
              <a:gd name="T50" fmla="*/ 144 w 730"/>
              <a:gd name="T51" fmla="*/ 169 h 517"/>
              <a:gd name="T52" fmla="*/ 173 w 730"/>
              <a:gd name="T53" fmla="*/ 144 h 517"/>
              <a:gd name="T54" fmla="*/ 194 w 730"/>
              <a:gd name="T55" fmla="*/ 127 h 517"/>
              <a:gd name="T56" fmla="*/ 30 w 730"/>
              <a:gd name="T57" fmla="*/ 25 h 517"/>
              <a:gd name="T58" fmla="*/ 17 w 730"/>
              <a:gd name="T59" fmla="*/ 53 h 517"/>
              <a:gd name="T60" fmla="*/ 26 w 730"/>
              <a:gd name="T61" fmla="*/ 112 h 517"/>
              <a:gd name="T62" fmla="*/ 26 w 730"/>
              <a:gd name="T63" fmla="*/ 112 h 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30" h="517">
                <a:moveTo>
                  <a:pt x="26" y="112"/>
                </a:moveTo>
                <a:lnTo>
                  <a:pt x="17" y="255"/>
                </a:lnTo>
                <a:lnTo>
                  <a:pt x="34" y="255"/>
                </a:lnTo>
                <a:lnTo>
                  <a:pt x="24" y="285"/>
                </a:lnTo>
                <a:lnTo>
                  <a:pt x="11" y="268"/>
                </a:lnTo>
                <a:lnTo>
                  <a:pt x="0" y="304"/>
                </a:lnTo>
                <a:lnTo>
                  <a:pt x="51" y="333"/>
                </a:lnTo>
                <a:lnTo>
                  <a:pt x="53" y="346"/>
                </a:lnTo>
                <a:lnTo>
                  <a:pt x="66" y="348"/>
                </a:lnTo>
                <a:lnTo>
                  <a:pt x="133" y="452"/>
                </a:lnTo>
                <a:lnTo>
                  <a:pt x="207" y="449"/>
                </a:lnTo>
                <a:lnTo>
                  <a:pt x="262" y="473"/>
                </a:lnTo>
                <a:lnTo>
                  <a:pt x="289" y="469"/>
                </a:lnTo>
                <a:lnTo>
                  <a:pt x="456" y="473"/>
                </a:lnTo>
                <a:lnTo>
                  <a:pt x="646" y="517"/>
                </a:lnTo>
                <a:lnTo>
                  <a:pt x="650" y="460"/>
                </a:lnTo>
                <a:lnTo>
                  <a:pt x="730" y="129"/>
                </a:lnTo>
                <a:lnTo>
                  <a:pt x="224" y="0"/>
                </a:lnTo>
                <a:lnTo>
                  <a:pt x="228" y="97"/>
                </a:lnTo>
                <a:lnTo>
                  <a:pt x="203" y="177"/>
                </a:lnTo>
                <a:lnTo>
                  <a:pt x="199" y="219"/>
                </a:lnTo>
                <a:lnTo>
                  <a:pt x="146" y="234"/>
                </a:lnTo>
                <a:lnTo>
                  <a:pt x="142" y="213"/>
                </a:lnTo>
                <a:lnTo>
                  <a:pt x="186" y="186"/>
                </a:lnTo>
                <a:lnTo>
                  <a:pt x="182" y="165"/>
                </a:lnTo>
                <a:lnTo>
                  <a:pt x="144" y="169"/>
                </a:lnTo>
                <a:lnTo>
                  <a:pt x="173" y="144"/>
                </a:lnTo>
                <a:lnTo>
                  <a:pt x="194" y="127"/>
                </a:lnTo>
                <a:lnTo>
                  <a:pt x="30" y="25"/>
                </a:lnTo>
                <a:lnTo>
                  <a:pt x="17" y="53"/>
                </a:lnTo>
                <a:lnTo>
                  <a:pt x="26" y="112"/>
                </a:lnTo>
                <a:lnTo>
                  <a:pt x="26" y="112"/>
                </a:lnTo>
                <a:close/>
              </a:path>
            </a:pathLst>
          </a:custGeom>
          <a:solidFill>
            <a:srgbClr val="0A3572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1000" dirty="0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2" name="Freeform 1116">
            <a:extLst>
              <a:ext uri="{FF2B5EF4-FFF2-40B4-BE49-F238E27FC236}">
                <a16:creationId xmlns:a16="http://schemas.microsoft.com/office/drawing/2014/main" id="{0264D2D7-012F-F34F-9D68-89281E811837}"/>
              </a:ext>
            </a:extLst>
          </p:cNvPr>
          <p:cNvSpPr>
            <a:spLocks/>
          </p:cNvSpPr>
          <p:nvPr/>
        </p:nvSpPr>
        <p:spPr bwMode="auto">
          <a:xfrm>
            <a:off x="2299276" y="3550063"/>
            <a:ext cx="699370" cy="791441"/>
          </a:xfrm>
          <a:custGeom>
            <a:avLst/>
            <a:gdLst>
              <a:gd name="T0" fmla="*/ 135 w 618"/>
              <a:gd name="T1" fmla="*/ 0 h 752"/>
              <a:gd name="T2" fmla="*/ 433 w 618"/>
              <a:gd name="T3" fmla="*/ 55 h 752"/>
              <a:gd name="T4" fmla="*/ 410 w 618"/>
              <a:gd name="T5" fmla="*/ 186 h 752"/>
              <a:gd name="T6" fmla="*/ 618 w 618"/>
              <a:gd name="T7" fmla="*/ 218 h 752"/>
              <a:gd name="T8" fmla="*/ 538 w 618"/>
              <a:gd name="T9" fmla="*/ 752 h 752"/>
              <a:gd name="T10" fmla="*/ 0 w 618"/>
              <a:gd name="T11" fmla="*/ 663 h 752"/>
              <a:gd name="T12" fmla="*/ 135 w 618"/>
              <a:gd name="T13" fmla="*/ 0 h 752"/>
              <a:gd name="T14" fmla="*/ 135 w 618"/>
              <a:gd name="T15" fmla="*/ 0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18" h="752">
                <a:moveTo>
                  <a:pt x="135" y="0"/>
                </a:moveTo>
                <a:lnTo>
                  <a:pt x="433" y="55"/>
                </a:lnTo>
                <a:lnTo>
                  <a:pt x="410" y="186"/>
                </a:lnTo>
                <a:lnTo>
                  <a:pt x="618" y="218"/>
                </a:lnTo>
                <a:lnTo>
                  <a:pt x="538" y="752"/>
                </a:lnTo>
                <a:lnTo>
                  <a:pt x="0" y="663"/>
                </a:lnTo>
                <a:lnTo>
                  <a:pt x="135" y="0"/>
                </a:lnTo>
                <a:lnTo>
                  <a:pt x="135" y="0"/>
                </a:lnTo>
                <a:close/>
              </a:path>
            </a:pathLst>
          </a:custGeom>
          <a:solidFill>
            <a:srgbClr val="C0002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3" name="Freeform 1117">
            <a:extLst>
              <a:ext uri="{FF2B5EF4-FFF2-40B4-BE49-F238E27FC236}">
                <a16:creationId xmlns:a16="http://schemas.microsoft.com/office/drawing/2014/main" id="{557E3E73-76C4-774B-A3D1-ED118D9960B9}"/>
              </a:ext>
            </a:extLst>
          </p:cNvPr>
          <p:cNvSpPr>
            <a:spLocks/>
          </p:cNvSpPr>
          <p:nvPr/>
        </p:nvSpPr>
        <p:spPr bwMode="auto">
          <a:xfrm>
            <a:off x="1316615" y="2733836"/>
            <a:ext cx="986202" cy="750717"/>
          </a:xfrm>
          <a:custGeom>
            <a:avLst/>
            <a:gdLst>
              <a:gd name="T0" fmla="*/ 0 w 871"/>
              <a:gd name="T1" fmla="*/ 537 h 720"/>
              <a:gd name="T2" fmla="*/ 38 w 871"/>
              <a:gd name="T3" fmla="*/ 355 h 720"/>
              <a:gd name="T4" fmla="*/ 82 w 871"/>
              <a:gd name="T5" fmla="*/ 302 h 720"/>
              <a:gd name="T6" fmla="*/ 188 w 871"/>
              <a:gd name="T7" fmla="*/ 0 h 720"/>
              <a:gd name="T8" fmla="*/ 243 w 871"/>
              <a:gd name="T9" fmla="*/ 15 h 720"/>
              <a:gd name="T10" fmla="*/ 245 w 871"/>
              <a:gd name="T11" fmla="*/ 28 h 720"/>
              <a:gd name="T12" fmla="*/ 258 w 871"/>
              <a:gd name="T13" fmla="*/ 30 h 720"/>
              <a:gd name="T14" fmla="*/ 325 w 871"/>
              <a:gd name="T15" fmla="*/ 134 h 720"/>
              <a:gd name="T16" fmla="*/ 399 w 871"/>
              <a:gd name="T17" fmla="*/ 133 h 720"/>
              <a:gd name="T18" fmla="*/ 454 w 871"/>
              <a:gd name="T19" fmla="*/ 157 h 720"/>
              <a:gd name="T20" fmla="*/ 481 w 871"/>
              <a:gd name="T21" fmla="*/ 152 h 720"/>
              <a:gd name="T22" fmla="*/ 648 w 871"/>
              <a:gd name="T23" fmla="*/ 157 h 720"/>
              <a:gd name="T24" fmla="*/ 838 w 871"/>
              <a:gd name="T25" fmla="*/ 199 h 720"/>
              <a:gd name="T26" fmla="*/ 848 w 871"/>
              <a:gd name="T27" fmla="*/ 224 h 720"/>
              <a:gd name="T28" fmla="*/ 871 w 871"/>
              <a:gd name="T29" fmla="*/ 256 h 720"/>
              <a:gd name="T30" fmla="*/ 806 w 871"/>
              <a:gd name="T31" fmla="*/ 353 h 720"/>
              <a:gd name="T32" fmla="*/ 766 w 871"/>
              <a:gd name="T33" fmla="*/ 389 h 720"/>
              <a:gd name="T34" fmla="*/ 760 w 871"/>
              <a:gd name="T35" fmla="*/ 416 h 720"/>
              <a:gd name="T36" fmla="*/ 783 w 871"/>
              <a:gd name="T37" fmla="*/ 444 h 720"/>
              <a:gd name="T38" fmla="*/ 756 w 871"/>
              <a:gd name="T39" fmla="*/ 503 h 720"/>
              <a:gd name="T40" fmla="*/ 703 w 871"/>
              <a:gd name="T41" fmla="*/ 720 h 720"/>
              <a:gd name="T42" fmla="*/ 410 w 871"/>
              <a:gd name="T43" fmla="*/ 650 h 720"/>
              <a:gd name="T44" fmla="*/ 0 w 871"/>
              <a:gd name="T45" fmla="*/ 537 h 720"/>
              <a:gd name="T46" fmla="*/ 0 w 871"/>
              <a:gd name="T47" fmla="*/ 537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71" h="720">
                <a:moveTo>
                  <a:pt x="0" y="537"/>
                </a:moveTo>
                <a:lnTo>
                  <a:pt x="38" y="355"/>
                </a:lnTo>
                <a:lnTo>
                  <a:pt x="82" y="302"/>
                </a:lnTo>
                <a:lnTo>
                  <a:pt x="188" y="0"/>
                </a:lnTo>
                <a:lnTo>
                  <a:pt x="243" y="15"/>
                </a:lnTo>
                <a:lnTo>
                  <a:pt x="245" y="28"/>
                </a:lnTo>
                <a:lnTo>
                  <a:pt x="258" y="30"/>
                </a:lnTo>
                <a:lnTo>
                  <a:pt x="325" y="134"/>
                </a:lnTo>
                <a:lnTo>
                  <a:pt x="399" y="133"/>
                </a:lnTo>
                <a:lnTo>
                  <a:pt x="454" y="157"/>
                </a:lnTo>
                <a:lnTo>
                  <a:pt x="481" y="152"/>
                </a:lnTo>
                <a:lnTo>
                  <a:pt x="648" y="157"/>
                </a:lnTo>
                <a:lnTo>
                  <a:pt x="838" y="199"/>
                </a:lnTo>
                <a:lnTo>
                  <a:pt x="848" y="224"/>
                </a:lnTo>
                <a:lnTo>
                  <a:pt x="871" y="256"/>
                </a:lnTo>
                <a:lnTo>
                  <a:pt x="806" y="353"/>
                </a:lnTo>
                <a:lnTo>
                  <a:pt x="766" y="389"/>
                </a:lnTo>
                <a:lnTo>
                  <a:pt x="760" y="416"/>
                </a:lnTo>
                <a:lnTo>
                  <a:pt x="783" y="444"/>
                </a:lnTo>
                <a:lnTo>
                  <a:pt x="756" y="503"/>
                </a:lnTo>
                <a:lnTo>
                  <a:pt x="703" y="720"/>
                </a:lnTo>
                <a:lnTo>
                  <a:pt x="410" y="650"/>
                </a:lnTo>
                <a:lnTo>
                  <a:pt x="0" y="537"/>
                </a:lnTo>
                <a:lnTo>
                  <a:pt x="0" y="537"/>
                </a:lnTo>
                <a:close/>
              </a:path>
            </a:pathLst>
          </a:custGeom>
          <a:solidFill>
            <a:srgbClr val="0A3572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4" name="Freeform 1118">
            <a:extLst>
              <a:ext uri="{FF2B5EF4-FFF2-40B4-BE49-F238E27FC236}">
                <a16:creationId xmlns:a16="http://schemas.microsoft.com/office/drawing/2014/main" id="{E4CA4BE5-071F-7D47-8782-8EFC3E2D2167}"/>
              </a:ext>
            </a:extLst>
          </p:cNvPr>
          <p:cNvSpPr>
            <a:spLocks/>
          </p:cNvSpPr>
          <p:nvPr/>
        </p:nvSpPr>
        <p:spPr bwMode="auto">
          <a:xfrm>
            <a:off x="1224546" y="3298644"/>
            <a:ext cx="980890" cy="1503205"/>
          </a:xfrm>
          <a:custGeom>
            <a:avLst/>
            <a:gdLst>
              <a:gd name="T0" fmla="*/ 29 w 865"/>
              <a:gd name="T1" fmla="*/ 293 h 1443"/>
              <a:gd name="T2" fmla="*/ 4 w 865"/>
              <a:gd name="T3" fmla="*/ 405 h 1443"/>
              <a:gd name="T4" fmla="*/ 87 w 865"/>
              <a:gd name="T5" fmla="*/ 586 h 1443"/>
              <a:gd name="T6" fmla="*/ 103 w 865"/>
              <a:gd name="T7" fmla="*/ 574 h 1443"/>
              <a:gd name="T8" fmla="*/ 129 w 865"/>
              <a:gd name="T9" fmla="*/ 650 h 1443"/>
              <a:gd name="T10" fmla="*/ 87 w 865"/>
              <a:gd name="T11" fmla="*/ 597 h 1443"/>
              <a:gd name="T12" fmla="*/ 78 w 865"/>
              <a:gd name="T13" fmla="*/ 681 h 1443"/>
              <a:gd name="T14" fmla="*/ 125 w 865"/>
              <a:gd name="T15" fmla="*/ 732 h 1443"/>
              <a:gd name="T16" fmla="*/ 93 w 865"/>
              <a:gd name="T17" fmla="*/ 803 h 1443"/>
              <a:gd name="T18" fmla="*/ 184 w 865"/>
              <a:gd name="T19" fmla="*/ 994 h 1443"/>
              <a:gd name="T20" fmla="*/ 164 w 865"/>
              <a:gd name="T21" fmla="*/ 1065 h 1443"/>
              <a:gd name="T22" fmla="*/ 283 w 865"/>
              <a:gd name="T23" fmla="*/ 1120 h 1443"/>
              <a:gd name="T24" fmla="*/ 327 w 865"/>
              <a:gd name="T25" fmla="*/ 1177 h 1443"/>
              <a:gd name="T26" fmla="*/ 378 w 865"/>
              <a:gd name="T27" fmla="*/ 1196 h 1443"/>
              <a:gd name="T28" fmla="*/ 378 w 865"/>
              <a:gd name="T29" fmla="*/ 1230 h 1443"/>
              <a:gd name="T30" fmla="*/ 411 w 865"/>
              <a:gd name="T31" fmla="*/ 1238 h 1443"/>
              <a:gd name="T32" fmla="*/ 481 w 865"/>
              <a:gd name="T33" fmla="*/ 1348 h 1443"/>
              <a:gd name="T34" fmla="*/ 481 w 865"/>
              <a:gd name="T35" fmla="*/ 1426 h 1443"/>
              <a:gd name="T36" fmla="*/ 789 w 865"/>
              <a:gd name="T37" fmla="*/ 1443 h 1443"/>
              <a:gd name="T38" fmla="*/ 770 w 865"/>
              <a:gd name="T39" fmla="*/ 1413 h 1443"/>
              <a:gd name="T40" fmla="*/ 779 w 865"/>
              <a:gd name="T41" fmla="*/ 1365 h 1443"/>
              <a:gd name="T42" fmla="*/ 829 w 865"/>
              <a:gd name="T43" fmla="*/ 1287 h 1443"/>
              <a:gd name="T44" fmla="*/ 865 w 865"/>
              <a:gd name="T45" fmla="*/ 1264 h 1443"/>
              <a:gd name="T46" fmla="*/ 844 w 865"/>
              <a:gd name="T47" fmla="*/ 1236 h 1443"/>
              <a:gd name="T48" fmla="*/ 831 w 865"/>
              <a:gd name="T49" fmla="*/ 1160 h 1443"/>
              <a:gd name="T50" fmla="*/ 388 w 865"/>
              <a:gd name="T51" fmla="*/ 497 h 1443"/>
              <a:gd name="T52" fmla="*/ 492 w 865"/>
              <a:gd name="T53" fmla="*/ 113 h 1443"/>
              <a:gd name="T54" fmla="*/ 82 w 865"/>
              <a:gd name="T55" fmla="*/ 0 h 1443"/>
              <a:gd name="T56" fmla="*/ 70 w 865"/>
              <a:gd name="T57" fmla="*/ 23 h 1443"/>
              <a:gd name="T58" fmla="*/ 0 w 865"/>
              <a:gd name="T59" fmla="*/ 192 h 1443"/>
              <a:gd name="T60" fmla="*/ 29 w 865"/>
              <a:gd name="T61" fmla="*/ 293 h 1443"/>
              <a:gd name="T62" fmla="*/ 29 w 865"/>
              <a:gd name="T63" fmla="*/ 293 h 1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65" h="1443">
                <a:moveTo>
                  <a:pt x="29" y="293"/>
                </a:moveTo>
                <a:lnTo>
                  <a:pt x="4" y="405"/>
                </a:lnTo>
                <a:lnTo>
                  <a:pt x="87" y="586"/>
                </a:lnTo>
                <a:lnTo>
                  <a:pt x="103" y="574"/>
                </a:lnTo>
                <a:lnTo>
                  <a:pt x="129" y="650"/>
                </a:lnTo>
                <a:lnTo>
                  <a:pt x="87" y="597"/>
                </a:lnTo>
                <a:lnTo>
                  <a:pt x="78" y="681"/>
                </a:lnTo>
                <a:lnTo>
                  <a:pt x="125" y="732"/>
                </a:lnTo>
                <a:lnTo>
                  <a:pt x="93" y="803"/>
                </a:lnTo>
                <a:lnTo>
                  <a:pt x="184" y="994"/>
                </a:lnTo>
                <a:lnTo>
                  <a:pt x="164" y="1065"/>
                </a:lnTo>
                <a:lnTo>
                  <a:pt x="283" y="1120"/>
                </a:lnTo>
                <a:lnTo>
                  <a:pt x="327" y="1177"/>
                </a:lnTo>
                <a:lnTo>
                  <a:pt x="378" y="1196"/>
                </a:lnTo>
                <a:lnTo>
                  <a:pt x="378" y="1230"/>
                </a:lnTo>
                <a:lnTo>
                  <a:pt x="411" y="1238"/>
                </a:lnTo>
                <a:lnTo>
                  <a:pt x="481" y="1348"/>
                </a:lnTo>
                <a:lnTo>
                  <a:pt x="481" y="1426"/>
                </a:lnTo>
                <a:lnTo>
                  <a:pt x="789" y="1443"/>
                </a:lnTo>
                <a:lnTo>
                  <a:pt x="770" y="1413"/>
                </a:lnTo>
                <a:lnTo>
                  <a:pt x="779" y="1365"/>
                </a:lnTo>
                <a:lnTo>
                  <a:pt x="829" y="1287"/>
                </a:lnTo>
                <a:lnTo>
                  <a:pt x="865" y="1264"/>
                </a:lnTo>
                <a:lnTo>
                  <a:pt x="844" y="1236"/>
                </a:lnTo>
                <a:lnTo>
                  <a:pt x="831" y="1160"/>
                </a:lnTo>
                <a:lnTo>
                  <a:pt x="388" y="497"/>
                </a:lnTo>
                <a:lnTo>
                  <a:pt x="492" y="113"/>
                </a:lnTo>
                <a:lnTo>
                  <a:pt x="82" y="0"/>
                </a:lnTo>
                <a:lnTo>
                  <a:pt x="70" y="23"/>
                </a:lnTo>
                <a:lnTo>
                  <a:pt x="0" y="192"/>
                </a:lnTo>
                <a:lnTo>
                  <a:pt x="29" y="293"/>
                </a:lnTo>
                <a:lnTo>
                  <a:pt x="29" y="293"/>
                </a:lnTo>
                <a:close/>
              </a:path>
            </a:pathLst>
          </a:custGeom>
          <a:solidFill>
            <a:srgbClr val="0A3572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5" name="Freeform 1119">
            <a:extLst>
              <a:ext uri="{FF2B5EF4-FFF2-40B4-BE49-F238E27FC236}">
                <a16:creationId xmlns:a16="http://schemas.microsoft.com/office/drawing/2014/main" id="{31C13EE5-5C15-2949-AA0F-EE13E09567A9}"/>
              </a:ext>
            </a:extLst>
          </p:cNvPr>
          <p:cNvSpPr>
            <a:spLocks/>
          </p:cNvSpPr>
          <p:nvPr/>
        </p:nvSpPr>
        <p:spPr bwMode="auto">
          <a:xfrm>
            <a:off x="1661875" y="3415501"/>
            <a:ext cx="793211" cy="1090665"/>
          </a:xfrm>
          <a:custGeom>
            <a:avLst/>
            <a:gdLst>
              <a:gd name="T0" fmla="*/ 0 w 696"/>
              <a:gd name="T1" fmla="*/ 384 h 1047"/>
              <a:gd name="T2" fmla="*/ 443 w 696"/>
              <a:gd name="T3" fmla="*/ 1047 h 1047"/>
              <a:gd name="T4" fmla="*/ 458 w 696"/>
              <a:gd name="T5" fmla="*/ 904 h 1047"/>
              <a:gd name="T6" fmla="*/ 483 w 696"/>
              <a:gd name="T7" fmla="*/ 897 h 1047"/>
              <a:gd name="T8" fmla="*/ 525 w 696"/>
              <a:gd name="T9" fmla="*/ 921 h 1047"/>
              <a:gd name="T10" fmla="*/ 561 w 696"/>
              <a:gd name="T11" fmla="*/ 796 h 1047"/>
              <a:gd name="T12" fmla="*/ 696 w 696"/>
              <a:gd name="T13" fmla="*/ 133 h 1047"/>
              <a:gd name="T14" fmla="*/ 397 w 696"/>
              <a:gd name="T15" fmla="*/ 70 h 1047"/>
              <a:gd name="T16" fmla="*/ 104 w 696"/>
              <a:gd name="T17" fmla="*/ 0 h 1047"/>
              <a:gd name="T18" fmla="*/ 0 w 696"/>
              <a:gd name="T19" fmla="*/ 384 h 1047"/>
              <a:gd name="T20" fmla="*/ 0 w 696"/>
              <a:gd name="T21" fmla="*/ 384 h 1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96" h="1047">
                <a:moveTo>
                  <a:pt x="0" y="384"/>
                </a:moveTo>
                <a:lnTo>
                  <a:pt x="443" y="1047"/>
                </a:lnTo>
                <a:lnTo>
                  <a:pt x="458" y="904"/>
                </a:lnTo>
                <a:lnTo>
                  <a:pt x="483" y="897"/>
                </a:lnTo>
                <a:lnTo>
                  <a:pt x="525" y="921"/>
                </a:lnTo>
                <a:lnTo>
                  <a:pt x="561" y="796"/>
                </a:lnTo>
                <a:lnTo>
                  <a:pt x="696" y="133"/>
                </a:lnTo>
                <a:lnTo>
                  <a:pt x="397" y="70"/>
                </a:lnTo>
                <a:lnTo>
                  <a:pt x="104" y="0"/>
                </a:lnTo>
                <a:lnTo>
                  <a:pt x="0" y="384"/>
                </a:lnTo>
                <a:lnTo>
                  <a:pt x="0" y="384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6" name="Freeform 1120">
            <a:extLst>
              <a:ext uri="{FF2B5EF4-FFF2-40B4-BE49-F238E27FC236}">
                <a16:creationId xmlns:a16="http://schemas.microsoft.com/office/drawing/2014/main" id="{B46F7189-B526-A14F-B34D-2FCB9FE862C7}"/>
              </a:ext>
            </a:extLst>
          </p:cNvPr>
          <p:cNvSpPr>
            <a:spLocks/>
          </p:cNvSpPr>
          <p:nvPr/>
        </p:nvSpPr>
        <p:spPr bwMode="auto">
          <a:xfrm>
            <a:off x="2113367" y="2537304"/>
            <a:ext cx="740094" cy="1069418"/>
          </a:xfrm>
          <a:custGeom>
            <a:avLst/>
            <a:gdLst>
              <a:gd name="T0" fmla="*/ 0 w 654"/>
              <a:gd name="T1" fmla="*/ 909 h 1027"/>
              <a:gd name="T2" fmla="*/ 53 w 654"/>
              <a:gd name="T3" fmla="*/ 692 h 1027"/>
              <a:gd name="T4" fmla="*/ 80 w 654"/>
              <a:gd name="T5" fmla="*/ 633 h 1027"/>
              <a:gd name="T6" fmla="*/ 57 w 654"/>
              <a:gd name="T7" fmla="*/ 605 h 1027"/>
              <a:gd name="T8" fmla="*/ 63 w 654"/>
              <a:gd name="T9" fmla="*/ 578 h 1027"/>
              <a:gd name="T10" fmla="*/ 103 w 654"/>
              <a:gd name="T11" fmla="*/ 542 h 1027"/>
              <a:gd name="T12" fmla="*/ 168 w 654"/>
              <a:gd name="T13" fmla="*/ 445 h 1027"/>
              <a:gd name="T14" fmla="*/ 145 w 654"/>
              <a:gd name="T15" fmla="*/ 413 h 1027"/>
              <a:gd name="T16" fmla="*/ 135 w 654"/>
              <a:gd name="T17" fmla="*/ 388 h 1027"/>
              <a:gd name="T18" fmla="*/ 139 w 654"/>
              <a:gd name="T19" fmla="*/ 333 h 1027"/>
              <a:gd name="T20" fmla="*/ 219 w 654"/>
              <a:gd name="T21" fmla="*/ 0 h 1027"/>
              <a:gd name="T22" fmla="*/ 304 w 654"/>
              <a:gd name="T23" fmla="*/ 19 h 1027"/>
              <a:gd name="T24" fmla="*/ 276 w 654"/>
              <a:gd name="T25" fmla="*/ 149 h 1027"/>
              <a:gd name="T26" fmla="*/ 295 w 654"/>
              <a:gd name="T27" fmla="*/ 194 h 1027"/>
              <a:gd name="T28" fmla="*/ 297 w 654"/>
              <a:gd name="T29" fmla="*/ 223 h 1027"/>
              <a:gd name="T30" fmla="*/ 287 w 654"/>
              <a:gd name="T31" fmla="*/ 228 h 1027"/>
              <a:gd name="T32" fmla="*/ 320 w 654"/>
              <a:gd name="T33" fmla="*/ 259 h 1027"/>
              <a:gd name="T34" fmla="*/ 354 w 654"/>
              <a:gd name="T35" fmla="*/ 342 h 1027"/>
              <a:gd name="T36" fmla="*/ 365 w 654"/>
              <a:gd name="T37" fmla="*/ 417 h 1027"/>
              <a:gd name="T38" fmla="*/ 371 w 654"/>
              <a:gd name="T39" fmla="*/ 457 h 1027"/>
              <a:gd name="T40" fmla="*/ 346 w 654"/>
              <a:gd name="T41" fmla="*/ 495 h 1027"/>
              <a:gd name="T42" fmla="*/ 363 w 654"/>
              <a:gd name="T43" fmla="*/ 512 h 1027"/>
              <a:gd name="T44" fmla="*/ 409 w 654"/>
              <a:gd name="T45" fmla="*/ 487 h 1027"/>
              <a:gd name="T46" fmla="*/ 439 w 654"/>
              <a:gd name="T47" fmla="*/ 618 h 1027"/>
              <a:gd name="T48" fmla="*/ 460 w 654"/>
              <a:gd name="T49" fmla="*/ 626 h 1027"/>
              <a:gd name="T50" fmla="*/ 464 w 654"/>
              <a:gd name="T51" fmla="*/ 664 h 1027"/>
              <a:gd name="T52" fmla="*/ 523 w 654"/>
              <a:gd name="T53" fmla="*/ 679 h 1027"/>
              <a:gd name="T54" fmla="*/ 616 w 654"/>
              <a:gd name="T55" fmla="*/ 679 h 1027"/>
              <a:gd name="T56" fmla="*/ 654 w 654"/>
              <a:gd name="T57" fmla="*/ 696 h 1027"/>
              <a:gd name="T58" fmla="*/ 599 w 654"/>
              <a:gd name="T59" fmla="*/ 1027 h 1027"/>
              <a:gd name="T60" fmla="*/ 299 w 654"/>
              <a:gd name="T61" fmla="*/ 972 h 1027"/>
              <a:gd name="T62" fmla="*/ 0 w 654"/>
              <a:gd name="T63" fmla="*/ 909 h 1027"/>
              <a:gd name="T64" fmla="*/ 0 w 654"/>
              <a:gd name="T65" fmla="*/ 909 h 10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54" h="1027">
                <a:moveTo>
                  <a:pt x="0" y="909"/>
                </a:moveTo>
                <a:lnTo>
                  <a:pt x="53" y="692"/>
                </a:lnTo>
                <a:lnTo>
                  <a:pt x="80" y="633"/>
                </a:lnTo>
                <a:lnTo>
                  <a:pt x="57" y="605"/>
                </a:lnTo>
                <a:lnTo>
                  <a:pt x="63" y="578"/>
                </a:lnTo>
                <a:lnTo>
                  <a:pt x="103" y="542"/>
                </a:lnTo>
                <a:lnTo>
                  <a:pt x="168" y="445"/>
                </a:lnTo>
                <a:lnTo>
                  <a:pt x="145" y="413"/>
                </a:lnTo>
                <a:lnTo>
                  <a:pt x="135" y="388"/>
                </a:lnTo>
                <a:lnTo>
                  <a:pt x="139" y="333"/>
                </a:lnTo>
                <a:lnTo>
                  <a:pt x="219" y="0"/>
                </a:lnTo>
                <a:lnTo>
                  <a:pt x="304" y="19"/>
                </a:lnTo>
                <a:lnTo>
                  <a:pt x="276" y="149"/>
                </a:lnTo>
                <a:lnTo>
                  <a:pt x="295" y="194"/>
                </a:lnTo>
                <a:lnTo>
                  <a:pt x="297" y="223"/>
                </a:lnTo>
                <a:lnTo>
                  <a:pt x="287" y="228"/>
                </a:lnTo>
                <a:lnTo>
                  <a:pt x="320" y="259"/>
                </a:lnTo>
                <a:lnTo>
                  <a:pt x="354" y="342"/>
                </a:lnTo>
                <a:lnTo>
                  <a:pt x="365" y="417"/>
                </a:lnTo>
                <a:lnTo>
                  <a:pt x="371" y="457"/>
                </a:lnTo>
                <a:lnTo>
                  <a:pt x="346" y="495"/>
                </a:lnTo>
                <a:lnTo>
                  <a:pt x="363" y="512"/>
                </a:lnTo>
                <a:lnTo>
                  <a:pt x="409" y="487"/>
                </a:lnTo>
                <a:lnTo>
                  <a:pt x="439" y="618"/>
                </a:lnTo>
                <a:lnTo>
                  <a:pt x="460" y="626"/>
                </a:lnTo>
                <a:lnTo>
                  <a:pt x="464" y="664"/>
                </a:lnTo>
                <a:lnTo>
                  <a:pt x="523" y="679"/>
                </a:lnTo>
                <a:lnTo>
                  <a:pt x="616" y="679"/>
                </a:lnTo>
                <a:lnTo>
                  <a:pt x="654" y="696"/>
                </a:lnTo>
                <a:lnTo>
                  <a:pt x="599" y="1027"/>
                </a:lnTo>
                <a:lnTo>
                  <a:pt x="299" y="972"/>
                </a:lnTo>
                <a:lnTo>
                  <a:pt x="0" y="909"/>
                </a:lnTo>
                <a:lnTo>
                  <a:pt x="0" y="909"/>
                </a:lnTo>
                <a:close/>
              </a:path>
            </a:pathLst>
          </a:custGeom>
          <a:solidFill>
            <a:srgbClr val="C0002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7" name="Freeform 1121">
            <a:extLst>
              <a:ext uri="{FF2B5EF4-FFF2-40B4-BE49-F238E27FC236}">
                <a16:creationId xmlns:a16="http://schemas.microsoft.com/office/drawing/2014/main" id="{C3BD7D47-6779-824B-9202-E26EBB977D88}"/>
              </a:ext>
            </a:extLst>
          </p:cNvPr>
          <p:cNvSpPr>
            <a:spLocks/>
          </p:cNvSpPr>
          <p:nvPr/>
        </p:nvSpPr>
        <p:spPr bwMode="auto">
          <a:xfrm>
            <a:off x="2424985" y="2556780"/>
            <a:ext cx="1269492" cy="724158"/>
          </a:xfrm>
          <a:custGeom>
            <a:avLst/>
            <a:gdLst>
              <a:gd name="T0" fmla="*/ 19 w 1118"/>
              <a:gd name="T1" fmla="*/ 175 h 692"/>
              <a:gd name="T2" fmla="*/ 21 w 1118"/>
              <a:gd name="T3" fmla="*/ 204 h 692"/>
              <a:gd name="T4" fmla="*/ 11 w 1118"/>
              <a:gd name="T5" fmla="*/ 209 h 692"/>
              <a:gd name="T6" fmla="*/ 44 w 1118"/>
              <a:gd name="T7" fmla="*/ 240 h 692"/>
              <a:gd name="T8" fmla="*/ 78 w 1118"/>
              <a:gd name="T9" fmla="*/ 323 h 692"/>
              <a:gd name="T10" fmla="*/ 89 w 1118"/>
              <a:gd name="T11" fmla="*/ 398 h 692"/>
              <a:gd name="T12" fmla="*/ 95 w 1118"/>
              <a:gd name="T13" fmla="*/ 438 h 692"/>
              <a:gd name="T14" fmla="*/ 70 w 1118"/>
              <a:gd name="T15" fmla="*/ 476 h 692"/>
              <a:gd name="T16" fmla="*/ 87 w 1118"/>
              <a:gd name="T17" fmla="*/ 493 h 692"/>
              <a:gd name="T18" fmla="*/ 133 w 1118"/>
              <a:gd name="T19" fmla="*/ 468 h 692"/>
              <a:gd name="T20" fmla="*/ 163 w 1118"/>
              <a:gd name="T21" fmla="*/ 599 h 692"/>
              <a:gd name="T22" fmla="*/ 184 w 1118"/>
              <a:gd name="T23" fmla="*/ 607 h 692"/>
              <a:gd name="T24" fmla="*/ 188 w 1118"/>
              <a:gd name="T25" fmla="*/ 645 h 692"/>
              <a:gd name="T26" fmla="*/ 205 w 1118"/>
              <a:gd name="T27" fmla="*/ 662 h 692"/>
              <a:gd name="T28" fmla="*/ 247 w 1118"/>
              <a:gd name="T29" fmla="*/ 660 h 692"/>
              <a:gd name="T30" fmla="*/ 340 w 1118"/>
              <a:gd name="T31" fmla="*/ 660 h 692"/>
              <a:gd name="T32" fmla="*/ 378 w 1118"/>
              <a:gd name="T33" fmla="*/ 677 h 692"/>
              <a:gd name="T34" fmla="*/ 390 w 1118"/>
              <a:gd name="T35" fmla="*/ 609 h 692"/>
              <a:gd name="T36" fmla="*/ 694 w 1118"/>
              <a:gd name="T37" fmla="*/ 654 h 692"/>
              <a:gd name="T38" fmla="*/ 1068 w 1118"/>
              <a:gd name="T39" fmla="*/ 692 h 692"/>
              <a:gd name="T40" fmla="*/ 1080 w 1118"/>
              <a:gd name="T41" fmla="*/ 567 h 692"/>
              <a:gd name="T42" fmla="*/ 1118 w 1118"/>
              <a:gd name="T43" fmla="*/ 162 h 692"/>
              <a:gd name="T44" fmla="*/ 622 w 1118"/>
              <a:gd name="T45" fmla="*/ 105 h 692"/>
              <a:gd name="T46" fmla="*/ 376 w 1118"/>
              <a:gd name="T47" fmla="*/ 67 h 692"/>
              <a:gd name="T48" fmla="*/ 28 w 1118"/>
              <a:gd name="T49" fmla="*/ 0 h 692"/>
              <a:gd name="T50" fmla="*/ 0 w 1118"/>
              <a:gd name="T51" fmla="*/ 130 h 692"/>
              <a:gd name="T52" fmla="*/ 19 w 1118"/>
              <a:gd name="T53" fmla="*/ 175 h 692"/>
              <a:gd name="T54" fmla="*/ 19 w 1118"/>
              <a:gd name="T55" fmla="*/ 175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18" h="692">
                <a:moveTo>
                  <a:pt x="19" y="175"/>
                </a:moveTo>
                <a:lnTo>
                  <a:pt x="21" y="204"/>
                </a:lnTo>
                <a:lnTo>
                  <a:pt x="11" y="209"/>
                </a:lnTo>
                <a:lnTo>
                  <a:pt x="44" y="240"/>
                </a:lnTo>
                <a:lnTo>
                  <a:pt x="78" y="323"/>
                </a:lnTo>
                <a:lnTo>
                  <a:pt x="89" y="398"/>
                </a:lnTo>
                <a:lnTo>
                  <a:pt x="95" y="438"/>
                </a:lnTo>
                <a:lnTo>
                  <a:pt x="70" y="476"/>
                </a:lnTo>
                <a:lnTo>
                  <a:pt x="87" y="493"/>
                </a:lnTo>
                <a:lnTo>
                  <a:pt x="133" y="468"/>
                </a:lnTo>
                <a:lnTo>
                  <a:pt x="163" y="599"/>
                </a:lnTo>
                <a:lnTo>
                  <a:pt x="184" y="607"/>
                </a:lnTo>
                <a:lnTo>
                  <a:pt x="188" y="645"/>
                </a:lnTo>
                <a:lnTo>
                  <a:pt x="205" y="662"/>
                </a:lnTo>
                <a:lnTo>
                  <a:pt x="247" y="660"/>
                </a:lnTo>
                <a:lnTo>
                  <a:pt x="340" y="660"/>
                </a:lnTo>
                <a:lnTo>
                  <a:pt x="378" y="677"/>
                </a:lnTo>
                <a:lnTo>
                  <a:pt x="390" y="609"/>
                </a:lnTo>
                <a:lnTo>
                  <a:pt x="694" y="654"/>
                </a:lnTo>
                <a:lnTo>
                  <a:pt x="1068" y="692"/>
                </a:lnTo>
                <a:lnTo>
                  <a:pt x="1080" y="567"/>
                </a:lnTo>
                <a:lnTo>
                  <a:pt x="1118" y="162"/>
                </a:lnTo>
                <a:lnTo>
                  <a:pt x="622" y="105"/>
                </a:lnTo>
                <a:lnTo>
                  <a:pt x="376" y="67"/>
                </a:lnTo>
                <a:lnTo>
                  <a:pt x="28" y="0"/>
                </a:lnTo>
                <a:lnTo>
                  <a:pt x="0" y="130"/>
                </a:lnTo>
                <a:lnTo>
                  <a:pt x="19" y="175"/>
                </a:lnTo>
                <a:lnTo>
                  <a:pt x="19" y="175"/>
                </a:lnTo>
                <a:close/>
              </a:path>
            </a:pathLst>
          </a:custGeom>
          <a:solidFill>
            <a:srgbClr val="C0002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8" name="Freeform 1122">
            <a:extLst>
              <a:ext uri="{FF2B5EF4-FFF2-40B4-BE49-F238E27FC236}">
                <a16:creationId xmlns:a16="http://schemas.microsoft.com/office/drawing/2014/main" id="{13512604-014A-DC43-8FE4-ACD990CF7865}"/>
              </a:ext>
            </a:extLst>
          </p:cNvPr>
          <p:cNvSpPr>
            <a:spLocks/>
          </p:cNvSpPr>
          <p:nvPr/>
        </p:nvSpPr>
        <p:spPr bwMode="auto">
          <a:xfrm>
            <a:off x="2067332" y="4245894"/>
            <a:ext cx="842786" cy="876427"/>
          </a:xfrm>
          <a:custGeom>
            <a:avLst/>
            <a:gdLst>
              <a:gd name="T0" fmla="*/ 48 w 746"/>
              <a:gd name="T1" fmla="*/ 534 h 840"/>
              <a:gd name="T2" fmla="*/ 29 w 746"/>
              <a:gd name="T3" fmla="*/ 504 h 840"/>
              <a:gd name="T4" fmla="*/ 38 w 746"/>
              <a:gd name="T5" fmla="*/ 456 h 840"/>
              <a:gd name="T6" fmla="*/ 88 w 746"/>
              <a:gd name="T7" fmla="*/ 378 h 840"/>
              <a:gd name="T8" fmla="*/ 124 w 746"/>
              <a:gd name="T9" fmla="*/ 355 h 840"/>
              <a:gd name="T10" fmla="*/ 103 w 746"/>
              <a:gd name="T11" fmla="*/ 327 h 840"/>
              <a:gd name="T12" fmla="*/ 90 w 746"/>
              <a:gd name="T13" fmla="*/ 251 h 840"/>
              <a:gd name="T14" fmla="*/ 105 w 746"/>
              <a:gd name="T15" fmla="*/ 108 h 840"/>
              <a:gd name="T16" fmla="*/ 130 w 746"/>
              <a:gd name="T17" fmla="*/ 101 h 840"/>
              <a:gd name="T18" fmla="*/ 172 w 746"/>
              <a:gd name="T19" fmla="*/ 125 h 840"/>
              <a:gd name="T20" fmla="*/ 208 w 746"/>
              <a:gd name="T21" fmla="*/ 0 h 840"/>
              <a:gd name="T22" fmla="*/ 746 w 746"/>
              <a:gd name="T23" fmla="*/ 89 h 840"/>
              <a:gd name="T24" fmla="*/ 634 w 746"/>
              <a:gd name="T25" fmla="*/ 840 h 840"/>
              <a:gd name="T26" fmla="*/ 468 w 746"/>
              <a:gd name="T27" fmla="*/ 817 h 840"/>
              <a:gd name="T28" fmla="*/ 366 w 746"/>
              <a:gd name="T29" fmla="*/ 789 h 840"/>
              <a:gd name="T30" fmla="*/ 154 w 746"/>
              <a:gd name="T31" fmla="*/ 705 h 840"/>
              <a:gd name="T32" fmla="*/ 0 w 746"/>
              <a:gd name="T33" fmla="*/ 576 h 840"/>
              <a:gd name="T34" fmla="*/ 48 w 746"/>
              <a:gd name="T35" fmla="*/ 534 h 840"/>
              <a:gd name="T36" fmla="*/ 48 w 746"/>
              <a:gd name="T37" fmla="*/ 534 h 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46" h="840">
                <a:moveTo>
                  <a:pt x="48" y="534"/>
                </a:moveTo>
                <a:lnTo>
                  <a:pt x="29" y="504"/>
                </a:lnTo>
                <a:lnTo>
                  <a:pt x="38" y="456"/>
                </a:lnTo>
                <a:lnTo>
                  <a:pt x="88" y="378"/>
                </a:lnTo>
                <a:lnTo>
                  <a:pt x="124" y="355"/>
                </a:lnTo>
                <a:lnTo>
                  <a:pt x="103" y="327"/>
                </a:lnTo>
                <a:lnTo>
                  <a:pt x="90" y="251"/>
                </a:lnTo>
                <a:lnTo>
                  <a:pt x="105" y="108"/>
                </a:lnTo>
                <a:lnTo>
                  <a:pt x="130" y="101"/>
                </a:lnTo>
                <a:lnTo>
                  <a:pt x="172" y="125"/>
                </a:lnTo>
                <a:lnTo>
                  <a:pt x="208" y="0"/>
                </a:lnTo>
                <a:lnTo>
                  <a:pt x="746" y="89"/>
                </a:lnTo>
                <a:lnTo>
                  <a:pt x="634" y="840"/>
                </a:lnTo>
                <a:lnTo>
                  <a:pt x="468" y="817"/>
                </a:lnTo>
                <a:lnTo>
                  <a:pt x="366" y="789"/>
                </a:lnTo>
                <a:lnTo>
                  <a:pt x="154" y="705"/>
                </a:lnTo>
                <a:lnTo>
                  <a:pt x="0" y="576"/>
                </a:lnTo>
                <a:lnTo>
                  <a:pt x="48" y="534"/>
                </a:lnTo>
                <a:lnTo>
                  <a:pt x="48" y="534"/>
                </a:lnTo>
                <a:close/>
              </a:path>
            </a:pathLst>
          </a:custGeom>
          <a:solidFill>
            <a:srgbClr val="DDB1B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9" name="Freeform 1123">
            <a:extLst>
              <a:ext uri="{FF2B5EF4-FFF2-40B4-BE49-F238E27FC236}">
                <a16:creationId xmlns:a16="http://schemas.microsoft.com/office/drawing/2014/main" id="{763A145F-524D-A349-B89A-0073CAC93A72}"/>
              </a:ext>
            </a:extLst>
          </p:cNvPr>
          <p:cNvSpPr>
            <a:spLocks/>
          </p:cNvSpPr>
          <p:nvPr/>
        </p:nvSpPr>
        <p:spPr bwMode="auto">
          <a:xfrm>
            <a:off x="2764933" y="3194182"/>
            <a:ext cx="872886" cy="644483"/>
          </a:xfrm>
          <a:custGeom>
            <a:avLst/>
            <a:gdLst>
              <a:gd name="T0" fmla="*/ 0 w 770"/>
              <a:gd name="T1" fmla="*/ 530 h 619"/>
              <a:gd name="T2" fmla="*/ 92 w 770"/>
              <a:gd name="T3" fmla="*/ 0 h 619"/>
              <a:gd name="T4" fmla="*/ 396 w 770"/>
              <a:gd name="T5" fmla="*/ 45 h 619"/>
              <a:gd name="T6" fmla="*/ 770 w 770"/>
              <a:gd name="T7" fmla="*/ 83 h 619"/>
              <a:gd name="T8" fmla="*/ 744 w 770"/>
              <a:gd name="T9" fmla="*/ 351 h 619"/>
              <a:gd name="T10" fmla="*/ 719 w 770"/>
              <a:gd name="T11" fmla="*/ 619 h 619"/>
              <a:gd name="T12" fmla="*/ 208 w 770"/>
              <a:gd name="T13" fmla="*/ 562 h 619"/>
              <a:gd name="T14" fmla="*/ 0 w 770"/>
              <a:gd name="T15" fmla="*/ 530 h 619"/>
              <a:gd name="T16" fmla="*/ 0 w 770"/>
              <a:gd name="T17" fmla="*/ 530 h 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70" h="619">
                <a:moveTo>
                  <a:pt x="0" y="530"/>
                </a:moveTo>
                <a:lnTo>
                  <a:pt x="92" y="0"/>
                </a:lnTo>
                <a:lnTo>
                  <a:pt x="396" y="45"/>
                </a:lnTo>
                <a:lnTo>
                  <a:pt x="770" y="83"/>
                </a:lnTo>
                <a:lnTo>
                  <a:pt x="744" y="351"/>
                </a:lnTo>
                <a:lnTo>
                  <a:pt x="719" y="619"/>
                </a:lnTo>
                <a:lnTo>
                  <a:pt x="208" y="562"/>
                </a:lnTo>
                <a:lnTo>
                  <a:pt x="0" y="530"/>
                </a:lnTo>
                <a:lnTo>
                  <a:pt x="0" y="530"/>
                </a:lnTo>
                <a:close/>
              </a:path>
            </a:pathLst>
          </a:custGeom>
          <a:solidFill>
            <a:srgbClr val="C0002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0" name="Freeform 1124">
            <a:extLst>
              <a:ext uri="{FF2B5EF4-FFF2-40B4-BE49-F238E27FC236}">
                <a16:creationId xmlns:a16="http://schemas.microsoft.com/office/drawing/2014/main" id="{CCE47BD0-FEBF-CD4E-8182-A0AAA73DBCCF}"/>
              </a:ext>
            </a:extLst>
          </p:cNvPr>
          <p:cNvSpPr>
            <a:spLocks/>
          </p:cNvSpPr>
          <p:nvPr/>
        </p:nvSpPr>
        <p:spPr bwMode="auto">
          <a:xfrm>
            <a:off x="2910119" y="3778466"/>
            <a:ext cx="902985" cy="640942"/>
          </a:xfrm>
          <a:custGeom>
            <a:avLst/>
            <a:gdLst>
              <a:gd name="T0" fmla="*/ 80 w 796"/>
              <a:gd name="T1" fmla="*/ 0 h 612"/>
              <a:gd name="T2" fmla="*/ 591 w 796"/>
              <a:gd name="T3" fmla="*/ 57 h 612"/>
              <a:gd name="T4" fmla="*/ 796 w 796"/>
              <a:gd name="T5" fmla="*/ 74 h 612"/>
              <a:gd name="T6" fmla="*/ 789 w 796"/>
              <a:gd name="T7" fmla="*/ 207 h 612"/>
              <a:gd name="T8" fmla="*/ 760 w 796"/>
              <a:gd name="T9" fmla="*/ 612 h 612"/>
              <a:gd name="T10" fmla="*/ 656 w 796"/>
              <a:gd name="T11" fmla="*/ 605 h 612"/>
              <a:gd name="T12" fmla="*/ 331 w 796"/>
              <a:gd name="T13" fmla="*/ 576 h 612"/>
              <a:gd name="T14" fmla="*/ 0 w 796"/>
              <a:gd name="T15" fmla="*/ 534 h 612"/>
              <a:gd name="T16" fmla="*/ 80 w 796"/>
              <a:gd name="T17" fmla="*/ 0 h 612"/>
              <a:gd name="T18" fmla="*/ 80 w 796"/>
              <a:gd name="T19" fmla="*/ 0 h 6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96" h="612">
                <a:moveTo>
                  <a:pt x="80" y="0"/>
                </a:moveTo>
                <a:lnTo>
                  <a:pt x="591" y="57"/>
                </a:lnTo>
                <a:lnTo>
                  <a:pt x="796" y="74"/>
                </a:lnTo>
                <a:lnTo>
                  <a:pt x="789" y="207"/>
                </a:lnTo>
                <a:lnTo>
                  <a:pt x="760" y="612"/>
                </a:lnTo>
                <a:lnTo>
                  <a:pt x="656" y="605"/>
                </a:lnTo>
                <a:lnTo>
                  <a:pt x="331" y="576"/>
                </a:lnTo>
                <a:lnTo>
                  <a:pt x="0" y="534"/>
                </a:lnTo>
                <a:lnTo>
                  <a:pt x="80" y="0"/>
                </a:lnTo>
                <a:lnTo>
                  <a:pt x="80" y="0"/>
                </a:lnTo>
                <a:close/>
              </a:path>
            </a:pathLst>
          </a:custGeom>
          <a:solidFill>
            <a:srgbClr val="0A3572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1" name="Freeform 1125">
            <a:extLst>
              <a:ext uri="{FF2B5EF4-FFF2-40B4-BE49-F238E27FC236}">
                <a16:creationId xmlns:a16="http://schemas.microsoft.com/office/drawing/2014/main" id="{C80F747C-F3AE-DB48-9CB2-EB4DBBE47426}"/>
              </a:ext>
            </a:extLst>
          </p:cNvPr>
          <p:cNvSpPr>
            <a:spLocks/>
          </p:cNvSpPr>
          <p:nvPr/>
        </p:nvSpPr>
        <p:spPr bwMode="auto">
          <a:xfrm>
            <a:off x="2779097" y="4337963"/>
            <a:ext cx="872886" cy="796752"/>
          </a:xfrm>
          <a:custGeom>
            <a:avLst/>
            <a:gdLst>
              <a:gd name="T0" fmla="*/ 97 w 768"/>
              <a:gd name="T1" fmla="*/ 764 h 764"/>
              <a:gd name="T2" fmla="*/ 106 w 768"/>
              <a:gd name="T3" fmla="*/ 707 h 764"/>
              <a:gd name="T4" fmla="*/ 298 w 768"/>
              <a:gd name="T5" fmla="*/ 732 h 764"/>
              <a:gd name="T6" fmla="*/ 290 w 768"/>
              <a:gd name="T7" fmla="*/ 704 h 764"/>
              <a:gd name="T8" fmla="*/ 705 w 768"/>
              <a:gd name="T9" fmla="*/ 742 h 764"/>
              <a:gd name="T10" fmla="*/ 768 w 768"/>
              <a:gd name="T11" fmla="*/ 71 h 764"/>
              <a:gd name="T12" fmla="*/ 443 w 768"/>
              <a:gd name="T13" fmla="*/ 42 h 764"/>
              <a:gd name="T14" fmla="*/ 112 w 768"/>
              <a:gd name="T15" fmla="*/ 0 h 764"/>
              <a:gd name="T16" fmla="*/ 0 w 768"/>
              <a:gd name="T17" fmla="*/ 751 h 764"/>
              <a:gd name="T18" fmla="*/ 97 w 768"/>
              <a:gd name="T19" fmla="*/ 764 h 764"/>
              <a:gd name="T20" fmla="*/ 97 w 768"/>
              <a:gd name="T21" fmla="*/ 764 h 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68" h="764">
                <a:moveTo>
                  <a:pt x="97" y="764"/>
                </a:moveTo>
                <a:lnTo>
                  <a:pt x="106" y="707"/>
                </a:lnTo>
                <a:lnTo>
                  <a:pt x="298" y="732"/>
                </a:lnTo>
                <a:lnTo>
                  <a:pt x="290" y="704"/>
                </a:lnTo>
                <a:lnTo>
                  <a:pt x="705" y="742"/>
                </a:lnTo>
                <a:lnTo>
                  <a:pt x="768" y="71"/>
                </a:lnTo>
                <a:lnTo>
                  <a:pt x="443" y="42"/>
                </a:lnTo>
                <a:lnTo>
                  <a:pt x="112" y="0"/>
                </a:lnTo>
                <a:lnTo>
                  <a:pt x="0" y="751"/>
                </a:lnTo>
                <a:lnTo>
                  <a:pt x="97" y="764"/>
                </a:lnTo>
                <a:lnTo>
                  <a:pt x="97" y="764"/>
                </a:lnTo>
                <a:close/>
              </a:path>
            </a:pathLst>
          </a:custGeom>
          <a:solidFill>
            <a:srgbClr val="0A3572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6" name="Freeform 1126">
            <a:extLst>
              <a:ext uri="{FF2B5EF4-FFF2-40B4-BE49-F238E27FC236}">
                <a16:creationId xmlns:a16="http://schemas.microsoft.com/office/drawing/2014/main" id="{B7814A26-5B6B-6349-9078-2A4343F108C0}"/>
              </a:ext>
            </a:extLst>
          </p:cNvPr>
          <p:cNvSpPr>
            <a:spLocks/>
          </p:cNvSpPr>
          <p:nvPr/>
        </p:nvSpPr>
        <p:spPr bwMode="auto">
          <a:xfrm>
            <a:off x="3111962" y="4483149"/>
            <a:ext cx="1726296" cy="1503204"/>
          </a:xfrm>
          <a:custGeom>
            <a:avLst/>
            <a:gdLst>
              <a:gd name="T0" fmla="*/ 0 w 1527"/>
              <a:gd name="T1" fmla="*/ 563 h 1439"/>
              <a:gd name="T2" fmla="*/ 415 w 1527"/>
              <a:gd name="T3" fmla="*/ 601 h 1439"/>
              <a:gd name="T4" fmla="*/ 472 w 1527"/>
              <a:gd name="T5" fmla="*/ 0 h 1439"/>
              <a:gd name="T6" fmla="*/ 803 w 1527"/>
              <a:gd name="T7" fmla="*/ 19 h 1439"/>
              <a:gd name="T8" fmla="*/ 791 w 1527"/>
              <a:gd name="T9" fmla="*/ 277 h 1439"/>
              <a:gd name="T10" fmla="*/ 824 w 1527"/>
              <a:gd name="T11" fmla="*/ 304 h 1439"/>
              <a:gd name="T12" fmla="*/ 854 w 1527"/>
              <a:gd name="T13" fmla="*/ 304 h 1439"/>
              <a:gd name="T14" fmla="*/ 879 w 1527"/>
              <a:gd name="T15" fmla="*/ 329 h 1439"/>
              <a:gd name="T16" fmla="*/ 928 w 1527"/>
              <a:gd name="T17" fmla="*/ 340 h 1439"/>
              <a:gd name="T18" fmla="*/ 1029 w 1527"/>
              <a:gd name="T19" fmla="*/ 384 h 1439"/>
              <a:gd name="T20" fmla="*/ 1046 w 1527"/>
              <a:gd name="T21" fmla="*/ 365 h 1439"/>
              <a:gd name="T22" fmla="*/ 1111 w 1527"/>
              <a:gd name="T23" fmla="*/ 403 h 1439"/>
              <a:gd name="T24" fmla="*/ 1196 w 1527"/>
              <a:gd name="T25" fmla="*/ 401 h 1439"/>
              <a:gd name="T26" fmla="*/ 1255 w 1527"/>
              <a:gd name="T27" fmla="*/ 384 h 1439"/>
              <a:gd name="T28" fmla="*/ 1337 w 1527"/>
              <a:gd name="T29" fmla="*/ 369 h 1439"/>
              <a:gd name="T30" fmla="*/ 1411 w 1527"/>
              <a:gd name="T31" fmla="*/ 409 h 1439"/>
              <a:gd name="T32" fmla="*/ 1423 w 1527"/>
              <a:gd name="T33" fmla="*/ 422 h 1439"/>
              <a:gd name="T34" fmla="*/ 1463 w 1527"/>
              <a:gd name="T35" fmla="*/ 422 h 1439"/>
              <a:gd name="T36" fmla="*/ 1470 w 1527"/>
              <a:gd name="T37" fmla="*/ 635 h 1439"/>
              <a:gd name="T38" fmla="*/ 1527 w 1527"/>
              <a:gd name="T39" fmla="*/ 739 h 1439"/>
              <a:gd name="T40" fmla="*/ 1506 w 1527"/>
              <a:gd name="T41" fmla="*/ 821 h 1439"/>
              <a:gd name="T42" fmla="*/ 1510 w 1527"/>
              <a:gd name="T43" fmla="*/ 889 h 1439"/>
              <a:gd name="T44" fmla="*/ 1485 w 1527"/>
              <a:gd name="T45" fmla="*/ 924 h 1439"/>
              <a:gd name="T46" fmla="*/ 1495 w 1527"/>
              <a:gd name="T47" fmla="*/ 935 h 1439"/>
              <a:gd name="T48" fmla="*/ 1432 w 1527"/>
              <a:gd name="T49" fmla="*/ 954 h 1439"/>
              <a:gd name="T50" fmla="*/ 1383 w 1527"/>
              <a:gd name="T51" fmla="*/ 960 h 1439"/>
              <a:gd name="T52" fmla="*/ 1392 w 1527"/>
              <a:gd name="T53" fmla="*/ 924 h 1439"/>
              <a:gd name="T54" fmla="*/ 1366 w 1527"/>
              <a:gd name="T55" fmla="*/ 945 h 1439"/>
              <a:gd name="T56" fmla="*/ 1367 w 1527"/>
              <a:gd name="T57" fmla="*/ 986 h 1439"/>
              <a:gd name="T58" fmla="*/ 1333 w 1527"/>
              <a:gd name="T59" fmla="*/ 1030 h 1439"/>
              <a:gd name="T60" fmla="*/ 1153 w 1527"/>
              <a:gd name="T61" fmla="*/ 1121 h 1439"/>
              <a:gd name="T62" fmla="*/ 1096 w 1527"/>
              <a:gd name="T63" fmla="*/ 1180 h 1439"/>
              <a:gd name="T64" fmla="*/ 1042 w 1527"/>
              <a:gd name="T65" fmla="*/ 1308 h 1439"/>
              <a:gd name="T66" fmla="*/ 1086 w 1527"/>
              <a:gd name="T67" fmla="*/ 1439 h 1439"/>
              <a:gd name="T68" fmla="*/ 1044 w 1527"/>
              <a:gd name="T69" fmla="*/ 1439 h 1439"/>
              <a:gd name="T70" fmla="*/ 848 w 1527"/>
              <a:gd name="T71" fmla="*/ 1370 h 1439"/>
              <a:gd name="T72" fmla="*/ 827 w 1527"/>
              <a:gd name="T73" fmla="*/ 1313 h 1439"/>
              <a:gd name="T74" fmla="*/ 807 w 1527"/>
              <a:gd name="T75" fmla="*/ 1289 h 1439"/>
              <a:gd name="T76" fmla="*/ 801 w 1527"/>
              <a:gd name="T77" fmla="*/ 1213 h 1439"/>
              <a:gd name="T78" fmla="*/ 763 w 1527"/>
              <a:gd name="T79" fmla="*/ 1186 h 1439"/>
              <a:gd name="T80" fmla="*/ 658 w 1527"/>
              <a:gd name="T81" fmla="*/ 984 h 1439"/>
              <a:gd name="T82" fmla="*/ 607 w 1527"/>
              <a:gd name="T83" fmla="*/ 946 h 1439"/>
              <a:gd name="T84" fmla="*/ 592 w 1527"/>
              <a:gd name="T85" fmla="*/ 914 h 1439"/>
              <a:gd name="T86" fmla="*/ 438 w 1527"/>
              <a:gd name="T87" fmla="*/ 907 h 1439"/>
              <a:gd name="T88" fmla="*/ 356 w 1527"/>
              <a:gd name="T89" fmla="*/ 1002 h 1439"/>
              <a:gd name="T90" fmla="*/ 217 w 1527"/>
              <a:gd name="T91" fmla="*/ 903 h 1439"/>
              <a:gd name="T92" fmla="*/ 175 w 1527"/>
              <a:gd name="T93" fmla="*/ 766 h 1439"/>
              <a:gd name="T94" fmla="*/ 42 w 1527"/>
              <a:gd name="T95" fmla="*/ 639 h 1439"/>
              <a:gd name="T96" fmla="*/ 27 w 1527"/>
              <a:gd name="T97" fmla="*/ 597 h 1439"/>
              <a:gd name="T98" fmla="*/ 8 w 1527"/>
              <a:gd name="T99" fmla="*/ 591 h 1439"/>
              <a:gd name="T100" fmla="*/ 0 w 1527"/>
              <a:gd name="T101" fmla="*/ 563 h 1439"/>
              <a:gd name="T102" fmla="*/ 0 w 1527"/>
              <a:gd name="T103" fmla="*/ 563 h 1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527" h="1439">
                <a:moveTo>
                  <a:pt x="0" y="563"/>
                </a:moveTo>
                <a:lnTo>
                  <a:pt x="415" y="601"/>
                </a:lnTo>
                <a:lnTo>
                  <a:pt x="472" y="0"/>
                </a:lnTo>
                <a:lnTo>
                  <a:pt x="803" y="19"/>
                </a:lnTo>
                <a:lnTo>
                  <a:pt x="791" y="277"/>
                </a:lnTo>
                <a:lnTo>
                  <a:pt x="824" y="304"/>
                </a:lnTo>
                <a:lnTo>
                  <a:pt x="854" y="304"/>
                </a:lnTo>
                <a:lnTo>
                  <a:pt x="879" y="329"/>
                </a:lnTo>
                <a:lnTo>
                  <a:pt x="928" y="340"/>
                </a:lnTo>
                <a:lnTo>
                  <a:pt x="1029" y="384"/>
                </a:lnTo>
                <a:lnTo>
                  <a:pt x="1046" y="365"/>
                </a:lnTo>
                <a:lnTo>
                  <a:pt x="1111" y="403"/>
                </a:lnTo>
                <a:lnTo>
                  <a:pt x="1196" y="401"/>
                </a:lnTo>
                <a:lnTo>
                  <a:pt x="1255" y="384"/>
                </a:lnTo>
                <a:lnTo>
                  <a:pt x="1337" y="369"/>
                </a:lnTo>
                <a:lnTo>
                  <a:pt x="1411" y="409"/>
                </a:lnTo>
                <a:lnTo>
                  <a:pt x="1423" y="422"/>
                </a:lnTo>
                <a:lnTo>
                  <a:pt x="1463" y="422"/>
                </a:lnTo>
                <a:lnTo>
                  <a:pt x="1470" y="635"/>
                </a:lnTo>
                <a:lnTo>
                  <a:pt x="1527" y="739"/>
                </a:lnTo>
                <a:lnTo>
                  <a:pt x="1506" y="821"/>
                </a:lnTo>
                <a:lnTo>
                  <a:pt x="1510" y="889"/>
                </a:lnTo>
                <a:lnTo>
                  <a:pt x="1485" y="924"/>
                </a:lnTo>
                <a:lnTo>
                  <a:pt x="1495" y="935"/>
                </a:lnTo>
                <a:lnTo>
                  <a:pt x="1432" y="954"/>
                </a:lnTo>
                <a:lnTo>
                  <a:pt x="1383" y="960"/>
                </a:lnTo>
                <a:lnTo>
                  <a:pt x="1392" y="924"/>
                </a:lnTo>
                <a:lnTo>
                  <a:pt x="1366" y="945"/>
                </a:lnTo>
                <a:lnTo>
                  <a:pt x="1367" y="986"/>
                </a:lnTo>
                <a:lnTo>
                  <a:pt x="1333" y="1030"/>
                </a:lnTo>
                <a:lnTo>
                  <a:pt x="1153" y="1121"/>
                </a:lnTo>
                <a:lnTo>
                  <a:pt x="1096" y="1180"/>
                </a:lnTo>
                <a:lnTo>
                  <a:pt x="1042" y="1308"/>
                </a:lnTo>
                <a:lnTo>
                  <a:pt x="1086" y="1439"/>
                </a:lnTo>
                <a:lnTo>
                  <a:pt x="1044" y="1439"/>
                </a:lnTo>
                <a:lnTo>
                  <a:pt x="848" y="1370"/>
                </a:lnTo>
                <a:lnTo>
                  <a:pt x="827" y="1313"/>
                </a:lnTo>
                <a:lnTo>
                  <a:pt x="807" y="1289"/>
                </a:lnTo>
                <a:lnTo>
                  <a:pt x="801" y="1213"/>
                </a:lnTo>
                <a:lnTo>
                  <a:pt x="763" y="1186"/>
                </a:lnTo>
                <a:lnTo>
                  <a:pt x="658" y="984"/>
                </a:lnTo>
                <a:lnTo>
                  <a:pt x="607" y="946"/>
                </a:lnTo>
                <a:lnTo>
                  <a:pt x="592" y="914"/>
                </a:lnTo>
                <a:lnTo>
                  <a:pt x="438" y="907"/>
                </a:lnTo>
                <a:lnTo>
                  <a:pt x="356" y="1002"/>
                </a:lnTo>
                <a:lnTo>
                  <a:pt x="217" y="903"/>
                </a:lnTo>
                <a:lnTo>
                  <a:pt x="175" y="766"/>
                </a:lnTo>
                <a:lnTo>
                  <a:pt x="42" y="639"/>
                </a:lnTo>
                <a:lnTo>
                  <a:pt x="27" y="597"/>
                </a:lnTo>
                <a:lnTo>
                  <a:pt x="8" y="591"/>
                </a:lnTo>
                <a:lnTo>
                  <a:pt x="0" y="563"/>
                </a:lnTo>
                <a:lnTo>
                  <a:pt x="0" y="563"/>
                </a:lnTo>
                <a:close/>
              </a:path>
            </a:pathLst>
          </a:custGeom>
          <a:solidFill>
            <a:srgbClr val="C0002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7" name="Freeform 1127">
            <a:extLst>
              <a:ext uri="{FF2B5EF4-FFF2-40B4-BE49-F238E27FC236}">
                <a16:creationId xmlns:a16="http://schemas.microsoft.com/office/drawing/2014/main" id="{B31EEBDD-6009-DE43-AB0B-3293BA3D8CC4}"/>
              </a:ext>
            </a:extLst>
          </p:cNvPr>
          <p:cNvSpPr>
            <a:spLocks/>
          </p:cNvSpPr>
          <p:nvPr/>
        </p:nvSpPr>
        <p:spPr bwMode="auto">
          <a:xfrm>
            <a:off x="3646671" y="2726754"/>
            <a:ext cx="817998" cy="456805"/>
          </a:xfrm>
          <a:custGeom>
            <a:avLst/>
            <a:gdLst>
              <a:gd name="T0" fmla="*/ 38 w 718"/>
              <a:gd name="T1" fmla="*/ 0 h 441"/>
              <a:gd name="T2" fmla="*/ 663 w 718"/>
              <a:gd name="T3" fmla="*/ 32 h 441"/>
              <a:gd name="T4" fmla="*/ 667 w 718"/>
              <a:gd name="T5" fmla="*/ 142 h 441"/>
              <a:gd name="T6" fmla="*/ 696 w 718"/>
              <a:gd name="T7" fmla="*/ 234 h 441"/>
              <a:gd name="T8" fmla="*/ 699 w 718"/>
              <a:gd name="T9" fmla="*/ 348 h 441"/>
              <a:gd name="T10" fmla="*/ 718 w 718"/>
              <a:gd name="T11" fmla="*/ 441 h 441"/>
              <a:gd name="T12" fmla="*/ 340 w 718"/>
              <a:gd name="T13" fmla="*/ 429 h 441"/>
              <a:gd name="T14" fmla="*/ 0 w 718"/>
              <a:gd name="T15" fmla="*/ 405 h 441"/>
              <a:gd name="T16" fmla="*/ 38 w 718"/>
              <a:gd name="T17" fmla="*/ 0 h 441"/>
              <a:gd name="T18" fmla="*/ 38 w 718"/>
              <a:gd name="T19" fmla="*/ 0 h 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18" h="441">
                <a:moveTo>
                  <a:pt x="38" y="0"/>
                </a:moveTo>
                <a:lnTo>
                  <a:pt x="663" y="32"/>
                </a:lnTo>
                <a:lnTo>
                  <a:pt x="667" y="142"/>
                </a:lnTo>
                <a:lnTo>
                  <a:pt x="696" y="234"/>
                </a:lnTo>
                <a:lnTo>
                  <a:pt x="699" y="348"/>
                </a:lnTo>
                <a:lnTo>
                  <a:pt x="718" y="441"/>
                </a:lnTo>
                <a:lnTo>
                  <a:pt x="340" y="429"/>
                </a:lnTo>
                <a:lnTo>
                  <a:pt x="0" y="405"/>
                </a:lnTo>
                <a:lnTo>
                  <a:pt x="38" y="0"/>
                </a:lnTo>
                <a:lnTo>
                  <a:pt x="38" y="0"/>
                </a:lnTo>
                <a:close/>
              </a:path>
            </a:pathLst>
          </a:custGeom>
          <a:solidFill>
            <a:srgbClr val="C0002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9" name="Freeform 1128">
            <a:extLst>
              <a:ext uri="{FF2B5EF4-FFF2-40B4-BE49-F238E27FC236}">
                <a16:creationId xmlns:a16="http://schemas.microsoft.com/office/drawing/2014/main" id="{B3A251AA-3EC8-B040-8D1A-B5CB84E4150E}"/>
              </a:ext>
            </a:extLst>
          </p:cNvPr>
          <p:cNvSpPr>
            <a:spLocks/>
          </p:cNvSpPr>
          <p:nvPr/>
        </p:nvSpPr>
        <p:spPr bwMode="auto">
          <a:xfrm>
            <a:off x="3604178" y="3146376"/>
            <a:ext cx="872886" cy="524085"/>
          </a:xfrm>
          <a:custGeom>
            <a:avLst/>
            <a:gdLst>
              <a:gd name="T0" fmla="*/ 38 w 768"/>
              <a:gd name="T1" fmla="*/ 0 h 502"/>
              <a:gd name="T2" fmla="*/ 378 w 768"/>
              <a:gd name="T3" fmla="*/ 24 h 502"/>
              <a:gd name="T4" fmla="*/ 756 w 768"/>
              <a:gd name="T5" fmla="*/ 36 h 502"/>
              <a:gd name="T6" fmla="*/ 732 w 768"/>
              <a:gd name="T7" fmla="*/ 83 h 502"/>
              <a:gd name="T8" fmla="*/ 768 w 768"/>
              <a:gd name="T9" fmla="*/ 118 h 502"/>
              <a:gd name="T10" fmla="*/ 766 w 768"/>
              <a:gd name="T11" fmla="*/ 365 h 502"/>
              <a:gd name="T12" fmla="*/ 751 w 768"/>
              <a:gd name="T13" fmla="*/ 363 h 502"/>
              <a:gd name="T14" fmla="*/ 753 w 768"/>
              <a:gd name="T15" fmla="*/ 395 h 502"/>
              <a:gd name="T16" fmla="*/ 764 w 768"/>
              <a:gd name="T17" fmla="*/ 420 h 502"/>
              <a:gd name="T18" fmla="*/ 756 w 768"/>
              <a:gd name="T19" fmla="*/ 443 h 502"/>
              <a:gd name="T20" fmla="*/ 764 w 768"/>
              <a:gd name="T21" fmla="*/ 502 h 502"/>
              <a:gd name="T22" fmla="*/ 747 w 768"/>
              <a:gd name="T23" fmla="*/ 496 h 502"/>
              <a:gd name="T24" fmla="*/ 728 w 768"/>
              <a:gd name="T25" fmla="*/ 473 h 502"/>
              <a:gd name="T26" fmla="*/ 659 w 768"/>
              <a:gd name="T27" fmla="*/ 450 h 502"/>
              <a:gd name="T28" fmla="*/ 593 w 768"/>
              <a:gd name="T29" fmla="*/ 454 h 502"/>
              <a:gd name="T30" fmla="*/ 555 w 768"/>
              <a:gd name="T31" fmla="*/ 426 h 502"/>
              <a:gd name="T32" fmla="*/ 0 w 768"/>
              <a:gd name="T33" fmla="*/ 393 h 502"/>
              <a:gd name="T34" fmla="*/ 38 w 768"/>
              <a:gd name="T35" fmla="*/ 0 h 502"/>
              <a:gd name="T36" fmla="*/ 38 w 768"/>
              <a:gd name="T37" fmla="*/ 0 h 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68" h="502">
                <a:moveTo>
                  <a:pt x="38" y="0"/>
                </a:moveTo>
                <a:lnTo>
                  <a:pt x="378" y="24"/>
                </a:lnTo>
                <a:lnTo>
                  <a:pt x="756" y="36"/>
                </a:lnTo>
                <a:lnTo>
                  <a:pt x="732" y="83"/>
                </a:lnTo>
                <a:lnTo>
                  <a:pt x="768" y="118"/>
                </a:lnTo>
                <a:lnTo>
                  <a:pt x="766" y="365"/>
                </a:lnTo>
                <a:lnTo>
                  <a:pt x="751" y="363"/>
                </a:lnTo>
                <a:lnTo>
                  <a:pt x="753" y="395"/>
                </a:lnTo>
                <a:lnTo>
                  <a:pt x="764" y="420"/>
                </a:lnTo>
                <a:lnTo>
                  <a:pt x="756" y="443"/>
                </a:lnTo>
                <a:lnTo>
                  <a:pt x="764" y="502"/>
                </a:lnTo>
                <a:lnTo>
                  <a:pt x="747" y="496"/>
                </a:lnTo>
                <a:lnTo>
                  <a:pt x="728" y="473"/>
                </a:lnTo>
                <a:lnTo>
                  <a:pt x="659" y="450"/>
                </a:lnTo>
                <a:lnTo>
                  <a:pt x="593" y="454"/>
                </a:lnTo>
                <a:lnTo>
                  <a:pt x="555" y="426"/>
                </a:lnTo>
                <a:lnTo>
                  <a:pt x="0" y="393"/>
                </a:lnTo>
                <a:lnTo>
                  <a:pt x="38" y="0"/>
                </a:lnTo>
                <a:lnTo>
                  <a:pt x="38" y="0"/>
                </a:lnTo>
                <a:close/>
              </a:path>
            </a:pathLst>
          </a:custGeom>
          <a:solidFill>
            <a:srgbClr val="C0002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0" name="Freeform 1129">
            <a:extLst>
              <a:ext uri="{FF2B5EF4-FFF2-40B4-BE49-F238E27FC236}">
                <a16:creationId xmlns:a16="http://schemas.microsoft.com/office/drawing/2014/main" id="{7AF9A068-BE87-E042-B454-6A09ACC6D112}"/>
              </a:ext>
            </a:extLst>
          </p:cNvPr>
          <p:cNvSpPr>
            <a:spLocks/>
          </p:cNvSpPr>
          <p:nvPr/>
        </p:nvSpPr>
        <p:spPr bwMode="auto">
          <a:xfrm>
            <a:off x="3579390" y="3557146"/>
            <a:ext cx="1019842" cy="462116"/>
          </a:xfrm>
          <a:custGeom>
            <a:avLst/>
            <a:gdLst>
              <a:gd name="T0" fmla="*/ 25 w 901"/>
              <a:gd name="T1" fmla="*/ 0 h 439"/>
              <a:gd name="T2" fmla="*/ 580 w 901"/>
              <a:gd name="T3" fmla="*/ 33 h 439"/>
              <a:gd name="T4" fmla="*/ 618 w 901"/>
              <a:gd name="T5" fmla="*/ 61 h 439"/>
              <a:gd name="T6" fmla="*/ 684 w 901"/>
              <a:gd name="T7" fmla="*/ 57 h 439"/>
              <a:gd name="T8" fmla="*/ 753 w 901"/>
              <a:gd name="T9" fmla="*/ 80 h 439"/>
              <a:gd name="T10" fmla="*/ 772 w 901"/>
              <a:gd name="T11" fmla="*/ 103 h 439"/>
              <a:gd name="T12" fmla="*/ 789 w 901"/>
              <a:gd name="T13" fmla="*/ 109 h 439"/>
              <a:gd name="T14" fmla="*/ 819 w 901"/>
              <a:gd name="T15" fmla="*/ 192 h 439"/>
              <a:gd name="T16" fmla="*/ 819 w 901"/>
              <a:gd name="T17" fmla="*/ 217 h 439"/>
              <a:gd name="T18" fmla="*/ 840 w 901"/>
              <a:gd name="T19" fmla="*/ 257 h 439"/>
              <a:gd name="T20" fmla="*/ 850 w 901"/>
              <a:gd name="T21" fmla="*/ 320 h 439"/>
              <a:gd name="T22" fmla="*/ 844 w 901"/>
              <a:gd name="T23" fmla="*/ 339 h 439"/>
              <a:gd name="T24" fmla="*/ 857 w 901"/>
              <a:gd name="T25" fmla="*/ 359 h 439"/>
              <a:gd name="T26" fmla="*/ 901 w 901"/>
              <a:gd name="T27" fmla="*/ 439 h 439"/>
              <a:gd name="T28" fmla="*/ 500 w 901"/>
              <a:gd name="T29" fmla="*/ 435 h 439"/>
              <a:gd name="T30" fmla="*/ 198 w 901"/>
              <a:gd name="T31" fmla="*/ 418 h 439"/>
              <a:gd name="T32" fmla="*/ 205 w 901"/>
              <a:gd name="T33" fmla="*/ 285 h 439"/>
              <a:gd name="T34" fmla="*/ 0 w 901"/>
              <a:gd name="T35" fmla="*/ 268 h 439"/>
              <a:gd name="T36" fmla="*/ 25 w 901"/>
              <a:gd name="T37" fmla="*/ 0 h 439"/>
              <a:gd name="T38" fmla="*/ 25 w 901"/>
              <a:gd name="T39" fmla="*/ 0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01" h="439">
                <a:moveTo>
                  <a:pt x="25" y="0"/>
                </a:moveTo>
                <a:lnTo>
                  <a:pt x="580" y="33"/>
                </a:lnTo>
                <a:lnTo>
                  <a:pt x="618" y="61"/>
                </a:lnTo>
                <a:lnTo>
                  <a:pt x="684" y="57"/>
                </a:lnTo>
                <a:lnTo>
                  <a:pt x="753" y="80"/>
                </a:lnTo>
                <a:lnTo>
                  <a:pt x="772" y="103"/>
                </a:lnTo>
                <a:lnTo>
                  <a:pt x="789" y="109"/>
                </a:lnTo>
                <a:lnTo>
                  <a:pt x="819" y="192"/>
                </a:lnTo>
                <a:lnTo>
                  <a:pt x="819" y="217"/>
                </a:lnTo>
                <a:lnTo>
                  <a:pt x="840" y="257"/>
                </a:lnTo>
                <a:lnTo>
                  <a:pt x="850" y="320"/>
                </a:lnTo>
                <a:lnTo>
                  <a:pt x="844" y="339"/>
                </a:lnTo>
                <a:lnTo>
                  <a:pt x="857" y="359"/>
                </a:lnTo>
                <a:lnTo>
                  <a:pt x="901" y="439"/>
                </a:lnTo>
                <a:lnTo>
                  <a:pt x="500" y="435"/>
                </a:lnTo>
                <a:lnTo>
                  <a:pt x="198" y="418"/>
                </a:lnTo>
                <a:lnTo>
                  <a:pt x="205" y="285"/>
                </a:lnTo>
                <a:lnTo>
                  <a:pt x="0" y="268"/>
                </a:lnTo>
                <a:lnTo>
                  <a:pt x="25" y="0"/>
                </a:lnTo>
                <a:lnTo>
                  <a:pt x="25" y="0"/>
                </a:lnTo>
                <a:close/>
              </a:path>
            </a:pathLst>
          </a:custGeom>
          <a:solidFill>
            <a:srgbClr val="C0002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4" name="Freeform 1130">
            <a:extLst>
              <a:ext uri="{FF2B5EF4-FFF2-40B4-BE49-F238E27FC236}">
                <a16:creationId xmlns:a16="http://schemas.microsoft.com/office/drawing/2014/main" id="{C5843322-5A95-194D-9221-C0A0F4F3F6C8}"/>
              </a:ext>
            </a:extLst>
          </p:cNvPr>
          <p:cNvSpPr>
            <a:spLocks/>
          </p:cNvSpPr>
          <p:nvPr/>
        </p:nvSpPr>
        <p:spPr bwMode="auto">
          <a:xfrm>
            <a:off x="3774152" y="3998015"/>
            <a:ext cx="917150" cy="442640"/>
          </a:xfrm>
          <a:custGeom>
            <a:avLst/>
            <a:gdLst>
              <a:gd name="T0" fmla="*/ 29 w 812"/>
              <a:gd name="T1" fmla="*/ 0 h 426"/>
              <a:gd name="T2" fmla="*/ 331 w 812"/>
              <a:gd name="T3" fmla="*/ 17 h 426"/>
              <a:gd name="T4" fmla="*/ 732 w 812"/>
              <a:gd name="T5" fmla="*/ 21 h 426"/>
              <a:gd name="T6" fmla="*/ 755 w 812"/>
              <a:gd name="T7" fmla="*/ 40 h 426"/>
              <a:gd name="T8" fmla="*/ 766 w 812"/>
              <a:gd name="T9" fmla="*/ 36 h 426"/>
              <a:gd name="T10" fmla="*/ 782 w 812"/>
              <a:gd name="T11" fmla="*/ 57 h 426"/>
              <a:gd name="T12" fmla="*/ 768 w 812"/>
              <a:gd name="T13" fmla="*/ 57 h 426"/>
              <a:gd name="T14" fmla="*/ 755 w 812"/>
              <a:gd name="T15" fmla="*/ 86 h 426"/>
              <a:gd name="T16" fmla="*/ 787 w 812"/>
              <a:gd name="T17" fmla="*/ 132 h 426"/>
              <a:gd name="T18" fmla="*/ 812 w 812"/>
              <a:gd name="T19" fmla="*/ 137 h 426"/>
              <a:gd name="T20" fmla="*/ 808 w 812"/>
              <a:gd name="T21" fmla="*/ 424 h 426"/>
              <a:gd name="T22" fmla="*/ 464 w 812"/>
              <a:gd name="T23" fmla="*/ 426 h 426"/>
              <a:gd name="T24" fmla="*/ 0 w 812"/>
              <a:gd name="T25" fmla="*/ 405 h 426"/>
              <a:gd name="T26" fmla="*/ 29 w 812"/>
              <a:gd name="T27" fmla="*/ 0 h 426"/>
              <a:gd name="T28" fmla="*/ 29 w 812"/>
              <a:gd name="T29" fmla="*/ 0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12" h="426">
                <a:moveTo>
                  <a:pt x="29" y="0"/>
                </a:moveTo>
                <a:lnTo>
                  <a:pt x="331" y="17"/>
                </a:lnTo>
                <a:lnTo>
                  <a:pt x="732" y="21"/>
                </a:lnTo>
                <a:lnTo>
                  <a:pt x="755" y="40"/>
                </a:lnTo>
                <a:lnTo>
                  <a:pt x="766" y="36"/>
                </a:lnTo>
                <a:lnTo>
                  <a:pt x="782" y="57"/>
                </a:lnTo>
                <a:lnTo>
                  <a:pt x="768" y="57"/>
                </a:lnTo>
                <a:lnTo>
                  <a:pt x="755" y="86"/>
                </a:lnTo>
                <a:lnTo>
                  <a:pt x="787" y="132"/>
                </a:lnTo>
                <a:lnTo>
                  <a:pt x="812" y="137"/>
                </a:lnTo>
                <a:lnTo>
                  <a:pt x="808" y="424"/>
                </a:lnTo>
                <a:lnTo>
                  <a:pt x="464" y="426"/>
                </a:lnTo>
                <a:lnTo>
                  <a:pt x="0" y="405"/>
                </a:lnTo>
                <a:lnTo>
                  <a:pt x="29" y="0"/>
                </a:lnTo>
                <a:lnTo>
                  <a:pt x="29" y="0"/>
                </a:lnTo>
                <a:close/>
              </a:path>
            </a:pathLst>
          </a:custGeom>
          <a:solidFill>
            <a:srgbClr val="C0002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5" name="Freeform 1131">
            <a:extLst>
              <a:ext uri="{FF2B5EF4-FFF2-40B4-BE49-F238E27FC236}">
                <a16:creationId xmlns:a16="http://schemas.microsoft.com/office/drawing/2014/main" id="{B3243446-46FC-8A42-811F-44BD935DA793}"/>
              </a:ext>
            </a:extLst>
          </p:cNvPr>
          <p:cNvSpPr>
            <a:spLocks/>
          </p:cNvSpPr>
          <p:nvPr/>
        </p:nvSpPr>
        <p:spPr bwMode="auto">
          <a:xfrm>
            <a:off x="3643130" y="4414096"/>
            <a:ext cx="1069418" cy="497528"/>
          </a:xfrm>
          <a:custGeom>
            <a:avLst/>
            <a:gdLst>
              <a:gd name="T0" fmla="*/ 6 w 943"/>
              <a:gd name="T1" fmla="*/ 0 h 479"/>
              <a:gd name="T2" fmla="*/ 110 w 943"/>
              <a:gd name="T3" fmla="*/ 7 h 479"/>
              <a:gd name="T4" fmla="*/ 574 w 943"/>
              <a:gd name="T5" fmla="*/ 28 h 479"/>
              <a:gd name="T6" fmla="*/ 918 w 943"/>
              <a:gd name="T7" fmla="*/ 26 h 479"/>
              <a:gd name="T8" fmla="*/ 922 w 943"/>
              <a:gd name="T9" fmla="*/ 97 h 479"/>
              <a:gd name="T10" fmla="*/ 943 w 943"/>
              <a:gd name="T11" fmla="*/ 247 h 479"/>
              <a:gd name="T12" fmla="*/ 939 w 943"/>
              <a:gd name="T13" fmla="*/ 479 h 479"/>
              <a:gd name="T14" fmla="*/ 865 w 943"/>
              <a:gd name="T15" fmla="*/ 439 h 479"/>
              <a:gd name="T16" fmla="*/ 783 w 943"/>
              <a:gd name="T17" fmla="*/ 454 h 479"/>
              <a:gd name="T18" fmla="*/ 724 w 943"/>
              <a:gd name="T19" fmla="*/ 471 h 479"/>
              <a:gd name="T20" fmla="*/ 639 w 943"/>
              <a:gd name="T21" fmla="*/ 473 h 479"/>
              <a:gd name="T22" fmla="*/ 574 w 943"/>
              <a:gd name="T23" fmla="*/ 435 h 479"/>
              <a:gd name="T24" fmla="*/ 557 w 943"/>
              <a:gd name="T25" fmla="*/ 454 h 479"/>
              <a:gd name="T26" fmla="*/ 456 w 943"/>
              <a:gd name="T27" fmla="*/ 410 h 479"/>
              <a:gd name="T28" fmla="*/ 407 w 943"/>
              <a:gd name="T29" fmla="*/ 399 h 479"/>
              <a:gd name="T30" fmla="*/ 382 w 943"/>
              <a:gd name="T31" fmla="*/ 376 h 479"/>
              <a:gd name="T32" fmla="*/ 352 w 943"/>
              <a:gd name="T33" fmla="*/ 374 h 479"/>
              <a:gd name="T34" fmla="*/ 319 w 943"/>
              <a:gd name="T35" fmla="*/ 347 h 479"/>
              <a:gd name="T36" fmla="*/ 331 w 943"/>
              <a:gd name="T37" fmla="*/ 89 h 479"/>
              <a:gd name="T38" fmla="*/ 0 w 943"/>
              <a:gd name="T39" fmla="*/ 70 h 479"/>
              <a:gd name="T40" fmla="*/ 6 w 943"/>
              <a:gd name="T41" fmla="*/ 0 h 479"/>
              <a:gd name="T42" fmla="*/ 6 w 943"/>
              <a:gd name="T43" fmla="*/ 0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43" h="479">
                <a:moveTo>
                  <a:pt x="6" y="0"/>
                </a:moveTo>
                <a:lnTo>
                  <a:pt x="110" y="7"/>
                </a:lnTo>
                <a:lnTo>
                  <a:pt x="574" y="28"/>
                </a:lnTo>
                <a:lnTo>
                  <a:pt x="918" y="26"/>
                </a:lnTo>
                <a:lnTo>
                  <a:pt x="922" y="97"/>
                </a:lnTo>
                <a:lnTo>
                  <a:pt x="943" y="247"/>
                </a:lnTo>
                <a:lnTo>
                  <a:pt x="939" y="479"/>
                </a:lnTo>
                <a:lnTo>
                  <a:pt x="865" y="439"/>
                </a:lnTo>
                <a:lnTo>
                  <a:pt x="783" y="454"/>
                </a:lnTo>
                <a:lnTo>
                  <a:pt x="724" y="471"/>
                </a:lnTo>
                <a:lnTo>
                  <a:pt x="639" y="473"/>
                </a:lnTo>
                <a:lnTo>
                  <a:pt x="574" y="435"/>
                </a:lnTo>
                <a:lnTo>
                  <a:pt x="557" y="454"/>
                </a:lnTo>
                <a:lnTo>
                  <a:pt x="456" y="410"/>
                </a:lnTo>
                <a:lnTo>
                  <a:pt x="407" y="399"/>
                </a:lnTo>
                <a:lnTo>
                  <a:pt x="382" y="376"/>
                </a:lnTo>
                <a:lnTo>
                  <a:pt x="352" y="374"/>
                </a:lnTo>
                <a:lnTo>
                  <a:pt x="319" y="347"/>
                </a:lnTo>
                <a:lnTo>
                  <a:pt x="331" y="89"/>
                </a:lnTo>
                <a:lnTo>
                  <a:pt x="0" y="70"/>
                </a:lnTo>
                <a:lnTo>
                  <a:pt x="6" y="0"/>
                </a:lnTo>
                <a:lnTo>
                  <a:pt x="6" y="0"/>
                </a:lnTo>
                <a:close/>
              </a:path>
            </a:pathLst>
          </a:custGeom>
          <a:solidFill>
            <a:srgbClr val="C0002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5" name="Freeform 1132">
            <a:extLst>
              <a:ext uri="{FF2B5EF4-FFF2-40B4-BE49-F238E27FC236}">
                <a16:creationId xmlns:a16="http://schemas.microsoft.com/office/drawing/2014/main" id="{71654EFD-7A70-864C-8A1A-B7EAC8E0188B}"/>
              </a:ext>
            </a:extLst>
          </p:cNvPr>
          <p:cNvSpPr>
            <a:spLocks/>
          </p:cNvSpPr>
          <p:nvPr/>
        </p:nvSpPr>
        <p:spPr bwMode="auto">
          <a:xfrm>
            <a:off x="4400930" y="2723213"/>
            <a:ext cx="809146" cy="809145"/>
          </a:xfrm>
          <a:custGeom>
            <a:avLst/>
            <a:gdLst>
              <a:gd name="T0" fmla="*/ 4 w 711"/>
              <a:gd name="T1" fmla="*/ 146 h 774"/>
              <a:gd name="T2" fmla="*/ 33 w 711"/>
              <a:gd name="T3" fmla="*/ 238 h 774"/>
              <a:gd name="T4" fmla="*/ 36 w 711"/>
              <a:gd name="T5" fmla="*/ 352 h 774"/>
              <a:gd name="T6" fmla="*/ 55 w 711"/>
              <a:gd name="T7" fmla="*/ 445 h 774"/>
              <a:gd name="T8" fmla="*/ 31 w 711"/>
              <a:gd name="T9" fmla="*/ 492 h 774"/>
              <a:gd name="T10" fmla="*/ 67 w 711"/>
              <a:gd name="T11" fmla="*/ 527 h 774"/>
              <a:gd name="T12" fmla="*/ 65 w 711"/>
              <a:gd name="T13" fmla="*/ 774 h 774"/>
              <a:gd name="T14" fmla="*/ 584 w 711"/>
              <a:gd name="T15" fmla="*/ 764 h 774"/>
              <a:gd name="T16" fmla="*/ 576 w 711"/>
              <a:gd name="T17" fmla="*/ 715 h 774"/>
              <a:gd name="T18" fmla="*/ 519 w 711"/>
              <a:gd name="T19" fmla="*/ 673 h 774"/>
              <a:gd name="T20" fmla="*/ 493 w 711"/>
              <a:gd name="T21" fmla="*/ 643 h 774"/>
              <a:gd name="T22" fmla="*/ 422 w 711"/>
              <a:gd name="T23" fmla="*/ 599 h 774"/>
              <a:gd name="T24" fmla="*/ 424 w 711"/>
              <a:gd name="T25" fmla="*/ 529 h 774"/>
              <a:gd name="T26" fmla="*/ 409 w 711"/>
              <a:gd name="T27" fmla="*/ 481 h 774"/>
              <a:gd name="T28" fmla="*/ 466 w 711"/>
              <a:gd name="T29" fmla="*/ 413 h 774"/>
              <a:gd name="T30" fmla="*/ 462 w 711"/>
              <a:gd name="T31" fmla="*/ 344 h 774"/>
              <a:gd name="T32" fmla="*/ 557 w 711"/>
              <a:gd name="T33" fmla="*/ 274 h 774"/>
              <a:gd name="T34" fmla="*/ 580 w 711"/>
              <a:gd name="T35" fmla="*/ 234 h 774"/>
              <a:gd name="T36" fmla="*/ 711 w 711"/>
              <a:gd name="T37" fmla="*/ 165 h 774"/>
              <a:gd name="T38" fmla="*/ 652 w 711"/>
              <a:gd name="T39" fmla="*/ 141 h 774"/>
              <a:gd name="T40" fmla="*/ 601 w 711"/>
              <a:gd name="T41" fmla="*/ 146 h 774"/>
              <a:gd name="T42" fmla="*/ 590 w 711"/>
              <a:gd name="T43" fmla="*/ 127 h 774"/>
              <a:gd name="T44" fmla="*/ 495 w 711"/>
              <a:gd name="T45" fmla="*/ 126 h 774"/>
              <a:gd name="T46" fmla="*/ 432 w 711"/>
              <a:gd name="T47" fmla="*/ 107 h 774"/>
              <a:gd name="T48" fmla="*/ 301 w 711"/>
              <a:gd name="T49" fmla="*/ 93 h 774"/>
              <a:gd name="T50" fmla="*/ 282 w 711"/>
              <a:gd name="T51" fmla="*/ 70 h 774"/>
              <a:gd name="T52" fmla="*/ 228 w 711"/>
              <a:gd name="T53" fmla="*/ 50 h 774"/>
              <a:gd name="T54" fmla="*/ 219 w 711"/>
              <a:gd name="T55" fmla="*/ 0 h 774"/>
              <a:gd name="T56" fmla="*/ 187 w 711"/>
              <a:gd name="T57" fmla="*/ 0 h 774"/>
              <a:gd name="T58" fmla="*/ 187 w 711"/>
              <a:gd name="T59" fmla="*/ 36 h 774"/>
              <a:gd name="T60" fmla="*/ 0 w 711"/>
              <a:gd name="T61" fmla="*/ 36 h 774"/>
              <a:gd name="T62" fmla="*/ 4 w 711"/>
              <a:gd name="T63" fmla="*/ 146 h 774"/>
              <a:gd name="T64" fmla="*/ 4 w 711"/>
              <a:gd name="T65" fmla="*/ 146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711" h="774">
                <a:moveTo>
                  <a:pt x="4" y="146"/>
                </a:moveTo>
                <a:lnTo>
                  <a:pt x="33" y="238"/>
                </a:lnTo>
                <a:lnTo>
                  <a:pt x="36" y="352"/>
                </a:lnTo>
                <a:lnTo>
                  <a:pt x="55" y="445"/>
                </a:lnTo>
                <a:lnTo>
                  <a:pt x="31" y="492"/>
                </a:lnTo>
                <a:lnTo>
                  <a:pt x="67" y="527"/>
                </a:lnTo>
                <a:lnTo>
                  <a:pt x="65" y="774"/>
                </a:lnTo>
                <a:lnTo>
                  <a:pt x="584" y="764"/>
                </a:lnTo>
                <a:lnTo>
                  <a:pt x="576" y="715"/>
                </a:lnTo>
                <a:lnTo>
                  <a:pt x="519" y="673"/>
                </a:lnTo>
                <a:lnTo>
                  <a:pt x="493" y="643"/>
                </a:lnTo>
                <a:lnTo>
                  <a:pt x="422" y="599"/>
                </a:lnTo>
                <a:lnTo>
                  <a:pt x="424" y="529"/>
                </a:lnTo>
                <a:lnTo>
                  <a:pt x="409" y="481"/>
                </a:lnTo>
                <a:lnTo>
                  <a:pt x="466" y="413"/>
                </a:lnTo>
                <a:lnTo>
                  <a:pt x="462" y="344"/>
                </a:lnTo>
                <a:lnTo>
                  <a:pt x="557" y="274"/>
                </a:lnTo>
                <a:lnTo>
                  <a:pt x="580" y="234"/>
                </a:lnTo>
                <a:lnTo>
                  <a:pt x="711" y="165"/>
                </a:lnTo>
                <a:lnTo>
                  <a:pt x="652" y="141"/>
                </a:lnTo>
                <a:lnTo>
                  <a:pt x="601" y="146"/>
                </a:lnTo>
                <a:lnTo>
                  <a:pt x="590" y="127"/>
                </a:lnTo>
                <a:lnTo>
                  <a:pt x="495" y="126"/>
                </a:lnTo>
                <a:lnTo>
                  <a:pt x="432" y="107"/>
                </a:lnTo>
                <a:lnTo>
                  <a:pt x="301" y="93"/>
                </a:lnTo>
                <a:lnTo>
                  <a:pt x="282" y="70"/>
                </a:lnTo>
                <a:lnTo>
                  <a:pt x="228" y="50"/>
                </a:lnTo>
                <a:lnTo>
                  <a:pt x="219" y="0"/>
                </a:lnTo>
                <a:lnTo>
                  <a:pt x="187" y="0"/>
                </a:lnTo>
                <a:lnTo>
                  <a:pt x="187" y="36"/>
                </a:lnTo>
                <a:lnTo>
                  <a:pt x="0" y="36"/>
                </a:lnTo>
                <a:lnTo>
                  <a:pt x="4" y="146"/>
                </a:lnTo>
                <a:lnTo>
                  <a:pt x="4" y="146"/>
                </a:lnTo>
                <a:close/>
              </a:path>
            </a:pathLst>
          </a:custGeom>
          <a:solidFill>
            <a:srgbClr val="B8D0F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6" name="Freeform 1133">
            <a:extLst>
              <a:ext uri="{FF2B5EF4-FFF2-40B4-BE49-F238E27FC236}">
                <a16:creationId xmlns:a16="http://schemas.microsoft.com/office/drawing/2014/main" id="{32F43709-1103-CD4A-8AAD-FEA0DA46CCA1}"/>
              </a:ext>
            </a:extLst>
          </p:cNvPr>
          <p:cNvSpPr>
            <a:spLocks/>
          </p:cNvSpPr>
          <p:nvPr/>
        </p:nvSpPr>
        <p:spPr bwMode="auto">
          <a:xfrm>
            <a:off x="4461129" y="3519964"/>
            <a:ext cx="736553" cy="437328"/>
          </a:xfrm>
          <a:custGeom>
            <a:avLst/>
            <a:gdLst>
              <a:gd name="T0" fmla="*/ 2 w 652"/>
              <a:gd name="T1" fmla="*/ 40 h 420"/>
              <a:gd name="T2" fmla="*/ 13 w 652"/>
              <a:gd name="T3" fmla="*/ 65 h 420"/>
              <a:gd name="T4" fmla="*/ 5 w 652"/>
              <a:gd name="T5" fmla="*/ 88 h 420"/>
              <a:gd name="T6" fmla="*/ 13 w 652"/>
              <a:gd name="T7" fmla="*/ 147 h 420"/>
              <a:gd name="T8" fmla="*/ 43 w 652"/>
              <a:gd name="T9" fmla="*/ 230 h 420"/>
              <a:gd name="T10" fmla="*/ 43 w 652"/>
              <a:gd name="T11" fmla="*/ 255 h 420"/>
              <a:gd name="T12" fmla="*/ 64 w 652"/>
              <a:gd name="T13" fmla="*/ 295 h 420"/>
              <a:gd name="T14" fmla="*/ 74 w 652"/>
              <a:gd name="T15" fmla="*/ 358 h 420"/>
              <a:gd name="T16" fmla="*/ 68 w 652"/>
              <a:gd name="T17" fmla="*/ 377 h 420"/>
              <a:gd name="T18" fmla="*/ 81 w 652"/>
              <a:gd name="T19" fmla="*/ 397 h 420"/>
              <a:gd name="T20" fmla="*/ 504 w 652"/>
              <a:gd name="T21" fmla="*/ 388 h 420"/>
              <a:gd name="T22" fmla="*/ 534 w 652"/>
              <a:gd name="T23" fmla="*/ 420 h 420"/>
              <a:gd name="T24" fmla="*/ 578 w 652"/>
              <a:gd name="T25" fmla="*/ 325 h 420"/>
              <a:gd name="T26" fmla="*/ 564 w 652"/>
              <a:gd name="T27" fmla="*/ 289 h 420"/>
              <a:gd name="T28" fmla="*/ 639 w 652"/>
              <a:gd name="T29" fmla="*/ 232 h 420"/>
              <a:gd name="T30" fmla="*/ 652 w 652"/>
              <a:gd name="T31" fmla="*/ 190 h 420"/>
              <a:gd name="T32" fmla="*/ 599 w 652"/>
              <a:gd name="T33" fmla="*/ 129 h 420"/>
              <a:gd name="T34" fmla="*/ 545 w 652"/>
              <a:gd name="T35" fmla="*/ 67 h 420"/>
              <a:gd name="T36" fmla="*/ 534 w 652"/>
              <a:gd name="T37" fmla="*/ 0 h 420"/>
              <a:gd name="T38" fmla="*/ 15 w 652"/>
              <a:gd name="T39" fmla="*/ 10 h 420"/>
              <a:gd name="T40" fmla="*/ 0 w 652"/>
              <a:gd name="T41" fmla="*/ 8 h 420"/>
              <a:gd name="T42" fmla="*/ 2 w 652"/>
              <a:gd name="T43" fmla="*/ 40 h 420"/>
              <a:gd name="T44" fmla="*/ 2 w 652"/>
              <a:gd name="T45" fmla="*/ 40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52" h="420">
                <a:moveTo>
                  <a:pt x="2" y="40"/>
                </a:moveTo>
                <a:lnTo>
                  <a:pt x="13" y="65"/>
                </a:lnTo>
                <a:lnTo>
                  <a:pt x="5" y="88"/>
                </a:lnTo>
                <a:lnTo>
                  <a:pt x="13" y="147"/>
                </a:lnTo>
                <a:lnTo>
                  <a:pt x="43" y="230"/>
                </a:lnTo>
                <a:lnTo>
                  <a:pt x="43" y="255"/>
                </a:lnTo>
                <a:lnTo>
                  <a:pt x="64" y="295"/>
                </a:lnTo>
                <a:lnTo>
                  <a:pt x="74" y="358"/>
                </a:lnTo>
                <a:lnTo>
                  <a:pt x="68" y="377"/>
                </a:lnTo>
                <a:lnTo>
                  <a:pt x="81" y="397"/>
                </a:lnTo>
                <a:lnTo>
                  <a:pt x="504" y="388"/>
                </a:lnTo>
                <a:lnTo>
                  <a:pt x="534" y="420"/>
                </a:lnTo>
                <a:lnTo>
                  <a:pt x="578" y="325"/>
                </a:lnTo>
                <a:lnTo>
                  <a:pt x="564" y="289"/>
                </a:lnTo>
                <a:lnTo>
                  <a:pt x="639" y="232"/>
                </a:lnTo>
                <a:lnTo>
                  <a:pt x="652" y="190"/>
                </a:lnTo>
                <a:lnTo>
                  <a:pt x="599" y="129"/>
                </a:lnTo>
                <a:lnTo>
                  <a:pt x="545" y="67"/>
                </a:lnTo>
                <a:lnTo>
                  <a:pt x="534" y="0"/>
                </a:lnTo>
                <a:lnTo>
                  <a:pt x="15" y="10"/>
                </a:lnTo>
                <a:lnTo>
                  <a:pt x="0" y="8"/>
                </a:lnTo>
                <a:lnTo>
                  <a:pt x="2" y="40"/>
                </a:lnTo>
                <a:lnTo>
                  <a:pt x="2" y="40"/>
                </a:lnTo>
                <a:close/>
              </a:path>
            </a:pathLst>
          </a:custGeom>
          <a:solidFill>
            <a:srgbClr val="C0002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7" name="Freeform 1134">
            <a:extLst>
              <a:ext uri="{FF2B5EF4-FFF2-40B4-BE49-F238E27FC236}">
                <a16:creationId xmlns:a16="http://schemas.microsoft.com/office/drawing/2014/main" id="{BC8E737F-388B-1A4F-81AD-99AE73882170}"/>
              </a:ext>
            </a:extLst>
          </p:cNvPr>
          <p:cNvSpPr>
            <a:spLocks/>
          </p:cNvSpPr>
          <p:nvPr/>
        </p:nvSpPr>
        <p:spPr bwMode="auto">
          <a:xfrm>
            <a:off x="4553198" y="3921881"/>
            <a:ext cx="823311" cy="646255"/>
          </a:xfrm>
          <a:custGeom>
            <a:avLst/>
            <a:gdLst>
              <a:gd name="T0" fmla="*/ 44 w 727"/>
              <a:gd name="T1" fmla="*/ 89 h 616"/>
              <a:gd name="T2" fmla="*/ 67 w 727"/>
              <a:gd name="T3" fmla="*/ 108 h 616"/>
              <a:gd name="T4" fmla="*/ 78 w 727"/>
              <a:gd name="T5" fmla="*/ 104 h 616"/>
              <a:gd name="T6" fmla="*/ 94 w 727"/>
              <a:gd name="T7" fmla="*/ 125 h 616"/>
              <a:gd name="T8" fmla="*/ 80 w 727"/>
              <a:gd name="T9" fmla="*/ 125 h 616"/>
              <a:gd name="T10" fmla="*/ 67 w 727"/>
              <a:gd name="T11" fmla="*/ 154 h 616"/>
              <a:gd name="T12" fmla="*/ 99 w 727"/>
              <a:gd name="T13" fmla="*/ 200 h 616"/>
              <a:gd name="T14" fmla="*/ 124 w 727"/>
              <a:gd name="T15" fmla="*/ 205 h 616"/>
              <a:gd name="T16" fmla="*/ 120 w 727"/>
              <a:gd name="T17" fmla="*/ 492 h 616"/>
              <a:gd name="T18" fmla="*/ 124 w 727"/>
              <a:gd name="T19" fmla="*/ 563 h 616"/>
              <a:gd name="T20" fmla="*/ 607 w 727"/>
              <a:gd name="T21" fmla="*/ 547 h 616"/>
              <a:gd name="T22" fmla="*/ 613 w 727"/>
              <a:gd name="T23" fmla="*/ 589 h 616"/>
              <a:gd name="T24" fmla="*/ 592 w 727"/>
              <a:gd name="T25" fmla="*/ 616 h 616"/>
              <a:gd name="T26" fmla="*/ 666 w 727"/>
              <a:gd name="T27" fmla="*/ 612 h 616"/>
              <a:gd name="T28" fmla="*/ 679 w 727"/>
              <a:gd name="T29" fmla="*/ 589 h 616"/>
              <a:gd name="T30" fmla="*/ 679 w 727"/>
              <a:gd name="T31" fmla="*/ 563 h 616"/>
              <a:gd name="T32" fmla="*/ 698 w 727"/>
              <a:gd name="T33" fmla="*/ 544 h 616"/>
              <a:gd name="T34" fmla="*/ 702 w 727"/>
              <a:gd name="T35" fmla="*/ 523 h 616"/>
              <a:gd name="T36" fmla="*/ 721 w 727"/>
              <a:gd name="T37" fmla="*/ 521 h 616"/>
              <a:gd name="T38" fmla="*/ 727 w 727"/>
              <a:gd name="T39" fmla="*/ 479 h 616"/>
              <a:gd name="T40" fmla="*/ 700 w 727"/>
              <a:gd name="T41" fmla="*/ 473 h 616"/>
              <a:gd name="T42" fmla="*/ 683 w 727"/>
              <a:gd name="T43" fmla="*/ 443 h 616"/>
              <a:gd name="T44" fmla="*/ 656 w 727"/>
              <a:gd name="T45" fmla="*/ 369 h 616"/>
              <a:gd name="T46" fmla="*/ 626 w 727"/>
              <a:gd name="T47" fmla="*/ 359 h 616"/>
              <a:gd name="T48" fmla="*/ 592 w 727"/>
              <a:gd name="T49" fmla="*/ 331 h 616"/>
              <a:gd name="T50" fmla="*/ 578 w 727"/>
              <a:gd name="T51" fmla="*/ 293 h 616"/>
              <a:gd name="T52" fmla="*/ 599 w 727"/>
              <a:gd name="T53" fmla="*/ 234 h 616"/>
              <a:gd name="T54" fmla="*/ 582 w 727"/>
              <a:gd name="T55" fmla="*/ 222 h 616"/>
              <a:gd name="T56" fmla="*/ 540 w 727"/>
              <a:gd name="T57" fmla="*/ 222 h 616"/>
              <a:gd name="T58" fmla="*/ 531 w 727"/>
              <a:gd name="T59" fmla="*/ 186 h 616"/>
              <a:gd name="T60" fmla="*/ 462 w 727"/>
              <a:gd name="T61" fmla="*/ 114 h 616"/>
              <a:gd name="T62" fmla="*/ 445 w 727"/>
              <a:gd name="T63" fmla="*/ 55 h 616"/>
              <a:gd name="T64" fmla="*/ 453 w 727"/>
              <a:gd name="T65" fmla="*/ 32 h 616"/>
              <a:gd name="T66" fmla="*/ 423 w 727"/>
              <a:gd name="T67" fmla="*/ 0 h 616"/>
              <a:gd name="T68" fmla="*/ 0 w 727"/>
              <a:gd name="T69" fmla="*/ 9 h 616"/>
              <a:gd name="T70" fmla="*/ 44 w 727"/>
              <a:gd name="T71" fmla="*/ 89 h 616"/>
              <a:gd name="T72" fmla="*/ 44 w 727"/>
              <a:gd name="T73" fmla="*/ 89 h 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727" h="616">
                <a:moveTo>
                  <a:pt x="44" y="89"/>
                </a:moveTo>
                <a:lnTo>
                  <a:pt x="67" y="108"/>
                </a:lnTo>
                <a:lnTo>
                  <a:pt x="78" y="104"/>
                </a:lnTo>
                <a:lnTo>
                  <a:pt x="94" y="125"/>
                </a:lnTo>
                <a:lnTo>
                  <a:pt x="80" y="125"/>
                </a:lnTo>
                <a:lnTo>
                  <a:pt x="67" y="154"/>
                </a:lnTo>
                <a:lnTo>
                  <a:pt x="99" y="200"/>
                </a:lnTo>
                <a:lnTo>
                  <a:pt x="124" y="205"/>
                </a:lnTo>
                <a:lnTo>
                  <a:pt x="120" y="492"/>
                </a:lnTo>
                <a:lnTo>
                  <a:pt x="124" y="563"/>
                </a:lnTo>
                <a:lnTo>
                  <a:pt x="607" y="547"/>
                </a:lnTo>
                <a:lnTo>
                  <a:pt x="613" y="589"/>
                </a:lnTo>
                <a:lnTo>
                  <a:pt x="592" y="616"/>
                </a:lnTo>
                <a:lnTo>
                  <a:pt x="666" y="612"/>
                </a:lnTo>
                <a:lnTo>
                  <a:pt x="679" y="589"/>
                </a:lnTo>
                <a:lnTo>
                  <a:pt x="679" y="563"/>
                </a:lnTo>
                <a:lnTo>
                  <a:pt x="698" y="544"/>
                </a:lnTo>
                <a:lnTo>
                  <a:pt x="702" y="523"/>
                </a:lnTo>
                <a:lnTo>
                  <a:pt x="721" y="521"/>
                </a:lnTo>
                <a:lnTo>
                  <a:pt x="727" y="479"/>
                </a:lnTo>
                <a:lnTo>
                  <a:pt x="700" y="473"/>
                </a:lnTo>
                <a:lnTo>
                  <a:pt x="683" y="443"/>
                </a:lnTo>
                <a:lnTo>
                  <a:pt x="656" y="369"/>
                </a:lnTo>
                <a:lnTo>
                  <a:pt x="626" y="359"/>
                </a:lnTo>
                <a:lnTo>
                  <a:pt x="592" y="331"/>
                </a:lnTo>
                <a:lnTo>
                  <a:pt x="578" y="293"/>
                </a:lnTo>
                <a:lnTo>
                  <a:pt x="599" y="234"/>
                </a:lnTo>
                <a:lnTo>
                  <a:pt x="582" y="222"/>
                </a:lnTo>
                <a:lnTo>
                  <a:pt x="540" y="222"/>
                </a:lnTo>
                <a:lnTo>
                  <a:pt x="531" y="186"/>
                </a:lnTo>
                <a:lnTo>
                  <a:pt x="462" y="114"/>
                </a:lnTo>
                <a:lnTo>
                  <a:pt x="445" y="55"/>
                </a:lnTo>
                <a:lnTo>
                  <a:pt x="453" y="32"/>
                </a:lnTo>
                <a:lnTo>
                  <a:pt x="423" y="0"/>
                </a:lnTo>
                <a:lnTo>
                  <a:pt x="0" y="9"/>
                </a:lnTo>
                <a:lnTo>
                  <a:pt x="44" y="89"/>
                </a:lnTo>
                <a:lnTo>
                  <a:pt x="44" y="89"/>
                </a:lnTo>
                <a:close/>
              </a:path>
            </a:pathLst>
          </a:custGeom>
          <a:solidFill>
            <a:srgbClr val="C0002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8" name="Freeform 1135">
            <a:extLst>
              <a:ext uri="{FF2B5EF4-FFF2-40B4-BE49-F238E27FC236}">
                <a16:creationId xmlns:a16="http://schemas.microsoft.com/office/drawing/2014/main" id="{93C59C8E-2E71-EA4F-A945-C142C57C8F53}"/>
              </a:ext>
            </a:extLst>
          </p:cNvPr>
          <p:cNvSpPr>
            <a:spLocks/>
          </p:cNvSpPr>
          <p:nvPr/>
        </p:nvSpPr>
        <p:spPr bwMode="auto">
          <a:xfrm>
            <a:off x="4691301" y="4499083"/>
            <a:ext cx="623237" cy="502839"/>
          </a:xfrm>
          <a:custGeom>
            <a:avLst/>
            <a:gdLst>
              <a:gd name="T0" fmla="*/ 21 w 551"/>
              <a:gd name="T1" fmla="*/ 166 h 481"/>
              <a:gd name="T2" fmla="*/ 17 w 551"/>
              <a:gd name="T3" fmla="*/ 398 h 481"/>
              <a:gd name="T4" fmla="*/ 29 w 551"/>
              <a:gd name="T5" fmla="*/ 411 h 481"/>
              <a:gd name="T6" fmla="*/ 69 w 551"/>
              <a:gd name="T7" fmla="*/ 411 h 481"/>
              <a:gd name="T8" fmla="*/ 70 w 551"/>
              <a:gd name="T9" fmla="*/ 481 h 481"/>
              <a:gd name="T10" fmla="*/ 397 w 551"/>
              <a:gd name="T11" fmla="*/ 477 h 481"/>
              <a:gd name="T12" fmla="*/ 392 w 551"/>
              <a:gd name="T13" fmla="*/ 405 h 481"/>
              <a:gd name="T14" fmla="*/ 418 w 551"/>
              <a:gd name="T15" fmla="*/ 325 h 481"/>
              <a:gd name="T16" fmla="*/ 460 w 551"/>
              <a:gd name="T17" fmla="*/ 270 h 481"/>
              <a:gd name="T18" fmla="*/ 456 w 551"/>
              <a:gd name="T19" fmla="*/ 255 h 481"/>
              <a:gd name="T20" fmla="*/ 487 w 551"/>
              <a:gd name="T21" fmla="*/ 204 h 481"/>
              <a:gd name="T22" fmla="*/ 504 w 551"/>
              <a:gd name="T23" fmla="*/ 149 h 481"/>
              <a:gd name="T24" fmla="*/ 498 w 551"/>
              <a:gd name="T25" fmla="*/ 145 h 481"/>
              <a:gd name="T26" fmla="*/ 525 w 551"/>
              <a:gd name="T27" fmla="*/ 124 h 481"/>
              <a:gd name="T28" fmla="*/ 551 w 551"/>
              <a:gd name="T29" fmla="*/ 76 h 481"/>
              <a:gd name="T30" fmla="*/ 542 w 551"/>
              <a:gd name="T31" fmla="*/ 65 h 481"/>
              <a:gd name="T32" fmla="*/ 468 w 551"/>
              <a:gd name="T33" fmla="*/ 69 h 481"/>
              <a:gd name="T34" fmla="*/ 489 w 551"/>
              <a:gd name="T35" fmla="*/ 42 h 481"/>
              <a:gd name="T36" fmla="*/ 483 w 551"/>
              <a:gd name="T37" fmla="*/ 0 h 481"/>
              <a:gd name="T38" fmla="*/ 0 w 551"/>
              <a:gd name="T39" fmla="*/ 16 h 481"/>
              <a:gd name="T40" fmla="*/ 21 w 551"/>
              <a:gd name="T41" fmla="*/ 166 h 481"/>
              <a:gd name="T42" fmla="*/ 21 w 551"/>
              <a:gd name="T43" fmla="*/ 166 h 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51" h="481">
                <a:moveTo>
                  <a:pt x="21" y="166"/>
                </a:moveTo>
                <a:lnTo>
                  <a:pt x="17" y="398"/>
                </a:lnTo>
                <a:lnTo>
                  <a:pt x="29" y="411"/>
                </a:lnTo>
                <a:lnTo>
                  <a:pt x="69" y="411"/>
                </a:lnTo>
                <a:lnTo>
                  <a:pt x="70" y="481"/>
                </a:lnTo>
                <a:lnTo>
                  <a:pt x="397" y="477"/>
                </a:lnTo>
                <a:lnTo>
                  <a:pt x="392" y="405"/>
                </a:lnTo>
                <a:lnTo>
                  <a:pt x="418" y="325"/>
                </a:lnTo>
                <a:lnTo>
                  <a:pt x="460" y="270"/>
                </a:lnTo>
                <a:lnTo>
                  <a:pt x="456" y="255"/>
                </a:lnTo>
                <a:lnTo>
                  <a:pt x="487" y="204"/>
                </a:lnTo>
                <a:lnTo>
                  <a:pt x="504" y="149"/>
                </a:lnTo>
                <a:lnTo>
                  <a:pt x="498" y="145"/>
                </a:lnTo>
                <a:lnTo>
                  <a:pt x="525" y="124"/>
                </a:lnTo>
                <a:lnTo>
                  <a:pt x="551" y="76"/>
                </a:lnTo>
                <a:lnTo>
                  <a:pt x="542" y="65"/>
                </a:lnTo>
                <a:lnTo>
                  <a:pt x="468" y="69"/>
                </a:lnTo>
                <a:lnTo>
                  <a:pt x="489" y="42"/>
                </a:lnTo>
                <a:lnTo>
                  <a:pt x="483" y="0"/>
                </a:lnTo>
                <a:lnTo>
                  <a:pt x="0" y="16"/>
                </a:lnTo>
                <a:lnTo>
                  <a:pt x="21" y="166"/>
                </a:lnTo>
                <a:lnTo>
                  <a:pt x="21" y="166"/>
                </a:lnTo>
                <a:close/>
              </a:path>
            </a:pathLst>
          </a:custGeom>
          <a:solidFill>
            <a:srgbClr val="C0002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9" name="Freeform 1136">
            <a:extLst>
              <a:ext uri="{FF2B5EF4-FFF2-40B4-BE49-F238E27FC236}">
                <a16:creationId xmlns:a16="http://schemas.microsoft.com/office/drawing/2014/main" id="{80F47237-79A7-8941-8504-A11697D2F1DB}"/>
              </a:ext>
            </a:extLst>
          </p:cNvPr>
          <p:cNvSpPr>
            <a:spLocks/>
          </p:cNvSpPr>
          <p:nvPr/>
        </p:nvSpPr>
        <p:spPr bwMode="auto">
          <a:xfrm>
            <a:off x="4772747" y="4996610"/>
            <a:ext cx="708224" cy="552415"/>
          </a:xfrm>
          <a:custGeom>
            <a:avLst/>
            <a:gdLst>
              <a:gd name="T0" fmla="*/ 0 w 624"/>
              <a:gd name="T1" fmla="*/ 4 h 529"/>
              <a:gd name="T2" fmla="*/ 6 w 624"/>
              <a:gd name="T3" fmla="*/ 147 h 529"/>
              <a:gd name="T4" fmla="*/ 63 w 624"/>
              <a:gd name="T5" fmla="*/ 251 h 529"/>
              <a:gd name="T6" fmla="*/ 42 w 624"/>
              <a:gd name="T7" fmla="*/ 333 h 529"/>
              <a:gd name="T8" fmla="*/ 46 w 624"/>
              <a:gd name="T9" fmla="*/ 401 h 529"/>
              <a:gd name="T10" fmla="*/ 21 w 624"/>
              <a:gd name="T11" fmla="*/ 436 h 529"/>
              <a:gd name="T12" fmla="*/ 31 w 624"/>
              <a:gd name="T13" fmla="*/ 447 h 529"/>
              <a:gd name="T14" fmla="*/ 114 w 624"/>
              <a:gd name="T15" fmla="*/ 438 h 529"/>
              <a:gd name="T16" fmla="*/ 217 w 624"/>
              <a:gd name="T17" fmla="*/ 464 h 529"/>
              <a:gd name="T18" fmla="*/ 251 w 624"/>
              <a:gd name="T19" fmla="*/ 438 h 529"/>
              <a:gd name="T20" fmla="*/ 352 w 624"/>
              <a:gd name="T21" fmla="*/ 479 h 529"/>
              <a:gd name="T22" fmla="*/ 360 w 624"/>
              <a:gd name="T23" fmla="*/ 502 h 529"/>
              <a:gd name="T24" fmla="*/ 398 w 624"/>
              <a:gd name="T25" fmla="*/ 519 h 529"/>
              <a:gd name="T26" fmla="*/ 419 w 624"/>
              <a:gd name="T27" fmla="*/ 498 h 529"/>
              <a:gd name="T28" fmla="*/ 466 w 624"/>
              <a:gd name="T29" fmla="*/ 517 h 529"/>
              <a:gd name="T30" fmla="*/ 497 w 624"/>
              <a:gd name="T31" fmla="*/ 502 h 529"/>
              <a:gd name="T32" fmla="*/ 491 w 624"/>
              <a:gd name="T33" fmla="*/ 472 h 529"/>
              <a:gd name="T34" fmla="*/ 573 w 624"/>
              <a:gd name="T35" fmla="*/ 498 h 529"/>
              <a:gd name="T36" fmla="*/ 569 w 624"/>
              <a:gd name="T37" fmla="*/ 529 h 529"/>
              <a:gd name="T38" fmla="*/ 624 w 624"/>
              <a:gd name="T39" fmla="*/ 491 h 529"/>
              <a:gd name="T40" fmla="*/ 575 w 624"/>
              <a:gd name="T41" fmla="*/ 485 h 529"/>
              <a:gd name="T42" fmla="*/ 538 w 624"/>
              <a:gd name="T43" fmla="*/ 445 h 529"/>
              <a:gd name="T44" fmla="*/ 584 w 624"/>
              <a:gd name="T45" fmla="*/ 396 h 529"/>
              <a:gd name="T46" fmla="*/ 584 w 624"/>
              <a:gd name="T47" fmla="*/ 367 h 529"/>
              <a:gd name="T48" fmla="*/ 533 w 624"/>
              <a:gd name="T49" fmla="*/ 409 h 529"/>
              <a:gd name="T50" fmla="*/ 508 w 624"/>
              <a:gd name="T51" fmla="*/ 396 h 529"/>
              <a:gd name="T52" fmla="*/ 529 w 624"/>
              <a:gd name="T53" fmla="*/ 373 h 529"/>
              <a:gd name="T54" fmla="*/ 472 w 624"/>
              <a:gd name="T55" fmla="*/ 390 h 529"/>
              <a:gd name="T56" fmla="*/ 436 w 624"/>
              <a:gd name="T57" fmla="*/ 375 h 529"/>
              <a:gd name="T58" fmla="*/ 445 w 624"/>
              <a:gd name="T59" fmla="*/ 350 h 529"/>
              <a:gd name="T60" fmla="*/ 542 w 624"/>
              <a:gd name="T61" fmla="*/ 367 h 529"/>
              <a:gd name="T62" fmla="*/ 504 w 624"/>
              <a:gd name="T63" fmla="*/ 305 h 529"/>
              <a:gd name="T64" fmla="*/ 510 w 624"/>
              <a:gd name="T65" fmla="*/ 259 h 529"/>
              <a:gd name="T66" fmla="*/ 289 w 624"/>
              <a:gd name="T67" fmla="*/ 268 h 529"/>
              <a:gd name="T68" fmla="*/ 316 w 624"/>
              <a:gd name="T69" fmla="*/ 170 h 529"/>
              <a:gd name="T70" fmla="*/ 354 w 624"/>
              <a:gd name="T71" fmla="*/ 120 h 529"/>
              <a:gd name="T72" fmla="*/ 343 w 624"/>
              <a:gd name="T73" fmla="*/ 107 h 529"/>
              <a:gd name="T74" fmla="*/ 327 w 624"/>
              <a:gd name="T75" fmla="*/ 0 h 529"/>
              <a:gd name="T76" fmla="*/ 0 w 624"/>
              <a:gd name="T77" fmla="*/ 4 h 529"/>
              <a:gd name="T78" fmla="*/ 0 w 624"/>
              <a:gd name="T79" fmla="*/ 4 h 529"/>
              <a:gd name="T80" fmla="*/ 0 w 624"/>
              <a:gd name="T81" fmla="*/ 4 h 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624" h="529">
                <a:moveTo>
                  <a:pt x="0" y="4"/>
                </a:moveTo>
                <a:lnTo>
                  <a:pt x="6" y="147"/>
                </a:lnTo>
                <a:lnTo>
                  <a:pt x="63" y="251"/>
                </a:lnTo>
                <a:lnTo>
                  <a:pt x="42" y="333"/>
                </a:lnTo>
                <a:lnTo>
                  <a:pt x="46" y="401"/>
                </a:lnTo>
                <a:lnTo>
                  <a:pt x="21" y="436"/>
                </a:lnTo>
                <a:lnTo>
                  <a:pt x="31" y="447"/>
                </a:lnTo>
                <a:lnTo>
                  <a:pt x="114" y="438"/>
                </a:lnTo>
                <a:lnTo>
                  <a:pt x="217" y="464"/>
                </a:lnTo>
                <a:lnTo>
                  <a:pt x="251" y="438"/>
                </a:lnTo>
                <a:lnTo>
                  <a:pt x="352" y="479"/>
                </a:lnTo>
                <a:lnTo>
                  <a:pt x="360" y="502"/>
                </a:lnTo>
                <a:lnTo>
                  <a:pt x="398" y="519"/>
                </a:lnTo>
                <a:lnTo>
                  <a:pt x="419" y="498"/>
                </a:lnTo>
                <a:lnTo>
                  <a:pt x="466" y="517"/>
                </a:lnTo>
                <a:lnTo>
                  <a:pt x="497" y="502"/>
                </a:lnTo>
                <a:lnTo>
                  <a:pt x="491" y="472"/>
                </a:lnTo>
                <a:lnTo>
                  <a:pt x="573" y="498"/>
                </a:lnTo>
                <a:lnTo>
                  <a:pt x="569" y="529"/>
                </a:lnTo>
                <a:lnTo>
                  <a:pt x="624" y="491"/>
                </a:lnTo>
                <a:lnTo>
                  <a:pt x="575" y="485"/>
                </a:lnTo>
                <a:lnTo>
                  <a:pt x="538" y="445"/>
                </a:lnTo>
                <a:lnTo>
                  <a:pt x="584" y="396"/>
                </a:lnTo>
                <a:lnTo>
                  <a:pt x="584" y="367"/>
                </a:lnTo>
                <a:lnTo>
                  <a:pt x="533" y="409"/>
                </a:lnTo>
                <a:lnTo>
                  <a:pt x="508" y="396"/>
                </a:lnTo>
                <a:lnTo>
                  <a:pt x="529" y="373"/>
                </a:lnTo>
                <a:lnTo>
                  <a:pt x="472" y="390"/>
                </a:lnTo>
                <a:lnTo>
                  <a:pt x="436" y="375"/>
                </a:lnTo>
                <a:lnTo>
                  <a:pt x="445" y="350"/>
                </a:lnTo>
                <a:lnTo>
                  <a:pt x="542" y="367"/>
                </a:lnTo>
                <a:lnTo>
                  <a:pt x="504" y="305"/>
                </a:lnTo>
                <a:lnTo>
                  <a:pt x="510" y="259"/>
                </a:lnTo>
                <a:lnTo>
                  <a:pt x="289" y="268"/>
                </a:lnTo>
                <a:lnTo>
                  <a:pt x="316" y="170"/>
                </a:lnTo>
                <a:lnTo>
                  <a:pt x="354" y="120"/>
                </a:lnTo>
                <a:lnTo>
                  <a:pt x="343" y="107"/>
                </a:lnTo>
                <a:lnTo>
                  <a:pt x="327" y="0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close/>
              </a:path>
            </a:pathLst>
          </a:custGeom>
          <a:solidFill>
            <a:srgbClr val="C0002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0" name="Freeform 1137">
            <a:extLst>
              <a:ext uri="{FF2B5EF4-FFF2-40B4-BE49-F238E27FC236}">
                <a16:creationId xmlns:a16="http://schemas.microsoft.com/office/drawing/2014/main" id="{02FFD995-7A20-8144-BCB5-065BB925B9C7}"/>
              </a:ext>
            </a:extLst>
          </p:cNvPr>
          <p:cNvSpPr>
            <a:spLocks/>
          </p:cNvSpPr>
          <p:nvPr/>
        </p:nvSpPr>
        <p:spPr bwMode="auto">
          <a:xfrm>
            <a:off x="5130400" y="2946303"/>
            <a:ext cx="704683" cy="322242"/>
          </a:xfrm>
          <a:custGeom>
            <a:avLst/>
            <a:gdLst>
              <a:gd name="T0" fmla="*/ 224 w 622"/>
              <a:gd name="T1" fmla="*/ 203 h 310"/>
              <a:gd name="T2" fmla="*/ 232 w 622"/>
              <a:gd name="T3" fmla="*/ 222 h 310"/>
              <a:gd name="T4" fmla="*/ 253 w 622"/>
              <a:gd name="T5" fmla="*/ 228 h 310"/>
              <a:gd name="T6" fmla="*/ 283 w 622"/>
              <a:gd name="T7" fmla="*/ 310 h 310"/>
              <a:gd name="T8" fmla="*/ 338 w 622"/>
              <a:gd name="T9" fmla="*/ 197 h 310"/>
              <a:gd name="T10" fmla="*/ 367 w 622"/>
              <a:gd name="T11" fmla="*/ 201 h 310"/>
              <a:gd name="T12" fmla="*/ 403 w 622"/>
              <a:gd name="T13" fmla="*/ 184 h 310"/>
              <a:gd name="T14" fmla="*/ 462 w 622"/>
              <a:gd name="T15" fmla="*/ 184 h 310"/>
              <a:gd name="T16" fmla="*/ 483 w 622"/>
              <a:gd name="T17" fmla="*/ 158 h 310"/>
              <a:gd name="T18" fmla="*/ 599 w 622"/>
              <a:gd name="T19" fmla="*/ 161 h 310"/>
              <a:gd name="T20" fmla="*/ 622 w 622"/>
              <a:gd name="T21" fmla="*/ 144 h 310"/>
              <a:gd name="T22" fmla="*/ 584 w 622"/>
              <a:gd name="T23" fmla="*/ 101 h 310"/>
              <a:gd name="T24" fmla="*/ 513 w 622"/>
              <a:gd name="T25" fmla="*/ 102 h 310"/>
              <a:gd name="T26" fmla="*/ 456 w 622"/>
              <a:gd name="T27" fmla="*/ 95 h 310"/>
              <a:gd name="T28" fmla="*/ 384 w 622"/>
              <a:gd name="T29" fmla="*/ 95 h 310"/>
              <a:gd name="T30" fmla="*/ 359 w 622"/>
              <a:gd name="T31" fmla="*/ 131 h 310"/>
              <a:gd name="T32" fmla="*/ 323 w 622"/>
              <a:gd name="T33" fmla="*/ 110 h 310"/>
              <a:gd name="T34" fmla="*/ 285 w 622"/>
              <a:gd name="T35" fmla="*/ 114 h 310"/>
              <a:gd name="T36" fmla="*/ 272 w 622"/>
              <a:gd name="T37" fmla="*/ 76 h 310"/>
              <a:gd name="T38" fmla="*/ 190 w 622"/>
              <a:gd name="T39" fmla="*/ 70 h 310"/>
              <a:gd name="T40" fmla="*/ 181 w 622"/>
              <a:gd name="T41" fmla="*/ 57 h 310"/>
              <a:gd name="T42" fmla="*/ 217 w 622"/>
              <a:gd name="T43" fmla="*/ 17 h 310"/>
              <a:gd name="T44" fmla="*/ 247 w 622"/>
              <a:gd name="T45" fmla="*/ 15 h 310"/>
              <a:gd name="T46" fmla="*/ 217 w 622"/>
              <a:gd name="T47" fmla="*/ 0 h 310"/>
              <a:gd name="T48" fmla="*/ 171 w 622"/>
              <a:gd name="T49" fmla="*/ 11 h 310"/>
              <a:gd name="T50" fmla="*/ 95 w 622"/>
              <a:gd name="T51" fmla="*/ 87 h 310"/>
              <a:gd name="T52" fmla="*/ 57 w 622"/>
              <a:gd name="T53" fmla="*/ 95 h 310"/>
              <a:gd name="T54" fmla="*/ 0 w 622"/>
              <a:gd name="T55" fmla="*/ 133 h 310"/>
              <a:gd name="T56" fmla="*/ 224 w 622"/>
              <a:gd name="T57" fmla="*/ 203 h 310"/>
              <a:gd name="T58" fmla="*/ 224 w 622"/>
              <a:gd name="T59" fmla="*/ 203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622" h="310">
                <a:moveTo>
                  <a:pt x="224" y="203"/>
                </a:moveTo>
                <a:lnTo>
                  <a:pt x="232" y="222"/>
                </a:lnTo>
                <a:lnTo>
                  <a:pt x="253" y="228"/>
                </a:lnTo>
                <a:lnTo>
                  <a:pt x="283" y="310"/>
                </a:lnTo>
                <a:lnTo>
                  <a:pt x="338" y="197"/>
                </a:lnTo>
                <a:lnTo>
                  <a:pt x="367" y="201"/>
                </a:lnTo>
                <a:lnTo>
                  <a:pt x="403" y="184"/>
                </a:lnTo>
                <a:lnTo>
                  <a:pt x="462" y="184"/>
                </a:lnTo>
                <a:lnTo>
                  <a:pt x="483" y="158"/>
                </a:lnTo>
                <a:lnTo>
                  <a:pt x="599" y="161"/>
                </a:lnTo>
                <a:lnTo>
                  <a:pt x="622" y="144"/>
                </a:lnTo>
                <a:lnTo>
                  <a:pt x="584" y="101"/>
                </a:lnTo>
                <a:lnTo>
                  <a:pt x="513" y="102"/>
                </a:lnTo>
                <a:lnTo>
                  <a:pt x="456" y="95"/>
                </a:lnTo>
                <a:lnTo>
                  <a:pt x="384" y="95"/>
                </a:lnTo>
                <a:lnTo>
                  <a:pt x="359" y="131"/>
                </a:lnTo>
                <a:lnTo>
                  <a:pt x="323" y="110"/>
                </a:lnTo>
                <a:lnTo>
                  <a:pt x="285" y="114"/>
                </a:lnTo>
                <a:lnTo>
                  <a:pt x="272" y="76"/>
                </a:lnTo>
                <a:lnTo>
                  <a:pt x="190" y="70"/>
                </a:lnTo>
                <a:lnTo>
                  <a:pt x="181" y="57"/>
                </a:lnTo>
                <a:lnTo>
                  <a:pt x="217" y="17"/>
                </a:lnTo>
                <a:lnTo>
                  <a:pt x="247" y="15"/>
                </a:lnTo>
                <a:lnTo>
                  <a:pt x="217" y="0"/>
                </a:lnTo>
                <a:lnTo>
                  <a:pt x="171" y="11"/>
                </a:lnTo>
                <a:lnTo>
                  <a:pt x="95" y="87"/>
                </a:lnTo>
                <a:lnTo>
                  <a:pt x="57" y="95"/>
                </a:lnTo>
                <a:lnTo>
                  <a:pt x="0" y="133"/>
                </a:lnTo>
                <a:lnTo>
                  <a:pt x="224" y="203"/>
                </a:lnTo>
                <a:lnTo>
                  <a:pt x="224" y="203"/>
                </a:lnTo>
                <a:close/>
              </a:path>
            </a:pathLst>
          </a:custGeom>
          <a:solidFill>
            <a:srgbClr val="E4ADAF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1" name="Freeform 1138">
            <a:extLst>
              <a:ext uri="{FF2B5EF4-FFF2-40B4-BE49-F238E27FC236}">
                <a16:creationId xmlns:a16="http://schemas.microsoft.com/office/drawing/2014/main" id="{5C67D5E8-7B49-6C45-BD60-B68E35B319CA}"/>
              </a:ext>
            </a:extLst>
          </p:cNvPr>
          <p:cNvSpPr>
            <a:spLocks/>
          </p:cNvSpPr>
          <p:nvPr/>
        </p:nvSpPr>
        <p:spPr bwMode="auto">
          <a:xfrm>
            <a:off x="5583663" y="3146376"/>
            <a:ext cx="476281" cy="586055"/>
          </a:xfrm>
          <a:custGeom>
            <a:avLst/>
            <a:gdLst>
              <a:gd name="T0" fmla="*/ 48 w 422"/>
              <a:gd name="T1" fmla="*/ 464 h 559"/>
              <a:gd name="T2" fmla="*/ 42 w 422"/>
              <a:gd name="T3" fmla="*/ 370 h 559"/>
              <a:gd name="T4" fmla="*/ 6 w 422"/>
              <a:gd name="T5" fmla="*/ 302 h 559"/>
              <a:gd name="T6" fmla="*/ 21 w 422"/>
              <a:gd name="T7" fmla="*/ 159 h 559"/>
              <a:gd name="T8" fmla="*/ 82 w 422"/>
              <a:gd name="T9" fmla="*/ 85 h 559"/>
              <a:gd name="T10" fmla="*/ 78 w 422"/>
              <a:gd name="T11" fmla="*/ 140 h 559"/>
              <a:gd name="T12" fmla="*/ 97 w 422"/>
              <a:gd name="T13" fmla="*/ 129 h 559"/>
              <a:gd name="T14" fmla="*/ 97 w 422"/>
              <a:gd name="T15" fmla="*/ 83 h 559"/>
              <a:gd name="T16" fmla="*/ 120 w 422"/>
              <a:gd name="T17" fmla="*/ 57 h 559"/>
              <a:gd name="T18" fmla="*/ 127 w 422"/>
              <a:gd name="T19" fmla="*/ 7 h 559"/>
              <a:gd name="T20" fmla="*/ 148 w 422"/>
              <a:gd name="T21" fmla="*/ 0 h 559"/>
              <a:gd name="T22" fmla="*/ 276 w 422"/>
              <a:gd name="T23" fmla="*/ 43 h 559"/>
              <a:gd name="T24" fmla="*/ 287 w 422"/>
              <a:gd name="T25" fmla="*/ 80 h 559"/>
              <a:gd name="T26" fmla="*/ 304 w 422"/>
              <a:gd name="T27" fmla="*/ 114 h 559"/>
              <a:gd name="T28" fmla="*/ 308 w 422"/>
              <a:gd name="T29" fmla="*/ 175 h 559"/>
              <a:gd name="T30" fmla="*/ 264 w 422"/>
              <a:gd name="T31" fmla="*/ 228 h 559"/>
              <a:gd name="T32" fmla="*/ 262 w 422"/>
              <a:gd name="T33" fmla="*/ 268 h 559"/>
              <a:gd name="T34" fmla="*/ 287 w 422"/>
              <a:gd name="T35" fmla="*/ 281 h 559"/>
              <a:gd name="T36" fmla="*/ 321 w 422"/>
              <a:gd name="T37" fmla="*/ 226 h 559"/>
              <a:gd name="T38" fmla="*/ 356 w 422"/>
              <a:gd name="T39" fmla="*/ 207 h 559"/>
              <a:gd name="T40" fmla="*/ 378 w 422"/>
              <a:gd name="T41" fmla="*/ 218 h 559"/>
              <a:gd name="T42" fmla="*/ 422 w 422"/>
              <a:gd name="T43" fmla="*/ 342 h 559"/>
              <a:gd name="T44" fmla="*/ 392 w 422"/>
              <a:gd name="T45" fmla="*/ 395 h 559"/>
              <a:gd name="T46" fmla="*/ 384 w 422"/>
              <a:gd name="T47" fmla="*/ 433 h 559"/>
              <a:gd name="T48" fmla="*/ 367 w 422"/>
              <a:gd name="T49" fmla="*/ 445 h 559"/>
              <a:gd name="T50" fmla="*/ 367 w 422"/>
              <a:gd name="T51" fmla="*/ 479 h 559"/>
              <a:gd name="T52" fmla="*/ 344 w 422"/>
              <a:gd name="T53" fmla="*/ 524 h 559"/>
              <a:gd name="T54" fmla="*/ 205 w 422"/>
              <a:gd name="T55" fmla="*/ 543 h 559"/>
              <a:gd name="T56" fmla="*/ 202 w 422"/>
              <a:gd name="T57" fmla="*/ 536 h 559"/>
              <a:gd name="T58" fmla="*/ 0 w 422"/>
              <a:gd name="T59" fmla="*/ 559 h 559"/>
              <a:gd name="T60" fmla="*/ 48 w 422"/>
              <a:gd name="T61" fmla="*/ 464 h 559"/>
              <a:gd name="T62" fmla="*/ 48 w 422"/>
              <a:gd name="T63" fmla="*/ 464 h 5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22" h="559">
                <a:moveTo>
                  <a:pt x="48" y="464"/>
                </a:moveTo>
                <a:lnTo>
                  <a:pt x="42" y="370"/>
                </a:lnTo>
                <a:lnTo>
                  <a:pt x="6" y="302"/>
                </a:lnTo>
                <a:lnTo>
                  <a:pt x="21" y="159"/>
                </a:lnTo>
                <a:lnTo>
                  <a:pt x="82" y="85"/>
                </a:lnTo>
                <a:lnTo>
                  <a:pt x="78" y="140"/>
                </a:lnTo>
                <a:lnTo>
                  <a:pt x="97" y="129"/>
                </a:lnTo>
                <a:lnTo>
                  <a:pt x="97" y="83"/>
                </a:lnTo>
                <a:lnTo>
                  <a:pt x="120" y="57"/>
                </a:lnTo>
                <a:lnTo>
                  <a:pt x="127" y="7"/>
                </a:lnTo>
                <a:lnTo>
                  <a:pt x="148" y="0"/>
                </a:lnTo>
                <a:lnTo>
                  <a:pt x="276" y="43"/>
                </a:lnTo>
                <a:lnTo>
                  <a:pt x="287" y="80"/>
                </a:lnTo>
                <a:lnTo>
                  <a:pt x="304" y="114"/>
                </a:lnTo>
                <a:lnTo>
                  <a:pt x="308" y="175"/>
                </a:lnTo>
                <a:lnTo>
                  <a:pt x="264" y="228"/>
                </a:lnTo>
                <a:lnTo>
                  <a:pt x="262" y="268"/>
                </a:lnTo>
                <a:lnTo>
                  <a:pt x="287" y="281"/>
                </a:lnTo>
                <a:lnTo>
                  <a:pt x="321" y="226"/>
                </a:lnTo>
                <a:lnTo>
                  <a:pt x="356" y="207"/>
                </a:lnTo>
                <a:lnTo>
                  <a:pt x="378" y="218"/>
                </a:lnTo>
                <a:lnTo>
                  <a:pt x="422" y="342"/>
                </a:lnTo>
                <a:lnTo>
                  <a:pt x="392" y="395"/>
                </a:lnTo>
                <a:lnTo>
                  <a:pt x="384" y="433"/>
                </a:lnTo>
                <a:lnTo>
                  <a:pt x="367" y="445"/>
                </a:lnTo>
                <a:lnTo>
                  <a:pt x="367" y="479"/>
                </a:lnTo>
                <a:lnTo>
                  <a:pt x="344" y="524"/>
                </a:lnTo>
                <a:lnTo>
                  <a:pt x="205" y="543"/>
                </a:lnTo>
                <a:lnTo>
                  <a:pt x="202" y="536"/>
                </a:lnTo>
                <a:lnTo>
                  <a:pt x="0" y="559"/>
                </a:lnTo>
                <a:lnTo>
                  <a:pt x="48" y="464"/>
                </a:lnTo>
                <a:lnTo>
                  <a:pt x="48" y="464"/>
                </a:lnTo>
                <a:close/>
              </a:path>
            </a:pathLst>
          </a:custGeom>
          <a:solidFill>
            <a:srgbClr val="E4ADAF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2" name="Freeform 1139">
            <a:extLst>
              <a:ext uri="{FF2B5EF4-FFF2-40B4-BE49-F238E27FC236}">
                <a16:creationId xmlns:a16="http://schemas.microsoft.com/office/drawing/2014/main" id="{74A134AE-3472-1D43-8636-4A5C5D5BD09F}"/>
              </a:ext>
            </a:extLst>
          </p:cNvPr>
          <p:cNvSpPr>
            <a:spLocks/>
          </p:cNvSpPr>
          <p:nvPr/>
        </p:nvSpPr>
        <p:spPr bwMode="auto">
          <a:xfrm>
            <a:off x="4863046" y="3036601"/>
            <a:ext cx="658648" cy="617926"/>
          </a:xfrm>
          <a:custGeom>
            <a:avLst/>
            <a:gdLst>
              <a:gd name="T0" fmla="*/ 15 w 578"/>
              <a:gd name="T1" fmla="*/ 227 h 591"/>
              <a:gd name="T2" fmla="*/ 13 w 578"/>
              <a:gd name="T3" fmla="*/ 297 h 591"/>
              <a:gd name="T4" fmla="*/ 84 w 578"/>
              <a:gd name="T5" fmla="*/ 341 h 591"/>
              <a:gd name="T6" fmla="*/ 110 w 578"/>
              <a:gd name="T7" fmla="*/ 371 h 591"/>
              <a:gd name="T8" fmla="*/ 167 w 578"/>
              <a:gd name="T9" fmla="*/ 413 h 591"/>
              <a:gd name="T10" fmla="*/ 175 w 578"/>
              <a:gd name="T11" fmla="*/ 462 h 591"/>
              <a:gd name="T12" fmla="*/ 186 w 578"/>
              <a:gd name="T13" fmla="*/ 529 h 591"/>
              <a:gd name="T14" fmla="*/ 240 w 578"/>
              <a:gd name="T15" fmla="*/ 591 h 591"/>
              <a:gd name="T16" fmla="*/ 527 w 578"/>
              <a:gd name="T17" fmla="*/ 574 h 591"/>
              <a:gd name="T18" fmla="*/ 511 w 578"/>
              <a:gd name="T19" fmla="*/ 483 h 591"/>
              <a:gd name="T20" fmla="*/ 536 w 578"/>
              <a:gd name="T21" fmla="*/ 344 h 591"/>
              <a:gd name="T22" fmla="*/ 536 w 578"/>
              <a:gd name="T23" fmla="*/ 306 h 591"/>
              <a:gd name="T24" fmla="*/ 578 w 578"/>
              <a:gd name="T25" fmla="*/ 198 h 591"/>
              <a:gd name="T26" fmla="*/ 567 w 578"/>
              <a:gd name="T27" fmla="*/ 194 h 591"/>
              <a:gd name="T28" fmla="*/ 540 w 578"/>
              <a:gd name="T29" fmla="*/ 257 h 591"/>
              <a:gd name="T30" fmla="*/ 517 w 578"/>
              <a:gd name="T31" fmla="*/ 261 h 591"/>
              <a:gd name="T32" fmla="*/ 508 w 578"/>
              <a:gd name="T33" fmla="*/ 287 h 591"/>
              <a:gd name="T34" fmla="*/ 483 w 578"/>
              <a:gd name="T35" fmla="*/ 304 h 591"/>
              <a:gd name="T36" fmla="*/ 500 w 578"/>
              <a:gd name="T37" fmla="*/ 247 h 591"/>
              <a:gd name="T38" fmla="*/ 517 w 578"/>
              <a:gd name="T39" fmla="*/ 225 h 591"/>
              <a:gd name="T40" fmla="*/ 487 w 578"/>
              <a:gd name="T41" fmla="*/ 143 h 591"/>
              <a:gd name="T42" fmla="*/ 466 w 578"/>
              <a:gd name="T43" fmla="*/ 137 h 591"/>
              <a:gd name="T44" fmla="*/ 458 w 578"/>
              <a:gd name="T45" fmla="*/ 118 h 591"/>
              <a:gd name="T46" fmla="*/ 234 w 578"/>
              <a:gd name="T47" fmla="*/ 48 h 591"/>
              <a:gd name="T48" fmla="*/ 205 w 578"/>
              <a:gd name="T49" fmla="*/ 35 h 591"/>
              <a:gd name="T50" fmla="*/ 190 w 578"/>
              <a:gd name="T51" fmla="*/ 48 h 591"/>
              <a:gd name="T52" fmla="*/ 184 w 578"/>
              <a:gd name="T53" fmla="*/ 44 h 591"/>
              <a:gd name="T54" fmla="*/ 192 w 578"/>
              <a:gd name="T55" fmla="*/ 19 h 591"/>
              <a:gd name="T56" fmla="*/ 198 w 578"/>
              <a:gd name="T57" fmla="*/ 4 h 591"/>
              <a:gd name="T58" fmla="*/ 190 w 578"/>
              <a:gd name="T59" fmla="*/ 0 h 591"/>
              <a:gd name="T60" fmla="*/ 99 w 578"/>
              <a:gd name="T61" fmla="*/ 38 h 591"/>
              <a:gd name="T62" fmla="*/ 89 w 578"/>
              <a:gd name="T63" fmla="*/ 40 h 591"/>
              <a:gd name="T64" fmla="*/ 70 w 578"/>
              <a:gd name="T65" fmla="*/ 31 h 591"/>
              <a:gd name="T66" fmla="*/ 53 w 578"/>
              <a:gd name="T67" fmla="*/ 42 h 591"/>
              <a:gd name="T68" fmla="*/ 57 w 578"/>
              <a:gd name="T69" fmla="*/ 111 h 591"/>
              <a:gd name="T70" fmla="*/ 0 w 578"/>
              <a:gd name="T71" fmla="*/ 179 h 591"/>
              <a:gd name="T72" fmla="*/ 15 w 578"/>
              <a:gd name="T73" fmla="*/ 227 h 591"/>
              <a:gd name="T74" fmla="*/ 15 w 578"/>
              <a:gd name="T75" fmla="*/ 227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78" h="591">
                <a:moveTo>
                  <a:pt x="15" y="227"/>
                </a:moveTo>
                <a:lnTo>
                  <a:pt x="13" y="297"/>
                </a:lnTo>
                <a:lnTo>
                  <a:pt x="84" y="341"/>
                </a:lnTo>
                <a:lnTo>
                  <a:pt x="110" y="371"/>
                </a:lnTo>
                <a:lnTo>
                  <a:pt x="167" y="413"/>
                </a:lnTo>
                <a:lnTo>
                  <a:pt x="175" y="462"/>
                </a:lnTo>
                <a:lnTo>
                  <a:pt x="186" y="529"/>
                </a:lnTo>
                <a:lnTo>
                  <a:pt x="240" y="591"/>
                </a:lnTo>
                <a:lnTo>
                  <a:pt x="527" y="574"/>
                </a:lnTo>
                <a:lnTo>
                  <a:pt x="511" y="483"/>
                </a:lnTo>
                <a:lnTo>
                  <a:pt x="536" y="344"/>
                </a:lnTo>
                <a:lnTo>
                  <a:pt x="536" y="306"/>
                </a:lnTo>
                <a:lnTo>
                  <a:pt x="578" y="198"/>
                </a:lnTo>
                <a:lnTo>
                  <a:pt x="567" y="194"/>
                </a:lnTo>
                <a:lnTo>
                  <a:pt x="540" y="257"/>
                </a:lnTo>
                <a:lnTo>
                  <a:pt x="517" y="261"/>
                </a:lnTo>
                <a:lnTo>
                  <a:pt x="508" y="287"/>
                </a:lnTo>
                <a:lnTo>
                  <a:pt x="483" y="304"/>
                </a:lnTo>
                <a:lnTo>
                  <a:pt x="500" y="247"/>
                </a:lnTo>
                <a:lnTo>
                  <a:pt x="517" y="225"/>
                </a:lnTo>
                <a:lnTo>
                  <a:pt x="487" y="143"/>
                </a:lnTo>
                <a:lnTo>
                  <a:pt x="466" y="137"/>
                </a:lnTo>
                <a:lnTo>
                  <a:pt x="458" y="118"/>
                </a:lnTo>
                <a:lnTo>
                  <a:pt x="234" y="48"/>
                </a:lnTo>
                <a:lnTo>
                  <a:pt x="205" y="35"/>
                </a:lnTo>
                <a:lnTo>
                  <a:pt x="190" y="48"/>
                </a:lnTo>
                <a:lnTo>
                  <a:pt x="184" y="44"/>
                </a:lnTo>
                <a:lnTo>
                  <a:pt x="192" y="19"/>
                </a:lnTo>
                <a:lnTo>
                  <a:pt x="198" y="4"/>
                </a:lnTo>
                <a:lnTo>
                  <a:pt x="190" y="0"/>
                </a:lnTo>
                <a:lnTo>
                  <a:pt x="99" y="38"/>
                </a:lnTo>
                <a:lnTo>
                  <a:pt x="89" y="40"/>
                </a:lnTo>
                <a:lnTo>
                  <a:pt x="70" y="31"/>
                </a:lnTo>
                <a:lnTo>
                  <a:pt x="53" y="42"/>
                </a:lnTo>
                <a:lnTo>
                  <a:pt x="57" y="111"/>
                </a:lnTo>
                <a:lnTo>
                  <a:pt x="0" y="179"/>
                </a:lnTo>
                <a:lnTo>
                  <a:pt x="15" y="227"/>
                </a:lnTo>
                <a:lnTo>
                  <a:pt x="15" y="227"/>
                </a:lnTo>
                <a:close/>
              </a:path>
            </a:pathLst>
          </a:custGeom>
          <a:solidFill>
            <a:srgbClr val="E4ADAF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3" name="Freeform 1140">
            <a:extLst>
              <a:ext uri="{FF2B5EF4-FFF2-40B4-BE49-F238E27FC236}">
                <a16:creationId xmlns:a16="http://schemas.microsoft.com/office/drawing/2014/main" id="{B59A4781-F583-6741-BCCD-7AA9FA1056F8}"/>
              </a:ext>
            </a:extLst>
          </p:cNvPr>
          <p:cNvSpPr>
            <a:spLocks/>
          </p:cNvSpPr>
          <p:nvPr/>
        </p:nvSpPr>
        <p:spPr bwMode="auto">
          <a:xfrm>
            <a:off x="5054267" y="3636821"/>
            <a:ext cx="488674" cy="789670"/>
          </a:xfrm>
          <a:custGeom>
            <a:avLst/>
            <a:gdLst>
              <a:gd name="T0" fmla="*/ 8 w 430"/>
              <a:gd name="T1" fmla="*/ 308 h 753"/>
              <a:gd name="T2" fmla="*/ 52 w 430"/>
              <a:gd name="T3" fmla="*/ 213 h 753"/>
              <a:gd name="T4" fmla="*/ 38 w 430"/>
              <a:gd name="T5" fmla="*/ 177 h 753"/>
              <a:gd name="T6" fmla="*/ 113 w 430"/>
              <a:gd name="T7" fmla="*/ 120 h 753"/>
              <a:gd name="T8" fmla="*/ 126 w 430"/>
              <a:gd name="T9" fmla="*/ 78 h 753"/>
              <a:gd name="T10" fmla="*/ 73 w 430"/>
              <a:gd name="T11" fmla="*/ 17 h 753"/>
              <a:gd name="T12" fmla="*/ 360 w 430"/>
              <a:gd name="T13" fmla="*/ 0 h 753"/>
              <a:gd name="T14" fmla="*/ 367 w 430"/>
              <a:gd name="T15" fmla="*/ 44 h 753"/>
              <a:gd name="T16" fmla="*/ 396 w 430"/>
              <a:gd name="T17" fmla="*/ 101 h 753"/>
              <a:gd name="T18" fmla="*/ 421 w 430"/>
              <a:gd name="T19" fmla="*/ 388 h 753"/>
              <a:gd name="T20" fmla="*/ 415 w 430"/>
              <a:gd name="T21" fmla="*/ 447 h 753"/>
              <a:gd name="T22" fmla="*/ 430 w 430"/>
              <a:gd name="T23" fmla="*/ 481 h 753"/>
              <a:gd name="T24" fmla="*/ 413 w 430"/>
              <a:gd name="T25" fmla="*/ 546 h 753"/>
              <a:gd name="T26" fmla="*/ 390 w 430"/>
              <a:gd name="T27" fmla="*/ 574 h 753"/>
              <a:gd name="T28" fmla="*/ 379 w 430"/>
              <a:gd name="T29" fmla="*/ 622 h 753"/>
              <a:gd name="T30" fmla="*/ 392 w 430"/>
              <a:gd name="T31" fmla="*/ 637 h 753"/>
              <a:gd name="T32" fmla="*/ 381 w 430"/>
              <a:gd name="T33" fmla="*/ 664 h 753"/>
              <a:gd name="T34" fmla="*/ 386 w 430"/>
              <a:gd name="T35" fmla="*/ 673 h 753"/>
              <a:gd name="T36" fmla="*/ 352 w 430"/>
              <a:gd name="T37" fmla="*/ 686 h 753"/>
              <a:gd name="T38" fmla="*/ 344 w 430"/>
              <a:gd name="T39" fmla="*/ 734 h 753"/>
              <a:gd name="T40" fmla="*/ 295 w 430"/>
              <a:gd name="T41" fmla="*/ 719 h 753"/>
              <a:gd name="T42" fmla="*/ 270 w 430"/>
              <a:gd name="T43" fmla="*/ 753 h 753"/>
              <a:gd name="T44" fmla="*/ 255 w 430"/>
              <a:gd name="T45" fmla="*/ 749 h 753"/>
              <a:gd name="T46" fmla="*/ 238 w 430"/>
              <a:gd name="T47" fmla="*/ 719 h 753"/>
              <a:gd name="T48" fmla="*/ 211 w 430"/>
              <a:gd name="T49" fmla="*/ 645 h 753"/>
              <a:gd name="T50" fmla="*/ 147 w 430"/>
              <a:gd name="T51" fmla="*/ 607 h 753"/>
              <a:gd name="T52" fmla="*/ 133 w 430"/>
              <a:gd name="T53" fmla="*/ 569 h 753"/>
              <a:gd name="T54" fmla="*/ 154 w 430"/>
              <a:gd name="T55" fmla="*/ 510 h 753"/>
              <a:gd name="T56" fmla="*/ 137 w 430"/>
              <a:gd name="T57" fmla="*/ 498 h 753"/>
              <a:gd name="T58" fmla="*/ 95 w 430"/>
              <a:gd name="T59" fmla="*/ 498 h 753"/>
              <a:gd name="T60" fmla="*/ 86 w 430"/>
              <a:gd name="T61" fmla="*/ 462 h 753"/>
              <a:gd name="T62" fmla="*/ 17 w 430"/>
              <a:gd name="T63" fmla="*/ 390 h 753"/>
              <a:gd name="T64" fmla="*/ 0 w 430"/>
              <a:gd name="T65" fmla="*/ 331 h 753"/>
              <a:gd name="T66" fmla="*/ 8 w 430"/>
              <a:gd name="T67" fmla="*/ 308 h 753"/>
              <a:gd name="T68" fmla="*/ 8 w 430"/>
              <a:gd name="T69" fmla="*/ 308 h 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30" h="753">
                <a:moveTo>
                  <a:pt x="8" y="308"/>
                </a:moveTo>
                <a:lnTo>
                  <a:pt x="52" y="213"/>
                </a:lnTo>
                <a:lnTo>
                  <a:pt x="38" y="177"/>
                </a:lnTo>
                <a:lnTo>
                  <a:pt x="113" y="120"/>
                </a:lnTo>
                <a:lnTo>
                  <a:pt x="126" y="78"/>
                </a:lnTo>
                <a:lnTo>
                  <a:pt x="73" y="17"/>
                </a:lnTo>
                <a:lnTo>
                  <a:pt x="360" y="0"/>
                </a:lnTo>
                <a:lnTo>
                  <a:pt x="367" y="44"/>
                </a:lnTo>
                <a:lnTo>
                  <a:pt x="396" y="101"/>
                </a:lnTo>
                <a:lnTo>
                  <a:pt x="421" y="388"/>
                </a:lnTo>
                <a:lnTo>
                  <a:pt x="415" y="447"/>
                </a:lnTo>
                <a:lnTo>
                  <a:pt x="430" y="481"/>
                </a:lnTo>
                <a:lnTo>
                  <a:pt x="413" y="546"/>
                </a:lnTo>
                <a:lnTo>
                  <a:pt x="390" y="574"/>
                </a:lnTo>
                <a:lnTo>
                  <a:pt x="379" y="622"/>
                </a:lnTo>
                <a:lnTo>
                  <a:pt x="392" y="637"/>
                </a:lnTo>
                <a:lnTo>
                  <a:pt x="381" y="664"/>
                </a:lnTo>
                <a:lnTo>
                  <a:pt x="386" y="673"/>
                </a:lnTo>
                <a:lnTo>
                  <a:pt x="352" y="686"/>
                </a:lnTo>
                <a:lnTo>
                  <a:pt x="344" y="734"/>
                </a:lnTo>
                <a:lnTo>
                  <a:pt x="295" y="719"/>
                </a:lnTo>
                <a:lnTo>
                  <a:pt x="270" y="753"/>
                </a:lnTo>
                <a:lnTo>
                  <a:pt x="255" y="749"/>
                </a:lnTo>
                <a:lnTo>
                  <a:pt x="238" y="719"/>
                </a:lnTo>
                <a:lnTo>
                  <a:pt x="211" y="645"/>
                </a:lnTo>
                <a:lnTo>
                  <a:pt x="147" y="607"/>
                </a:lnTo>
                <a:lnTo>
                  <a:pt x="133" y="569"/>
                </a:lnTo>
                <a:lnTo>
                  <a:pt x="154" y="510"/>
                </a:lnTo>
                <a:lnTo>
                  <a:pt x="137" y="498"/>
                </a:lnTo>
                <a:lnTo>
                  <a:pt x="95" y="498"/>
                </a:lnTo>
                <a:lnTo>
                  <a:pt x="86" y="462"/>
                </a:lnTo>
                <a:lnTo>
                  <a:pt x="17" y="390"/>
                </a:lnTo>
                <a:lnTo>
                  <a:pt x="0" y="331"/>
                </a:lnTo>
                <a:lnTo>
                  <a:pt x="8" y="308"/>
                </a:lnTo>
                <a:lnTo>
                  <a:pt x="8" y="308"/>
                </a:lnTo>
                <a:close/>
              </a:path>
            </a:pathLst>
          </a:custGeom>
          <a:solidFill>
            <a:srgbClr val="0A3572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4" name="Freeform 1141">
            <a:extLst>
              <a:ext uri="{FF2B5EF4-FFF2-40B4-BE49-F238E27FC236}">
                <a16:creationId xmlns:a16="http://schemas.microsoft.com/office/drawing/2014/main" id="{84098705-EAD2-F644-8C34-EFBB7838DC20}"/>
              </a:ext>
            </a:extLst>
          </p:cNvPr>
          <p:cNvSpPr>
            <a:spLocks/>
          </p:cNvSpPr>
          <p:nvPr/>
        </p:nvSpPr>
        <p:spPr bwMode="auto">
          <a:xfrm>
            <a:off x="5484512" y="3705872"/>
            <a:ext cx="382441" cy="594908"/>
          </a:xfrm>
          <a:custGeom>
            <a:avLst/>
            <a:gdLst>
              <a:gd name="T0" fmla="*/ 11 w 338"/>
              <a:gd name="T1" fmla="*/ 566 h 566"/>
              <a:gd name="T2" fmla="*/ 21 w 338"/>
              <a:gd name="T3" fmla="*/ 549 h 566"/>
              <a:gd name="T4" fmla="*/ 85 w 338"/>
              <a:gd name="T5" fmla="*/ 545 h 566"/>
              <a:gd name="T6" fmla="*/ 138 w 338"/>
              <a:gd name="T7" fmla="*/ 528 h 566"/>
              <a:gd name="T8" fmla="*/ 192 w 338"/>
              <a:gd name="T9" fmla="*/ 496 h 566"/>
              <a:gd name="T10" fmla="*/ 235 w 338"/>
              <a:gd name="T11" fmla="*/ 494 h 566"/>
              <a:gd name="T12" fmla="*/ 285 w 338"/>
              <a:gd name="T13" fmla="*/ 412 h 566"/>
              <a:gd name="T14" fmla="*/ 300 w 338"/>
              <a:gd name="T15" fmla="*/ 418 h 566"/>
              <a:gd name="T16" fmla="*/ 338 w 338"/>
              <a:gd name="T17" fmla="*/ 389 h 566"/>
              <a:gd name="T18" fmla="*/ 329 w 338"/>
              <a:gd name="T19" fmla="*/ 368 h 566"/>
              <a:gd name="T20" fmla="*/ 332 w 338"/>
              <a:gd name="T21" fmla="*/ 357 h 566"/>
              <a:gd name="T22" fmla="*/ 294 w 338"/>
              <a:gd name="T23" fmla="*/ 7 h 566"/>
              <a:gd name="T24" fmla="*/ 291 w 338"/>
              <a:gd name="T25" fmla="*/ 0 h 566"/>
              <a:gd name="T26" fmla="*/ 89 w 338"/>
              <a:gd name="T27" fmla="*/ 23 h 566"/>
              <a:gd name="T28" fmla="*/ 51 w 338"/>
              <a:gd name="T29" fmla="*/ 42 h 566"/>
              <a:gd name="T30" fmla="*/ 17 w 338"/>
              <a:gd name="T31" fmla="*/ 32 h 566"/>
              <a:gd name="T32" fmla="*/ 42 w 338"/>
              <a:gd name="T33" fmla="*/ 319 h 566"/>
              <a:gd name="T34" fmla="*/ 36 w 338"/>
              <a:gd name="T35" fmla="*/ 378 h 566"/>
              <a:gd name="T36" fmla="*/ 51 w 338"/>
              <a:gd name="T37" fmla="*/ 412 h 566"/>
              <a:gd name="T38" fmla="*/ 34 w 338"/>
              <a:gd name="T39" fmla="*/ 477 h 566"/>
              <a:gd name="T40" fmla="*/ 11 w 338"/>
              <a:gd name="T41" fmla="*/ 505 h 566"/>
              <a:gd name="T42" fmla="*/ 0 w 338"/>
              <a:gd name="T43" fmla="*/ 553 h 566"/>
              <a:gd name="T44" fmla="*/ 11 w 338"/>
              <a:gd name="T45" fmla="*/ 566 h 566"/>
              <a:gd name="T46" fmla="*/ 11 w 338"/>
              <a:gd name="T47" fmla="*/ 566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38" h="566">
                <a:moveTo>
                  <a:pt x="11" y="566"/>
                </a:moveTo>
                <a:lnTo>
                  <a:pt x="21" y="549"/>
                </a:lnTo>
                <a:lnTo>
                  <a:pt x="85" y="545"/>
                </a:lnTo>
                <a:lnTo>
                  <a:pt x="138" y="528"/>
                </a:lnTo>
                <a:lnTo>
                  <a:pt x="192" y="496"/>
                </a:lnTo>
                <a:lnTo>
                  <a:pt x="235" y="494"/>
                </a:lnTo>
                <a:lnTo>
                  <a:pt x="285" y="412"/>
                </a:lnTo>
                <a:lnTo>
                  <a:pt x="300" y="418"/>
                </a:lnTo>
                <a:lnTo>
                  <a:pt x="338" y="389"/>
                </a:lnTo>
                <a:lnTo>
                  <a:pt x="329" y="368"/>
                </a:lnTo>
                <a:lnTo>
                  <a:pt x="332" y="357"/>
                </a:lnTo>
                <a:lnTo>
                  <a:pt x="294" y="7"/>
                </a:lnTo>
                <a:lnTo>
                  <a:pt x="291" y="0"/>
                </a:lnTo>
                <a:lnTo>
                  <a:pt x="89" y="23"/>
                </a:lnTo>
                <a:lnTo>
                  <a:pt x="51" y="42"/>
                </a:lnTo>
                <a:lnTo>
                  <a:pt x="17" y="32"/>
                </a:lnTo>
                <a:lnTo>
                  <a:pt x="42" y="319"/>
                </a:lnTo>
                <a:lnTo>
                  <a:pt x="36" y="378"/>
                </a:lnTo>
                <a:lnTo>
                  <a:pt x="51" y="412"/>
                </a:lnTo>
                <a:lnTo>
                  <a:pt x="34" y="477"/>
                </a:lnTo>
                <a:lnTo>
                  <a:pt x="11" y="505"/>
                </a:lnTo>
                <a:lnTo>
                  <a:pt x="0" y="553"/>
                </a:lnTo>
                <a:lnTo>
                  <a:pt x="11" y="566"/>
                </a:lnTo>
                <a:lnTo>
                  <a:pt x="11" y="566"/>
                </a:lnTo>
                <a:close/>
              </a:path>
            </a:pathLst>
          </a:custGeom>
          <a:solidFill>
            <a:srgbClr val="C0002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5" name="Freeform 1142">
            <a:extLst>
              <a:ext uri="{FF2B5EF4-FFF2-40B4-BE49-F238E27FC236}">
                <a16:creationId xmlns:a16="http://schemas.microsoft.com/office/drawing/2014/main" id="{B4F60C35-2550-F740-B1D9-97570E1C1638}"/>
              </a:ext>
            </a:extLst>
          </p:cNvPr>
          <p:cNvSpPr>
            <a:spLocks/>
          </p:cNvSpPr>
          <p:nvPr/>
        </p:nvSpPr>
        <p:spPr bwMode="auto">
          <a:xfrm>
            <a:off x="5353490" y="4068838"/>
            <a:ext cx="897674" cy="416081"/>
          </a:xfrm>
          <a:custGeom>
            <a:avLst/>
            <a:gdLst>
              <a:gd name="T0" fmla="*/ 4 w 791"/>
              <a:gd name="T1" fmla="*/ 375 h 396"/>
              <a:gd name="T2" fmla="*/ 23 w 791"/>
              <a:gd name="T3" fmla="*/ 373 h 396"/>
              <a:gd name="T4" fmla="*/ 29 w 791"/>
              <a:gd name="T5" fmla="*/ 331 h 396"/>
              <a:gd name="T6" fmla="*/ 17 w 791"/>
              <a:gd name="T7" fmla="*/ 329 h 396"/>
              <a:gd name="T8" fmla="*/ 42 w 791"/>
              <a:gd name="T9" fmla="*/ 295 h 396"/>
              <a:gd name="T10" fmla="*/ 91 w 791"/>
              <a:gd name="T11" fmla="*/ 310 h 396"/>
              <a:gd name="T12" fmla="*/ 99 w 791"/>
              <a:gd name="T13" fmla="*/ 262 h 396"/>
              <a:gd name="T14" fmla="*/ 133 w 791"/>
              <a:gd name="T15" fmla="*/ 249 h 396"/>
              <a:gd name="T16" fmla="*/ 128 w 791"/>
              <a:gd name="T17" fmla="*/ 240 h 396"/>
              <a:gd name="T18" fmla="*/ 147 w 791"/>
              <a:gd name="T19" fmla="*/ 194 h 396"/>
              <a:gd name="T20" fmla="*/ 211 w 791"/>
              <a:gd name="T21" fmla="*/ 190 h 396"/>
              <a:gd name="T22" fmla="*/ 264 w 791"/>
              <a:gd name="T23" fmla="*/ 173 h 396"/>
              <a:gd name="T24" fmla="*/ 299 w 791"/>
              <a:gd name="T25" fmla="*/ 150 h 396"/>
              <a:gd name="T26" fmla="*/ 318 w 791"/>
              <a:gd name="T27" fmla="*/ 141 h 396"/>
              <a:gd name="T28" fmla="*/ 361 w 791"/>
              <a:gd name="T29" fmla="*/ 139 h 396"/>
              <a:gd name="T30" fmla="*/ 411 w 791"/>
              <a:gd name="T31" fmla="*/ 57 h 396"/>
              <a:gd name="T32" fmla="*/ 426 w 791"/>
              <a:gd name="T33" fmla="*/ 63 h 396"/>
              <a:gd name="T34" fmla="*/ 464 w 791"/>
              <a:gd name="T35" fmla="*/ 34 h 396"/>
              <a:gd name="T36" fmla="*/ 455 w 791"/>
              <a:gd name="T37" fmla="*/ 13 h 396"/>
              <a:gd name="T38" fmla="*/ 458 w 791"/>
              <a:gd name="T39" fmla="*/ 2 h 396"/>
              <a:gd name="T40" fmla="*/ 493 w 791"/>
              <a:gd name="T41" fmla="*/ 0 h 396"/>
              <a:gd name="T42" fmla="*/ 515 w 791"/>
              <a:gd name="T43" fmla="*/ 8 h 396"/>
              <a:gd name="T44" fmla="*/ 584 w 791"/>
              <a:gd name="T45" fmla="*/ 48 h 396"/>
              <a:gd name="T46" fmla="*/ 633 w 791"/>
              <a:gd name="T47" fmla="*/ 46 h 396"/>
              <a:gd name="T48" fmla="*/ 656 w 791"/>
              <a:gd name="T49" fmla="*/ 31 h 396"/>
              <a:gd name="T50" fmla="*/ 711 w 791"/>
              <a:gd name="T51" fmla="*/ 65 h 396"/>
              <a:gd name="T52" fmla="*/ 728 w 791"/>
              <a:gd name="T53" fmla="*/ 129 h 396"/>
              <a:gd name="T54" fmla="*/ 791 w 791"/>
              <a:gd name="T55" fmla="*/ 175 h 396"/>
              <a:gd name="T56" fmla="*/ 761 w 791"/>
              <a:gd name="T57" fmla="*/ 211 h 396"/>
              <a:gd name="T58" fmla="*/ 707 w 791"/>
              <a:gd name="T59" fmla="*/ 262 h 396"/>
              <a:gd name="T60" fmla="*/ 706 w 791"/>
              <a:gd name="T61" fmla="*/ 274 h 396"/>
              <a:gd name="T62" fmla="*/ 628 w 791"/>
              <a:gd name="T63" fmla="*/ 323 h 396"/>
              <a:gd name="T64" fmla="*/ 190 w 791"/>
              <a:gd name="T65" fmla="*/ 365 h 396"/>
              <a:gd name="T66" fmla="*/ 143 w 791"/>
              <a:gd name="T67" fmla="*/ 361 h 396"/>
              <a:gd name="T68" fmla="*/ 145 w 791"/>
              <a:gd name="T69" fmla="*/ 384 h 396"/>
              <a:gd name="T70" fmla="*/ 0 w 791"/>
              <a:gd name="T71" fmla="*/ 396 h 396"/>
              <a:gd name="T72" fmla="*/ 4 w 791"/>
              <a:gd name="T73" fmla="*/ 375 h 396"/>
              <a:gd name="T74" fmla="*/ 4 w 791"/>
              <a:gd name="T75" fmla="*/ 375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91" h="396">
                <a:moveTo>
                  <a:pt x="4" y="375"/>
                </a:moveTo>
                <a:lnTo>
                  <a:pt x="23" y="373"/>
                </a:lnTo>
                <a:lnTo>
                  <a:pt x="29" y="331"/>
                </a:lnTo>
                <a:lnTo>
                  <a:pt x="17" y="329"/>
                </a:lnTo>
                <a:lnTo>
                  <a:pt x="42" y="295"/>
                </a:lnTo>
                <a:lnTo>
                  <a:pt x="91" y="310"/>
                </a:lnTo>
                <a:lnTo>
                  <a:pt x="99" y="262"/>
                </a:lnTo>
                <a:lnTo>
                  <a:pt x="133" y="249"/>
                </a:lnTo>
                <a:lnTo>
                  <a:pt x="128" y="240"/>
                </a:lnTo>
                <a:lnTo>
                  <a:pt x="147" y="194"/>
                </a:lnTo>
                <a:lnTo>
                  <a:pt x="211" y="190"/>
                </a:lnTo>
                <a:lnTo>
                  <a:pt x="264" y="173"/>
                </a:lnTo>
                <a:lnTo>
                  <a:pt x="299" y="150"/>
                </a:lnTo>
                <a:lnTo>
                  <a:pt x="318" y="141"/>
                </a:lnTo>
                <a:lnTo>
                  <a:pt x="361" y="139"/>
                </a:lnTo>
                <a:lnTo>
                  <a:pt x="411" y="57"/>
                </a:lnTo>
                <a:lnTo>
                  <a:pt x="426" y="63"/>
                </a:lnTo>
                <a:lnTo>
                  <a:pt x="464" y="34"/>
                </a:lnTo>
                <a:lnTo>
                  <a:pt x="455" y="13"/>
                </a:lnTo>
                <a:lnTo>
                  <a:pt x="458" y="2"/>
                </a:lnTo>
                <a:lnTo>
                  <a:pt x="493" y="0"/>
                </a:lnTo>
                <a:lnTo>
                  <a:pt x="515" y="8"/>
                </a:lnTo>
                <a:lnTo>
                  <a:pt x="584" y="48"/>
                </a:lnTo>
                <a:lnTo>
                  <a:pt x="633" y="46"/>
                </a:lnTo>
                <a:lnTo>
                  <a:pt x="656" y="31"/>
                </a:lnTo>
                <a:lnTo>
                  <a:pt x="711" y="65"/>
                </a:lnTo>
                <a:lnTo>
                  <a:pt x="728" y="129"/>
                </a:lnTo>
                <a:lnTo>
                  <a:pt x="791" y="175"/>
                </a:lnTo>
                <a:lnTo>
                  <a:pt x="761" y="211"/>
                </a:lnTo>
                <a:lnTo>
                  <a:pt x="707" y="262"/>
                </a:lnTo>
                <a:lnTo>
                  <a:pt x="706" y="274"/>
                </a:lnTo>
                <a:lnTo>
                  <a:pt x="628" y="323"/>
                </a:lnTo>
                <a:lnTo>
                  <a:pt x="190" y="365"/>
                </a:lnTo>
                <a:lnTo>
                  <a:pt x="143" y="361"/>
                </a:lnTo>
                <a:lnTo>
                  <a:pt x="145" y="384"/>
                </a:lnTo>
                <a:lnTo>
                  <a:pt x="0" y="396"/>
                </a:lnTo>
                <a:lnTo>
                  <a:pt x="4" y="375"/>
                </a:lnTo>
                <a:lnTo>
                  <a:pt x="4" y="375"/>
                </a:lnTo>
                <a:close/>
              </a:path>
            </a:pathLst>
          </a:custGeom>
          <a:solidFill>
            <a:srgbClr val="C0002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6" name="Freeform 1143">
            <a:extLst>
              <a:ext uri="{FF2B5EF4-FFF2-40B4-BE49-F238E27FC236}">
                <a16:creationId xmlns:a16="http://schemas.microsoft.com/office/drawing/2014/main" id="{2EFC942A-2526-314F-AEEC-591B92CEDF5B}"/>
              </a:ext>
            </a:extLst>
          </p:cNvPr>
          <p:cNvSpPr>
            <a:spLocks/>
          </p:cNvSpPr>
          <p:nvPr/>
        </p:nvSpPr>
        <p:spPr bwMode="auto">
          <a:xfrm>
            <a:off x="5243716" y="4385768"/>
            <a:ext cx="1055253" cy="322242"/>
          </a:xfrm>
          <a:custGeom>
            <a:avLst/>
            <a:gdLst>
              <a:gd name="T0" fmla="*/ 17 w 931"/>
              <a:gd name="T1" fmla="*/ 253 h 308"/>
              <a:gd name="T2" fmla="*/ 11 w 931"/>
              <a:gd name="T3" fmla="*/ 249 h 308"/>
              <a:gd name="T4" fmla="*/ 38 w 931"/>
              <a:gd name="T5" fmla="*/ 228 h 308"/>
              <a:gd name="T6" fmla="*/ 64 w 931"/>
              <a:gd name="T7" fmla="*/ 180 h 308"/>
              <a:gd name="T8" fmla="*/ 55 w 931"/>
              <a:gd name="T9" fmla="*/ 169 h 308"/>
              <a:gd name="T10" fmla="*/ 68 w 931"/>
              <a:gd name="T11" fmla="*/ 146 h 308"/>
              <a:gd name="T12" fmla="*/ 68 w 931"/>
              <a:gd name="T13" fmla="*/ 120 h 308"/>
              <a:gd name="T14" fmla="*/ 87 w 931"/>
              <a:gd name="T15" fmla="*/ 101 h 308"/>
              <a:gd name="T16" fmla="*/ 232 w 931"/>
              <a:gd name="T17" fmla="*/ 89 h 308"/>
              <a:gd name="T18" fmla="*/ 230 w 931"/>
              <a:gd name="T19" fmla="*/ 66 h 308"/>
              <a:gd name="T20" fmla="*/ 277 w 931"/>
              <a:gd name="T21" fmla="*/ 70 h 308"/>
              <a:gd name="T22" fmla="*/ 715 w 931"/>
              <a:gd name="T23" fmla="*/ 28 h 308"/>
              <a:gd name="T24" fmla="*/ 931 w 931"/>
              <a:gd name="T25" fmla="*/ 0 h 308"/>
              <a:gd name="T26" fmla="*/ 893 w 931"/>
              <a:gd name="T27" fmla="*/ 74 h 308"/>
              <a:gd name="T28" fmla="*/ 834 w 931"/>
              <a:gd name="T29" fmla="*/ 87 h 308"/>
              <a:gd name="T30" fmla="*/ 806 w 931"/>
              <a:gd name="T31" fmla="*/ 125 h 308"/>
              <a:gd name="T32" fmla="*/ 699 w 931"/>
              <a:gd name="T33" fmla="*/ 186 h 308"/>
              <a:gd name="T34" fmla="*/ 694 w 931"/>
              <a:gd name="T35" fmla="*/ 209 h 308"/>
              <a:gd name="T36" fmla="*/ 667 w 931"/>
              <a:gd name="T37" fmla="*/ 222 h 308"/>
              <a:gd name="T38" fmla="*/ 667 w 931"/>
              <a:gd name="T39" fmla="*/ 253 h 308"/>
              <a:gd name="T40" fmla="*/ 523 w 931"/>
              <a:gd name="T41" fmla="*/ 270 h 308"/>
              <a:gd name="T42" fmla="*/ 234 w 931"/>
              <a:gd name="T43" fmla="*/ 294 h 308"/>
              <a:gd name="T44" fmla="*/ 0 w 931"/>
              <a:gd name="T45" fmla="*/ 308 h 308"/>
              <a:gd name="T46" fmla="*/ 17 w 931"/>
              <a:gd name="T47" fmla="*/ 253 h 308"/>
              <a:gd name="T48" fmla="*/ 17 w 931"/>
              <a:gd name="T49" fmla="*/ 253 h 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31" h="308">
                <a:moveTo>
                  <a:pt x="17" y="253"/>
                </a:moveTo>
                <a:lnTo>
                  <a:pt x="11" y="249"/>
                </a:lnTo>
                <a:lnTo>
                  <a:pt x="38" y="228"/>
                </a:lnTo>
                <a:lnTo>
                  <a:pt x="64" y="180"/>
                </a:lnTo>
                <a:lnTo>
                  <a:pt x="55" y="169"/>
                </a:lnTo>
                <a:lnTo>
                  <a:pt x="68" y="146"/>
                </a:lnTo>
                <a:lnTo>
                  <a:pt x="68" y="120"/>
                </a:lnTo>
                <a:lnTo>
                  <a:pt x="87" y="101"/>
                </a:lnTo>
                <a:lnTo>
                  <a:pt x="232" y="89"/>
                </a:lnTo>
                <a:lnTo>
                  <a:pt x="230" y="66"/>
                </a:lnTo>
                <a:lnTo>
                  <a:pt x="277" y="70"/>
                </a:lnTo>
                <a:lnTo>
                  <a:pt x="715" y="28"/>
                </a:lnTo>
                <a:lnTo>
                  <a:pt x="931" y="0"/>
                </a:lnTo>
                <a:lnTo>
                  <a:pt x="893" y="74"/>
                </a:lnTo>
                <a:lnTo>
                  <a:pt x="834" y="87"/>
                </a:lnTo>
                <a:lnTo>
                  <a:pt x="806" y="125"/>
                </a:lnTo>
                <a:lnTo>
                  <a:pt x="699" y="186"/>
                </a:lnTo>
                <a:lnTo>
                  <a:pt x="694" y="209"/>
                </a:lnTo>
                <a:lnTo>
                  <a:pt x="667" y="222"/>
                </a:lnTo>
                <a:lnTo>
                  <a:pt x="667" y="253"/>
                </a:lnTo>
                <a:lnTo>
                  <a:pt x="523" y="270"/>
                </a:lnTo>
                <a:lnTo>
                  <a:pt x="234" y="294"/>
                </a:lnTo>
                <a:lnTo>
                  <a:pt x="0" y="308"/>
                </a:lnTo>
                <a:lnTo>
                  <a:pt x="17" y="253"/>
                </a:lnTo>
                <a:lnTo>
                  <a:pt x="17" y="253"/>
                </a:lnTo>
                <a:close/>
              </a:path>
            </a:pathLst>
          </a:custGeom>
          <a:solidFill>
            <a:srgbClr val="C0002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7" name="Freeform 1144">
            <a:extLst>
              <a:ext uri="{FF2B5EF4-FFF2-40B4-BE49-F238E27FC236}">
                <a16:creationId xmlns:a16="http://schemas.microsoft.com/office/drawing/2014/main" id="{901CF391-8BD7-9046-A5AC-884E83DE63A8}"/>
              </a:ext>
            </a:extLst>
          </p:cNvPr>
          <p:cNvSpPr>
            <a:spLocks/>
          </p:cNvSpPr>
          <p:nvPr/>
        </p:nvSpPr>
        <p:spPr bwMode="auto">
          <a:xfrm>
            <a:off x="5096760" y="4695616"/>
            <a:ext cx="442640" cy="681665"/>
          </a:xfrm>
          <a:custGeom>
            <a:avLst/>
            <a:gdLst>
              <a:gd name="T0" fmla="*/ 27 w 388"/>
              <a:gd name="T1" fmla="*/ 457 h 654"/>
              <a:gd name="T2" fmla="*/ 65 w 388"/>
              <a:gd name="T3" fmla="*/ 407 h 654"/>
              <a:gd name="T4" fmla="*/ 54 w 388"/>
              <a:gd name="T5" fmla="*/ 394 h 654"/>
              <a:gd name="T6" fmla="*/ 38 w 388"/>
              <a:gd name="T7" fmla="*/ 287 h 654"/>
              <a:gd name="T8" fmla="*/ 33 w 388"/>
              <a:gd name="T9" fmla="*/ 215 h 654"/>
              <a:gd name="T10" fmla="*/ 59 w 388"/>
              <a:gd name="T11" fmla="*/ 135 h 654"/>
              <a:gd name="T12" fmla="*/ 101 w 388"/>
              <a:gd name="T13" fmla="*/ 80 h 654"/>
              <a:gd name="T14" fmla="*/ 97 w 388"/>
              <a:gd name="T15" fmla="*/ 65 h 654"/>
              <a:gd name="T16" fmla="*/ 128 w 388"/>
              <a:gd name="T17" fmla="*/ 14 h 654"/>
              <a:gd name="T18" fmla="*/ 362 w 388"/>
              <a:gd name="T19" fmla="*/ 0 h 654"/>
              <a:gd name="T20" fmla="*/ 373 w 388"/>
              <a:gd name="T21" fmla="*/ 12 h 654"/>
              <a:gd name="T22" fmla="*/ 362 w 388"/>
              <a:gd name="T23" fmla="*/ 419 h 654"/>
              <a:gd name="T24" fmla="*/ 388 w 388"/>
              <a:gd name="T25" fmla="*/ 614 h 654"/>
              <a:gd name="T26" fmla="*/ 379 w 388"/>
              <a:gd name="T27" fmla="*/ 624 h 654"/>
              <a:gd name="T28" fmla="*/ 329 w 388"/>
              <a:gd name="T29" fmla="*/ 612 h 654"/>
              <a:gd name="T30" fmla="*/ 253 w 388"/>
              <a:gd name="T31" fmla="*/ 654 h 654"/>
              <a:gd name="T32" fmla="*/ 215 w 388"/>
              <a:gd name="T33" fmla="*/ 592 h 654"/>
              <a:gd name="T34" fmla="*/ 221 w 388"/>
              <a:gd name="T35" fmla="*/ 546 h 654"/>
              <a:gd name="T36" fmla="*/ 0 w 388"/>
              <a:gd name="T37" fmla="*/ 555 h 654"/>
              <a:gd name="T38" fmla="*/ 27 w 388"/>
              <a:gd name="T39" fmla="*/ 457 h 654"/>
              <a:gd name="T40" fmla="*/ 27 w 388"/>
              <a:gd name="T41" fmla="*/ 457 h 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8" h="654">
                <a:moveTo>
                  <a:pt x="27" y="457"/>
                </a:moveTo>
                <a:lnTo>
                  <a:pt x="65" y="407"/>
                </a:lnTo>
                <a:lnTo>
                  <a:pt x="54" y="394"/>
                </a:lnTo>
                <a:lnTo>
                  <a:pt x="38" y="287"/>
                </a:lnTo>
                <a:lnTo>
                  <a:pt x="33" y="215"/>
                </a:lnTo>
                <a:lnTo>
                  <a:pt x="59" y="135"/>
                </a:lnTo>
                <a:lnTo>
                  <a:pt x="101" y="80"/>
                </a:lnTo>
                <a:lnTo>
                  <a:pt x="97" y="65"/>
                </a:lnTo>
                <a:lnTo>
                  <a:pt x="128" y="14"/>
                </a:lnTo>
                <a:lnTo>
                  <a:pt x="362" y="0"/>
                </a:lnTo>
                <a:lnTo>
                  <a:pt x="373" y="12"/>
                </a:lnTo>
                <a:lnTo>
                  <a:pt x="362" y="419"/>
                </a:lnTo>
                <a:lnTo>
                  <a:pt x="388" y="614"/>
                </a:lnTo>
                <a:lnTo>
                  <a:pt x="379" y="624"/>
                </a:lnTo>
                <a:lnTo>
                  <a:pt x="329" y="612"/>
                </a:lnTo>
                <a:lnTo>
                  <a:pt x="253" y="654"/>
                </a:lnTo>
                <a:lnTo>
                  <a:pt x="215" y="592"/>
                </a:lnTo>
                <a:lnTo>
                  <a:pt x="221" y="546"/>
                </a:lnTo>
                <a:lnTo>
                  <a:pt x="0" y="555"/>
                </a:lnTo>
                <a:lnTo>
                  <a:pt x="27" y="457"/>
                </a:lnTo>
                <a:lnTo>
                  <a:pt x="27" y="457"/>
                </a:lnTo>
                <a:close/>
              </a:path>
            </a:pathLst>
          </a:custGeom>
          <a:solidFill>
            <a:srgbClr val="C0002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8" name="Freeform 1145">
            <a:extLst>
              <a:ext uri="{FF2B5EF4-FFF2-40B4-BE49-F238E27FC236}">
                <a16:creationId xmlns:a16="http://schemas.microsoft.com/office/drawing/2014/main" id="{FDAE7171-5D88-3948-8544-4E1A0D4338AF}"/>
              </a:ext>
            </a:extLst>
          </p:cNvPr>
          <p:cNvSpPr>
            <a:spLocks/>
          </p:cNvSpPr>
          <p:nvPr/>
        </p:nvSpPr>
        <p:spPr bwMode="auto">
          <a:xfrm>
            <a:off x="5509300" y="4667287"/>
            <a:ext cx="467428" cy="688747"/>
          </a:xfrm>
          <a:custGeom>
            <a:avLst/>
            <a:gdLst>
              <a:gd name="T0" fmla="*/ 11 w 416"/>
              <a:gd name="T1" fmla="*/ 36 h 659"/>
              <a:gd name="T2" fmla="*/ 0 w 416"/>
              <a:gd name="T3" fmla="*/ 443 h 659"/>
              <a:gd name="T4" fmla="*/ 26 w 416"/>
              <a:gd name="T5" fmla="*/ 638 h 659"/>
              <a:gd name="T6" fmla="*/ 55 w 416"/>
              <a:gd name="T7" fmla="*/ 646 h 659"/>
              <a:gd name="T8" fmla="*/ 81 w 416"/>
              <a:gd name="T9" fmla="*/ 631 h 659"/>
              <a:gd name="T10" fmla="*/ 97 w 416"/>
              <a:gd name="T11" fmla="*/ 646 h 659"/>
              <a:gd name="T12" fmla="*/ 74 w 416"/>
              <a:gd name="T13" fmla="*/ 659 h 659"/>
              <a:gd name="T14" fmla="*/ 131 w 416"/>
              <a:gd name="T15" fmla="*/ 644 h 659"/>
              <a:gd name="T16" fmla="*/ 142 w 416"/>
              <a:gd name="T17" fmla="*/ 627 h 659"/>
              <a:gd name="T18" fmla="*/ 135 w 416"/>
              <a:gd name="T19" fmla="*/ 616 h 659"/>
              <a:gd name="T20" fmla="*/ 138 w 416"/>
              <a:gd name="T21" fmla="*/ 598 h 659"/>
              <a:gd name="T22" fmla="*/ 112 w 416"/>
              <a:gd name="T23" fmla="*/ 574 h 659"/>
              <a:gd name="T24" fmla="*/ 112 w 416"/>
              <a:gd name="T25" fmla="*/ 553 h 659"/>
              <a:gd name="T26" fmla="*/ 416 w 416"/>
              <a:gd name="T27" fmla="*/ 526 h 659"/>
              <a:gd name="T28" fmla="*/ 391 w 416"/>
              <a:gd name="T29" fmla="*/ 422 h 659"/>
              <a:gd name="T30" fmla="*/ 406 w 416"/>
              <a:gd name="T31" fmla="*/ 359 h 659"/>
              <a:gd name="T32" fmla="*/ 368 w 416"/>
              <a:gd name="T33" fmla="*/ 277 h 659"/>
              <a:gd name="T34" fmla="*/ 289 w 416"/>
              <a:gd name="T35" fmla="*/ 0 h 659"/>
              <a:gd name="T36" fmla="*/ 0 w 416"/>
              <a:gd name="T37" fmla="*/ 24 h 659"/>
              <a:gd name="T38" fmla="*/ 11 w 416"/>
              <a:gd name="T39" fmla="*/ 36 h 659"/>
              <a:gd name="T40" fmla="*/ 11 w 416"/>
              <a:gd name="T41" fmla="*/ 36 h 6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16" h="659">
                <a:moveTo>
                  <a:pt x="11" y="36"/>
                </a:moveTo>
                <a:lnTo>
                  <a:pt x="0" y="443"/>
                </a:lnTo>
                <a:lnTo>
                  <a:pt x="26" y="638"/>
                </a:lnTo>
                <a:lnTo>
                  <a:pt x="55" y="646"/>
                </a:lnTo>
                <a:lnTo>
                  <a:pt x="81" y="631"/>
                </a:lnTo>
                <a:lnTo>
                  <a:pt x="97" y="646"/>
                </a:lnTo>
                <a:lnTo>
                  <a:pt x="74" y="659"/>
                </a:lnTo>
                <a:lnTo>
                  <a:pt x="131" y="644"/>
                </a:lnTo>
                <a:lnTo>
                  <a:pt x="142" y="627"/>
                </a:lnTo>
                <a:lnTo>
                  <a:pt x="135" y="616"/>
                </a:lnTo>
                <a:lnTo>
                  <a:pt x="138" y="598"/>
                </a:lnTo>
                <a:lnTo>
                  <a:pt x="112" y="574"/>
                </a:lnTo>
                <a:lnTo>
                  <a:pt x="112" y="553"/>
                </a:lnTo>
                <a:lnTo>
                  <a:pt x="416" y="526"/>
                </a:lnTo>
                <a:lnTo>
                  <a:pt x="391" y="422"/>
                </a:lnTo>
                <a:lnTo>
                  <a:pt x="406" y="359"/>
                </a:lnTo>
                <a:lnTo>
                  <a:pt x="368" y="277"/>
                </a:lnTo>
                <a:lnTo>
                  <a:pt x="289" y="0"/>
                </a:lnTo>
                <a:lnTo>
                  <a:pt x="0" y="24"/>
                </a:lnTo>
                <a:lnTo>
                  <a:pt x="11" y="36"/>
                </a:lnTo>
                <a:lnTo>
                  <a:pt x="11" y="36"/>
                </a:lnTo>
                <a:close/>
              </a:path>
            </a:pathLst>
          </a:custGeom>
          <a:solidFill>
            <a:srgbClr val="C0002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9" name="Freeform 1146">
            <a:extLst>
              <a:ext uri="{FF2B5EF4-FFF2-40B4-BE49-F238E27FC236}">
                <a16:creationId xmlns:a16="http://schemas.microsoft.com/office/drawing/2014/main" id="{53E69F68-AAA4-5941-8C67-BED72891780C}"/>
              </a:ext>
            </a:extLst>
          </p:cNvPr>
          <p:cNvSpPr>
            <a:spLocks/>
          </p:cNvSpPr>
          <p:nvPr/>
        </p:nvSpPr>
        <p:spPr bwMode="auto">
          <a:xfrm>
            <a:off x="5833313" y="4635416"/>
            <a:ext cx="665730" cy="628548"/>
          </a:xfrm>
          <a:custGeom>
            <a:avLst/>
            <a:gdLst>
              <a:gd name="T0" fmla="*/ 79 w 587"/>
              <a:gd name="T1" fmla="*/ 312 h 603"/>
              <a:gd name="T2" fmla="*/ 117 w 587"/>
              <a:gd name="T3" fmla="*/ 394 h 603"/>
              <a:gd name="T4" fmla="*/ 102 w 587"/>
              <a:gd name="T5" fmla="*/ 457 h 603"/>
              <a:gd name="T6" fmla="*/ 127 w 587"/>
              <a:gd name="T7" fmla="*/ 561 h 603"/>
              <a:gd name="T8" fmla="*/ 150 w 587"/>
              <a:gd name="T9" fmla="*/ 595 h 603"/>
              <a:gd name="T10" fmla="*/ 464 w 587"/>
              <a:gd name="T11" fmla="*/ 578 h 603"/>
              <a:gd name="T12" fmla="*/ 467 w 587"/>
              <a:gd name="T13" fmla="*/ 599 h 603"/>
              <a:gd name="T14" fmla="*/ 486 w 587"/>
              <a:gd name="T15" fmla="*/ 603 h 603"/>
              <a:gd name="T16" fmla="*/ 479 w 587"/>
              <a:gd name="T17" fmla="*/ 552 h 603"/>
              <a:gd name="T18" fmla="*/ 492 w 587"/>
              <a:gd name="T19" fmla="*/ 538 h 603"/>
              <a:gd name="T20" fmla="*/ 538 w 587"/>
              <a:gd name="T21" fmla="*/ 548 h 603"/>
              <a:gd name="T22" fmla="*/ 545 w 587"/>
              <a:gd name="T23" fmla="*/ 512 h 603"/>
              <a:gd name="T24" fmla="*/ 540 w 587"/>
              <a:gd name="T25" fmla="*/ 464 h 603"/>
              <a:gd name="T26" fmla="*/ 559 w 587"/>
              <a:gd name="T27" fmla="*/ 451 h 603"/>
              <a:gd name="T28" fmla="*/ 587 w 587"/>
              <a:gd name="T29" fmla="*/ 360 h 603"/>
              <a:gd name="T30" fmla="*/ 568 w 587"/>
              <a:gd name="T31" fmla="*/ 356 h 603"/>
              <a:gd name="T32" fmla="*/ 492 w 587"/>
              <a:gd name="T33" fmla="*/ 238 h 603"/>
              <a:gd name="T34" fmla="*/ 327 w 587"/>
              <a:gd name="T35" fmla="*/ 90 h 603"/>
              <a:gd name="T36" fmla="*/ 254 w 587"/>
              <a:gd name="T37" fmla="*/ 44 h 603"/>
              <a:gd name="T38" fmla="*/ 279 w 587"/>
              <a:gd name="T39" fmla="*/ 0 h 603"/>
              <a:gd name="T40" fmla="*/ 144 w 587"/>
              <a:gd name="T41" fmla="*/ 18 h 603"/>
              <a:gd name="T42" fmla="*/ 0 w 587"/>
              <a:gd name="T43" fmla="*/ 35 h 603"/>
              <a:gd name="T44" fmla="*/ 79 w 587"/>
              <a:gd name="T45" fmla="*/ 312 h 603"/>
              <a:gd name="T46" fmla="*/ 79 w 587"/>
              <a:gd name="T47" fmla="*/ 312 h 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87" h="603">
                <a:moveTo>
                  <a:pt x="79" y="312"/>
                </a:moveTo>
                <a:lnTo>
                  <a:pt x="117" y="394"/>
                </a:lnTo>
                <a:lnTo>
                  <a:pt x="102" y="457"/>
                </a:lnTo>
                <a:lnTo>
                  <a:pt x="127" y="561"/>
                </a:lnTo>
                <a:lnTo>
                  <a:pt x="150" y="595"/>
                </a:lnTo>
                <a:lnTo>
                  <a:pt x="464" y="578"/>
                </a:lnTo>
                <a:lnTo>
                  <a:pt x="467" y="599"/>
                </a:lnTo>
                <a:lnTo>
                  <a:pt x="486" y="603"/>
                </a:lnTo>
                <a:lnTo>
                  <a:pt x="479" y="552"/>
                </a:lnTo>
                <a:lnTo>
                  <a:pt x="492" y="538"/>
                </a:lnTo>
                <a:lnTo>
                  <a:pt x="538" y="548"/>
                </a:lnTo>
                <a:lnTo>
                  <a:pt x="545" y="512"/>
                </a:lnTo>
                <a:lnTo>
                  <a:pt x="540" y="464"/>
                </a:lnTo>
                <a:lnTo>
                  <a:pt x="559" y="451"/>
                </a:lnTo>
                <a:lnTo>
                  <a:pt x="587" y="360"/>
                </a:lnTo>
                <a:lnTo>
                  <a:pt x="568" y="356"/>
                </a:lnTo>
                <a:lnTo>
                  <a:pt x="492" y="238"/>
                </a:lnTo>
                <a:lnTo>
                  <a:pt x="327" y="90"/>
                </a:lnTo>
                <a:lnTo>
                  <a:pt x="254" y="44"/>
                </a:lnTo>
                <a:lnTo>
                  <a:pt x="279" y="0"/>
                </a:lnTo>
                <a:lnTo>
                  <a:pt x="144" y="18"/>
                </a:lnTo>
                <a:lnTo>
                  <a:pt x="0" y="35"/>
                </a:lnTo>
                <a:lnTo>
                  <a:pt x="79" y="312"/>
                </a:lnTo>
                <a:lnTo>
                  <a:pt x="79" y="312"/>
                </a:lnTo>
                <a:close/>
              </a:path>
            </a:pathLst>
          </a:custGeom>
          <a:solidFill>
            <a:srgbClr val="C0002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0" name="Freeform 1147">
            <a:extLst>
              <a:ext uri="{FF2B5EF4-FFF2-40B4-BE49-F238E27FC236}">
                <a16:creationId xmlns:a16="http://schemas.microsoft.com/office/drawing/2014/main" id="{1FC21EC7-233F-0B42-8551-9A2ABE7671BC}"/>
              </a:ext>
            </a:extLst>
          </p:cNvPr>
          <p:cNvSpPr>
            <a:spLocks/>
          </p:cNvSpPr>
          <p:nvPr/>
        </p:nvSpPr>
        <p:spPr bwMode="auto">
          <a:xfrm>
            <a:off x="5636780" y="5194914"/>
            <a:ext cx="1120765" cy="764881"/>
          </a:xfrm>
          <a:custGeom>
            <a:avLst/>
            <a:gdLst>
              <a:gd name="T0" fmla="*/ 0 w 990"/>
              <a:gd name="T1" fmla="*/ 71 h 732"/>
              <a:gd name="T2" fmla="*/ 26 w 990"/>
              <a:gd name="T3" fmla="*/ 95 h 732"/>
              <a:gd name="T4" fmla="*/ 23 w 990"/>
              <a:gd name="T5" fmla="*/ 113 h 732"/>
              <a:gd name="T6" fmla="*/ 30 w 990"/>
              <a:gd name="T7" fmla="*/ 124 h 732"/>
              <a:gd name="T8" fmla="*/ 19 w 990"/>
              <a:gd name="T9" fmla="*/ 141 h 732"/>
              <a:gd name="T10" fmla="*/ 135 w 990"/>
              <a:gd name="T11" fmla="*/ 101 h 732"/>
              <a:gd name="T12" fmla="*/ 283 w 990"/>
              <a:gd name="T13" fmla="*/ 194 h 732"/>
              <a:gd name="T14" fmla="*/ 405 w 990"/>
              <a:gd name="T15" fmla="*/ 130 h 732"/>
              <a:gd name="T16" fmla="*/ 475 w 990"/>
              <a:gd name="T17" fmla="*/ 145 h 732"/>
              <a:gd name="T18" fmla="*/ 564 w 990"/>
              <a:gd name="T19" fmla="*/ 232 h 732"/>
              <a:gd name="T20" fmla="*/ 597 w 990"/>
              <a:gd name="T21" fmla="*/ 232 h 732"/>
              <a:gd name="T22" fmla="*/ 625 w 990"/>
              <a:gd name="T23" fmla="*/ 293 h 732"/>
              <a:gd name="T24" fmla="*/ 618 w 990"/>
              <a:gd name="T25" fmla="*/ 409 h 732"/>
              <a:gd name="T26" fmla="*/ 639 w 990"/>
              <a:gd name="T27" fmla="*/ 422 h 732"/>
              <a:gd name="T28" fmla="*/ 642 w 990"/>
              <a:gd name="T29" fmla="*/ 401 h 732"/>
              <a:gd name="T30" fmla="*/ 671 w 990"/>
              <a:gd name="T31" fmla="*/ 401 h 732"/>
              <a:gd name="T32" fmla="*/ 642 w 990"/>
              <a:gd name="T33" fmla="*/ 457 h 732"/>
              <a:gd name="T34" fmla="*/ 718 w 990"/>
              <a:gd name="T35" fmla="*/ 533 h 732"/>
              <a:gd name="T36" fmla="*/ 730 w 990"/>
              <a:gd name="T37" fmla="*/ 512 h 732"/>
              <a:gd name="T38" fmla="*/ 736 w 990"/>
              <a:gd name="T39" fmla="*/ 565 h 732"/>
              <a:gd name="T40" fmla="*/ 760 w 990"/>
              <a:gd name="T41" fmla="*/ 576 h 732"/>
              <a:gd name="T42" fmla="*/ 787 w 990"/>
              <a:gd name="T43" fmla="*/ 641 h 732"/>
              <a:gd name="T44" fmla="*/ 814 w 990"/>
              <a:gd name="T45" fmla="*/ 641 h 732"/>
              <a:gd name="T46" fmla="*/ 871 w 990"/>
              <a:gd name="T47" fmla="*/ 702 h 732"/>
              <a:gd name="T48" fmla="*/ 903 w 990"/>
              <a:gd name="T49" fmla="*/ 706 h 732"/>
              <a:gd name="T50" fmla="*/ 903 w 990"/>
              <a:gd name="T51" fmla="*/ 715 h 732"/>
              <a:gd name="T52" fmla="*/ 880 w 990"/>
              <a:gd name="T53" fmla="*/ 732 h 732"/>
              <a:gd name="T54" fmla="*/ 931 w 990"/>
              <a:gd name="T55" fmla="*/ 725 h 732"/>
              <a:gd name="T56" fmla="*/ 964 w 990"/>
              <a:gd name="T57" fmla="*/ 711 h 732"/>
              <a:gd name="T58" fmla="*/ 981 w 990"/>
              <a:gd name="T59" fmla="*/ 626 h 732"/>
              <a:gd name="T60" fmla="*/ 990 w 990"/>
              <a:gd name="T61" fmla="*/ 630 h 732"/>
              <a:gd name="T62" fmla="*/ 983 w 990"/>
              <a:gd name="T63" fmla="*/ 512 h 732"/>
              <a:gd name="T64" fmla="*/ 969 w 990"/>
              <a:gd name="T65" fmla="*/ 477 h 732"/>
              <a:gd name="T66" fmla="*/ 863 w 990"/>
              <a:gd name="T67" fmla="*/ 306 h 732"/>
              <a:gd name="T68" fmla="*/ 779 w 990"/>
              <a:gd name="T69" fmla="*/ 145 h 732"/>
              <a:gd name="T70" fmla="*/ 728 w 990"/>
              <a:gd name="T71" fmla="*/ 12 h 732"/>
              <a:gd name="T72" fmla="*/ 715 w 990"/>
              <a:gd name="T73" fmla="*/ 10 h 732"/>
              <a:gd name="T74" fmla="*/ 669 w 990"/>
              <a:gd name="T75" fmla="*/ 0 h 732"/>
              <a:gd name="T76" fmla="*/ 656 w 990"/>
              <a:gd name="T77" fmla="*/ 14 h 732"/>
              <a:gd name="T78" fmla="*/ 663 w 990"/>
              <a:gd name="T79" fmla="*/ 65 h 732"/>
              <a:gd name="T80" fmla="*/ 644 w 990"/>
              <a:gd name="T81" fmla="*/ 61 h 732"/>
              <a:gd name="T82" fmla="*/ 641 w 990"/>
              <a:gd name="T83" fmla="*/ 40 h 732"/>
              <a:gd name="T84" fmla="*/ 327 w 990"/>
              <a:gd name="T85" fmla="*/ 57 h 732"/>
              <a:gd name="T86" fmla="*/ 304 w 990"/>
              <a:gd name="T87" fmla="*/ 23 h 732"/>
              <a:gd name="T88" fmla="*/ 0 w 990"/>
              <a:gd name="T89" fmla="*/ 50 h 732"/>
              <a:gd name="T90" fmla="*/ 0 w 990"/>
              <a:gd name="T91" fmla="*/ 71 h 732"/>
              <a:gd name="T92" fmla="*/ 0 w 990"/>
              <a:gd name="T93" fmla="*/ 71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990" h="732">
                <a:moveTo>
                  <a:pt x="0" y="71"/>
                </a:moveTo>
                <a:lnTo>
                  <a:pt x="26" y="95"/>
                </a:lnTo>
                <a:lnTo>
                  <a:pt x="23" y="113"/>
                </a:lnTo>
                <a:lnTo>
                  <a:pt x="30" y="124"/>
                </a:lnTo>
                <a:lnTo>
                  <a:pt x="19" y="141"/>
                </a:lnTo>
                <a:lnTo>
                  <a:pt x="135" y="101"/>
                </a:lnTo>
                <a:lnTo>
                  <a:pt x="283" y="194"/>
                </a:lnTo>
                <a:lnTo>
                  <a:pt x="405" y="130"/>
                </a:lnTo>
                <a:lnTo>
                  <a:pt x="475" y="145"/>
                </a:lnTo>
                <a:lnTo>
                  <a:pt x="564" y="232"/>
                </a:lnTo>
                <a:lnTo>
                  <a:pt x="597" y="232"/>
                </a:lnTo>
                <a:lnTo>
                  <a:pt x="625" y="293"/>
                </a:lnTo>
                <a:lnTo>
                  <a:pt x="618" y="409"/>
                </a:lnTo>
                <a:lnTo>
                  <a:pt x="639" y="422"/>
                </a:lnTo>
                <a:lnTo>
                  <a:pt x="642" y="401"/>
                </a:lnTo>
                <a:lnTo>
                  <a:pt x="671" y="401"/>
                </a:lnTo>
                <a:lnTo>
                  <a:pt x="642" y="457"/>
                </a:lnTo>
                <a:lnTo>
                  <a:pt x="718" y="533"/>
                </a:lnTo>
                <a:lnTo>
                  <a:pt x="730" y="512"/>
                </a:lnTo>
                <a:lnTo>
                  <a:pt x="736" y="565"/>
                </a:lnTo>
                <a:lnTo>
                  <a:pt x="760" y="576"/>
                </a:lnTo>
                <a:lnTo>
                  <a:pt x="787" y="641"/>
                </a:lnTo>
                <a:lnTo>
                  <a:pt x="814" y="641"/>
                </a:lnTo>
                <a:lnTo>
                  <a:pt x="871" y="702"/>
                </a:lnTo>
                <a:lnTo>
                  <a:pt x="903" y="706"/>
                </a:lnTo>
                <a:lnTo>
                  <a:pt x="903" y="715"/>
                </a:lnTo>
                <a:lnTo>
                  <a:pt x="880" y="732"/>
                </a:lnTo>
                <a:lnTo>
                  <a:pt x="931" y="725"/>
                </a:lnTo>
                <a:lnTo>
                  <a:pt x="964" y="711"/>
                </a:lnTo>
                <a:lnTo>
                  <a:pt x="981" y="626"/>
                </a:lnTo>
                <a:lnTo>
                  <a:pt x="990" y="630"/>
                </a:lnTo>
                <a:lnTo>
                  <a:pt x="983" y="512"/>
                </a:lnTo>
                <a:lnTo>
                  <a:pt x="969" y="477"/>
                </a:lnTo>
                <a:lnTo>
                  <a:pt x="863" y="306"/>
                </a:lnTo>
                <a:lnTo>
                  <a:pt x="779" y="145"/>
                </a:lnTo>
                <a:lnTo>
                  <a:pt x="728" y="12"/>
                </a:lnTo>
                <a:lnTo>
                  <a:pt x="715" y="10"/>
                </a:lnTo>
                <a:lnTo>
                  <a:pt x="669" y="0"/>
                </a:lnTo>
                <a:lnTo>
                  <a:pt x="656" y="14"/>
                </a:lnTo>
                <a:lnTo>
                  <a:pt x="663" y="65"/>
                </a:lnTo>
                <a:lnTo>
                  <a:pt x="644" y="61"/>
                </a:lnTo>
                <a:lnTo>
                  <a:pt x="641" y="40"/>
                </a:lnTo>
                <a:lnTo>
                  <a:pt x="327" y="57"/>
                </a:lnTo>
                <a:lnTo>
                  <a:pt x="304" y="23"/>
                </a:lnTo>
                <a:lnTo>
                  <a:pt x="0" y="50"/>
                </a:lnTo>
                <a:lnTo>
                  <a:pt x="0" y="71"/>
                </a:lnTo>
                <a:lnTo>
                  <a:pt x="0" y="71"/>
                </a:lnTo>
                <a:close/>
              </a:path>
            </a:pathLst>
          </a:custGeom>
          <a:solidFill>
            <a:srgbClr val="E4ADAF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1" name="Freeform 1151">
            <a:extLst>
              <a:ext uri="{FF2B5EF4-FFF2-40B4-BE49-F238E27FC236}">
                <a16:creationId xmlns:a16="http://schemas.microsoft.com/office/drawing/2014/main" id="{D265BEB6-CD6C-AD44-A2BA-FCA72A2621E5}"/>
              </a:ext>
            </a:extLst>
          </p:cNvPr>
          <p:cNvSpPr>
            <a:spLocks/>
          </p:cNvSpPr>
          <p:nvPr/>
        </p:nvSpPr>
        <p:spPr bwMode="auto">
          <a:xfrm>
            <a:off x="5817377" y="3619116"/>
            <a:ext cx="518774" cy="525856"/>
          </a:xfrm>
          <a:custGeom>
            <a:avLst/>
            <a:gdLst>
              <a:gd name="T0" fmla="*/ 0 w 459"/>
              <a:gd name="T1" fmla="*/ 91 h 504"/>
              <a:gd name="T2" fmla="*/ 38 w 459"/>
              <a:gd name="T3" fmla="*/ 441 h 504"/>
              <a:gd name="T4" fmla="*/ 95 w 459"/>
              <a:gd name="T5" fmla="*/ 447 h 504"/>
              <a:gd name="T6" fmla="*/ 164 w 459"/>
              <a:gd name="T7" fmla="*/ 487 h 504"/>
              <a:gd name="T8" fmla="*/ 213 w 459"/>
              <a:gd name="T9" fmla="*/ 485 h 504"/>
              <a:gd name="T10" fmla="*/ 236 w 459"/>
              <a:gd name="T11" fmla="*/ 470 h 504"/>
              <a:gd name="T12" fmla="*/ 291 w 459"/>
              <a:gd name="T13" fmla="*/ 504 h 504"/>
              <a:gd name="T14" fmla="*/ 324 w 459"/>
              <a:gd name="T15" fmla="*/ 475 h 504"/>
              <a:gd name="T16" fmla="*/ 331 w 459"/>
              <a:gd name="T17" fmla="*/ 420 h 504"/>
              <a:gd name="T18" fmla="*/ 352 w 459"/>
              <a:gd name="T19" fmla="*/ 432 h 504"/>
              <a:gd name="T20" fmla="*/ 364 w 459"/>
              <a:gd name="T21" fmla="*/ 386 h 504"/>
              <a:gd name="T22" fmla="*/ 440 w 459"/>
              <a:gd name="T23" fmla="*/ 319 h 504"/>
              <a:gd name="T24" fmla="*/ 453 w 459"/>
              <a:gd name="T25" fmla="*/ 211 h 504"/>
              <a:gd name="T26" fmla="*/ 443 w 459"/>
              <a:gd name="T27" fmla="*/ 188 h 504"/>
              <a:gd name="T28" fmla="*/ 459 w 459"/>
              <a:gd name="T29" fmla="*/ 177 h 504"/>
              <a:gd name="T30" fmla="*/ 430 w 459"/>
              <a:gd name="T31" fmla="*/ 0 h 504"/>
              <a:gd name="T32" fmla="*/ 352 w 459"/>
              <a:gd name="T33" fmla="*/ 40 h 504"/>
              <a:gd name="T34" fmla="*/ 312 w 459"/>
              <a:gd name="T35" fmla="*/ 82 h 504"/>
              <a:gd name="T36" fmla="*/ 284 w 459"/>
              <a:gd name="T37" fmla="*/ 84 h 504"/>
              <a:gd name="T38" fmla="*/ 240 w 459"/>
              <a:gd name="T39" fmla="*/ 107 h 504"/>
              <a:gd name="T40" fmla="*/ 139 w 459"/>
              <a:gd name="T41" fmla="*/ 72 h 504"/>
              <a:gd name="T42" fmla="*/ 0 w 459"/>
              <a:gd name="T43" fmla="*/ 91 h 504"/>
              <a:gd name="T44" fmla="*/ 0 w 459"/>
              <a:gd name="T45" fmla="*/ 91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59" h="504">
                <a:moveTo>
                  <a:pt x="0" y="91"/>
                </a:moveTo>
                <a:lnTo>
                  <a:pt x="38" y="441"/>
                </a:lnTo>
                <a:lnTo>
                  <a:pt x="95" y="447"/>
                </a:lnTo>
                <a:lnTo>
                  <a:pt x="164" y="487"/>
                </a:lnTo>
                <a:lnTo>
                  <a:pt x="213" y="485"/>
                </a:lnTo>
                <a:lnTo>
                  <a:pt x="236" y="470"/>
                </a:lnTo>
                <a:lnTo>
                  <a:pt x="291" y="504"/>
                </a:lnTo>
                <a:lnTo>
                  <a:pt x="324" y="475"/>
                </a:lnTo>
                <a:lnTo>
                  <a:pt x="331" y="420"/>
                </a:lnTo>
                <a:lnTo>
                  <a:pt x="352" y="432"/>
                </a:lnTo>
                <a:lnTo>
                  <a:pt x="364" y="386"/>
                </a:lnTo>
                <a:lnTo>
                  <a:pt x="440" y="319"/>
                </a:lnTo>
                <a:lnTo>
                  <a:pt x="453" y="211"/>
                </a:lnTo>
                <a:lnTo>
                  <a:pt x="443" y="188"/>
                </a:lnTo>
                <a:lnTo>
                  <a:pt x="459" y="177"/>
                </a:lnTo>
                <a:lnTo>
                  <a:pt x="430" y="0"/>
                </a:lnTo>
                <a:lnTo>
                  <a:pt x="352" y="40"/>
                </a:lnTo>
                <a:lnTo>
                  <a:pt x="312" y="82"/>
                </a:lnTo>
                <a:lnTo>
                  <a:pt x="284" y="84"/>
                </a:lnTo>
                <a:lnTo>
                  <a:pt x="240" y="107"/>
                </a:lnTo>
                <a:lnTo>
                  <a:pt x="139" y="72"/>
                </a:lnTo>
                <a:lnTo>
                  <a:pt x="0" y="91"/>
                </a:lnTo>
                <a:lnTo>
                  <a:pt x="0" y="91"/>
                </a:lnTo>
                <a:close/>
              </a:path>
            </a:pathLst>
          </a:custGeom>
          <a:solidFill>
            <a:srgbClr val="C0002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2" name="Freeform 1152">
            <a:extLst>
              <a:ext uri="{FF2B5EF4-FFF2-40B4-BE49-F238E27FC236}">
                <a16:creationId xmlns:a16="http://schemas.microsoft.com/office/drawing/2014/main" id="{A2384446-CE83-8E4C-81B5-5215D571092D}"/>
              </a:ext>
            </a:extLst>
          </p:cNvPr>
          <p:cNvSpPr>
            <a:spLocks/>
          </p:cNvSpPr>
          <p:nvPr/>
        </p:nvSpPr>
        <p:spPr bwMode="auto">
          <a:xfrm>
            <a:off x="6146701" y="3806795"/>
            <a:ext cx="552415" cy="492215"/>
          </a:xfrm>
          <a:custGeom>
            <a:avLst/>
            <a:gdLst>
              <a:gd name="T0" fmla="*/ 0 w 489"/>
              <a:gd name="T1" fmla="*/ 327 h 473"/>
              <a:gd name="T2" fmla="*/ 17 w 489"/>
              <a:gd name="T3" fmla="*/ 391 h 473"/>
              <a:gd name="T4" fmla="*/ 80 w 489"/>
              <a:gd name="T5" fmla="*/ 437 h 473"/>
              <a:gd name="T6" fmla="*/ 111 w 489"/>
              <a:gd name="T7" fmla="*/ 473 h 473"/>
              <a:gd name="T8" fmla="*/ 204 w 489"/>
              <a:gd name="T9" fmla="*/ 435 h 473"/>
              <a:gd name="T10" fmla="*/ 246 w 489"/>
              <a:gd name="T11" fmla="*/ 429 h 473"/>
              <a:gd name="T12" fmla="*/ 268 w 489"/>
              <a:gd name="T13" fmla="*/ 401 h 473"/>
              <a:gd name="T14" fmla="*/ 304 w 489"/>
              <a:gd name="T15" fmla="*/ 258 h 473"/>
              <a:gd name="T16" fmla="*/ 344 w 489"/>
              <a:gd name="T17" fmla="*/ 275 h 473"/>
              <a:gd name="T18" fmla="*/ 420 w 489"/>
              <a:gd name="T19" fmla="*/ 122 h 473"/>
              <a:gd name="T20" fmla="*/ 479 w 489"/>
              <a:gd name="T21" fmla="*/ 154 h 473"/>
              <a:gd name="T22" fmla="*/ 489 w 489"/>
              <a:gd name="T23" fmla="*/ 127 h 473"/>
              <a:gd name="T24" fmla="*/ 447 w 489"/>
              <a:gd name="T25" fmla="*/ 93 h 473"/>
              <a:gd name="T26" fmla="*/ 415 w 489"/>
              <a:gd name="T27" fmla="*/ 97 h 473"/>
              <a:gd name="T28" fmla="*/ 403 w 489"/>
              <a:gd name="T29" fmla="*/ 114 h 473"/>
              <a:gd name="T30" fmla="*/ 344 w 489"/>
              <a:gd name="T31" fmla="*/ 131 h 473"/>
              <a:gd name="T32" fmla="*/ 306 w 489"/>
              <a:gd name="T33" fmla="*/ 173 h 473"/>
              <a:gd name="T34" fmla="*/ 295 w 489"/>
              <a:gd name="T35" fmla="*/ 106 h 473"/>
              <a:gd name="T36" fmla="*/ 189 w 489"/>
              <a:gd name="T37" fmla="*/ 123 h 473"/>
              <a:gd name="T38" fmla="*/ 168 w 489"/>
              <a:gd name="T39" fmla="*/ 0 h 473"/>
              <a:gd name="T40" fmla="*/ 152 w 489"/>
              <a:gd name="T41" fmla="*/ 11 h 473"/>
              <a:gd name="T42" fmla="*/ 162 w 489"/>
              <a:gd name="T43" fmla="*/ 34 h 473"/>
              <a:gd name="T44" fmla="*/ 149 w 489"/>
              <a:gd name="T45" fmla="*/ 142 h 473"/>
              <a:gd name="T46" fmla="*/ 73 w 489"/>
              <a:gd name="T47" fmla="*/ 209 h 473"/>
              <a:gd name="T48" fmla="*/ 61 w 489"/>
              <a:gd name="T49" fmla="*/ 255 h 473"/>
              <a:gd name="T50" fmla="*/ 40 w 489"/>
              <a:gd name="T51" fmla="*/ 243 h 473"/>
              <a:gd name="T52" fmla="*/ 33 w 489"/>
              <a:gd name="T53" fmla="*/ 298 h 473"/>
              <a:gd name="T54" fmla="*/ 0 w 489"/>
              <a:gd name="T55" fmla="*/ 327 h 473"/>
              <a:gd name="T56" fmla="*/ 0 w 489"/>
              <a:gd name="T57" fmla="*/ 327 h 473"/>
              <a:gd name="T58" fmla="*/ 0 w 489"/>
              <a:gd name="T59" fmla="*/ 327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89" h="473">
                <a:moveTo>
                  <a:pt x="0" y="327"/>
                </a:moveTo>
                <a:lnTo>
                  <a:pt x="17" y="391"/>
                </a:lnTo>
                <a:lnTo>
                  <a:pt x="80" y="437"/>
                </a:lnTo>
                <a:lnTo>
                  <a:pt x="111" y="473"/>
                </a:lnTo>
                <a:lnTo>
                  <a:pt x="204" y="435"/>
                </a:lnTo>
                <a:lnTo>
                  <a:pt x="246" y="429"/>
                </a:lnTo>
                <a:lnTo>
                  <a:pt x="268" y="401"/>
                </a:lnTo>
                <a:lnTo>
                  <a:pt x="304" y="258"/>
                </a:lnTo>
                <a:lnTo>
                  <a:pt x="344" y="275"/>
                </a:lnTo>
                <a:lnTo>
                  <a:pt x="420" y="122"/>
                </a:lnTo>
                <a:lnTo>
                  <a:pt x="479" y="154"/>
                </a:lnTo>
                <a:lnTo>
                  <a:pt x="489" y="127"/>
                </a:lnTo>
                <a:lnTo>
                  <a:pt x="447" y="93"/>
                </a:lnTo>
                <a:lnTo>
                  <a:pt x="415" y="97"/>
                </a:lnTo>
                <a:lnTo>
                  <a:pt x="403" y="114"/>
                </a:lnTo>
                <a:lnTo>
                  <a:pt x="344" y="131"/>
                </a:lnTo>
                <a:lnTo>
                  <a:pt x="306" y="173"/>
                </a:lnTo>
                <a:lnTo>
                  <a:pt x="295" y="106"/>
                </a:lnTo>
                <a:lnTo>
                  <a:pt x="189" y="123"/>
                </a:lnTo>
                <a:lnTo>
                  <a:pt x="168" y="0"/>
                </a:lnTo>
                <a:lnTo>
                  <a:pt x="152" y="11"/>
                </a:lnTo>
                <a:lnTo>
                  <a:pt x="162" y="34"/>
                </a:lnTo>
                <a:lnTo>
                  <a:pt x="149" y="142"/>
                </a:lnTo>
                <a:lnTo>
                  <a:pt x="73" y="209"/>
                </a:lnTo>
                <a:lnTo>
                  <a:pt x="61" y="255"/>
                </a:lnTo>
                <a:lnTo>
                  <a:pt x="40" y="243"/>
                </a:lnTo>
                <a:lnTo>
                  <a:pt x="33" y="298"/>
                </a:lnTo>
                <a:lnTo>
                  <a:pt x="0" y="327"/>
                </a:lnTo>
                <a:lnTo>
                  <a:pt x="0" y="327"/>
                </a:lnTo>
                <a:lnTo>
                  <a:pt x="0" y="327"/>
                </a:lnTo>
                <a:close/>
              </a:path>
            </a:pathLst>
          </a:custGeom>
          <a:solidFill>
            <a:srgbClr val="C0002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3" name="Freeform 1153">
            <a:extLst>
              <a:ext uri="{FF2B5EF4-FFF2-40B4-BE49-F238E27FC236}">
                <a16:creationId xmlns:a16="http://schemas.microsoft.com/office/drawing/2014/main" id="{BB32331C-C37B-9741-A20B-200C83E5031A}"/>
              </a:ext>
            </a:extLst>
          </p:cNvPr>
          <p:cNvSpPr>
            <a:spLocks/>
          </p:cNvSpPr>
          <p:nvPr/>
        </p:nvSpPr>
        <p:spPr bwMode="auto">
          <a:xfrm>
            <a:off x="6479566" y="3842206"/>
            <a:ext cx="564809" cy="247878"/>
          </a:xfrm>
          <a:custGeom>
            <a:avLst/>
            <a:gdLst>
              <a:gd name="T0" fmla="*/ 0 w 496"/>
              <a:gd name="T1" fmla="*/ 72 h 240"/>
              <a:gd name="T2" fmla="*/ 11 w 496"/>
              <a:gd name="T3" fmla="*/ 139 h 240"/>
              <a:gd name="T4" fmla="*/ 49 w 496"/>
              <a:gd name="T5" fmla="*/ 97 h 240"/>
              <a:gd name="T6" fmla="*/ 108 w 496"/>
              <a:gd name="T7" fmla="*/ 80 h 240"/>
              <a:gd name="T8" fmla="*/ 120 w 496"/>
              <a:gd name="T9" fmla="*/ 63 h 240"/>
              <a:gd name="T10" fmla="*/ 152 w 496"/>
              <a:gd name="T11" fmla="*/ 59 h 240"/>
              <a:gd name="T12" fmla="*/ 194 w 496"/>
              <a:gd name="T13" fmla="*/ 93 h 240"/>
              <a:gd name="T14" fmla="*/ 222 w 496"/>
              <a:gd name="T15" fmla="*/ 101 h 240"/>
              <a:gd name="T16" fmla="*/ 276 w 496"/>
              <a:gd name="T17" fmla="*/ 148 h 240"/>
              <a:gd name="T18" fmla="*/ 257 w 496"/>
              <a:gd name="T19" fmla="*/ 194 h 240"/>
              <a:gd name="T20" fmla="*/ 264 w 496"/>
              <a:gd name="T21" fmla="*/ 215 h 240"/>
              <a:gd name="T22" fmla="*/ 287 w 496"/>
              <a:gd name="T23" fmla="*/ 205 h 240"/>
              <a:gd name="T24" fmla="*/ 308 w 496"/>
              <a:gd name="T25" fmla="*/ 205 h 240"/>
              <a:gd name="T26" fmla="*/ 319 w 496"/>
              <a:gd name="T27" fmla="*/ 221 h 240"/>
              <a:gd name="T28" fmla="*/ 344 w 496"/>
              <a:gd name="T29" fmla="*/ 221 h 240"/>
              <a:gd name="T30" fmla="*/ 354 w 496"/>
              <a:gd name="T31" fmla="*/ 215 h 240"/>
              <a:gd name="T32" fmla="*/ 338 w 496"/>
              <a:gd name="T33" fmla="*/ 173 h 240"/>
              <a:gd name="T34" fmla="*/ 335 w 496"/>
              <a:gd name="T35" fmla="*/ 97 h 240"/>
              <a:gd name="T36" fmla="*/ 316 w 496"/>
              <a:gd name="T37" fmla="*/ 86 h 240"/>
              <a:gd name="T38" fmla="*/ 354 w 496"/>
              <a:gd name="T39" fmla="*/ 51 h 240"/>
              <a:gd name="T40" fmla="*/ 356 w 496"/>
              <a:gd name="T41" fmla="*/ 29 h 240"/>
              <a:gd name="T42" fmla="*/ 380 w 496"/>
              <a:gd name="T43" fmla="*/ 31 h 240"/>
              <a:gd name="T44" fmla="*/ 350 w 496"/>
              <a:gd name="T45" fmla="*/ 78 h 240"/>
              <a:gd name="T46" fmla="*/ 367 w 496"/>
              <a:gd name="T47" fmla="*/ 135 h 240"/>
              <a:gd name="T48" fmla="*/ 375 w 496"/>
              <a:gd name="T49" fmla="*/ 150 h 240"/>
              <a:gd name="T50" fmla="*/ 386 w 496"/>
              <a:gd name="T51" fmla="*/ 158 h 240"/>
              <a:gd name="T52" fmla="*/ 363 w 496"/>
              <a:gd name="T53" fmla="*/ 156 h 240"/>
              <a:gd name="T54" fmla="*/ 371 w 496"/>
              <a:gd name="T55" fmla="*/ 192 h 240"/>
              <a:gd name="T56" fmla="*/ 411 w 496"/>
              <a:gd name="T57" fmla="*/ 215 h 240"/>
              <a:gd name="T58" fmla="*/ 420 w 496"/>
              <a:gd name="T59" fmla="*/ 221 h 240"/>
              <a:gd name="T60" fmla="*/ 432 w 496"/>
              <a:gd name="T61" fmla="*/ 221 h 240"/>
              <a:gd name="T62" fmla="*/ 426 w 496"/>
              <a:gd name="T63" fmla="*/ 240 h 240"/>
              <a:gd name="T64" fmla="*/ 475 w 496"/>
              <a:gd name="T65" fmla="*/ 215 h 240"/>
              <a:gd name="T66" fmla="*/ 485 w 496"/>
              <a:gd name="T67" fmla="*/ 184 h 240"/>
              <a:gd name="T68" fmla="*/ 496 w 496"/>
              <a:gd name="T69" fmla="*/ 152 h 240"/>
              <a:gd name="T70" fmla="*/ 426 w 496"/>
              <a:gd name="T71" fmla="*/ 167 h 240"/>
              <a:gd name="T72" fmla="*/ 380 w 496"/>
              <a:gd name="T73" fmla="*/ 0 h 240"/>
              <a:gd name="T74" fmla="*/ 0 w 496"/>
              <a:gd name="T75" fmla="*/ 72 h 240"/>
              <a:gd name="T76" fmla="*/ 0 w 496"/>
              <a:gd name="T77" fmla="*/ 72 h 240"/>
              <a:gd name="T78" fmla="*/ 0 w 496"/>
              <a:gd name="T79" fmla="*/ 72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96" h="240">
                <a:moveTo>
                  <a:pt x="0" y="72"/>
                </a:moveTo>
                <a:lnTo>
                  <a:pt x="11" y="139"/>
                </a:lnTo>
                <a:lnTo>
                  <a:pt x="49" y="97"/>
                </a:lnTo>
                <a:lnTo>
                  <a:pt x="108" y="80"/>
                </a:lnTo>
                <a:lnTo>
                  <a:pt x="120" y="63"/>
                </a:lnTo>
                <a:lnTo>
                  <a:pt x="152" y="59"/>
                </a:lnTo>
                <a:lnTo>
                  <a:pt x="194" y="93"/>
                </a:lnTo>
                <a:lnTo>
                  <a:pt x="222" y="101"/>
                </a:lnTo>
                <a:lnTo>
                  <a:pt x="276" y="148"/>
                </a:lnTo>
                <a:lnTo>
                  <a:pt x="257" y="194"/>
                </a:lnTo>
                <a:lnTo>
                  <a:pt x="264" y="215"/>
                </a:lnTo>
                <a:lnTo>
                  <a:pt x="287" y="205"/>
                </a:lnTo>
                <a:lnTo>
                  <a:pt x="308" y="205"/>
                </a:lnTo>
                <a:lnTo>
                  <a:pt x="319" y="221"/>
                </a:lnTo>
                <a:lnTo>
                  <a:pt x="344" y="221"/>
                </a:lnTo>
                <a:lnTo>
                  <a:pt x="354" y="215"/>
                </a:lnTo>
                <a:lnTo>
                  <a:pt x="338" y="173"/>
                </a:lnTo>
                <a:lnTo>
                  <a:pt x="335" y="97"/>
                </a:lnTo>
                <a:lnTo>
                  <a:pt x="316" y="86"/>
                </a:lnTo>
                <a:lnTo>
                  <a:pt x="354" y="51"/>
                </a:lnTo>
                <a:lnTo>
                  <a:pt x="356" y="29"/>
                </a:lnTo>
                <a:lnTo>
                  <a:pt x="380" y="31"/>
                </a:lnTo>
                <a:lnTo>
                  <a:pt x="350" y="78"/>
                </a:lnTo>
                <a:lnTo>
                  <a:pt x="367" y="135"/>
                </a:lnTo>
                <a:lnTo>
                  <a:pt x="375" y="150"/>
                </a:lnTo>
                <a:lnTo>
                  <a:pt x="386" y="158"/>
                </a:lnTo>
                <a:lnTo>
                  <a:pt x="363" y="156"/>
                </a:lnTo>
                <a:lnTo>
                  <a:pt x="371" y="192"/>
                </a:lnTo>
                <a:lnTo>
                  <a:pt x="411" y="215"/>
                </a:lnTo>
                <a:lnTo>
                  <a:pt x="420" y="221"/>
                </a:lnTo>
                <a:lnTo>
                  <a:pt x="432" y="221"/>
                </a:lnTo>
                <a:lnTo>
                  <a:pt x="426" y="240"/>
                </a:lnTo>
                <a:lnTo>
                  <a:pt x="475" y="215"/>
                </a:lnTo>
                <a:lnTo>
                  <a:pt x="485" y="184"/>
                </a:lnTo>
                <a:lnTo>
                  <a:pt x="496" y="152"/>
                </a:lnTo>
                <a:lnTo>
                  <a:pt x="426" y="167"/>
                </a:lnTo>
                <a:lnTo>
                  <a:pt x="380" y="0"/>
                </a:lnTo>
                <a:lnTo>
                  <a:pt x="0" y="72"/>
                </a:lnTo>
                <a:lnTo>
                  <a:pt x="0" y="72"/>
                </a:lnTo>
                <a:lnTo>
                  <a:pt x="0" y="72"/>
                </a:lnTo>
                <a:close/>
              </a:path>
            </a:pathLst>
          </a:custGeom>
          <a:solidFill>
            <a:srgbClr val="0A3572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4" name="Freeform 1154">
            <a:extLst>
              <a:ext uri="{FF2B5EF4-FFF2-40B4-BE49-F238E27FC236}">
                <a16:creationId xmlns:a16="http://schemas.microsoft.com/office/drawing/2014/main" id="{815F1F9D-C1A3-284B-8662-17644F5B5F72}"/>
              </a:ext>
            </a:extLst>
          </p:cNvPr>
          <p:cNvSpPr>
            <a:spLocks/>
          </p:cNvSpPr>
          <p:nvPr/>
        </p:nvSpPr>
        <p:spPr bwMode="auto">
          <a:xfrm>
            <a:off x="6052862" y="3936045"/>
            <a:ext cx="956102" cy="481592"/>
          </a:xfrm>
          <a:custGeom>
            <a:avLst/>
            <a:gdLst>
              <a:gd name="T0" fmla="*/ 78 w 844"/>
              <a:gd name="T1" fmla="*/ 414 h 463"/>
              <a:gd name="T2" fmla="*/ 79 w 844"/>
              <a:gd name="T3" fmla="*/ 402 h 463"/>
              <a:gd name="T4" fmla="*/ 133 w 844"/>
              <a:gd name="T5" fmla="*/ 351 h 463"/>
              <a:gd name="T6" fmla="*/ 163 w 844"/>
              <a:gd name="T7" fmla="*/ 315 h 463"/>
              <a:gd name="T8" fmla="*/ 194 w 844"/>
              <a:gd name="T9" fmla="*/ 351 h 463"/>
              <a:gd name="T10" fmla="*/ 287 w 844"/>
              <a:gd name="T11" fmla="*/ 313 h 463"/>
              <a:gd name="T12" fmla="*/ 329 w 844"/>
              <a:gd name="T13" fmla="*/ 307 h 463"/>
              <a:gd name="T14" fmla="*/ 351 w 844"/>
              <a:gd name="T15" fmla="*/ 279 h 463"/>
              <a:gd name="T16" fmla="*/ 387 w 844"/>
              <a:gd name="T17" fmla="*/ 136 h 463"/>
              <a:gd name="T18" fmla="*/ 427 w 844"/>
              <a:gd name="T19" fmla="*/ 153 h 463"/>
              <a:gd name="T20" fmla="*/ 503 w 844"/>
              <a:gd name="T21" fmla="*/ 0 h 463"/>
              <a:gd name="T22" fmla="*/ 562 w 844"/>
              <a:gd name="T23" fmla="*/ 32 h 463"/>
              <a:gd name="T24" fmla="*/ 572 w 844"/>
              <a:gd name="T25" fmla="*/ 5 h 463"/>
              <a:gd name="T26" fmla="*/ 600 w 844"/>
              <a:gd name="T27" fmla="*/ 13 h 463"/>
              <a:gd name="T28" fmla="*/ 654 w 844"/>
              <a:gd name="T29" fmla="*/ 60 h 463"/>
              <a:gd name="T30" fmla="*/ 635 w 844"/>
              <a:gd name="T31" fmla="*/ 106 h 463"/>
              <a:gd name="T32" fmla="*/ 642 w 844"/>
              <a:gd name="T33" fmla="*/ 127 h 463"/>
              <a:gd name="T34" fmla="*/ 665 w 844"/>
              <a:gd name="T35" fmla="*/ 117 h 463"/>
              <a:gd name="T36" fmla="*/ 682 w 844"/>
              <a:gd name="T37" fmla="*/ 138 h 463"/>
              <a:gd name="T38" fmla="*/ 764 w 844"/>
              <a:gd name="T39" fmla="*/ 165 h 463"/>
              <a:gd name="T40" fmla="*/ 688 w 844"/>
              <a:gd name="T41" fmla="*/ 161 h 463"/>
              <a:gd name="T42" fmla="*/ 768 w 844"/>
              <a:gd name="T43" fmla="*/ 231 h 463"/>
              <a:gd name="T44" fmla="*/ 718 w 844"/>
              <a:gd name="T45" fmla="*/ 224 h 463"/>
              <a:gd name="T46" fmla="*/ 819 w 844"/>
              <a:gd name="T47" fmla="*/ 288 h 463"/>
              <a:gd name="T48" fmla="*/ 844 w 844"/>
              <a:gd name="T49" fmla="*/ 332 h 463"/>
              <a:gd name="T50" fmla="*/ 827 w 844"/>
              <a:gd name="T51" fmla="*/ 326 h 463"/>
              <a:gd name="T52" fmla="*/ 823 w 844"/>
              <a:gd name="T53" fmla="*/ 338 h 463"/>
              <a:gd name="T54" fmla="*/ 492 w 844"/>
              <a:gd name="T55" fmla="*/ 401 h 463"/>
              <a:gd name="T56" fmla="*/ 216 w 844"/>
              <a:gd name="T57" fmla="*/ 435 h 463"/>
              <a:gd name="T58" fmla="*/ 0 w 844"/>
              <a:gd name="T59" fmla="*/ 463 h 463"/>
              <a:gd name="T60" fmla="*/ 78 w 844"/>
              <a:gd name="T61" fmla="*/ 414 h 463"/>
              <a:gd name="T62" fmla="*/ 78 w 844"/>
              <a:gd name="T63" fmla="*/ 414 h 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44" h="463">
                <a:moveTo>
                  <a:pt x="78" y="414"/>
                </a:moveTo>
                <a:lnTo>
                  <a:pt x="79" y="402"/>
                </a:lnTo>
                <a:lnTo>
                  <a:pt x="133" y="351"/>
                </a:lnTo>
                <a:lnTo>
                  <a:pt x="163" y="315"/>
                </a:lnTo>
                <a:lnTo>
                  <a:pt x="194" y="351"/>
                </a:lnTo>
                <a:lnTo>
                  <a:pt x="287" y="313"/>
                </a:lnTo>
                <a:lnTo>
                  <a:pt x="329" y="307"/>
                </a:lnTo>
                <a:lnTo>
                  <a:pt x="351" y="279"/>
                </a:lnTo>
                <a:lnTo>
                  <a:pt x="387" y="136"/>
                </a:lnTo>
                <a:lnTo>
                  <a:pt x="427" y="153"/>
                </a:lnTo>
                <a:lnTo>
                  <a:pt x="503" y="0"/>
                </a:lnTo>
                <a:lnTo>
                  <a:pt x="562" y="32"/>
                </a:lnTo>
                <a:lnTo>
                  <a:pt x="572" y="5"/>
                </a:lnTo>
                <a:lnTo>
                  <a:pt x="600" y="13"/>
                </a:lnTo>
                <a:lnTo>
                  <a:pt x="654" y="60"/>
                </a:lnTo>
                <a:lnTo>
                  <a:pt x="635" y="106"/>
                </a:lnTo>
                <a:lnTo>
                  <a:pt x="642" y="127"/>
                </a:lnTo>
                <a:lnTo>
                  <a:pt x="665" y="117"/>
                </a:lnTo>
                <a:lnTo>
                  <a:pt x="682" y="138"/>
                </a:lnTo>
                <a:lnTo>
                  <a:pt x="764" y="165"/>
                </a:lnTo>
                <a:lnTo>
                  <a:pt x="688" y="161"/>
                </a:lnTo>
                <a:lnTo>
                  <a:pt x="768" y="231"/>
                </a:lnTo>
                <a:lnTo>
                  <a:pt x="718" y="224"/>
                </a:lnTo>
                <a:lnTo>
                  <a:pt x="819" y="288"/>
                </a:lnTo>
                <a:lnTo>
                  <a:pt x="844" y="332"/>
                </a:lnTo>
                <a:lnTo>
                  <a:pt x="827" y="326"/>
                </a:lnTo>
                <a:lnTo>
                  <a:pt x="823" y="338"/>
                </a:lnTo>
                <a:lnTo>
                  <a:pt x="492" y="401"/>
                </a:lnTo>
                <a:lnTo>
                  <a:pt x="216" y="435"/>
                </a:lnTo>
                <a:lnTo>
                  <a:pt x="0" y="463"/>
                </a:lnTo>
                <a:lnTo>
                  <a:pt x="78" y="414"/>
                </a:lnTo>
                <a:lnTo>
                  <a:pt x="78" y="414"/>
                </a:lnTo>
                <a:close/>
              </a:path>
            </a:pathLst>
          </a:custGeom>
          <a:solidFill>
            <a:srgbClr val="0A3572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5" name="Freeform 1156">
            <a:extLst>
              <a:ext uri="{FF2B5EF4-FFF2-40B4-BE49-F238E27FC236}">
                <a16:creationId xmlns:a16="http://schemas.microsoft.com/office/drawing/2014/main" id="{5F9831DE-02D8-B341-98A8-5F3F08AB4322}"/>
              </a:ext>
            </a:extLst>
          </p:cNvPr>
          <p:cNvSpPr>
            <a:spLocks/>
          </p:cNvSpPr>
          <p:nvPr/>
        </p:nvSpPr>
        <p:spPr bwMode="auto">
          <a:xfrm>
            <a:off x="5999745" y="4284847"/>
            <a:ext cx="1053482" cy="428476"/>
          </a:xfrm>
          <a:custGeom>
            <a:avLst/>
            <a:gdLst>
              <a:gd name="T0" fmla="*/ 0 w 932"/>
              <a:gd name="T1" fmla="*/ 350 h 407"/>
              <a:gd name="T2" fmla="*/ 135 w 932"/>
              <a:gd name="T3" fmla="*/ 332 h 407"/>
              <a:gd name="T4" fmla="*/ 213 w 932"/>
              <a:gd name="T5" fmla="*/ 294 h 407"/>
              <a:gd name="T6" fmla="*/ 361 w 932"/>
              <a:gd name="T7" fmla="*/ 279 h 407"/>
              <a:gd name="T8" fmla="*/ 422 w 932"/>
              <a:gd name="T9" fmla="*/ 317 h 407"/>
              <a:gd name="T10" fmla="*/ 519 w 932"/>
              <a:gd name="T11" fmla="*/ 304 h 407"/>
              <a:gd name="T12" fmla="*/ 666 w 932"/>
              <a:gd name="T13" fmla="*/ 407 h 407"/>
              <a:gd name="T14" fmla="*/ 723 w 932"/>
              <a:gd name="T15" fmla="*/ 393 h 407"/>
              <a:gd name="T16" fmla="*/ 804 w 932"/>
              <a:gd name="T17" fmla="*/ 275 h 407"/>
              <a:gd name="T18" fmla="*/ 871 w 932"/>
              <a:gd name="T19" fmla="*/ 251 h 407"/>
              <a:gd name="T20" fmla="*/ 892 w 932"/>
              <a:gd name="T21" fmla="*/ 217 h 407"/>
              <a:gd name="T22" fmla="*/ 820 w 932"/>
              <a:gd name="T23" fmla="*/ 230 h 407"/>
              <a:gd name="T24" fmla="*/ 801 w 932"/>
              <a:gd name="T25" fmla="*/ 205 h 407"/>
              <a:gd name="T26" fmla="*/ 844 w 932"/>
              <a:gd name="T27" fmla="*/ 194 h 407"/>
              <a:gd name="T28" fmla="*/ 844 w 932"/>
              <a:gd name="T29" fmla="*/ 179 h 407"/>
              <a:gd name="T30" fmla="*/ 795 w 932"/>
              <a:gd name="T31" fmla="*/ 161 h 407"/>
              <a:gd name="T32" fmla="*/ 858 w 932"/>
              <a:gd name="T33" fmla="*/ 139 h 407"/>
              <a:gd name="T34" fmla="*/ 854 w 932"/>
              <a:gd name="T35" fmla="*/ 163 h 407"/>
              <a:gd name="T36" fmla="*/ 894 w 932"/>
              <a:gd name="T37" fmla="*/ 163 h 407"/>
              <a:gd name="T38" fmla="*/ 916 w 932"/>
              <a:gd name="T39" fmla="*/ 122 h 407"/>
              <a:gd name="T40" fmla="*/ 932 w 932"/>
              <a:gd name="T41" fmla="*/ 120 h 407"/>
              <a:gd name="T42" fmla="*/ 922 w 932"/>
              <a:gd name="T43" fmla="*/ 82 h 407"/>
              <a:gd name="T44" fmla="*/ 894 w 932"/>
              <a:gd name="T45" fmla="*/ 120 h 407"/>
              <a:gd name="T46" fmla="*/ 865 w 932"/>
              <a:gd name="T47" fmla="*/ 36 h 407"/>
              <a:gd name="T48" fmla="*/ 884 w 932"/>
              <a:gd name="T49" fmla="*/ 32 h 407"/>
              <a:gd name="T50" fmla="*/ 911 w 932"/>
              <a:gd name="T51" fmla="*/ 55 h 407"/>
              <a:gd name="T52" fmla="*/ 892 w 932"/>
              <a:gd name="T53" fmla="*/ 17 h 407"/>
              <a:gd name="T54" fmla="*/ 871 w 932"/>
              <a:gd name="T55" fmla="*/ 0 h 407"/>
              <a:gd name="T56" fmla="*/ 540 w 932"/>
              <a:gd name="T57" fmla="*/ 63 h 407"/>
              <a:gd name="T58" fmla="*/ 264 w 932"/>
              <a:gd name="T59" fmla="*/ 97 h 407"/>
              <a:gd name="T60" fmla="*/ 226 w 932"/>
              <a:gd name="T61" fmla="*/ 171 h 407"/>
              <a:gd name="T62" fmla="*/ 167 w 932"/>
              <a:gd name="T63" fmla="*/ 184 h 407"/>
              <a:gd name="T64" fmla="*/ 139 w 932"/>
              <a:gd name="T65" fmla="*/ 222 h 407"/>
              <a:gd name="T66" fmla="*/ 32 w 932"/>
              <a:gd name="T67" fmla="*/ 283 h 407"/>
              <a:gd name="T68" fmla="*/ 27 w 932"/>
              <a:gd name="T69" fmla="*/ 306 h 407"/>
              <a:gd name="T70" fmla="*/ 0 w 932"/>
              <a:gd name="T71" fmla="*/ 319 h 407"/>
              <a:gd name="T72" fmla="*/ 0 w 932"/>
              <a:gd name="T73" fmla="*/ 350 h 407"/>
              <a:gd name="T74" fmla="*/ 0 w 932"/>
              <a:gd name="T75" fmla="*/ 350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932" h="407">
                <a:moveTo>
                  <a:pt x="0" y="350"/>
                </a:moveTo>
                <a:lnTo>
                  <a:pt x="135" y="332"/>
                </a:lnTo>
                <a:lnTo>
                  <a:pt x="213" y="294"/>
                </a:lnTo>
                <a:lnTo>
                  <a:pt x="361" y="279"/>
                </a:lnTo>
                <a:lnTo>
                  <a:pt x="422" y="317"/>
                </a:lnTo>
                <a:lnTo>
                  <a:pt x="519" y="304"/>
                </a:lnTo>
                <a:lnTo>
                  <a:pt x="666" y="407"/>
                </a:lnTo>
                <a:lnTo>
                  <a:pt x="723" y="393"/>
                </a:lnTo>
                <a:lnTo>
                  <a:pt x="804" y="275"/>
                </a:lnTo>
                <a:lnTo>
                  <a:pt x="871" y="251"/>
                </a:lnTo>
                <a:lnTo>
                  <a:pt x="892" y="217"/>
                </a:lnTo>
                <a:lnTo>
                  <a:pt x="820" y="230"/>
                </a:lnTo>
                <a:lnTo>
                  <a:pt x="801" y="205"/>
                </a:lnTo>
                <a:lnTo>
                  <a:pt x="844" y="194"/>
                </a:lnTo>
                <a:lnTo>
                  <a:pt x="844" y="179"/>
                </a:lnTo>
                <a:lnTo>
                  <a:pt x="795" y="161"/>
                </a:lnTo>
                <a:lnTo>
                  <a:pt x="858" y="139"/>
                </a:lnTo>
                <a:lnTo>
                  <a:pt x="854" y="163"/>
                </a:lnTo>
                <a:lnTo>
                  <a:pt x="894" y="163"/>
                </a:lnTo>
                <a:lnTo>
                  <a:pt x="916" y="122"/>
                </a:lnTo>
                <a:lnTo>
                  <a:pt x="932" y="120"/>
                </a:lnTo>
                <a:lnTo>
                  <a:pt x="922" y="82"/>
                </a:lnTo>
                <a:lnTo>
                  <a:pt x="894" y="120"/>
                </a:lnTo>
                <a:lnTo>
                  <a:pt x="865" y="36"/>
                </a:lnTo>
                <a:lnTo>
                  <a:pt x="884" y="32"/>
                </a:lnTo>
                <a:lnTo>
                  <a:pt x="911" y="55"/>
                </a:lnTo>
                <a:lnTo>
                  <a:pt x="892" y="17"/>
                </a:lnTo>
                <a:lnTo>
                  <a:pt x="871" y="0"/>
                </a:lnTo>
                <a:lnTo>
                  <a:pt x="540" y="63"/>
                </a:lnTo>
                <a:lnTo>
                  <a:pt x="264" y="97"/>
                </a:lnTo>
                <a:lnTo>
                  <a:pt x="226" y="171"/>
                </a:lnTo>
                <a:lnTo>
                  <a:pt x="167" y="184"/>
                </a:lnTo>
                <a:lnTo>
                  <a:pt x="139" y="222"/>
                </a:lnTo>
                <a:lnTo>
                  <a:pt x="32" y="283"/>
                </a:lnTo>
                <a:lnTo>
                  <a:pt x="27" y="306"/>
                </a:lnTo>
                <a:lnTo>
                  <a:pt x="0" y="319"/>
                </a:lnTo>
                <a:lnTo>
                  <a:pt x="0" y="350"/>
                </a:lnTo>
                <a:lnTo>
                  <a:pt x="0" y="350"/>
                </a:lnTo>
                <a:close/>
              </a:path>
            </a:pathLst>
          </a:custGeom>
          <a:solidFill>
            <a:srgbClr val="E4ADAF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6" name="Freeform 1157">
            <a:extLst>
              <a:ext uri="{FF2B5EF4-FFF2-40B4-BE49-F238E27FC236}">
                <a16:creationId xmlns:a16="http://schemas.microsoft.com/office/drawing/2014/main" id="{D18AA706-6085-E544-A361-4727E2BBE54C}"/>
              </a:ext>
            </a:extLst>
          </p:cNvPr>
          <p:cNvSpPr>
            <a:spLocks/>
          </p:cNvSpPr>
          <p:nvPr/>
        </p:nvSpPr>
        <p:spPr bwMode="auto">
          <a:xfrm>
            <a:off x="6123684" y="4580528"/>
            <a:ext cx="628548" cy="428476"/>
          </a:xfrm>
          <a:custGeom>
            <a:avLst/>
            <a:gdLst>
              <a:gd name="T0" fmla="*/ 25 w 556"/>
              <a:gd name="T1" fmla="*/ 53 h 413"/>
              <a:gd name="T2" fmla="*/ 103 w 556"/>
              <a:gd name="T3" fmla="*/ 15 h 413"/>
              <a:gd name="T4" fmla="*/ 251 w 556"/>
              <a:gd name="T5" fmla="*/ 0 h 413"/>
              <a:gd name="T6" fmla="*/ 312 w 556"/>
              <a:gd name="T7" fmla="*/ 38 h 413"/>
              <a:gd name="T8" fmla="*/ 409 w 556"/>
              <a:gd name="T9" fmla="*/ 25 h 413"/>
              <a:gd name="T10" fmla="*/ 556 w 556"/>
              <a:gd name="T11" fmla="*/ 128 h 413"/>
              <a:gd name="T12" fmla="*/ 491 w 556"/>
              <a:gd name="T13" fmla="*/ 206 h 413"/>
              <a:gd name="T14" fmla="*/ 495 w 556"/>
              <a:gd name="T15" fmla="*/ 240 h 413"/>
              <a:gd name="T16" fmla="*/ 384 w 556"/>
              <a:gd name="T17" fmla="*/ 340 h 413"/>
              <a:gd name="T18" fmla="*/ 365 w 556"/>
              <a:gd name="T19" fmla="*/ 344 h 413"/>
              <a:gd name="T20" fmla="*/ 358 w 556"/>
              <a:gd name="T21" fmla="*/ 375 h 413"/>
              <a:gd name="T22" fmla="*/ 333 w 556"/>
              <a:gd name="T23" fmla="*/ 358 h 413"/>
              <a:gd name="T24" fmla="*/ 354 w 556"/>
              <a:gd name="T25" fmla="*/ 386 h 413"/>
              <a:gd name="T26" fmla="*/ 333 w 556"/>
              <a:gd name="T27" fmla="*/ 413 h 413"/>
              <a:gd name="T28" fmla="*/ 314 w 556"/>
              <a:gd name="T29" fmla="*/ 409 h 413"/>
              <a:gd name="T30" fmla="*/ 238 w 556"/>
              <a:gd name="T31" fmla="*/ 291 h 413"/>
              <a:gd name="T32" fmla="*/ 73 w 556"/>
              <a:gd name="T33" fmla="*/ 143 h 413"/>
              <a:gd name="T34" fmla="*/ 0 w 556"/>
              <a:gd name="T35" fmla="*/ 97 h 413"/>
              <a:gd name="T36" fmla="*/ 25 w 556"/>
              <a:gd name="T37" fmla="*/ 53 h 413"/>
              <a:gd name="T38" fmla="*/ 25 w 556"/>
              <a:gd name="T39" fmla="*/ 53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56" h="413">
                <a:moveTo>
                  <a:pt x="25" y="53"/>
                </a:moveTo>
                <a:lnTo>
                  <a:pt x="103" y="15"/>
                </a:lnTo>
                <a:lnTo>
                  <a:pt x="251" y="0"/>
                </a:lnTo>
                <a:lnTo>
                  <a:pt x="312" y="38"/>
                </a:lnTo>
                <a:lnTo>
                  <a:pt x="409" y="25"/>
                </a:lnTo>
                <a:lnTo>
                  <a:pt x="556" y="128"/>
                </a:lnTo>
                <a:lnTo>
                  <a:pt x="491" y="206"/>
                </a:lnTo>
                <a:lnTo>
                  <a:pt x="495" y="240"/>
                </a:lnTo>
                <a:lnTo>
                  <a:pt x="384" y="340"/>
                </a:lnTo>
                <a:lnTo>
                  <a:pt x="365" y="344"/>
                </a:lnTo>
                <a:lnTo>
                  <a:pt x="358" y="375"/>
                </a:lnTo>
                <a:lnTo>
                  <a:pt x="333" y="358"/>
                </a:lnTo>
                <a:lnTo>
                  <a:pt x="354" y="386"/>
                </a:lnTo>
                <a:lnTo>
                  <a:pt x="333" y="413"/>
                </a:lnTo>
                <a:lnTo>
                  <a:pt x="314" y="409"/>
                </a:lnTo>
                <a:lnTo>
                  <a:pt x="238" y="291"/>
                </a:lnTo>
                <a:lnTo>
                  <a:pt x="73" y="143"/>
                </a:lnTo>
                <a:lnTo>
                  <a:pt x="0" y="97"/>
                </a:lnTo>
                <a:lnTo>
                  <a:pt x="25" y="53"/>
                </a:lnTo>
                <a:lnTo>
                  <a:pt x="25" y="53"/>
                </a:lnTo>
                <a:close/>
              </a:path>
            </a:pathLst>
          </a:custGeom>
          <a:solidFill>
            <a:srgbClr val="C0002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7" name="Freeform 1159">
            <a:extLst>
              <a:ext uri="{FF2B5EF4-FFF2-40B4-BE49-F238E27FC236}">
                <a16:creationId xmlns:a16="http://schemas.microsoft.com/office/drawing/2014/main" id="{AB93D42A-F5E7-A949-B9E5-87E65F2D5044}"/>
              </a:ext>
            </a:extLst>
          </p:cNvPr>
          <p:cNvSpPr>
            <a:spLocks/>
          </p:cNvSpPr>
          <p:nvPr/>
        </p:nvSpPr>
        <p:spPr bwMode="auto">
          <a:xfrm>
            <a:off x="6304281" y="3519964"/>
            <a:ext cx="717076" cy="416081"/>
          </a:xfrm>
          <a:custGeom>
            <a:avLst/>
            <a:gdLst>
              <a:gd name="T0" fmla="*/ 50 w 635"/>
              <a:gd name="T1" fmla="*/ 397 h 397"/>
              <a:gd name="T2" fmla="*/ 156 w 635"/>
              <a:gd name="T3" fmla="*/ 380 h 397"/>
              <a:gd name="T4" fmla="*/ 536 w 635"/>
              <a:gd name="T5" fmla="*/ 308 h 397"/>
              <a:gd name="T6" fmla="*/ 553 w 635"/>
              <a:gd name="T7" fmla="*/ 291 h 397"/>
              <a:gd name="T8" fmla="*/ 574 w 635"/>
              <a:gd name="T9" fmla="*/ 291 h 397"/>
              <a:gd name="T10" fmla="*/ 599 w 635"/>
              <a:gd name="T11" fmla="*/ 274 h 397"/>
              <a:gd name="T12" fmla="*/ 635 w 635"/>
              <a:gd name="T13" fmla="*/ 228 h 397"/>
              <a:gd name="T14" fmla="*/ 572 w 635"/>
              <a:gd name="T15" fmla="*/ 179 h 397"/>
              <a:gd name="T16" fmla="*/ 570 w 635"/>
              <a:gd name="T17" fmla="*/ 133 h 397"/>
              <a:gd name="T18" fmla="*/ 599 w 635"/>
              <a:gd name="T19" fmla="*/ 69 h 397"/>
              <a:gd name="T20" fmla="*/ 557 w 635"/>
              <a:gd name="T21" fmla="*/ 48 h 397"/>
              <a:gd name="T22" fmla="*/ 512 w 635"/>
              <a:gd name="T23" fmla="*/ 0 h 397"/>
              <a:gd name="T24" fmla="*/ 89 w 635"/>
              <a:gd name="T25" fmla="*/ 78 h 397"/>
              <a:gd name="T26" fmla="*/ 69 w 635"/>
              <a:gd name="T27" fmla="*/ 48 h 397"/>
              <a:gd name="T28" fmla="*/ 0 w 635"/>
              <a:gd name="T29" fmla="*/ 97 h 397"/>
              <a:gd name="T30" fmla="*/ 50 w 635"/>
              <a:gd name="T31" fmla="*/ 397 h 397"/>
              <a:gd name="T32" fmla="*/ 50 w 635"/>
              <a:gd name="T33" fmla="*/ 397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35" h="397">
                <a:moveTo>
                  <a:pt x="50" y="397"/>
                </a:moveTo>
                <a:lnTo>
                  <a:pt x="156" y="380"/>
                </a:lnTo>
                <a:lnTo>
                  <a:pt x="536" y="308"/>
                </a:lnTo>
                <a:lnTo>
                  <a:pt x="553" y="291"/>
                </a:lnTo>
                <a:lnTo>
                  <a:pt x="574" y="291"/>
                </a:lnTo>
                <a:lnTo>
                  <a:pt x="599" y="274"/>
                </a:lnTo>
                <a:lnTo>
                  <a:pt x="635" y="228"/>
                </a:lnTo>
                <a:lnTo>
                  <a:pt x="572" y="179"/>
                </a:lnTo>
                <a:lnTo>
                  <a:pt x="570" y="133"/>
                </a:lnTo>
                <a:lnTo>
                  <a:pt x="599" y="69"/>
                </a:lnTo>
                <a:lnTo>
                  <a:pt x="557" y="48"/>
                </a:lnTo>
                <a:lnTo>
                  <a:pt x="512" y="0"/>
                </a:lnTo>
                <a:lnTo>
                  <a:pt x="89" y="78"/>
                </a:lnTo>
                <a:lnTo>
                  <a:pt x="69" y="48"/>
                </a:lnTo>
                <a:lnTo>
                  <a:pt x="0" y="97"/>
                </a:lnTo>
                <a:lnTo>
                  <a:pt x="50" y="397"/>
                </a:lnTo>
                <a:lnTo>
                  <a:pt x="50" y="397"/>
                </a:lnTo>
                <a:close/>
              </a:path>
            </a:pathLst>
          </a:custGeom>
          <a:solidFill>
            <a:srgbClr val="E4ADAF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8" name="Freeform 1160">
            <a:extLst>
              <a:ext uri="{FF2B5EF4-FFF2-40B4-BE49-F238E27FC236}">
                <a16:creationId xmlns:a16="http://schemas.microsoft.com/office/drawing/2014/main" id="{E9318EB2-E533-D548-AA8B-774225BD8E24}"/>
              </a:ext>
            </a:extLst>
          </p:cNvPr>
          <p:cNvSpPr>
            <a:spLocks/>
          </p:cNvSpPr>
          <p:nvPr/>
        </p:nvSpPr>
        <p:spPr bwMode="auto">
          <a:xfrm>
            <a:off x="6946994" y="3589015"/>
            <a:ext cx="155809" cy="341718"/>
          </a:xfrm>
          <a:custGeom>
            <a:avLst/>
            <a:gdLst>
              <a:gd name="T0" fmla="*/ 7 w 137"/>
              <a:gd name="T1" fmla="*/ 222 h 325"/>
              <a:gd name="T2" fmla="*/ 32 w 137"/>
              <a:gd name="T3" fmla="*/ 205 h 325"/>
              <a:gd name="T4" fmla="*/ 68 w 137"/>
              <a:gd name="T5" fmla="*/ 159 h 325"/>
              <a:gd name="T6" fmla="*/ 5 w 137"/>
              <a:gd name="T7" fmla="*/ 110 h 325"/>
              <a:gd name="T8" fmla="*/ 3 w 137"/>
              <a:gd name="T9" fmla="*/ 64 h 325"/>
              <a:gd name="T10" fmla="*/ 32 w 137"/>
              <a:gd name="T11" fmla="*/ 0 h 325"/>
              <a:gd name="T12" fmla="*/ 125 w 137"/>
              <a:gd name="T13" fmla="*/ 32 h 325"/>
              <a:gd name="T14" fmla="*/ 127 w 137"/>
              <a:gd name="T15" fmla="*/ 43 h 325"/>
              <a:gd name="T16" fmla="*/ 116 w 137"/>
              <a:gd name="T17" fmla="*/ 79 h 325"/>
              <a:gd name="T18" fmla="*/ 106 w 137"/>
              <a:gd name="T19" fmla="*/ 87 h 325"/>
              <a:gd name="T20" fmla="*/ 104 w 137"/>
              <a:gd name="T21" fmla="*/ 106 h 325"/>
              <a:gd name="T22" fmla="*/ 114 w 137"/>
              <a:gd name="T23" fmla="*/ 112 h 325"/>
              <a:gd name="T24" fmla="*/ 137 w 137"/>
              <a:gd name="T25" fmla="*/ 106 h 325"/>
              <a:gd name="T26" fmla="*/ 137 w 137"/>
              <a:gd name="T27" fmla="*/ 161 h 325"/>
              <a:gd name="T28" fmla="*/ 137 w 137"/>
              <a:gd name="T29" fmla="*/ 195 h 325"/>
              <a:gd name="T30" fmla="*/ 137 w 137"/>
              <a:gd name="T31" fmla="*/ 214 h 325"/>
              <a:gd name="T32" fmla="*/ 129 w 137"/>
              <a:gd name="T33" fmla="*/ 232 h 325"/>
              <a:gd name="T34" fmla="*/ 119 w 137"/>
              <a:gd name="T35" fmla="*/ 233 h 325"/>
              <a:gd name="T36" fmla="*/ 123 w 137"/>
              <a:gd name="T37" fmla="*/ 249 h 325"/>
              <a:gd name="T38" fmla="*/ 89 w 137"/>
              <a:gd name="T39" fmla="*/ 325 h 325"/>
              <a:gd name="T40" fmla="*/ 81 w 137"/>
              <a:gd name="T41" fmla="*/ 325 h 325"/>
              <a:gd name="T42" fmla="*/ 78 w 137"/>
              <a:gd name="T43" fmla="*/ 296 h 325"/>
              <a:gd name="T44" fmla="*/ 55 w 137"/>
              <a:gd name="T45" fmla="*/ 296 h 325"/>
              <a:gd name="T46" fmla="*/ 7 w 137"/>
              <a:gd name="T47" fmla="*/ 266 h 325"/>
              <a:gd name="T48" fmla="*/ 0 w 137"/>
              <a:gd name="T49" fmla="*/ 241 h 325"/>
              <a:gd name="T50" fmla="*/ 7 w 137"/>
              <a:gd name="T51" fmla="*/ 222 h 325"/>
              <a:gd name="T52" fmla="*/ 7 w 137"/>
              <a:gd name="T53" fmla="*/ 222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37" h="325">
                <a:moveTo>
                  <a:pt x="7" y="222"/>
                </a:moveTo>
                <a:lnTo>
                  <a:pt x="32" y="205"/>
                </a:lnTo>
                <a:lnTo>
                  <a:pt x="68" y="159"/>
                </a:lnTo>
                <a:lnTo>
                  <a:pt x="5" y="110"/>
                </a:lnTo>
                <a:lnTo>
                  <a:pt x="3" y="64"/>
                </a:lnTo>
                <a:lnTo>
                  <a:pt x="32" y="0"/>
                </a:lnTo>
                <a:lnTo>
                  <a:pt x="125" y="32"/>
                </a:lnTo>
                <a:lnTo>
                  <a:pt x="127" y="43"/>
                </a:lnTo>
                <a:lnTo>
                  <a:pt x="116" y="79"/>
                </a:lnTo>
                <a:lnTo>
                  <a:pt x="106" y="87"/>
                </a:lnTo>
                <a:lnTo>
                  <a:pt x="104" y="106"/>
                </a:lnTo>
                <a:lnTo>
                  <a:pt x="114" y="112"/>
                </a:lnTo>
                <a:lnTo>
                  <a:pt x="137" y="106"/>
                </a:lnTo>
                <a:lnTo>
                  <a:pt x="137" y="161"/>
                </a:lnTo>
                <a:lnTo>
                  <a:pt x="137" y="195"/>
                </a:lnTo>
                <a:lnTo>
                  <a:pt x="137" y="214"/>
                </a:lnTo>
                <a:lnTo>
                  <a:pt x="129" y="232"/>
                </a:lnTo>
                <a:lnTo>
                  <a:pt x="119" y="233"/>
                </a:lnTo>
                <a:lnTo>
                  <a:pt x="123" y="249"/>
                </a:lnTo>
                <a:lnTo>
                  <a:pt x="89" y="325"/>
                </a:lnTo>
                <a:lnTo>
                  <a:pt x="81" y="325"/>
                </a:lnTo>
                <a:lnTo>
                  <a:pt x="78" y="296"/>
                </a:lnTo>
                <a:lnTo>
                  <a:pt x="55" y="296"/>
                </a:lnTo>
                <a:lnTo>
                  <a:pt x="7" y="266"/>
                </a:lnTo>
                <a:lnTo>
                  <a:pt x="0" y="241"/>
                </a:lnTo>
                <a:lnTo>
                  <a:pt x="7" y="222"/>
                </a:lnTo>
                <a:lnTo>
                  <a:pt x="7" y="222"/>
                </a:lnTo>
                <a:close/>
              </a:path>
            </a:pathLst>
          </a:custGeom>
          <a:solidFill>
            <a:srgbClr val="0A3572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9" name="Freeform 1161">
            <a:extLst>
              <a:ext uri="{FF2B5EF4-FFF2-40B4-BE49-F238E27FC236}">
                <a16:creationId xmlns:a16="http://schemas.microsoft.com/office/drawing/2014/main" id="{6AD63940-E6E1-3145-9B49-9AF5B9A3D504}"/>
              </a:ext>
            </a:extLst>
          </p:cNvPr>
          <p:cNvSpPr>
            <a:spLocks/>
          </p:cNvSpPr>
          <p:nvPr/>
        </p:nvSpPr>
        <p:spPr bwMode="auto">
          <a:xfrm>
            <a:off x="6382186" y="3059619"/>
            <a:ext cx="734782" cy="593136"/>
          </a:xfrm>
          <a:custGeom>
            <a:avLst/>
            <a:gdLst>
              <a:gd name="T0" fmla="*/ 20 w 648"/>
              <a:gd name="T1" fmla="*/ 517 h 565"/>
              <a:gd name="T2" fmla="*/ 443 w 648"/>
              <a:gd name="T3" fmla="*/ 439 h 565"/>
              <a:gd name="T4" fmla="*/ 488 w 648"/>
              <a:gd name="T5" fmla="*/ 487 h 565"/>
              <a:gd name="T6" fmla="*/ 530 w 648"/>
              <a:gd name="T7" fmla="*/ 508 h 565"/>
              <a:gd name="T8" fmla="*/ 623 w 648"/>
              <a:gd name="T9" fmla="*/ 540 h 565"/>
              <a:gd name="T10" fmla="*/ 631 w 648"/>
              <a:gd name="T11" fmla="*/ 565 h 565"/>
              <a:gd name="T12" fmla="*/ 646 w 648"/>
              <a:gd name="T13" fmla="*/ 530 h 565"/>
              <a:gd name="T14" fmla="*/ 648 w 648"/>
              <a:gd name="T15" fmla="*/ 483 h 565"/>
              <a:gd name="T16" fmla="*/ 631 w 648"/>
              <a:gd name="T17" fmla="*/ 392 h 565"/>
              <a:gd name="T18" fmla="*/ 631 w 648"/>
              <a:gd name="T19" fmla="*/ 297 h 565"/>
              <a:gd name="T20" fmla="*/ 585 w 648"/>
              <a:gd name="T21" fmla="*/ 158 h 565"/>
              <a:gd name="T22" fmla="*/ 577 w 648"/>
              <a:gd name="T23" fmla="*/ 97 h 565"/>
              <a:gd name="T24" fmla="*/ 549 w 648"/>
              <a:gd name="T25" fmla="*/ 0 h 565"/>
              <a:gd name="T26" fmla="*/ 412 w 648"/>
              <a:gd name="T27" fmla="*/ 32 h 565"/>
              <a:gd name="T28" fmla="*/ 336 w 648"/>
              <a:gd name="T29" fmla="*/ 112 h 565"/>
              <a:gd name="T30" fmla="*/ 332 w 648"/>
              <a:gd name="T31" fmla="*/ 133 h 565"/>
              <a:gd name="T32" fmla="*/ 289 w 648"/>
              <a:gd name="T33" fmla="*/ 181 h 565"/>
              <a:gd name="T34" fmla="*/ 300 w 648"/>
              <a:gd name="T35" fmla="*/ 198 h 565"/>
              <a:gd name="T36" fmla="*/ 309 w 648"/>
              <a:gd name="T37" fmla="*/ 211 h 565"/>
              <a:gd name="T38" fmla="*/ 302 w 648"/>
              <a:gd name="T39" fmla="*/ 215 h 565"/>
              <a:gd name="T40" fmla="*/ 315 w 648"/>
              <a:gd name="T41" fmla="*/ 234 h 565"/>
              <a:gd name="T42" fmla="*/ 317 w 648"/>
              <a:gd name="T43" fmla="*/ 251 h 565"/>
              <a:gd name="T44" fmla="*/ 275 w 648"/>
              <a:gd name="T45" fmla="*/ 291 h 565"/>
              <a:gd name="T46" fmla="*/ 212 w 648"/>
              <a:gd name="T47" fmla="*/ 308 h 565"/>
              <a:gd name="T48" fmla="*/ 197 w 648"/>
              <a:gd name="T49" fmla="*/ 319 h 565"/>
              <a:gd name="T50" fmla="*/ 174 w 648"/>
              <a:gd name="T51" fmla="*/ 310 h 565"/>
              <a:gd name="T52" fmla="*/ 104 w 648"/>
              <a:gd name="T53" fmla="*/ 318 h 565"/>
              <a:gd name="T54" fmla="*/ 53 w 648"/>
              <a:gd name="T55" fmla="*/ 338 h 565"/>
              <a:gd name="T56" fmla="*/ 53 w 648"/>
              <a:gd name="T57" fmla="*/ 365 h 565"/>
              <a:gd name="T58" fmla="*/ 62 w 648"/>
              <a:gd name="T59" fmla="*/ 382 h 565"/>
              <a:gd name="T60" fmla="*/ 70 w 648"/>
              <a:gd name="T61" fmla="*/ 382 h 565"/>
              <a:gd name="T62" fmla="*/ 77 w 648"/>
              <a:gd name="T63" fmla="*/ 403 h 565"/>
              <a:gd name="T64" fmla="*/ 64 w 648"/>
              <a:gd name="T65" fmla="*/ 414 h 565"/>
              <a:gd name="T66" fmla="*/ 58 w 648"/>
              <a:gd name="T67" fmla="*/ 433 h 565"/>
              <a:gd name="T68" fmla="*/ 0 w 648"/>
              <a:gd name="T69" fmla="*/ 487 h 565"/>
              <a:gd name="T70" fmla="*/ 20 w 648"/>
              <a:gd name="T71" fmla="*/ 517 h 565"/>
              <a:gd name="T72" fmla="*/ 20 w 648"/>
              <a:gd name="T73" fmla="*/ 517 h 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48" h="565">
                <a:moveTo>
                  <a:pt x="20" y="517"/>
                </a:moveTo>
                <a:lnTo>
                  <a:pt x="443" y="439"/>
                </a:lnTo>
                <a:lnTo>
                  <a:pt x="488" y="487"/>
                </a:lnTo>
                <a:lnTo>
                  <a:pt x="530" y="508"/>
                </a:lnTo>
                <a:lnTo>
                  <a:pt x="623" y="540"/>
                </a:lnTo>
                <a:lnTo>
                  <a:pt x="631" y="565"/>
                </a:lnTo>
                <a:lnTo>
                  <a:pt x="646" y="530"/>
                </a:lnTo>
                <a:lnTo>
                  <a:pt x="648" y="483"/>
                </a:lnTo>
                <a:lnTo>
                  <a:pt x="631" y="392"/>
                </a:lnTo>
                <a:lnTo>
                  <a:pt x="631" y="297"/>
                </a:lnTo>
                <a:lnTo>
                  <a:pt x="585" y="158"/>
                </a:lnTo>
                <a:lnTo>
                  <a:pt x="577" y="97"/>
                </a:lnTo>
                <a:lnTo>
                  <a:pt x="549" y="0"/>
                </a:lnTo>
                <a:lnTo>
                  <a:pt x="412" y="32"/>
                </a:lnTo>
                <a:lnTo>
                  <a:pt x="336" y="112"/>
                </a:lnTo>
                <a:lnTo>
                  <a:pt x="332" y="133"/>
                </a:lnTo>
                <a:lnTo>
                  <a:pt x="289" y="181"/>
                </a:lnTo>
                <a:lnTo>
                  <a:pt x="300" y="198"/>
                </a:lnTo>
                <a:lnTo>
                  <a:pt x="309" y="211"/>
                </a:lnTo>
                <a:lnTo>
                  <a:pt x="302" y="215"/>
                </a:lnTo>
                <a:lnTo>
                  <a:pt x="315" y="234"/>
                </a:lnTo>
                <a:lnTo>
                  <a:pt x="317" y="251"/>
                </a:lnTo>
                <a:lnTo>
                  <a:pt x="275" y="291"/>
                </a:lnTo>
                <a:lnTo>
                  <a:pt x="212" y="308"/>
                </a:lnTo>
                <a:lnTo>
                  <a:pt x="197" y="319"/>
                </a:lnTo>
                <a:lnTo>
                  <a:pt x="174" y="310"/>
                </a:lnTo>
                <a:lnTo>
                  <a:pt x="104" y="318"/>
                </a:lnTo>
                <a:lnTo>
                  <a:pt x="53" y="338"/>
                </a:lnTo>
                <a:lnTo>
                  <a:pt x="53" y="365"/>
                </a:lnTo>
                <a:lnTo>
                  <a:pt x="62" y="382"/>
                </a:lnTo>
                <a:lnTo>
                  <a:pt x="70" y="382"/>
                </a:lnTo>
                <a:lnTo>
                  <a:pt x="77" y="403"/>
                </a:lnTo>
                <a:lnTo>
                  <a:pt x="64" y="414"/>
                </a:lnTo>
                <a:lnTo>
                  <a:pt x="58" y="433"/>
                </a:lnTo>
                <a:lnTo>
                  <a:pt x="0" y="487"/>
                </a:lnTo>
                <a:lnTo>
                  <a:pt x="20" y="517"/>
                </a:lnTo>
                <a:lnTo>
                  <a:pt x="20" y="517"/>
                </a:lnTo>
                <a:close/>
              </a:path>
            </a:pathLst>
          </a:custGeom>
          <a:solidFill>
            <a:srgbClr val="0A3572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0" name="Freeform 1163">
            <a:extLst>
              <a:ext uri="{FF2B5EF4-FFF2-40B4-BE49-F238E27FC236}">
                <a16:creationId xmlns:a16="http://schemas.microsoft.com/office/drawing/2014/main" id="{17D2FBA2-6848-9F4D-9A14-D21E2BB0C68D}"/>
              </a:ext>
            </a:extLst>
          </p:cNvPr>
          <p:cNvSpPr>
            <a:spLocks/>
          </p:cNvSpPr>
          <p:nvPr/>
        </p:nvSpPr>
        <p:spPr bwMode="auto">
          <a:xfrm>
            <a:off x="7085098" y="3562458"/>
            <a:ext cx="226632" cy="125709"/>
          </a:xfrm>
          <a:custGeom>
            <a:avLst/>
            <a:gdLst>
              <a:gd name="T0" fmla="*/ 15 w 202"/>
              <a:gd name="T1" fmla="*/ 116 h 116"/>
              <a:gd name="T2" fmla="*/ 86 w 202"/>
              <a:gd name="T3" fmla="*/ 76 h 116"/>
              <a:gd name="T4" fmla="*/ 135 w 202"/>
              <a:gd name="T5" fmla="*/ 53 h 116"/>
              <a:gd name="T6" fmla="*/ 84 w 202"/>
              <a:gd name="T7" fmla="*/ 89 h 116"/>
              <a:gd name="T8" fmla="*/ 88 w 202"/>
              <a:gd name="T9" fmla="*/ 91 h 116"/>
              <a:gd name="T10" fmla="*/ 164 w 202"/>
              <a:gd name="T11" fmla="*/ 40 h 116"/>
              <a:gd name="T12" fmla="*/ 202 w 202"/>
              <a:gd name="T13" fmla="*/ 6 h 116"/>
              <a:gd name="T14" fmla="*/ 198 w 202"/>
              <a:gd name="T15" fmla="*/ 0 h 116"/>
              <a:gd name="T16" fmla="*/ 164 w 202"/>
              <a:gd name="T17" fmla="*/ 19 h 116"/>
              <a:gd name="T18" fmla="*/ 160 w 202"/>
              <a:gd name="T19" fmla="*/ 17 h 116"/>
              <a:gd name="T20" fmla="*/ 143 w 202"/>
              <a:gd name="T21" fmla="*/ 40 h 116"/>
              <a:gd name="T22" fmla="*/ 133 w 202"/>
              <a:gd name="T23" fmla="*/ 40 h 116"/>
              <a:gd name="T24" fmla="*/ 158 w 202"/>
              <a:gd name="T25" fmla="*/ 0 h 116"/>
              <a:gd name="T26" fmla="*/ 131 w 202"/>
              <a:gd name="T27" fmla="*/ 30 h 116"/>
              <a:gd name="T28" fmla="*/ 40 w 202"/>
              <a:gd name="T29" fmla="*/ 61 h 116"/>
              <a:gd name="T30" fmla="*/ 23 w 202"/>
              <a:gd name="T31" fmla="*/ 84 h 116"/>
              <a:gd name="T32" fmla="*/ 10 w 202"/>
              <a:gd name="T33" fmla="*/ 87 h 116"/>
              <a:gd name="T34" fmla="*/ 0 w 202"/>
              <a:gd name="T35" fmla="*/ 105 h 116"/>
              <a:gd name="T36" fmla="*/ 15 w 202"/>
              <a:gd name="T37" fmla="*/ 116 h 116"/>
              <a:gd name="T38" fmla="*/ 15 w 202"/>
              <a:gd name="T39" fmla="*/ 116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02" h="116">
                <a:moveTo>
                  <a:pt x="15" y="116"/>
                </a:moveTo>
                <a:lnTo>
                  <a:pt x="86" y="76"/>
                </a:lnTo>
                <a:lnTo>
                  <a:pt x="135" y="53"/>
                </a:lnTo>
                <a:lnTo>
                  <a:pt x="84" y="89"/>
                </a:lnTo>
                <a:lnTo>
                  <a:pt x="88" y="91"/>
                </a:lnTo>
                <a:lnTo>
                  <a:pt x="164" y="40"/>
                </a:lnTo>
                <a:lnTo>
                  <a:pt x="202" y="6"/>
                </a:lnTo>
                <a:lnTo>
                  <a:pt x="198" y="0"/>
                </a:lnTo>
                <a:lnTo>
                  <a:pt x="164" y="19"/>
                </a:lnTo>
                <a:lnTo>
                  <a:pt x="160" y="17"/>
                </a:lnTo>
                <a:lnTo>
                  <a:pt x="143" y="40"/>
                </a:lnTo>
                <a:lnTo>
                  <a:pt x="133" y="40"/>
                </a:lnTo>
                <a:lnTo>
                  <a:pt x="158" y="0"/>
                </a:lnTo>
                <a:lnTo>
                  <a:pt x="131" y="30"/>
                </a:lnTo>
                <a:lnTo>
                  <a:pt x="40" y="61"/>
                </a:lnTo>
                <a:lnTo>
                  <a:pt x="23" y="84"/>
                </a:lnTo>
                <a:lnTo>
                  <a:pt x="10" y="87"/>
                </a:lnTo>
                <a:lnTo>
                  <a:pt x="0" y="105"/>
                </a:lnTo>
                <a:lnTo>
                  <a:pt x="15" y="116"/>
                </a:lnTo>
                <a:lnTo>
                  <a:pt x="15" y="116"/>
                </a:lnTo>
                <a:close/>
              </a:path>
            </a:pathLst>
          </a:custGeom>
          <a:solidFill>
            <a:srgbClr val="0A3572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1" name="Freeform 1164">
            <a:extLst>
              <a:ext uri="{FF2B5EF4-FFF2-40B4-BE49-F238E27FC236}">
                <a16:creationId xmlns:a16="http://schemas.microsoft.com/office/drawing/2014/main" id="{4933BC57-C1BA-F54B-989B-B9CFA448DF6E}"/>
              </a:ext>
            </a:extLst>
          </p:cNvPr>
          <p:cNvSpPr>
            <a:spLocks/>
          </p:cNvSpPr>
          <p:nvPr/>
        </p:nvSpPr>
        <p:spPr bwMode="auto">
          <a:xfrm>
            <a:off x="7097492" y="3434978"/>
            <a:ext cx="210696" cy="180597"/>
          </a:xfrm>
          <a:custGeom>
            <a:avLst/>
            <a:gdLst>
              <a:gd name="T0" fmla="*/ 17 w 188"/>
              <a:gd name="T1" fmla="*/ 127 h 174"/>
              <a:gd name="T2" fmla="*/ 15 w 188"/>
              <a:gd name="T3" fmla="*/ 174 h 174"/>
              <a:gd name="T4" fmla="*/ 30 w 188"/>
              <a:gd name="T5" fmla="*/ 171 h 174"/>
              <a:gd name="T6" fmla="*/ 66 w 188"/>
              <a:gd name="T7" fmla="*/ 144 h 174"/>
              <a:gd name="T8" fmla="*/ 78 w 188"/>
              <a:gd name="T9" fmla="*/ 121 h 174"/>
              <a:gd name="T10" fmla="*/ 85 w 188"/>
              <a:gd name="T11" fmla="*/ 127 h 174"/>
              <a:gd name="T12" fmla="*/ 135 w 188"/>
              <a:gd name="T13" fmla="*/ 114 h 174"/>
              <a:gd name="T14" fmla="*/ 137 w 188"/>
              <a:gd name="T15" fmla="*/ 104 h 174"/>
              <a:gd name="T16" fmla="*/ 144 w 188"/>
              <a:gd name="T17" fmla="*/ 108 h 174"/>
              <a:gd name="T18" fmla="*/ 154 w 188"/>
              <a:gd name="T19" fmla="*/ 100 h 174"/>
              <a:gd name="T20" fmla="*/ 169 w 188"/>
              <a:gd name="T21" fmla="*/ 98 h 174"/>
              <a:gd name="T22" fmla="*/ 188 w 188"/>
              <a:gd name="T23" fmla="*/ 89 h 174"/>
              <a:gd name="T24" fmla="*/ 169 w 188"/>
              <a:gd name="T25" fmla="*/ 0 h 174"/>
              <a:gd name="T26" fmla="*/ 0 w 188"/>
              <a:gd name="T27" fmla="*/ 36 h 174"/>
              <a:gd name="T28" fmla="*/ 17 w 188"/>
              <a:gd name="T29" fmla="*/ 127 h 174"/>
              <a:gd name="T30" fmla="*/ 17 w 188"/>
              <a:gd name="T31" fmla="*/ 127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8" h="174">
                <a:moveTo>
                  <a:pt x="17" y="127"/>
                </a:moveTo>
                <a:lnTo>
                  <a:pt x="15" y="174"/>
                </a:lnTo>
                <a:lnTo>
                  <a:pt x="30" y="171"/>
                </a:lnTo>
                <a:lnTo>
                  <a:pt x="66" y="144"/>
                </a:lnTo>
                <a:lnTo>
                  <a:pt x="78" y="121"/>
                </a:lnTo>
                <a:lnTo>
                  <a:pt x="85" y="127"/>
                </a:lnTo>
                <a:lnTo>
                  <a:pt x="135" y="114"/>
                </a:lnTo>
                <a:lnTo>
                  <a:pt x="137" y="104"/>
                </a:lnTo>
                <a:lnTo>
                  <a:pt x="144" y="108"/>
                </a:lnTo>
                <a:lnTo>
                  <a:pt x="154" y="100"/>
                </a:lnTo>
                <a:lnTo>
                  <a:pt x="169" y="98"/>
                </a:lnTo>
                <a:lnTo>
                  <a:pt x="188" y="89"/>
                </a:lnTo>
                <a:lnTo>
                  <a:pt x="169" y="0"/>
                </a:lnTo>
                <a:lnTo>
                  <a:pt x="0" y="36"/>
                </a:lnTo>
                <a:lnTo>
                  <a:pt x="17" y="127"/>
                </a:lnTo>
                <a:lnTo>
                  <a:pt x="17" y="127"/>
                </a:lnTo>
                <a:close/>
              </a:path>
            </a:pathLst>
          </a:custGeom>
          <a:solidFill>
            <a:srgbClr val="0A3572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2" name="Freeform 1165">
            <a:extLst>
              <a:ext uri="{FF2B5EF4-FFF2-40B4-BE49-F238E27FC236}">
                <a16:creationId xmlns:a16="http://schemas.microsoft.com/office/drawing/2014/main" id="{408E1234-086F-6B44-8E42-CC7A11DC1D6B}"/>
              </a:ext>
            </a:extLst>
          </p:cNvPr>
          <p:cNvSpPr>
            <a:spLocks/>
          </p:cNvSpPr>
          <p:nvPr/>
        </p:nvSpPr>
        <p:spPr bwMode="auto">
          <a:xfrm>
            <a:off x="7288712" y="3422583"/>
            <a:ext cx="97380" cy="104463"/>
          </a:xfrm>
          <a:custGeom>
            <a:avLst/>
            <a:gdLst>
              <a:gd name="T0" fmla="*/ 19 w 85"/>
              <a:gd name="T1" fmla="*/ 99 h 99"/>
              <a:gd name="T2" fmla="*/ 55 w 85"/>
              <a:gd name="T3" fmla="*/ 86 h 99"/>
              <a:gd name="T4" fmla="*/ 55 w 85"/>
              <a:gd name="T5" fmla="*/ 46 h 99"/>
              <a:gd name="T6" fmla="*/ 65 w 85"/>
              <a:gd name="T7" fmla="*/ 55 h 99"/>
              <a:gd name="T8" fmla="*/ 66 w 85"/>
              <a:gd name="T9" fmla="*/ 74 h 99"/>
              <a:gd name="T10" fmla="*/ 74 w 85"/>
              <a:gd name="T11" fmla="*/ 74 h 99"/>
              <a:gd name="T12" fmla="*/ 85 w 85"/>
              <a:gd name="T13" fmla="*/ 55 h 99"/>
              <a:gd name="T14" fmla="*/ 74 w 85"/>
              <a:gd name="T15" fmla="*/ 34 h 99"/>
              <a:gd name="T16" fmla="*/ 55 w 85"/>
              <a:gd name="T17" fmla="*/ 30 h 99"/>
              <a:gd name="T18" fmla="*/ 42 w 85"/>
              <a:gd name="T19" fmla="*/ 4 h 99"/>
              <a:gd name="T20" fmla="*/ 30 w 85"/>
              <a:gd name="T21" fmla="*/ 0 h 99"/>
              <a:gd name="T22" fmla="*/ 0 w 85"/>
              <a:gd name="T23" fmla="*/ 10 h 99"/>
              <a:gd name="T24" fmla="*/ 19 w 85"/>
              <a:gd name="T25" fmla="*/ 99 h 99"/>
              <a:gd name="T26" fmla="*/ 19 w 85"/>
              <a:gd name="T27" fmla="*/ 99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5" h="99">
                <a:moveTo>
                  <a:pt x="19" y="99"/>
                </a:moveTo>
                <a:lnTo>
                  <a:pt x="55" y="86"/>
                </a:lnTo>
                <a:lnTo>
                  <a:pt x="55" y="46"/>
                </a:lnTo>
                <a:lnTo>
                  <a:pt x="65" y="55"/>
                </a:lnTo>
                <a:lnTo>
                  <a:pt x="66" y="74"/>
                </a:lnTo>
                <a:lnTo>
                  <a:pt x="74" y="74"/>
                </a:lnTo>
                <a:lnTo>
                  <a:pt x="85" y="55"/>
                </a:lnTo>
                <a:lnTo>
                  <a:pt x="74" y="34"/>
                </a:lnTo>
                <a:lnTo>
                  <a:pt x="55" y="30"/>
                </a:lnTo>
                <a:lnTo>
                  <a:pt x="42" y="4"/>
                </a:lnTo>
                <a:lnTo>
                  <a:pt x="30" y="0"/>
                </a:lnTo>
                <a:lnTo>
                  <a:pt x="0" y="10"/>
                </a:lnTo>
                <a:lnTo>
                  <a:pt x="19" y="99"/>
                </a:lnTo>
                <a:lnTo>
                  <a:pt x="19" y="99"/>
                </a:lnTo>
                <a:close/>
              </a:path>
            </a:pathLst>
          </a:custGeom>
          <a:solidFill>
            <a:srgbClr val="0A3572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3" name="Freeform 1166">
            <a:extLst>
              <a:ext uri="{FF2B5EF4-FFF2-40B4-BE49-F238E27FC236}">
                <a16:creationId xmlns:a16="http://schemas.microsoft.com/office/drawing/2014/main" id="{F0681759-5564-AA4D-B57B-BA4E979391D5}"/>
              </a:ext>
            </a:extLst>
          </p:cNvPr>
          <p:cNvSpPr>
            <a:spLocks/>
          </p:cNvSpPr>
          <p:nvPr/>
        </p:nvSpPr>
        <p:spPr bwMode="auto">
          <a:xfrm>
            <a:off x="7102803" y="3298644"/>
            <a:ext cx="416082" cy="185909"/>
          </a:xfrm>
          <a:custGeom>
            <a:avLst/>
            <a:gdLst>
              <a:gd name="T0" fmla="*/ 0 w 365"/>
              <a:gd name="T1" fmla="*/ 169 h 180"/>
              <a:gd name="T2" fmla="*/ 169 w 365"/>
              <a:gd name="T3" fmla="*/ 133 h 180"/>
              <a:gd name="T4" fmla="*/ 199 w 365"/>
              <a:gd name="T5" fmla="*/ 123 h 180"/>
              <a:gd name="T6" fmla="*/ 211 w 365"/>
              <a:gd name="T7" fmla="*/ 127 h 180"/>
              <a:gd name="T8" fmla="*/ 224 w 365"/>
              <a:gd name="T9" fmla="*/ 153 h 180"/>
              <a:gd name="T10" fmla="*/ 243 w 365"/>
              <a:gd name="T11" fmla="*/ 157 h 180"/>
              <a:gd name="T12" fmla="*/ 254 w 365"/>
              <a:gd name="T13" fmla="*/ 178 h 180"/>
              <a:gd name="T14" fmla="*/ 266 w 365"/>
              <a:gd name="T15" fmla="*/ 180 h 180"/>
              <a:gd name="T16" fmla="*/ 279 w 365"/>
              <a:gd name="T17" fmla="*/ 159 h 180"/>
              <a:gd name="T18" fmla="*/ 285 w 365"/>
              <a:gd name="T19" fmla="*/ 142 h 180"/>
              <a:gd name="T20" fmla="*/ 298 w 365"/>
              <a:gd name="T21" fmla="*/ 165 h 180"/>
              <a:gd name="T22" fmla="*/ 365 w 365"/>
              <a:gd name="T23" fmla="*/ 144 h 180"/>
              <a:gd name="T24" fmla="*/ 361 w 365"/>
              <a:gd name="T25" fmla="*/ 119 h 180"/>
              <a:gd name="T26" fmla="*/ 342 w 365"/>
              <a:gd name="T27" fmla="*/ 87 h 180"/>
              <a:gd name="T28" fmla="*/ 332 w 365"/>
              <a:gd name="T29" fmla="*/ 83 h 180"/>
              <a:gd name="T30" fmla="*/ 321 w 365"/>
              <a:gd name="T31" fmla="*/ 85 h 180"/>
              <a:gd name="T32" fmla="*/ 323 w 365"/>
              <a:gd name="T33" fmla="*/ 91 h 180"/>
              <a:gd name="T34" fmla="*/ 338 w 365"/>
              <a:gd name="T35" fmla="*/ 93 h 180"/>
              <a:gd name="T36" fmla="*/ 344 w 365"/>
              <a:gd name="T37" fmla="*/ 123 h 180"/>
              <a:gd name="T38" fmla="*/ 317 w 365"/>
              <a:gd name="T39" fmla="*/ 134 h 180"/>
              <a:gd name="T40" fmla="*/ 279 w 365"/>
              <a:gd name="T41" fmla="*/ 110 h 180"/>
              <a:gd name="T42" fmla="*/ 266 w 365"/>
              <a:gd name="T43" fmla="*/ 83 h 180"/>
              <a:gd name="T44" fmla="*/ 249 w 365"/>
              <a:gd name="T45" fmla="*/ 76 h 180"/>
              <a:gd name="T46" fmla="*/ 249 w 365"/>
              <a:gd name="T47" fmla="*/ 83 h 180"/>
              <a:gd name="T48" fmla="*/ 232 w 365"/>
              <a:gd name="T49" fmla="*/ 68 h 180"/>
              <a:gd name="T50" fmla="*/ 245 w 365"/>
              <a:gd name="T51" fmla="*/ 49 h 180"/>
              <a:gd name="T52" fmla="*/ 256 w 365"/>
              <a:gd name="T53" fmla="*/ 32 h 180"/>
              <a:gd name="T54" fmla="*/ 235 w 365"/>
              <a:gd name="T55" fmla="*/ 0 h 180"/>
              <a:gd name="T56" fmla="*/ 199 w 365"/>
              <a:gd name="T57" fmla="*/ 26 h 180"/>
              <a:gd name="T58" fmla="*/ 78 w 365"/>
              <a:gd name="T59" fmla="*/ 57 h 180"/>
              <a:gd name="T60" fmla="*/ 0 w 365"/>
              <a:gd name="T61" fmla="*/ 74 h 180"/>
              <a:gd name="T62" fmla="*/ 0 w 365"/>
              <a:gd name="T63" fmla="*/ 169 h 180"/>
              <a:gd name="T64" fmla="*/ 0 w 365"/>
              <a:gd name="T65" fmla="*/ 169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65" h="180">
                <a:moveTo>
                  <a:pt x="0" y="169"/>
                </a:moveTo>
                <a:lnTo>
                  <a:pt x="169" y="133"/>
                </a:lnTo>
                <a:lnTo>
                  <a:pt x="199" y="123"/>
                </a:lnTo>
                <a:lnTo>
                  <a:pt x="211" y="127"/>
                </a:lnTo>
                <a:lnTo>
                  <a:pt x="224" y="153"/>
                </a:lnTo>
                <a:lnTo>
                  <a:pt x="243" y="157"/>
                </a:lnTo>
                <a:lnTo>
                  <a:pt x="254" y="178"/>
                </a:lnTo>
                <a:lnTo>
                  <a:pt x="266" y="180"/>
                </a:lnTo>
                <a:lnTo>
                  <a:pt x="279" y="159"/>
                </a:lnTo>
                <a:lnTo>
                  <a:pt x="285" y="142"/>
                </a:lnTo>
                <a:lnTo>
                  <a:pt x="298" y="165"/>
                </a:lnTo>
                <a:lnTo>
                  <a:pt x="365" y="144"/>
                </a:lnTo>
                <a:lnTo>
                  <a:pt x="361" y="119"/>
                </a:lnTo>
                <a:lnTo>
                  <a:pt x="342" y="87"/>
                </a:lnTo>
                <a:lnTo>
                  <a:pt x="332" y="83"/>
                </a:lnTo>
                <a:lnTo>
                  <a:pt x="321" y="85"/>
                </a:lnTo>
                <a:lnTo>
                  <a:pt x="323" y="91"/>
                </a:lnTo>
                <a:lnTo>
                  <a:pt x="338" y="93"/>
                </a:lnTo>
                <a:lnTo>
                  <a:pt x="344" y="123"/>
                </a:lnTo>
                <a:lnTo>
                  <a:pt x="317" y="134"/>
                </a:lnTo>
                <a:lnTo>
                  <a:pt x="279" y="110"/>
                </a:lnTo>
                <a:lnTo>
                  <a:pt x="266" y="83"/>
                </a:lnTo>
                <a:lnTo>
                  <a:pt x="249" y="76"/>
                </a:lnTo>
                <a:lnTo>
                  <a:pt x="249" y="83"/>
                </a:lnTo>
                <a:lnTo>
                  <a:pt x="232" y="68"/>
                </a:lnTo>
                <a:lnTo>
                  <a:pt x="245" y="49"/>
                </a:lnTo>
                <a:lnTo>
                  <a:pt x="256" y="32"/>
                </a:lnTo>
                <a:lnTo>
                  <a:pt x="235" y="0"/>
                </a:lnTo>
                <a:lnTo>
                  <a:pt x="199" y="26"/>
                </a:lnTo>
                <a:lnTo>
                  <a:pt x="78" y="57"/>
                </a:lnTo>
                <a:lnTo>
                  <a:pt x="0" y="74"/>
                </a:lnTo>
                <a:lnTo>
                  <a:pt x="0" y="169"/>
                </a:lnTo>
                <a:lnTo>
                  <a:pt x="0" y="169"/>
                </a:lnTo>
                <a:close/>
              </a:path>
            </a:pathLst>
          </a:custGeom>
          <a:solidFill>
            <a:srgbClr val="0A3572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4" name="Freeform 1169">
            <a:extLst>
              <a:ext uri="{FF2B5EF4-FFF2-40B4-BE49-F238E27FC236}">
                <a16:creationId xmlns:a16="http://schemas.microsoft.com/office/drawing/2014/main" id="{534605C2-932A-7F4E-94C5-83CFB59C2791}"/>
              </a:ext>
            </a:extLst>
          </p:cNvPr>
          <p:cNvSpPr>
            <a:spLocks/>
          </p:cNvSpPr>
          <p:nvPr/>
        </p:nvSpPr>
        <p:spPr bwMode="auto">
          <a:xfrm>
            <a:off x="7000111" y="3017125"/>
            <a:ext cx="201844" cy="354112"/>
          </a:xfrm>
          <a:custGeom>
            <a:avLst/>
            <a:gdLst>
              <a:gd name="T0" fmla="*/ 28 w 177"/>
              <a:gd name="T1" fmla="*/ 139 h 339"/>
              <a:gd name="T2" fmla="*/ 36 w 177"/>
              <a:gd name="T3" fmla="*/ 200 h 339"/>
              <a:gd name="T4" fmla="*/ 82 w 177"/>
              <a:gd name="T5" fmla="*/ 339 h 339"/>
              <a:gd name="T6" fmla="*/ 160 w 177"/>
              <a:gd name="T7" fmla="*/ 322 h 339"/>
              <a:gd name="T8" fmla="*/ 154 w 177"/>
              <a:gd name="T9" fmla="*/ 124 h 339"/>
              <a:gd name="T10" fmla="*/ 175 w 177"/>
              <a:gd name="T11" fmla="*/ 86 h 339"/>
              <a:gd name="T12" fmla="*/ 177 w 177"/>
              <a:gd name="T13" fmla="*/ 0 h 339"/>
              <a:gd name="T14" fmla="*/ 0 w 177"/>
              <a:gd name="T15" fmla="*/ 42 h 339"/>
              <a:gd name="T16" fmla="*/ 28 w 177"/>
              <a:gd name="T17" fmla="*/ 139 h 339"/>
              <a:gd name="T18" fmla="*/ 28 w 177"/>
              <a:gd name="T19" fmla="*/ 139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7" h="339">
                <a:moveTo>
                  <a:pt x="28" y="139"/>
                </a:moveTo>
                <a:lnTo>
                  <a:pt x="36" y="200"/>
                </a:lnTo>
                <a:lnTo>
                  <a:pt x="82" y="339"/>
                </a:lnTo>
                <a:lnTo>
                  <a:pt x="160" y="322"/>
                </a:lnTo>
                <a:lnTo>
                  <a:pt x="154" y="124"/>
                </a:lnTo>
                <a:lnTo>
                  <a:pt x="175" y="86"/>
                </a:lnTo>
                <a:lnTo>
                  <a:pt x="177" y="0"/>
                </a:lnTo>
                <a:lnTo>
                  <a:pt x="0" y="42"/>
                </a:lnTo>
                <a:lnTo>
                  <a:pt x="28" y="139"/>
                </a:lnTo>
                <a:lnTo>
                  <a:pt x="28" y="139"/>
                </a:lnTo>
                <a:close/>
              </a:path>
            </a:pathLst>
          </a:custGeom>
          <a:solidFill>
            <a:srgbClr val="0A3572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5" name="Freeform 1170">
            <a:extLst>
              <a:ext uri="{FF2B5EF4-FFF2-40B4-BE49-F238E27FC236}">
                <a16:creationId xmlns:a16="http://schemas.microsoft.com/office/drawing/2014/main" id="{195F9F6E-982C-4C48-AA6D-3DE5E5EB75FC}"/>
              </a:ext>
            </a:extLst>
          </p:cNvPr>
          <p:cNvSpPr>
            <a:spLocks/>
          </p:cNvSpPr>
          <p:nvPr/>
        </p:nvSpPr>
        <p:spPr bwMode="auto">
          <a:xfrm>
            <a:off x="7177167" y="2967550"/>
            <a:ext cx="185909" cy="385982"/>
          </a:xfrm>
          <a:custGeom>
            <a:avLst/>
            <a:gdLst>
              <a:gd name="T0" fmla="*/ 0 w 163"/>
              <a:gd name="T1" fmla="*/ 173 h 371"/>
              <a:gd name="T2" fmla="*/ 21 w 163"/>
              <a:gd name="T3" fmla="*/ 135 h 371"/>
              <a:gd name="T4" fmla="*/ 23 w 163"/>
              <a:gd name="T5" fmla="*/ 49 h 371"/>
              <a:gd name="T6" fmla="*/ 21 w 163"/>
              <a:gd name="T7" fmla="*/ 17 h 371"/>
              <a:gd name="T8" fmla="*/ 53 w 163"/>
              <a:gd name="T9" fmla="*/ 0 h 371"/>
              <a:gd name="T10" fmla="*/ 127 w 163"/>
              <a:gd name="T11" fmla="*/ 232 h 371"/>
              <a:gd name="T12" fmla="*/ 163 w 163"/>
              <a:gd name="T13" fmla="*/ 281 h 371"/>
              <a:gd name="T14" fmla="*/ 163 w 163"/>
              <a:gd name="T15" fmla="*/ 314 h 371"/>
              <a:gd name="T16" fmla="*/ 127 w 163"/>
              <a:gd name="T17" fmla="*/ 340 h 371"/>
              <a:gd name="T18" fmla="*/ 6 w 163"/>
              <a:gd name="T19" fmla="*/ 371 h 371"/>
              <a:gd name="T20" fmla="*/ 0 w 163"/>
              <a:gd name="T21" fmla="*/ 173 h 371"/>
              <a:gd name="T22" fmla="*/ 0 w 163"/>
              <a:gd name="T23" fmla="*/ 173 h 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3" h="371">
                <a:moveTo>
                  <a:pt x="0" y="173"/>
                </a:moveTo>
                <a:lnTo>
                  <a:pt x="21" y="135"/>
                </a:lnTo>
                <a:lnTo>
                  <a:pt x="23" y="49"/>
                </a:lnTo>
                <a:lnTo>
                  <a:pt x="21" y="17"/>
                </a:lnTo>
                <a:lnTo>
                  <a:pt x="53" y="0"/>
                </a:lnTo>
                <a:lnTo>
                  <a:pt x="127" y="232"/>
                </a:lnTo>
                <a:lnTo>
                  <a:pt x="163" y="281"/>
                </a:lnTo>
                <a:lnTo>
                  <a:pt x="163" y="314"/>
                </a:lnTo>
                <a:lnTo>
                  <a:pt x="127" y="340"/>
                </a:lnTo>
                <a:lnTo>
                  <a:pt x="6" y="371"/>
                </a:lnTo>
                <a:lnTo>
                  <a:pt x="0" y="173"/>
                </a:lnTo>
                <a:lnTo>
                  <a:pt x="0" y="173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6" name="Freeform 1171">
            <a:extLst>
              <a:ext uri="{FF2B5EF4-FFF2-40B4-BE49-F238E27FC236}">
                <a16:creationId xmlns:a16="http://schemas.microsoft.com/office/drawing/2014/main" id="{BAB7F1F6-2F23-244B-8332-9C9C1F230B87}"/>
              </a:ext>
            </a:extLst>
          </p:cNvPr>
          <p:cNvSpPr>
            <a:spLocks/>
          </p:cNvSpPr>
          <p:nvPr/>
        </p:nvSpPr>
        <p:spPr bwMode="auto">
          <a:xfrm>
            <a:off x="7235596" y="2622290"/>
            <a:ext cx="456804" cy="637401"/>
          </a:xfrm>
          <a:custGeom>
            <a:avLst/>
            <a:gdLst>
              <a:gd name="T0" fmla="*/ 0 w 399"/>
              <a:gd name="T1" fmla="*/ 329 h 610"/>
              <a:gd name="T2" fmla="*/ 23 w 399"/>
              <a:gd name="T3" fmla="*/ 331 h 610"/>
              <a:gd name="T4" fmla="*/ 25 w 399"/>
              <a:gd name="T5" fmla="*/ 291 h 610"/>
              <a:gd name="T6" fmla="*/ 53 w 399"/>
              <a:gd name="T7" fmla="*/ 236 h 610"/>
              <a:gd name="T8" fmla="*/ 40 w 399"/>
              <a:gd name="T9" fmla="*/ 196 h 610"/>
              <a:gd name="T10" fmla="*/ 97 w 399"/>
              <a:gd name="T11" fmla="*/ 4 h 610"/>
              <a:gd name="T12" fmla="*/ 110 w 399"/>
              <a:gd name="T13" fmla="*/ 4 h 610"/>
              <a:gd name="T14" fmla="*/ 114 w 399"/>
              <a:gd name="T15" fmla="*/ 29 h 610"/>
              <a:gd name="T16" fmla="*/ 171 w 399"/>
              <a:gd name="T17" fmla="*/ 8 h 610"/>
              <a:gd name="T18" fmla="*/ 173 w 399"/>
              <a:gd name="T19" fmla="*/ 0 h 610"/>
              <a:gd name="T20" fmla="*/ 219 w 399"/>
              <a:gd name="T21" fmla="*/ 10 h 610"/>
              <a:gd name="T22" fmla="*/ 293 w 399"/>
              <a:gd name="T23" fmla="*/ 198 h 610"/>
              <a:gd name="T24" fmla="*/ 327 w 399"/>
              <a:gd name="T25" fmla="*/ 200 h 610"/>
              <a:gd name="T26" fmla="*/ 390 w 399"/>
              <a:gd name="T27" fmla="*/ 270 h 610"/>
              <a:gd name="T28" fmla="*/ 380 w 399"/>
              <a:gd name="T29" fmla="*/ 283 h 610"/>
              <a:gd name="T30" fmla="*/ 399 w 399"/>
              <a:gd name="T31" fmla="*/ 283 h 610"/>
              <a:gd name="T32" fmla="*/ 386 w 399"/>
              <a:gd name="T33" fmla="*/ 318 h 610"/>
              <a:gd name="T34" fmla="*/ 356 w 399"/>
              <a:gd name="T35" fmla="*/ 340 h 610"/>
              <a:gd name="T36" fmla="*/ 322 w 399"/>
              <a:gd name="T37" fmla="*/ 357 h 610"/>
              <a:gd name="T38" fmla="*/ 318 w 399"/>
              <a:gd name="T39" fmla="*/ 380 h 610"/>
              <a:gd name="T40" fmla="*/ 299 w 399"/>
              <a:gd name="T41" fmla="*/ 359 h 610"/>
              <a:gd name="T42" fmla="*/ 268 w 399"/>
              <a:gd name="T43" fmla="*/ 384 h 610"/>
              <a:gd name="T44" fmla="*/ 253 w 399"/>
              <a:gd name="T45" fmla="*/ 384 h 610"/>
              <a:gd name="T46" fmla="*/ 240 w 399"/>
              <a:gd name="T47" fmla="*/ 369 h 610"/>
              <a:gd name="T48" fmla="*/ 232 w 399"/>
              <a:gd name="T49" fmla="*/ 443 h 610"/>
              <a:gd name="T50" fmla="*/ 204 w 399"/>
              <a:gd name="T51" fmla="*/ 454 h 610"/>
              <a:gd name="T52" fmla="*/ 190 w 399"/>
              <a:gd name="T53" fmla="*/ 483 h 610"/>
              <a:gd name="T54" fmla="*/ 173 w 399"/>
              <a:gd name="T55" fmla="*/ 483 h 610"/>
              <a:gd name="T56" fmla="*/ 133 w 399"/>
              <a:gd name="T57" fmla="*/ 527 h 610"/>
              <a:gd name="T58" fmla="*/ 131 w 399"/>
              <a:gd name="T59" fmla="*/ 561 h 610"/>
              <a:gd name="T60" fmla="*/ 122 w 399"/>
              <a:gd name="T61" fmla="*/ 574 h 610"/>
              <a:gd name="T62" fmla="*/ 110 w 399"/>
              <a:gd name="T63" fmla="*/ 610 h 610"/>
              <a:gd name="T64" fmla="*/ 74 w 399"/>
              <a:gd name="T65" fmla="*/ 561 h 610"/>
              <a:gd name="T66" fmla="*/ 0 w 399"/>
              <a:gd name="T67" fmla="*/ 329 h 610"/>
              <a:gd name="T68" fmla="*/ 0 w 399"/>
              <a:gd name="T69" fmla="*/ 329 h 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99" h="610">
                <a:moveTo>
                  <a:pt x="0" y="329"/>
                </a:moveTo>
                <a:lnTo>
                  <a:pt x="23" y="331"/>
                </a:lnTo>
                <a:lnTo>
                  <a:pt x="25" y="291"/>
                </a:lnTo>
                <a:lnTo>
                  <a:pt x="53" y="236"/>
                </a:lnTo>
                <a:lnTo>
                  <a:pt x="40" y="196"/>
                </a:lnTo>
                <a:lnTo>
                  <a:pt x="97" y="4"/>
                </a:lnTo>
                <a:lnTo>
                  <a:pt x="110" y="4"/>
                </a:lnTo>
                <a:lnTo>
                  <a:pt x="114" y="29"/>
                </a:lnTo>
                <a:lnTo>
                  <a:pt x="171" y="8"/>
                </a:lnTo>
                <a:lnTo>
                  <a:pt x="173" y="0"/>
                </a:lnTo>
                <a:lnTo>
                  <a:pt x="219" y="10"/>
                </a:lnTo>
                <a:lnTo>
                  <a:pt x="293" y="198"/>
                </a:lnTo>
                <a:lnTo>
                  <a:pt x="327" y="200"/>
                </a:lnTo>
                <a:lnTo>
                  <a:pt x="390" y="270"/>
                </a:lnTo>
                <a:lnTo>
                  <a:pt x="380" y="283"/>
                </a:lnTo>
                <a:lnTo>
                  <a:pt x="399" y="283"/>
                </a:lnTo>
                <a:lnTo>
                  <a:pt x="386" y="318"/>
                </a:lnTo>
                <a:lnTo>
                  <a:pt x="356" y="340"/>
                </a:lnTo>
                <a:lnTo>
                  <a:pt x="322" y="357"/>
                </a:lnTo>
                <a:lnTo>
                  <a:pt x="318" y="380"/>
                </a:lnTo>
                <a:lnTo>
                  <a:pt x="299" y="359"/>
                </a:lnTo>
                <a:lnTo>
                  <a:pt x="268" y="384"/>
                </a:lnTo>
                <a:lnTo>
                  <a:pt x="253" y="384"/>
                </a:lnTo>
                <a:lnTo>
                  <a:pt x="240" y="369"/>
                </a:lnTo>
                <a:lnTo>
                  <a:pt x="232" y="443"/>
                </a:lnTo>
                <a:lnTo>
                  <a:pt x="204" y="454"/>
                </a:lnTo>
                <a:lnTo>
                  <a:pt x="190" y="483"/>
                </a:lnTo>
                <a:lnTo>
                  <a:pt x="173" y="483"/>
                </a:lnTo>
                <a:lnTo>
                  <a:pt x="133" y="527"/>
                </a:lnTo>
                <a:lnTo>
                  <a:pt x="131" y="561"/>
                </a:lnTo>
                <a:lnTo>
                  <a:pt x="122" y="574"/>
                </a:lnTo>
                <a:lnTo>
                  <a:pt x="110" y="610"/>
                </a:lnTo>
                <a:lnTo>
                  <a:pt x="74" y="561"/>
                </a:lnTo>
                <a:lnTo>
                  <a:pt x="0" y="329"/>
                </a:lnTo>
                <a:lnTo>
                  <a:pt x="0" y="329"/>
                </a:lnTo>
                <a:close/>
              </a:path>
            </a:pathLst>
          </a:custGeom>
          <a:pattFill prst="wdDnDiag">
            <a:fgClr>
              <a:srgbClr val="E4ADAF"/>
            </a:fgClr>
            <a:bgClr>
              <a:srgbClr val="B8D0F0"/>
            </a:bgClr>
          </a:patt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" name="Freeform 58">
            <a:extLst>
              <a:ext uri="{FF2B5EF4-FFF2-40B4-BE49-F238E27FC236}">
                <a16:creationId xmlns:a16="http://schemas.microsoft.com/office/drawing/2014/main" id="{372661AA-B251-A643-B4CA-2125AFE77926}"/>
              </a:ext>
            </a:extLst>
          </p:cNvPr>
          <p:cNvSpPr>
            <a:spLocks/>
          </p:cNvSpPr>
          <p:nvPr/>
        </p:nvSpPr>
        <p:spPr bwMode="auto">
          <a:xfrm>
            <a:off x="6909813" y="3819188"/>
            <a:ext cx="127480" cy="194762"/>
          </a:xfrm>
          <a:custGeom>
            <a:avLst/>
            <a:gdLst>
              <a:gd name="T0" fmla="*/ 0 w 64"/>
              <a:gd name="T1" fmla="*/ 2147483646 h 107"/>
              <a:gd name="T2" fmla="*/ 2147483646 w 64"/>
              <a:gd name="T3" fmla="*/ 2147483646 h 107"/>
              <a:gd name="T4" fmla="*/ 2147483646 w 64"/>
              <a:gd name="T5" fmla="*/ 2147483646 h 107"/>
              <a:gd name="T6" fmla="*/ 2147483646 w 64"/>
              <a:gd name="T7" fmla="*/ 2147483646 h 107"/>
              <a:gd name="T8" fmla="*/ 2147483646 w 64"/>
              <a:gd name="T9" fmla="*/ 0 h 107"/>
              <a:gd name="T10" fmla="*/ 2147483646 w 64"/>
              <a:gd name="T11" fmla="*/ 0 h 107"/>
              <a:gd name="T12" fmla="*/ 2147483646 w 64"/>
              <a:gd name="T13" fmla="*/ 2147483646 h 107"/>
              <a:gd name="T14" fmla="*/ 2147483646 w 64"/>
              <a:gd name="T15" fmla="*/ 2147483646 h 107"/>
              <a:gd name="T16" fmla="*/ 2147483646 w 64"/>
              <a:gd name="T17" fmla="*/ 2147483646 h 107"/>
              <a:gd name="T18" fmla="*/ 2147483646 w 64"/>
              <a:gd name="T19" fmla="*/ 2147483646 h 107"/>
              <a:gd name="T20" fmla="*/ 2147483646 w 64"/>
              <a:gd name="T21" fmla="*/ 2147483646 h 107"/>
              <a:gd name="T22" fmla="*/ 2147483646 w 64"/>
              <a:gd name="T23" fmla="*/ 2147483646 h 107"/>
              <a:gd name="T24" fmla="*/ 2147483646 w 64"/>
              <a:gd name="T25" fmla="*/ 2147483646 h 107"/>
              <a:gd name="T26" fmla="*/ 2147483646 w 64"/>
              <a:gd name="T27" fmla="*/ 2147483646 h 107"/>
              <a:gd name="T28" fmla="*/ 2147483646 w 64"/>
              <a:gd name="T29" fmla="*/ 2147483646 h 107"/>
              <a:gd name="T30" fmla="*/ 2147483646 w 64"/>
              <a:gd name="T31" fmla="*/ 2147483646 h 107"/>
              <a:gd name="T32" fmla="*/ 2147483646 w 64"/>
              <a:gd name="T33" fmla="*/ 2147483646 h 107"/>
              <a:gd name="T34" fmla="*/ 2147483646 w 64"/>
              <a:gd name="T35" fmla="*/ 2147483646 h 107"/>
              <a:gd name="T36" fmla="*/ 2147483646 w 64"/>
              <a:gd name="T37" fmla="*/ 2147483646 h 107"/>
              <a:gd name="T38" fmla="*/ 2147483646 w 64"/>
              <a:gd name="T39" fmla="*/ 2147483646 h 107"/>
              <a:gd name="T40" fmla="*/ 2147483646 w 64"/>
              <a:gd name="T41" fmla="*/ 2147483646 h 107"/>
              <a:gd name="T42" fmla="*/ 2147483646 w 64"/>
              <a:gd name="T43" fmla="*/ 2147483646 h 107"/>
              <a:gd name="T44" fmla="*/ 2147483646 w 64"/>
              <a:gd name="T45" fmla="*/ 2147483646 h 107"/>
              <a:gd name="T46" fmla="*/ 2147483646 w 64"/>
              <a:gd name="T47" fmla="*/ 2147483646 h 107"/>
              <a:gd name="T48" fmla="*/ 2147483646 w 64"/>
              <a:gd name="T49" fmla="*/ 2147483646 h 107"/>
              <a:gd name="T50" fmla="*/ 2147483646 w 64"/>
              <a:gd name="T51" fmla="*/ 2147483646 h 107"/>
              <a:gd name="T52" fmla="*/ 2147483646 w 64"/>
              <a:gd name="T53" fmla="*/ 2147483646 h 107"/>
              <a:gd name="T54" fmla="*/ 2147483646 w 64"/>
              <a:gd name="T55" fmla="*/ 2147483646 h 107"/>
              <a:gd name="T56" fmla="*/ 2147483646 w 64"/>
              <a:gd name="T57" fmla="*/ 2147483646 h 107"/>
              <a:gd name="T58" fmla="*/ 2147483646 w 64"/>
              <a:gd name="T59" fmla="*/ 2147483646 h 107"/>
              <a:gd name="T60" fmla="*/ 2147483646 w 64"/>
              <a:gd name="T61" fmla="*/ 2147483646 h 107"/>
              <a:gd name="T62" fmla="*/ 2147483646 w 64"/>
              <a:gd name="T63" fmla="*/ 2147483646 h 107"/>
              <a:gd name="T64" fmla="*/ 2147483646 w 64"/>
              <a:gd name="T65" fmla="*/ 2147483646 h 107"/>
              <a:gd name="T66" fmla="*/ 2147483646 w 64"/>
              <a:gd name="T67" fmla="*/ 2147483646 h 107"/>
              <a:gd name="T68" fmla="*/ 2147483646 w 64"/>
              <a:gd name="T69" fmla="*/ 2147483646 h 107"/>
              <a:gd name="T70" fmla="*/ 2147483646 w 64"/>
              <a:gd name="T71" fmla="*/ 2147483646 h 107"/>
              <a:gd name="T72" fmla="*/ 0 w 64"/>
              <a:gd name="T73" fmla="*/ 2147483646 h 10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64" h="107">
                <a:moveTo>
                  <a:pt x="0" y="14"/>
                </a:moveTo>
                <a:lnTo>
                  <a:pt x="1" y="9"/>
                </a:lnTo>
                <a:lnTo>
                  <a:pt x="4" y="4"/>
                </a:lnTo>
                <a:lnTo>
                  <a:pt x="9" y="2"/>
                </a:lnTo>
                <a:lnTo>
                  <a:pt x="12" y="0"/>
                </a:lnTo>
                <a:lnTo>
                  <a:pt x="16" y="0"/>
                </a:lnTo>
                <a:lnTo>
                  <a:pt x="19" y="3"/>
                </a:lnTo>
                <a:lnTo>
                  <a:pt x="16" y="4"/>
                </a:lnTo>
                <a:lnTo>
                  <a:pt x="16" y="9"/>
                </a:lnTo>
                <a:lnTo>
                  <a:pt x="14" y="14"/>
                </a:lnTo>
                <a:lnTo>
                  <a:pt x="11" y="18"/>
                </a:lnTo>
                <a:lnTo>
                  <a:pt x="15" y="23"/>
                </a:lnTo>
                <a:lnTo>
                  <a:pt x="15" y="27"/>
                </a:lnTo>
                <a:lnTo>
                  <a:pt x="17" y="32"/>
                </a:lnTo>
                <a:lnTo>
                  <a:pt x="21" y="37"/>
                </a:lnTo>
                <a:lnTo>
                  <a:pt x="26" y="41"/>
                </a:lnTo>
                <a:lnTo>
                  <a:pt x="30" y="44"/>
                </a:lnTo>
                <a:lnTo>
                  <a:pt x="30" y="51"/>
                </a:lnTo>
                <a:lnTo>
                  <a:pt x="33" y="58"/>
                </a:lnTo>
                <a:lnTo>
                  <a:pt x="39" y="62"/>
                </a:lnTo>
                <a:lnTo>
                  <a:pt x="40" y="67"/>
                </a:lnTo>
                <a:lnTo>
                  <a:pt x="49" y="75"/>
                </a:lnTo>
                <a:lnTo>
                  <a:pt x="55" y="73"/>
                </a:lnTo>
                <a:lnTo>
                  <a:pt x="56" y="76"/>
                </a:lnTo>
                <a:lnTo>
                  <a:pt x="55" y="81"/>
                </a:lnTo>
                <a:lnTo>
                  <a:pt x="55" y="86"/>
                </a:lnTo>
                <a:lnTo>
                  <a:pt x="56" y="86"/>
                </a:lnTo>
                <a:lnTo>
                  <a:pt x="53" y="91"/>
                </a:lnTo>
                <a:lnTo>
                  <a:pt x="55" y="90"/>
                </a:lnTo>
                <a:lnTo>
                  <a:pt x="60" y="88"/>
                </a:lnTo>
                <a:lnTo>
                  <a:pt x="64" y="99"/>
                </a:lnTo>
                <a:lnTo>
                  <a:pt x="63" y="99"/>
                </a:lnTo>
                <a:lnTo>
                  <a:pt x="60" y="100"/>
                </a:lnTo>
                <a:lnTo>
                  <a:pt x="26" y="107"/>
                </a:lnTo>
                <a:lnTo>
                  <a:pt x="24" y="102"/>
                </a:lnTo>
                <a:lnTo>
                  <a:pt x="15" y="68"/>
                </a:lnTo>
                <a:lnTo>
                  <a:pt x="0" y="14"/>
                </a:lnTo>
              </a:path>
            </a:pathLst>
          </a:custGeom>
          <a:solidFill>
            <a:srgbClr val="0A3572"/>
          </a:solidFill>
          <a:ln w="4763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308" name="Freeform 8">
            <a:extLst>
              <a:ext uri="{FF2B5EF4-FFF2-40B4-BE49-F238E27FC236}">
                <a16:creationId xmlns:a16="http://schemas.microsoft.com/office/drawing/2014/main" id="{E60E8CCB-C85E-D44C-B13D-71E81577DA59}"/>
              </a:ext>
            </a:extLst>
          </p:cNvPr>
          <p:cNvSpPr>
            <a:spLocks/>
          </p:cNvSpPr>
          <p:nvPr/>
        </p:nvSpPr>
        <p:spPr bwMode="auto">
          <a:xfrm>
            <a:off x="2476332" y="5476465"/>
            <a:ext cx="53117" cy="69051"/>
          </a:xfrm>
          <a:custGeom>
            <a:avLst/>
            <a:gdLst>
              <a:gd name="T0" fmla="*/ 0 w 44"/>
              <a:gd name="T1" fmla="*/ 64 h 64"/>
              <a:gd name="T2" fmla="*/ 0 w 44"/>
              <a:gd name="T3" fmla="*/ 45 h 64"/>
              <a:gd name="T4" fmla="*/ 25 w 44"/>
              <a:gd name="T5" fmla="*/ 0 h 64"/>
              <a:gd name="T6" fmla="*/ 44 w 44"/>
              <a:gd name="T7" fmla="*/ 13 h 64"/>
              <a:gd name="T8" fmla="*/ 23 w 44"/>
              <a:gd name="T9" fmla="*/ 64 h 64"/>
              <a:gd name="T10" fmla="*/ 0 w 44"/>
              <a:gd name="T11" fmla="*/ 64 h 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"/>
              <a:gd name="T19" fmla="*/ 0 h 64"/>
              <a:gd name="T20" fmla="*/ 44 w 44"/>
              <a:gd name="T21" fmla="*/ 64 h 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" h="64">
                <a:moveTo>
                  <a:pt x="0" y="64"/>
                </a:moveTo>
                <a:lnTo>
                  <a:pt x="0" y="45"/>
                </a:lnTo>
                <a:lnTo>
                  <a:pt x="25" y="0"/>
                </a:lnTo>
                <a:lnTo>
                  <a:pt x="44" y="13"/>
                </a:lnTo>
                <a:lnTo>
                  <a:pt x="23" y="64"/>
                </a:lnTo>
                <a:lnTo>
                  <a:pt x="0" y="64"/>
                </a:lnTo>
                <a:close/>
              </a:path>
            </a:pathLst>
          </a:custGeom>
          <a:solidFill>
            <a:srgbClr val="0A3572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9" name="Freeform 9">
            <a:extLst>
              <a:ext uri="{FF2B5EF4-FFF2-40B4-BE49-F238E27FC236}">
                <a16:creationId xmlns:a16="http://schemas.microsoft.com/office/drawing/2014/main" id="{CA4673E4-BC16-E744-82A5-1E44A2092175}"/>
              </a:ext>
            </a:extLst>
          </p:cNvPr>
          <p:cNvSpPr>
            <a:spLocks/>
          </p:cNvSpPr>
          <p:nvPr/>
        </p:nvSpPr>
        <p:spPr bwMode="auto">
          <a:xfrm>
            <a:off x="2552466" y="5414494"/>
            <a:ext cx="99151" cy="88528"/>
          </a:xfrm>
          <a:custGeom>
            <a:avLst/>
            <a:gdLst>
              <a:gd name="T0" fmla="*/ 18 w 83"/>
              <a:gd name="T1" fmla="*/ 9 h 81"/>
              <a:gd name="T2" fmla="*/ 0 w 83"/>
              <a:gd name="T3" fmla="*/ 48 h 81"/>
              <a:gd name="T4" fmla="*/ 32 w 83"/>
              <a:gd name="T5" fmla="*/ 74 h 81"/>
              <a:gd name="T6" fmla="*/ 69 w 83"/>
              <a:gd name="T7" fmla="*/ 81 h 81"/>
              <a:gd name="T8" fmla="*/ 83 w 83"/>
              <a:gd name="T9" fmla="*/ 49 h 81"/>
              <a:gd name="T10" fmla="*/ 74 w 83"/>
              <a:gd name="T11" fmla="*/ 0 h 81"/>
              <a:gd name="T12" fmla="*/ 18 w 83"/>
              <a:gd name="T13" fmla="*/ 9 h 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3"/>
              <a:gd name="T22" fmla="*/ 0 h 81"/>
              <a:gd name="T23" fmla="*/ 83 w 83"/>
              <a:gd name="T24" fmla="*/ 81 h 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3" h="81">
                <a:moveTo>
                  <a:pt x="18" y="9"/>
                </a:moveTo>
                <a:lnTo>
                  <a:pt x="0" y="48"/>
                </a:lnTo>
                <a:lnTo>
                  <a:pt x="32" y="74"/>
                </a:lnTo>
                <a:lnTo>
                  <a:pt x="69" y="81"/>
                </a:lnTo>
                <a:lnTo>
                  <a:pt x="83" y="49"/>
                </a:lnTo>
                <a:lnTo>
                  <a:pt x="74" y="0"/>
                </a:lnTo>
                <a:lnTo>
                  <a:pt x="18" y="9"/>
                </a:lnTo>
                <a:close/>
              </a:path>
            </a:pathLst>
          </a:custGeom>
          <a:solidFill>
            <a:srgbClr val="0A3572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0" name="Freeform 10">
            <a:extLst>
              <a:ext uri="{FF2B5EF4-FFF2-40B4-BE49-F238E27FC236}">
                <a16:creationId xmlns:a16="http://schemas.microsoft.com/office/drawing/2014/main" id="{0D60C01D-F55D-BD4D-9DC0-2373B9929683}"/>
              </a:ext>
            </a:extLst>
          </p:cNvPr>
          <p:cNvSpPr>
            <a:spLocks/>
          </p:cNvSpPr>
          <p:nvPr/>
        </p:nvSpPr>
        <p:spPr bwMode="auto">
          <a:xfrm>
            <a:off x="2644535" y="5476465"/>
            <a:ext cx="146957" cy="99152"/>
          </a:xfrm>
          <a:custGeom>
            <a:avLst/>
            <a:gdLst>
              <a:gd name="T0" fmla="*/ 0 w 123"/>
              <a:gd name="T1" fmla="*/ 32 h 91"/>
              <a:gd name="T2" fmla="*/ 84 w 123"/>
              <a:gd name="T3" fmla="*/ 0 h 91"/>
              <a:gd name="T4" fmla="*/ 100 w 123"/>
              <a:gd name="T5" fmla="*/ 39 h 91"/>
              <a:gd name="T6" fmla="*/ 116 w 123"/>
              <a:gd name="T7" fmla="*/ 48 h 91"/>
              <a:gd name="T8" fmla="*/ 123 w 123"/>
              <a:gd name="T9" fmla="*/ 80 h 91"/>
              <a:gd name="T10" fmla="*/ 81 w 123"/>
              <a:gd name="T11" fmla="*/ 85 h 91"/>
              <a:gd name="T12" fmla="*/ 51 w 123"/>
              <a:gd name="T13" fmla="*/ 91 h 91"/>
              <a:gd name="T14" fmla="*/ 0 w 123"/>
              <a:gd name="T15" fmla="*/ 32 h 9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3"/>
              <a:gd name="T25" fmla="*/ 0 h 91"/>
              <a:gd name="T26" fmla="*/ 123 w 123"/>
              <a:gd name="T27" fmla="*/ 91 h 9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3" h="91">
                <a:moveTo>
                  <a:pt x="0" y="32"/>
                </a:moveTo>
                <a:lnTo>
                  <a:pt x="84" y="0"/>
                </a:lnTo>
                <a:lnTo>
                  <a:pt x="100" y="39"/>
                </a:lnTo>
                <a:lnTo>
                  <a:pt x="116" y="48"/>
                </a:lnTo>
                <a:lnTo>
                  <a:pt x="123" y="80"/>
                </a:lnTo>
                <a:lnTo>
                  <a:pt x="81" y="85"/>
                </a:lnTo>
                <a:lnTo>
                  <a:pt x="51" y="91"/>
                </a:lnTo>
                <a:lnTo>
                  <a:pt x="0" y="32"/>
                </a:lnTo>
                <a:close/>
              </a:path>
            </a:pathLst>
          </a:custGeom>
          <a:solidFill>
            <a:srgbClr val="0A3572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1" name="Freeform 11">
            <a:extLst>
              <a:ext uri="{FF2B5EF4-FFF2-40B4-BE49-F238E27FC236}">
                <a16:creationId xmlns:a16="http://schemas.microsoft.com/office/drawing/2014/main" id="{F722C7DD-D687-3F4C-A3B0-A2AE651EA50D}"/>
              </a:ext>
            </a:extLst>
          </p:cNvPr>
          <p:cNvSpPr>
            <a:spLocks/>
          </p:cNvSpPr>
          <p:nvPr/>
        </p:nvSpPr>
        <p:spPr bwMode="auto">
          <a:xfrm>
            <a:off x="2796803" y="5552598"/>
            <a:ext cx="116857" cy="53116"/>
          </a:xfrm>
          <a:custGeom>
            <a:avLst/>
            <a:gdLst>
              <a:gd name="T0" fmla="*/ 15 w 98"/>
              <a:gd name="T1" fmla="*/ 2 h 48"/>
              <a:gd name="T2" fmla="*/ 0 w 98"/>
              <a:gd name="T3" fmla="*/ 45 h 48"/>
              <a:gd name="T4" fmla="*/ 26 w 98"/>
              <a:gd name="T5" fmla="*/ 48 h 48"/>
              <a:gd name="T6" fmla="*/ 42 w 98"/>
              <a:gd name="T7" fmla="*/ 38 h 48"/>
              <a:gd name="T8" fmla="*/ 72 w 98"/>
              <a:gd name="T9" fmla="*/ 39 h 48"/>
              <a:gd name="T10" fmla="*/ 98 w 98"/>
              <a:gd name="T11" fmla="*/ 20 h 48"/>
              <a:gd name="T12" fmla="*/ 81 w 98"/>
              <a:gd name="T13" fmla="*/ 13 h 48"/>
              <a:gd name="T14" fmla="*/ 68 w 98"/>
              <a:gd name="T15" fmla="*/ 0 h 48"/>
              <a:gd name="T16" fmla="*/ 15 w 98"/>
              <a:gd name="T17" fmla="*/ 2 h 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8"/>
              <a:gd name="T28" fmla="*/ 0 h 48"/>
              <a:gd name="T29" fmla="*/ 98 w 98"/>
              <a:gd name="T30" fmla="*/ 48 h 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8" h="48">
                <a:moveTo>
                  <a:pt x="15" y="2"/>
                </a:moveTo>
                <a:lnTo>
                  <a:pt x="0" y="45"/>
                </a:lnTo>
                <a:lnTo>
                  <a:pt x="26" y="48"/>
                </a:lnTo>
                <a:lnTo>
                  <a:pt x="42" y="38"/>
                </a:lnTo>
                <a:lnTo>
                  <a:pt x="72" y="39"/>
                </a:lnTo>
                <a:lnTo>
                  <a:pt x="98" y="20"/>
                </a:lnTo>
                <a:lnTo>
                  <a:pt x="81" y="13"/>
                </a:lnTo>
                <a:lnTo>
                  <a:pt x="68" y="0"/>
                </a:lnTo>
                <a:lnTo>
                  <a:pt x="15" y="2"/>
                </a:lnTo>
                <a:close/>
              </a:path>
            </a:pathLst>
          </a:custGeom>
          <a:solidFill>
            <a:srgbClr val="0A3572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2" name="Freeform 12">
            <a:extLst>
              <a:ext uri="{FF2B5EF4-FFF2-40B4-BE49-F238E27FC236}">
                <a16:creationId xmlns:a16="http://schemas.microsoft.com/office/drawing/2014/main" id="{BBD439DB-C1BD-BE46-8102-186A21E0CC61}"/>
              </a:ext>
            </a:extLst>
          </p:cNvPr>
          <p:cNvSpPr>
            <a:spLocks/>
          </p:cNvSpPr>
          <p:nvPr/>
        </p:nvSpPr>
        <p:spPr bwMode="auto">
          <a:xfrm>
            <a:off x="2830444" y="5625191"/>
            <a:ext cx="47805" cy="38952"/>
          </a:xfrm>
          <a:custGeom>
            <a:avLst/>
            <a:gdLst>
              <a:gd name="T0" fmla="*/ 35 w 40"/>
              <a:gd name="T1" fmla="*/ 0 h 35"/>
              <a:gd name="T2" fmla="*/ 0 w 40"/>
              <a:gd name="T3" fmla="*/ 3 h 35"/>
              <a:gd name="T4" fmla="*/ 6 w 40"/>
              <a:gd name="T5" fmla="*/ 35 h 35"/>
              <a:gd name="T6" fmla="*/ 40 w 40"/>
              <a:gd name="T7" fmla="*/ 27 h 35"/>
              <a:gd name="T8" fmla="*/ 35 w 40"/>
              <a:gd name="T9" fmla="*/ 0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35"/>
              <a:gd name="T17" fmla="*/ 40 w 40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35">
                <a:moveTo>
                  <a:pt x="35" y="0"/>
                </a:moveTo>
                <a:lnTo>
                  <a:pt x="0" y="3"/>
                </a:lnTo>
                <a:lnTo>
                  <a:pt x="6" y="35"/>
                </a:lnTo>
                <a:lnTo>
                  <a:pt x="40" y="27"/>
                </a:lnTo>
                <a:lnTo>
                  <a:pt x="35" y="0"/>
                </a:lnTo>
                <a:close/>
              </a:path>
            </a:pathLst>
          </a:custGeom>
          <a:solidFill>
            <a:srgbClr val="0A3572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3" name="Freeform 13">
            <a:extLst>
              <a:ext uri="{FF2B5EF4-FFF2-40B4-BE49-F238E27FC236}">
                <a16:creationId xmlns:a16="http://schemas.microsoft.com/office/drawing/2014/main" id="{CB9661C0-39A5-FE46-8D1B-34470A372D1B}"/>
              </a:ext>
            </a:extLst>
          </p:cNvPr>
          <p:cNvSpPr>
            <a:spLocks/>
          </p:cNvSpPr>
          <p:nvPr/>
        </p:nvSpPr>
        <p:spPr bwMode="auto">
          <a:xfrm>
            <a:off x="2883561" y="5667685"/>
            <a:ext cx="31870" cy="37181"/>
          </a:xfrm>
          <a:custGeom>
            <a:avLst/>
            <a:gdLst>
              <a:gd name="T0" fmla="*/ 0 w 27"/>
              <a:gd name="T1" fmla="*/ 13 h 34"/>
              <a:gd name="T2" fmla="*/ 27 w 27"/>
              <a:gd name="T3" fmla="*/ 0 h 34"/>
              <a:gd name="T4" fmla="*/ 27 w 27"/>
              <a:gd name="T5" fmla="*/ 30 h 34"/>
              <a:gd name="T6" fmla="*/ 9 w 27"/>
              <a:gd name="T7" fmla="*/ 34 h 34"/>
              <a:gd name="T8" fmla="*/ 0 w 27"/>
              <a:gd name="T9" fmla="*/ 13 h 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"/>
              <a:gd name="T16" fmla="*/ 0 h 34"/>
              <a:gd name="T17" fmla="*/ 27 w 27"/>
              <a:gd name="T18" fmla="*/ 34 h 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" h="34">
                <a:moveTo>
                  <a:pt x="0" y="13"/>
                </a:moveTo>
                <a:lnTo>
                  <a:pt x="27" y="0"/>
                </a:lnTo>
                <a:lnTo>
                  <a:pt x="27" y="30"/>
                </a:lnTo>
                <a:lnTo>
                  <a:pt x="9" y="34"/>
                </a:lnTo>
                <a:lnTo>
                  <a:pt x="0" y="13"/>
                </a:lnTo>
                <a:close/>
              </a:path>
            </a:pathLst>
          </a:custGeom>
          <a:solidFill>
            <a:srgbClr val="0A3572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4" name="Freeform 14">
            <a:extLst>
              <a:ext uri="{FF2B5EF4-FFF2-40B4-BE49-F238E27FC236}">
                <a16:creationId xmlns:a16="http://schemas.microsoft.com/office/drawing/2014/main" id="{9F06901D-0BA0-D44B-8AC3-CB5417C0D9D8}"/>
              </a:ext>
            </a:extLst>
          </p:cNvPr>
          <p:cNvSpPr>
            <a:spLocks/>
          </p:cNvSpPr>
          <p:nvPr/>
        </p:nvSpPr>
        <p:spPr bwMode="auto">
          <a:xfrm>
            <a:off x="2965006" y="5685391"/>
            <a:ext cx="198303" cy="216008"/>
          </a:xfrm>
          <a:custGeom>
            <a:avLst/>
            <a:gdLst>
              <a:gd name="T0" fmla="*/ 28 w 167"/>
              <a:gd name="T1" fmla="*/ 0 h 197"/>
              <a:gd name="T2" fmla="*/ 0 w 167"/>
              <a:gd name="T3" fmla="*/ 75 h 197"/>
              <a:gd name="T4" fmla="*/ 20 w 167"/>
              <a:gd name="T5" fmla="*/ 112 h 197"/>
              <a:gd name="T6" fmla="*/ 20 w 167"/>
              <a:gd name="T7" fmla="*/ 179 h 197"/>
              <a:gd name="T8" fmla="*/ 60 w 167"/>
              <a:gd name="T9" fmla="*/ 197 h 197"/>
              <a:gd name="T10" fmla="*/ 78 w 167"/>
              <a:gd name="T11" fmla="*/ 158 h 197"/>
              <a:gd name="T12" fmla="*/ 129 w 167"/>
              <a:gd name="T13" fmla="*/ 149 h 197"/>
              <a:gd name="T14" fmla="*/ 167 w 167"/>
              <a:gd name="T15" fmla="*/ 106 h 197"/>
              <a:gd name="T16" fmla="*/ 127 w 167"/>
              <a:gd name="T17" fmla="*/ 39 h 197"/>
              <a:gd name="T18" fmla="*/ 28 w 167"/>
              <a:gd name="T19" fmla="*/ 0 h 19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67"/>
              <a:gd name="T31" fmla="*/ 0 h 197"/>
              <a:gd name="T32" fmla="*/ 167 w 167"/>
              <a:gd name="T33" fmla="*/ 197 h 19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67" h="197">
                <a:moveTo>
                  <a:pt x="28" y="0"/>
                </a:moveTo>
                <a:lnTo>
                  <a:pt x="0" y="75"/>
                </a:lnTo>
                <a:lnTo>
                  <a:pt x="20" y="112"/>
                </a:lnTo>
                <a:lnTo>
                  <a:pt x="20" y="179"/>
                </a:lnTo>
                <a:lnTo>
                  <a:pt x="60" y="197"/>
                </a:lnTo>
                <a:lnTo>
                  <a:pt x="78" y="158"/>
                </a:lnTo>
                <a:lnTo>
                  <a:pt x="129" y="149"/>
                </a:lnTo>
                <a:lnTo>
                  <a:pt x="167" y="106"/>
                </a:lnTo>
                <a:lnTo>
                  <a:pt x="127" y="39"/>
                </a:lnTo>
                <a:lnTo>
                  <a:pt x="28" y="0"/>
                </a:lnTo>
                <a:close/>
              </a:path>
            </a:pathLst>
          </a:custGeom>
          <a:solidFill>
            <a:srgbClr val="0A3572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5" name="Freeform 15">
            <a:extLst>
              <a:ext uri="{FF2B5EF4-FFF2-40B4-BE49-F238E27FC236}">
                <a16:creationId xmlns:a16="http://schemas.microsoft.com/office/drawing/2014/main" id="{57AB79E6-2CE8-9B40-BFCE-14D99C964438}"/>
              </a:ext>
            </a:extLst>
          </p:cNvPr>
          <p:cNvSpPr>
            <a:spLocks/>
          </p:cNvSpPr>
          <p:nvPr/>
        </p:nvSpPr>
        <p:spPr bwMode="auto">
          <a:xfrm>
            <a:off x="2894184" y="5584468"/>
            <a:ext cx="109775" cy="84987"/>
          </a:xfrm>
          <a:custGeom>
            <a:avLst/>
            <a:gdLst>
              <a:gd name="T0" fmla="*/ 19 w 92"/>
              <a:gd name="T1" fmla="*/ 0 h 77"/>
              <a:gd name="T2" fmla="*/ 0 w 92"/>
              <a:gd name="T3" fmla="*/ 23 h 77"/>
              <a:gd name="T4" fmla="*/ 8 w 92"/>
              <a:gd name="T5" fmla="*/ 41 h 77"/>
              <a:gd name="T6" fmla="*/ 25 w 92"/>
              <a:gd name="T7" fmla="*/ 47 h 77"/>
              <a:gd name="T8" fmla="*/ 43 w 92"/>
              <a:gd name="T9" fmla="*/ 77 h 77"/>
              <a:gd name="T10" fmla="*/ 91 w 92"/>
              <a:gd name="T11" fmla="*/ 65 h 77"/>
              <a:gd name="T12" fmla="*/ 92 w 92"/>
              <a:gd name="T13" fmla="*/ 33 h 77"/>
              <a:gd name="T14" fmla="*/ 57 w 92"/>
              <a:gd name="T15" fmla="*/ 6 h 77"/>
              <a:gd name="T16" fmla="*/ 19 w 92"/>
              <a:gd name="T17" fmla="*/ 0 h 7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2"/>
              <a:gd name="T28" fmla="*/ 0 h 77"/>
              <a:gd name="T29" fmla="*/ 92 w 92"/>
              <a:gd name="T30" fmla="*/ 77 h 7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2" h="77">
                <a:moveTo>
                  <a:pt x="19" y="0"/>
                </a:moveTo>
                <a:lnTo>
                  <a:pt x="0" y="23"/>
                </a:lnTo>
                <a:lnTo>
                  <a:pt x="8" y="41"/>
                </a:lnTo>
                <a:lnTo>
                  <a:pt x="25" y="47"/>
                </a:lnTo>
                <a:lnTo>
                  <a:pt x="43" y="77"/>
                </a:lnTo>
                <a:lnTo>
                  <a:pt x="91" y="65"/>
                </a:lnTo>
                <a:lnTo>
                  <a:pt x="92" y="33"/>
                </a:lnTo>
                <a:lnTo>
                  <a:pt x="57" y="6"/>
                </a:lnTo>
                <a:lnTo>
                  <a:pt x="19" y="0"/>
                </a:lnTo>
                <a:close/>
              </a:path>
            </a:pathLst>
          </a:custGeom>
          <a:solidFill>
            <a:srgbClr val="0A3572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 anchor="ctr" anchorCtr="0"/>
          <a:lstStyle/>
          <a:p>
            <a:pPr algn="ctr">
              <a:defRPr/>
            </a:pPr>
            <a:endParaRPr lang="en-US" sz="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9" name="TextBox 105">
            <a:extLst>
              <a:ext uri="{FF2B5EF4-FFF2-40B4-BE49-F238E27FC236}">
                <a16:creationId xmlns:a16="http://schemas.microsoft.com/office/drawing/2014/main" id="{DB6C0438-6956-364C-A9EC-C4BF4963B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2178" y="3601783"/>
            <a:ext cx="316112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 anchorCtr="0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latin typeface="+mn-lt"/>
                <a:cs typeface="Tahoma" panose="020B0604030504040204" pitchFamily="34" charset="0"/>
              </a:rPr>
              <a:t>PA</a:t>
            </a:r>
          </a:p>
        </p:txBody>
      </p:sp>
      <p:sp>
        <p:nvSpPr>
          <p:cNvPr id="321" name="TextBox 107">
            <a:extLst>
              <a:ext uri="{FF2B5EF4-FFF2-40B4-BE49-F238E27FC236}">
                <a16:creationId xmlns:a16="http://schemas.microsoft.com/office/drawing/2014/main" id="{FB74F169-E674-244A-950D-4DD99425C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132" y="2809751"/>
            <a:ext cx="401072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 anchorCtr="0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latin typeface="+mn-lt"/>
                <a:cs typeface="Tahoma" panose="020B0604030504040204" pitchFamily="34" charset="0"/>
              </a:rPr>
              <a:t>ME*</a:t>
            </a:r>
          </a:p>
        </p:txBody>
      </p:sp>
      <p:sp>
        <p:nvSpPr>
          <p:cNvPr id="322" name="TextBox 108">
            <a:extLst>
              <a:ext uri="{FF2B5EF4-FFF2-40B4-BE49-F238E27FC236}">
                <a16:creationId xmlns:a16="http://schemas.microsoft.com/office/drawing/2014/main" id="{22DFA1EE-9C1E-3240-960A-605A7F080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0938" y="4380704"/>
            <a:ext cx="333746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 anchorCtr="0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latin typeface="+mn-lt"/>
                <a:cs typeface="Tahoma" panose="020B0604030504040204" pitchFamily="34" charset="0"/>
              </a:rPr>
              <a:t>NC</a:t>
            </a:r>
          </a:p>
        </p:txBody>
      </p:sp>
      <p:sp>
        <p:nvSpPr>
          <p:cNvPr id="328" name="TextBox 114">
            <a:extLst>
              <a:ext uri="{FF2B5EF4-FFF2-40B4-BE49-F238E27FC236}">
                <a16:creationId xmlns:a16="http://schemas.microsoft.com/office/drawing/2014/main" id="{F8F4ED7B-76F9-164B-AD1F-41CD28266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2929" y="3422558"/>
            <a:ext cx="319318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 anchorCtr="0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latin typeface="+mn-lt"/>
                <a:cs typeface="Tahoma" panose="020B0604030504040204" pitchFamily="34" charset="0"/>
              </a:rPr>
              <a:t>MI</a:t>
            </a:r>
          </a:p>
        </p:txBody>
      </p:sp>
      <p:sp>
        <p:nvSpPr>
          <p:cNvPr id="329" name="TextBox 115">
            <a:extLst>
              <a:ext uri="{FF2B5EF4-FFF2-40B4-BE49-F238E27FC236}">
                <a16:creationId xmlns:a16="http://schemas.microsoft.com/office/drawing/2014/main" id="{297DB3A8-55FA-2C45-925F-062F83BBE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3284" y="3295422"/>
            <a:ext cx="328937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 anchorCtr="0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latin typeface="+mn-lt"/>
                <a:cs typeface="Tahoma" panose="020B0604030504040204" pitchFamily="34" charset="0"/>
              </a:rPr>
              <a:t>WI</a:t>
            </a:r>
          </a:p>
        </p:txBody>
      </p:sp>
      <p:sp>
        <p:nvSpPr>
          <p:cNvPr id="330" name="TextBox 116">
            <a:extLst>
              <a:ext uri="{FF2B5EF4-FFF2-40B4-BE49-F238E27FC236}">
                <a16:creationId xmlns:a16="http://schemas.microsoft.com/office/drawing/2014/main" id="{539635AD-8FC6-3E4D-A9CB-40FBFDE05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3615" y="3070970"/>
            <a:ext cx="357790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 anchorCtr="0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latin typeface="+mn-lt"/>
                <a:cs typeface="Tahoma" panose="020B0604030504040204" pitchFamily="34" charset="0"/>
              </a:rPr>
              <a:t>MN</a:t>
            </a:r>
          </a:p>
        </p:txBody>
      </p:sp>
      <p:sp>
        <p:nvSpPr>
          <p:cNvPr id="336" name="TextBox 122">
            <a:extLst>
              <a:ext uri="{FF2B5EF4-FFF2-40B4-BE49-F238E27FC236}">
                <a16:creationId xmlns:a16="http://schemas.microsoft.com/office/drawing/2014/main" id="{DC116B91-786D-254A-B43E-84FCF6293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8605" y="3735425"/>
            <a:ext cx="332142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 anchorCtr="0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latin typeface="+mn-lt"/>
                <a:cs typeface="Tahoma" panose="020B0604030504040204" pitchFamily="34" charset="0"/>
              </a:rPr>
              <a:t>NV</a:t>
            </a:r>
          </a:p>
        </p:txBody>
      </p:sp>
      <p:sp>
        <p:nvSpPr>
          <p:cNvPr id="349" name="TextBox 135">
            <a:extLst>
              <a:ext uri="{FF2B5EF4-FFF2-40B4-BE49-F238E27FC236}">
                <a16:creationId xmlns:a16="http://schemas.microsoft.com/office/drawing/2014/main" id="{A692BAD7-8CB3-A048-A7FD-26619B4BC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2121" y="5497991"/>
            <a:ext cx="308098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 anchorCtr="0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latin typeface="+mn-lt"/>
                <a:cs typeface="Tahoma" panose="020B0604030504040204" pitchFamily="34" charset="0"/>
              </a:rPr>
              <a:t>FL</a:t>
            </a:r>
          </a:p>
        </p:txBody>
      </p:sp>
      <p:sp>
        <p:nvSpPr>
          <p:cNvPr id="138" name="TextBox 138">
            <a:extLst>
              <a:ext uri="{FF2B5EF4-FFF2-40B4-BE49-F238E27FC236}">
                <a16:creationId xmlns:a16="http://schemas.microsoft.com/office/drawing/2014/main" id="{E33D3951-3514-E340-8DBF-6CDE8F6C6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6980" y="3186629"/>
            <a:ext cx="450765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 anchorCtr="0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latin typeface="+mn-lt"/>
                <a:cs typeface="Tahoma" panose="020B0604030504040204" pitchFamily="34" charset="0"/>
              </a:rPr>
              <a:t>NH-4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F7F0E16A-71D3-7E46-9073-2E714E724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3889" y="2847174"/>
            <a:ext cx="429926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 anchorCtr="0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latin typeface="+mn-lt"/>
                <a:cs typeface="Tahoma" panose="020B0604030504040204" pitchFamily="34" charset="0"/>
              </a:rPr>
              <a:t>VT-3</a:t>
            </a:r>
          </a:p>
        </p:txBody>
      </p: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71B659C8-EDCF-D749-A34C-33C5AFC56288}"/>
              </a:ext>
            </a:extLst>
          </p:cNvPr>
          <p:cNvCxnSpPr>
            <a:cxnSpLocks/>
          </p:cNvCxnSpPr>
          <p:nvPr/>
        </p:nvCxnSpPr>
        <p:spPr>
          <a:xfrm flipH="1" flipV="1">
            <a:off x="1426891" y="4874254"/>
            <a:ext cx="103652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" name="Rectangle 361">
            <a:extLst>
              <a:ext uri="{FF2B5EF4-FFF2-40B4-BE49-F238E27FC236}">
                <a16:creationId xmlns:a16="http://schemas.microsoft.com/office/drawing/2014/main" id="{3D4D89AE-1190-6345-8EB3-EFB809359A3C}"/>
              </a:ext>
            </a:extLst>
          </p:cNvPr>
          <p:cNvSpPr/>
          <p:nvPr/>
        </p:nvSpPr>
        <p:spPr>
          <a:xfrm>
            <a:off x="765230" y="4691374"/>
            <a:ext cx="1113093" cy="411480"/>
          </a:xfrm>
          <a:prstGeom prst="rect">
            <a:avLst/>
          </a:prstGeom>
          <a:solidFill>
            <a:srgbClr val="F0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anchor="ctr" anchorCtr="0">
            <a:noAutofit/>
          </a:bodyPr>
          <a:lstStyle/>
          <a:p>
            <a:pPr algn="ctr">
              <a:defRPr/>
            </a:pPr>
            <a:r>
              <a:rPr lang="en-US" sz="1000" dirty="0">
                <a:solidFill>
                  <a:schemeClr val="tx1"/>
                </a:solidFill>
                <a:latin typeface="Georgia"/>
                <a:cs typeface="Georgia"/>
              </a:rPr>
              <a:t>Trump by 3.9 % (91,682 votes)</a:t>
            </a:r>
          </a:p>
        </p:txBody>
      </p:sp>
      <p:sp>
        <p:nvSpPr>
          <p:cNvPr id="368" name="Rectangle 367">
            <a:extLst>
              <a:ext uri="{FF2B5EF4-FFF2-40B4-BE49-F238E27FC236}">
                <a16:creationId xmlns:a16="http://schemas.microsoft.com/office/drawing/2014/main" id="{27FC6559-8227-0B4F-B9F5-D58D1A7079F8}"/>
              </a:ext>
            </a:extLst>
          </p:cNvPr>
          <p:cNvSpPr/>
          <p:nvPr/>
        </p:nvSpPr>
        <p:spPr>
          <a:xfrm>
            <a:off x="4765502" y="2187248"/>
            <a:ext cx="1005840" cy="411480"/>
          </a:xfrm>
          <a:prstGeom prst="rect">
            <a:avLst/>
          </a:prstGeom>
          <a:solidFill>
            <a:srgbClr val="F0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anchor="ctr" anchorCtr="0">
            <a:noAutofit/>
          </a:bodyPr>
          <a:lstStyle/>
          <a:p>
            <a:pPr algn="ctr">
              <a:defRPr/>
            </a:pPr>
            <a:r>
              <a:rPr lang="en-US" sz="1000" dirty="0">
                <a:solidFill>
                  <a:schemeClr val="tx1"/>
                </a:solidFill>
                <a:latin typeface="Georgia"/>
                <a:cs typeface="Georgia"/>
              </a:rPr>
              <a:t>Trump by 1% (27,257 votes)</a:t>
            </a:r>
          </a:p>
        </p:txBody>
      </p:sp>
      <p:cxnSp>
        <p:nvCxnSpPr>
          <p:cNvPr id="369" name="Straight Connector 368">
            <a:extLst>
              <a:ext uri="{FF2B5EF4-FFF2-40B4-BE49-F238E27FC236}">
                <a16:creationId xmlns:a16="http://schemas.microsoft.com/office/drawing/2014/main" id="{693C356A-4FC2-2C41-9D90-E285FC6D5C6F}"/>
              </a:ext>
            </a:extLst>
          </p:cNvPr>
          <p:cNvCxnSpPr>
            <a:cxnSpLocks/>
            <a:endCxn id="328" idx="0"/>
          </p:cNvCxnSpPr>
          <p:nvPr/>
        </p:nvCxnSpPr>
        <p:spPr>
          <a:xfrm flipH="1">
            <a:off x="5792588" y="2806445"/>
            <a:ext cx="259471" cy="6161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Rectangle 369">
            <a:extLst>
              <a:ext uri="{FF2B5EF4-FFF2-40B4-BE49-F238E27FC236}">
                <a16:creationId xmlns:a16="http://schemas.microsoft.com/office/drawing/2014/main" id="{1E7C38B2-E15D-B94D-A204-8F17258FCC77}"/>
              </a:ext>
            </a:extLst>
          </p:cNvPr>
          <p:cNvSpPr/>
          <p:nvPr/>
        </p:nvSpPr>
        <p:spPr>
          <a:xfrm>
            <a:off x="5794628" y="2649015"/>
            <a:ext cx="1065598" cy="411480"/>
          </a:xfrm>
          <a:prstGeom prst="rect">
            <a:avLst/>
          </a:prstGeom>
          <a:solidFill>
            <a:srgbClr val="F0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anchor="ctr" anchorCtr="0">
            <a:noAutofit/>
          </a:bodyPr>
          <a:lstStyle/>
          <a:p>
            <a:pPr algn="ctr">
              <a:defRPr/>
            </a:pPr>
            <a:r>
              <a:rPr lang="en-US" sz="1000" dirty="0">
                <a:solidFill>
                  <a:schemeClr val="tx1"/>
                </a:solidFill>
                <a:latin typeface="Georgia"/>
                <a:cs typeface="Georgia"/>
              </a:rPr>
              <a:t>Trump by 0.3% (13,080 votes)</a:t>
            </a:r>
          </a:p>
        </p:txBody>
      </p: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993F6E76-A760-1F41-94F6-8CE3E94DB874}"/>
              </a:ext>
            </a:extLst>
          </p:cNvPr>
          <p:cNvCxnSpPr>
            <a:cxnSpLocks/>
          </p:cNvCxnSpPr>
          <p:nvPr/>
        </p:nvCxnSpPr>
        <p:spPr>
          <a:xfrm flipH="1" flipV="1">
            <a:off x="6821501" y="4522036"/>
            <a:ext cx="770862" cy="4799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Rectangle 377">
            <a:extLst>
              <a:ext uri="{FF2B5EF4-FFF2-40B4-BE49-F238E27FC236}">
                <a16:creationId xmlns:a16="http://schemas.microsoft.com/office/drawing/2014/main" id="{8551C596-799F-9A4D-937B-DA570E837DE5}"/>
              </a:ext>
            </a:extLst>
          </p:cNvPr>
          <p:cNvSpPr/>
          <p:nvPr/>
        </p:nvSpPr>
        <p:spPr>
          <a:xfrm>
            <a:off x="7053460" y="4824598"/>
            <a:ext cx="1097280" cy="411480"/>
          </a:xfrm>
          <a:prstGeom prst="rect">
            <a:avLst/>
          </a:prstGeom>
          <a:solidFill>
            <a:srgbClr val="F0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anchor="ctr" anchorCtr="0">
            <a:noAutofit/>
          </a:bodyPr>
          <a:lstStyle/>
          <a:p>
            <a:pPr algn="ctr">
              <a:defRPr/>
            </a:pPr>
            <a:r>
              <a:rPr lang="en-US" sz="1000" dirty="0">
                <a:solidFill>
                  <a:schemeClr val="tx1"/>
                </a:solidFill>
                <a:latin typeface="Georgia"/>
                <a:cs typeface="Georgia"/>
              </a:rPr>
              <a:t>Trump by 3.8% (177,009 votes)</a:t>
            </a:r>
          </a:p>
        </p:txBody>
      </p:sp>
      <p:sp>
        <p:nvSpPr>
          <p:cNvPr id="153" name="TextBox 122">
            <a:extLst>
              <a:ext uri="{FF2B5EF4-FFF2-40B4-BE49-F238E27FC236}">
                <a16:creationId xmlns:a16="http://schemas.microsoft.com/office/drawing/2014/main" id="{DC116B91-786D-254A-B43E-84FCF6293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4626" y="4511812"/>
            <a:ext cx="325730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 anchorCtr="0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latin typeface="+mn-lt"/>
                <a:cs typeface="Tahoma" panose="020B0604030504040204" pitchFamily="34" charset="0"/>
              </a:rPr>
              <a:t>AZ</a:t>
            </a:r>
          </a:p>
        </p:txBody>
      </p:sp>
      <p:sp>
        <p:nvSpPr>
          <p:cNvPr id="154" name="TextBox 107">
            <a:extLst>
              <a:ext uri="{FF2B5EF4-FFF2-40B4-BE49-F238E27FC236}">
                <a16:creationId xmlns:a16="http://schemas.microsoft.com/office/drawing/2014/main" id="{FB74F169-E674-244A-950D-4DD99425C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8286" y="3120551"/>
            <a:ext cx="346569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 anchorCtr="0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latin typeface="+mn-lt"/>
                <a:cs typeface="Tahoma" panose="020B0604030504040204" pitchFamily="34" charset="0"/>
              </a:rPr>
              <a:t>NH</a:t>
            </a:r>
          </a:p>
        </p:txBody>
      </p: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993F6E76-A760-1F41-94F6-8CE3E94DB874}"/>
              </a:ext>
            </a:extLst>
          </p:cNvPr>
          <p:cNvCxnSpPr>
            <a:cxnSpLocks/>
          </p:cNvCxnSpPr>
          <p:nvPr/>
        </p:nvCxnSpPr>
        <p:spPr>
          <a:xfrm flipH="1" flipV="1">
            <a:off x="6821501" y="3733878"/>
            <a:ext cx="770862" cy="4799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993F6E76-A760-1F41-94F6-8CE3E94DB874}"/>
              </a:ext>
            </a:extLst>
          </p:cNvPr>
          <p:cNvCxnSpPr>
            <a:cxnSpLocks/>
          </p:cNvCxnSpPr>
          <p:nvPr/>
        </p:nvCxnSpPr>
        <p:spPr>
          <a:xfrm flipH="1" flipV="1">
            <a:off x="6613558" y="5632695"/>
            <a:ext cx="770862" cy="4799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6" name="Rectangle 375">
            <a:extLst>
              <a:ext uri="{FF2B5EF4-FFF2-40B4-BE49-F238E27FC236}">
                <a16:creationId xmlns:a16="http://schemas.microsoft.com/office/drawing/2014/main" id="{1FFD2C8C-7178-B64E-8AFE-EA2BFC6BDFEE}"/>
              </a:ext>
            </a:extLst>
          </p:cNvPr>
          <p:cNvSpPr/>
          <p:nvPr/>
        </p:nvSpPr>
        <p:spPr>
          <a:xfrm>
            <a:off x="7270803" y="3916247"/>
            <a:ext cx="1041321" cy="411480"/>
          </a:xfrm>
          <a:prstGeom prst="rect">
            <a:avLst/>
          </a:prstGeom>
          <a:solidFill>
            <a:srgbClr val="F0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anchor="ctr" anchorCtr="0">
            <a:noAutofit/>
          </a:bodyPr>
          <a:lstStyle/>
          <a:p>
            <a:pPr algn="ctr">
              <a:defRPr/>
            </a:pPr>
            <a:r>
              <a:rPr lang="en-US" sz="1000" dirty="0">
                <a:solidFill>
                  <a:schemeClr val="tx1"/>
                </a:solidFill>
                <a:latin typeface="Georgia"/>
                <a:cs typeface="Georgia"/>
              </a:rPr>
              <a:t>Trump by 1.2% (68,236 votes)</a:t>
            </a:r>
          </a:p>
        </p:txBody>
      </p:sp>
      <p:sp>
        <p:nvSpPr>
          <p:cNvPr id="380" name="Rectangle 379">
            <a:extLst>
              <a:ext uri="{FF2B5EF4-FFF2-40B4-BE49-F238E27FC236}">
                <a16:creationId xmlns:a16="http://schemas.microsoft.com/office/drawing/2014/main" id="{119F5DDE-9E54-8143-9838-EBA57FCFD1F5}"/>
              </a:ext>
            </a:extLst>
          </p:cNvPr>
          <p:cNvSpPr/>
          <p:nvPr/>
        </p:nvSpPr>
        <p:spPr>
          <a:xfrm>
            <a:off x="6845517" y="5843777"/>
            <a:ext cx="1097280" cy="411480"/>
          </a:xfrm>
          <a:prstGeom prst="rect">
            <a:avLst/>
          </a:prstGeom>
          <a:solidFill>
            <a:srgbClr val="F0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anchor="ctr" anchorCtr="0">
            <a:noAutofit/>
          </a:bodyPr>
          <a:lstStyle/>
          <a:p>
            <a:pPr algn="ctr">
              <a:defRPr/>
            </a:pPr>
            <a:r>
              <a:rPr lang="en-US" sz="1000" dirty="0">
                <a:solidFill>
                  <a:schemeClr val="tx1"/>
                </a:solidFill>
                <a:latin typeface="Georgia"/>
                <a:cs typeface="Georgia"/>
              </a:rPr>
              <a:t>Trump by 1.2% (112,911 votes)</a:t>
            </a:r>
          </a:p>
        </p:txBody>
      </p: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693C356A-4FC2-2C41-9D90-E285FC6D5C6F}"/>
              </a:ext>
            </a:extLst>
          </p:cNvPr>
          <p:cNvCxnSpPr>
            <a:cxnSpLocks/>
          </p:cNvCxnSpPr>
          <p:nvPr/>
        </p:nvCxnSpPr>
        <p:spPr>
          <a:xfrm flipH="1">
            <a:off x="5029491" y="2603066"/>
            <a:ext cx="259470" cy="6007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71B659C8-EDCF-D749-A34C-33C5AFC56288}"/>
              </a:ext>
            </a:extLst>
          </p:cNvPr>
          <p:cNvCxnSpPr>
            <a:cxnSpLocks/>
          </p:cNvCxnSpPr>
          <p:nvPr/>
        </p:nvCxnSpPr>
        <p:spPr>
          <a:xfrm flipH="1" flipV="1">
            <a:off x="1266342" y="3842206"/>
            <a:ext cx="63778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4" name="Rectangle 363">
            <a:extLst>
              <a:ext uri="{FF2B5EF4-FFF2-40B4-BE49-F238E27FC236}">
                <a16:creationId xmlns:a16="http://schemas.microsoft.com/office/drawing/2014/main" id="{F14F31B6-075A-FA4A-8782-B64042A90953}"/>
              </a:ext>
            </a:extLst>
          </p:cNvPr>
          <p:cNvSpPr/>
          <p:nvPr/>
        </p:nvSpPr>
        <p:spPr>
          <a:xfrm>
            <a:off x="400288" y="3680918"/>
            <a:ext cx="1130613" cy="411480"/>
          </a:xfrm>
          <a:prstGeom prst="rect">
            <a:avLst/>
          </a:prstGeom>
          <a:solidFill>
            <a:srgbClr val="F0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anchor="ctr" anchorCtr="0">
            <a:noAutofit/>
          </a:bodyPr>
          <a:lstStyle/>
          <a:p>
            <a:pPr algn="ctr">
              <a:defRPr/>
            </a:pPr>
            <a:r>
              <a:rPr lang="en-US" sz="1000" dirty="0">
                <a:solidFill>
                  <a:schemeClr val="tx1"/>
                </a:solidFill>
                <a:latin typeface="Georgia"/>
                <a:cs typeface="Georgia"/>
              </a:rPr>
              <a:t>Clinton by 2.4% (26,434 votes)</a:t>
            </a:r>
          </a:p>
        </p:txBody>
      </p: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693C356A-4FC2-2C41-9D90-E285FC6D5C6F}"/>
              </a:ext>
            </a:extLst>
          </p:cNvPr>
          <p:cNvCxnSpPr>
            <a:cxnSpLocks/>
          </p:cNvCxnSpPr>
          <p:nvPr/>
        </p:nvCxnSpPr>
        <p:spPr>
          <a:xfrm flipH="1" flipV="1">
            <a:off x="4357873" y="2361170"/>
            <a:ext cx="259470" cy="6007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Rectangle 365">
            <a:extLst>
              <a:ext uri="{FF2B5EF4-FFF2-40B4-BE49-F238E27FC236}">
                <a16:creationId xmlns:a16="http://schemas.microsoft.com/office/drawing/2014/main" id="{AAF8E81C-CC61-5C45-BBEE-18EEF4DB2969}"/>
              </a:ext>
            </a:extLst>
          </p:cNvPr>
          <p:cNvSpPr/>
          <p:nvPr/>
        </p:nvSpPr>
        <p:spPr>
          <a:xfrm>
            <a:off x="3456937" y="2188637"/>
            <a:ext cx="1138476" cy="411480"/>
          </a:xfrm>
          <a:prstGeom prst="rect">
            <a:avLst/>
          </a:prstGeom>
          <a:solidFill>
            <a:srgbClr val="F0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anchor="ctr" anchorCtr="0">
            <a:noAutofit/>
          </a:bodyPr>
          <a:lstStyle/>
          <a:p>
            <a:pPr algn="ctr">
              <a:defRPr/>
            </a:pPr>
            <a:r>
              <a:rPr lang="en-US" sz="1000" dirty="0">
                <a:solidFill>
                  <a:schemeClr val="tx1"/>
                </a:solidFill>
                <a:latin typeface="Georgia"/>
                <a:cs typeface="Georgia"/>
              </a:rPr>
              <a:t>Clinton by 1.5% (44,470 votes)</a:t>
            </a:r>
          </a:p>
        </p:txBody>
      </p: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993F6E76-A760-1F41-94F6-8CE3E94DB874}"/>
              </a:ext>
            </a:extLst>
          </p:cNvPr>
          <p:cNvCxnSpPr>
            <a:cxnSpLocks/>
          </p:cNvCxnSpPr>
          <p:nvPr/>
        </p:nvCxnSpPr>
        <p:spPr>
          <a:xfrm flipH="1" flipV="1">
            <a:off x="7227383" y="3211085"/>
            <a:ext cx="770862" cy="4799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4" name="Rectangle 373">
            <a:extLst>
              <a:ext uri="{FF2B5EF4-FFF2-40B4-BE49-F238E27FC236}">
                <a16:creationId xmlns:a16="http://schemas.microsoft.com/office/drawing/2014/main" id="{B9042477-2E4A-A84E-B4DC-A06A0D60AB7B}"/>
              </a:ext>
            </a:extLst>
          </p:cNvPr>
          <p:cNvSpPr/>
          <p:nvPr/>
        </p:nvSpPr>
        <p:spPr>
          <a:xfrm>
            <a:off x="7631329" y="3350004"/>
            <a:ext cx="1112383" cy="411480"/>
          </a:xfrm>
          <a:prstGeom prst="rect">
            <a:avLst/>
          </a:prstGeom>
          <a:solidFill>
            <a:srgbClr val="F0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anchor="ctr" anchorCtr="0">
            <a:noAutofit/>
          </a:bodyPr>
          <a:lstStyle/>
          <a:p>
            <a:pPr algn="ctr">
              <a:defRPr/>
            </a:pPr>
            <a:r>
              <a:rPr lang="en-US" sz="1000" dirty="0">
                <a:solidFill>
                  <a:schemeClr val="tx1"/>
                </a:solidFill>
                <a:latin typeface="Georgia"/>
                <a:cs typeface="Georgia"/>
              </a:rPr>
              <a:t>Clinton by 0.4% (2,701 votes)</a:t>
            </a:r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693C356A-4FC2-2C41-9D90-E285FC6D5C6F}"/>
              </a:ext>
            </a:extLst>
          </p:cNvPr>
          <p:cNvCxnSpPr>
            <a:cxnSpLocks/>
          </p:cNvCxnSpPr>
          <p:nvPr/>
        </p:nvCxnSpPr>
        <p:spPr>
          <a:xfrm flipH="1">
            <a:off x="7378297" y="2165084"/>
            <a:ext cx="259470" cy="6007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2" name="Rectangle 371">
            <a:extLst>
              <a:ext uri="{FF2B5EF4-FFF2-40B4-BE49-F238E27FC236}">
                <a16:creationId xmlns:a16="http://schemas.microsoft.com/office/drawing/2014/main" id="{5005D804-1E76-A04C-8EAB-4A42BD407063}"/>
              </a:ext>
            </a:extLst>
          </p:cNvPr>
          <p:cNvSpPr/>
          <p:nvPr/>
        </p:nvSpPr>
        <p:spPr>
          <a:xfrm>
            <a:off x="7182249" y="2052021"/>
            <a:ext cx="1067192" cy="411480"/>
          </a:xfrm>
          <a:prstGeom prst="rect">
            <a:avLst/>
          </a:prstGeom>
          <a:solidFill>
            <a:srgbClr val="F0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anchor="ctr" anchorCtr="0">
            <a:noAutofit/>
          </a:bodyPr>
          <a:lstStyle/>
          <a:p>
            <a:pPr algn="ctr">
              <a:defRPr/>
            </a:pPr>
            <a:r>
              <a:rPr lang="en-US" sz="1000" dirty="0">
                <a:solidFill>
                  <a:schemeClr val="tx1"/>
                </a:solidFill>
                <a:latin typeface="Georgia"/>
                <a:cs typeface="Georgia"/>
              </a:rPr>
              <a:t>Clinton by 2.7% (19,995 votes)</a:t>
            </a:r>
          </a:p>
        </p:txBody>
      </p:sp>
      <p:sp>
        <p:nvSpPr>
          <p:cNvPr id="166" name="TextBox 142"/>
          <p:cNvSpPr txBox="1">
            <a:spLocks noChangeArrowheads="1"/>
          </p:cNvSpPr>
          <p:nvPr/>
        </p:nvSpPr>
        <p:spPr bwMode="auto">
          <a:xfrm>
            <a:off x="6407088" y="2883666"/>
            <a:ext cx="3190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chemeClr val="bg1"/>
                </a:solidFill>
                <a:latin typeface="+mn-lt"/>
                <a:cs typeface="Verdana"/>
              </a:rPr>
              <a:t>VT</a:t>
            </a:r>
          </a:p>
        </p:txBody>
      </p:sp>
      <p:sp>
        <p:nvSpPr>
          <p:cNvPr id="167" name="TextBox 102"/>
          <p:cNvSpPr txBox="1">
            <a:spLocks noChangeArrowheads="1"/>
          </p:cNvSpPr>
          <p:nvPr/>
        </p:nvSpPr>
        <p:spPr bwMode="auto">
          <a:xfrm>
            <a:off x="5893285" y="3823912"/>
            <a:ext cx="344451" cy="2159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latin typeface="+mn-lt"/>
                <a:cs typeface="Verdana"/>
              </a:rPr>
              <a:t>OH</a:t>
            </a:r>
          </a:p>
        </p:txBody>
      </p:sp>
      <p:sp>
        <p:nvSpPr>
          <p:cNvPr id="168" name="TextBox 103"/>
          <p:cNvSpPr txBox="1">
            <a:spLocks noChangeArrowheads="1"/>
          </p:cNvSpPr>
          <p:nvPr/>
        </p:nvSpPr>
        <p:spPr bwMode="auto">
          <a:xfrm>
            <a:off x="6168849" y="3994757"/>
            <a:ext cx="364202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latin typeface="+mn-lt"/>
                <a:cs typeface="Verdana"/>
              </a:rPr>
              <a:t>WV</a:t>
            </a:r>
          </a:p>
        </p:txBody>
      </p:sp>
      <p:sp>
        <p:nvSpPr>
          <p:cNvPr id="169" name="TextBox 104"/>
          <p:cNvSpPr txBox="1">
            <a:spLocks noChangeArrowheads="1"/>
          </p:cNvSpPr>
          <p:nvPr/>
        </p:nvSpPr>
        <p:spPr bwMode="auto">
          <a:xfrm>
            <a:off x="6495161" y="4093065"/>
            <a:ext cx="325730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latin typeface="+mn-lt"/>
                <a:cs typeface="Verdana"/>
              </a:rPr>
              <a:t>VA</a:t>
            </a:r>
          </a:p>
        </p:txBody>
      </p:sp>
      <p:sp>
        <p:nvSpPr>
          <p:cNvPr id="171" name="TextBox 106"/>
          <p:cNvSpPr txBox="1">
            <a:spLocks noChangeArrowheads="1"/>
          </p:cNvSpPr>
          <p:nvPr/>
        </p:nvSpPr>
        <p:spPr bwMode="auto">
          <a:xfrm>
            <a:off x="6275295" y="3322130"/>
            <a:ext cx="326991" cy="2159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latin typeface="+mn-lt"/>
                <a:cs typeface="Verdana"/>
              </a:rPr>
              <a:t>NY</a:t>
            </a:r>
          </a:p>
        </p:txBody>
      </p:sp>
      <p:sp>
        <p:nvSpPr>
          <p:cNvPr id="172" name="TextBox 109"/>
          <p:cNvSpPr txBox="1">
            <a:spLocks noChangeArrowheads="1"/>
          </p:cNvSpPr>
          <p:nvPr/>
        </p:nvSpPr>
        <p:spPr bwMode="auto">
          <a:xfrm>
            <a:off x="6304281" y="4668473"/>
            <a:ext cx="326432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latin typeface="+mn-lt"/>
                <a:cs typeface="Verdana"/>
              </a:rPr>
              <a:t>SC</a:t>
            </a:r>
          </a:p>
        </p:txBody>
      </p:sp>
      <p:sp>
        <p:nvSpPr>
          <p:cNvPr id="173" name="TextBox 110"/>
          <p:cNvSpPr txBox="1">
            <a:spLocks noChangeArrowheads="1"/>
          </p:cNvSpPr>
          <p:nvPr/>
        </p:nvSpPr>
        <p:spPr bwMode="auto">
          <a:xfrm>
            <a:off x="6011931" y="4883917"/>
            <a:ext cx="338554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latin typeface="+mn-lt"/>
                <a:cs typeface="Verdana"/>
              </a:rPr>
              <a:t>GA</a:t>
            </a:r>
          </a:p>
        </p:txBody>
      </p:sp>
      <p:sp>
        <p:nvSpPr>
          <p:cNvPr id="174" name="TextBox 112"/>
          <p:cNvSpPr txBox="1">
            <a:spLocks noChangeArrowheads="1"/>
          </p:cNvSpPr>
          <p:nvPr/>
        </p:nvSpPr>
        <p:spPr bwMode="auto">
          <a:xfrm>
            <a:off x="5714396" y="4188505"/>
            <a:ext cx="325730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latin typeface="+mn-lt"/>
                <a:cs typeface="Verdana"/>
              </a:rPr>
              <a:t>KY</a:t>
            </a:r>
          </a:p>
        </p:txBody>
      </p:sp>
      <p:sp>
        <p:nvSpPr>
          <p:cNvPr id="175" name="TextBox 113"/>
          <p:cNvSpPr txBox="1">
            <a:spLocks noChangeArrowheads="1"/>
          </p:cNvSpPr>
          <p:nvPr/>
        </p:nvSpPr>
        <p:spPr bwMode="auto">
          <a:xfrm>
            <a:off x="5540731" y="3855331"/>
            <a:ext cx="303180" cy="2159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latin typeface="+mn-lt"/>
                <a:cs typeface="Verdana"/>
              </a:rPr>
              <a:t>IN</a:t>
            </a:r>
          </a:p>
        </p:txBody>
      </p:sp>
      <p:sp>
        <p:nvSpPr>
          <p:cNvPr id="176" name="TextBox 118"/>
          <p:cNvSpPr txBox="1">
            <a:spLocks noChangeArrowheads="1"/>
          </p:cNvSpPr>
          <p:nvPr/>
        </p:nvSpPr>
        <p:spPr bwMode="auto">
          <a:xfrm>
            <a:off x="4823221" y="5102506"/>
            <a:ext cx="312906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latin typeface="+mn-lt"/>
                <a:cs typeface="Verdana"/>
              </a:rPr>
              <a:t>LA</a:t>
            </a:r>
          </a:p>
        </p:txBody>
      </p:sp>
      <p:sp>
        <p:nvSpPr>
          <p:cNvPr id="177" name="TextBox 119"/>
          <p:cNvSpPr txBox="1">
            <a:spLocks noChangeArrowheads="1"/>
          </p:cNvSpPr>
          <p:nvPr/>
        </p:nvSpPr>
        <p:spPr bwMode="auto">
          <a:xfrm>
            <a:off x="3795395" y="5087117"/>
            <a:ext cx="325730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latin typeface="+mn-lt"/>
                <a:cs typeface="Verdana"/>
              </a:rPr>
              <a:t>TX</a:t>
            </a:r>
          </a:p>
        </p:txBody>
      </p:sp>
      <p:sp>
        <p:nvSpPr>
          <p:cNvPr id="178" name="TextBox 120"/>
          <p:cNvSpPr txBox="1">
            <a:spLocks noChangeArrowheads="1"/>
          </p:cNvSpPr>
          <p:nvPr/>
        </p:nvSpPr>
        <p:spPr bwMode="auto">
          <a:xfrm>
            <a:off x="4136687" y="4556892"/>
            <a:ext cx="336515" cy="2159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latin typeface="+mn-lt"/>
                <a:cs typeface="Verdana"/>
              </a:rPr>
              <a:t>OK</a:t>
            </a:r>
          </a:p>
        </p:txBody>
      </p:sp>
      <p:sp>
        <p:nvSpPr>
          <p:cNvPr id="179" name="TextBox 121"/>
          <p:cNvSpPr txBox="1">
            <a:spLocks noChangeArrowheads="1"/>
          </p:cNvSpPr>
          <p:nvPr/>
        </p:nvSpPr>
        <p:spPr bwMode="auto">
          <a:xfrm>
            <a:off x="2346159" y="3280542"/>
            <a:ext cx="306895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latin typeface="+mn-lt"/>
                <a:cs typeface="Verdana"/>
              </a:rPr>
              <a:t>ID</a:t>
            </a:r>
          </a:p>
        </p:txBody>
      </p:sp>
      <p:sp>
        <p:nvSpPr>
          <p:cNvPr id="181" name="TextBox 123"/>
          <p:cNvSpPr txBox="1">
            <a:spLocks noChangeArrowheads="1"/>
          </p:cNvSpPr>
          <p:nvPr/>
        </p:nvSpPr>
        <p:spPr bwMode="auto">
          <a:xfrm>
            <a:off x="1663602" y="3058740"/>
            <a:ext cx="338554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latin typeface="+mn-lt"/>
                <a:cs typeface="Verdana"/>
              </a:rPr>
              <a:t>OR</a:t>
            </a:r>
          </a:p>
        </p:txBody>
      </p:sp>
      <p:sp>
        <p:nvSpPr>
          <p:cNvPr id="182" name="TextBox 124"/>
          <p:cNvSpPr txBox="1">
            <a:spLocks noChangeArrowheads="1"/>
          </p:cNvSpPr>
          <p:nvPr/>
        </p:nvSpPr>
        <p:spPr bwMode="auto">
          <a:xfrm>
            <a:off x="1827097" y="2577279"/>
            <a:ext cx="364202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latin typeface="+mn-lt"/>
                <a:cs typeface="Verdana"/>
              </a:rPr>
              <a:t>WA</a:t>
            </a:r>
          </a:p>
        </p:txBody>
      </p:sp>
      <p:sp>
        <p:nvSpPr>
          <p:cNvPr id="183" name="TextBox 125"/>
          <p:cNvSpPr txBox="1">
            <a:spLocks noChangeArrowheads="1"/>
          </p:cNvSpPr>
          <p:nvPr/>
        </p:nvSpPr>
        <p:spPr bwMode="auto">
          <a:xfrm>
            <a:off x="1576470" y="4074288"/>
            <a:ext cx="338554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latin typeface="+mn-lt"/>
                <a:cs typeface="Verdana"/>
              </a:rPr>
              <a:t>CA</a:t>
            </a:r>
          </a:p>
        </p:txBody>
      </p:sp>
      <p:sp>
        <p:nvSpPr>
          <p:cNvPr id="184" name="TextBox 127"/>
          <p:cNvSpPr txBox="1">
            <a:spLocks noChangeArrowheads="1"/>
          </p:cNvSpPr>
          <p:nvPr/>
        </p:nvSpPr>
        <p:spPr bwMode="auto">
          <a:xfrm>
            <a:off x="3033475" y="4647379"/>
            <a:ext cx="357151" cy="2159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latin typeface="+mn-lt"/>
                <a:cs typeface="Verdana"/>
              </a:rPr>
              <a:t>NM</a:t>
            </a:r>
          </a:p>
        </p:txBody>
      </p:sp>
      <p:sp>
        <p:nvSpPr>
          <p:cNvPr id="185" name="TextBox 128"/>
          <p:cNvSpPr txBox="1">
            <a:spLocks noChangeArrowheads="1"/>
          </p:cNvSpPr>
          <p:nvPr/>
        </p:nvSpPr>
        <p:spPr bwMode="auto">
          <a:xfrm>
            <a:off x="3199416" y="4017054"/>
            <a:ext cx="338554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latin typeface="+mn-lt"/>
                <a:cs typeface="Verdana"/>
              </a:rPr>
              <a:t>CO</a:t>
            </a:r>
          </a:p>
        </p:txBody>
      </p:sp>
      <p:sp>
        <p:nvSpPr>
          <p:cNvPr id="186" name="TextBox 129"/>
          <p:cNvSpPr txBox="1">
            <a:spLocks noChangeArrowheads="1"/>
          </p:cNvSpPr>
          <p:nvPr/>
        </p:nvSpPr>
        <p:spPr bwMode="auto">
          <a:xfrm>
            <a:off x="3037009" y="3412014"/>
            <a:ext cx="353975" cy="2159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latin typeface="+mn-lt"/>
                <a:cs typeface="Verdana"/>
              </a:rPr>
              <a:t>WY</a:t>
            </a:r>
          </a:p>
        </p:txBody>
      </p:sp>
      <p:sp>
        <p:nvSpPr>
          <p:cNvPr id="187" name="TextBox 130"/>
          <p:cNvSpPr txBox="1">
            <a:spLocks noChangeArrowheads="1"/>
          </p:cNvSpPr>
          <p:nvPr/>
        </p:nvSpPr>
        <p:spPr bwMode="auto">
          <a:xfrm>
            <a:off x="2882678" y="2875729"/>
            <a:ext cx="342864" cy="2159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latin typeface="+mn-lt"/>
                <a:cs typeface="Verdana"/>
              </a:rPr>
              <a:t>MT</a:t>
            </a:r>
          </a:p>
        </p:txBody>
      </p:sp>
      <p:sp>
        <p:nvSpPr>
          <p:cNvPr id="188" name="TextBox 131"/>
          <p:cNvSpPr txBox="1">
            <a:spLocks noChangeArrowheads="1"/>
          </p:cNvSpPr>
          <p:nvPr/>
        </p:nvSpPr>
        <p:spPr bwMode="auto">
          <a:xfrm>
            <a:off x="3862078" y="2894779"/>
            <a:ext cx="341277" cy="2159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latin typeface="+mn-lt"/>
                <a:cs typeface="Verdana"/>
              </a:rPr>
              <a:t>ND</a:t>
            </a:r>
          </a:p>
        </p:txBody>
      </p:sp>
      <p:sp>
        <p:nvSpPr>
          <p:cNvPr id="189" name="TextBox 132"/>
          <p:cNvSpPr txBox="1">
            <a:spLocks noChangeArrowheads="1"/>
          </p:cNvSpPr>
          <p:nvPr/>
        </p:nvSpPr>
        <p:spPr bwMode="auto">
          <a:xfrm>
            <a:off x="3862078" y="3290067"/>
            <a:ext cx="333845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latin typeface="+mn-lt"/>
                <a:cs typeface="Verdana"/>
              </a:rPr>
              <a:t>SD</a:t>
            </a:r>
          </a:p>
        </p:txBody>
      </p:sp>
      <p:sp>
        <p:nvSpPr>
          <p:cNvPr id="190" name="TextBox 133"/>
          <p:cNvSpPr txBox="1">
            <a:spLocks noChangeArrowheads="1"/>
          </p:cNvSpPr>
          <p:nvPr/>
        </p:nvSpPr>
        <p:spPr bwMode="auto">
          <a:xfrm>
            <a:off x="4636903" y="3610215"/>
            <a:ext cx="300082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latin typeface="+mn-lt"/>
                <a:cs typeface="Verdana"/>
              </a:rPr>
              <a:t>IA</a:t>
            </a:r>
          </a:p>
        </p:txBody>
      </p:sp>
      <p:sp>
        <p:nvSpPr>
          <p:cNvPr id="191" name="TextBox 134"/>
          <p:cNvSpPr txBox="1">
            <a:spLocks noChangeArrowheads="1"/>
          </p:cNvSpPr>
          <p:nvPr/>
        </p:nvSpPr>
        <p:spPr bwMode="auto">
          <a:xfrm>
            <a:off x="2468384" y="3885379"/>
            <a:ext cx="325404" cy="2159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latin typeface="+mn-lt"/>
                <a:cs typeface="Verdana"/>
              </a:rPr>
              <a:t>UT</a:t>
            </a:r>
          </a:p>
        </p:txBody>
      </p:sp>
      <p:sp>
        <p:nvSpPr>
          <p:cNvPr id="192" name="TextBox 136"/>
          <p:cNvSpPr txBox="1">
            <a:spLocks noChangeArrowheads="1"/>
          </p:cNvSpPr>
          <p:nvPr/>
        </p:nvSpPr>
        <p:spPr bwMode="auto">
          <a:xfrm>
            <a:off x="4778852" y="4626622"/>
            <a:ext cx="325404" cy="2159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latin typeface="+mn-lt"/>
                <a:cs typeface="Verdana"/>
              </a:rPr>
              <a:t>AR</a:t>
            </a:r>
          </a:p>
        </p:txBody>
      </p:sp>
      <p:sp>
        <p:nvSpPr>
          <p:cNvPr id="193" name="TextBox 137"/>
          <p:cNvSpPr txBox="1">
            <a:spLocks noChangeArrowheads="1"/>
          </p:cNvSpPr>
          <p:nvPr/>
        </p:nvSpPr>
        <p:spPr bwMode="auto">
          <a:xfrm>
            <a:off x="4748693" y="4105883"/>
            <a:ext cx="355563" cy="2159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latin typeface="+mn-lt"/>
                <a:cs typeface="Verdana"/>
              </a:rPr>
              <a:t>MO</a:t>
            </a:r>
          </a:p>
        </p:txBody>
      </p:sp>
      <p:sp>
        <p:nvSpPr>
          <p:cNvPr id="194" name="TextBox 138"/>
          <p:cNvSpPr txBox="1">
            <a:spLocks noChangeArrowheads="1"/>
          </p:cNvSpPr>
          <p:nvPr/>
        </p:nvSpPr>
        <p:spPr bwMode="auto">
          <a:xfrm>
            <a:off x="5185976" y="4863279"/>
            <a:ext cx="341259" cy="22941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latin typeface="+mn-lt"/>
                <a:cs typeface="Verdana"/>
              </a:rPr>
              <a:t>MS</a:t>
            </a:r>
          </a:p>
        </p:txBody>
      </p:sp>
      <p:sp>
        <p:nvSpPr>
          <p:cNvPr id="195" name="TextBox 139"/>
          <p:cNvSpPr txBox="1">
            <a:spLocks noChangeArrowheads="1"/>
          </p:cNvSpPr>
          <p:nvPr/>
        </p:nvSpPr>
        <p:spPr bwMode="auto">
          <a:xfrm>
            <a:off x="5577406" y="4887092"/>
            <a:ext cx="315879" cy="2159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latin typeface="+mn-lt"/>
                <a:cs typeface="Verdana"/>
              </a:rPr>
              <a:t>AL</a:t>
            </a:r>
          </a:p>
        </p:txBody>
      </p:sp>
      <p:sp>
        <p:nvSpPr>
          <p:cNvPr id="196" name="TextBox 140"/>
          <p:cNvSpPr txBox="1">
            <a:spLocks noChangeArrowheads="1"/>
          </p:cNvSpPr>
          <p:nvPr/>
        </p:nvSpPr>
        <p:spPr bwMode="auto">
          <a:xfrm>
            <a:off x="3963667" y="3717104"/>
            <a:ext cx="330165" cy="2159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latin typeface="+mn-lt"/>
                <a:cs typeface="Verdana"/>
              </a:rPr>
              <a:t>NE</a:t>
            </a:r>
          </a:p>
        </p:txBody>
      </p:sp>
      <p:sp>
        <p:nvSpPr>
          <p:cNvPr id="197" name="TextBox 141"/>
          <p:cNvSpPr txBox="1">
            <a:spLocks noChangeArrowheads="1"/>
          </p:cNvSpPr>
          <p:nvPr/>
        </p:nvSpPr>
        <p:spPr bwMode="auto">
          <a:xfrm>
            <a:off x="4058015" y="4127168"/>
            <a:ext cx="325880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latin typeface="+mn-lt"/>
                <a:cs typeface="Verdana"/>
              </a:rPr>
              <a:t>KS</a:t>
            </a:r>
          </a:p>
        </p:txBody>
      </p:sp>
      <p:sp>
        <p:nvSpPr>
          <p:cNvPr id="198" name="TextBox 153"/>
          <p:cNvSpPr txBox="1">
            <a:spLocks noChangeArrowheads="1"/>
          </p:cNvSpPr>
          <p:nvPr/>
        </p:nvSpPr>
        <p:spPr bwMode="auto">
          <a:xfrm>
            <a:off x="1576470" y="5356992"/>
            <a:ext cx="323816" cy="2159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latin typeface="+mn-lt"/>
                <a:cs typeface="Verdana"/>
              </a:rPr>
              <a:t>AK</a:t>
            </a:r>
          </a:p>
        </p:txBody>
      </p:sp>
      <p:sp>
        <p:nvSpPr>
          <p:cNvPr id="199" name="TextBox 107"/>
          <p:cNvSpPr txBox="1">
            <a:spLocks noChangeArrowheads="1"/>
          </p:cNvSpPr>
          <p:nvPr/>
        </p:nvSpPr>
        <p:spPr bwMode="auto">
          <a:xfrm>
            <a:off x="2616137" y="5669455"/>
            <a:ext cx="307975" cy="2159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latin typeface="+mn-lt"/>
                <a:cs typeface="Verdana"/>
              </a:rPr>
              <a:t>HI</a:t>
            </a:r>
          </a:p>
        </p:txBody>
      </p:sp>
      <p:sp>
        <p:nvSpPr>
          <p:cNvPr id="200" name="TextBox 117"/>
          <p:cNvSpPr txBox="1">
            <a:spLocks noChangeArrowheads="1"/>
          </p:cNvSpPr>
          <p:nvPr/>
        </p:nvSpPr>
        <p:spPr bwMode="auto">
          <a:xfrm>
            <a:off x="5198241" y="3842661"/>
            <a:ext cx="314067" cy="236009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latin typeface="Verdana"/>
                <a:cs typeface="Verdana"/>
              </a:rPr>
              <a:t>IL</a:t>
            </a:r>
          </a:p>
        </p:txBody>
      </p:sp>
      <p:sp>
        <p:nvSpPr>
          <p:cNvPr id="201" name="TextBox 106"/>
          <p:cNvSpPr txBox="1">
            <a:spLocks noChangeArrowheads="1"/>
          </p:cNvSpPr>
          <p:nvPr/>
        </p:nvSpPr>
        <p:spPr bwMode="auto">
          <a:xfrm>
            <a:off x="6716829" y="3272811"/>
            <a:ext cx="357448" cy="236009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latin typeface="Verdana"/>
                <a:cs typeface="Verdana"/>
              </a:rPr>
              <a:t>NY</a:t>
            </a:r>
          </a:p>
        </p:txBody>
      </p:sp>
      <p:sp>
        <p:nvSpPr>
          <p:cNvPr id="202" name="TextBox 142"/>
          <p:cNvSpPr txBox="1">
            <a:spLocks noChangeArrowheads="1"/>
          </p:cNvSpPr>
          <p:nvPr/>
        </p:nvSpPr>
        <p:spPr bwMode="auto">
          <a:xfrm>
            <a:off x="6909813" y="2841099"/>
            <a:ext cx="348809" cy="236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>
                <a:latin typeface="Verdana"/>
                <a:cs typeface="Verdana"/>
              </a:rPr>
              <a:t>VT</a:t>
            </a:r>
          </a:p>
        </p:txBody>
      </p:sp>
      <p:sp>
        <p:nvSpPr>
          <p:cNvPr id="136" name="TextBox 112"/>
          <p:cNvSpPr txBox="1">
            <a:spLocks noChangeArrowheads="1"/>
          </p:cNvSpPr>
          <p:nvPr/>
        </p:nvSpPr>
        <p:spPr bwMode="auto">
          <a:xfrm>
            <a:off x="5551531" y="4462479"/>
            <a:ext cx="325730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solidFill>
                  <a:schemeClr val="bg1"/>
                </a:solidFill>
                <a:latin typeface="+mn-lt"/>
                <a:cs typeface="Verdana"/>
              </a:rPr>
              <a:t>TN</a:t>
            </a:r>
          </a:p>
        </p:txBody>
      </p:sp>
      <p:pic>
        <p:nvPicPr>
          <p:cNvPr id="137" name="Picture 1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58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14"/>
          <p:cNvSpPr>
            <a:spLocks noChangeArrowheads="1"/>
          </p:cNvSpPr>
          <p:nvPr/>
        </p:nvSpPr>
        <p:spPr bwMode="auto">
          <a:xfrm>
            <a:off x="411285" y="1654938"/>
            <a:ext cx="2824227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AS A PERCENTAGE OF TOTAL RESPONSES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Democrats hold about a 7-point lead in generic ballot polling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11285" y="1410121"/>
            <a:ext cx="5617314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Georgia"/>
                <a:cs typeface="Georgia"/>
              </a:rPr>
              <a:t>Do you prefer a Congress controlled by Republicans or Democrats?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2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Daniel Stublen | Slide last updated on: August 13, 2018</a:t>
            </a:r>
          </a:p>
        </p:txBody>
      </p:sp>
      <p:sp>
        <p:nvSpPr>
          <p:cNvPr id="24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RealClearPolitics.com, FiveThirtyEight.com, NBC News/WSJ survey, 2018.</a:t>
            </a:r>
          </a:p>
        </p:txBody>
      </p:sp>
      <p:sp>
        <p:nvSpPr>
          <p:cNvPr id="28" name="TextBox 1"/>
          <p:cNvSpPr txBox="1"/>
          <p:nvPr/>
        </p:nvSpPr>
        <p:spPr>
          <a:xfrm>
            <a:off x="1195162" y="5229795"/>
            <a:ext cx="1920240" cy="731520"/>
          </a:xfrm>
          <a:prstGeom prst="rect">
            <a:avLst/>
          </a:prstGeom>
          <a:solidFill>
            <a:schemeClr val="bg2"/>
          </a:solidFill>
          <a:ln w="28575">
            <a:noFill/>
            <a:prstDash val="dash"/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sz="1200" b="1" dirty="0">
                <a:solidFill>
                  <a:srgbClr val="0D3A70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D+3.9</a:t>
            </a:r>
            <a:endParaRPr lang="en-US" sz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120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RealClearPolitics</a:t>
            </a:r>
            <a:r>
              <a:rPr lang="en-US" sz="1200" baseline="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Average</a:t>
            </a:r>
          </a:p>
          <a:p>
            <a:pPr algn="ctr">
              <a:spcAft>
                <a:spcPts val="600"/>
              </a:spcAft>
            </a:pPr>
            <a:r>
              <a:rPr lang="en-US" sz="1200" baseline="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Week of August 12, 2018</a:t>
            </a:r>
          </a:p>
        </p:txBody>
      </p:sp>
      <p:sp>
        <p:nvSpPr>
          <p:cNvPr id="29" name="TextBox 2"/>
          <p:cNvSpPr txBox="1"/>
          <p:nvPr/>
        </p:nvSpPr>
        <p:spPr>
          <a:xfrm>
            <a:off x="3611881" y="5229794"/>
            <a:ext cx="1920240" cy="731520"/>
          </a:xfrm>
          <a:prstGeom prst="rect">
            <a:avLst/>
          </a:prstGeom>
          <a:solidFill>
            <a:schemeClr val="bg2"/>
          </a:solidFill>
          <a:ln w="28575">
            <a:noFill/>
            <a:prstDash val="dash"/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sz="1200" b="1" dirty="0">
                <a:solidFill>
                  <a:srgbClr val="0D3A70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D+6.5</a:t>
            </a:r>
          </a:p>
          <a:p>
            <a:pPr algn="ctr"/>
            <a:r>
              <a:rPr lang="en-US" sz="120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FiveThirtyEight</a:t>
            </a:r>
            <a:r>
              <a:rPr lang="en-US" sz="1200" baseline="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Average</a:t>
            </a:r>
          </a:p>
          <a:p>
            <a:pPr algn="ctr">
              <a:spcAft>
                <a:spcPts val="600"/>
              </a:spcAft>
            </a:pPr>
            <a:r>
              <a:rPr lang="en-US" sz="1200" baseline="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Week of August 12, 2018</a:t>
            </a:r>
            <a:endParaRPr lang="en-US" sz="1200" b="1" baseline="0" dirty="0">
              <a:solidFill>
                <a:srgbClr val="0D3A70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TextBox 3"/>
          <p:cNvSpPr txBox="1"/>
          <p:nvPr/>
        </p:nvSpPr>
        <p:spPr>
          <a:xfrm>
            <a:off x="6028599" y="5229795"/>
            <a:ext cx="1920240" cy="731520"/>
          </a:xfrm>
          <a:prstGeom prst="rect">
            <a:avLst/>
          </a:prstGeom>
          <a:solidFill>
            <a:schemeClr val="bg2"/>
          </a:solidFill>
          <a:ln w="28575">
            <a:noFill/>
            <a:prstDash val="dash"/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sz="1200" b="1" dirty="0">
                <a:solidFill>
                  <a:srgbClr val="0D3A70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D+6.0</a:t>
            </a:r>
          </a:p>
          <a:p>
            <a:pPr algn="ctr"/>
            <a:r>
              <a:rPr lang="en-US" sz="120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NBC News/WSJ</a:t>
            </a:r>
            <a:r>
              <a:rPr lang="en-US" sz="1200" baseline="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en-US" sz="1200" baseline="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Last poll: July 15, 2018:</a:t>
            </a:r>
            <a:endParaRPr lang="en-US" sz="1200" b="1" baseline="0" dirty="0">
              <a:solidFill>
                <a:srgbClr val="0D3A70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843" y="2011557"/>
            <a:ext cx="8230313" cy="283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53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14"/>
          <p:cNvSpPr>
            <a:spLocks noChangeArrowheads="1"/>
          </p:cNvSpPr>
          <p:nvPr/>
        </p:nvSpPr>
        <p:spPr bwMode="auto">
          <a:xfrm>
            <a:off x="404814" y="1654938"/>
            <a:ext cx="2824227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AS A PERCENTAGE OF TOTAL RESPONSES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Americans hold a pessimistic view of the country’s future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04814" y="1410121"/>
            <a:ext cx="5617314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Georgia"/>
                <a:cs typeface="Georgia"/>
              </a:rPr>
              <a:t>In what direction is the country headed?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2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Daniel Stublen | Slide last updated on: August 6, 2018</a:t>
            </a:r>
          </a:p>
        </p:txBody>
      </p:sp>
      <p:sp>
        <p:nvSpPr>
          <p:cNvPr id="24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RealClearPolitics.com, NBC News/WSJ survey, 2018.</a:t>
            </a:r>
          </a:p>
        </p:txBody>
      </p:sp>
      <p:sp>
        <p:nvSpPr>
          <p:cNvPr id="28" name="TextBox 1"/>
          <p:cNvSpPr txBox="1"/>
          <p:nvPr/>
        </p:nvSpPr>
        <p:spPr>
          <a:xfrm>
            <a:off x="2041323" y="5229795"/>
            <a:ext cx="1920240" cy="731520"/>
          </a:xfrm>
          <a:prstGeom prst="rect">
            <a:avLst/>
          </a:prstGeom>
          <a:solidFill>
            <a:schemeClr val="bg2"/>
          </a:solidFill>
          <a:ln w="28575">
            <a:noFill/>
            <a:prstDash val="dash"/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40.1%</a:t>
            </a:r>
            <a:r>
              <a:rPr lang="en-US" sz="1200" b="1" dirty="0">
                <a:solidFill>
                  <a:schemeClr val="accent1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	52.6%</a:t>
            </a:r>
            <a:endParaRPr lang="en-US" sz="600" dirty="0">
              <a:solidFill>
                <a:schemeClr val="accent1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120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RealClearPolitics</a:t>
            </a:r>
            <a:r>
              <a:rPr lang="en-US" sz="1200" baseline="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Average</a:t>
            </a:r>
          </a:p>
          <a:p>
            <a:pPr algn="ctr">
              <a:spcAft>
                <a:spcPts val="600"/>
              </a:spcAft>
            </a:pPr>
            <a:r>
              <a:rPr lang="en-US" sz="1200" baseline="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Week of August </a:t>
            </a:r>
            <a:r>
              <a:rPr lang="en-US" sz="120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1200" baseline="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2018</a:t>
            </a:r>
          </a:p>
        </p:txBody>
      </p:sp>
      <p:sp>
        <p:nvSpPr>
          <p:cNvPr id="30" name="TextBox 3"/>
          <p:cNvSpPr txBox="1"/>
          <p:nvPr/>
        </p:nvSpPr>
        <p:spPr>
          <a:xfrm>
            <a:off x="5346211" y="5229795"/>
            <a:ext cx="1920240" cy="731520"/>
          </a:xfrm>
          <a:prstGeom prst="rect">
            <a:avLst/>
          </a:prstGeom>
          <a:solidFill>
            <a:schemeClr val="bg2"/>
          </a:solidFill>
          <a:ln w="28575">
            <a:noFill/>
            <a:prstDash val="dash"/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36%</a:t>
            </a:r>
            <a:r>
              <a:rPr lang="en-US" sz="1200" b="1" dirty="0">
                <a:solidFill>
                  <a:schemeClr val="accent1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		55%</a:t>
            </a:r>
          </a:p>
          <a:p>
            <a:pPr algn="ctr"/>
            <a:r>
              <a:rPr lang="en-US" sz="120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NBC News/WSJ</a:t>
            </a:r>
            <a:r>
              <a:rPr lang="en-US" sz="1200" baseline="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en-US" sz="1200" baseline="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Last poll: June</a:t>
            </a:r>
            <a:r>
              <a:rPr lang="en-US" sz="120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4</a:t>
            </a:r>
            <a:r>
              <a:rPr lang="en-US" sz="1200" baseline="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2018:</a:t>
            </a:r>
            <a:endParaRPr lang="en-US" sz="1200" b="1" baseline="0" dirty="0">
              <a:solidFill>
                <a:srgbClr val="0D3A70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510" y="2044188"/>
            <a:ext cx="8230313" cy="2926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02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14"/>
          <p:cNvSpPr>
            <a:spLocks noChangeArrowheads="1"/>
          </p:cNvSpPr>
          <p:nvPr/>
        </p:nvSpPr>
        <p:spPr bwMode="auto">
          <a:xfrm>
            <a:off x="411285" y="1654938"/>
            <a:ext cx="2824227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AS A PERCENTAGE OF TOTAL RESPONSES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Trump’s approval rating has hovered in the low 40% range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11284" y="1410121"/>
            <a:ext cx="643147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Georgia"/>
                <a:cs typeface="Georgia"/>
              </a:rPr>
              <a:t>Do you approve or disapprove of President Trump’s job performance?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2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Daniel Stublen | Slide last updated on: August 13, 2018</a:t>
            </a:r>
          </a:p>
        </p:txBody>
      </p:sp>
      <p:sp>
        <p:nvSpPr>
          <p:cNvPr id="24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RealClearPolitics.com, FiveThirtyEight.com, NBC News/WSJ, 2018.</a:t>
            </a:r>
          </a:p>
        </p:txBody>
      </p:sp>
      <p:sp>
        <p:nvSpPr>
          <p:cNvPr id="28" name="TextBox 1"/>
          <p:cNvSpPr txBox="1"/>
          <p:nvPr/>
        </p:nvSpPr>
        <p:spPr>
          <a:xfrm>
            <a:off x="1195162" y="5229795"/>
            <a:ext cx="1920240" cy="731520"/>
          </a:xfrm>
          <a:prstGeom prst="rect">
            <a:avLst/>
          </a:prstGeom>
          <a:solidFill>
            <a:schemeClr val="bg2"/>
          </a:solidFill>
          <a:ln w="28575">
            <a:noFill/>
            <a:prstDash val="dash"/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43.3%</a:t>
            </a:r>
            <a:r>
              <a:rPr lang="en-US" sz="1200" b="1" dirty="0">
                <a:solidFill>
                  <a:srgbClr val="0D3A70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1200" b="1" dirty="0">
                <a:solidFill>
                  <a:schemeClr val="accent1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52.1%</a:t>
            </a:r>
            <a:endParaRPr lang="en-US" sz="600" dirty="0">
              <a:solidFill>
                <a:schemeClr val="accent1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120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RealClearPolitics</a:t>
            </a:r>
            <a:r>
              <a:rPr lang="en-US" sz="1200" baseline="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Average</a:t>
            </a:r>
          </a:p>
          <a:p>
            <a:pPr algn="ctr">
              <a:spcAft>
                <a:spcPts val="600"/>
              </a:spcAft>
            </a:pPr>
            <a:r>
              <a:rPr lang="en-US" sz="1200" baseline="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Week of August 12, 2018</a:t>
            </a:r>
          </a:p>
        </p:txBody>
      </p:sp>
      <p:sp>
        <p:nvSpPr>
          <p:cNvPr id="29" name="TextBox 2"/>
          <p:cNvSpPr txBox="1"/>
          <p:nvPr/>
        </p:nvSpPr>
        <p:spPr>
          <a:xfrm>
            <a:off x="3611881" y="5221248"/>
            <a:ext cx="1920240" cy="731520"/>
          </a:xfrm>
          <a:prstGeom prst="rect">
            <a:avLst/>
          </a:prstGeom>
          <a:solidFill>
            <a:schemeClr val="bg2"/>
          </a:solidFill>
          <a:ln w="28575">
            <a:noFill/>
            <a:prstDash val="dash"/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41.8%</a:t>
            </a:r>
            <a:r>
              <a:rPr lang="en-US" sz="1200" b="1" dirty="0">
                <a:solidFill>
                  <a:srgbClr val="0D3A70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1200" b="1" dirty="0">
                <a:solidFill>
                  <a:schemeClr val="accent1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52.5%</a:t>
            </a:r>
          </a:p>
          <a:p>
            <a:pPr algn="ctr"/>
            <a:r>
              <a:rPr lang="en-US" sz="120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FiveThirtyEight</a:t>
            </a:r>
            <a:r>
              <a:rPr lang="en-US" sz="1200" baseline="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Average</a:t>
            </a:r>
          </a:p>
          <a:p>
            <a:pPr algn="ctr">
              <a:spcAft>
                <a:spcPts val="600"/>
              </a:spcAft>
            </a:pPr>
            <a:r>
              <a:rPr lang="en-US" sz="1200" baseline="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Week of August 12, 2018</a:t>
            </a:r>
            <a:endParaRPr lang="en-US" sz="1200" b="1" baseline="0" dirty="0">
              <a:solidFill>
                <a:srgbClr val="0D3A70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TextBox 3"/>
          <p:cNvSpPr txBox="1"/>
          <p:nvPr/>
        </p:nvSpPr>
        <p:spPr>
          <a:xfrm>
            <a:off x="6028599" y="5229795"/>
            <a:ext cx="1920240" cy="731520"/>
          </a:xfrm>
          <a:prstGeom prst="rect">
            <a:avLst/>
          </a:prstGeom>
          <a:solidFill>
            <a:schemeClr val="bg2"/>
          </a:solidFill>
          <a:ln w="28575">
            <a:noFill/>
            <a:prstDash val="dash"/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45%</a:t>
            </a:r>
            <a:r>
              <a:rPr lang="en-US" sz="1200" b="1" dirty="0">
                <a:solidFill>
                  <a:srgbClr val="0D3A70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en-US" sz="1200" b="1" dirty="0">
                <a:solidFill>
                  <a:schemeClr val="accent1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52%</a:t>
            </a:r>
          </a:p>
          <a:p>
            <a:pPr algn="ctr"/>
            <a:r>
              <a:rPr lang="en-US" sz="120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NBC News/WSJ</a:t>
            </a:r>
            <a:r>
              <a:rPr lang="en-US" sz="1200" baseline="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en-US" sz="1200" baseline="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Last poll: July 15, 2018:</a:t>
            </a:r>
            <a:endParaRPr lang="en-US" sz="1200" b="1" baseline="0" dirty="0">
              <a:solidFill>
                <a:srgbClr val="0D3A70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795" y="1986744"/>
            <a:ext cx="8236410" cy="2926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607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175" y="1931937"/>
            <a:ext cx="6401355" cy="4115157"/>
          </a:xfrm>
          <a:prstGeom prst="rect">
            <a:avLst/>
          </a:prstGeom>
        </p:spPr>
      </p:pic>
      <p:sp>
        <p:nvSpPr>
          <p:cNvPr id="43" name="Rectangle 14"/>
          <p:cNvSpPr>
            <a:spLocks noChangeArrowheads="1"/>
          </p:cNvSpPr>
          <p:nvPr/>
        </p:nvSpPr>
        <p:spPr bwMode="auto">
          <a:xfrm>
            <a:off x="411285" y="1654938"/>
            <a:ext cx="3124395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NBC/WSJ; AS A PERCENTAGE OF TOTAL RESPONSES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More people strongly disapprove of President Trump’s job performance than strongly approve 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11284" y="1410121"/>
            <a:ext cx="7094416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Georgia"/>
                <a:cs typeface="Georgia"/>
              </a:rPr>
              <a:t>How much do you approve or disapprove of President Trump’s job performance?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2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Daniel Stublen | Slide last updated on: July 25, 2018</a:t>
            </a:r>
          </a:p>
        </p:txBody>
      </p:sp>
      <p:sp>
        <p:nvSpPr>
          <p:cNvPr id="24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NBC News/WSJ survey, 2018.</a:t>
            </a:r>
          </a:p>
        </p:txBody>
      </p:sp>
      <p:sp>
        <p:nvSpPr>
          <p:cNvPr id="10" name="TextBox 2"/>
          <p:cNvSpPr txBox="1"/>
          <p:nvPr/>
        </p:nvSpPr>
        <p:spPr>
          <a:xfrm>
            <a:off x="6819900" y="4573444"/>
            <a:ext cx="1371600" cy="548640"/>
          </a:xfrm>
          <a:prstGeom prst="rect">
            <a:avLst/>
          </a:prstGeom>
          <a:solidFill>
            <a:schemeClr val="bg2"/>
          </a:solidFill>
          <a:ln w="28575">
            <a:noFill/>
            <a:prstDash val="dash"/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45%</a:t>
            </a:r>
          </a:p>
          <a:p>
            <a:pPr algn="ctr"/>
            <a:r>
              <a:rPr lang="en-US" sz="120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Total approve</a:t>
            </a:r>
            <a:endParaRPr lang="en-US" sz="1200" baseline="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Box 2"/>
          <p:cNvSpPr txBox="1"/>
          <p:nvPr/>
        </p:nvSpPr>
        <p:spPr>
          <a:xfrm>
            <a:off x="6819900" y="3353756"/>
            <a:ext cx="1371600" cy="548640"/>
          </a:xfrm>
          <a:prstGeom prst="rect">
            <a:avLst/>
          </a:prstGeom>
          <a:solidFill>
            <a:schemeClr val="bg2"/>
          </a:solidFill>
          <a:ln w="28575">
            <a:noFill/>
            <a:prstDash val="dash"/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sz="1200" b="1" dirty="0">
                <a:solidFill>
                  <a:schemeClr val="accent1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52%</a:t>
            </a:r>
          </a:p>
          <a:p>
            <a:pPr algn="ctr"/>
            <a:r>
              <a:rPr lang="en-US" sz="120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Total disapprove</a:t>
            </a:r>
            <a:endParaRPr lang="en-US" sz="1200" baseline="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335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285" y="2013382"/>
            <a:ext cx="6828112" cy="4060288"/>
          </a:xfrm>
          <a:prstGeom prst="rect">
            <a:avLst/>
          </a:prstGeom>
        </p:spPr>
      </p:pic>
      <p:sp>
        <p:nvSpPr>
          <p:cNvPr id="43" name="Rectangle 14"/>
          <p:cNvSpPr>
            <a:spLocks noChangeArrowheads="1"/>
          </p:cNvSpPr>
          <p:nvPr/>
        </p:nvSpPr>
        <p:spPr bwMode="auto">
          <a:xfrm>
            <a:off x="411285" y="1654938"/>
            <a:ext cx="2824227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AS A PERCENTAGE OF TOTAL RESPONSES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Americans hold a generally negative view towards both parties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11284" y="1410121"/>
            <a:ext cx="643147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Georgia"/>
                <a:cs typeface="Georgia"/>
              </a:rPr>
              <a:t>Do you approve or disapprove of the Democratic/Republican party?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2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Daniel Stublen | Slide last updated on: July 25, 2018</a:t>
            </a:r>
          </a:p>
        </p:txBody>
      </p:sp>
      <p:sp>
        <p:nvSpPr>
          <p:cNvPr id="24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NBC News/WSJ survey, 2018.</a:t>
            </a:r>
          </a:p>
        </p:txBody>
      </p:sp>
      <p:sp>
        <p:nvSpPr>
          <p:cNvPr id="29" name="TextBox 2"/>
          <p:cNvSpPr txBox="1"/>
          <p:nvPr/>
        </p:nvSpPr>
        <p:spPr>
          <a:xfrm>
            <a:off x="6998930" y="3245024"/>
            <a:ext cx="1371600" cy="548640"/>
          </a:xfrm>
          <a:prstGeom prst="rect">
            <a:avLst/>
          </a:prstGeom>
          <a:solidFill>
            <a:schemeClr val="bg2"/>
          </a:solidFill>
          <a:ln w="28575">
            <a:noFill/>
            <a:prstDash val="dash"/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35%</a:t>
            </a:r>
          </a:p>
          <a:p>
            <a:pPr algn="ctr"/>
            <a:r>
              <a:rPr lang="en-US" sz="120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Total approve</a:t>
            </a:r>
            <a:endParaRPr lang="en-US" sz="1200" baseline="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2"/>
          <p:cNvSpPr txBox="1"/>
          <p:nvPr/>
        </p:nvSpPr>
        <p:spPr>
          <a:xfrm>
            <a:off x="6998930" y="2371838"/>
            <a:ext cx="1371600" cy="548640"/>
          </a:xfrm>
          <a:prstGeom prst="rect">
            <a:avLst/>
          </a:prstGeom>
          <a:solidFill>
            <a:schemeClr val="bg2"/>
          </a:solidFill>
          <a:ln w="28575">
            <a:noFill/>
            <a:prstDash val="dash"/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sz="1200" b="1" dirty="0">
                <a:solidFill>
                  <a:schemeClr val="accent1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46%</a:t>
            </a:r>
          </a:p>
          <a:p>
            <a:pPr algn="ctr"/>
            <a:r>
              <a:rPr lang="en-US" sz="120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Total disapprove</a:t>
            </a:r>
            <a:endParaRPr lang="en-US" sz="1200" baseline="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TextBox 2"/>
          <p:cNvSpPr txBox="1"/>
          <p:nvPr/>
        </p:nvSpPr>
        <p:spPr>
          <a:xfrm>
            <a:off x="6998930" y="5365158"/>
            <a:ext cx="1371600" cy="548640"/>
          </a:xfrm>
          <a:prstGeom prst="rect">
            <a:avLst/>
          </a:prstGeom>
          <a:solidFill>
            <a:schemeClr val="bg2"/>
          </a:solidFill>
          <a:ln w="28575">
            <a:noFill/>
            <a:prstDash val="dash"/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34%</a:t>
            </a:r>
          </a:p>
          <a:p>
            <a:pPr algn="ctr"/>
            <a:r>
              <a:rPr lang="en-US" sz="120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Total approve</a:t>
            </a:r>
            <a:endParaRPr lang="en-US" sz="1200" baseline="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TextBox 2"/>
          <p:cNvSpPr txBox="1"/>
          <p:nvPr/>
        </p:nvSpPr>
        <p:spPr>
          <a:xfrm>
            <a:off x="6998930" y="4509728"/>
            <a:ext cx="1371600" cy="548640"/>
          </a:xfrm>
          <a:prstGeom prst="rect">
            <a:avLst/>
          </a:prstGeom>
          <a:solidFill>
            <a:schemeClr val="bg2"/>
          </a:solidFill>
          <a:ln w="28575">
            <a:noFill/>
            <a:prstDash val="dash"/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sz="1200" b="1" dirty="0">
                <a:solidFill>
                  <a:schemeClr val="accent1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43%</a:t>
            </a:r>
          </a:p>
          <a:p>
            <a:pPr algn="ctr"/>
            <a:r>
              <a:rPr lang="en-US" sz="1200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Total disapprove</a:t>
            </a:r>
            <a:endParaRPr lang="en-US" sz="1200" baseline="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409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14"/>
          <p:cNvSpPr>
            <a:spLocks noChangeArrowheads="1"/>
          </p:cNvSpPr>
          <p:nvPr/>
        </p:nvSpPr>
        <p:spPr bwMode="auto">
          <a:xfrm>
            <a:off x="411285" y="1654938"/>
            <a:ext cx="3330135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INDICES CALCULATED BY THE SURVEYING ORGANZATIONS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Consumer confidence has declined slightly in recent months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11284" y="1410121"/>
            <a:ext cx="643147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Georgia"/>
                <a:cs typeface="Georgia"/>
              </a:rPr>
              <a:t>Tracking polls of consumers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2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Daniel Stublen | Slide last updated on August 6, 2018</a:t>
            </a:r>
          </a:p>
        </p:txBody>
      </p:sp>
      <p:sp>
        <p:nvSpPr>
          <p:cNvPr id="24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Conference Board, 2018; University of Michigan Surveys of Consumers, 2018.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843" y="2033630"/>
            <a:ext cx="8230313" cy="402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153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14"/>
          <p:cNvSpPr>
            <a:spLocks noChangeArrowheads="1"/>
          </p:cNvSpPr>
          <p:nvPr/>
        </p:nvSpPr>
        <p:spPr bwMode="auto">
          <a:xfrm>
            <a:off x="411285" y="1654938"/>
            <a:ext cx="3634935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PERCENTAGE OF TOTAL LABOR FORCE; SEASONALLY ADJUSTED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The unemployment rate is at an almost historic low of 4%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11284" y="1410121"/>
            <a:ext cx="643147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Georgia"/>
                <a:cs typeface="Georgia"/>
              </a:rPr>
              <a:t>Monthly civilian unemployment rate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2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Daniel Stublen | Slide last updated on: August 13, 2018</a:t>
            </a:r>
          </a:p>
        </p:txBody>
      </p:sp>
      <p:sp>
        <p:nvSpPr>
          <p:cNvPr id="24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Bureau of Labor Statistics, 2018.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409" y="1934362"/>
            <a:ext cx="8285182" cy="410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054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ational Journal">
      <a:dk1>
        <a:sysClr val="windowText" lastClr="000000"/>
      </a:dk1>
      <a:lt1>
        <a:sysClr val="window" lastClr="FFFFFF"/>
      </a:lt1>
      <a:dk2>
        <a:srgbClr val="8DB3E2"/>
      </a:dk2>
      <a:lt2>
        <a:srgbClr val="F0EAE3"/>
      </a:lt2>
      <a:accent1>
        <a:srgbClr val="B22830"/>
      </a:accent1>
      <a:accent2>
        <a:srgbClr val="0D3A70"/>
      </a:accent2>
      <a:accent3>
        <a:srgbClr val="9BBB59"/>
      </a:accent3>
      <a:accent4>
        <a:srgbClr val="8064A2"/>
      </a:accent4>
      <a:accent5>
        <a:srgbClr val="CFB53B"/>
      </a:accent5>
      <a:accent6>
        <a:srgbClr val="F79646"/>
      </a:accent6>
      <a:hlink>
        <a:srgbClr val="0000FF"/>
      </a:hlink>
      <a:folHlink>
        <a:srgbClr val="800080"/>
      </a:folHlink>
    </a:clrScheme>
    <a:fontScheme name="National Journal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0EAE3"/>
        </a:solidFill>
        <a:ln>
          <a:noFill/>
        </a:ln>
        <a:effectLst/>
      </a:spPr>
      <a:bodyPr lIns="91440" tIns="91440" rIns="91440" bIns="91440"/>
      <a:lstStyle>
        <a:defPPr>
          <a:spcAft>
            <a:spcPts val="400"/>
          </a:spcAft>
          <a:defRPr sz="1200" b="1" dirty="0">
            <a:solidFill>
              <a:schemeClr val="tx1">
                <a:lumMod val="95000"/>
                <a:lumOff val="5000"/>
              </a:schemeClr>
            </a:solidFill>
            <a:latin typeface="Georgia"/>
            <a:cs typeface="Georgi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spcAft>
            <a:spcPts val="400"/>
          </a:spcAft>
          <a:defRPr sz="1200" b="1" dirty="0" smtClean="0">
            <a:solidFill>
              <a:srgbClr val="71B2C7"/>
            </a:solidFill>
            <a:latin typeface="Georgia"/>
            <a:cs typeface="Georgi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8960</TotalTime>
  <Words>1535</Words>
  <Application>Microsoft Office PowerPoint</Application>
  <PresentationFormat>On-screen Show (4:3)</PresentationFormat>
  <Paragraphs>324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ＭＳ Ｐゴシック</vt:lpstr>
      <vt:lpstr>ＭＳ Ｐゴシック</vt:lpstr>
      <vt:lpstr>Arial</vt:lpstr>
      <vt:lpstr>Calibri</vt:lpstr>
      <vt:lpstr>Calibri Light</vt:lpstr>
      <vt:lpstr>Georgia</vt:lpstr>
      <vt:lpstr>Lucida Sans Unicode</vt:lpstr>
      <vt:lpstr>Tahoma</vt:lpstr>
      <vt:lpstr>Times New Roman</vt:lpstr>
      <vt:lpstr>Verdana</vt:lpstr>
      <vt:lpstr>Office Theme</vt:lpstr>
      <vt:lpstr>Charlie Cook’s Tour of American Politics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Stublen, Daniel</cp:lastModifiedBy>
  <cp:revision>278</cp:revision>
  <dcterms:created xsi:type="dcterms:W3CDTF">2017-06-26T14:07:23Z</dcterms:created>
  <dcterms:modified xsi:type="dcterms:W3CDTF">2018-08-13T18:47:14Z</dcterms:modified>
</cp:coreProperties>
</file>