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3AC"/>
    <a:srgbClr val="FAF1D5"/>
    <a:srgbClr val="E6B92E"/>
    <a:srgbClr val="C9C1C5"/>
    <a:srgbClr val="F6F3EF"/>
    <a:srgbClr val="F0EBE3"/>
    <a:srgbClr val="04070C"/>
    <a:srgbClr val="FCFBFA"/>
    <a:srgbClr val="FDF3F1"/>
    <a:srgbClr val="F8D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68" autoAdjust="0"/>
    <p:restoredTop sz="96731"/>
  </p:normalViewPr>
  <p:slideViewPr>
    <p:cSldViewPr snapToGrid="0" snapToObjects="1">
      <p:cViewPr varScale="1">
        <p:scale>
          <a:sx n="138" d="100"/>
          <a:sy n="138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8" d="100"/>
          <a:sy n="118" d="100"/>
        </p:scale>
        <p:origin x="383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8/9/18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7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6927850" y="3683218"/>
            <a:ext cx="1206500" cy="80922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21350" y="2827309"/>
            <a:ext cx="1206500" cy="80922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940550" y="2412879"/>
            <a:ext cx="0" cy="242303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754580" y="2687957"/>
            <a:ext cx="2405170" cy="184187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Alice Johnson | Slide last updated on: August 9, 2018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13266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Christian Davenport and Dan Lamothe, “Pence details plan for creation of Space Force in what would be the sixth branch of the military,” </a:t>
            </a:r>
            <a:r>
              <a:rPr lang="en-US" sz="7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The Washington Post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. August 9, 2018; John T. Bennett, “3 Takeaways From the Pence ‘Space Force’ Sales Pitch,” </a:t>
            </a:r>
            <a:r>
              <a:rPr lang="en-US" sz="7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Roll Call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. August 9, 2018.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Vice President Pence announces first steps towards creating a sixth branch of the military to focus on space 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" y="1629357"/>
            <a:ext cx="6640727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An overview of the proposed “Space Force”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29EB41-BC95-C84F-B014-A44BACE48B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604" y="4378715"/>
            <a:ext cx="914400" cy="9144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98E7498-99BB-004B-A095-11E66BA9D78D}"/>
              </a:ext>
            </a:extLst>
          </p:cNvPr>
          <p:cNvSpPr txBox="1"/>
          <p:nvPr/>
        </p:nvSpPr>
        <p:spPr>
          <a:xfrm>
            <a:off x="509100" y="2042524"/>
            <a:ext cx="3993050" cy="370805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 anchor="t" anchorCtr="0">
            <a:noAutofit/>
          </a:bodyPr>
          <a:lstStyle/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eorgia"/>
                <a:cs typeface="Georgia"/>
              </a:rPr>
              <a:t>Russia and China are actively pursuing military technologies that operate in space.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eorgia"/>
                <a:cs typeface="Georgia"/>
              </a:rPr>
              <a:t>Most programs involving space are currently operated through the Air Force and intelligence agencies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eorgia"/>
                <a:cs typeface="Georgia"/>
              </a:rPr>
              <a:t>The new branch will require a new assistant secretary of defense, as well as new 4-star generals and dedicated Pentagon staff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eorgia"/>
                <a:cs typeface="Georgia"/>
              </a:rPr>
              <a:t>Total funding for the program is unknown but the Trump administration will request $8 billion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eorgia"/>
                <a:cs typeface="Georgia"/>
              </a:rPr>
              <a:t>Creation of the Space Force requires congressional approval, but the Pentagon will take independent steps towards that goal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eorgia"/>
                <a:cs typeface="Georgia"/>
              </a:rPr>
              <a:t>Members of Congress have expressed doubt about the Space Force, and Secretary Mattis argued against it as recently as last year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969000" y="3437119"/>
            <a:ext cx="1943100" cy="398832"/>
          </a:xfrm>
          <a:prstGeom prst="roundRect">
            <a:avLst/>
          </a:prstGeom>
          <a:solidFill>
            <a:srgbClr val="F0EAE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/>
          <a:lstStyle/>
          <a:p>
            <a:pPr algn="ctr">
              <a:spcAft>
                <a:spcPts val="400"/>
              </a:spcAft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Secretary of Defense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245100" y="2627893"/>
            <a:ext cx="952500" cy="398832"/>
          </a:xfrm>
          <a:prstGeom prst="roundRect">
            <a:avLst/>
          </a:prstGeom>
          <a:solidFill>
            <a:srgbClr val="F0EAE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/>
          <a:lstStyle/>
          <a:p>
            <a:pPr algn="ctr">
              <a:spcAft>
                <a:spcPts val="400"/>
              </a:spcAft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Army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464300" y="2213463"/>
            <a:ext cx="952500" cy="398832"/>
          </a:xfrm>
          <a:prstGeom prst="roundRect">
            <a:avLst/>
          </a:prstGeom>
          <a:solidFill>
            <a:srgbClr val="F0EAE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/>
          <a:lstStyle/>
          <a:p>
            <a:pPr algn="ctr">
              <a:spcAft>
                <a:spcPts val="400"/>
              </a:spcAft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Navy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673332" y="2479512"/>
            <a:ext cx="952500" cy="398832"/>
          </a:xfrm>
          <a:prstGeom prst="roundRect">
            <a:avLst/>
          </a:prstGeom>
          <a:solidFill>
            <a:srgbClr val="F0EAE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/>
          <a:lstStyle/>
          <a:p>
            <a:pPr algn="ctr">
              <a:spcAft>
                <a:spcPts val="400"/>
              </a:spcAft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Coast Guard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245100" y="4342850"/>
            <a:ext cx="952500" cy="398832"/>
          </a:xfrm>
          <a:prstGeom prst="roundRect">
            <a:avLst/>
          </a:prstGeom>
          <a:solidFill>
            <a:srgbClr val="F0EAE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/>
          <a:lstStyle/>
          <a:p>
            <a:pPr algn="ctr">
              <a:spcAft>
                <a:spcPts val="400"/>
              </a:spcAft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Marine Corps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464300" y="4636499"/>
            <a:ext cx="952500" cy="398832"/>
          </a:xfrm>
          <a:prstGeom prst="roundRect">
            <a:avLst/>
          </a:prstGeom>
          <a:solidFill>
            <a:srgbClr val="F0EAE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/>
          <a:lstStyle/>
          <a:p>
            <a:pPr algn="ctr">
              <a:spcAft>
                <a:spcPts val="400"/>
              </a:spcAft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Air Force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673332" y="4342850"/>
            <a:ext cx="952500" cy="398832"/>
          </a:xfrm>
          <a:prstGeom prst="roundRect">
            <a:avLst/>
          </a:prstGeom>
          <a:solidFill>
            <a:srgbClr val="F0EAE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/>
          <a:lstStyle/>
          <a:p>
            <a:pPr algn="ctr">
              <a:spcAft>
                <a:spcPts val="400"/>
              </a:spcAft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Space Force</a:t>
            </a:r>
          </a:p>
        </p:txBody>
      </p:sp>
    </p:spTree>
    <p:extLst>
      <p:ext uri="{BB962C8B-B14F-4D97-AF65-F5344CB8AC3E}">
        <p14:creationId xmlns:p14="http://schemas.microsoft.com/office/powerpoint/2010/main" val="440450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J v8">
      <a:dk1>
        <a:srgbClr val="000000"/>
      </a:dk1>
      <a:lt1>
        <a:srgbClr val="FFFFFF"/>
      </a:lt1>
      <a:dk2>
        <a:srgbClr val="A02C1C"/>
      </a:dk2>
      <a:lt2>
        <a:srgbClr val="284D81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National Journal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6166</TotalTime>
  <Words>223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265</cp:revision>
  <dcterms:created xsi:type="dcterms:W3CDTF">2017-06-26T14:07:23Z</dcterms:created>
  <dcterms:modified xsi:type="dcterms:W3CDTF">2018-08-09T21:00:40Z</dcterms:modified>
</cp:coreProperties>
</file>