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0" r:id="rId2"/>
    <p:sldId id="31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60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96" userDrawn="1">
          <p15:clr>
            <a:srgbClr val="A4A3A4"/>
          </p15:clr>
        </p15:guide>
        <p15:guide id="4" orient="horz" pos="3768" userDrawn="1">
          <p15:clr>
            <a:srgbClr val="A4A3A4"/>
          </p15:clr>
        </p15:guide>
        <p15:guide id="5" pos="504" userDrawn="1">
          <p15:clr>
            <a:srgbClr val="A4A3A4"/>
          </p15:clr>
        </p15:guide>
        <p15:guide id="6" pos="16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2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830"/>
    <a:srgbClr val="0D3A70"/>
    <a:srgbClr val="B23028"/>
    <a:srgbClr val="3B608D"/>
    <a:srgbClr val="DDD9C3"/>
    <a:srgbClr val="7F7F7F"/>
    <a:srgbClr val="9BBB59"/>
    <a:srgbClr val="0C396F"/>
    <a:srgbClr val="F0EAE3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91" autoAdjust="0"/>
    <p:restoredTop sz="96731"/>
  </p:normalViewPr>
  <p:slideViewPr>
    <p:cSldViewPr snapToGrid="0" snapToObjects="1">
      <p:cViewPr varScale="1">
        <p:scale>
          <a:sx n="111" d="100"/>
          <a:sy n="111" d="100"/>
        </p:scale>
        <p:origin x="1026" y="114"/>
      </p:cViewPr>
      <p:guideLst>
        <p:guide orient="horz" pos="1560"/>
        <p:guide pos="2880"/>
        <p:guide orient="horz" pos="3096"/>
        <p:guide orient="horz" pos="3768"/>
        <p:guide pos="504"/>
        <p:guide pos="1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2016 Presidential</a:t>
            </a:r>
          </a:p>
        </c:rich>
      </c:tx>
      <c:layout>
        <c:manualLayout>
          <c:xMode val="edge"/>
          <c:yMode val="edge"/>
          <c:x val="0.20437895906788475"/>
          <c:y val="0.108628427662011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122293189746133"/>
          <c:y val="0.26469490001595103"/>
          <c:w val="0.50563281252933512"/>
          <c:h val="0.6508974879521275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Vote %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BEA-4924-BE4B-81BF3BA483DB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EA-4924-BE4B-81BF3BA483DB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4C3-4C96-A3F9-39B368280CEC}"/>
              </c:ext>
            </c:extLst>
          </c:dPt>
          <c:dLbls>
            <c:dLbl>
              <c:idx val="0"/>
              <c:layout>
                <c:manualLayout>
                  <c:x val="-0.23297031817211189"/>
                  <c:y val="-5.98563304994652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11319846972773"/>
                      <c:h val="0.197349830928354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BEA-4924-BE4B-81BF3BA483DB}"/>
                </c:ext>
              </c:extLst>
            </c:dLbl>
            <c:dLbl>
              <c:idx val="1"/>
              <c:layout>
                <c:manualLayout>
                  <c:x val="0.25007576751593175"/>
                  <c:y val="5.25198464610870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723563054267"/>
                      <c:h val="0.197349830928354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BEA-4924-BE4B-81BF3BA483D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C3-4C96-A3F9-39B368280C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Rep</c:v>
                </c:pt>
                <c:pt idx="1">
                  <c:v>Dem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0.60699999999999998</c:v>
                </c:pt>
                <c:pt idx="1">
                  <c:v>0.34699999999999998</c:v>
                </c:pt>
                <c:pt idx="2" formatCode="0.000%">
                  <c:v>4.6000000000000041E-2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EA-4924-BE4B-81BF3BA483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8D5-47C4-B5B4-FBDE85795A8D}"/>
              </c:ext>
            </c:extLst>
          </c:dPt>
          <c:dPt>
            <c:idx val="1"/>
            <c:invertIfNegative val="0"/>
            <c:bubble3D val="0"/>
            <c:spPr>
              <a:solidFill>
                <a:srgbClr val="0D3A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8D5-47C4-B5B4-FBDE85795A8D}"/>
              </c:ext>
            </c:extLst>
          </c:dPt>
          <c:dPt>
            <c:idx val="2"/>
            <c:invertIfNegative val="0"/>
            <c:bubble3D val="0"/>
            <c:spPr>
              <a:solidFill>
                <a:srgbClr val="0D3A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8D5-47C4-B5B4-FBDE85795A8D}"/>
              </c:ext>
            </c:extLst>
          </c:dPt>
          <c:dPt>
            <c:idx val="4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8D5-47C4-B5B4-FBDE85795A8D}"/>
              </c:ext>
            </c:extLst>
          </c:dPt>
          <c:dPt>
            <c:idx val="5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8D5-47C4-B5B4-FBDE85795A8D}"/>
              </c:ext>
            </c:extLst>
          </c:dPt>
          <c:dPt>
            <c:idx val="6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0445-4E55-9887-73D946E199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Dean*</c:v>
                </c:pt>
                <c:pt idx="1">
                  <c:v>Fitzhugh</c:v>
                </c:pt>
                <c:pt idx="2">
                  <c:v>Payne</c:v>
                </c:pt>
                <c:pt idx="4">
                  <c:v>Lee*</c:v>
                </c:pt>
                <c:pt idx="5">
                  <c:v>Boyd</c:v>
                </c:pt>
                <c:pt idx="6">
                  <c:v>Black</c:v>
                </c:pt>
                <c:pt idx="7">
                  <c:v>Harwell</c:v>
                </c:pt>
              </c:strCache>
            </c:strRef>
          </c:cat>
          <c:val>
            <c:numRef>
              <c:f>Sheet1!$B$2:$B$9</c:f>
              <c:numCache>
                <c:formatCode>0.0%</c:formatCode>
                <c:ptCount val="8"/>
                <c:pt idx="0">
                  <c:v>0.751</c:v>
                </c:pt>
                <c:pt idx="1">
                  <c:v>0.19400000000000001</c:v>
                </c:pt>
                <c:pt idx="2">
                  <c:v>5.3999999999999999E-2</c:v>
                </c:pt>
                <c:pt idx="4">
                  <c:v>0.36699999999999999</c:v>
                </c:pt>
                <c:pt idx="5">
                  <c:v>0.24299999999999999</c:v>
                </c:pt>
                <c:pt idx="6">
                  <c:v>0.23</c:v>
                </c:pt>
                <c:pt idx="7">
                  <c:v>0.153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D5-47C4-B5B4-FBDE85795A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3"/>
        <c:axId val="1193906751"/>
        <c:axId val="1193907167"/>
      </c:barChart>
      <c:catAx>
        <c:axId val="119390675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193907167"/>
        <c:crosses val="autoZero"/>
        <c:auto val="1"/>
        <c:lblAlgn val="ctr"/>
        <c:lblOffset val="100"/>
        <c:noMultiLvlLbl val="0"/>
      </c:catAx>
      <c:valAx>
        <c:axId val="1193907167"/>
        <c:scaling>
          <c:orientation val="minMax"/>
          <c:max val="1"/>
        </c:scaling>
        <c:delete val="1"/>
        <c:axPos val="t"/>
        <c:numFmt formatCode="0.0%" sourceLinked="1"/>
        <c:majorTickMark val="out"/>
        <c:minorTickMark val="none"/>
        <c:tickLblPos val="nextTo"/>
        <c:crossAx val="1193906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D3A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8D5-47C4-B5B4-FBDE85795A8D}"/>
              </c:ext>
            </c:extLst>
          </c:dPt>
          <c:dPt>
            <c:idx val="1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8D5-47C4-B5B4-FBDE85795A8D}"/>
              </c:ext>
            </c:extLst>
          </c:dPt>
          <c:dPt>
            <c:idx val="2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8D5-47C4-B5B4-FBDE85795A8D}"/>
              </c:ext>
            </c:extLst>
          </c:dPt>
          <c:dPt>
            <c:idx val="4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8D5-47C4-B5B4-FBDE85795A8D}"/>
              </c:ext>
            </c:extLst>
          </c:dPt>
          <c:dPt>
            <c:idx val="5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8D5-47C4-B5B4-FBDE85795A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Dean</c:v>
                </c:pt>
                <c:pt idx="1">
                  <c:v>Lee</c:v>
                </c:pt>
              </c:strCache>
            </c:strRef>
          </c:cat>
          <c:val>
            <c:numRef>
              <c:f>Sheet1!$B$2:$B$3</c:f>
              <c:numCache>
                <c:formatCode>"$"#,##0</c:formatCode>
                <c:ptCount val="2"/>
                <c:pt idx="0">
                  <c:v>1048859</c:v>
                </c:pt>
                <c:pt idx="1">
                  <c:v>1453612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D5-47C4-B5B4-FBDE85795A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3"/>
        <c:axId val="1193906751"/>
        <c:axId val="1193907167"/>
      </c:barChart>
      <c:catAx>
        <c:axId val="1193906751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193907167"/>
        <c:crosses val="autoZero"/>
        <c:auto val="1"/>
        <c:lblAlgn val="ctr"/>
        <c:lblOffset val="100"/>
        <c:noMultiLvlLbl val="0"/>
      </c:catAx>
      <c:valAx>
        <c:axId val="1193907167"/>
        <c:scaling>
          <c:orientation val="minMax"/>
        </c:scaling>
        <c:delete val="1"/>
        <c:axPos val="t"/>
        <c:numFmt formatCode="&quot;$&quot;#,##0" sourceLinked="1"/>
        <c:majorTickMark val="out"/>
        <c:minorTickMark val="none"/>
        <c:tickLblPos val="nextTo"/>
        <c:crossAx val="1193906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2014</a:t>
            </a:r>
            <a:r>
              <a:rPr lang="en-US" sz="1100" baseline="0" dirty="0">
                <a:solidFill>
                  <a:schemeClr val="tx1"/>
                </a:solidFill>
                <a:latin typeface="+mj-lt"/>
              </a:rPr>
              <a:t> Governor</a:t>
            </a:r>
            <a:endParaRPr lang="en-US" sz="1100" dirty="0">
              <a:solidFill>
                <a:schemeClr val="tx1"/>
              </a:solidFill>
              <a:latin typeface="+mj-lt"/>
            </a:endParaRPr>
          </a:p>
        </c:rich>
      </c:tx>
      <c:layout>
        <c:manualLayout>
          <c:xMode val="edge"/>
          <c:yMode val="edge"/>
          <c:x val="0.20437895906788475"/>
          <c:y val="0.108628427662011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122293189746133"/>
          <c:y val="0.26469490001595103"/>
          <c:w val="0.50563281252933512"/>
          <c:h val="0.6508974879521275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Vote %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BEA-4924-BE4B-81BF3BA483DB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EA-4924-BE4B-81BF3BA483DB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4C3-4C96-A3F9-39B368280CEC}"/>
              </c:ext>
            </c:extLst>
          </c:dPt>
          <c:dLbls>
            <c:dLbl>
              <c:idx val="0"/>
              <c:layout>
                <c:manualLayout>
                  <c:x val="-0.22643553071993291"/>
                  <c:y val="-0.1776269030909808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11319846972773"/>
                      <c:h val="0.197349830928354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BEA-4924-BE4B-81BF3BA483DB}"/>
                </c:ext>
              </c:extLst>
            </c:dLbl>
            <c:dLbl>
              <c:idx val="1"/>
              <c:layout>
                <c:manualLayout>
                  <c:x val="0.23047166243449133"/>
                  <c:y val="0.111405463945181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72356305426703"/>
                      <c:h val="0.163701095902206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BEA-4924-BE4B-81BF3BA483D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C3-4C96-A3F9-39B368280C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Rep</c:v>
                </c:pt>
                <c:pt idx="1">
                  <c:v>Dem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0.70299999999999996</c:v>
                </c:pt>
                <c:pt idx="1">
                  <c:v>0.22800000000000001</c:v>
                </c:pt>
                <c:pt idx="2" formatCode="0.000%">
                  <c:v>6.9000000000000061E-2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EA-4924-BE4B-81BF3BA483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Total Receipts,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Disbursements, and </a:t>
            </a:r>
            <a:b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Cash on Hand for 2018 </a:t>
            </a: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Primary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Winners</a:t>
            </a:r>
            <a:endParaRPr lang="en-US" sz="1200" b="1">
              <a:solidFill>
                <a:schemeClr val="tx1"/>
              </a:solidFill>
              <a:latin typeface="Georgia" panose="02040502050405020303" pitchFamily="18" charset="0"/>
            </a:endParaRPr>
          </a:p>
        </c:rich>
      </c:tx>
      <c:layout>
        <c:manualLayout>
          <c:xMode val="edge"/>
          <c:yMode val="edge"/>
          <c:x val="1.5343915343915339E-2"/>
          <c:y val="3.14465408805031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0606819980835729"/>
          <c:y val="0.27159329140461214"/>
          <c:w val="0.51192121818106073"/>
          <c:h val="0.6707547169811320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D3A70"/>
            </a:solidFill>
            <a:ln>
              <a:noFill/>
            </a:ln>
            <a:effectLst/>
          </c:spPr>
          <c:invertIfNegative val="0"/>
          <c:dLbls>
            <c:numFmt formatCode="&quot;$&quot;#,##0;\-&quot;$&quot;#,##0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Cash!$L$7:$M$13</c:f>
              <c:multiLvlStrCache>
                <c:ptCount val="7"/>
                <c:lvl>
                  <c:pt idx="0">
                    <c:v>Total Receipts</c:v>
                  </c:pt>
                  <c:pt idx="1">
                    <c:v>Disbursements</c:v>
                  </c:pt>
                  <c:pt idx="2">
                    <c:v>Cash on Hand</c:v>
                  </c:pt>
                  <c:pt idx="4">
                    <c:v>Total Receipts</c:v>
                  </c:pt>
                  <c:pt idx="5">
                    <c:v>Disbursements</c:v>
                  </c:pt>
                  <c:pt idx="6">
                    <c:v>Cash on Hand</c:v>
                  </c:pt>
                </c:lvl>
                <c:lvl>
                  <c:pt idx="0">
                    <c:v>Bredesen</c:v>
                  </c:pt>
                  <c:pt idx="4">
                    <c:v>Blackburn</c:v>
                  </c:pt>
                </c:lvl>
              </c:multiLvlStrCache>
            </c:multiLvlStrRef>
          </c:cat>
          <c:val>
            <c:numRef>
              <c:f>Cash!$N$7:$N$13</c:f>
              <c:numCache>
                <c:formatCode>"$"#,##0</c:formatCode>
                <c:ptCount val="7"/>
                <c:pt idx="0">
                  <c:v>8240159</c:v>
                </c:pt>
                <c:pt idx="1">
                  <c:v>4588947</c:v>
                </c:pt>
                <c:pt idx="2">
                  <c:v>3651213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0D-482E-8AEF-F52C4850D812}"/>
            </c:ext>
          </c:extLst>
        </c:ser>
        <c:ser>
          <c:idx val="1"/>
          <c:order val="1"/>
          <c:spPr>
            <a:solidFill>
              <a:srgbClr val="B23028"/>
            </a:solidFill>
            <a:ln>
              <a:noFill/>
            </a:ln>
            <a:effectLst/>
          </c:spPr>
          <c:invertIfNegative val="0"/>
          <c:dLbls>
            <c:numFmt formatCode="&quot;$&quot;#,##0;\-&quot;$&quot;#,##0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Cash!$L$7:$M$13</c:f>
              <c:multiLvlStrCache>
                <c:ptCount val="7"/>
                <c:lvl>
                  <c:pt idx="0">
                    <c:v>Total Receipts</c:v>
                  </c:pt>
                  <c:pt idx="1">
                    <c:v>Disbursements</c:v>
                  </c:pt>
                  <c:pt idx="2">
                    <c:v>Cash on Hand</c:v>
                  </c:pt>
                  <c:pt idx="4">
                    <c:v>Total Receipts</c:v>
                  </c:pt>
                  <c:pt idx="5">
                    <c:v>Disbursements</c:v>
                  </c:pt>
                  <c:pt idx="6">
                    <c:v>Cash on Hand</c:v>
                  </c:pt>
                </c:lvl>
                <c:lvl>
                  <c:pt idx="0">
                    <c:v>Bredesen</c:v>
                  </c:pt>
                  <c:pt idx="4">
                    <c:v>Blackburn</c:v>
                  </c:pt>
                </c:lvl>
              </c:multiLvlStrCache>
            </c:multiLvlStrRef>
          </c:cat>
          <c:val>
            <c:numRef>
              <c:f>Cash!$O$7:$O$13</c:f>
              <c:numCache>
                <c:formatCode>"$"#,##0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4">
                  <c:v>5274650.91</c:v>
                </c:pt>
                <c:pt idx="5">
                  <c:v>1919694.8</c:v>
                </c:pt>
                <c:pt idx="6">
                  <c:v>5906913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0D-482E-8AEF-F52C4850D8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85955696"/>
        <c:axId val="585954864"/>
      </c:barChart>
      <c:catAx>
        <c:axId val="585955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85954864"/>
        <c:crosses val="autoZero"/>
        <c:auto val="1"/>
        <c:lblAlgn val="ctr"/>
        <c:lblOffset val="100"/>
        <c:noMultiLvlLbl val="0"/>
      </c:catAx>
      <c:valAx>
        <c:axId val="585954864"/>
        <c:scaling>
          <c:orientation val="minMax"/>
        </c:scaling>
        <c:delete val="1"/>
        <c:axPos val="t"/>
        <c:numFmt formatCode="&quot;$&quot;#,##0" sourceLinked="1"/>
        <c:majorTickMark val="none"/>
        <c:minorTickMark val="none"/>
        <c:tickLblPos val="nextTo"/>
        <c:crossAx val="58595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2012 Senate</a:t>
            </a:r>
          </a:p>
        </c:rich>
      </c:tx>
      <c:layout>
        <c:manualLayout>
          <c:xMode val="edge"/>
          <c:yMode val="edge"/>
          <c:x val="0.30729462763778664"/>
          <c:y val="0.137931200930643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'Prev Election'!$A$13</c:f>
              <c:strCache>
                <c:ptCount val="1"/>
                <c:pt idx="0">
                  <c:v>2016 House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B7-4428-8BF8-A28B29BDF974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B7-4428-8BF8-A28B29BDF974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B7-4428-8BF8-A28B29BDF974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B7-4428-8BF8-A28B29BDF9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'Prev Election'!$A$14:$A$16</c:f>
              <c:strCache>
                <c:ptCount val="3"/>
                <c:pt idx="0">
                  <c:v>R</c:v>
                </c:pt>
                <c:pt idx="1">
                  <c:v>D</c:v>
                </c:pt>
                <c:pt idx="2">
                  <c:v>Other</c:v>
                </c:pt>
              </c:strCache>
            </c:strRef>
          </c:cat>
          <c:val>
            <c:numRef>
              <c:f>'Prev Election'!$B$14:$B$16</c:f>
              <c:numCache>
                <c:formatCode>0.0%</c:formatCode>
                <c:ptCount val="3"/>
                <c:pt idx="0">
                  <c:v>0.65</c:v>
                </c:pt>
                <c:pt idx="1">
                  <c:v>0.3</c:v>
                </c:pt>
                <c:pt idx="2">
                  <c:v>5.0000000000000044E-2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1B7-4428-8BF8-A28B29BDF9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25548156778381"/>
          <c:y val="0.137931200930643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'Prev Election'!$A$18</c:f>
              <c:strCache>
                <c:ptCount val="1"/>
                <c:pt idx="0">
                  <c:v>2016 Presidential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CBA-4F1C-8E4B-1088353F4125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CBA-4F1C-8E4B-1088353F4125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CBA-4F1C-8E4B-1088353F412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CBA-4F1C-8E4B-1088353F412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CBA-4F1C-8E4B-1088353F412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BA-4F1C-8E4B-1088353F41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'Prev Election'!$A$19:$A$21</c:f>
              <c:strCache>
                <c:ptCount val="3"/>
                <c:pt idx="0">
                  <c:v>R</c:v>
                </c:pt>
                <c:pt idx="1">
                  <c:v>D</c:v>
                </c:pt>
                <c:pt idx="2">
                  <c:v>Other</c:v>
                </c:pt>
              </c:strCache>
            </c:strRef>
          </c:cat>
          <c:val>
            <c:numRef>
              <c:f>'Prev Election'!$B$19:$B$21</c:f>
              <c:numCache>
                <c:formatCode>0.0%</c:formatCode>
                <c:ptCount val="3"/>
                <c:pt idx="0">
                  <c:v>0.60699999999999998</c:v>
                </c:pt>
                <c:pt idx="1">
                  <c:v>0.34700000000000003</c:v>
                </c:pt>
                <c:pt idx="2">
                  <c:v>4.6000000000000041E-2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BA-4F1C-8E4B-1088353F41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2018 Primary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Results</a:t>
            </a:r>
            <a:endParaRPr lang="en-US" sz="1200" b="1">
              <a:solidFill>
                <a:schemeClr val="tx1"/>
              </a:solidFill>
              <a:latin typeface="Georgia" panose="02040502050405020303" pitchFamily="18" charset="0"/>
            </a:endParaRPr>
          </a:p>
        </c:rich>
      </c:tx>
      <c:layout>
        <c:manualLayout>
          <c:xMode val="edge"/>
          <c:yMode val="edge"/>
          <c:x val="1.5343915343915339E-2"/>
          <c:y val="3.14465408805031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327938174394868"/>
          <c:y val="0.19464721857684458"/>
          <c:w val="0.67354601508144818"/>
          <c:h val="0.620167596237970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'Current Election'!$N$10</c:f>
              <c:strCache>
                <c:ptCount val="1"/>
                <c:pt idx="0">
                  <c:v>REP</c:v>
                </c:pt>
              </c:strCache>
            </c:strRef>
          </c:tx>
          <c:spPr>
            <a:solidFill>
              <a:srgbClr val="B23028"/>
            </a:solidFill>
            <a:ln>
              <a:noFill/>
            </a:ln>
            <a:effectLst/>
          </c:spPr>
          <c:invertIfNegative val="0"/>
          <c:dLbls>
            <c:numFmt formatCode="0.0%;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'Current Election'!$K$11:$K$15</c:f>
              <c:strCache>
                <c:ptCount val="5"/>
                <c:pt idx="0">
                  <c:v>Bredesen*</c:v>
                </c:pt>
                <c:pt idx="1">
                  <c:v>Davis</c:v>
                </c:pt>
                <c:pt idx="2">
                  <c:v>Wolfe</c:v>
                </c:pt>
                <c:pt idx="3">
                  <c:v>Blackburn*</c:v>
                </c:pt>
                <c:pt idx="4">
                  <c:v>Pettigrew</c:v>
                </c:pt>
              </c:strCache>
            </c:strRef>
          </c:cat>
          <c:val>
            <c:numRef>
              <c:f>'Current Election'!$N$11:$N$15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0.84499999999999997</c:v>
                </c:pt>
                <c:pt idx="4">
                  <c:v>0.155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67-48C4-B243-0DCAFCC7DFA4}"/>
            </c:ext>
          </c:extLst>
        </c:ser>
        <c:ser>
          <c:idx val="1"/>
          <c:order val="1"/>
          <c:tx>
            <c:strRef>
              <c:f>'Current Election'!$O$10</c:f>
              <c:strCache>
                <c:ptCount val="1"/>
                <c:pt idx="0">
                  <c:v>DEM</c:v>
                </c:pt>
              </c:strCache>
            </c:strRef>
          </c:tx>
          <c:spPr>
            <a:solidFill>
              <a:srgbClr val="0D3A70"/>
            </a:solidFill>
            <a:ln>
              <a:noFill/>
            </a:ln>
            <a:effectLst/>
          </c:spPr>
          <c:invertIfNegative val="0"/>
          <c:dLbls>
            <c:numFmt formatCode="0.0%;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'Current Election'!$K$11:$K$15</c:f>
              <c:strCache>
                <c:ptCount val="5"/>
                <c:pt idx="0">
                  <c:v>Bredesen*</c:v>
                </c:pt>
                <c:pt idx="1">
                  <c:v>Davis</c:v>
                </c:pt>
                <c:pt idx="2">
                  <c:v>Wolfe</c:v>
                </c:pt>
                <c:pt idx="3">
                  <c:v>Blackburn*</c:v>
                </c:pt>
                <c:pt idx="4">
                  <c:v>Pettigrew</c:v>
                </c:pt>
              </c:strCache>
            </c:strRef>
          </c:cat>
          <c:val>
            <c:numRef>
              <c:f>'Current Election'!$O$11:$O$15</c:f>
              <c:numCache>
                <c:formatCode>0%</c:formatCode>
                <c:ptCount val="5"/>
                <c:pt idx="0">
                  <c:v>0.91500000000000004</c:v>
                </c:pt>
                <c:pt idx="1">
                  <c:v>5.2999999999999999E-2</c:v>
                </c:pt>
                <c:pt idx="2">
                  <c:v>3.2000000000000001E-2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67-48C4-B243-0DCAFCC7DF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585955696"/>
        <c:axId val="585954864"/>
      </c:barChart>
      <c:catAx>
        <c:axId val="585955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85954864"/>
        <c:crosses val="autoZero"/>
        <c:auto val="1"/>
        <c:lblAlgn val="ctr"/>
        <c:lblOffset val="100"/>
        <c:noMultiLvlLbl val="0"/>
      </c:catAx>
      <c:valAx>
        <c:axId val="585954864"/>
        <c:scaling>
          <c:orientation val="minMax"/>
          <c:max val="1"/>
          <c:min val="0"/>
        </c:scaling>
        <c:delete val="0"/>
        <c:axPos val="t"/>
        <c:numFmt formatCode="0%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95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0.77778</cdr:x>
      <cdr:y>0.8724</cdr:y>
    </cdr:from>
    <cdr:to>
      <cdr:x>1</cdr:x>
      <cdr:y>0.99566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33800" y="1914525"/>
          <a:ext cx="1066800" cy="270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en-US" sz="105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rPr>
            <a:t>*Primary</a:t>
          </a:r>
          <a:r>
            <a:rPr lang="en-US" sz="1050" baseline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rPr>
            <a:t> winner</a:t>
          </a:r>
          <a:endParaRPr lang="en-US" sz="1050">
            <a:solidFill>
              <a:schemeClr val="tx1">
                <a:lumMod val="75000"/>
                <a:lumOff val="25000"/>
              </a:schemeClr>
            </a:solidFill>
            <a:latin typeface="Georgia" panose="02040502050405020303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8/8/2018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8/8/2018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4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002052" y="1366183"/>
            <a:ext cx="4810161" cy="2190343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marL="171450" indent="-171450"/>
            <a:r>
              <a:rPr lang="en-US" sz="1200" b="1" dirty="0">
                <a:latin typeface="+mj-lt"/>
              </a:rPr>
              <a:t>2018 Primary Results</a:t>
            </a:r>
            <a:endParaRPr lang="en-US" sz="1200" i="1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2018 election dashboard: Tennessee governor</a:t>
            </a:r>
            <a:endParaRPr lang="en-US" altLang="en-US" sz="2000" dirty="0">
              <a:solidFill>
                <a:srgbClr val="FF0000"/>
              </a:solidFill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9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Slide last updated on: June 13, 2018</a:t>
            </a:r>
          </a:p>
        </p:txBody>
      </p:sp>
      <p:sp>
        <p:nvSpPr>
          <p:cNvPr id="40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Journal Research, 2018; Ballotpedia, 2018; Cook Political Report, 2018.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228458598"/>
              </p:ext>
            </p:extLst>
          </p:nvPr>
        </p:nvGraphicFramePr>
        <p:xfrm>
          <a:off x="1882344" y="4610100"/>
          <a:ext cx="1943445" cy="1509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074254463"/>
              </p:ext>
            </p:extLst>
          </p:nvPr>
        </p:nvGraphicFramePr>
        <p:xfrm>
          <a:off x="4169757" y="1645227"/>
          <a:ext cx="4642457" cy="1911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002052" y="3669251"/>
            <a:ext cx="4810161" cy="2438611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marL="171450" indent="-171450"/>
            <a:r>
              <a:rPr lang="en-US" sz="1200" b="1" dirty="0">
                <a:latin typeface="+mj-lt"/>
              </a:rPr>
              <a:t>Cash on Hand</a:t>
            </a:r>
            <a:endParaRPr lang="en-US" sz="1200" i="1" dirty="0">
              <a:solidFill>
                <a:prstClr val="black"/>
              </a:solidFill>
              <a:latin typeface="Georgia"/>
            </a:endParaRPr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714497977"/>
              </p:ext>
            </p:extLst>
          </p:nvPr>
        </p:nvGraphicFramePr>
        <p:xfrm>
          <a:off x="4169757" y="3959251"/>
          <a:ext cx="4642457" cy="1911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Rectangle 23" title="MidLeft"/>
          <p:cNvSpPr/>
          <p:nvPr/>
        </p:nvSpPr>
        <p:spPr>
          <a:xfrm>
            <a:off x="404807" y="3364661"/>
            <a:ext cx="3429000" cy="9144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spcAft>
                <a:spcPts val="600"/>
              </a:spcAft>
            </a:pPr>
            <a:r>
              <a:rPr lang="en-US" sz="1200" b="1" dirty="0">
                <a:solidFill>
                  <a:prstClr val="black"/>
                </a:solidFill>
                <a:latin typeface="Georgia"/>
              </a:rPr>
              <a:t>Election dates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  <a:p>
            <a:pPr lvl="0"/>
            <a:r>
              <a:rPr lang="en-US" sz="1200" dirty="0">
                <a:solidFill>
                  <a:prstClr val="black"/>
                </a:solidFill>
                <a:latin typeface="Georgia"/>
              </a:rPr>
              <a:t>Filing deadline — April 5, 2018</a:t>
            </a:r>
          </a:p>
          <a:p>
            <a:pPr lvl="0"/>
            <a:r>
              <a:rPr lang="en-US" sz="1200" dirty="0">
                <a:solidFill>
                  <a:prstClr val="black"/>
                </a:solidFill>
                <a:latin typeface="Georgia"/>
              </a:rPr>
              <a:t>Primary election – August 2, 2018</a:t>
            </a:r>
          </a:p>
          <a:p>
            <a:pPr lvl="0"/>
            <a:r>
              <a:rPr lang="en-US" sz="1200" dirty="0">
                <a:solidFill>
                  <a:prstClr val="black"/>
                </a:solidFill>
                <a:latin typeface="Georgia"/>
              </a:rPr>
              <a:t>General election — November 6, 2018 </a:t>
            </a:r>
          </a:p>
        </p:txBody>
      </p:sp>
      <p:sp>
        <p:nvSpPr>
          <p:cNvPr id="25" name="TextBox 24" title="TopLeft"/>
          <p:cNvSpPr txBox="1"/>
          <p:nvPr/>
        </p:nvSpPr>
        <p:spPr>
          <a:xfrm>
            <a:off x="396789" y="1366183"/>
            <a:ext cx="3429000" cy="1919413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marL="171450" indent="-171450"/>
            <a:r>
              <a:rPr lang="en-US" sz="1200" b="1" dirty="0">
                <a:latin typeface="+mj-lt"/>
              </a:rPr>
              <a:t>Seat currently held by:</a:t>
            </a:r>
            <a:endParaRPr lang="en-US" sz="1200" dirty="0">
              <a:latin typeface="+mj-lt"/>
            </a:endParaRPr>
          </a:p>
          <a:p>
            <a:pPr marL="171450" lvl="2" indent="-171450"/>
            <a:r>
              <a:rPr lang="en-US" sz="1200" i="1" dirty="0">
                <a:latin typeface="+mj-lt"/>
              </a:rPr>
              <a:t>Bill Haslam (R)</a:t>
            </a:r>
          </a:p>
          <a:p>
            <a:pPr marL="171450" lvl="2" indent="-171450"/>
            <a:endParaRPr lang="en-US" sz="1200" b="1" i="1" dirty="0">
              <a:latin typeface="+mj-lt"/>
            </a:endParaRPr>
          </a:p>
          <a:p>
            <a:pPr marL="171450" lvl="2" indent="-171450"/>
            <a:endParaRPr lang="en-US" sz="1200" b="1" i="1" dirty="0">
              <a:latin typeface="+mj-lt"/>
            </a:endParaRPr>
          </a:p>
          <a:p>
            <a:pPr marL="171450" lvl="2" indent="-171450"/>
            <a:endParaRPr lang="en-US" sz="1200" b="1" dirty="0">
              <a:latin typeface="+mj-lt"/>
            </a:endParaRPr>
          </a:p>
          <a:p>
            <a:pPr marL="171450" lvl="2" indent="-171450"/>
            <a:endParaRPr lang="en-US" sz="1200" b="1" dirty="0">
              <a:latin typeface="+mj-lt"/>
            </a:endParaRPr>
          </a:p>
          <a:p>
            <a:pPr marL="171450" lvl="2" indent="-171450"/>
            <a:r>
              <a:rPr lang="en-US" sz="1200" b="1" dirty="0">
                <a:latin typeface="+mj-lt"/>
              </a:rPr>
              <a:t>Cook Rating</a:t>
            </a:r>
            <a:r>
              <a:rPr lang="en-US" sz="1200" i="1" dirty="0">
                <a:latin typeface="+mj-lt"/>
              </a:rPr>
              <a:t>: Likely R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04807" y="4400050"/>
            <a:ext cx="3429000" cy="1707812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spcAft>
                <a:spcPts val="600"/>
              </a:spcAft>
            </a:pPr>
            <a:r>
              <a:rPr lang="en-US" sz="1200" b="1" dirty="0">
                <a:solidFill>
                  <a:prstClr val="black"/>
                </a:solidFill>
                <a:latin typeface="Georgia"/>
              </a:rPr>
              <a:t>Previous election results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pic>
        <p:nvPicPr>
          <p:cNvPr id="1026" name="Picture 2" descr="Gov. Bill Haslam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0" t="10333" r="24508" b="32175"/>
          <a:stretch/>
        </p:blipFill>
        <p:spPr bwMode="auto">
          <a:xfrm>
            <a:off x="2688336" y="1572768"/>
            <a:ext cx="914400" cy="9144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2974064824"/>
              </p:ext>
            </p:extLst>
          </p:nvPr>
        </p:nvGraphicFramePr>
        <p:xfrm>
          <a:off x="396789" y="4610100"/>
          <a:ext cx="1943445" cy="1509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7" name="TextBox 1"/>
          <p:cNvSpPr txBox="1"/>
          <p:nvPr/>
        </p:nvSpPr>
        <p:spPr>
          <a:xfrm>
            <a:off x="7745425" y="3293749"/>
            <a:ext cx="1066789" cy="27050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*Primary</a:t>
            </a:r>
            <a:r>
              <a:rPr lang="en-US" sz="10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 winners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591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2018 election dashboard: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TN-Senate</a:t>
            </a:r>
            <a:endParaRPr lang="en-US" altLang="en-US" sz="2000" dirty="0">
              <a:solidFill>
                <a:srgbClr val="FF0000"/>
              </a:solidFill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4" name="Rectangle 13" title="MidLeft"/>
          <p:cNvSpPr/>
          <p:nvPr/>
        </p:nvSpPr>
        <p:spPr>
          <a:xfrm>
            <a:off x="404807" y="3364661"/>
            <a:ext cx="3429000" cy="9144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spcAft>
                <a:spcPts val="60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Georgia"/>
              </a:rPr>
              <a:t>Election dates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Georgia"/>
              </a:rPr>
              <a:t>Filing deadline </a:t>
            </a:r>
            <a:r>
              <a:rPr lang="en-US" sz="1200" smtClean="0">
                <a:solidFill>
                  <a:prstClr val="black"/>
                </a:solidFill>
                <a:latin typeface="Georgia"/>
              </a:rPr>
              <a:t>— April 5, 2018</a:t>
            </a:r>
            <a:endParaRPr lang="en-US" sz="1200" dirty="0" smtClean="0">
              <a:solidFill>
                <a:prstClr val="black"/>
              </a:solidFill>
              <a:latin typeface="Georgia"/>
            </a:endParaRP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Georgia"/>
              </a:rPr>
              <a:t>Primary election </a:t>
            </a:r>
            <a:r>
              <a:rPr lang="en-US" sz="1200" smtClean="0">
                <a:solidFill>
                  <a:prstClr val="black"/>
                </a:solidFill>
                <a:latin typeface="Georgia"/>
              </a:rPr>
              <a:t>– August 2, 2018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  <a:p>
            <a:pPr lvl="0"/>
            <a:r>
              <a:rPr lang="en-US" sz="1200" dirty="0">
                <a:solidFill>
                  <a:prstClr val="black"/>
                </a:solidFill>
                <a:latin typeface="Georgia"/>
              </a:rPr>
              <a:t>General election — </a:t>
            </a:r>
            <a:r>
              <a:rPr lang="en-US" sz="1200" dirty="0" smtClean="0">
                <a:solidFill>
                  <a:prstClr val="black"/>
                </a:solidFill>
                <a:latin typeface="Georgia"/>
              </a:rPr>
              <a:t>November </a:t>
            </a:r>
            <a:r>
              <a:rPr lang="en-US" sz="1200" dirty="0">
                <a:solidFill>
                  <a:prstClr val="black"/>
                </a:solidFill>
                <a:latin typeface="Georgia"/>
              </a:rPr>
              <a:t>6, 2018 </a:t>
            </a:r>
          </a:p>
        </p:txBody>
      </p:sp>
      <p:sp>
        <p:nvSpPr>
          <p:cNvPr id="39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smtClean="0">
                <a:latin typeface="Georgia"/>
                <a:cs typeface="Georgia"/>
              </a:rPr>
              <a:t>Slide last updated on: August 3, 2018</a:t>
            </a:r>
            <a:endParaRPr lang="en-US" sz="700" b="1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40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Journal Research, 2018; Ballotpedia, 2018; Cook Political Report, 2018.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2" name="TextBox 21" title="TopLeft"/>
          <p:cNvSpPr txBox="1"/>
          <p:nvPr/>
        </p:nvSpPr>
        <p:spPr>
          <a:xfrm>
            <a:off x="396789" y="1366183"/>
            <a:ext cx="3429000" cy="1919413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marL="171450" indent="-171450"/>
            <a:r>
              <a:rPr lang="en-US" sz="1200" b="1" dirty="0" smtClean="0">
                <a:latin typeface="+mj-lt"/>
              </a:rPr>
              <a:t>Seat currently held by:</a:t>
            </a:r>
            <a:endParaRPr lang="en-US" sz="1200" dirty="0" smtClean="0">
              <a:latin typeface="+mj-lt"/>
            </a:endParaRPr>
          </a:p>
          <a:p>
            <a:pPr marL="171450" lvl="2" indent="-171450"/>
            <a:r>
              <a:rPr lang="en-US" sz="1200" i="1" smtClean="0">
                <a:latin typeface="+mj-lt"/>
              </a:rPr>
              <a:t>Corker (R)</a:t>
            </a:r>
            <a:endParaRPr lang="en-US" sz="1200" i="1" dirty="0" smtClean="0">
              <a:latin typeface="+mj-lt"/>
            </a:endParaRPr>
          </a:p>
          <a:p>
            <a:pPr marL="171450" lvl="2" indent="-171450"/>
            <a:endParaRPr lang="en-US" sz="1200" b="1" i="1" dirty="0">
              <a:latin typeface="+mj-lt"/>
            </a:endParaRPr>
          </a:p>
          <a:p>
            <a:pPr marL="171450" lvl="2" indent="-171450"/>
            <a:endParaRPr lang="en-US" sz="1200" b="1" i="1" dirty="0" smtClean="0">
              <a:latin typeface="+mj-lt"/>
            </a:endParaRPr>
          </a:p>
          <a:p>
            <a:pPr marL="171450" lvl="2" indent="-171450"/>
            <a:endParaRPr lang="en-US" sz="1200" b="1" dirty="0">
              <a:latin typeface="+mj-lt"/>
            </a:endParaRPr>
          </a:p>
          <a:p>
            <a:pPr marL="171450" lvl="2" indent="-171450"/>
            <a:endParaRPr lang="en-US" sz="1200" b="1" dirty="0" smtClean="0">
              <a:latin typeface="+mj-lt"/>
            </a:endParaRPr>
          </a:p>
          <a:p>
            <a:pPr marL="171450" lvl="2" indent="-171450"/>
            <a:r>
              <a:rPr lang="en-US" sz="1200" b="1" dirty="0" smtClean="0">
                <a:latin typeface="+mj-lt"/>
              </a:rPr>
              <a:t>Cook Rating</a:t>
            </a:r>
            <a:r>
              <a:rPr lang="en-US" sz="1200" i="1" smtClean="0">
                <a:latin typeface="+mj-lt"/>
              </a:rPr>
              <a:t>: Toss Up</a:t>
            </a:r>
            <a:endParaRPr lang="en-US" sz="1200" i="1" dirty="0" smtClean="0">
              <a:latin typeface="+mj-lt"/>
            </a:endParaRPr>
          </a:p>
          <a:p>
            <a:pPr marL="171450" lvl="2" indent="-171450"/>
            <a:endParaRPr lang="en-US" sz="1200" b="1" dirty="0" smtClean="0">
              <a:solidFill>
                <a:prstClr val="black"/>
              </a:solidFill>
              <a:latin typeface="Georgia"/>
            </a:endParaRPr>
          </a:p>
          <a:p>
            <a:pPr marL="171450" lvl="2" indent="-171450"/>
            <a:r>
              <a:rPr lang="en-US" sz="1200" b="1" smtClean="0">
                <a:solidFill>
                  <a:prstClr val="black"/>
                </a:solidFill>
                <a:latin typeface="Georgia"/>
              </a:rPr>
              <a:t> </a:t>
            </a:r>
            <a:endParaRPr lang="en-US" sz="1200" i="1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04807" y="4400050"/>
            <a:ext cx="3429000" cy="1707812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spcAft>
                <a:spcPts val="60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Georgia"/>
              </a:rPr>
              <a:t>Previous election results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3995928" y="3657600"/>
          <a:ext cx="4817533" cy="242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65176" y="4553712"/>
            <a:ext cx="3696260" cy="1657348"/>
            <a:chOff x="0" y="0"/>
            <a:chExt cx="3712587" cy="1657348"/>
          </a:xfrm>
        </p:grpSpPr>
        <p:graphicFrame>
          <p:nvGraphicFramePr>
            <p:cNvPr id="13" name="Chart 12"/>
            <p:cNvGraphicFramePr/>
            <p:nvPr>
              <p:extLst>
                <p:ext uri="{D42A27DB-BD31-4B8C-83A1-F6EECF244321}">
                  <p14:modId xmlns:p14="http://schemas.microsoft.com/office/powerpoint/2010/main" val="404047948"/>
                </p:ext>
              </p:extLst>
            </p:nvPr>
          </p:nvGraphicFramePr>
          <p:xfrm>
            <a:off x="0" y="0"/>
            <a:ext cx="2111284" cy="16573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5" name="Chart 1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00459280"/>
                </p:ext>
              </p:extLst>
            </p:nvPr>
          </p:nvGraphicFramePr>
          <p:xfrm>
            <a:off x="1601303" y="0"/>
            <a:ext cx="2111284" cy="16573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b="9091"/>
          <a:stretch/>
        </p:blipFill>
        <p:spPr>
          <a:xfrm>
            <a:off x="2798064" y="1631696"/>
            <a:ext cx="859536" cy="859536"/>
          </a:xfrm>
          <a:prstGeom prst="ellipse">
            <a:avLst/>
          </a:prstGeom>
        </p:spPr>
      </p:pic>
      <p:graphicFrame>
        <p:nvGraphicFramePr>
          <p:cNvPr id="17" name="Chart 16"/>
          <p:cNvGraphicFramePr>
            <a:graphicFrameLocks/>
          </p:cNvGraphicFramePr>
          <p:nvPr>
            <p:extLst/>
          </p:nvPr>
        </p:nvGraphicFramePr>
        <p:xfrm>
          <a:off x="3995928" y="1363631"/>
          <a:ext cx="4800600" cy="219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12143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ational Journal">
      <a:dk1>
        <a:sysClr val="windowText" lastClr="000000"/>
      </a:dk1>
      <a:lt1>
        <a:sysClr val="window" lastClr="FFFFFF"/>
      </a:lt1>
      <a:dk2>
        <a:srgbClr val="8DB3E2"/>
      </a:dk2>
      <a:lt2>
        <a:srgbClr val="F0EAE3"/>
      </a:lt2>
      <a:accent1>
        <a:srgbClr val="B22830"/>
      </a:accent1>
      <a:accent2>
        <a:srgbClr val="0D3A70"/>
      </a:accent2>
      <a:accent3>
        <a:srgbClr val="9BBB59"/>
      </a:accent3>
      <a:accent4>
        <a:srgbClr val="8064A2"/>
      </a:accent4>
      <a:accent5>
        <a:srgbClr val="CFB53B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7618</TotalTime>
  <Words>184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Stublen, Daniel</cp:lastModifiedBy>
  <cp:revision>273</cp:revision>
  <dcterms:created xsi:type="dcterms:W3CDTF">2017-06-26T14:07:23Z</dcterms:created>
  <dcterms:modified xsi:type="dcterms:W3CDTF">2018-08-08T19:36:18Z</dcterms:modified>
</cp:coreProperties>
</file>