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6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7/24/18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6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967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E009DC90-2AB6-4ADE-909B-55D2724D855F}" type="datetime1">
              <a:rPr lang="en-US" smtClean="0"/>
              <a:t>7/24/18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6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779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DA360580-3DC0-4950-95C2-9D5797258633}" type="datetime1">
              <a:rPr lang="en-US" smtClean="0"/>
              <a:t>7/24/18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6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7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49AF6EB1-510D-4FD8-8C6B-96EFC275784D}" type="datetime1">
              <a:rPr lang="en-US" smtClean="0"/>
              <a:t>7/24/18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6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434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2173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243C6BF6-DCDA-4A1B-BA74-50A8AD0B4A71}" type="datetime1">
              <a:rPr lang="en-US" smtClean="0"/>
              <a:t>7/24/18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6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526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37C6E7CF-A316-4121-A9DF-E7A8FD72372E}" type="datetime1">
              <a:rPr lang="en-US" smtClean="0"/>
              <a:t>7/24/18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6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079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33E2CB36-AFEB-4EC4-A43F-F351F12BE8B4}" type="datetime1">
              <a:rPr lang="en-US" smtClean="0"/>
              <a:t>7/24/18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6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30F6167B-32A5-4CD8-884F-A15FB98A9E70}" type="datetime1">
              <a:rPr lang="en-US" smtClean="0"/>
              <a:t>7/24/18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6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613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BEA99982-EFC1-45F5-942F-B77C0441D2FF}" type="datetime1">
              <a:rPr lang="en-US" smtClean="0"/>
              <a:t>7/24/18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6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11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A9F06CE0-5D9A-4C55-AA6B-3D7547D4961B}" type="datetime1">
              <a:rPr lang="en-US" smtClean="0"/>
              <a:t>7/24/18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6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878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V="1">
            <a:off x="506211" y="6409707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flipV="1">
            <a:off x="502921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5888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1649546"/>
              </p:ext>
            </p:extLst>
          </p:nvPr>
        </p:nvGraphicFramePr>
        <p:xfrm>
          <a:off x="485547" y="3418741"/>
          <a:ext cx="8115060" cy="258966"/>
        </p:xfrm>
        <a:graphic>
          <a:graphicData uri="http://schemas.openxmlformats.org/drawingml/2006/table">
            <a:tbl>
              <a:tblPr/>
              <a:tblGrid>
                <a:gridCol w="81150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9529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MS PGothic" charset="-128"/>
                        </a:rPr>
                        <a:t>Professional Experience</a:t>
                      </a:r>
                    </a:p>
                  </a:txBody>
                  <a:tcPr marL="91429" marR="91429" marT="45663" marB="4566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E88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49" name="Title 1"/>
          <p:cNvSpPr txBox="1">
            <a:spLocks/>
          </p:cNvSpPr>
          <p:nvPr/>
        </p:nvSpPr>
        <p:spPr bwMode="auto">
          <a:xfrm>
            <a:off x="404814" y="756919"/>
            <a:ext cx="8407400" cy="60908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pPr defTabSz="457200"/>
            <a:r>
              <a:rPr lang="en-US" altLang="en-US" sz="2000" dirty="0">
                <a:solidFill>
                  <a:prstClr val="black"/>
                </a:solidFill>
                <a:latin typeface="Georgia" charset="0"/>
                <a:ea typeface="ＭＳ Ｐゴシック" charset="-128"/>
                <a:cs typeface="MS PGothic" charset="-128"/>
              </a:rPr>
              <a:t>Robert </a:t>
            </a:r>
            <a:r>
              <a:rPr lang="en-US" altLang="en-US" sz="2000">
                <a:solidFill>
                  <a:prstClr val="black"/>
                </a:solidFill>
                <a:latin typeface="Georgia" charset="0"/>
                <a:ea typeface="ＭＳ Ｐゴシック" charset="-128"/>
                <a:cs typeface="MS PGothic" charset="-128"/>
              </a:rPr>
              <a:t>Wilkie</a:t>
            </a:r>
            <a:r>
              <a:rPr lang="en-US" altLang="en-US" sz="2000" dirty="0">
                <a:solidFill>
                  <a:prstClr val="black"/>
                </a:solidFill>
                <a:latin typeface="Georgia" charset="0"/>
                <a:ea typeface="ＭＳ Ｐゴシック" charset="-128"/>
                <a:cs typeface="MS PGothic" charset="-128"/>
              </a:rPr>
              <a:t> </a:t>
            </a:r>
            <a:r>
              <a:rPr lang="en-US" altLang="en-US" sz="2000" dirty="0" smtClean="0">
                <a:solidFill>
                  <a:prstClr val="black"/>
                </a:solidFill>
                <a:latin typeface="Georgia" charset="0"/>
                <a:ea typeface="ＭＳ Ｐゴシック" charset="-128"/>
                <a:cs typeface="MS PGothic" charset="-128"/>
              </a:rPr>
              <a:t>confirmed as head of Veterans Affairs </a:t>
            </a:r>
            <a:endParaRPr lang="en-US" altLang="en-US" sz="2000" dirty="0">
              <a:solidFill>
                <a:prstClr val="black"/>
              </a:solidFill>
              <a:latin typeface="Georgia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5" name="TextBox 12"/>
          <p:cNvSpPr txBox="1">
            <a:spLocks noChangeArrowheads="1"/>
          </p:cNvSpPr>
          <p:nvPr/>
        </p:nvSpPr>
        <p:spPr bwMode="auto">
          <a:xfrm>
            <a:off x="7429528" y="311516"/>
            <a:ext cx="1297150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r" defTabSz="457200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600" b="1" dirty="0">
                <a:solidFill>
                  <a:srgbClr val="EEECE1">
                    <a:lumMod val="25000"/>
                  </a:srgbClr>
                </a:solidFill>
                <a:latin typeface="Verdana"/>
                <a:cs typeface="Verdana"/>
              </a:rPr>
              <a:t>ROBERT WILKIE PROFILE</a:t>
            </a:r>
          </a:p>
        </p:txBody>
      </p:sp>
      <p:sp>
        <p:nvSpPr>
          <p:cNvPr id="13" name="Freeform 12"/>
          <p:cNvSpPr/>
          <p:nvPr/>
        </p:nvSpPr>
        <p:spPr bwMode="auto">
          <a:xfrm>
            <a:off x="990602" y="5430967"/>
            <a:ext cx="5686425" cy="733425"/>
          </a:xfrm>
          <a:custGeom>
            <a:avLst/>
            <a:gdLst>
              <a:gd name="connsiteX0" fmla="*/ 0 w 1255762"/>
              <a:gd name="connsiteY0" fmla="*/ 0 h 1878398"/>
              <a:gd name="connsiteX1" fmla="*/ 1255762 w 1255762"/>
              <a:gd name="connsiteY1" fmla="*/ 0 h 1878398"/>
              <a:gd name="connsiteX2" fmla="*/ 1255762 w 1255762"/>
              <a:gd name="connsiteY2" fmla="*/ 1878398 h 1878398"/>
              <a:gd name="connsiteX3" fmla="*/ 0 w 1255762"/>
              <a:gd name="connsiteY3" fmla="*/ 1878398 h 1878398"/>
              <a:gd name="connsiteX4" fmla="*/ 0 w 1255762"/>
              <a:gd name="connsiteY4" fmla="*/ 0 h 1878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5762" h="1878398">
                <a:moveTo>
                  <a:pt x="0" y="0"/>
                </a:moveTo>
                <a:lnTo>
                  <a:pt x="1255762" y="0"/>
                </a:lnTo>
                <a:lnTo>
                  <a:pt x="1255762" y="1878398"/>
                </a:lnTo>
                <a:lnTo>
                  <a:pt x="0" y="1878398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0" tIns="0" rIns="0" bIns="0" spcCol="1270"/>
          <a:lstStyle/>
          <a:p>
            <a:pPr marL="0" lvl="1" defTabSz="444500">
              <a:lnSpc>
                <a:spcPct val="90000"/>
              </a:lnSpc>
              <a:spcAft>
                <a:spcPct val="15000"/>
              </a:spcAft>
              <a:defRPr/>
            </a:pPr>
            <a:endParaRPr lang="en-US" sz="11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Verdana"/>
            </a:endParaRPr>
          </a:p>
        </p:txBody>
      </p:sp>
      <p:pic>
        <p:nvPicPr>
          <p:cNvPr id="48" name="Picture 47" descr="Logo-NJ-presentation_cent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5547" y="301888"/>
            <a:ext cx="2311852" cy="287010"/>
          </a:xfrm>
          <a:prstGeom prst="rect">
            <a:avLst/>
          </a:prstGeom>
        </p:spPr>
      </p:pic>
      <p:sp>
        <p:nvSpPr>
          <p:cNvPr id="51" name="Text Placeholder 18"/>
          <p:cNvSpPr txBox="1">
            <a:spLocks/>
          </p:cNvSpPr>
          <p:nvPr/>
        </p:nvSpPr>
        <p:spPr bwMode="auto">
          <a:xfrm>
            <a:off x="397834" y="6133617"/>
            <a:ext cx="8247721" cy="38991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>
              <a:lnSpc>
                <a:spcPct val="110000"/>
              </a:lnSpc>
              <a:spcBef>
                <a:spcPts val="0"/>
              </a:spcBef>
              <a:buNone/>
              <a:defRPr/>
            </a:pPr>
            <a:endParaRPr lang="en-US" sz="700" dirty="0">
              <a:solidFill>
                <a:prstClr val="black">
                  <a:lumMod val="50000"/>
                  <a:lumOff val="50000"/>
                </a:prstClr>
              </a:solidFill>
              <a:latin typeface="Georgia"/>
              <a:cs typeface="Georgia"/>
            </a:endParaRPr>
          </a:p>
          <a:p>
            <a:pPr marL="0" indent="0" defTabSz="45720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solidFill>
                  <a:prstClr val="black">
                    <a:lumMod val="50000"/>
                    <a:lumOff val="50000"/>
                  </a:prstClr>
                </a:solidFill>
                <a:latin typeface="Georgia"/>
                <a:cs typeface="Georgia"/>
              </a:rPr>
              <a:t>Sources: Barrett, Ted. “Isakson Upbeat about VA Nominee Wilkie.” CNN, May 21, 2018; US Department of Defense.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7853663"/>
              </p:ext>
            </p:extLst>
          </p:nvPr>
        </p:nvGraphicFramePr>
        <p:xfrm>
          <a:off x="2191355" y="1231578"/>
          <a:ext cx="6452585" cy="1928387"/>
        </p:xfrm>
        <a:graphic>
          <a:graphicData uri="http://schemas.openxmlformats.org/drawingml/2006/table">
            <a:tbl>
              <a:tblPr/>
              <a:tblGrid>
                <a:gridCol w="64525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MS PGothic" charset="-128"/>
                        </a:rPr>
                        <a:t>Biography</a:t>
                      </a: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</a:txBody>
                  <a:tcPr marL="91435" marR="91435" marT="45697" marB="4569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E88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6935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Current position: 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MS PGothic" charset="-128"/>
                        </a:rPr>
                        <a:t>Under Secretary of Defense for Personnel and Readiness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MS PGothic" charset="-128"/>
                        </a:rPr>
                        <a:t>Assumed position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MS PGothic" charset="-128"/>
                        </a:rPr>
                        <a:t>: November 30, 2017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alt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  <a:cs typeface="+mn-cs"/>
                        </a:rPr>
                        <a:t>Date of birth: </a:t>
                      </a:r>
                      <a:r>
                        <a:rPr kumimoji="0" lang="en-US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  <a:cs typeface="+mn-cs"/>
                        </a:rPr>
                        <a:t>August 6, 1962</a:t>
                      </a:r>
                      <a:endParaRPr kumimoji="0" lang="en-US" alt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alt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  <a:cs typeface="+mn-cs"/>
                        </a:rPr>
                        <a:t>Home: </a:t>
                      </a:r>
                      <a:r>
                        <a:rPr kumimoji="0" lang="en-US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  <a:cs typeface="+mn-cs"/>
                        </a:rPr>
                        <a:t>Arlington, Virginia</a:t>
                      </a:r>
                      <a:endParaRPr kumimoji="0" lang="en-US" alt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MS PGothic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alt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  <a:cs typeface="+mn-cs"/>
                        </a:rPr>
                        <a:t>Education: </a:t>
                      </a:r>
                      <a:r>
                        <a:rPr kumimoji="0" lang="en-US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  <a:cs typeface="+mn-cs"/>
                        </a:rPr>
                        <a:t>B.A., Wake Forest University; J.D. Loyola University College of Law in New Orleans, 1988; M.L, Georgetown University, 1992; M.A, United States Army War College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MS PGothic" charset="-128"/>
                        </a:rPr>
                        <a:t>Family: 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MS PGothic" charset="-128"/>
                        </a:rPr>
                        <a:t>Married (Julie), 2 children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MS PGothic" charset="-128"/>
                        </a:rPr>
                        <a:t>Religion: 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MS PGothic" charset="-128"/>
                        </a:rPr>
                        <a:t>Anglican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</a:txBody>
                  <a:tcPr marL="91435" marR="91435" marT="45697" marB="4569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513729"/>
              </p:ext>
            </p:extLst>
          </p:nvPr>
        </p:nvGraphicFramePr>
        <p:xfrm>
          <a:off x="485547" y="5064628"/>
          <a:ext cx="3844216" cy="1097766"/>
        </p:xfrm>
        <a:graphic>
          <a:graphicData uri="http://schemas.openxmlformats.org/drawingml/2006/table">
            <a:tbl>
              <a:tblPr/>
              <a:tblGrid>
                <a:gridCol w="38442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746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MS PGothic" charset="0"/>
                          <a:cs typeface="MS PGothic" charset="0"/>
                        </a:rPr>
                        <a:t>Contact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MS PGothic" charset="0"/>
                        <a:cs typeface="MS PGothic" charset="0"/>
                      </a:endParaRPr>
                    </a:p>
                  </a:txBody>
                  <a:tcPr marT="45775" marB="4577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E88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09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MS PGothic" charset="0"/>
                          <a:cs typeface="MS PGothic" charset="0"/>
                        </a:rPr>
                        <a:t>Under Secretary of Defense </a:t>
                      </a:r>
                      <a:b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MS PGothic" charset="0"/>
                          <a:cs typeface="MS PGothic" charset="0"/>
                        </a:rPr>
                      </a:b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MS PGothic" charset="0"/>
                          <a:cs typeface="MS PGothic" charset="0"/>
                        </a:rPr>
                        <a:t>(Personnel and Readiness)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MS PGothic" charset="0"/>
                          <a:cs typeface="MS PGothic" charset="0"/>
                        </a:rPr>
                        <a:t>4000 Defense Pentagon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MS PGothic" charset="0"/>
                          <a:cs typeface="MS PGothic" charset="0"/>
                        </a:rPr>
                        <a:t>Washington, DC 20301-4000</a:t>
                      </a:r>
                    </a:p>
                  </a:txBody>
                  <a:tcPr marT="45775" marB="4577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500063" y="3699367"/>
            <a:ext cx="8069859" cy="1302921"/>
            <a:chOff x="500061" y="3626213"/>
            <a:chExt cx="8069859" cy="1302921"/>
          </a:xfrm>
        </p:grpSpPr>
        <p:sp>
          <p:nvSpPr>
            <p:cNvPr id="3" name="Rectangle 2"/>
            <p:cNvSpPr/>
            <p:nvPr/>
          </p:nvSpPr>
          <p:spPr>
            <a:xfrm>
              <a:off x="500061" y="3626213"/>
              <a:ext cx="3835046" cy="13029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 fontAlgn="base">
                <a:spcBef>
                  <a:spcPct val="0"/>
                </a:spcBef>
                <a:spcAft>
                  <a:spcPts val="800"/>
                </a:spcAft>
                <a:buFont typeface="Arial" charset="0"/>
                <a:buChar char="•"/>
              </a:pPr>
              <a:r>
                <a:rPr lang="en-US" altLang="en-US" sz="1200" dirty="0">
                  <a:solidFill>
                    <a:prstClr val="black"/>
                  </a:solidFill>
                  <a:latin typeface="Georgia"/>
                  <a:ea typeface="MS PGothic" charset="-128"/>
                </a:rPr>
                <a:t>Wilkie served both Robert Gates and Donald Rumsfeld as Assistant Secretary of Defense from 2005 to 2009; at the time he was the youngest senior leader in the department</a:t>
              </a:r>
            </a:p>
            <a:p>
              <a:pPr marL="171450" indent="-171450" fontAlgn="base">
                <a:spcBef>
                  <a:spcPct val="0"/>
                </a:spcBef>
                <a:spcAft>
                  <a:spcPts val="800"/>
                </a:spcAft>
                <a:buFont typeface="Arial" charset="0"/>
                <a:buChar char="•"/>
              </a:pPr>
              <a:r>
                <a:rPr lang="en-US" altLang="en-US" sz="1200" dirty="0">
                  <a:solidFill>
                    <a:prstClr val="black"/>
                  </a:solidFill>
                  <a:latin typeface="Georgia"/>
                  <a:ea typeface="MS PGothic" charset="-128"/>
                </a:rPr>
                <a:t>He has extensive experience in Congress as well, as Senior Advisor to Senator Thom Tillis (R-NC)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4436337" y="3626213"/>
              <a:ext cx="4133583" cy="13029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 fontAlgn="base">
                <a:spcBef>
                  <a:spcPct val="0"/>
                </a:spcBef>
                <a:spcAft>
                  <a:spcPts val="800"/>
                </a:spcAft>
                <a:buFont typeface="Arial" charset="0"/>
                <a:buChar char="•"/>
              </a:pPr>
              <a:r>
                <a:rPr lang="en-US" altLang="en-US" sz="1200" dirty="0">
                  <a:solidFill>
                    <a:prstClr val="black"/>
                  </a:solidFill>
                  <a:latin typeface="Georgia"/>
                  <a:ea typeface="MS PGothic" charset="-128"/>
                </a:rPr>
                <a:t>Wilkie served as Vice President for Strategic Programs for CH2M HILL, one of the world’s largest engineering and program management firms, for five years</a:t>
              </a:r>
            </a:p>
            <a:p>
              <a:pPr marL="171450" indent="-171450" fontAlgn="base">
                <a:spcBef>
                  <a:spcPct val="0"/>
                </a:spcBef>
                <a:spcAft>
                  <a:spcPts val="800"/>
                </a:spcAft>
                <a:buFont typeface="Arial" charset="0"/>
                <a:buChar char="•"/>
              </a:pPr>
              <a:r>
                <a:rPr lang="en-US" altLang="en-US" sz="1200" dirty="0">
                  <a:solidFill>
                    <a:prstClr val="black"/>
                  </a:solidFill>
                  <a:latin typeface="Georgia"/>
                  <a:ea typeface="MS PGothic" charset="-128"/>
                </a:rPr>
                <a:t>He was Special Assistant to the President for National Security Affairs and a senior director of the National Security Council under Dr. Condoleezza Rice</a:t>
              </a:r>
            </a:p>
          </p:txBody>
        </p:sp>
      </p:grpSp>
      <p:sp>
        <p:nvSpPr>
          <p:cNvPr id="24" name="Rectangle 11"/>
          <p:cNvSpPr>
            <a:spLocks noChangeArrowheads="1"/>
          </p:cNvSpPr>
          <p:nvPr/>
        </p:nvSpPr>
        <p:spPr bwMode="auto">
          <a:xfrm>
            <a:off x="4685066" y="5295646"/>
            <a:ext cx="3909298" cy="590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defTabSz="457200">
              <a:buNone/>
            </a:pPr>
            <a:r>
              <a:rPr lang="en-US" altLang="en-US" sz="1200" i="1" dirty="0">
                <a:solidFill>
                  <a:prstClr val="black"/>
                </a:solidFill>
              </a:rPr>
              <a:t>     He's got a lot of strengths in areas we need them right now and he's a proven entity so I think he will be good.” </a:t>
            </a:r>
          </a:p>
        </p:txBody>
      </p:sp>
      <p:sp>
        <p:nvSpPr>
          <p:cNvPr id="27" name="TextBox 12"/>
          <p:cNvSpPr txBox="1">
            <a:spLocks noChangeArrowheads="1"/>
          </p:cNvSpPr>
          <p:nvPr/>
        </p:nvSpPr>
        <p:spPr bwMode="auto">
          <a:xfrm>
            <a:off x="5432383" y="5816274"/>
            <a:ext cx="31619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algn="ctr" defTabSz="457200">
              <a:spcBef>
                <a:spcPct val="0"/>
              </a:spcBef>
              <a:buClrTx/>
              <a:buNone/>
              <a:defRPr/>
            </a:pPr>
            <a:r>
              <a:rPr lang="en-US" altLang="en-US" sz="900" b="1" dirty="0">
                <a:solidFill>
                  <a:srgbClr val="A3906E"/>
                </a:solidFill>
                <a:latin typeface="Verdana"/>
              </a:rPr>
              <a:t>– Senate VA Chairman Johnny Isakson (R-GA) on the nomination of Robert Wilkie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4608514" y="5125013"/>
            <a:ext cx="303288" cy="461665"/>
            <a:chOff x="4559430" y="4964892"/>
            <a:chExt cx="397177" cy="604582"/>
          </a:xfrm>
        </p:grpSpPr>
        <p:sp>
          <p:nvSpPr>
            <p:cNvPr id="25" name="Oval 24"/>
            <p:cNvSpPr/>
            <p:nvPr/>
          </p:nvSpPr>
          <p:spPr bwMode="auto">
            <a:xfrm>
              <a:off x="4593145" y="4992733"/>
              <a:ext cx="363458" cy="361944"/>
            </a:xfrm>
            <a:prstGeom prst="ellipse">
              <a:avLst/>
            </a:prstGeom>
            <a:solidFill>
              <a:srgbClr val="BAAC92"/>
            </a:solidFill>
            <a:ln>
              <a:solidFill>
                <a:srgbClr val="BAAC9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>
                <a:defRPr/>
              </a:pPr>
              <a:endParaRPr lang="en-US" dirty="0">
                <a:solidFill>
                  <a:prstClr val="white"/>
                </a:solidFill>
                <a:latin typeface="Verdana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4559430" y="4964892"/>
              <a:ext cx="397177" cy="60458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457200"/>
              <a:r>
                <a:rPr lang="en-US" altLang="en-US" sz="2400" i="1" dirty="0">
                  <a:solidFill>
                    <a:prstClr val="white"/>
                  </a:solidFill>
                  <a:latin typeface="Georgia"/>
                </a:rPr>
                <a:t>“</a:t>
              </a:r>
              <a:endParaRPr lang="en-US" sz="2400" dirty="0">
                <a:solidFill>
                  <a:prstClr val="white"/>
                </a:solidFill>
                <a:latin typeface="Georgia"/>
              </a:endParaRPr>
            </a:p>
          </p:txBody>
        </p:sp>
      </p:grp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BEFBC90E-502A-A54D-9BAE-6F74229062B0}" type="slidenum">
              <a:rPr lang="en-US">
                <a:solidFill>
                  <a:prstClr val="black"/>
                </a:solidFill>
                <a:latin typeface="Georgia"/>
              </a:rPr>
              <a:pPr defTabSz="457200"/>
              <a:t>1</a:t>
            </a:fld>
            <a:endParaRPr lang="en-US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22" name="Text Placeholder 18"/>
          <p:cNvSpPr txBox="1">
            <a:spLocks/>
          </p:cNvSpPr>
          <p:nvPr/>
        </p:nvSpPr>
        <p:spPr bwMode="auto">
          <a:xfrm>
            <a:off x="404808" y="6422609"/>
            <a:ext cx="304324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solidFill>
                  <a:prstClr val="black"/>
                </a:solidFill>
                <a:latin typeface="Georgia"/>
                <a:cs typeface="Georgia"/>
              </a:rPr>
              <a:t>June 25, 2018 </a:t>
            </a:r>
            <a:r>
              <a:rPr lang="en-US" sz="800" dirty="0">
                <a:solidFill>
                  <a:prstClr val="black">
                    <a:lumMod val="65000"/>
                    <a:lumOff val="35000"/>
                  </a:prstClr>
                </a:solidFill>
              </a:rPr>
              <a:t>| </a:t>
            </a:r>
            <a:r>
              <a:rPr lang="en-US" sz="700" dirty="0">
                <a:solidFill>
                  <a:prstClr val="black"/>
                </a:solidFill>
              </a:rPr>
              <a:t>Mariah Green</a:t>
            </a:r>
            <a:endParaRPr lang="en-US" sz="700" dirty="0">
              <a:solidFill>
                <a:prstClr val="black"/>
              </a:solidFill>
              <a:latin typeface="Georgia"/>
              <a:cs typeface="Georgia"/>
            </a:endParaRPr>
          </a:p>
        </p:txBody>
      </p:sp>
      <p:pic>
        <p:nvPicPr>
          <p:cNvPr id="21" name="Picture 29"/>
          <p:cNvPicPr>
            <a:picLocks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95" t="7385" r="28019" b="36232"/>
          <a:stretch/>
        </p:blipFill>
        <p:spPr bwMode="auto">
          <a:xfrm>
            <a:off x="500063" y="1231578"/>
            <a:ext cx="1537534" cy="2108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052812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ew PC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0EAE3"/>
        </a:solidFill>
        <a:ln>
          <a:noFill/>
        </a:ln>
        <a:effectLst/>
      </a:spPr>
      <a:bodyPr lIns="91440" tIns="91440" rIns="91440" bIns="91440"/>
      <a:lstStyle>
        <a:defPPr>
          <a:spcAft>
            <a:spcPts val="400"/>
          </a:spcAft>
          <a:defRPr sz="1200" b="1" dirty="0">
            <a:solidFill>
              <a:schemeClr val="tx1">
                <a:lumMod val="95000"/>
                <a:lumOff val="5000"/>
              </a:schemeClr>
            </a:solidFill>
            <a:latin typeface="Georgia"/>
            <a:cs typeface="Georgia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noAutofit/>
      </a:bodyPr>
      <a:lstStyle>
        <a:defPPr>
          <a:spcAft>
            <a:spcPts val="400"/>
          </a:spcAft>
          <a:defRPr sz="1200" b="1" dirty="0" smtClean="0">
            <a:solidFill>
              <a:srgbClr val="71B2C7"/>
            </a:solidFill>
            <a:latin typeface="Georgia"/>
            <a:cs typeface="Georgia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273</Words>
  <Application>Microsoft Macintosh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Georgia</vt:lpstr>
      <vt:lpstr>Gill Sans MT</vt:lpstr>
      <vt:lpstr>MS PGothic</vt:lpstr>
      <vt:lpstr>ＭＳ Ｐゴシック</vt:lpstr>
      <vt:lpstr>Verdana</vt:lpstr>
      <vt:lpstr>Arial</vt:lpstr>
      <vt:lpstr>1_Office Theme</vt:lpstr>
      <vt:lpstr>PowerPoint Presentation</vt:lpstr>
    </vt:vector>
  </TitlesOfParts>
  <Company>Atlantic Media</Company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Green, Mariah</dc:creator>
  <cp:lastModifiedBy>Microsoft Office User</cp:lastModifiedBy>
  <cp:revision>28</cp:revision>
  <cp:lastPrinted>2018-07-24T13:52:29Z</cp:lastPrinted>
  <dcterms:created xsi:type="dcterms:W3CDTF">2018-06-25T18:58:03Z</dcterms:created>
  <dcterms:modified xsi:type="dcterms:W3CDTF">2018-07-24T13:52:30Z</dcterms:modified>
</cp:coreProperties>
</file>