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89"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8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7C46"/>
    <a:srgbClr val="0C396F"/>
    <a:srgbClr val="B22830"/>
    <a:srgbClr val="F0EAE3"/>
    <a:srgbClr val="D9D9D9"/>
    <a:srgbClr val="595959"/>
    <a:srgbClr val="D5E1D8"/>
    <a:srgbClr val="DDB1B1"/>
    <a:srgbClr val="71B3C7"/>
    <a:srgbClr val="765C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06" autoAdjust="0"/>
    <p:restoredTop sz="96731"/>
  </p:normalViewPr>
  <p:slideViewPr>
    <p:cSldViewPr snapToGrid="0" snapToObjects="1">
      <p:cViewPr varScale="1">
        <p:scale>
          <a:sx n="160" d="100"/>
          <a:sy n="160" d="100"/>
        </p:scale>
        <p:origin x="2416" y="184"/>
      </p:cViewPr>
      <p:guideLst>
        <p:guide orient="horz" pos="168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DF38E-74AC-0D40-B0D5-7EC4C125E7FD}" type="datetimeFigureOut">
              <a:rPr lang="en-US" smtClean="0"/>
              <a:t>7/18/18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7/18/18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7/18/18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81960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9AF6EB1-510D-4FD8-8C6B-96EFC275784D}" type="datetime1">
              <a:rPr lang="en-US" smtClean="0"/>
              <a:t>7/18/18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7925249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bwMode="auto">
          <a:xfrm>
            <a:off x="404814" y="756919"/>
            <a:ext cx="8407400" cy="695644"/>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t>Key takeaways from Powell’s testimony</a:t>
            </a:r>
            <a:endParaRPr lang="en-US" altLang="en-US" sz="2000" dirty="0">
              <a:latin typeface="Georgia" charset="0"/>
              <a:ea typeface="ＭＳ Ｐゴシック" charset="-128"/>
              <a:cs typeface="MS PGothic" charset="-128"/>
            </a:endParaRPr>
          </a:p>
        </p:txBody>
      </p:sp>
      <p:sp>
        <p:nvSpPr>
          <p:cNvPr id="4" name="Slide Number Placeholder 3"/>
          <p:cNvSpPr>
            <a:spLocks noGrp="1"/>
          </p:cNvSpPr>
          <p:nvPr>
            <p:ph type="sldNum" sz="quarter" idx="12"/>
          </p:nvPr>
        </p:nvSpPr>
        <p:spPr/>
        <p:txBody>
          <a:bodyPr/>
          <a:lstStyle/>
          <a:p>
            <a:fld id="{BEFBC90E-502A-A54D-9BAE-6F74229062B0}" type="slidenum">
              <a:rPr lang="en-US" smtClean="0"/>
              <a:t>1</a:t>
            </a:fld>
            <a:endParaRPr lang="en-US"/>
          </a:p>
        </p:txBody>
      </p:sp>
      <p:sp>
        <p:nvSpPr>
          <p:cNvPr id="28" name="TextBox 1"/>
          <p:cNvSpPr txBox="1">
            <a:spLocks noChangeArrowheads="1"/>
          </p:cNvSpPr>
          <p:nvPr/>
        </p:nvSpPr>
        <p:spPr bwMode="auto">
          <a:xfrm>
            <a:off x="930047" y="1466231"/>
            <a:ext cx="769806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spcAft>
                <a:spcPts val="300"/>
              </a:spcAft>
              <a:buFontTx/>
              <a:buNone/>
            </a:pPr>
            <a:r>
              <a:rPr lang="en-US" altLang="en-US" sz="1100" b="1" dirty="0">
                <a:latin typeface="+mj-lt"/>
              </a:rPr>
              <a:t>Overall, Fed Chairman Powell paints picture of economic success</a:t>
            </a:r>
          </a:p>
          <a:p>
            <a:pPr marL="171450" indent="-171450">
              <a:lnSpc>
                <a:spcPct val="100000"/>
              </a:lnSpc>
              <a:spcBef>
                <a:spcPct val="0"/>
              </a:spcBef>
              <a:spcAft>
                <a:spcPts val="300"/>
              </a:spcAft>
            </a:pPr>
            <a:r>
              <a:rPr lang="en-US" altLang="en-US" sz="1100" dirty="0">
                <a:latin typeface="+mj-lt"/>
              </a:rPr>
              <a:t>The report emphasized strong GDP and jobs growth; it also noted, but played down, weak wage growth and a leveling-off in the housing market</a:t>
            </a:r>
          </a:p>
          <a:p>
            <a:pPr marL="171450" indent="-171450">
              <a:lnSpc>
                <a:spcPct val="100000"/>
              </a:lnSpc>
              <a:spcBef>
                <a:spcPct val="0"/>
              </a:spcBef>
              <a:spcAft>
                <a:spcPts val="300"/>
              </a:spcAft>
            </a:pPr>
            <a:r>
              <a:rPr lang="en-US" altLang="en-US" sz="1100" dirty="0">
                <a:latin typeface="+mj-lt"/>
              </a:rPr>
              <a:t>Powell cites jobs growth, consumer sentiment and tax cuts as causes of overall economic expansion</a:t>
            </a:r>
          </a:p>
        </p:txBody>
      </p:sp>
      <p:sp>
        <p:nvSpPr>
          <p:cNvPr id="29" name="TextBox 12"/>
          <p:cNvSpPr txBox="1">
            <a:spLocks noChangeArrowheads="1"/>
          </p:cNvSpPr>
          <p:nvPr/>
        </p:nvSpPr>
        <p:spPr bwMode="auto">
          <a:xfrm>
            <a:off x="930701" y="2320902"/>
            <a:ext cx="7698060" cy="968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spcAft>
                <a:spcPts val="300"/>
              </a:spcAft>
              <a:buFontTx/>
              <a:buNone/>
            </a:pPr>
            <a:r>
              <a:rPr lang="en-US" altLang="en-US" sz="1100" b="1" dirty="0">
                <a:latin typeface="+mj-lt"/>
              </a:rPr>
              <a:t>Powell avoided talking about trade, but expressed some concerns</a:t>
            </a:r>
            <a:endParaRPr lang="en-US" altLang="en-US" sz="1100" dirty="0">
              <a:latin typeface="+mj-lt"/>
            </a:endParaRPr>
          </a:p>
          <a:p>
            <a:pPr marL="171450" indent="-171450">
              <a:lnSpc>
                <a:spcPct val="100000"/>
              </a:lnSpc>
              <a:spcBef>
                <a:spcPct val="0"/>
              </a:spcBef>
              <a:spcAft>
                <a:spcPts val="300"/>
              </a:spcAft>
            </a:pPr>
            <a:r>
              <a:rPr lang="en-US" altLang="en-US" sz="1100" dirty="0">
                <a:latin typeface="+mj-lt"/>
              </a:rPr>
              <a:t>In his Senate Banking hearing, Powell noted that trade is outside his jurisdiction, and pushed back when senators asked him to comment on the Trump administration’s tariff proposals</a:t>
            </a:r>
          </a:p>
          <a:p>
            <a:pPr marL="171450" indent="-171450">
              <a:lnSpc>
                <a:spcPct val="100000"/>
              </a:lnSpc>
              <a:spcBef>
                <a:spcPct val="0"/>
              </a:spcBef>
              <a:spcAft>
                <a:spcPts val="300"/>
              </a:spcAft>
            </a:pPr>
            <a:r>
              <a:rPr lang="en-US" altLang="en-US" sz="1100" dirty="0">
                <a:latin typeface="+mj-lt"/>
              </a:rPr>
              <a:t>In his House Financial Services hearing, Powell was more outspoken about trade, noting that uncertainty about trade has harmed business confidence, but noted that it is too soon to tell what the effects will be</a:t>
            </a:r>
          </a:p>
        </p:txBody>
      </p:sp>
      <p:sp>
        <p:nvSpPr>
          <p:cNvPr id="30" name="TextBox 12"/>
          <p:cNvSpPr txBox="1">
            <a:spLocks noChangeArrowheads="1"/>
          </p:cNvSpPr>
          <p:nvPr/>
        </p:nvSpPr>
        <p:spPr bwMode="auto">
          <a:xfrm>
            <a:off x="930700" y="3313534"/>
            <a:ext cx="769806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spcAft>
                <a:spcPts val="300"/>
              </a:spcAft>
              <a:buFontTx/>
              <a:buNone/>
            </a:pPr>
            <a:r>
              <a:rPr lang="en-US" altLang="en-US" sz="1100" b="1" dirty="0">
                <a:latin typeface="+mj-lt"/>
              </a:rPr>
              <a:t>Some representatives expressed concern about the yield curve</a:t>
            </a:r>
          </a:p>
          <a:p>
            <a:pPr marL="171450" indent="-171450">
              <a:lnSpc>
                <a:spcPct val="100000"/>
              </a:lnSpc>
              <a:spcBef>
                <a:spcPct val="0"/>
              </a:spcBef>
              <a:spcAft>
                <a:spcPts val="300"/>
              </a:spcAft>
            </a:pPr>
            <a:r>
              <a:rPr lang="en-US" altLang="en-US" sz="1100" dirty="0">
                <a:latin typeface="+mj-lt"/>
              </a:rPr>
              <a:t>Rep. Bill Huizenga (R-MI) questioned Powell about the yield curve and suggested the Fed could sell bonds to steepen it</a:t>
            </a:r>
          </a:p>
          <a:p>
            <a:pPr marL="171450" indent="-171450">
              <a:lnSpc>
                <a:spcPct val="100000"/>
              </a:lnSpc>
              <a:spcBef>
                <a:spcPct val="0"/>
              </a:spcBef>
              <a:spcAft>
                <a:spcPts val="300"/>
              </a:spcAft>
            </a:pPr>
            <a:r>
              <a:rPr lang="en-US" altLang="en-US" sz="1100" dirty="0"/>
              <a:t>Higher interest rates mean higher borrowing costs for business, consumers and investors</a:t>
            </a:r>
          </a:p>
        </p:txBody>
      </p:sp>
      <p:sp>
        <p:nvSpPr>
          <p:cNvPr id="32" name="TextBox 12"/>
          <p:cNvSpPr txBox="1">
            <a:spLocks noChangeArrowheads="1"/>
          </p:cNvSpPr>
          <p:nvPr/>
        </p:nvSpPr>
        <p:spPr bwMode="auto">
          <a:xfrm>
            <a:off x="930701" y="4108936"/>
            <a:ext cx="7698060" cy="93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spcAft>
                <a:spcPts val="300"/>
              </a:spcAft>
              <a:buFontTx/>
              <a:buNone/>
            </a:pPr>
            <a:r>
              <a:rPr lang="en-US" altLang="en-US" sz="1100" b="1" dirty="0">
                <a:latin typeface="+mj-lt"/>
              </a:rPr>
              <a:t>Powell gave an optimistic review of stress tests</a:t>
            </a:r>
          </a:p>
          <a:p>
            <a:pPr marL="171450" indent="-171450">
              <a:lnSpc>
                <a:spcPct val="100000"/>
              </a:lnSpc>
              <a:spcBef>
                <a:spcPct val="0"/>
              </a:spcBef>
              <a:spcAft>
                <a:spcPts val="300"/>
              </a:spcAft>
            </a:pPr>
            <a:r>
              <a:rPr lang="en-US" altLang="en-US" sz="1100" dirty="0">
                <a:latin typeface="+mj-lt"/>
              </a:rPr>
              <a:t>The summary version of the report did not mention the stress tests, but the report itself suggests that </a:t>
            </a:r>
            <a:r>
              <a:rPr lang="en-US" altLang="en-US" sz="1100" dirty="0"/>
              <a:t>the stress tests show that banks could continue borrowing in a crisis</a:t>
            </a:r>
          </a:p>
          <a:p>
            <a:pPr marL="171450" indent="-171450">
              <a:lnSpc>
                <a:spcPct val="100000"/>
              </a:lnSpc>
              <a:spcBef>
                <a:spcPct val="0"/>
              </a:spcBef>
              <a:spcAft>
                <a:spcPts val="300"/>
              </a:spcAft>
            </a:pPr>
            <a:r>
              <a:rPr lang="en-US" altLang="en-US" sz="1100" dirty="0"/>
              <a:t>When questioned about the stress tests by Sen. Warren (D-MA), Powell argued that even though the banks were granted conditionally passing grades, they will be subject to the same penalty as if they had failed</a:t>
            </a:r>
          </a:p>
        </p:txBody>
      </p:sp>
      <p:sp>
        <p:nvSpPr>
          <p:cNvPr id="33" name="TextBox 32"/>
          <p:cNvSpPr txBox="1"/>
          <p:nvPr/>
        </p:nvSpPr>
        <p:spPr>
          <a:xfrm>
            <a:off x="503175" y="1557757"/>
            <a:ext cx="382588" cy="646113"/>
          </a:xfrm>
          <a:prstGeom prst="rect">
            <a:avLst/>
          </a:prstGeom>
          <a:noFill/>
        </p:spPr>
        <p:txBody>
          <a:bodyPr wrap="none" anchor="t">
            <a:noAutofit/>
          </a:bodyPr>
          <a:lstStyle/>
          <a:p>
            <a:pPr>
              <a:defRPr/>
            </a:pPr>
            <a:r>
              <a:rPr lang="en-US" sz="3600" dirty="0">
                <a:solidFill>
                  <a:srgbClr val="71B2C7"/>
                </a:solidFill>
                <a:latin typeface="+mj-lt"/>
              </a:rPr>
              <a:t>1</a:t>
            </a:r>
          </a:p>
        </p:txBody>
      </p:sp>
      <p:sp>
        <p:nvSpPr>
          <p:cNvPr id="49" name="TextBox 48"/>
          <p:cNvSpPr txBox="1"/>
          <p:nvPr/>
        </p:nvSpPr>
        <p:spPr>
          <a:xfrm>
            <a:off x="487135" y="2464687"/>
            <a:ext cx="442912" cy="647700"/>
          </a:xfrm>
          <a:prstGeom prst="rect">
            <a:avLst/>
          </a:prstGeom>
          <a:noFill/>
        </p:spPr>
        <p:txBody>
          <a:bodyPr wrap="none" anchor="t">
            <a:noAutofit/>
          </a:bodyPr>
          <a:lstStyle/>
          <a:p>
            <a:pPr>
              <a:defRPr/>
            </a:pPr>
            <a:r>
              <a:rPr lang="en-US" sz="3600" dirty="0">
                <a:solidFill>
                  <a:srgbClr val="71B2C7"/>
                </a:solidFill>
                <a:latin typeface="+mj-lt"/>
              </a:rPr>
              <a:t>2</a:t>
            </a:r>
          </a:p>
        </p:txBody>
      </p:sp>
      <p:sp>
        <p:nvSpPr>
          <p:cNvPr id="50" name="TextBox 49"/>
          <p:cNvSpPr txBox="1"/>
          <p:nvPr/>
        </p:nvSpPr>
        <p:spPr>
          <a:xfrm>
            <a:off x="488722" y="3373204"/>
            <a:ext cx="439738" cy="646112"/>
          </a:xfrm>
          <a:prstGeom prst="rect">
            <a:avLst/>
          </a:prstGeom>
          <a:noFill/>
        </p:spPr>
        <p:txBody>
          <a:bodyPr wrap="none" anchor="t">
            <a:noAutofit/>
          </a:bodyPr>
          <a:lstStyle/>
          <a:p>
            <a:pPr>
              <a:defRPr/>
            </a:pPr>
            <a:r>
              <a:rPr lang="en-US" sz="3600" dirty="0">
                <a:solidFill>
                  <a:srgbClr val="71B2C7"/>
                </a:solidFill>
                <a:latin typeface="+mj-lt"/>
              </a:rPr>
              <a:t>3</a:t>
            </a:r>
          </a:p>
        </p:txBody>
      </p:sp>
      <p:sp>
        <p:nvSpPr>
          <p:cNvPr id="51" name="TextBox 50"/>
          <p:cNvSpPr txBox="1"/>
          <p:nvPr/>
        </p:nvSpPr>
        <p:spPr>
          <a:xfrm>
            <a:off x="485547" y="4220864"/>
            <a:ext cx="446088" cy="647700"/>
          </a:xfrm>
          <a:prstGeom prst="rect">
            <a:avLst/>
          </a:prstGeom>
          <a:noFill/>
        </p:spPr>
        <p:txBody>
          <a:bodyPr wrap="none" anchor="t">
            <a:noAutofit/>
          </a:bodyPr>
          <a:lstStyle/>
          <a:p>
            <a:pPr>
              <a:defRPr/>
            </a:pPr>
            <a:r>
              <a:rPr lang="en-US" sz="3600" dirty="0">
                <a:solidFill>
                  <a:srgbClr val="71B2C7"/>
                </a:solidFill>
                <a:latin typeface="+mj-lt"/>
              </a:rPr>
              <a:t>4</a:t>
            </a:r>
          </a:p>
        </p:txBody>
      </p:sp>
      <p:sp>
        <p:nvSpPr>
          <p:cNvPr id="17" name="TextBox 16"/>
          <p:cNvSpPr txBox="1"/>
          <p:nvPr/>
        </p:nvSpPr>
        <p:spPr>
          <a:xfrm>
            <a:off x="494430" y="5188649"/>
            <a:ext cx="428322" cy="646331"/>
          </a:xfrm>
          <a:prstGeom prst="rect">
            <a:avLst/>
          </a:prstGeom>
          <a:noFill/>
        </p:spPr>
        <p:txBody>
          <a:bodyPr wrap="none" anchor="t">
            <a:noAutofit/>
          </a:bodyPr>
          <a:lstStyle/>
          <a:p>
            <a:pPr>
              <a:defRPr/>
            </a:pPr>
            <a:r>
              <a:rPr lang="en-US" sz="3600" dirty="0">
                <a:solidFill>
                  <a:srgbClr val="71B2C7"/>
                </a:solidFill>
                <a:latin typeface="+mj-lt"/>
              </a:rPr>
              <a:t>5</a:t>
            </a:r>
          </a:p>
        </p:txBody>
      </p:sp>
      <p:sp>
        <p:nvSpPr>
          <p:cNvPr id="18" name="TextBox 12"/>
          <p:cNvSpPr txBox="1">
            <a:spLocks noChangeArrowheads="1"/>
          </p:cNvSpPr>
          <p:nvPr/>
        </p:nvSpPr>
        <p:spPr bwMode="auto">
          <a:xfrm>
            <a:off x="930048" y="5130507"/>
            <a:ext cx="7698060" cy="762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nSpc>
                <a:spcPct val="100000"/>
              </a:lnSpc>
              <a:spcBef>
                <a:spcPct val="0"/>
              </a:spcBef>
              <a:spcAft>
                <a:spcPts val="300"/>
              </a:spcAft>
              <a:buFontTx/>
              <a:buNone/>
            </a:pPr>
            <a:r>
              <a:rPr lang="en-US" altLang="en-US" sz="1100" b="1" dirty="0">
                <a:latin typeface="+mj-lt"/>
              </a:rPr>
              <a:t>Conflicting data on jobs</a:t>
            </a:r>
          </a:p>
          <a:p>
            <a:pPr marL="171450" indent="-171450">
              <a:lnSpc>
                <a:spcPct val="100000"/>
              </a:lnSpc>
              <a:spcBef>
                <a:spcPct val="0"/>
              </a:spcBef>
              <a:spcAft>
                <a:spcPts val="300"/>
              </a:spcAft>
            </a:pPr>
            <a:r>
              <a:rPr lang="en-US" altLang="en-US" sz="1100" dirty="0">
                <a:latin typeface="+mj-lt"/>
              </a:rPr>
              <a:t>While employment numbers have grown, and Powell stated that more jobs are being created than there are people entering the labor force, wages have not risen by much</a:t>
            </a:r>
          </a:p>
          <a:p>
            <a:pPr marL="171450" indent="-171450">
              <a:lnSpc>
                <a:spcPct val="100000"/>
              </a:lnSpc>
              <a:spcBef>
                <a:spcPct val="0"/>
              </a:spcBef>
              <a:spcAft>
                <a:spcPts val="300"/>
              </a:spcAft>
            </a:pPr>
            <a:r>
              <a:rPr lang="en-US" altLang="en-US" sz="1100" dirty="0">
                <a:latin typeface="+mj-lt"/>
              </a:rPr>
              <a:t>Powell attributed this weak wage growth to a similarly weak growth in productivity and argued that better education could boost wage growth</a:t>
            </a:r>
          </a:p>
        </p:txBody>
      </p:sp>
      <p:sp>
        <p:nvSpPr>
          <p:cNvPr id="22" name="Text Placeholder 18"/>
          <p:cNvSpPr txBox="1">
            <a:spLocks/>
          </p:cNvSpPr>
          <p:nvPr/>
        </p:nvSpPr>
        <p:spPr bwMode="auto">
          <a:xfrm>
            <a:off x="404808" y="6422607"/>
            <a:ext cx="304324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Georgia"/>
                <a:cs typeface="Georgia"/>
              </a:rPr>
              <a:t>David Hervey</a:t>
            </a:r>
            <a:r>
              <a:rPr lang="en-US" sz="700" b="1" dirty="0">
                <a:latin typeface="Georgia"/>
                <a:cs typeface="Georgia"/>
              </a:rPr>
              <a:t> | </a:t>
            </a:r>
            <a:r>
              <a:rPr lang="en-US" sz="700" dirty="0">
                <a:latin typeface="Georgia"/>
                <a:cs typeface="Georgia"/>
              </a:rPr>
              <a:t>Slide last updated on: </a:t>
            </a:r>
            <a:r>
              <a:rPr lang="en-US" sz="700">
                <a:latin typeface="Georgia"/>
                <a:cs typeface="Georgia"/>
              </a:rPr>
              <a:t>July 18, </a:t>
            </a:r>
            <a:r>
              <a:rPr lang="en-US" sz="700" dirty="0">
                <a:latin typeface="Georgia"/>
                <a:cs typeface="Georgia"/>
              </a:rPr>
              <a:t>2018</a:t>
            </a:r>
          </a:p>
        </p:txBody>
      </p:sp>
      <p:sp>
        <p:nvSpPr>
          <p:cNvPr id="26"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 Jerome Powell, House Financial Services and Senate </a:t>
            </a:r>
            <a:r>
              <a:rPr lang="en-US" sz="700">
                <a:solidFill>
                  <a:schemeClr val="tx1">
                    <a:lumMod val="50000"/>
                    <a:lumOff val="50000"/>
                  </a:schemeClr>
                </a:solidFill>
                <a:latin typeface="Georgia"/>
                <a:cs typeface="Georgia"/>
              </a:rPr>
              <a:t>Banking Committee Hearing</a:t>
            </a:r>
            <a:endParaRPr lang="en-US" sz="700" b="1" dirty="0">
              <a:solidFill>
                <a:schemeClr val="tx1">
                  <a:lumMod val="50000"/>
                  <a:lumOff val="50000"/>
                </a:schemeClr>
              </a:solidFill>
              <a:latin typeface="Georgia"/>
              <a:cs typeface="Georgia"/>
            </a:endParaRPr>
          </a:p>
        </p:txBody>
      </p: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175" y="274320"/>
            <a:ext cx="2080349" cy="274320"/>
          </a:xfrm>
          <a:prstGeom prst="rect">
            <a:avLst/>
          </a:prstGeom>
        </p:spPr>
      </p:pic>
    </p:spTree>
    <p:extLst>
      <p:ext uri="{BB962C8B-B14F-4D97-AF65-F5344CB8AC3E}">
        <p14:creationId xmlns:p14="http://schemas.microsoft.com/office/powerpoint/2010/main" val="2262337297"/>
      </p:ext>
    </p:extLst>
  </p:cSld>
  <p:clrMapOvr>
    <a:masterClrMapping/>
  </p:clrMapOvr>
</p:sld>
</file>

<file path=ppt/theme/theme1.xml><?xml version="1.0" encoding="utf-8"?>
<a:theme xmlns:a="http://schemas.openxmlformats.org/drawingml/2006/main" name="Office Theme">
  <a:themeElements>
    <a:clrScheme name="National Journal">
      <a:dk1>
        <a:sysClr val="windowText" lastClr="000000"/>
      </a:dk1>
      <a:lt1>
        <a:sysClr val="window" lastClr="FFFFFF"/>
      </a:lt1>
      <a:dk2>
        <a:srgbClr val="8DB3E2"/>
      </a:dk2>
      <a:lt2>
        <a:srgbClr val="F0EAE3"/>
      </a:lt2>
      <a:accent1>
        <a:srgbClr val="B22830"/>
      </a:accent1>
      <a:accent2>
        <a:srgbClr val="0D3A70"/>
      </a:accent2>
      <a:accent3>
        <a:srgbClr val="9BBB59"/>
      </a:accent3>
      <a:accent4>
        <a:srgbClr val="8064A2"/>
      </a:accent4>
      <a:accent5>
        <a:srgbClr val="CFB53B"/>
      </a:accent5>
      <a:accent6>
        <a:srgbClr val="F79646"/>
      </a:accent6>
      <a:hlink>
        <a:srgbClr val="0000FF"/>
      </a:hlink>
      <a:folHlink>
        <a:srgbClr val="800080"/>
      </a:folHlink>
    </a:clrScheme>
    <a:fontScheme name="National Journal">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0EAE3"/>
        </a:solidFill>
        <a:ln>
          <a:noFill/>
        </a:ln>
        <a:effectLst/>
      </a:spPr>
      <a:bodyPr lIns="91440" tIns="91440" rIns="91440" bIns="91440"/>
      <a:lstStyle>
        <a:defPPr>
          <a:spcAft>
            <a:spcPts val="400"/>
          </a:spcAft>
          <a:defRPr sz="1200" b="1" dirty="0">
            <a:solidFill>
              <a:schemeClr val="tx1">
                <a:lumMod val="95000"/>
                <a:lumOff val="5000"/>
              </a:schemeClr>
            </a:solidFill>
            <a:latin typeface="Georgia"/>
            <a:cs typeface="Georgia"/>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noAutofit/>
      </a:bodyPr>
      <a:lstStyle>
        <a:defPPr>
          <a:spcAft>
            <a:spcPts val="400"/>
          </a:spcAft>
          <a:defRPr sz="1200" b="1" dirty="0" smtClean="0">
            <a:solidFill>
              <a:srgbClr val="71B2C7"/>
            </a:solidFill>
            <a:latin typeface="Georgia"/>
            <a:cs typeface="Georgia"/>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5377</TotalTime>
  <Words>345</Words>
  <Application>Microsoft Macintosh PowerPoint</Application>
  <PresentationFormat>On-screen Show (4:3)</PresentationFormat>
  <Paragraphs>24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MS PGothic</vt:lpstr>
      <vt:lpstr>Arial</vt:lpstr>
      <vt:lpstr>Calibri</vt:lpstr>
      <vt:lpstr>Georgia</vt:lpstr>
      <vt:lpstr>Verdana</vt:lpstr>
      <vt:lpstr>Office Theme</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Microsoft Office User</cp:lastModifiedBy>
  <cp:revision>191</cp:revision>
  <dcterms:created xsi:type="dcterms:W3CDTF">2017-06-26T14:07:23Z</dcterms:created>
  <dcterms:modified xsi:type="dcterms:W3CDTF">2018-07-18T19:55:33Z</dcterms:modified>
</cp:coreProperties>
</file>