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1" r:id="rId2"/>
    <p:sldId id="294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3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830"/>
    <a:srgbClr val="0C396F"/>
    <a:srgbClr val="AF282D"/>
    <a:srgbClr val="B84044"/>
    <a:srgbClr val="595959"/>
    <a:srgbClr val="D5E1D8"/>
    <a:srgbClr val="DDB1B1"/>
    <a:srgbClr val="71B3C7"/>
    <a:srgbClr val="765C92"/>
    <a:srgbClr val="F4E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03" autoAdjust="0"/>
    <p:restoredTop sz="96731"/>
  </p:normalViewPr>
  <p:slideViewPr>
    <p:cSldViewPr snapToGrid="0" snapToObjects="1">
      <p:cViewPr varScale="1">
        <p:scale>
          <a:sx n="70" d="100"/>
          <a:sy n="70" d="100"/>
        </p:scale>
        <p:origin x="154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348198668090821"/>
          <c:y val="0.11674405349780799"/>
          <c:w val="0.83651804670912899"/>
          <c:h val="0.78685339426651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0C396F"/>
            </a:solidFill>
            <a:ln w="316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4C-4E1F-B63A-473A75201B5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4C-4E1F-B63A-473A75201B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4C-4E1F-B63A-473A75201B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4C-4E1F-B63A-473A75201B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4C-4E1F-B63A-473A75201B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4C-4E1F-B63A-473A75201B5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54C-4E1F-B63A-473A75201B56}"/>
                </c:ext>
              </c:extLst>
            </c:dLbl>
            <c:dLbl>
              <c:idx val="1"/>
              <c:layout>
                <c:manualLayout>
                  <c:x val="3.301308903994019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54C-4E1F-B63A-473A75201B56}"/>
                </c:ext>
              </c:extLst>
            </c:dLbl>
            <c:dLbl>
              <c:idx val="2"/>
              <c:layout>
                <c:manualLayout>
                  <c:x val="3.136243458794339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54C-4E1F-B63A-473A75201B56}"/>
                </c:ext>
              </c:extLst>
            </c:dLbl>
            <c:dLbl>
              <c:idx val="3"/>
              <c:layout>
                <c:manualLayout>
                  <c:x val="1.98078534239642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4C-4E1F-B63A-473A75201B5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4C-4E1F-B63A-473A75201B56}"/>
                </c:ext>
              </c:extLst>
            </c:dLbl>
            <c:dLbl>
              <c:idx val="5"/>
              <c:layout>
                <c:manualLayout>
                  <c:x val="1.8157198971967201E-2"/>
                  <c:y val="-3.2737717049194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54C-4E1F-B63A-473A75201B5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4C-4E1F-B63A-473A75201B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181</c:v>
                </c:pt>
                <c:pt idx="1">
                  <c:v>9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4C-4E1F-B63A-473A75201B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B22830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4C-4E1F-B63A-473A75201B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4C-4E1F-B63A-473A75201B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54C-4E1F-B63A-473A75201B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954C-4E1F-B63A-473A75201B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954C-4E1F-B63A-473A75201B5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954C-4E1F-B63A-473A75201B5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54C-4E1F-B63A-473A75201B56}"/>
                </c:ext>
              </c:extLst>
            </c:dLbl>
            <c:dLbl>
              <c:idx val="1"/>
              <c:layout>
                <c:manualLayout>
                  <c:x val="-1.65065445199702E-2"/>
                  <c:y val="5.6242969641891502E-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54C-4E1F-B63A-473A75201B56}"/>
                </c:ext>
              </c:extLst>
            </c:dLbl>
            <c:dLbl>
              <c:idx val="2"/>
              <c:layout>
                <c:manualLayout>
                  <c:x val="-2.31091623279582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54C-4E1F-B63A-473A75201B56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54C-4E1F-B63A-473A75201B56}"/>
                </c:ext>
              </c:extLst>
            </c:dLbl>
            <c:dLbl>
              <c:idx val="4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54C-4E1F-B63A-473A75201B56}"/>
                </c:ext>
              </c:extLst>
            </c:dLbl>
            <c:dLbl>
              <c:idx val="5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54C-4E1F-B63A-473A75201B56}"/>
                </c:ext>
              </c:extLst>
            </c:dLbl>
            <c:dLbl>
              <c:idx val="6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155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54C-4E1F-B63A-473A75201B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-3</c:v>
                </c:pt>
                <c:pt idx="2">
                  <c:v>-6</c:v>
                </c:pt>
                <c:pt idx="3">
                  <c:v>-22</c:v>
                </c:pt>
                <c:pt idx="4">
                  <c:v>-26</c:v>
                </c:pt>
                <c:pt idx="5">
                  <c:v>-28</c:v>
                </c:pt>
                <c:pt idx="6">
                  <c:v>-155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54C-4E1F-B63A-473A75201B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-452227872"/>
        <c:axId val="-510032720"/>
      </c:barChart>
      <c:catAx>
        <c:axId val="-45222787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>
                <a:latin typeface="+mn-lt"/>
              </a:defRPr>
            </a:pPr>
            <a:endParaRPr lang="en-US"/>
          </a:p>
        </c:txPr>
        <c:crossAx val="-510032720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-51003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452227872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69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Solid to lean 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2283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E66-4EE1-9A0A-0B3920844707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0-4F27-B37B-930777EE4DE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Toss Up 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70-4F27-B37B-930777EE4DEE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Toss Up 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6-4EE1-9A0A-0B3920844707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Solid to Lean D</c:v>
                </c:pt>
              </c:strCache>
            </c:strRef>
          </c:tx>
          <c:spPr>
            <a:solidFill>
              <a:srgbClr val="0C396F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6-4EE1-9A0A-0B3920844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90400"/>
        <c:axId val="30487488"/>
      </c:barChart>
      <c:catAx>
        <c:axId val="30490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487488"/>
        <c:crosses val="autoZero"/>
        <c:auto val="1"/>
        <c:lblAlgn val="ctr"/>
        <c:lblOffset val="100"/>
        <c:noMultiLvlLbl val="0"/>
      </c:catAx>
      <c:valAx>
        <c:axId val="30487488"/>
        <c:scaling>
          <c:orientation val="minMax"/>
          <c:max val="45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3049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8596913579072101E-4"/>
          <c:y val="0.129815222608652"/>
          <c:w val="0.99788127327709097"/>
          <c:h val="0.753719968673947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B22830"/>
            </a:solidFill>
            <a:ln w="25268"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67-4A26-80FB-64E474CCA8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Likely Republican</c:v>
                </c:pt>
                <c:pt idx="1">
                  <c:v>Lean Republican</c:v>
                </c:pt>
                <c:pt idx="2">
                  <c:v>Toss up</c:v>
                </c:pt>
                <c:pt idx="3">
                  <c:v>Lean Democrat</c:v>
                </c:pt>
                <c:pt idx="4">
                  <c:v>Likely Democrat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22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67-4A26-80FB-64E474CCA8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0C396F"/>
            </a:solidFill>
            <a:ln w="25268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0209850864413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67-4A26-80FB-64E474CCA8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67-4A26-80FB-64E474CCA872}"/>
                </c:ext>
              </c:extLst>
            </c:dLbl>
            <c:dLbl>
              <c:idx val="2"/>
              <c:layout>
                <c:manualLayout>
                  <c:x val="0"/>
                  <c:y val="-8.02098508644138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67-4A26-80FB-64E474CCA872}"/>
                </c:ext>
              </c:extLst>
            </c:dLbl>
            <c:dLbl>
              <c:idx val="3"/>
              <c:layout>
                <c:manualLayout>
                  <c:x val="5.4377627124575084E-17"/>
                  <c:y val="-7.35256966257126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B8-4062-8EB8-7123AB40DD1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BB8-4062-8EB8-7123AB40DD1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Likely Republican</c:v>
                </c:pt>
                <c:pt idx="1">
                  <c:v>Lean Republican</c:v>
                </c:pt>
                <c:pt idx="2">
                  <c:v>Toss up</c:v>
                </c:pt>
                <c:pt idx="3">
                  <c:v>Lean Democrat</c:v>
                </c:pt>
                <c:pt idx="4">
                  <c:v>Likely Democrat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67-4A26-80FB-64E474CCA87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-948213728"/>
        <c:axId val="-948211680"/>
      </c:barChart>
      <c:catAx>
        <c:axId val="-94821372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-948211680"/>
        <c:crosses val="autoZero"/>
        <c:auto val="1"/>
        <c:lblAlgn val="ctr"/>
        <c:lblOffset val="100"/>
        <c:noMultiLvlLbl val="0"/>
      </c:catAx>
      <c:valAx>
        <c:axId val="-948211680"/>
        <c:scaling>
          <c:orientation val="minMax"/>
          <c:max val="32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-948213728"/>
        <c:crosses val="autoZero"/>
        <c:crossBetween val="between"/>
      </c:valAx>
      <c:spPr>
        <a:noFill/>
        <a:ln w="25356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7/11/2018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House 2018 races</a:t>
            </a: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Georgia"/>
                <a:ea typeface="MS PGothic" panose="020B0600070205080204" pitchFamily="34" charset="-128"/>
                <a:cs typeface="Georgia"/>
              </a:rPr>
              <a:t>Cook Political Report ratings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Updated July 11, 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8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5" name="Picture 894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896" name="Title 1"/>
          <p:cNvSpPr txBox="1">
            <a:spLocks/>
          </p:cNvSpPr>
          <p:nvPr/>
        </p:nvSpPr>
        <p:spPr bwMode="auto">
          <a:xfrm>
            <a:off x="40859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Current House and Senate divisions</a:t>
            </a:r>
          </a:p>
        </p:txBody>
      </p:sp>
      <p:sp>
        <p:nvSpPr>
          <p:cNvPr id="902" name="Text Placeholder 18"/>
          <p:cNvSpPr txBox="1">
            <a:spLocks/>
          </p:cNvSpPr>
          <p:nvPr/>
        </p:nvSpPr>
        <p:spPr bwMode="auto">
          <a:xfrm>
            <a:off x="404807" y="6113062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*If all members vote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House and Senate Clerks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11,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2274780"/>
            <a:ext cx="8480271" cy="2280102"/>
          </a:xfrm>
          <a:prstGeom prst="rect">
            <a:avLst/>
          </a:prstGeom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0577" y="181204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  <a:cs typeface="Lucida Sans Unicode" panose="020B0602030504020204" pitchFamily="34" charset="0"/>
              </a:rPr>
              <a:t>House of Representatives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092157"/>
              </p:ext>
            </p:extLst>
          </p:nvPr>
        </p:nvGraphicFramePr>
        <p:xfrm>
          <a:off x="5547519" y="4804010"/>
          <a:ext cx="2761057" cy="551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 Republicans</a:t>
                      </a:r>
                      <a:endParaRPr lang="en-US" sz="1000" b="0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51</a:t>
                      </a:r>
                      <a:endParaRPr lang="en-US" sz="1000" b="0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Democrats/Independents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49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294130" y="1812043"/>
            <a:ext cx="326783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+mj-lt"/>
                <a:cs typeface="Lucida Sans Unicode" panose="020B0602030504020204" pitchFamily="34" charset="0"/>
              </a:rPr>
              <a:t>Senate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44928"/>
              </p:ext>
            </p:extLst>
          </p:nvPr>
        </p:nvGraphicFramePr>
        <p:xfrm>
          <a:off x="1081158" y="4807977"/>
          <a:ext cx="2645503" cy="827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0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32"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 Republicans</a:t>
                      </a:r>
                      <a:endParaRPr lang="en-US" sz="1000" b="0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236</a:t>
                      </a:r>
                      <a:endParaRPr lang="en-US" sz="1000" b="0" dirty="0">
                        <a:latin typeface="Lucida Sans Unicode" panose="020B0602030504020204" pitchFamily="34" charset="0"/>
                        <a:cs typeface="Lucida Sans Unicode" panose="020B0602030504020204" pitchFamily="34" charset="0"/>
                      </a:endParaRP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Total</a:t>
                      </a:r>
                      <a:r>
                        <a:rPr lang="en-US" sz="1000" b="0" baseline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 </a:t>
                      </a: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Democrats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193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Vacancies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Lucida Sans Unicode" panose="020B0602030504020204" pitchFamily="34" charset="0"/>
                          <a:cs typeface="Lucida Sans Unicode" panose="020B0602030504020204" pitchFamily="34" charset="0"/>
                        </a:rPr>
                        <a:t>6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37A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2968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4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 dirty="0"/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How big of a swing? Control of the House will depend on whether Democrats can win most “Toss Up” races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19100" y="1834400"/>
            <a:ext cx="2824227" cy="1384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ALL 2018 HOUSE RACES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19100" y="1608453"/>
            <a:ext cx="276606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Cook Political Report ratings</a:t>
            </a:r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</a:p>
        </p:txBody>
      </p:sp>
      <p:graphicFrame>
        <p:nvGraphicFramePr>
          <p:cNvPr id="1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606356"/>
              </p:ext>
            </p:extLst>
          </p:nvPr>
        </p:nvGraphicFramePr>
        <p:xfrm>
          <a:off x="621203" y="3181212"/>
          <a:ext cx="7693918" cy="290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524000" y="2122726"/>
            <a:ext cx="6096000" cy="996724"/>
            <a:chOff x="-1121571" y="2605593"/>
            <a:chExt cx="6096000" cy="996724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958032532"/>
                </p:ext>
              </p:extLst>
            </p:nvPr>
          </p:nvGraphicFramePr>
          <p:xfrm>
            <a:off x="-1121571" y="2605593"/>
            <a:ext cx="6096000" cy="9967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8" name="Straight Connector 17"/>
            <p:cNvCxnSpPr/>
            <p:nvPr/>
          </p:nvCxnSpPr>
          <p:spPr>
            <a:xfrm>
              <a:off x="1830776" y="2967436"/>
              <a:ext cx="0" cy="534676"/>
            </a:xfrm>
            <a:prstGeom prst="line">
              <a:avLst/>
            </a:prstGeom>
            <a:ln w="28575"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360736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Solid to Lean R (</a:t>
            </a:r>
            <a:r>
              <a:rPr lang="en-US" altLang="en-US" sz="1000" dirty="0" smtClean="0">
                <a:latin typeface="Verdana"/>
                <a:cs typeface="Verdana"/>
              </a:rPr>
              <a:t>210)</a:t>
            </a: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3890120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Toss Ups (24)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5320569" y="2177674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Verdana"/>
                <a:cs typeface="Verdana"/>
              </a:rPr>
              <a:t>Lean to Solid D (201)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516707" y="2870087"/>
            <a:ext cx="12531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i="1" dirty="0">
                <a:latin typeface="Verdana"/>
                <a:cs typeface="Verdana"/>
              </a:rPr>
              <a:t>218 majority line</a:t>
            </a:r>
          </a:p>
        </p:txBody>
      </p:sp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11, 2018</a:t>
            </a:r>
          </a:p>
        </p:txBody>
      </p:sp>
    </p:spTree>
    <p:extLst>
      <p:ext uri="{BB962C8B-B14F-4D97-AF65-F5344CB8AC3E}">
        <p14:creationId xmlns:p14="http://schemas.microsoft.com/office/powerpoint/2010/main" val="50726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 dirty="0"/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85547" y="2066933"/>
            <a:ext cx="331020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0C396F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 held seats   </a:t>
            </a:r>
            <a:r>
              <a:rPr lang="en-US" altLang="en-US" sz="1000" b="1" dirty="0">
                <a:solidFill>
                  <a:srgbClr val="B22830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 held seats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85547" y="1865614"/>
            <a:ext cx="2824227" cy="1384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COMPETITIVE 2018 HOUSE RACES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85547" y="1618128"/>
            <a:ext cx="276606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Cook Political Report ratings</a:t>
            </a: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07" y="756919"/>
            <a:ext cx="8247721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House Republicans are defending 85 competitive seats to only 14 competitive Democratic seats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629" y="5298497"/>
            <a:ext cx="263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latin typeface="+mj-lt"/>
              </a:rPr>
              <a:t>*Incumbent not seeking reelection, seeking other office, or lost primary election</a:t>
            </a:r>
          </a:p>
        </p:txBody>
      </p:sp>
      <p:graphicFrame>
        <p:nvGraphicFramePr>
          <p:cNvPr id="21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071805"/>
              </p:ext>
            </p:extLst>
          </p:nvPr>
        </p:nvGraphicFramePr>
        <p:xfrm>
          <a:off x="244098" y="1412877"/>
          <a:ext cx="8563472" cy="1900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427474" y="3338956"/>
            <a:ext cx="18125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AZ-1	O’Halleran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CA-7 	Bera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FL-7 	Murphy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MN-7 	Peterson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NH-2 	Kuster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NJ-5	Gottheimer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NV-4	Kihuen*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NY-25	VACANT-Slaughter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PA-8	Cartwright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NJ-2	LoBiondo*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PA-5	VACANT-Meehan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PA-6	Costello*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175698" y="3338956"/>
            <a:ext cx="16531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NH-1	Shea-Porter*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NV-3 	Rosen*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AZ-2	McSally*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CA-49	Issa*</a:t>
            </a:r>
            <a:endParaRPr lang="mr-IN" altLang="en-US" sz="800" b="1" dirty="0">
              <a:solidFill>
                <a:srgbClr val="0C396F"/>
              </a:solidFill>
              <a:latin typeface="Verdana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FL-27	Ros-Lehtinen*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NJ-11 	Frelinghuysen*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PA-7	VACANT-Dent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VA-10 	Comstock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5360207" y="3119710"/>
            <a:ext cx="17942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77800" indent="-114300"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Verdana"/>
              </a:rPr>
              <a:t>Lean Republican</a:t>
            </a:r>
          </a:p>
        </p:txBody>
      </p:sp>
      <p:sp>
        <p:nvSpPr>
          <p:cNvPr id="30" name="TextBox 2"/>
          <p:cNvSpPr txBox="1">
            <a:spLocks noChangeArrowheads="1"/>
          </p:cNvSpPr>
          <p:nvPr/>
        </p:nvSpPr>
        <p:spPr bwMode="auto">
          <a:xfrm>
            <a:off x="3962649" y="3338956"/>
            <a:ext cx="1653189" cy="316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MN-1 	Walz*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MN-8 	Nolan*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CA-10 	Denham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CA-25 	Knight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CA-39	Royce*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CA-48 	Rohrabacher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CO-6 	Coffman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FL-26 	Curbelo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IA-1 	Blum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IL-6 	Roskam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IL-12 	Bost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rgbClr val="AF282D"/>
                </a:solidFill>
                <a:latin typeface="Verdana"/>
              </a:rPr>
              <a:t>KY-6 	Barr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MI-11 	Trott*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MN-2 	Lewis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MN-3 	Paulsen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800" b="1" dirty="0">
                <a:solidFill>
                  <a:srgbClr val="AF282D"/>
                </a:solidFill>
                <a:latin typeface="Verdana"/>
              </a:rPr>
              <a:t>NJ-7 	Lance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NY-19 	Faso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NY-22 	Tenney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OH-12	VACANT (Tiberi)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PA-17	Rothfus/</a:t>
            </a:r>
            <a:r>
              <a:rPr lang="en-US" altLang="en-US" sz="800" b="1" dirty="0">
                <a:solidFill>
                  <a:srgbClr val="0C396F"/>
                </a:solidFill>
                <a:latin typeface="Verdana"/>
              </a:rPr>
              <a:t>Lamb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TX-7 	Culberson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rgbClr val="AF282D"/>
                </a:solidFill>
                <a:latin typeface="Verdana"/>
              </a:rPr>
              <a:t>TX-32 	Sessions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nn-NO" altLang="en-US" sz="800" b="1" dirty="0">
                <a:solidFill>
                  <a:srgbClr val="AF282D"/>
                </a:solidFill>
                <a:latin typeface="Verdana"/>
              </a:rPr>
              <a:t>VA-7 	Brat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</a:rPr>
              <a:t>WA-8 	Reichert*</a:t>
            </a: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7493513" y="3338956"/>
            <a:ext cx="1159015" cy="303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1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0C396F"/>
                </a:solidFill>
                <a:latin typeface="Verdana"/>
              </a:rPr>
              <a:t>PA-14	OPEN (Lamb)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AZ-6	Schweikert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CA-4 	McClintock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CA-21 	Valadao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CO-3	Tipton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FL-15	Ross*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FL-16 	Buchanan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FL-25	Diaz-Balart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GA-7 	Woodall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IL-13 	Davis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IN-2 	Walorski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MI-1	Bergman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MI-6 	Upton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MI-7 	Walberg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MO-2 	Wagner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NC-2 	Holding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NC-8	Hudson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NY-1 	Zeldin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NY-11	Donovan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NY-24 	Katko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OH-10	Turner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OH-14	Joyce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OH-15 	Stivers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PA-10	Perry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SC-1	Sanford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TX-21 	Smith*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TX-31	Carter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WA-3	Beutler</a:t>
            </a:r>
          </a:p>
          <a:p>
            <a:pPr defTabSz="396875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675" b="1" dirty="0">
                <a:solidFill>
                  <a:srgbClr val="AF282D"/>
                </a:solidFill>
                <a:latin typeface="Verdana"/>
              </a:rPr>
              <a:t>WI-6 	Grothman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55259" y="3119710"/>
            <a:ext cx="14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b="1" dirty="0">
                <a:solidFill>
                  <a:prstClr val="black"/>
                </a:solidFill>
                <a:latin typeface="Verdana"/>
              </a:rPr>
              <a:t>Likely Republican</a:t>
            </a:r>
          </a:p>
        </p:txBody>
      </p:sp>
      <p:sp>
        <p:nvSpPr>
          <p:cNvPr id="33" name="TextBox 2"/>
          <p:cNvSpPr txBox="1">
            <a:spLocks noChangeArrowheads="1"/>
          </p:cNvSpPr>
          <p:nvPr/>
        </p:nvSpPr>
        <p:spPr bwMode="auto">
          <a:xfrm>
            <a:off x="5729989" y="3338956"/>
            <a:ext cx="1653189" cy="310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461963">
              <a:lnSpc>
                <a:spcPct val="100000"/>
              </a:lnSpc>
              <a:spcBef>
                <a:spcPts val="100"/>
              </a:spcBef>
              <a:buFont typeface="Arial" charset="0"/>
              <a:buNone/>
            </a:pPr>
            <a:r>
              <a:rPr lang="en-US" altLang="en-US" sz="750" b="1" dirty="0">
                <a:solidFill>
                  <a:srgbClr val="AF282D"/>
                </a:solidFill>
                <a:latin typeface="Verdana"/>
              </a:rPr>
              <a:t>AR-2 	Hill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CA-45 	Walters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FL-18 	Mast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GA-6 	Handel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IA-3 	Young</a:t>
            </a:r>
          </a:p>
          <a:p>
            <a:pPr defTabSz="461963">
              <a:lnSpc>
                <a:spcPct val="100000"/>
              </a:lnSpc>
              <a:spcBef>
                <a:spcPts val="100"/>
              </a:spcBef>
              <a:buFont typeface="Arial" charset="0"/>
              <a:buNone/>
            </a:pPr>
            <a:r>
              <a:rPr lang="en-US" altLang="en-US" sz="750" b="1" dirty="0">
                <a:solidFill>
                  <a:srgbClr val="AF282D"/>
                </a:solidFill>
                <a:latin typeface="Verdana"/>
              </a:rPr>
              <a:t>IL-14	Hultgren</a:t>
            </a:r>
            <a:endParaRPr lang="nn-NO" altLang="en-US" sz="750" b="1" dirty="0">
              <a:solidFill>
                <a:srgbClr val="AF282D"/>
              </a:solidFill>
              <a:latin typeface="Verdana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KS-2 	Jenkins*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KS-3 	Yoder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ME-2 	Poliquin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MI-8 	Bishop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MT-AL	Gianforte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NC-9	Pittenger*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NC-13 	Budd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NE-2 	Bacon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750" b="1" dirty="0">
                <a:solidFill>
                  <a:srgbClr val="AF282D"/>
                </a:solidFill>
                <a:latin typeface="Verdana"/>
              </a:rPr>
              <a:t>NJ-3 	MacArthur</a:t>
            </a:r>
            <a:endParaRPr lang="nn-NO" altLang="en-US" sz="750" b="1" dirty="0">
              <a:solidFill>
                <a:srgbClr val="AF282D"/>
              </a:solidFill>
              <a:latin typeface="Verdana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NM-2	Pearce*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OH-1	Chabot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PA-1	Fitzpatrick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PA-16	Kelly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TX-23 	Hurd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UT-4 	Love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VA-2 	Taylor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nn-NO" altLang="en-US" sz="750" b="1" dirty="0">
                <a:solidFill>
                  <a:srgbClr val="AF282D"/>
                </a:solidFill>
                <a:latin typeface="Verdana"/>
              </a:rPr>
              <a:t>VA-5	Garrett*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750" b="1" dirty="0">
                <a:solidFill>
                  <a:srgbClr val="AF282D"/>
                </a:solidFill>
                <a:latin typeface="Verdana"/>
              </a:rPr>
              <a:t>WA-5 	McMorris Rodgers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altLang="en-US" sz="750" b="1" dirty="0">
                <a:solidFill>
                  <a:srgbClr val="AF282D"/>
                </a:solidFill>
                <a:latin typeface="Verdana"/>
              </a:rPr>
              <a:t>WI-1	Ryan*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750" b="1" dirty="0">
                <a:solidFill>
                  <a:srgbClr val="AF282D"/>
                </a:solidFill>
                <a:latin typeface="Verdana"/>
              </a:rPr>
              <a:t>WV-3	Jenkins*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3539548" y="3119710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marL="112713" algn="ctr" defTabSz="28575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Verdana"/>
              </a:rPr>
              <a:t>	Toss Up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83511" y="3119710"/>
            <a:ext cx="165318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Verdana"/>
              </a:rPr>
              <a:t>Lean Democrat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</p:txBody>
      </p:sp>
      <p:sp>
        <p:nvSpPr>
          <p:cNvPr id="37" name="TextBox 2"/>
          <p:cNvSpPr txBox="1">
            <a:spLocks noChangeArrowheads="1"/>
          </p:cNvSpPr>
          <p:nvPr/>
        </p:nvSpPr>
        <p:spPr bwMode="auto">
          <a:xfrm>
            <a:off x="223175" y="3119710"/>
            <a:ext cx="1737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defTabSz="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charset="0"/>
              <a:buNone/>
            </a:pPr>
            <a:r>
              <a:rPr lang="en-US" altLang="en-US" sz="1000" b="1" dirty="0">
                <a:solidFill>
                  <a:prstClr val="black"/>
                </a:solidFill>
                <a:latin typeface="Verdana"/>
              </a:rPr>
              <a:t>Likely Democrat</a:t>
            </a:r>
            <a:endParaRPr lang="en-US" altLang="en-US" sz="800" b="1" dirty="0">
              <a:solidFill>
                <a:srgbClr val="AF282D"/>
              </a:solidFill>
              <a:latin typeface="Verdan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Daniel Stublen | Slide last updated on: July 11, 2018</a:t>
            </a:r>
          </a:p>
        </p:txBody>
      </p:sp>
    </p:spTree>
    <p:extLst>
      <p:ext uri="{BB962C8B-B14F-4D97-AF65-F5344CB8AC3E}">
        <p14:creationId xmlns:p14="http://schemas.microsoft.com/office/powerpoint/2010/main" val="199967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 PC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New PC">
    <a:majorFont>
      <a:latin typeface="Georgi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5320</TotalTime>
  <Words>223</Words>
  <Application>Microsoft Office PowerPoint</Application>
  <PresentationFormat>On-screen Show (4:3)</PresentationFormat>
  <Paragraphs>159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Calibri Light</vt:lpstr>
      <vt:lpstr>Georgia</vt:lpstr>
      <vt:lpstr>Gill Sans</vt:lpstr>
      <vt:lpstr>Lucida Sans Unicode</vt:lpstr>
      <vt:lpstr>Verdana</vt:lpstr>
      <vt:lpstr>Office Theme</vt:lpstr>
      <vt:lpstr>House 2018 races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219</cp:revision>
  <dcterms:created xsi:type="dcterms:W3CDTF">2017-06-26T14:07:23Z</dcterms:created>
  <dcterms:modified xsi:type="dcterms:W3CDTF">2018-07-11T19:56:16Z</dcterms:modified>
</cp:coreProperties>
</file>