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8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595959"/>
    <a:srgbClr val="D5E1D8"/>
    <a:srgbClr val="DDB1B1"/>
    <a:srgbClr val="71B3C7"/>
    <a:srgbClr val="765C92"/>
    <a:srgbClr val="F4E1C0"/>
    <a:srgbClr val="F9B53D"/>
    <a:srgbClr val="C6D6EC"/>
    <a:srgbClr val="F8F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8" autoAdjust="0"/>
    <p:restoredTop sz="96731"/>
  </p:normalViewPr>
  <p:slideViewPr>
    <p:cSldViewPr snapToGrid="0" snapToObjects="1">
      <p:cViewPr varScale="1">
        <p:scale>
          <a:sx n="111" d="100"/>
          <a:sy n="111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52622"/>
              </p:ext>
            </p:extLst>
          </p:nvPr>
        </p:nvGraphicFramePr>
        <p:xfrm>
          <a:off x="473819" y="3501430"/>
          <a:ext cx="3861289" cy="258966"/>
        </p:xfrm>
        <a:graphic>
          <a:graphicData uri="http://schemas.openxmlformats.org/drawingml/2006/table">
            <a:tbl>
              <a:tblPr/>
              <a:tblGrid>
                <a:gridCol w="3861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Biography</a:t>
                      </a:r>
                    </a:p>
                  </a:txBody>
                  <a:tcPr marL="91429" marR="91429" marT="45663" marB="4566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itle 1"/>
          <p:cNvSpPr txBox="1">
            <a:spLocks/>
          </p:cNvSpPr>
          <p:nvPr/>
        </p:nvSpPr>
        <p:spPr bwMode="auto">
          <a:xfrm>
            <a:off x="292985" y="756919"/>
            <a:ext cx="8558031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Trump nominates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Judge Brett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Kavanaugh to the Supreme Court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283654" y="311516"/>
            <a:ext cx="144302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BRETT KAVANAUGH PROFILE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990600" y="5430965"/>
            <a:ext cx="5686425" cy="733425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July 10, 2018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Sean Lambert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21369" y="6250197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2018; Politico Staff: “Brett Kavanaugh’s Track Record”,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Politico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July 9, 2018.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1724"/>
              </p:ext>
            </p:extLst>
          </p:nvPr>
        </p:nvGraphicFramePr>
        <p:xfrm>
          <a:off x="2191353" y="1231576"/>
          <a:ext cx="6452585" cy="1928387"/>
        </p:xfrm>
        <a:graphic>
          <a:graphicData uri="http://schemas.openxmlformats.org/drawingml/2006/table">
            <a:tbl>
              <a:tblPr/>
              <a:tblGrid>
                <a:gridCol w="6452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Biography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3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Current position: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US Court of Appeals for the District of Columbia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Assumed position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: May 30, 2006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Date of birth: </a:t>
                      </a: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February 12, 1965 (age 53)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Home: </a:t>
                      </a: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Washington, D.C.</a:t>
                      </a:r>
                      <a:endParaRPr kumimoji="0" lang="en-US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Education: </a:t>
                      </a:r>
                      <a:r>
                        <a:rPr kumimoji="0" lang="en-US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B.A., J.D., Yale University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Family: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Married (Ashley Estes), 2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children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Religion: </a:t>
                      </a: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MS PGothic" charset="-128"/>
                          <a:cs typeface="+mn-cs"/>
                        </a:rPr>
                        <a:t>Catholic</a:t>
                      </a:r>
                    </a:p>
                  </a:txBody>
                  <a:tcPr marL="91435" marR="91435" marT="45697" marB="4569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00062" y="3799640"/>
            <a:ext cx="8236683" cy="2534027"/>
            <a:chOff x="500062" y="3726488"/>
            <a:chExt cx="8236683" cy="2534027"/>
          </a:xfrm>
        </p:grpSpPr>
        <p:sp>
          <p:nvSpPr>
            <p:cNvPr id="3" name="Rectangle 2"/>
            <p:cNvSpPr/>
            <p:nvPr/>
          </p:nvSpPr>
          <p:spPr>
            <a:xfrm>
              <a:off x="500062" y="3726488"/>
              <a:ext cx="3835046" cy="23647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>
                  <a:latin typeface="+mj-lt"/>
                  <a:ea typeface="MS PGothic" charset="-128"/>
                </a:rPr>
                <a:t>Kavanaugh grew up in Bethesda, Maryland and attended Yale University for both his B.A. and J.D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.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 smtClean="0">
                  <a:latin typeface="+mj-lt"/>
                  <a:ea typeface="MS PGothic" charset="-128"/>
                </a:rPr>
                <a:t>In </a:t>
              </a:r>
              <a:r>
                <a:rPr lang="en-US" altLang="en-US" sz="1100" dirty="0">
                  <a:latin typeface="+mj-lt"/>
                  <a:ea typeface="MS PGothic" charset="-128"/>
                </a:rPr>
                <a:t>the late 1990s, he worked for Ken Starr during the special investigation that led to the impeachment trial of Bill Clinton. </a:t>
              </a:r>
              <a:endParaRPr lang="en-US" altLang="en-US" sz="1100" dirty="0" smtClean="0">
                <a:latin typeface="+mj-lt"/>
                <a:ea typeface="MS PGothic" charset="-128"/>
              </a:endParaRP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 smtClean="0">
                  <a:latin typeface="+mj-lt"/>
                  <a:ea typeface="MS PGothic" charset="-128"/>
                </a:rPr>
                <a:t>From </a:t>
              </a:r>
              <a:r>
                <a:rPr lang="en-US" altLang="en-US" sz="1100" dirty="0">
                  <a:latin typeface="+mj-lt"/>
                  <a:ea typeface="MS PGothic" charset="-128"/>
                </a:rPr>
                <a:t>2001-2003, he was senior associate counsel 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and later staff secretary to </a:t>
              </a:r>
              <a:r>
                <a:rPr lang="en-US" altLang="en-US" sz="1100" dirty="0">
                  <a:latin typeface="+mj-lt"/>
                  <a:ea typeface="MS PGothic" charset="-128"/>
                </a:rPr>
                <a:t>President George W. Bush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>
                  <a:latin typeface="+mj-lt"/>
                  <a:ea typeface="MS PGothic" charset="-128"/>
                </a:rPr>
                <a:t>In 2006, Kavanaugh was confirmed to the U.S. Court of Appeals for the District of Columbia Circuit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>
                  <a:latin typeface="+mj-lt"/>
                  <a:ea typeface="MS PGothic" charset="-128"/>
                </a:rPr>
                <a:t>On July 9, 2018, 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President Trump nominated Kavanaugh </a:t>
              </a:r>
              <a:r>
                <a:rPr lang="en-US" altLang="en-US" sz="1100" dirty="0">
                  <a:latin typeface="+mj-lt"/>
                  <a:ea typeface="MS PGothic" charset="-128"/>
                </a:rPr>
                <a:t>to the Supreme 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Court</a:t>
              </a:r>
              <a:endParaRPr lang="en-US" altLang="en-US" sz="1100" dirty="0">
                <a:latin typeface="+mj-lt"/>
                <a:ea typeface="MS PGothic" charset="-12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82648" y="3726488"/>
              <a:ext cx="3954097" cy="25340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 smtClean="0">
                  <a:latin typeface="+mj-lt"/>
                  <a:ea typeface="MS PGothic" charset="-128"/>
                </a:rPr>
                <a:t>2011: </a:t>
              </a:r>
              <a:r>
                <a:rPr lang="en-US" altLang="en-US" sz="1100" dirty="0">
                  <a:latin typeface="+mj-lt"/>
                  <a:ea typeface="MS PGothic" charset="-128"/>
                </a:rPr>
                <a:t>Wrote a 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dissent </a:t>
              </a:r>
              <a:r>
                <a:rPr lang="en-US" altLang="en-US" sz="1100" dirty="0">
                  <a:latin typeface="+mj-lt"/>
                  <a:ea typeface="MS PGothic" charset="-128"/>
                </a:rPr>
                <a:t>claiming the individual mandate in the Affordable Care Act could be considered a tax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, and therefore should not be heard in court until a later date</a:t>
              </a:r>
              <a:endParaRPr lang="en-US" altLang="en-US" sz="1100" dirty="0">
                <a:latin typeface="+mj-lt"/>
                <a:ea typeface="MS PGothic" charset="-128"/>
              </a:endParaRP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 smtClean="0">
                  <a:latin typeface="+mj-lt"/>
                  <a:ea typeface="MS PGothic" charset="-128"/>
                </a:rPr>
                <a:t>2012: </a:t>
              </a:r>
              <a:r>
                <a:rPr lang="en-US" altLang="en-US" sz="1100" dirty="0">
                  <a:latin typeface="+mj-lt"/>
                  <a:ea typeface="MS PGothic" charset="-128"/>
                </a:rPr>
                <a:t>Ruled 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EPA’s </a:t>
              </a:r>
              <a:r>
                <a:rPr lang="en-US" altLang="en-US" sz="1100" dirty="0">
                  <a:latin typeface="+mj-lt"/>
                  <a:ea typeface="MS PGothic" charset="-128"/>
                </a:rPr>
                <a:t>programs to regulate air pollution across state lines unlawful for reasons related to states’ rights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dirty="0" smtClean="0">
                  <a:latin typeface="+mj-lt"/>
                  <a:ea typeface="MS PGothic" charset="-128"/>
                </a:rPr>
                <a:t>2015: </a:t>
              </a:r>
              <a:r>
                <a:rPr lang="en-US" altLang="en-US" sz="1100" dirty="0">
                  <a:latin typeface="+mj-lt"/>
                  <a:ea typeface="MS PGothic" charset="-128"/>
                </a:rPr>
                <a:t>Found that the Consumer Finance Protection Bureau (CFPB) </a:t>
              </a:r>
              <a:r>
                <a:rPr lang="en-US" altLang="en-US" sz="1100" dirty="0" smtClean="0">
                  <a:latin typeface="+mj-lt"/>
                  <a:ea typeface="MS PGothic" charset="-128"/>
                </a:rPr>
                <a:t>could be sued by </a:t>
              </a:r>
              <a:r>
                <a:rPr lang="en-US" altLang="en-US" sz="1100" dirty="0">
                  <a:latin typeface="+mj-lt"/>
                  <a:ea typeface="MS PGothic" charset="-128"/>
                </a:rPr>
                <a:t>entities that it regulated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100" i="1" dirty="0">
                  <a:latin typeface="+mj-lt"/>
                  <a:ea typeface="MS PGothic" charset="-128"/>
                </a:rPr>
                <a:t>Meshal v. Higgenbotham </a:t>
              </a:r>
              <a:r>
                <a:rPr lang="en-US" altLang="en-US" sz="1100" dirty="0">
                  <a:latin typeface="+mj-lt"/>
                  <a:ea typeface="MS PGothic" charset="-128"/>
                </a:rPr>
                <a:t>(2016): Concurred with throwing out a claim by an American that he had been disappeared by the FBI in a Kenyan black site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endParaRPr lang="en-US" altLang="en-US" sz="1100" i="1" dirty="0">
                <a:latin typeface="+mj-lt"/>
                <a:ea typeface="MS PGothic" charset="-128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8" y="1227251"/>
            <a:ext cx="1537530" cy="2152542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463743"/>
              </p:ext>
            </p:extLst>
          </p:nvPr>
        </p:nvGraphicFramePr>
        <p:xfrm>
          <a:off x="4782648" y="3498536"/>
          <a:ext cx="3861289" cy="258966"/>
        </p:xfrm>
        <a:graphic>
          <a:graphicData uri="http://schemas.openxmlformats.org/drawingml/2006/table">
            <a:tbl>
              <a:tblPr/>
              <a:tblGrid>
                <a:gridCol w="3861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Notable decisions</a:t>
                      </a:r>
                    </a:p>
                  </a:txBody>
                  <a:tcPr marL="91429" marR="91429" marT="45663" marB="4566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7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Kavanaugh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will likely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challenge federal regulations and support broad interpretations of religious freedom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283654" y="311516"/>
            <a:ext cx="144302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BRETT KAVANAUGH PROFILE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990600" y="5430965"/>
            <a:ext cx="5686425" cy="733425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July 10, 2018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Sean Lambert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21369" y="6250197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Associated Press: “Supreme Court pick Brett Kavanaugh’s notable court opinions,”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CBS News,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July 10, 2018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81090"/>
              </p:ext>
            </p:extLst>
          </p:nvPr>
        </p:nvGraphicFramePr>
        <p:xfrm>
          <a:off x="404808" y="1915073"/>
          <a:ext cx="8247720" cy="2270900"/>
        </p:xfrm>
        <a:graphic>
          <a:graphicData uri="http://schemas.openxmlformats.org/drawingml/2006/table">
            <a:tbl>
              <a:tblPr/>
              <a:tblGrid>
                <a:gridCol w="1520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9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5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Issue</a:t>
                      </a:r>
                    </a:p>
                  </a:txBody>
                  <a:tcPr marL="91458" marR="9145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Stance</a:t>
                      </a:r>
                    </a:p>
                  </a:txBody>
                  <a:tcPr marL="91458" marR="9145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Details</a:t>
                      </a:r>
                    </a:p>
                  </a:txBody>
                  <a:tcPr marL="91458" marR="91458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C5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Second Amendment rights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LIKELY UPHOLDS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In 2011, Kavanaugh dissented against a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ban on semi-automatic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rifles, saying the Second Amendment included the right to own them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Abortion rights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-128"/>
                        </a:rPr>
                        <a:t>LIKELY AGAINST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In 2017, Kavanaugh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argued that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 teenage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illegal immigrant should not be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released from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custody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to obtain an abortion, arguing that the government had a “permissible interest in favoring fetal life”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Religious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liberty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LIKELY UPHOLDS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In 2015,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the DC Circuit Court denied a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religious organization’s request for an exemption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to the ACA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mandate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that all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health insurance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for employees cover contraceptives. Kavanaugh dissented, arguing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that the mandate violated religious liberty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Environmental regulations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LIKELY AGAINST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In 2014, Kavanaugh dissented against a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Circuit Court ruling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that affirmed </a:t>
                      </a: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the EPA’s regulation of power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plants, arguing that the EPA’s cost-benefit analysis was insufficient</a:t>
                      </a:r>
                    </a:p>
                  </a:txBody>
                  <a:tcPr marL="91458" marR="91458" marT="45734" marB="4573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04808" y="1604310"/>
            <a:ext cx="3748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  <a:cs typeface="ＭＳ Ｐゴシック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i="1" dirty="0">
                <a:solidFill>
                  <a:srgbClr val="7F7F7F"/>
                </a:solidFill>
                <a:latin typeface="+mj-lt"/>
              </a:rPr>
              <a:t>Possible constitutional rulings: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4541" y="4563952"/>
            <a:ext cx="4625121" cy="1600438"/>
          </a:xfrm>
          <a:prstGeom prst="rect">
            <a:avLst/>
          </a:prstGeom>
          <a:solidFill>
            <a:srgbClr val="EBEBEB"/>
          </a:solidFill>
          <a:ln>
            <a:noFill/>
            <a:prstDash val="lgDash"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100" b="1" dirty="0">
                <a:latin typeface="+mj-lt"/>
                <a:ea typeface="MS PGothic" charset="-128"/>
              </a:rPr>
              <a:t>General legal principles:</a:t>
            </a:r>
          </a:p>
          <a:p>
            <a:pPr marL="171450" indent="-171450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100" i="1" u="sng" dirty="0">
                <a:latin typeface="+mj-lt"/>
                <a:ea typeface="MS PGothic" charset="-128"/>
              </a:rPr>
              <a:t>Neutrality</a:t>
            </a:r>
            <a:r>
              <a:rPr lang="en-US" sz="1100" i="1" dirty="0">
                <a:latin typeface="+mj-lt"/>
                <a:ea typeface="MS PGothic" charset="-128"/>
              </a:rPr>
              <a:t>: </a:t>
            </a:r>
            <a:r>
              <a:rPr lang="en-US" sz="1100" dirty="0">
                <a:latin typeface="+mj-lt"/>
                <a:ea typeface="MS PGothic" charset="-128"/>
              </a:rPr>
              <a:t>Kavanaugh remarked after being nominated to the Supreme Court that he will “keep an open mind in every case.” He has also expressed that he believes the role of a judge is to neutrally interpret the law, rather than make the law</a:t>
            </a:r>
          </a:p>
          <a:p>
            <a:pPr marL="171450" indent="-171450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100" i="1" u="sng" dirty="0">
                <a:latin typeface="+mj-lt"/>
                <a:ea typeface="MS PGothic" charset="-128"/>
              </a:rPr>
              <a:t>Textual originalism</a:t>
            </a:r>
            <a:r>
              <a:rPr lang="en-US" sz="1100" i="1" dirty="0">
                <a:latin typeface="+mj-lt"/>
                <a:ea typeface="MS PGothic" charset="-128"/>
              </a:rPr>
              <a:t>: </a:t>
            </a:r>
            <a:r>
              <a:rPr lang="en-US" sz="1100" dirty="0">
                <a:latin typeface="+mj-lt"/>
                <a:ea typeface="MS PGothic" charset="-128"/>
              </a:rPr>
              <a:t>He has said, “A judge must interpret statutes as written. And a judge must interpret the Constitution as written, informed by history and tradition and precedent</a:t>
            </a:r>
            <a:r>
              <a:rPr lang="en-US" sz="1100" dirty="0" smtClean="0">
                <a:latin typeface="+mj-lt"/>
                <a:ea typeface="MS PGothic" charset="-128"/>
              </a:rPr>
              <a:t>.”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5547" y="4834364"/>
            <a:ext cx="3470224" cy="1107395"/>
            <a:chOff x="4578027" y="5189167"/>
            <a:chExt cx="3470224" cy="1107395"/>
          </a:xfrm>
        </p:grpSpPr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4742542" y="5295775"/>
              <a:ext cx="3305709" cy="885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buNone/>
              </a:pPr>
              <a:r>
                <a:rPr lang="en-US" altLang="en-US" sz="1200" i="1" dirty="0"/>
                <a:t>     My judicial philosophy is straightforward. A judge must be independent and must interpret the law, not make the law.”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en-US" sz="1200" i="1" dirty="0"/>
                <a:t> </a:t>
              </a:r>
            </a:p>
          </p:txBody>
        </p:sp>
        <p:sp>
          <p:nvSpPr>
            <p:cNvPr id="24" name="TextBox 12"/>
            <p:cNvSpPr txBox="1">
              <a:spLocks noChangeArrowheads="1"/>
            </p:cNvSpPr>
            <p:nvPr/>
          </p:nvSpPr>
          <p:spPr bwMode="auto">
            <a:xfrm>
              <a:off x="5964412" y="5927230"/>
              <a:ext cx="19618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None/>
                <a:defRPr/>
              </a:pPr>
              <a:r>
                <a:rPr lang="en-US" altLang="en-US" sz="900" b="1" dirty="0">
                  <a:solidFill>
                    <a:srgbClr val="A3906E"/>
                  </a:solidFill>
                  <a:latin typeface="+mn-lt"/>
                </a:rPr>
                <a:t>—Kavanaugh, commenting on his nomination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578027" y="5189167"/>
              <a:ext cx="303285" cy="352532"/>
              <a:chOff x="4559430" y="4964892"/>
              <a:chExt cx="397173" cy="461665"/>
            </a:xfrm>
          </p:grpSpPr>
          <p:sp>
            <p:nvSpPr>
              <p:cNvPr id="27" name="Oval 26"/>
              <p:cNvSpPr/>
              <p:nvPr/>
            </p:nvSpPr>
            <p:spPr bwMode="auto">
              <a:xfrm>
                <a:off x="4593145" y="4992733"/>
                <a:ext cx="363458" cy="361944"/>
              </a:xfrm>
              <a:prstGeom prst="ellipse">
                <a:avLst/>
              </a:prstGeom>
              <a:solidFill>
                <a:srgbClr val="BAAC92"/>
              </a:solidFill>
              <a:ln>
                <a:solidFill>
                  <a:srgbClr val="BAAC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59430" y="4964892"/>
                <a:ext cx="3032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solidFill>
                      <a:schemeClr val="bg1"/>
                    </a:solidFill>
                    <a:latin typeface="+mj-lt"/>
                  </a:rPr>
                  <a:t>“</a:t>
                </a:r>
                <a:endParaRPr lang="en-US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948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5382</TotalTime>
  <Words>608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Georgia</vt:lpstr>
      <vt:lpstr>Gill Sans MT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166</cp:revision>
  <dcterms:created xsi:type="dcterms:W3CDTF">2017-06-26T14:07:23Z</dcterms:created>
  <dcterms:modified xsi:type="dcterms:W3CDTF">2018-07-10T19:46:13Z</dcterms:modified>
</cp:coreProperties>
</file>