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96F"/>
    <a:srgbClr val="B22830"/>
    <a:srgbClr val="F0EAE3"/>
    <a:srgbClr val="D9D9D9"/>
    <a:srgbClr val="595959"/>
    <a:srgbClr val="D5E1D8"/>
    <a:srgbClr val="DDB1B1"/>
    <a:srgbClr val="71B3C7"/>
    <a:srgbClr val="765C92"/>
    <a:srgbClr val="F4E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1" autoAdjust="0"/>
    <p:restoredTop sz="96731"/>
  </p:normalViewPr>
  <p:slideViewPr>
    <p:cSldViewPr snapToGrid="0" snapToObjects="1">
      <p:cViewPr varScale="1">
        <p:scale>
          <a:sx n="70" d="100"/>
          <a:sy n="70" d="100"/>
        </p:scale>
        <p:origin x="1188" y="54"/>
      </p:cViewPr>
      <p:guideLst>
        <p:guide orient="horz" pos="10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4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June 28, </a:t>
            </a:r>
            <a:r>
              <a:rPr lang="en-US" sz="700" dirty="0" smtClean="0">
                <a:latin typeface="Georgia"/>
                <a:cs typeface="Georgia"/>
              </a:rPr>
              <a:t>2018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700" dirty="0" smtClean="0"/>
              <a:t>Daniel Stublen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872" y="1598063"/>
            <a:ext cx="4855041" cy="2156655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/>
          <a:lstStyle/>
          <a:p>
            <a:pPr>
              <a:spcAft>
                <a:spcPts val="400"/>
              </a:spcAft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Since the Johnson administration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  <a:cs typeface="Georgia"/>
              </a:rPr>
              <a:t>:</a:t>
            </a:r>
            <a:endParaRPr lang="en-US" sz="1000" dirty="0" smtClean="0">
              <a:solidFill>
                <a:schemeClr val="tx1"/>
              </a:solidFill>
              <a:latin typeface="Georgia"/>
              <a:cs typeface="Georgia"/>
            </a:endParaRP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3 nominees have been rejected by a full Senate vote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3 nominees have been withdrawn by the </a:t>
            </a:r>
            <a:r>
              <a:rPr lang="en-US" sz="1200" dirty="0" smtClean="0">
                <a:solidFill>
                  <a:schemeClr val="tx1"/>
                </a:solidFill>
                <a:latin typeface="Georgia"/>
                <a:cs typeface="Georgia"/>
              </a:rPr>
              <a:t>president</a:t>
            </a:r>
            <a:endParaRPr lang="en-US" sz="1200" dirty="0">
              <a:solidFill>
                <a:schemeClr val="tx1"/>
              </a:solidFill>
              <a:latin typeface="Georgia"/>
              <a:cs typeface="Georgia"/>
            </a:endParaRP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Georgia"/>
                <a:cs typeface="Georgia"/>
              </a:rPr>
              <a:t>4 </a:t>
            </a: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times cloture has been invoked </a:t>
            </a:r>
          </a:p>
          <a:p>
            <a:pPr marL="628650" lvl="1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Georgia"/>
                <a:cs typeface="Georgia"/>
              </a:rPr>
              <a:t>3 </a:t>
            </a: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successful: </a:t>
            </a:r>
            <a:r>
              <a:rPr lang="en-US" sz="1200" dirty="0" smtClean="0">
                <a:solidFill>
                  <a:schemeClr val="tx1"/>
                </a:solidFill>
                <a:latin typeface="Georgia"/>
                <a:cs typeface="Georgia"/>
              </a:rPr>
              <a:t>Alito, Rehnquist and Gorsuch for associate justice positions</a:t>
            </a:r>
            <a:endParaRPr lang="en-US" sz="1200" dirty="0">
              <a:solidFill>
                <a:schemeClr val="tx1"/>
              </a:solidFill>
              <a:latin typeface="Georgia"/>
              <a:cs typeface="Georgia"/>
            </a:endParaRPr>
          </a:p>
          <a:p>
            <a:pPr marL="628650" lvl="1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1 unsuccessful: Rehnquist for </a:t>
            </a:r>
            <a:r>
              <a:rPr lang="en-US" sz="1200" dirty="0" smtClean="0">
                <a:solidFill>
                  <a:schemeClr val="tx1"/>
                </a:solidFill>
                <a:latin typeface="Georgia"/>
                <a:cs typeface="Georgia"/>
              </a:rPr>
              <a:t>chief justice </a:t>
            </a: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(vote later allowed under unanimous consent and confirmed)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1 nominee never withdrawn or voted upon in the Senate (Garland</a:t>
            </a:r>
            <a:endParaRPr lang="en-US" sz="120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7806233" y="311516"/>
            <a:ext cx="9204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SUPREME COURT</a:t>
            </a:r>
            <a:endParaRPr lang="en-US" altLang="en-US" sz="600" b="1" dirty="0" smtClean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10" name="Picture 9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Supreme Court nomination and confirmation statistics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044980"/>
            <a:ext cx="8247721" cy="34352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Denis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Rutkus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 and Maureen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Beardon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“Supreme Court Nominations, 1789 to the Present: Actions by the Senate, the Judiciary Committee, and the President,” Congressional Research Service, December 7, 2012.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522288" y="4783304"/>
            <a:ext cx="8145462" cy="0"/>
          </a:xfrm>
          <a:prstGeom prst="straightConnector1">
            <a:avLst/>
          </a:prstGeom>
          <a:ln>
            <a:solidFill>
              <a:srgbClr val="9D7C4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/>
          </p:cNvSpPr>
          <p:nvPr/>
        </p:nvSpPr>
        <p:spPr>
          <a:xfrm>
            <a:off x="496889" y="4735689"/>
            <a:ext cx="94315" cy="95231"/>
          </a:xfrm>
          <a:prstGeom prst="ellipse">
            <a:avLst/>
          </a:prstGeom>
          <a:solidFill>
            <a:srgbClr val="9D7C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504186" y="4913766"/>
            <a:ext cx="1812925" cy="861774"/>
          </a:xfrm>
          <a:prstGeom prst="rect">
            <a:avLst/>
          </a:prstGeom>
          <a:solidFill>
            <a:srgbClr val="F0EAE3"/>
          </a:solidFill>
        </p:spPr>
        <p:txBody>
          <a:bodyPr wrap="square" lIns="91440" tIns="91440" rIns="91440" bIns="91440">
            <a:noAutofit/>
          </a:bodyPr>
          <a:lstStyle/>
          <a:p>
            <a:pPr>
              <a:defRPr/>
            </a:pPr>
            <a:r>
              <a:rPr lang="en-US" sz="1100" dirty="0">
                <a:latin typeface="Georgia"/>
                <a:ea typeface="MS PGothic" panose="020B0600070205080204" pitchFamily="34" charset="-128"/>
                <a:cs typeface="Georgia"/>
              </a:rPr>
              <a:t>The president formally submits his nomination to the Senate</a:t>
            </a:r>
            <a:endParaRPr lang="en-US" sz="1100" dirty="0"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16" name="TextBox 15"/>
          <p:cNvSpPr txBox="1">
            <a:spLocks/>
          </p:cNvSpPr>
          <p:nvPr/>
        </p:nvSpPr>
        <p:spPr>
          <a:xfrm>
            <a:off x="2591045" y="4917907"/>
            <a:ext cx="1714010" cy="861774"/>
          </a:xfrm>
          <a:prstGeom prst="rect">
            <a:avLst/>
          </a:prstGeom>
          <a:solidFill>
            <a:srgbClr val="F0EAE3"/>
          </a:solidFill>
        </p:spPr>
        <p:txBody>
          <a:bodyPr lIns="91440" tIns="91440" rIns="91440" bIns="91440">
            <a:noAutofit/>
          </a:bodyPr>
          <a:lstStyle/>
          <a:p>
            <a:pPr>
              <a:defRPr/>
            </a:pPr>
            <a:r>
              <a:rPr lang="en-US" sz="1100" dirty="0">
                <a:latin typeface="Georgia"/>
                <a:ea typeface="MS PGothic" panose="020B0600070205080204" pitchFamily="34" charset="-128"/>
                <a:cs typeface="Georgia"/>
              </a:rPr>
              <a:t>The Senate Judiciary Committee commences public hearings</a:t>
            </a:r>
            <a:endParaRPr lang="en-US" sz="1100" dirty="0"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17" name="TextBox 16"/>
          <p:cNvSpPr txBox="1">
            <a:spLocks/>
          </p:cNvSpPr>
          <p:nvPr/>
        </p:nvSpPr>
        <p:spPr>
          <a:xfrm>
            <a:off x="4538463" y="4910590"/>
            <a:ext cx="1591553" cy="523220"/>
          </a:xfrm>
          <a:prstGeom prst="rect">
            <a:avLst/>
          </a:prstGeom>
          <a:solidFill>
            <a:srgbClr val="F0EAE3"/>
          </a:solidFill>
        </p:spPr>
        <p:txBody>
          <a:bodyPr wrap="square" lIns="91440" tIns="91440" rIns="91440" bIns="91440">
            <a:noAutofit/>
          </a:bodyPr>
          <a:lstStyle/>
          <a:p>
            <a:pPr>
              <a:defRPr/>
            </a:pPr>
            <a:r>
              <a:rPr lang="en-US" sz="1100" dirty="0">
                <a:latin typeface="Georgia"/>
                <a:ea typeface="MS PGothic" panose="020B0600070205080204" pitchFamily="34" charset="-128"/>
                <a:cs typeface="Georgia"/>
              </a:rPr>
              <a:t>The Senate Judiciary Committee </a:t>
            </a:r>
            <a:r>
              <a:rPr lang="en-US" sz="1100" dirty="0" smtClean="0">
                <a:latin typeface="Georgia"/>
                <a:ea typeface="MS PGothic" panose="020B0600070205080204" pitchFamily="34" charset="-128"/>
                <a:cs typeface="Georgia"/>
              </a:rPr>
              <a:t>votes</a:t>
            </a:r>
            <a:endParaRPr lang="en-US" sz="1100" dirty="0"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6401420" y="4915124"/>
            <a:ext cx="2238874" cy="692497"/>
          </a:xfrm>
          <a:prstGeom prst="rect">
            <a:avLst/>
          </a:prstGeom>
          <a:solidFill>
            <a:srgbClr val="F0EAE3"/>
          </a:solidFill>
        </p:spPr>
        <p:txBody>
          <a:bodyPr wrap="square" lIns="91440" tIns="91440" rIns="91440" bIns="91440">
            <a:noAutofit/>
          </a:bodyPr>
          <a:lstStyle/>
          <a:p>
            <a:pPr>
              <a:defRPr/>
            </a:pPr>
            <a:r>
              <a:rPr lang="en-US" sz="1100" dirty="0">
                <a:latin typeface="Georgia"/>
                <a:ea typeface="MS PGothic" panose="020B0600070205080204" pitchFamily="34" charset="-128"/>
                <a:cs typeface="Georgia"/>
              </a:rPr>
              <a:t>The full Senate votes to confirm or deny (60 votes required to overcome filibuster)</a:t>
            </a:r>
            <a:endParaRPr lang="en-US" sz="1100" dirty="0"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406400" y="4452795"/>
            <a:ext cx="762977" cy="246221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defRPr/>
            </a:pPr>
            <a:r>
              <a:rPr lang="en-US" sz="1000" b="1" dirty="0" smtClean="0">
                <a:latin typeface="Verdana"/>
                <a:ea typeface="MS PGothic" panose="020B0600070205080204" pitchFamily="34" charset="-128"/>
                <a:cs typeface="Verdana"/>
              </a:rPr>
              <a:t>Day 0</a:t>
            </a:r>
            <a:endParaRPr lang="en-US" sz="1000" dirty="0">
              <a:latin typeface="Verdana"/>
              <a:ea typeface="MS PGothic" panose="020B0600070205080204" pitchFamily="34" charset="-128"/>
              <a:cs typeface="Verdana"/>
            </a:endParaRPr>
          </a:p>
        </p:txBody>
      </p:sp>
      <p:sp>
        <p:nvSpPr>
          <p:cNvPr id="22" name="TextBox 21"/>
          <p:cNvSpPr txBox="1">
            <a:spLocks/>
          </p:cNvSpPr>
          <p:nvPr/>
        </p:nvSpPr>
        <p:spPr>
          <a:xfrm>
            <a:off x="2480558" y="4452795"/>
            <a:ext cx="860425" cy="246221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en-US" sz="1000" b="1" dirty="0" smtClean="0">
                <a:latin typeface="Verdana"/>
                <a:ea typeface="MS PGothic" panose="020B0600070205080204" pitchFamily="34" charset="-128"/>
                <a:cs typeface="Verdana"/>
              </a:rPr>
              <a:t>Day 32</a:t>
            </a:r>
            <a:endParaRPr lang="en-US" sz="1000" dirty="0">
              <a:latin typeface="Verdana"/>
              <a:ea typeface="MS PGothic" panose="020B0600070205080204" pitchFamily="34" charset="-128"/>
              <a:cs typeface="Verdana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4466076" y="4452795"/>
            <a:ext cx="858837" cy="246221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en-US" sz="1000" b="1" dirty="0" smtClean="0">
                <a:latin typeface="Verdana"/>
                <a:ea typeface="MS PGothic" panose="020B0600070205080204" pitchFamily="34" charset="-128"/>
                <a:cs typeface="Verdana"/>
              </a:rPr>
              <a:t>Day 45</a:t>
            </a:r>
            <a:endParaRPr lang="en-US" sz="1000" dirty="0">
              <a:latin typeface="Verdana"/>
              <a:ea typeface="MS PGothic" panose="020B0600070205080204" pitchFamily="34" charset="-128"/>
              <a:cs typeface="Verdana"/>
            </a:endParaRPr>
          </a:p>
        </p:txBody>
      </p:sp>
      <p:sp>
        <p:nvSpPr>
          <p:cNvPr id="24" name="TextBox 23"/>
          <p:cNvSpPr txBox="1">
            <a:spLocks/>
          </p:cNvSpPr>
          <p:nvPr/>
        </p:nvSpPr>
        <p:spPr>
          <a:xfrm>
            <a:off x="6338561" y="4452795"/>
            <a:ext cx="860425" cy="246221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en-US" sz="1000" b="1" dirty="0" smtClean="0">
                <a:latin typeface="Verdana"/>
                <a:ea typeface="MS PGothic" panose="020B0600070205080204" pitchFamily="34" charset="-128"/>
                <a:cs typeface="Verdana"/>
              </a:rPr>
              <a:t>Day 58</a:t>
            </a:r>
            <a:endParaRPr lang="en-US" sz="1000" dirty="0">
              <a:latin typeface="Verdana"/>
              <a:ea typeface="MS PGothic" panose="020B0600070205080204" pitchFamily="34" charset="-128"/>
              <a:cs typeface="Verdana"/>
            </a:endParaRPr>
          </a:p>
        </p:txBody>
      </p:sp>
      <p:sp>
        <p:nvSpPr>
          <p:cNvPr id="27" name="Oval 26"/>
          <p:cNvSpPr>
            <a:spLocks/>
          </p:cNvSpPr>
          <p:nvPr/>
        </p:nvSpPr>
        <p:spPr>
          <a:xfrm>
            <a:off x="2541503" y="4733012"/>
            <a:ext cx="99617" cy="100584"/>
          </a:xfrm>
          <a:prstGeom prst="ellipse">
            <a:avLst/>
          </a:prstGeom>
          <a:solidFill>
            <a:srgbClr val="9D7C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>
            <a:spLocks/>
          </p:cNvSpPr>
          <p:nvPr/>
        </p:nvSpPr>
        <p:spPr>
          <a:xfrm>
            <a:off x="4535194" y="4733012"/>
            <a:ext cx="99617" cy="100584"/>
          </a:xfrm>
          <a:prstGeom prst="ellipse">
            <a:avLst/>
          </a:prstGeom>
          <a:solidFill>
            <a:srgbClr val="9D7C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Oval 28"/>
          <p:cNvSpPr>
            <a:spLocks/>
          </p:cNvSpPr>
          <p:nvPr/>
        </p:nvSpPr>
        <p:spPr>
          <a:xfrm>
            <a:off x="6438315" y="4733012"/>
            <a:ext cx="99617" cy="100584"/>
          </a:xfrm>
          <a:prstGeom prst="ellipse">
            <a:avLst/>
          </a:prstGeom>
          <a:solidFill>
            <a:srgbClr val="9D7C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5657884" y="2000005"/>
            <a:ext cx="3009423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 smtClean="0">
                <a:solidFill>
                  <a:srgbClr val="7F7F7F"/>
                </a:solidFill>
                <a:latin typeface="+mj-lt"/>
                <a:cs typeface="+mn-cs"/>
              </a:rPr>
              <a:t>28 </a:t>
            </a:r>
            <a:r>
              <a:rPr lang="en-US" altLang="en-US" sz="1600" b="1" dirty="0" smtClean="0">
                <a:solidFill>
                  <a:srgbClr val="7F7F7F"/>
                </a:solidFill>
                <a:latin typeface="+mj-lt"/>
                <a:cs typeface="+mn-cs"/>
              </a:rPr>
              <a:t>nominations since 1965</a:t>
            </a:r>
          </a:p>
        </p:txBody>
      </p:sp>
      <p:pic>
        <p:nvPicPr>
          <p:cNvPr id="32" name="Picture 2" descr="Image result for supreme court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227" y="2517122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Seal of the United States Senate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800" y="2517122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4" descr="Seal of the President of the United States.sv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373" y="2517122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419100" y="4128679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Timeline for last 19 confirmed justices (</a:t>
            </a:r>
            <a:r>
              <a:rPr lang="en-US" altLang="en-US" sz="1200" b="1" dirty="0" smtClean="0"/>
              <a:t>average, excluding Gorsuch)</a:t>
            </a:r>
            <a:endParaRPr lang="en-US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933240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4844</TotalTime>
  <Words>188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139</cp:revision>
  <dcterms:created xsi:type="dcterms:W3CDTF">2017-06-26T14:07:23Z</dcterms:created>
  <dcterms:modified xsi:type="dcterms:W3CDTF">2018-06-28T21:54:45Z</dcterms:modified>
</cp:coreProperties>
</file>