
<file path=[Content_Types].xml><?xml version="1.0" encoding="utf-8"?>
<Types xmlns="http://schemas.openxmlformats.org/package/2006/content-types">
  <Default Extension="xml" ContentType="application/xml"/>
  <Default Extension="jpeg" ContentType="image/jpeg"/>
  <Default Extension="xlsx" ContentType="application/vnd.openxmlformats-officedocument.spreadsheetml.sheet"/>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theme/themeOverride1.xml" ContentType="application/vnd.openxmlformats-officedocument.themeOverride+xml"/>
  <Override PartName="/ppt/charts/chart6.xml" ContentType="application/vnd.openxmlformats-officedocument.drawingml.chart+xml"/>
  <Override PartName="/ppt/charts/chart7.xml" ContentType="application/vnd.openxmlformats-officedocument.drawingml.chart+xml"/>
  <Override PartName="/ppt/notesSlides/notesSlide3.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notesSlides/notesSlide4.xml" ContentType="application/vnd.openxmlformats-officedocument.presentationml.notesSlide+xml"/>
  <Override PartName="/ppt/charts/chart14.xml" ContentType="application/vnd.openxmlformats-officedocument.drawingml.chart+xml"/>
  <Override PartName="/ppt/drawings/drawing1.xml" ContentType="application/vnd.openxmlformats-officedocument.drawingml.chartshapes+xml"/>
  <Override PartName="/ppt/charts/chart15.xml" ContentType="application/vnd.openxmlformats-officedocument.drawingml.chart+xml"/>
  <Override PartName="/ppt/drawings/drawing2.xml" ContentType="application/vnd.openxmlformats-officedocument.drawingml.chartshapes+xml"/>
  <Override PartName="/ppt/charts/chart16.xml" ContentType="application/vnd.openxmlformats-officedocument.drawingml.chart+xml"/>
  <Override PartName="/ppt/charts/chart17.xml" ContentType="application/vnd.openxmlformats-officedocument.drawingml.chart+xml"/>
  <Override PartName="/ppt/theme/themeOverride2.xml" ContentType="application/vnd.openxmlformats-officedocument.themeOverride+xml"/>
  <Override PartName="/ppt/charts/chart18.xml" ContentType="application/vnd.openxmlformats-officedocument.drawingml.chart+xml"/>
  <Override PartName="/ppt/theme/themeOverride3.xml" ContentType="application/vnd.openxmlformats-officedocument.themeOverride+xml"/>
  <Override PartName="/ppt/notesSlides/notesSlide5.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drawings/drawing3.xml" ContentType="application/vnd.openxmlformats-officedocument.drawingml.chartshapes+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theme/themeOverride4.xml" ContentType="application/vnd.openxmlformats-officedocument.themeOverride+xml"/>
  <Override PartName="/ppt/notesSlides/notesSlide6.xml" ContentType="application/vnd.openxmlformats-officedocument.presentationml.notesSlide+xml"/>
  <Override PartName="/ppt/charts/chart27.xml" ContentType="application/vnd.openxmlformats-officedocument.drawingml.chart+xml"/>
  <Override PartName="/ppt/theme/themeOverride5.xml" ContentType="application/vnd.openxmlformats-officedocument.themeOverride+xml"/>
  <Override PartName="/ppt/charts/chart28.xml" ContentType="application/vnd.openxmlformats-officedocument.drawingml.chart+xml"/>
  <Override PartName="/ppt/theme/themeOverride6.xml" ContentType="application/vnd.openxmlformats-officedocument.themeOverride+xml"/>
  <Override PartName="/ppt/charts/chart29.xml" ContentType="application/vnd.openxmlformats-officedocument.drawingml.chart+xml"/>
  <Override PartName="/ppt/theme/themeOverride7.xml" ContentType="application/vnd.openxmlformats-officedocument.themeOverride+xml"/>
  <Override PartName="/ppt/charts/chart30.xml" ContentType="application/vnd.openxmlformats-officedocument.drawingml.chart+xml"/>
  <Override PartName="/ppt/theme/themeOverride8.xml" ContentType="application/vnd.openxmlformats-officedocument.themeOverride+xml"/>
  <Override PartName="/ppt/notesSlides/notesSlide7.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notesSlides/notesSlide8.xml" ContentType="application/vnd.openxmlformats-officedocument.presentationml.notesSlide+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42"/>
  </p:notesMasterIdLst>
  <p:sldIdLst>
    <p:sldId id="725" r:id="rId2"/>
    <p:sldId id="727" r:id="rId3"/>
    <p:sldId id="563" r:id="rId4"/>
    <p:sldId id="467" r:id="rId5"/>
    <p:sldId id="728" r:id="rId6"/>
    <p:sldId id="711" r:id="rId7"/>
    <p:sldId id="576" r:id="rId8"/>
    <p:sldId id="712" r:id="rId9"/>
    <p:sldId id="570" r:id="rId10"/>
    <p:sldId id="522" r:id="rId11"/>
    <p:sldId id="737" r:id="rId12"/>
    <p:sldId id="708" r:id="rId13"/>
    <p:sldId id="736" r:id="rId14"/>
    <p:sldId id="704" r:id="rId15"/>
    <p:sldId id="735" r:id="rId16"/>
    <p:sldId id="702" r:id="rId17"/>
    <p:sldId id="699" r:id="rId18"/>
    <p:sldId id="719" r:id="rId19"/>
    <p:sldId id="662" r:id="rId20"/>
    <p:sldId id="720" r:id="rId21"/>
    <p:sldId id="717" r:id="rId22"/>
    <p:sldId id="729" r:id="rId23"/>
    <p:sldId id="611" r:id="rId24"/>
    <p:sldId id="687" r:id="rId25"/>
    <p:sldId id="637" r:id="rId26"/>
    <p:sldId id="690" r:id="rId27"/>
    <p:sldId id="676" r:id="rId28"/>
    <p:sldId id="675" r:id="rId29"/>
    <p:sldId id="615" r:id="rId30"/>
    <p:sldId id="617" r:id="rId31"/>
    <p:sldId id="730" r:id="rId32"/>
    <p:sldId id="721" r:id="rId33"/>
    <p:sldId id="722" r:id="rId34"/>
    <p:sldId id="723" r:id="rId35"/>
    <p:sldId id="724" r:id="rId36"/>
    <p:sldId id="733" r:id="rId37"/>
    <p:sldId id="734" r:id="rId38"/>
    <p:sldId id="731" r:id="rId39"/>
    <p:sldId id="739" r:id="rId40"/>
    <p:sldId id="732" r:id="rId41"/>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Gill Sans MT"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Gill Sans MT"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Gill Sans MT"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Gill Sans MT"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Gill Sans MT" charset="0"/>
        <a:ea typeface="ＭＳ Ｐゴシック" charset="0"/>
        <a:cs typeface="ＭＳ Ｐゴシック" charset="0"/>
      </a:defRPr>
    </a:lvl5pPr>
    <a:lvl6pPr marL="2286000" algn="l" defTabSz="457200" rtl="0" eaLnBrk="1" latinLnBrk="0" hangingPunct="1">
      <a:defRPr kern="1200">
        <a:solidFill>
          <a:schemeClr val="tx1"/>
        </a:solidFill>
        <a:latin typeface="Gill Sans MT" charset="0"/>
        <a:ea typeface="ＭＳ Ｐゴシック" charset="0"/>
        <a:cs typeface="ＭＳ Ｐゴシック" charset="0"/>
      </a:defRPr>
    </a:lvl6pPr>
    <a:lvl7pPr marL="2743200" algn="l" defTabSz="457200" rtl="0" eaLnBrk="1" latinLnBrk="0" hangingPunct="1">
      <a:defRPr kern="1200">
        <a:solidFill>
          <a:schemeClr val="tx1"/>
        </a:solidFill>
        <a:latin typeface="Gill Sans MT" charset="0"/>
        <a:ea typeface="ＭＳ Ｐゴシック" charset="0"/>
        <a:cs typeface="ＭＳ Ｐゴシック" charset="0"/>
      </a:defRPr>
    </a:lvl7pPr>
    <a:lvl8pPr marL="3200400" algn="l" defTabSz="457200" rtl="0" eaLnBrk="1" latinLnBrk="0" hangingPunct="1">
      <a:defRPr kern="1200">
        <a:solidFill>
          <a:schemeClr val="tx1"/>
        </a:solidFill>
        <a:latin typeface="Gill Sans MT" charset="0"/>
        <a:ea typeface="ＭＳ Ｐゴシック" charset="0"/>
        <a:cs typeface="ＭＳ Ｐゴシック" charset="0"/>
      </a:defRPr>
    </a:lvl8pPr>
    <a:lvl9pPr marL="3657600" algn="l" defTabSz="457200" rtl="0" eaLnBrk="1" latinLnBrk="0" hangingPunct="1">
      <a:defRPr kern="1200">
        <a:solidFill>
          <a:schemeClr val="tx1"/>
        </a:solidFill>
        <a:latin typeface="Gill Sans MT"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5">
          <p15:clr>
            <a:srgbClr val="A4A3A4"/>
          </p15:clr>
        </p15:guide>
        <p15:guide id="2" pos="2208">
          <p15:clr>
            <a:srgbClr val="A4A3A4"/>
          </p15:clr>
        </p15:guide>
        <p15:guide id="3" orient="horz" pos="3024">
          <p15:clr>
            <a:srgbClr val="A4A3A4"/>
          </p15:clr>
        </p15:guide>
        <p15:guide id="4"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8E744A"/>
    <a:srgbClr val="8D744B"/>
    <a:srgbClr val="559785"/>
    <a:srgbClr val="917CA8"/>
    <a:srgbClr val="6FB1C7"/>
    <a:srgbClr val="95A19E"/>
    <a:srgbClr val="C5DFE9"/>
    <a:srgbClr val="DDD7E6"/>
    <a:srgbClr val="AB9D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64" autoAdjust="0"/>
    <p:restoredTop sz="80565" autoAdjust="0"/>
  </p:normalViewPr>
  <p:slideViewPr>
    <p:cSldViewPr snapToGrid="0" showGuides="1">
      <p:cViewPr>
        <p:scale>
          <a:sx n="122" d="100"/>
          <a:sy n="122" d="100"/>
        </p:scale>
        <p:origin x="256" y="-64"/>
      </p:cViewPr>
      <p:guideLst>
        <p:guide orient="horz" pos="2160"/>
        <p:guide pos="2880"/>
      </p:guideLst>
    </p:cSldViewPr>
  </p:slideViewPr>
  <p:outlineViewPr>
    <p:cViewPr>
      <p:scale>
        <a:sx n="33" d="100"/>
        <a:sy n="33" d="100"/>
      </p:scale>
      <p:origin x="24" y="14802"/>
    </p:cViewPr>
  </p:outlineViewPr>
  <p:notesTextViewPr>
    <p:cViewPr>
      <p:scale>
        <a:sx n="1" d="1"/>
        <a:sy n="1" d="1"/>
      </p:scale>
      <p:origin x="0" y="0"/>
    </p:cViewPr>
  </p:notesTextViewPr>
  <p:sorterViewPr>
    <p:cViewPr>
      <p:scale>
        <a:sx n="200" d="100"/>
        <a:sy n="200" d="100"/>
      </p:scale>
      <p:origin x="0" y="25710"/>
    </p:cViewPr>
  </p:sorterViewPr>
  <p:notesViewPr>
    <p:cSldViewPr snapToGrid="0" showGuides="1">
      <p:cViewPr varScale="1">
        <p:scale>
          <a:sx n="53" d="100"/>
          <a:sy n="53" d="100"/>
        </p:scale>
        <p:origin x="-2796" y="-102"/>
      </p:cViewPr>
      <p:guideLst>
        <p:guide orient="horz" pos="2905"/>
        <p:guide pos="2208"/>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 Id="rId2" Type="http://schemas.openxmlformats.org/officeDocument/2006/relationships/chartUserShapes" Target="../drawings/drawing1.xml"/></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 Id="rId2" Type="http://schemas.openxmlformats.org/officeDocument/2006/relationships/chartUserShapes" Target="../drawings/drawing2.xml"/></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3.xlsx"/><Relationship Id="rId2" Type="http://schemas.openxmlformats.org/officeDocument/2006/relationships/chartUserShapes" Target="../drawings/drawing3.xml"/></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1" Type="http://schemas.openxmlformats.org/officeDocument/2006/relationships/themeOverride" Target="../theme/themeOverride5.xml"/><Relationship Id="rId2" Type="http://schemas.openxmlformats.org/officeDocument/2006/relationships/package" Target="../embeddings/Microsoft_Excel_Worksheet27.xlsx"/></Relationships>
</file>

<file path=ppt/charts/_rels/chart28.xml.rels><?xml version="1.0" encoding="UTF-8" standalone="yes"?>
<Relationships xmlns="http://schemas.openxmlformats.org/package/2006/relationships"><Relationship Id="rId1" Type="http://schemas.openxmlformats.org/officeDocument/2006/relationships/themeOverride" Target="../theme/themeOverride6.xml"/><Relationship Id="rId2" Type="http://schemas.openxmlformats.org/officeDocument/2006/relationships/package" Target="../embeddings/Microsoft_Excel_Worksheet28.xlsx"/></Relationships>
</file>

<file path=ppt/charts/_rels/chart29.xml.rels><?xml version="1.0" encoding="UTF-8" standalone="yes"?>
<Relationships xmlns="http://schemas.openxmlformats.org/package/2006/relationships"><Relationship Id="rId1" Type="http://schemas.openxmlformats.org/officeDocument/2006/relationships/themeOverride" Target="../theme/themeOverride7.xml"/><Relationship Id="rId2" Type="http://schemas.openxmlformats.org/officeDocument/2006/relationships/package" Target="../embeddings/Microsoft_Excel_Worksheet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1" Type="http://schemas.openxmlformats.org/officeDocument/2006/relationships/themeOverride" Target="../theme/themeOverride8.xml"/><Relationship Id="rId2" Type="http://schemas.openxmlformats.org/officeDocument/2006/relationships/package" Target="../embeddings/Microsoft_Excel_Worksheet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0579419038966283"/>
          <c:y val="0.0366162146398367"/>
          <c:w val="0.801282051282051"/>
          <c:h val="0.925925925925926"/>
        </c:manualLayout>
      </c:layout>
      <c:doughnutChart>
        <c:varyColors val="1"/>
        <c:ser>
          <c:idx val="0"/>
          <c:order val="0"/>
          <c:tx>
            <c:strRef>
              <c:f>Sheet1!$B$1</c:f>
              <c:strCache>
                <c:ptCount val="1"/>
                <c:pt idx="0">
                  <c:v>%</c:v>
                </c:pt>
              </c:strCache>
            </c:strRef>
          </c:tx>
          <c:spPr>
            <a:solidFill>
              <a:srgbClr val="8E744A"/>
            </a:solidFill>
            <a:ln w="19050">
              <a:solidFill>
                <a:schemeClr val="bg1"/>
              </a:solidFill>
            </a:ln>
            <a:effectLst/>
          </c:spPr>
          <c:dPt>
            <c:idx val="0"/>
            <c:bubble3D val="0"/>
            <c:extLst xmlns:c16r2="http://schemas.microsoft.com/office/drawing/2015/06/chart">
              <c:ext xmlns:c16="http://schemas.microsoft.com/office/drawing/2014/chart" uri="{C3380CC4-5D6E-409C-BE32-E72D297353CC}">
                <c16:uniqueId val="{00000000-43EE-4D6E-8C0B-91FD42526549}"/>
              </c:ext>
            </c:extLst>
          </c:dPt>
          <c:dPt>
            <c:idx val="1"/>
            <c:bubble3D val="0"/>
            <c:extLst xmlns:c16r2="http://schemas.microsoft.com/office/drawing/2015/06/chart">
              <c:ext xmlns:c16="http://schemas.microsoft.com/office/drawing/2014/chart" uri="{C3380CC4-5D6E-409C-BE32-E72D297353CC}">
                <c16:uniqueId val="{00000001-43EE-4D6E-8C0B-91FD42526549}"/>
              </c:ext>
            </c:extLst>
          </c:dPt>
          <c:dPt>
            <c:idx val="2"/>
            <c:bubble3D val="0"/>
            <c:extLst xmlns:c16r2="http://schemas.microsoft.com/office/drawing/2015/06/chart">
              <c:ext xmlns:c16="http://schemas.microsoft.com/office/drawing/2014/chart" uri="{C3380CC4-5D6E-409C-BE32-E72D297353CC}">
                <c16:uniqueId val="{00000002-43EE-4D6E-8C0B-91FD42526549}"/>
              </c:ext>
            </c:extLst>
          </c:dPt>
          <c:dPt>
            <c:idx val="3"/>
            <c:bubble3D val="0"/>
            <c:extLst xmlns:c16r2="http://schemas.microsoft.com/office/drawing/2015/06/chart">
              <c:ext xmlns:c16="http://schemas.microsoft.com/office/drawing/2014/chart" uri="{C3380CC4-5D6E-409C-BE32-E72D297353CC}">
                <c16:uniqueId val="{00000003-43EE-4D6E-8C0B-91FD42526549}"/>
              </c:ext>
            </c:extLst>
          </c:dPt>
          <c:dPt>
            <c:idx val="4"/>
            <c:bubble3D val="0"/>
            <c:extLst xmlns:c16r2="http://schemas.microsoft.com/office/drawing/2015/06/chart">
              <c:ext xmlns:c16="http://schemas.microsoft.com/office/drawing/2014/chart" uri="{C3380CC4-5D6E-409C-BE32-E72D297353CC}">
                <c16:uniqueId val="{00000004-43EE-4D6E-8C0B-91FD42526549}"/>
              </c:ext>
            </c:extLst>
          </c:dPt>
          <c:dPt>
            <c:idx val="5"/>
            <c:bubble3D val="0"/>
            <c:extLst xmlns:c16r2="http://schemas.microsoft.com/office/drawing/2015/06/chart">
              <c:ext xmlns:c16="http://schemas.microsoft.com/office/drawing/2014/chart" uri="{C3380CC4-5D6E-409C-BE32-E72D297353CC}">
                <c16:uniqueId val="{00000005-43EE-4D6E-8C0B-91FD42526549}"/>
              </c:ext>
            </c:extLst>
          </c:dPt>
          <c:dPt>
            <c:idx val="6"/>
            <c:bubble3D val="0"/>
            <c:extLst xmlns:c16r2="http://schemas.microsoft.com/office/drawing/2015/06/chart">
              <c:ext xmlns:c16="http://schemas.microsoft.com/office/drawing/2014/chart" uri="{C3380CC4-5D6E-409C-BE32-E72D297353CC}">
                <c16:uniqueId val="{00000006-43EE-4D6E-8C0B-91FD42526549}"/>
              </c:ext>
            </c:extLst>
          </c:dPt>
          <c:dPt>
            <c:idx val="7"/>
            <c:bubble3D val="0"/>
            <c:extLst xmlns:c16r2="http://schemas.microsoft.com/office/drawing/2015/06/chart">
              <c:ext xmlns:c16="http://schemas.microsoft.com/office/drawing/2014/chart" uri="{C3380CC4-5D6E-409C-BE32-E72D297353CC}">
                <c16:uniqueId val="{00000007-43EE-4D6E-8C0B-91FD42526549}"/>
              </c:ext>
            </c:extLst>
          </c:dPt>
          <c:dPt>
            <c:idx val="8"/>
            <c:bubble3D val="0"/>
            <c:extLst xmlns:c16r2="http://schemas.microsoft.com/office/drawing/2015/06/chart">
              <c:ext xmlns:c16="http://schemas.microsoft.com/office/drawing/2014/chart" uri="{C3380CC4-5D6E-409C-BE32-E72D297353CC}">
                <c16:uniqueId val="{00000008-43EE-4D6E-8C0B-91FD42526549}"/>
              </c:ext>
            </c:extLst>
          </c:dPt>
          <c:dLbls>
            <c:dLbl>
              <c:idx val="0"/>
              <c:spPr>
                <a:noFill/>
                <a:ln>
                  <a:noFill/>
                </a:ln>
                <a:effectLst/>
              </c:spPr>
              <c:txPr>
                <a:bodyPr/>
                <a:lstStyle/>
                <a:p>
                  <a:pPr>
                    <a:defRPr sz="1000">
                      <a:solidFill>
                        <a:srgbClr val="FFFFFF"/>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dLbl>
            <c:dLbl>
              <c:idx val="1"/>
              <c:spPr>
                <a:noFill/>
                <a:ln>
                  <a:noFill/>
                </a:ln>
                <a:effectLst/>
              </c:spPr>
              <c:txPr>
                <a:bodyPr/>
                <a:lstStyle/>
                <a:p>
                  <a:pPr>
                    <a:defRPr sz="1000">
                      <a:solidFill>
                        <a:srgbClr val="FFFFFF"/>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dLbl>
            <c:spPr>
              <a:noFill/>
              <a:ln>
                <a:noFill/>
              </a:ln>
              <a:effectLst/>
            </c:spPr>
            <c:txPr>
              <a:bodyPr/>
              <a:lstStyle/>
              <a:p>
                <a:pPr>
                  <a:defRPr sz="1100">
                    <a:solidFill>
                      <a:srgbClr val="FFFFFF"/>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extLst>
          </c:dLbls>
          <c:cat>
            <c:strRef>
              <c:f>Sheet1!$A$2:$A$3</c:f>
              <c:strCache>
                <c:ptCount val="2"/>
                <c:pt idx="0">
                  <c:v>Association*</c:v>
                </c:pt>
                <c:pt idx="1">
                  <c:v>Corporation</c:v>
                </c:pt>
              </c:strCache>
            </c:strRef>
          </c:cat>
          <c:val>
            <c:numRef>
              <c:f>Sheet1!$B$2:$B$3</c:f>
              <c:numCache>
                <c:formatCode>0%</c:formatCode>
                <c:ptCount val="2"/>
                <c:pt idx="0">
                  <c:v>0.534883720930232</c:v>
                </c:pt>
                <c:pt idx="1">
                  <c:v>0.465116279069768</c:v>
                </c:pt>
              </c:numCache>
            </c:numRef>
          </c:val>
          <c:extLst xmlns:c16r2="http://schemas.microsoft.com/office/drawing/2015/06/chart">
            <c:ext xmlns:c16="http://schemas.microsoft.com/office/drawing/2014/chart" uri="{C3380CC4-5D6E-409C-BE32-E72D297353CC}">
              <c16:uniqueId val="{00000009-43EE-4D6E-8C0B-91FD42526549}"/>
            </c:ext>
          </c:extLst>
        </c:ser>
        <c:dLbls>
          <c:showLegendKey val="0"/>
          <c:showVal val="0"/>
          <c:showCatName val="0"/>
          <c:showSerName val="0"/>
          <c:showPercent val="0"/>
          <c:showBubbleSize val="0"/>
          <c:showLeaderLines val="0"/>
        </c:dLbls>
        <c:firstSliceAng val="168"/>
        <c:holeSize val="50"/>
      </c:doughnutChart>
      <c:spPr>
        <a:noFill/>
        <a:ln w="25411">
          <a:noFill/>
        </a:ln>
      </c:spPr>
    </c:plotArea>
    <c:plotVisOnly val="1"/>
    <c:dispBlanksAs val="gap"/>
    <c:showDLblsOverMax val="0"/>
  </c:chart>
  <c:txPr>
    <a:bodyPr/>
    <a:lstStyle/>
    <a:p>
      <a:pPr>
        <a:defRPr sz="1801"/>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b="1" i="0" baseline="0" dirty="0" smtClean="0">
                <a:effectLst/>
                <a:latin typeface="Georgia" panose="02040502050405020303" pitchFamily="18" charset="0"/>
              </a:rPr>
              <a:t>2017 Government Affairs Staffing (FTEs)</a:t>
            </a:r>
            <a:endParaRPr lang="en-US" sz="1200" dirty="0" smtClean="0">
              <a:effectLst/>
              <a:latin typeface="Georgia" panose="02040502050405020303" pitchFamily="18" charset="0"/>
            </a:endParaRPr>
          </a:p>
          <a:p>
            <a:pPr>
              <a:defRPr sz="1200"/>
            </a:pPr>
            <a:r>
              <a:rPr lang="en-US" sz="1000" b="0" i="0" baseline="0" dirty="0" smtClean="0">
                <a:solidFill>
                  <a:schemeClr val="bg1">
                    <a:lumMod val="50000"/>
                  </a:schemeClr>
                </a:solidFill>
                <a:effectLst/>
                <a:latin typeface="Verdana" panose="020B0604030504040204" pitchFamily="34" charset="0"/>
                <a:ea typeface="Verdana" panose="020B0604030504040204" pitchFamily="34" charset="0"/>
                <a:cs typeface="Verdana" panose="020B0604030504040204" pitchFamily="34" charset="0"/>
              </a:rPr>
              <a:t>CORPORATE RESPONDENTS</a:t>
            </a:r>
            <a:endParaRPr lang="en-US" sz="1000" i="0" dirty="0">
              <a:solidFill>
                <a:schemeClr val="bg1">
                  <a:lumMod val="50000"/>
                </a:schemeClr>
              </a:solidFill>
              <a:effectLst/>
              <a:latin typeface="Verdana" panose="020B0604030504040204" pitchFamily="34" charset="0"/>
              <a:ea typeface="Verdana" panose="020B0604030504040204" pitchFamily="34" charset="0"/>
              <a:cs typeface="Verdana" panose="020B0604030504040204" pitchFamily="34" charset="0"/>
            </a:endParaRPr>
          </a:p>
        </c:rich>
      </c:tx>
      <c:overlay val="0"/>
    </c:title>
    <c:autoTitleDeleted val="0"/>
    <c:plotArea>
      <c:layout>
        <c:manualLayout>
          <c:layoutTarget val="inner"/>
          <c:xMode val="edge"/>
          <c:yMode val="edge"/>
          <c:x val="0.0938089336055215"/>
          <c:y val="0.150972343734811"/>
          <c:w val="0.819525614853699"/>
          <c:h val="0.774063867016623"/>
        </c:manualLayout>
      </c:layout>
      <c:barChart>
        <c:barDir val="col"/>
        <c:grouping val="clustered"/>
        <c:varyColors val="0"/>
        <c:ser>
          <c:idx val="0"/>
          <c:order val="0"/>
          <c:tx>
            <c:strRef>
              <c:f>Sheet1!$B$1</c:f>
              <c:strCache>
                <c:ptCount val="1"/>
                <c:pt idx="0">
                  <c:v>Average</c:v>
                </c:pt>
              </c:strCache>
            </c:strRef>
          </c:tx>
          <c:spPr>
            <a:ln w="28575">
              <a:noFill/>
            </a:ln>
          </c:spPr>
          <c:invertIfNegative val="0"/>
          <c:dPt>
            <c:idx val="0"/>
            <c:invertIfNegative val="0"/>
            <c:bubble3D val="0"/>
            <c:spPr>
              <a:solidFill>
                <a:srgbClr val="6FB1C7"/>
              </a:solidFill>
              <a:ln w="28575">
                <a:noFill/>
              </a:ln>
            </c:spPr>
            <c:extLst xmlns:c16r2="http://schemas.microsoft.com/office/drawing/2015/06/chart">
              <c:ext xmlns:c16="http://schemas.microsoft.com/office/drawing/2014/chart" uri="{C3380CC4-5D6E-409C-BE32-E72D297353CC}">
                <c16:uniqueId val="{00000001-2986-4DFA-9FE0-00688B0C0245}"/>
              </c:ext>
            </c:extLst>
          </c:dPt>
          <c:dPt>
            <c:idx val="1"/>
            <c:invertIfNegative val="0"/>
            <c:bubble3D val="0"/>
            <c:spPr>
              <a:noFill/>
              <a:ln w="3175">
                <a:solidFill>
                  <a:schemeClr val="tx1">
                    <a:lumMod val="65000"/>
                    <a:lumOff val="35000"/>
                  </a:schemeClr>
                </a:solidFill>
                <a:prstDash val="dash"/>
              </a:ln>
            </c:spPr>
            <c:extLst xmlns:c16r2="http://schemas.microsoft.com/office/drawing/2015/06/chart">
              <c:ext xmlns:c16="http://schemas.microsoft.com/office/drawing/2014/chart" uri="{C3380CC4-5D6E-409C-BE32-E72D297353CC}">
                <c16:uniqueId val="{00000003-2986-4DFA-9FE0-00688B0C0245}"/>
              </c:ext>
            </c:extLst>
          </c:dPt>
          <c:dLbls>
            <c:dLbl>
              <c:idx val="0"/>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2986-4DFA-9FE0-00688B0C0245}"/>
                </c:ex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900">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Sheet1!$A$2:$A$3</c:f>
              <c:strCache>
                <c:ptCount val="2"/>
                <c:pt idx="0">
                  <c:v>Average Staffing Level (FTE)</c:v>
                </c:pt>
                <c:pt idx="1">
                  <c:v>Staffing Range</c:v>
                </c:pt>
              </c:strCache>
            </c:strRef>
          </c:cat>
          <c:val>
            <c:numRef>
              <c:f>Sheet1!$B$2:$B$3</c:f>
              <c:numCache>
                <c:formatCode>0.0</c:formatCode>
                <c:ptCount val="2"/>
                <c:pt idx="0">
                  <c:v>11.9</c:v>
                </c:pt>
                <c:pt idx="1">
                  <c:v>11.9</c:v>
                </c:pt>
              </c:numCache>
            </c:numRef>
          </c:val>
          <c:extLst xmlns:c16r2="http://schemas.microsoft.com/office/drawing/2015/06/chart">
            <c:ext xmlns:c16="http://schemas.microsoft.com/office/drawing/2014/chart" uri="{C3380CC4-5D6E-409C-BE32-E72D297353CC}">
              <c16:uniqueId val="{00000004-2986-4DFA-9FE0-00688B0C0245}"/>
            </c:ext>
          </c:extLst>
        </c:ser>
        <c:dLbls>
          <c:showLegendKey val="0"/>
          <c:showVal val="0"/>
          <c:showCatName val="0"/>
          <c:showSerName val="0"/>
          <c:showPercent val="0"/>
          <c:showBubbleSize val="0"/>
        </c:dLbls>
        <c:gapWidth val="150"/>
        <c:axId val="975296208"/>
        <c:axId val="975298960"/>
      </c:barChart>
      <c:stockChart>
        <c:ser>
          <c:idx val="1"/>
          <c:order val="1"/>
          <c:tx>
            <c:strRef>
              <c:f>Sheet1!$C$1</c:f>
              <c:strCache>
                <c:ptCount val="1"/>
                <c:pt idx="0">
                  <c:v>Median</c:v>
                </c:pt>
              </c:strCache>
            </c:strRef>
          </c:tx>
          <c:spPr>
            <a:ln w="28575">
              <a:noFill/>
            </a:ln>
          </c:spPr>
          <c:marker>
            <c:symbol val="circle"/>
            <c:size val="5"/>
            <c:spPr>
              <a:solidFill>
                <a:schemeClr val="tx1">
                  <a:lumMod val="65000"/>
                  <a:lumOff val="35000"/>
                </a:schemeClr>
              </a:solidFill>
              <a:ln>
                <a:solidFill>
                  <a:schemeClr val="tx1">
                    <a:lumMod val="65000"/>
                    <a:lumOff val="35000"/>
                  </a:schemeClr>
                </a:solidFill>
              </a:ln>
            </c:spPr>
          </c:marker>
          <c:dLbls>
            <c:dLbl>
              <c:idx val="1"/>
              <c:layout>
                <c:manualLayout>
                  <c:x val="-0.16358024691358"/>
                  <c:y val="0.0"/>
                </c:manualLayout>
              </c:layout>
              <c:showLegendKey val="0"/>
              <c:showVal val="1"/>
              <c:showCatName val="0"/>
              <c:showSerName val="1"/>
              <c:showPercent val="0"/>
              <c:showBubbleSize val="0"/>
              <c:separator>
</c:separator>
              <c:extLst>
                <c:ext xmlns:c15="http://schemas.microsoft.com/office/drawing/2012/chart" uri="{CE6537A1-D6FC-4f65-9D91-7224C49458BB}"/>
              </c:extLst>
            </c:dLbl>
            <c:spPr>
              <a:solidFill>
                <a:schemeClr val="bg1">
                  <a:alpha val="75000"/>
                </a:schemeClr>
              </a:solidFill>
            </c:spPr>
            <c:txPr>
              <a:bodyPr/>
              <a:lstStyle/>
              <a:p>
                <a:pPr>
                  <a:defRPr sz="900" i="1">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1"/>
            <c:showPercent val="0"/>
            <c:showBubbleSize val="0"/>
            <c:separator>
</c:separator>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Average Staffing Level (FTE)</c:v>
                </c:pt>
                <c:pt idx="1">
                  <c:v>Staffing Range</c:v>
                </c:pt>
              </c:strCache>
            </c:strRef>
          </c:cat>
          <c:val>
            <c:numRef>
              <c:f>Sheet1!$C$2:$C$3</c:f>
              <c:numCache>
                <c:formatCode>0.0</c:formatCode>
                <c:ptCount val="2"/>
                <c:pt idx="1">
                  <c:v>6.0</c:v>
                </c:pt>
              </c:numCache>
            </c:numRef>
          </c:val>
          <c:smooth val="0"/>
          <c:extLst xmlns:c16r2="http://schemas.microsoft.com/office/drawing/2015/06/chart">
            <c:ext xmlns:c16="http://schemas.microsoft.com/office/drawing/2014/chart" uri="{C3380CC4-5D6E-409C-BE32-E72D297353CC}">
              <c16:uniqueId val="{00000005-2986-4DFA-9FE0-00688B0C0245}"/>
            </c:ext>
          </c:extLst>
        </c:ser>
        <c:ser>
          <c:idx val="2"/>
          <c:order val="2"/>
          <c:tx>
            <c:strRef>
              <c:f>Sheet1!$D$1</c:f>
              <c:strCache>
                <c:ptCount val="1"/>
                <c:pt idx="0">
                  <c:v>75th Percentile</c:v>
                </c:pt>
              </c:strCache>
            </c:strRef>
          </c:tx>
          <c:spPr>
            <a:ln w="28575">
              <a:noFill/>
            </a:ln>
          </c:spPr>
          <c:marker>
            <c:symbol val="circle"/>
            <c:size val="5"/>
            <c:spPr>
              <a:solidFill>
                <a:schemeClr val="tx1">
                  <a:lumMod val="65000"/>
                  <a:lumOff val="35000"/>
                </a:schemeClr>
              </a:solidFill>
              <a:ln>
                <a:solidFill>
                  <a:schemeClr val="tx1">
                    <a:lumMod val="65000"/>
                    <a:lumOff val="35000"/>
                  </a:schemeClr>
                </a:solidFill>
              </a:ln>
            </c:spPr>
          </c:marker>
          <c:dLbls>
            <c:spPr>
              <a:solidFill>
                <a:schemeClr val="bg1">
                  <a:alpha val="75000"/>
                </a:schemeClr>
              </a:solidFill>
            </c:spPr>
            <c:txPr>
              <a:bodyPr/>
              <a:lstStyle/>
              <a:p>
                <a:pPr>
                  <a:defRPr sz="900" i="1">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1"/>
            <c:showPercent val="0"/>
            <c:showBubbleSize val="0"/>
            <c:separator>
</c:separator>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Average Staffing Level (FTE)</c:v>
                </c:pt>
                <c:pt idx="1">
                  <c:v>Staffing Range</c:v>
                </c:pt>
              </c:strCache>
            </c:strRef>
          </c:cat>
          <c:val>
            <c:numRef>
              <c:f>Sheet1!$D$2:$D$3</c:f>
              <c:numCache>
                <c:formatCode>0.0</c:formatCode>
                <c:ptCount val="2"/>
                <c:pt idx="1">
                  <c:v>13.0</c:v>
                </c:pt>
              </c:numCache>
            </c:numRef>
          </c:val>
          <c:smooth val="0"/>
          <c:extLst xmlns:c16r2="http://schemas.microsoft.com/office/drawing/2015/06/chart">
            <c:ext xmlns:c16="http://schemas.microsoft.com/office/drawing/2014/chart" uri="{C3380CC4-5D6E-409C-BE32-E72D297353CC}">
              <c16:uniqueId val="{00000006-2986-4DFA-9FE0-00688B0C0245}"/>
            </c:ext>
          </c:extLst>
        </c:ser>
        <c:ser>
          <c:idx val="3"/>
          <c:order val="3"/>
          <c:tx>
            <c:strRef>
              <c:f>Sheet1!$E$1</c:f>
              <c:strCache>
                <c:ptCount val="1"/>
                <c:pt idx="0">
                  <c:v>25th Percentile</c:v>
                </c:pt>
              </c:strCache>
            </c:strRef>
          </c:tx>
          <c:spPr>
            <a:ln w="28575">
              <a:noFill/>
            </a:ln>
          </c:spPr>
          <c:marker>
            <c:symbol val="circle"/>
            <c:size val="5"/>
            <c:spPr>
              <a:solidFill>
                <a:schemeClr val="tx1">
                  <a:lumMod val="65000"/>
                  <a:lumOff val="35000"/>
                </a:schemeClr>
              </a:solidFill>
              <a:ln>
                <a:solidFill>
                  <a:schemeClr val="tx1">
                    <a:lumMod val="65000"/>
                    <a:lumOff val="35000"/>
                  </a:schemeClr>
                </a:solidFill>
              </a:ln>
            </c:spPr>
          </c:marker>
          <c:dLbls>
            <c:spPr>
              <a:solidFill>
                <a:schemeClr val="bg1">
                  <a:alpha val="75000"/>
                </a:schemeClr>
              </a:solidFill>
            </c:spPr>
            <c:txPr>
              <a:bodyPr/>
              <a:lstStyle/>
              <a:p>
                <a:pPr>
                  <a:defRPr sz="900" i="1">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1"/>
            <c:showPercent val="0"/>
            <c:showBubbleSize val="0"/>
            <c:separator>
</c:separator>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Average Staffing Level (FTE)</c:v>
                </c:pt>
                <c:pt idx="1">
                  <c:v>Staffing Range</c:v>
                </c:pt>
              </c:strCache>
            </c:strRef>
          </c:cat>
          <c:val>
            <c:numRef>
              <c:f>Sheet1!$E$2:$E$3</c:f>
              <c:numCache>
                <c:formatCode>0.0</c:formatCode>
                <c:ptCount val="2"/>
                <c:pt idx="1">
                  <c:v>2.5</c:v>
                </c:pt>
              </c:numCache>
            </c:numRef>
          </c:val>
          <c:smooth val="0"/>
          <c:extLst xmlns:c16r2="http://schemas.microsoft.com/office/drawing/2015/06/chart">
            <c:ext xmlns:c16="http://schemas.microsoft.com/office/drawing/2014/chart" uri="{C3380CC4-5D6E-409C-BE32-E72D297353CC}">
              <c16:uniqueId val="{00000007-2986-4DFA-9FE0-00688B0C0245}"/>
            </c:ext>
          </c:extLst>
        </c:ser>
        <c:dLbls>
          <c:showLegendKey val="0"/>
          <c:showVal val="0"/>
          <c:showCatName val="0"/>
          <c:showSerName val="0"/>
          <c:showPercent val="0"/>
          <c:showBubbleSize val="0"/>
        </c:dLbls>
        <c:hiLowLines>
          <c:spPr>
            <a:ln w="3175">
              <a:solidFill>
                <a:schemeClr val="tx1">
                  <a:lumMod val="65000"/>
                  <a:lumOff val="35000"/>
                </a:schemeClr>
              </a:solidFill>
              <a:prstDash val="dash"/>
            </a:ln>
          </c:spPr>
        </c:hiLowLines>
        <c:axId val="975303920"/>
        <c:axId val="975301440"/>
      </c:stockChart>
      <c:catAx>
        <c:axId val="975296208"/>
        <c:scaling>
          <c:orientation val="minMax"/>
        </c:scaling>
        <c:delete val="0"/>
        <c:axPos val="b"/>
        <c:numFmt formatCode="General" sourceLinked="1"/>
        <c:majorTickMark val="none"/>
        <c:minorTickMark val="none"/>
        <c:tickLblPos val="nextTo"/>
        <c:txPr>
          <a:bodyPr/>
          <a:lstStyle/>
          <a:p>
            <a:pPr>
              <a:defRPr sz="900">
                <a:solidFill>
                  <a:srgbClr val="595959"/>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975298960"/>
        <c:crosses val="autoZero"/>
        <c:auto val="1"/>
        <c:lblAlgn val="ctr"/>
        <c:lblOffset val="100"/>
        <c:noMultiLvlLbl val="0"/>
      </c:catAx>
      <c:valAx>
        <c:axId val="975298960"/>
        <c:scaling>
          <c:orientation val="minMax"/>
          <c:max val="15.0"/>
          <c:min val="0.0"/>
        </c:scaling>
        <c:delete val="0"/>
        <c:axPos val="l"/>
        <c:numFmt formatCode="0" sourceLinked="0"/>
        <c:majorTickMark val="none"/>
        <c:minorTickMark val="none"/>
        <c:tickLblPos val="nextTo"/>
        <c:txPr>
          <a:bodyPr/>
          <a:lstStyle/>
          <a:p>
            <a:pPr>
              <a:defRPr sz="900">
                <a:solidFill>
                  <a:srgbClr val="595959"/>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975296208"/>
        <c:crosses val="autoZero"/>
        <c:crossBetween val="between"/>
        <c:majorUnit val="3.0"/>
      </c:valAx>
      <c:valAx>
        <c:axId val="975301440"/>
        <c:scaling>
          <c:orientation val="minMax"/>
        </c:scaling>
        <c:delete val="1"/>
        <c:axPos val="r"/>
        <c:numFmt formatCode="0.0" sourceLinked="1"/>
        <c:majorTickMark val="out"/>
        <c:minorTickMark val="none"/>
        <c:tickLblPos val="nextTo"/>
        <c:crossAx val="975303920"/>
        <c:crosses val="max"/>
        <c:crossBetween val="between"/>
      </c:valAx>
      <c:catAx>
        <c:axId val="975303920"/>
        <c:scaling>
          <c:orientation val="minMax"/>
        </c:scaling>
        <c:delete val="1"/>
        <c:axPos val="b"/>
        <c:numFmt formatCode="General" sourceLinked="1"/>
        <c:majorTickMark val="out"/>
        <c:minorTickMark val="none"/>
        <c:tickLblPos val="nextTo"/>
        <c:crossAx val="975301440"/>
        <c:crosses val="autoZero"/>
        <c:auto val="1"/>
        <c:lblAlgn val="ctr"/>
        <c:lblOffset val="100"/>
        <c:noMultiLvlLbl val="0"/>
      </c:catAx>
    </c:plotArea>
    <c:plotVisOnly val="1"/>
    <c:dispBlanksAs val="gap"/>
    <c:showDLblsOverMax val="0"/>
  </c:chart>
  <c:txPr>
    <a:bodyPr/>
    <a:lstStyle/>
    <a:p>
      <a:pPr>
        <a:defRPr sz="1000">
          <a:latin typeface="Gill Sans MT" panose="020B0502020104020203" pitchFamily="34" charset="0"/>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200" dirty="0" smtClean="0">
                <a:latin typeface="Georgia" panose="02040502050405020303" pitchFamily="18" charset="0"/>
              </a:rPr>
              <a:t>2017 Government </a:t>
            </a:r>
            <a:r>
              <a:rPr lang="en-US" sz="1200" dirty="0">
                <a:latin typeface="Georgia" panose="02040502050405020303" pitchFamily="18" charset="0"/>
              </a:rPr>
              <a:t>Affairs Budget ($mil)</a:t>
            </a:r>
            <a:br>
              <a:rPr lang="en-US" sz="1200" dirty="0">
                <a:latin typeface="Georgia" panose="02040502050405020303" pitchFamily="18" charset="0"/>
              </a:rPr>
            </a:br>
            <a:r>
              <a:rPr lang="en-US" sz="1200" dirty="0">
                <a:latin typeface="Georgia" panose="02040502050405020303" pitchFamily="18" charset="0"/>
              </a:rPr>
              <a:t>by Size of Office</a:t>
            </a:r>
          </a:p>
          <a:p>
            <a:pPr>
              <a:defRPr/>
            </a:pPr>
            <a:r>
              <a:rPr lang="en-US" sz="900" b="0" dirty="0" smtClean="0">
                <a:solidFill>
                  <a:schemeClr val="bg1">
                    <a:lumMod val="50000"/>
                  </a:schemeClr>
                </a:solidFill>
              </a:rPr>
              <a:t>ASSOCIATION</a:t>
            </a:r>
            <a:r>
              <a:rPr lang="en-US" sz="900" b="0" baseline="0" dirty="0" smtClean="0">
                <a:solidFill>
                  <a:schemeClr val="bg1">
                    <a:lumMod val="50000"/>
                  </a:schemeClr>
                </a:solidFill>
              </a:rPr>
              <a:t> RESPONDENTS</a:t>
            </a:r>
            <a:endParaRPr lang="en-US" b="0" dirty="0">
              <a:solidFill>
                <a:schemeClr val="bg1">
                  <a:lumMod val="50000"/>
                </a:schemeClr>
              </a:solidFill>
            </a:endParaRPr>
          </a:p>
        </c:rich>
      </c:tx>
      <c:overlay val="0"/>
    </c:title>
    <c:autoTitleDeleted val="0"/>
    <c:plotArea>
      <c:layout>
        <c:manualLayout>
          <c:layoutTarget val="inner"/>
          <c:xMode val="edge"/>
          <c:yMode val="edge"/>
          <c:x val="0.0938089336055215"/>
          <c:y val="0.188009380771848"/>
          <c:w val="0.819525614853699"/>
          <c:h val="0.737026829979586"/>
        </c:manualLayout>
      </c:layout>
      <c:lineChart>
        <c:grouping val="standard"/>
        <c:varyColors val="0"/>
        <c:ser>
          <c:idx val="0"/>
          <c:order val="3"/>
          <c:tx>
            <c:strRef>
              <c:f>Sheet1!$B$1</c:f>
              <c:strCache>
                <c:ptCount val="1"/>
                <c:pt idx="0">
                  <c:v>Average</c:v>
                </c:pt>
              </c:strCache>
            </c:strRef>
          </c:tx>
          <c:spPr>
            <a:ln>
              <a:noFill/>
            </a:ln>
          </c:spPr>
          <c:marker>
            <c:symbol val="triangle"/>
            <c:size val="6"/>
            <c:spPr>
              <a:solidFill>
                <a:srgbClr val="917CA8"/>
              </a:solidFill>
              <a:ln>
                <a:solidFill>
                  <a:srgbClr val="917CA8"/>
                </a:solidFill>
              </a:ln>
            </c:spPr>
          </c:marker>
          <c:dPt>
            <c:idx val="0"/>
            <c:bubble3D val="0"/>
            <c:extLst xmlns:c16r2="http://schemas.microsoft.com/office/drawing/2015/06/chart">
              <c:ext xmlns:c16="http://schemas.microsoft.com/office/drawing/2014/chart" uri="{C3380CC4-5D6E-409C-BE32-E72D297353CC}">
                <c16:uniqueId val="{00000000-6113-4CBC-9199-4B962C4B9630}"/>
              </c:ext>
            </c:extLst>
          </c:dPt>
          <c:dPt>
            <c:idx val="1"/>
            <c:bubble3D val="0"/>
            <c:extLst xmlns:c16r2="http://schemas.microsoft.com/office/drawing/2015/06/chart">
              <c:ext xmlns:c16="http://schemas.microsoft.com/office/drawing/2014/chart" uri="{C3380CC4-5D6E-409C-BE32-E72D297353CC}">
                <c16:uniqueId val="{00000001-6113-4CBC-9199-4B962C4B9630}"/>
              </c:ext>
            </c:extLst>
          </c:dPt>
          <c:cat>
            <c:strRef>
              <c:f>Sheet1!$A$2:$A$5</c:f>
              <c:strCache>
                <c:ptCount val="4"/>
                <c:pt idx="0">
                  <c:v>1-2 FTEs</c:v>
                </c:pt>
                <c:pt idx="1">
                  <c:v>3-5 FTEs</c:v>
                </c:pt>
                <c:pt idx="2">
                  <c:v>6-10 FTEs</c:v>
                </c:pt>
                <c:pt idx="3">
                  <c:v>11+ FTEs</c:v>
                </c:pt>
              </c:strCache>
            </c:strRef>
          </c:cat>
          <c:val>
            <c:numRef>
              <c:f>Sheet1!$B$2:$B$5</c:f>
              <c:numCache>
                <c:formatCode>"$"#,##0.00</c:formatCode>
                <c:ptCount val="4"/>
                <c:pt idx="0">
                  <c:v>0.6439348</c:v>
                </c:pt>
                <c:pt idx="1">
                  <c:v>1.006961538461538</c:v>
                </c:pt>
                <c:pt idx="2">
                  <c:v>1.72825</c:v>
                </c:pt>
                <c:pt idx="3">
                  <c:v>3.904636363636364</c:v>
                </c:pt>
              </c:numCache>
            </c:numRef>
          </c:val>
          <c:smooth val="0"/>
          <c:extLst xmlns:c16r2="http://schemas.microsoft.com/office/drawing/2015/06/chart">
            <c:ext xmlns:c16="http://schemas.microsoft.com/office/drawing/2014/chart" uri="{C3380CC4-5D6E-409C-BE32-E72D297353CC}">
              <c16:uniqueId val="{00000002-6113-4CBC-9199-4B962C4B9630}"/>
            </c:ext>
          </c:extLst>
        </c:ser>
        <c:dLbls>
          <c:showLegendKey val="0"/>
          <c:showVal val="0"/>
          <c:showCatName val="0"/>
          <c:showSerName val="0"/>
          <c:showPercent val="0"/>
          <c:showBubbleSize val="0"/>
        </c:dLbls>
        <c:marker val="1"/>
        <c:smooth val="0"/>
        <c:axId val="975358720"/>
        <c:axId val="975361472"/>
      </c:lineChart>
      <c:stockChart>
        <c:ser>
          <c:idx val="1"/>
          <c:order val="0"/>
          <c:tx>
            <c:strRef>
              <c:f>Sheet1!$C$1</c:f>
              <c:strCache>
                <c:ptCount val="1"/>
                <c:pt idx="0">
                  <c:v>Median</c:v>
                </c:pt>
              </c:strCache>
            </c:strRef>
          </c:tx>
          <c:spPr>
            <a:ln w="28575">
              <a:noFill/>
            </a:ln>
          </c:spPr>
          <c:marker>
            <c:symbol val="circle"/>
            <c:size val="6"/>
            <c:spPr>
              <a:solidFill>
                <a:srgbClr val="917CA8"/>
              </a:solidFill>
              <a:ln>
                <a:solidFill>
                  <a:srgbClr val="917CA8"/>
                </a:solidFill>
              </a:ln>
            </c:spPr>
          </c:marker>
          <c:cat>
            <c:strRef>
              <c:f>Sheet1!$A$2:$A$5</c:f>
              <c:strCache>
                <c:ptCount val="4"/>
                <c:pt idx="0">
                  <c:v>1-2 FTEs</c:v>
                </c:pt>
                <c:pt idx="1">
                  <c:v>3-5 FTEs</c:v>
                </c:pt>
                <c:pt idx="2">
                  <c:v>6-10 FTEs</c:v>
                </c:pt>
                <c:pt idx="3">
                  <c:v>11+ FTEs</c:v>
                </c:pt>
              </c:strCache>
            </c:strRef>
          </c:cat>
          <c:val>
            <c:numRef>
              <c:f>Sheet1!$C$2:$C$5</c:f>
              <c:numCache>
                <c:formatCode>"$"#,##0.00</c:formatCode>
                <c:ptCount val="4"/>
                <c:pt idx="0">
                  <c:v>0.5</c:v>
                </c:pt>
                <c:pt idx="1">
                  <c:v>0.8</c:v>
                </c:pt>
                <c:pt idx="2">
                  <c:v>1.95</c:v>
                </c:pt>
                <c:pt idx="3">
                  <c:v>3.2</c:v>
                </c:pt>
              </c:numCache>
            </c:numRef>
          </c:val>
          <c:smooth val="0"/>
          <c:extLst xmlns:c16r2="http://schemas.microsoft.com/office/drawing/2015/06/chart">
            <c:ext xmlns:c16="http://schemas.microsoft.com/office/drawing/2014/chart" uri="{C3380CC4-5D6E-409C-BE32-E72D297353CC}">
              <c16:uniqueId val="{00000003-6113-4CBC-9199-4B962C4B9630}"/>
            </c:ext>
          </c:extLst>
        </c:ser>
        <c:ser>
          <c:idx val="2"/>
          <c:order val="1"/>
          <c:tx>
            <c:strRef>
              <c:f>Sheet1!$D$1</c:f>
              <c:strCache>
                <c:ptCount val="1"/>
                <c:pt idx="0">
                  <c:v>25th Percentile</c:v>
                </c:pt>
              </c:strCache>
            </c:strRef>
          </c:tx>
          <c:spPr>
            <a:ln w="28575">
              <a:noFill/>
            </a:ln>
          </c:spPr>
          <c:marker>
            <c:symbol val="dash"/>
            <c:size val="6"/>
            <c:spPr>
              <a:solidFill>
                <a:srgbClr val="917CA8"/>
              </a:solidFill>
              <a:ln>
                <a:solidFill>
                  <a:srgbClr val="917CA8"/>
                </a:solidFill>
              </a:ln>
            </c:spPr>
          </c:marker>
          <c:cat>
            <c:strRef>
              <c:f>Sheet1!$A$2:$A$5</c:f>
              <c:strCache>
                <c:ptCount val="4"/>
                <c:pt idx="0">
                  <c:v>1-2 FTEs</c:v>
                </c:pt>
                <c:pt idx="1">
                  <c:v>3-5 FTEs</c:v>
                </c:pt>
                <c:pt idx="2">
                  <c:v>6-10 FTEs</c:v>
                </c:pt>
                <c:pt idx="3">
                  <c:v>11+ FTEs</c:v>
                </c:pt>
              </c:strCache>
            </c:strRef>
          </c:cat>
          <c:val>
            <c:numRef>
              <c:f>Sheet1!$D$2:$D$5</c:f>
              <c:numCache>
                <c:formatCode>"$"#,##0.00</c:formatCode>
                <c:ptCount val="4"/>
                <c:pt idx="0">
                  <c:v>0.255087</c:v>
                </c:pt>
                <c:pt idx="1">
                  <c:v>0.58</c:v>
                </c:pt>
                <c:pt idx="2">
                  <c:v>1.15275</c:v>
                </c:pt>
                <c:pt idx="3">
                  <c:v>2.5</c:v>
                </c:pt>
              </c:numCache>
            </c:numRef>
          </c:val>
          <c:smooth val="0"/>
          <c:extLst xmlns:c16r2="http://schemas.microsoft.com/office/drawing/2015/06/chart">
            <c:ext xmlns:c16="http://schemas.microsoft.com/office/drawing/2014/chart" uri="{C3380CC4-5D6E-409C-BE32-E72D297353CC}">
              <c16:uniqueId val="{00000004-6113-4CBC-9199-4B962C4B9630}"/>
            </c:ext>
          </c:extLst>
        </c:ser>
        <c:ser>
          <c:idx val="3"/>
          <c:order val="2"/>
          <c:tx>
            <c:strRef>
              <c:f>Sheet1!$E$1</c:f>
              <c:strCache>
                <c:ptCount val="1"/>
                <c:pt idx="0">
                  <c:v>75th Percentile</c:v>
                </c:pt>
              </c:strCache>
            </c:strRef>
          </c:tx>
          <c:spPr>
            <a:ln w="28575">
              <a:noFill/>
            </a:ln>
          </c:spPr>
          <c:marker>
            <c:symbol val="dash"/>
            <c:size val="6"/>
            <c:spPr>
              <a:solidFill>
                <a:srgbClr val="917CA8"/>
              </a:solidFill>
              <a:ln>
                <a:solidFill>
                  <a:srgbClr val="917CA8"/>
                </a:solidFill>
              </a:ln>
            </c:spPr>
          </c:marker>
          <c:cat>
            <c:strRef>
              <c:f>Sheet1!$A$2:$A$5</c:f>
              <c:strCache>
                <c:ptCount val="4"/>
                <c:pt idx="0">
                  <c:v>1-2 FTEs</c:v>
                </c:pt>
                <c:pt idx="1">
                  <c:v>3-5 FTEs</c:v>
                </c:pt>
                <c:pt idx="2">
                  <c:v>6-10 FTEs</c:v>
                </c:pt>
                <c:pt idx="3">
                  <c:v>11+ FTEs</c:v>
                </c:pt>
              </c:strCache>
            </c:strRef>
          </c:cat>
          <c:val>
            <c:numRef>
              <c:f>Sheet1!$E$2:$E$5</c:f>
              <c:numCache>
                <c:formatCode>"$"#,##0.00</c:formatCode>
                <c:ptCount val="4"/>
                <c:pt idx="0">
                  <c:v>0.625</c:v>
                </c:pt>
                <c:pt idx="1">
                  <c:v>0.89</c:v>
                </c:pt>
                <c:pt idx="2">
                  <c:v>2.427</c:v>
                </c:pt>
                <c:pt idx="3">
                  <c:v>5.1</c:v>
                </c:pt>
              </c:numCache>
            </c:numRef>
          </c:val>
          <c:smooth val="0"/>
          <c:extLst xmlns:c16r2="http://schemas.microsoft.com/office/drawing/2015/06/chart">
            <c:ext xmlns:c16="http://schemas.microsoft.com/office/drawing/2014/chart" uri="{C3380CC4-5D6E-409C-BE32-E72D297353CC}">
              <c16:uniqueId val="{00000005-6113-4CBC-9199-4B962C4B9630}"/>
            </c:ext>
          </c:extLst>
        </c:ser>
        <c:dLbls>
          <c:showLegendKey val="0"/>
          <c:showVal val="0"/>
          <c:showCatName val="0"/>
          <c:showSerName val="0"/>
          <c:showPercent val="0"/>
          <c:showBubbleSize val="0"/>
        </c:dLbls>
        <c:hiLowLines>
          <c:spPr>
            <a:ln w="3175">
              <a:solidFill>
                <a:schemeClr val="tx1">
                  <a:lumMod val="65000"/>
                  <a:lumOff val="35000"/>
                </a:schemeClr>
              </a:solidFill>
              <a:prstDash val="dash"/>
            </a:ln>
          </c:spPr>
        </c:hiLowLines>
        <c:axId val="975366432"/>
        <c:axId val="975363952"/>
      </c:stockChart>
      <c:catAx>
        <c:axId val="975358720"/>
        <c:scaling>
          <c:orientation val="minMax"/>
        </c:scaling>
        <c:delete val="0"/>
        <c:axPos val="b"/>
        <c:numFmt formatCode="General" sourceLinked="1"/>
        <c:majorTickMark val="none"/>
        <c:minorTickMark val="none"/>
        <c:tickLblPos val="nextTo"/>
        <c:txPr>
          <a:bodyPr/>
          <a:lstStyle/>
          <a:p>
            <a:pPr>
              <a:defRPr>
                <a:solidFill>
                  <a:srgbClr val="595959"/>
                </a:solidFill>
              </a:defRPr>
            </a:pPr>
            <a:endParaRPr lang="en-US"/>
          </a:p>
        </c:txPr>
        <c:crossAx val="975361472"/>
        <c:crosses val="autoZero"/>
        <c:auto val="1"/>
        <c:lblAlgn val="ctr"/>
        <c:lblOffset val="100"/>
        <c:noMultiLvlLbl val="0"/>
      </c:catAx>
      <c:valAx>
        <c:axId val="975361472"/>
        <c:scaling>
          <c:orientation val="minMax"/>
        </c:scaling>
        <c:delete val="0"/>
        <c:axPos val="l"/>
        <c:numFmt formatCode="&quot;$&quot;#,##0.0" sourceLinked="0"/>
        <c:majorTickMark val="none"/>
        <c:minorTickMark val="none"/>
        <c:tickLblPos val="nextTo"/>
        <c:txPr>
          <a:bodyPr/>
          <a:lstStyle/>
          <a:p>
            <a:pPr>
              <a:defRPr>
                <a:solidFill>
                  <a:srgbClr val="595959"/>
                </a:solidFill>
              </a:defRPr>
            </a:pPr>
            <a:endParaRPr lang="en-US"/>
          </a:p>
        </c:txPr>
        <c:crossAx val="975358720"/>
        <c:crosses val="autoZero"/>
        <c:crossBetween val="between"/>
        <c:majorUnit val="2.0"/>
      </c:valAx>
      <c:valAx>
        <c:axId val="975363952"/>
        <c:scaling>
          <c:orientation val="minMax"/>
        </c:scaling>
        <c:delete val="1"/>
        <c:axPos val="r"/>
        <c:numFmt formatCode="&quot;$&quot;#,##0.00" sourceLinked="1"/>
        <c:majorTickMark val="out"/>
        <c:minorTickMark val="none"/>
        <c:tickLblPos val="nextTo"/>
        <c:crossAx val="975366432"/>
        <c:crosses val="max"/>
        <c:crossBetween val="between"/>
      </c:valAx>
      <c:catAx>
        <c:axId val="975366432"/>
        <c:scaling>
          <c:orientation val="minMax"/>
        </c:scaling>
        <c:delete val="1"/>
        <c:axPos val="b"/>
        <c:numFmt formatCode="General" sourceLinked="1"/>
        <c:majorTickMark val="out"/>
        <c:minorTickMark val="none"/>
        <c:tickLblPos val="nextTo"/>
        <c:crossAx val="975363952"/>
        <c:crosses val="autoZero"/>
        <c:auto val="1"/>
        <c:lblAlgn val="ctr"/>
        <c:lblOffset val="100"/>
        <c:noMultiLvlLbl val="0"/>
      </c:catAx>
    </c:plotArea>
    <c:legend>
      <c:legendPos val="l"/>
      <c:layout>
        <c:manualLayout>
          <c:xMode val="edge"/>
          <c:yMode val="edge"/>
          <c:x val="0.138888888888889"/>
          <c:y val="0.184312724798289"/>
          <c:w val="0.333535530280937"/>
          <c:h val="0.200358705161855"/>
        </c:manualLayout>
      </c:layout>
      <c:overlay val="1"/>
      <c:spPr>
        <a:ln>
          <a:noFill/>
        </a:ln>
      </c:spPr>
      <c:txPr>
        <a:bodyPr/>
        <a:lstStyle/>
        <a:p>
          <a:pPr>
            <a:defRPr sz="900"/>
          </a:pPr>
          <a:endParaRPr lang="en-US"/>
        </a:p>
      </c:txPr>
    </c:legend>
    <c:plotVisOnly val="1"/>
    <c:dispBlanksAs val="gap"/>
    <c:showDLblsOverMax val="0"/>
  </c:chart>
  <c:txPr>
    <a:bodyPr/>
    <a:lstStyle/>
    <a:p>
      <a:pPr>
        <a:defRPr sz="900">
          <a:latin typeface="Verdana" panose="020B0604030504040204" pitchFamily="34" charset="0"/>
          <a:ea typeface="Verdana" panose="020B0604030504040204" pitchFamily="34" charset="0"/>
          <a:cs typeface="Verdana" panose="020B0604030504040204" pitchFamily="34" charset="0"/>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200" dirty="0" smtClean="0">
                <a:latin typeface="Georgia" panose="02040502050405020303" pitchFamily="18" charset="0"/>
              </a:rPr>
              <a:t>2017 Government </a:t>
            </a:r>
            <a:r>
              <a:rPr lang="en-US" sz="1200" dirty="0">
                <a:latin typeface="Georgia" panose="02040502050405020303" pitchFamily="18" charset="0"/>
              </a:rPr>
              <a:t>Affairs Budget ($mil) </a:t>
            </a:r>
            <a:br>
              <a:rPr lang="en-US" sz="1200" dirty="0">
                <a:latin typeface="Georgia" panose="02040502050405020303" pitchFamily="18" charset="0"/>
              </a:rPr>
            </a:br>
            <a:r>
              <a:rPr lang="en-US" sz="1200" dirty="0">
                <a:latin typeface="Georgia" panose="02040502050405020303" pitchFamily="18" charset="0"/>
              </a:rPr>
              <a:t>by Size of Office</a:t>
            </a:r>
          </a:p>
          <a:p>
            <a:pPr>
              <a:defRPr/>
            </a:pPr>
            <a:r>
              <a:rPr lang="en-US" sz="900" b="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CORPORATE RESPONDENTS</a:t>
            </a:r>
            <a:endParaRPr lang="en-US" sz="900" b="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c:rich>
      </c:tx>
      <c:overlay val="0"/>
    </c:title>
    <c:autoTitleDeleted val="0"/>
    <c:plotArea>
      <c:layout>
        <c:manualLayout>
          <c:layoutTarget val="inner"/>
          <c:xMode val="edge"/>
          <c:yMode val="edge"/>
          <c:x val="0.0938089336055215"/>
          <c:y val="0.188009380771848"/>
          <c:w val="0.819525614853699"/>
          <c:h val="0.737026829979586"/>
        </c:manualLayout>
      </c:layout>
      <c:lineChart>
        <c:grouping val="standard"/>
        <c:varyColors val="0"/>
        <c:ser>
          <c:idx val="0"/>
          <c:order val="3"/>
          <c:tx>
            <c:strRef>
              <c:f>Sheet1!$B$1</c:f>
              <c:strCache>
                <c:ptCount val="1"/>
                <c:pt idx="0">
                  <c:v>Average</c:v>
                </c:pt>
              </c:strCache>
            </c:strRef>
          </c:tx>
          <c:spPr>
            <a:ln>
              <a:noFill/>
            </a:ln>
          </c:spPr>
          <c:marker>
            <c:symbol val="triangle"/>
            <c:size val="6"/>
            <c:spPr>
              <a:solidFill>
                <a:srgbClr val="6FB1C7"/>
              </a:solidFill>
              <a:ln>
                <a:solidFill>
                  <a:srgbClr val="6FB1C7"/>
                </a:solidFill>
              </a:ln>
            </c:spPr>
          </c:marker>
          <c:dPt>
            <c:idx val="0"/>
            <c:bubble3D val="0"/>
            <c:extLst xmlns:c16r2="http://schemas.microsoft.com/office/drawing/2015/06/chart">
              <c:ext xmlns:c16="http://schemas.microsoft.com/office/drawing/2014/chart" uri="{C3380CC4-5D6E-409C-BE32-E72D297353CC}">
                <c16:uniqueId val="{00000000-838E-4522-8955-694980865C03}"/>
              </c:ext>
            </c:extLst>
          </c:dPt>
          <c:dPt>
            <c:idx val="1"/>
            <c:bubble3D val="0"/>
            <c:extLst xmlns:c16r2="http://schemas.microsoft.com/office/drawing/2015/06/chart">
              <c:ext xmlns:c16="http://schemas.microsoft.com/office/drawing/2014/chart" uri="{C3380CC4-5D6E-409C-BE32-E72D297353CC}">
                <c16:uniqueId val="{00000001-838E-4522-8955-694980865C03}"/>
              </c:ext>
            </c:extLst>
          </c:dPt>
          <c:cat>
            <c:strRef>
              <c:f>Sheet1!$A$2:$A$5</c:f>
              <c:strCache>
                <c:ptCount val="4"/>
                <c:pt idx="0">
                  <c:v>1-2 FTEs</c:v>
                </c:pt>
                <c:pt idx="1">
                  <c:v>3-5 FTEs</c:v>
                </c:pt>
                <c:pt idx="2">
                  <c:v>6-10 FTEs</c:v>
                </c:pt>
                <c:pt idx="3">
                  <c:v>11+ FTEs</c:v>
                </c:pt>
              </c:strCache>
            </c:strRef>
          </c:cat>
          <c:val>
            <c:numRef>
              <c:f>Sheet1!$B$2:$B$5</c:f>
              <c:numCache>
                <c:formatCode>"$"#,##0.00</c:formatCode>
                <c:ptCount val="4"/>
                <c:pt idx="0">
                  <c:v>0.64</c:v>
                </c:pt>
                <c:pt idx="1">
                  <c:v>1.5255</c:v>
                </c:pt>
                <c:pt idx="2">
                  <c:v>5.252718714285715</c:v>
                </c:pt>
                <c:pt idx="3">
                  <c:v>6.136505454545453</c:v>
                </c:pt>
              </c:numCache>
            </c:numRef>
          </c:val>
          <c:smooth val="0"/>
          <c:extLst xmlns:c16r2="http://schemas.microsoft.com/office/drawing/2015/06/chart">
            <c:ext xmlns:c16="http://schemas.microsoft.com/office/drawing/2014/chart" uri="{C3380CC4-5D6E-409C-BE32-E72D297353CC}">
              <c16:uniqueId val="{00000002-838E-4522-8955-694980865C03}"/>
            </c:ext>
          </c:extLst>
        </c:ser>
        <c:dLbls>
          <c:showLegendKey val="0"/>
          <c:showVal val="0"/>
          <c:showCatName val="0"/>
          <c:showSerName val="0"/>
          <c:showPercent val="0"/>
          <c:showBubbleSize val="0"/>
        </c:dLbls>
        <c:marker val="1"/>
        <c:smooth val="0"/>
        <c:axId val="975405152"/>
        <c:axId val="975407904"/>
      </c:lineChart>
      <c:stockChart>
        <c:ser>
          <c:idx val="1"/>
          <c:order val="0"/>
          <c:tx>
            <c:strRef>
              <c:f>Sheet1!$C$1</c:f>
              <c:strCache>
                <c:ptCount val="1"/>
                <c:pt idx="0">
                  <c:v>Median</c:v>
                </c:pt>
              </c:strCache>
            </c:strRef>
          </c:tx>
          <c:spPr>
            <a:ln w="28575">
              <a:noFill/>
            </a:ln>
          </c:spPr>
          <c:marker>
            <c:symbol val="circle"/>
            <c:size val="6"/>
            <c:spPr>
              <a:solidFill>
                <a:srgbClr val="6FB1C7"/>
              </a:solidFill>
              <a:ln>
                <a:solidFill>
                  <a:srgbClr val="6FB1C7"/>
                </a:solidFill>
              </a:ln>
            </c:spPr>
          </c:marker>
          <c:cat>
            <c:strRef>
              <c:f>Sheet1!$A$2:$A$5</c:f>
              <c:strCache>
                <c:ptCount val="4"/>
                <c:pt idx="0">
                  <c:v>1-2 FTEs</c:v>
                </c:pt>
                <c:pt idx="1">
                  <c:v>3-5 FTEs</c:v>
                </c:pt>
                <c:pt idx="2">
                  <c:v>6-10 FTEs</c:v>
                </c:pt>
                <c:pt idx="3">
                  <c:v>11+ FTEs</c:v>
                </c:pt>
              </c:strCache>
            </c:strRef>
          </c:cat>
          <c:val>
            <c:numRef>
              <c:f>Sheet1!$C$2:$C$5</c:f>
              <c:numCache>
                <c:formatCode>"$"#,##0.00</c:formatCode>
                <c:ptCount val="4"/>
                <c:pt idx="0">
                  <c:v>0.6</c:v>
                </c:pt>
                <c:pt idx="1">
                  <c:v>1.7215</c:v>
                </c:pt>
                <c:pt idx="2">
                  <c:v>4.35</c:v>
                </c:pt>
                <c:pt idx="3">
                  <c:v>5.0</c:v>
                </c:pt>
              </c:numCache>
            </c:numRef>
          </c:val>
          <c:smooth val="0"/>
          <c:extLst xmlns:c16r2="http://schemas.microsoft.com/office/drawing/2015/06/chart">
            <c:ext xmlns:c16="http://schemas.microsoft.com/office/drawing/2014/chart" uri="{C3380CC4-5D6E-409C-BE32-E72D297353CC}">
              <c16:uniqueId val="{00000003-838E-4522-8955-694980865C03}"/>
            </c:ext>
          </c:extLst>
        </c:ser>
        <c:ser>
          <c:idx val="2"/>
          <c:order val="1"/>
          <c:tx>
            <c:strRef>
              <c:f>Sheet1!$D$1</c:f>
              <c:strCache>
                <c:ptCount val="1"/>
                <c:pt idx="0">
                  <c:v>25th Percentile</c:v>
                </c:pt>
              </c:strCache>
            </c:strRef>
          </c:tx>
          <c:spPr>
            <a:ln w="28575">
              <a:noFill/>
            </a:ln>
          </c:spPr>
          <c:marker>
            <c:symbol val="dash"/>
            <c:size val="6"/>
            <c:spPr>
              <a:solidFill>
                <a:srgbClr val="6FB1C7"/>
              </a:solidFill>
              <a:ln>
                <a:solidFill>
                  <a:srgbClr val="6FB1C7"/>
                </a:solidFill>
              </a:ln>
            </c:spPr>
          </c:marker>
          <c:cat>
            <c:strRef>
              <c:f>Sheet1!$A$2:$A$5</c:f>
              <c:strCache>
                <c:ptCount val="4"/>
                <c:pt idx="0">
                  <c:v>1-2 FTEs</c:v>
                </c:pt>
                <c:pt idx="1">
                  <c:v>3-5 FTEs</c:v>
                </c:pt>
                <c:pt idx="2">
                  <c:v>6-10 FTEs</c:v>
                </c:pt>
                <c:pt idx="3">
                  <c:v>11+ FTEs</c:v>
                </c:pt>
              </c:strCache>
            </c:strRef>
          </c:cat>
          <c:val>
            <c:numRef>
              <c:f>Sheet1!$D$2:$D$5</c:f>
              <c:numCache>
                <c:formatCode>"$"#,##0.00</c:formatCode>
                <c:ptCount val="4"/>
                <c:pt idx="0">
                  <c:v>0.37</c:v>
                </c:pt>
                <c:pt idx="1">
                  <c:v>1.45</c:v>
                </c:pt>
                <c:pt idx="2">
                  <c:v>3.175</c:v>
                </c:pt>
                <c:pt idx="3">
                  <c:v>3.875</c:v>
                </c:pt>
              </c:numCache>
            </c:numRef>
          </c:val>
          <c:smooth val="0"/>
          <c:extLst xmlns:c16r2="http://schemas.microsoft.com/office/drawing/2015/06/chart">
            <c:ext xmlns:c16="http://schemas.microsoft.com/office/drawing/2014/chart" uri="{C3380CC4-5D6E-409C-BE32-E72D297353CC}">
              <c16:uniqueId val="{00000004-838E-4522-8955-694980865C03}"/>
            </c:ext>
          </c:extLst>
        </c:ser>
        <c:ser>
          <c:idx val="3"/>
          <c:order val="2"/>
          <c:tx>
            <c:strRef>
              <c:f>Sheet1!$E$1</c:f>
              <c:strCache>
                <c:ptCount val="1"/>
                <c:pt idx="0">
                  <c:v>75th Percentile</c:v>
                </c:pt>
              </c:strCache>
            </c:strRef>
          </c:tx>
          <c:spPr>
            <a:ln w="28575">
              <a:noFill/>
            </a:ln>
          </c:spPr>
          <c:marker>
            <c:symbol val="dash"/>
            <c:size val="6"/>
            <c:spPr>
              <a:solidFill>
                <a:srgbClr val="6FB1C7"/>
              </a:solidFill>
              <a:ln>
                <a:solidFill>
                  <a:srgbClr val="6FB1C7"/>
                </a:solidFill>
              </a:ln>
            </c:spPr>
          </c:marker>
          <c:cat>
            <c:strRef>
              <c:f>Sheet1!$A$2:$A$5</c:f>
              <c:strCache>
                <c:ptCount val="4"/>
                <c:pt idx="0">
                  <c:v>1-2 FTEs</c:v>
                </c:pt>
                <c:pt idx="1">
                  <c:v>3-5 FTEs</c:v>
                </c:pt>
                <c:pt idx="2">
                  <c:v>6-10 FTEs</c:v>
                </c:pt>
                <c:pt idx="3">
                  <c:v>11+ FTEs</c:v>
                </c:pt>
              </c:strCache>
            </c:strRef>
          </c:cat>
          <c:val>
            <c:numRef>
              <c:f>Sheet1!$E$2:$E$5</c:f>
              <c:numCache>
                <c:formatCode>"$"#,##0.00</c:formatCode>
                <c:ptCount val="4"/>
                <c:pt idx="0">
                  <c:v>0.75</c:v>
                </c:pt>
                <c:pt idx="1">
                  <c:v>1.84825</c:v>
                </c:pt>
                <c:pt idx="2">
                  <c:v>7.059515499999999</c:v>
                </c:pt>
                <c:pt idx="3">
                  <c:v>7.92128</c:v>
                </c:pt>
              </c:numCache>
            </c:numRef>
          </c:val>
          <c:smooth val="0"/>
          <c:extLst xmlns:c16r2="http://schemas.microsoft.com/office/drawing/2015/06/chart">
            <c:ext xmlns:c16="http://schemas.microsoft.com/office/drawing/2014/chart" uri="{C3380CC4-5D6E-409C-BE32-E72D297353CC}">
              <c16:uniqueId val="{00000005-838E-4522-8955-694980865C03}"/>
            </c:ext>
          </c:extLst>
        </c:ser>
        <c:dLbls>
          <c:showLegendKey val="0"/>
          <c:showVal val="0"/>
          <c:showCatName val="0"/>
          <c:showSerName val="0"/>
          <c:showPercent val="0"/>
          <c:showBubbleSize val="0"/>
        </c:dLbls>
        <c:hiLowLines>
          <c:spPr>
            <a:ln w="6350">
              <a:solidFill>
                <a:schemeClr val="tx1">
                  <a:lumMod val="65000"/>
                  <a:lumOff val="35000"/>
                </a:schemeClr>
              </a:solidFill>
              <a:prstDash val="dash"/>
            </a:ln>
          </c:spPr>
        </c:hiLowLines>
        <c:axId val="975412864"/>
        <c:axId val="975410384"/>
      </c:stockChart>
      <c:catAx>
        <c:axId val="975405152"/>
        <c:scaling>
          <c:orientation val="minMax"/>
        </c:scaling>
        <c:delete val="0"/>
        <c:axPos val="b"/>
        <c:numFmt formatCode="General" sourceLinked="1"/>
        <c:majorTickMark val="none"/>
        <c:minorTickMark val="none"/>
        <c:tickLblPos val="nextTo"/>
        <c:txPr>
          <a:bodyPr/>
          <a:lstStyle/>
          <a:p>
            <a:pPr>
              <a:defRPr>
                <a:solidFill>
                  <a:srgbClr val="595959"/>
                </a:solidFill>
              </a:defRPr>
            </a:pPr>
            <a:endParaRPr lang="en-US"/>
          </a:p>
        </c:txPr>
        <c:crossAx val="975407904"/>
        <c:crosses val="autoZero"/>
        <c:auto val="1"/>
        <c:lblAlgn val="ctr"/>
        <c:lblOffset val="100"/>
        <c:noMultiLvlLbl val="0"/>
      </c:catAx>
      <c:valAx>
        <c:axId val="975407904"/>
        <c:scaling>
          <c:orientation val="minMax"/>
        </c:scaling>
        <c:delete val="0"/>
        <c:axPos val="l"/>
        <c:numFmt formatCode="&quot;$&quot;#,##0.0" sourceLinked="0"/>
        <c:majorTickMark val="none"/>
        <c:minorTickMark val="none"/>
        <c:tickLblPos val="nextTo"/>
        <c:txPr>
          <a:bodyPr/>
          <a:lstStyle/>
          <a:p>
            <a:pPr>
              <a:defRPr>
                <a:solidFill>
                  <a:srgbClr val="595959"/>
                </a:solidFill>
              </a:defRPr>
            </a:pPr>
            <a:endParaRPr lang="en-US"/>
          </a:p>
        </c:txPr>
        <c:crossAx val="975405152"/>
        <c:crosses val="autoZero"/>
        <c:crossBetween val="between"/>
        <c:majorUnit val="3.0"/>
      </c:valAx>
      <c:valAx>
        <c:axId val="975410384"/>
        <c:scaling>
          <c:orientation val="minMax"/>
        </c:scaling>
        <c:delete val="1"/>
        <c:axPos val="r"/>
        <c:numFmt formatCode="&quot;$&quot;#,##0.00" sourceLinked="1"/>
        <c:majorTickMark val="out"/>
        <c:minorTickMark val="none"/>
        <c:tickLblPos val="nextTo"/>
        <c:crossAx val="975412864"/>
        <c:crosses val="max"/>
        <c:crossBetween val="between"/>
      </c:valAx>
      <c:catAx>
        <c:axId val="975412864"/>
        <c:scaling>
          <c:orientation val="minMax"/>
        </c:scaling>
        <c:delete val="1"/>
        <c:axPos val="b"/>
        <c:numFmt formatCode="General" sourceLinked="1"/>
        <c:majorTickMark val="out"/>
        <c:minorTickMark val="none"/>
        <c:tickLblPos val="nextTo"/>
        <c:crossAx val="975410384"/>
        <c:crosses val="autoZero"/>
        <c:auto val="1"/>
        <c:lblAlgn val="ctr"/>
        <c:lblOffset val="100"/>
        <c:noMultiLvlLbl val="0"/>
      </c:catAx>
    </c:plotArea>
    <c:legend>
      <c:legendPos val="l"/>
      <c:layout>
        <c:manualLayout>
          <c:xMode val="edge"/>
          <c:yMode val="edge"/>
          <c:x val="0.138888888888889"/>
          <c:y val="0.187399144551376"/>
          <c:w val="0.330449110527851"/>
          <c:h val="0.197272285408768"/>
        </c:manualLayout>
      </c:layout>
      <c:overlay val="1"/>
      <c:spPr>
        <a:ln>
          <a:noFill/>
        </a:ln>
      </c:spPr>
    </c:legend>
    <c:plotVisOnly val="1"/>
    <c:dispBlanksAs val="gap"/>
    <c:showDLblsOverMax val="0"/>
  </c:chart>
  <c:txPr>
    <a:bodyPr/>
    <a:lstStyle/>
    <a:p>
      <a:pPr>
        <a:defRPr sz="900">
          <a:latin typeface="Verdana" panose="020B0604030504040204" pitchFamily="34" charset="0"/>
          <a:ea typeface="Verdana" panose="020B0604030504040204" pitchFamily="34" charset="0"/>
          <a:cs typeface="Verdana" panose="020B0604030504040204" pitchFamily="34" charset="0"/>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200" dirty="0" smtClean="0">
                <a:latin typeface="Georgia" panose="02040502050405020303" pitchFamily="18" charset="0"/>
              </a:rPr>
              <a:t>2017 Government </a:t>
            </a:r>
            <a:r>
              <a:rPr lang="en-US" sz="1200" dirty="0">
                <a:latin typeface="Georgia" panose="02040502050405020303" pitchFamily="18" charset="0"/>
              </a:rPr>
              <a:t>Affairs Budget ($</a:t>
            </a:r>
            <a:r>
              <a:rPr lang="en-US" sz="1200" dirty="0" smtClean="0">
                <a:latin typeface="Georgia" panose="02040502050405020303" pitchFamily="18" charset="0"/>
              </a:rPr>
              <a:t>mil)</a:t>
            </a:r>
            <a:r>
              <a:rPr lang="en-US" sz="1200" baseline="0" dirty="0" smtClean="0">
                <a:latin typeface="Georgia" panose="02040502050405020303" pitchFamily="18" charset="0"/>
              </a:rPr>
              <a:t> </a:t>
            </a:r>
            <a:br>
              <a:rPr lang="en-US" sz="1200" baseline="0" dirty="0" smtClean="0">
                <a:latin typeface="Georgia" panose="02040502050405020303" pitchFamily="18" charset="0"/>
              </a:rPr>
            </a:br>
            <a:r>
              <a:rPr lang="en-US" sz="1200" dirty="0" smtClean="0">
                <a:latin typeface="Georgia" panose="02040502050405020303" pitchFamily="18" charset="0"/>
              </a:rPr>
              <a:t>by Industry Group</a:t>
            </a:r>
            <a:endParaRPr lang="en-US" sz="1200" dirty="0">
              <a:latin typeface="Georgia" panose="02040502050405020303" pitchFamily="18" charset="0"/>
            </a:endParaRPr>
          </a:p>
          <a:p>
            <a:pPr>
              <a:defRPr/>
            </a:pPr>
            <a:r>
              <a:rPr lang="en-US" sz="900" b="0" dirty="0" smtClean="0">
                <a:solidFill>
                  <a:schemeClr val="bg1">
                    <a:lumMod val="50000"/>
                  </a:schemeClr>
                </a:solidFill>
              </a:rPr>
              <a:t>ALL</a:t>
            </a:r>
            <a:r>
              <a:rPr lang="en-US" sz="900" b="0" baseline="0" dirty="0" smtClean="0">
                <a:solidFill>
                  <a:schemeClr val="bg1">
                    <a:lumMod val="50000"/>
                  </a:schemeClr>
                </a:solidFill>
              </a:rPr>
              <a:t> RESPONDENTS</a:t>
            </a:r>
            <a:endParaRPr lang="en-US" b="0" dirty="0">
              <a:solidFill>
                <a:schemeClr val="bg1">
                  <a:lumMod val="50000"/>
                </a:schemeClr>
              </a:solidFill>
            </a:endParaRPr>
          </a:p>
        </c:rich>
      </c:tx>
      <c:overlay val="0"/>
    </c:title>
    <c:autoTitleDeleted val="0"/>
    <c:plotArea>
      <c:layout>
        <c:manualLayout>
          <c:layoutTarget val="inner"/>
          <c:xMode val="edge"/>
          <c:yMode val="edge"/>
          <c:x val="0.0528386747709168"/>
          <c:y val="0.16023160299407"/>
          <c:w val="0.916016830133076"/>
          <c:h val="0.777150286769709"/>
        </c:manualLayout>
      </c:layout>
      <c:lineChart>
        <c:grouping val="standard"/>
        <c:varyColors val="0"/>
        <c:ser>
          <c:idx val="0"/>
          <c:order val="3"/>
          <c:tx>
            <c:strRef>
              <c:f>Sheet1!$B$1</c:f>
              <c:strCache>
                <c:ptCount val="1"/>
                <c:pt idx="0">
                  <c:v>Average</c:v>
                </c:pt>
              </c:strCache>
            </c:strRef>
          </c:tx>
          <c:spPr>
            <a:ln>
              <a:noFill/>
            </a:ln>
          </c:spPr>
          <c:marker>
            <c:symbol val="triangle"/>
            <c:size val="6"/>
            <c:spPr>
              <a:solidFill>
                <a:srgbClr val="95A19E"/>
              </a:solidFill>
              <a:ln>
                <a:solidFill>
                  <a:srgbClr val="95A19E"/>
                </a:solidFill>
              </a:ln>
            </c:spPr>
          </c:marker>
          <c:dPt>
            <c:idx val="0"/>
            <c:bubble3D val="0"/>
            <c:extLst xmlns:c16r2="http://schemas.microsoft.com/office/drawing/2015/06/chart">
              <c:ext xmlns:c16="http://schemas.microsoft.com/office/drawing/2014/chart" uri="{C3380CC4-5D6E-409C-BE32-E72D297353CC}">
                <c16:uniqueId val="{00000000-6113-4CBC-9199-4B962C4B9630}"/>
              </c:ext>
            </c:extLst>
          </c:dPt>
          <c:dPt>
            <c:idx val="1"/>
            <c:bubble3D val="0"/>
            <c:extLst xmlns:c16r2="http://schemas.microsoft.com/office/drawing/2015/06/chart">
              <c:ext xmlns:c16="http://schemas.microsoft.com/office/drawing/2014/chart" uri="{C3380CC4-5D6E-409C-BE32-E72D297353CC}">
                <c16:uniqueId val="{00000001-6113-4CBC-9199-4B962C4B9630}"/>
              </c:ext>
            </c:extLst>
          </c:dPt>
          <c:cat>
            <c:strRef>
              <c:f>Sheet1!$A$2:$A$10</c:f>
              <c:strCache>
                <c:ptCount val="9"/>
                <c:pt idx="0">
                  <c:v>Agriculture</c:v>
                </c:pt>
                <c:pt idx="1">
                  <c:v>Construction</c:v>
                </c:pt>
                <c:pt idx="2">
                  <c:v>Energy</c:v>
                </c:pt>
                <c:pt idx="3">
                  <c:v>Finance</c:v>
                </c:pt>
                <c:pt idx="4">
                  <c:v>Healthcare</c:v>
                </c:pt>
                <c:pt idx="5">
                  <c:v>Insurance</c:v>
                </c:pt>
                <c:pt idx="6">
                  <c:v>Manufacturing</c:v>
                </c:pt>
                <c:pt idx="7">
                  <c:v>Technology</c:v>
                </c:pt>
                <c:pt idx="8">
                  <c:v>Transportation</c:v>
                </c:pt>
              </c:strCache>
            </c:strRef>
          </c:cat>
          <c:val>
            <c:numRef>
              <c:f>Sheet1!$B$2:$B$10</c:f>
              <c:numCache>
                <c:formatCode>"$"#,##0.00</c:formatCode>
                <c:ptCount val="9"/>
                <c:pt idx="0">
                  <c:v>3.1413</c:v>
                </c:pt>
                <c:pt idx="1">
                  <c:v>1.921875</c:v>
                </c:pt>
                <c:pt idx="2">
                  <c:v>1.811825714285714</c:v>
                </c:pt>
                <c:pt idx="3">
                  <c:v>5.0435</c:v>
                </c:pt>
                <c:pt idx="4">
                  <c:v>2.2879674</c:v>
                </c:pt>
                <c:pt idx="5">
                  <c:v>4.478559</c:v>
                </c:pt>
                <c:pt idx="6">
                  <c:v>2.935071428571429</c:v>
                </c:pt>
                <c:pt idx="7">
                  <c:v>3.756666666666666</c:v>
                </c:pt>
                <c:pt idx="8">
                  <c:v>2.123833333333334</c:v>
                </c:pt>
              </c:numCache>
            </c:numRef>
          </c:val>
          <c:smooth val="0"/>
          <c:extLst xmlns:c16r2="http://schemas.microsoft.com/office/drawing/2015/06/chart">
            <c:ext xmlns:c16="http://schemas.microsoft.com/office/drawing/2014/chart" uri="{C3380CC4-5D6E-409C-BE32-E72D297353CC}">
              <c16:uniqueId val="{00000002-6113-4CBC-9199-4B962C4B9630}"/>
            </c:ext>
          </c:extLst>
        </c:ser>
        <c:dLbls>
          <c:showLegendKey val="0"/>
          <c:showVal val="0"/>
          <c:showCatName val="0"/>
          <c:showSerName val="0"/>
          <c:showPercent val="0"/>
          <c:showBubbleSize val="0"/>
        </c:dLbls>
        <c:marker val="1"/>
        <c:smooth val="0"/>
        <c:axId val="975460256"/>
        <c:axId val="975463008"/>
      </c:lineChart>
      <c:stockChart>
        <c:ser>
          <c:idx val="1"/>
          <c:order val="0"/>
          <c:tx>
            <c:strRef>
              <c:f>Sheet1!$C$1</c:f>
              <c:strCache>
                <c:ptCount val="1"/>
                <c:pt idx="0">
                  <c:v>Median</c:v>
                </c:pt>
              </c:strCache>
            </c:strRef>
          </c:tx>
          <c:spPr>
            <a:ln w="28575">
              <a:noFill/>
            </a:ln>
          </c:spPr>
          <c:marker>
            <c:symbol val="circle"/>
            <c:size val="6"/>
            <c:spPr>
              <a:solidFill>
                <a:srgbClr val="95A19E"/>
              </a:solidFill>
              <a:ln>
                <a:solidFill>
                  <a:srgbClr val="95A19E"/>
                </a:solidFill>
              </a:ln>
            </c:spPr>
          </c:marker>
          <c:cat>
            <c:strRef>
              <c:f>Sheet1!$A$2:$A$10</c:f>
              <c:strCache>
                <c:ptCount val="9"/>
                <c:pt idx="0">
                  <c:v>Agriculture</c:v>
                </c:pt>
                <c:pt idx="1">
                  <c:v>Construction</c:v>
                </c:pt>
                <c:pt idx="2">
                  <c:v>Energy</c:v>
                </c:pt>
                <c:pt idx="3">
                  <c:v>Finance</c:v>
                </c:pt>
                <c:pt idx="4">
                  <c:v>Healthcare</c:v>
                </c:pt>
                <c:pt idx="5">
                  <c:v>Insurance</c:v>
                </c:pt>
                <c:pt idx="6">
                  <c:v>Manufacturing</c:v>
                </c:pt>
                <c:pt idx="7">
                  <c:v>Technology</c:v>
                </c:pt>
                <c:pt idx="8">
                  <c:v>Transportation</c:v>
                </c:pt>
              </c:strCache>
            </c:strRef>
          </c:cat>
          <c:val>
            <c:numRef>
              <c:f>Sheet1!$C$2:$C$10</c:f>
              <c:numCache>
                <c:formatCode>"$"#,##0.00</c:formatCode>
                <c:ptCount val="9"/>
                <c:pt idx="0">
                  <c:v>1.3</c:v>
                </c:pt>
                <c:pt idx="1">
                  <c:v>0.9125</c:v>
                </c:pt>
                <c:pt idx="2">
                  <c:v>0.838</c:v>
                </c:pt>
                <c:pt idx="3">
                  <c:v>5.45</c:v>
                </c:pt>
                <c:pt idx="4">
                  <c:v>1.95</c:v>
                </c:pt>
                <c:pt idx="5">
                  <c:v>5.2</c:v>
                </c:pt>
                <c:pt idx="6">
                  <c:v>1.8465</c:v>
                </c:pt>
                <c:pt idx="7">
                  <c:v>3.73</c:v>
                </c:pt>
                <c:pt idx="8">
                  <c:v>2.4215</c:v>
                </c:pt>
              </c:numCache>
            </c:numRef>
          </c:val>
          <c:smooth val="0"/>
          <c:extLst xmlns:c16r2="http://schemas.microsoft.com/office/drawing/2015/06/chart">
            <c:ext xmlns:c16="http://schemas.microsoft.com/office/drawing/2014/chart" uri="{C3380CC4-5D6E-409C-BE32-E72D297353CC}">
              <c16:uniqueId val="{00000003-6113-4CBC-9199-4B962C4B9630}"/>
            </c:ext>
          </c:extLst>
        </c:ser>
        <c:ser>
          <c:idx val="2"/>
          <c:order val="1"/>
          <c:tx>
            <c:strRef>
              <c:f>Sheet1!$D$1</c:f>
              <c:strCache>
                <c:ptCount val="1"/>
                <c:pt idx="0">
                  <c:v>25th Percentile</c:v>
                </c:pt>
              </c:strCache>
            </c:strRef>
          </c:tx>
          <c:spPr>
            <a:ln w="28575">
              <a:noFill/>
            </a:ln>
          </c:spPr>
          <c:marker>
            <c:symbol val="dash"/>
            <c:size val="6"/>
            <c:spPr>
              <a:solidFill>
                <a:srgbClr val="95A19E"/>
              </a:solidFill>
              <a:ln>
                <a:solidFill>
                  <a:srgbClr val="95A19E"/>
                </a:solidFill>
              </a:ln>
            </c:spPr>
          </c:marker>
          <c:cat>
            <c:strRef>
              <c:f>Sheet1!$A$2:$A$10</c:f>
              <c:strCache>
                <c:ptCount val="9"/>
                <c:pt idx="0">
                  <c:v>Agriculture</c:v>
                </c:pt>
                <c:pt idx="1">
                  <c:v>Construction</c:v>
                </c:pt>
                <c:pt idx="2">
                  <c:v>Energy</c:v>
                </c:pt>
                <c:pt idx="3">
                  <c:v>Finance</c:v>
                </c:pt>
                <c:pt idx="4">
                  <c:v>Healthcare</c:v>
                </c:pt>
                <c:pt idx="5">
                  <c:v>Insurance</c:v>
                </c:pt>
                <c:pt idx="6">
                  <c:v>Manufacturing</c:v>
                </c:pt>
                <c:pt idx="7">
                  <c:v>Technology</c:v>
                </c:pt>
                <c:pt idx="8">
                  <c:v>Transportation</c:v>
                </c:pt>
              </c:strCache>
            </c:strRef>
          </c:cat>
          <c:val>
            <c:numRef>
              <c:f>Sheet1!$D$2:$D$10</c:f>
              <c:numCache>
                <c:formatCode>"$"#,##0.00</c:formatCode>
                <c:ptCount val="9"/>
                <c:pt idx="0">
                  <c:v>0.6875</c:v>
                </c:pt>
                <c:pt idx="1">
                  <c:v>0.6875</c:v>
                </c:pt>
                <c:pt idx="2">
                  <c:v>0.6555</c:v>
                </c:pt>
                <c:pt idx="3">
                  <c:v>2.326</c:v>
                </c:pt>
                <c:pt idx="4">
                  <c:v>0.46675</c:v>
                </c:pt>
                <c:pt idx="5">
                  <c:v>2.398</c:v>
                </c:pt>
                <c:pt idx="6">
                  <c:v>0.5375</c:v>
                </c:pt>
                <c:pt idx="7">
                  <c:v>0.89</c:v>
                </c:pt>
                <c:pt idx="8">
                  <c:v>0.94825</c:v>
                </c:pt>
              </c:numCache>
            </c:numRef>
          </c:val>
          <c:smooth val="0"/>
          <c:extLst xmlns:c16r2="http://schemas.microsoft.com/office/drawing/2015/06/chart">
            <c:ext xmlns:c16="http://schemas.microsoft.com/office/drawing/2014/chart" uri="{C3380CC4-5D6E-409C-BE32-E72D297353CC}">
              <c16:uniqueId val="{00000004-6113-4CBC-9199-4B962C4B9630}"/>
            </c:ext>
          </c:extLst>
        </c:ser>
        <c:ser>
          <c:idx val="3"/>
          <c:order val="2"/>
          <c:tx>
            <c:strRef>
              <c:f>Sheet1!$E$1</c:f>
              <c:strCache>
                <c:ptCount val="1"/>
                <c:pt idx="0">
                  <c:v>75th Percentile</c:v>
                </c:pt>
              </c:strCache>
            </c:strRef>
          </c:tx>
          <c:spPr>
            <a:ln w="28575">
              <a:noFill/>
            </a:ln>
          </c:spPr>
          <c:marker>
            <c:symbol val="dash"/>
            <c:size val="6"/>
            <c:spPr>
              <a:solidFill>
                <a:srgbClr val="95A19E"/>
              </a:solidFill>
              <a:ln>
                <a:solidFill>
                  <a:srgbClr val="95A19E"/>
                </a:solidFill>
              </a:ln>
            </c:spPr>
          </c:marker>
          <c:cat>
            <c:strRef>
              <c:f>Sheet1!$A$2:$A$10</c:f>
              <c:strCache>
                <c:ptCount val="9"/>
                <c:pt idx="0">
                  <c:v>Agriculture</c:v>
                </c:pt>
                <c:pt idx="1">
                  <c:v>Construction</c:v>
                </c:pt>
                <c:pt idx="2">
                  <c:v>Energy</c:v>
                </c:pt>
                <c:pt idx="3">
                  <c:v>Finance</c:v>
                </c:pt>
                <c:pt idx="4">
                  <c:v>Healthcare</c:v>
                </c:pt>
                <c:pt idx="5">
                  <c:v>Insurance</c:v>
                </c:pt>
                <c:pt idx="6">
                  <c:v>Manufacturing</c:v>
                </c:pt>
                <c:pt idx="7">
                  <c:v>Technology</c:v>
                </c:pt>
                <c:pt idx="8">
                  <c:v>Transportation</c:v>
                </c:pt>
              </c:strCache>
            </c:strRef>
          </c:cat>
          <c:val>
            <c:numRef>
              <c:f>Sheet1!$E$2:$E$10</c:f>
              <c:numCache>
                <c:formatCode>"$"#,##0.00</c:formatCode>
                <c:ptCount val="9"/>
                <c:pt idx="0">
                  <c:v>5.18575</c:v>
                </c:pt>
                <c:pt idx="1">
                  <c:v>3.55</c:v>
                </c:pt>
                <c:pt idx="2">
                  <c:v>1.7375</c:v>
                </c:pt>
                <c:pt idx="3">
                  <c:v>6.85</c:v>
                </c:pt>
                <c:pt idx="4">
                  <c:v>2.6675</c:v>
                </c:pt>
                <c:pt idx="5">
                  <c:v>6.3</c:v>
                </c:pt>
                <c:pt idx="6">
                  <c:v>4.022499999999999</c:v>
                </c:pt>
                <c:pt idx="7">
                  <c:v>5.0</c:v>
                </c:pt>
                <c:pt idx="8">
                  <c:v>3.15</c:v>
                </c:pt>
              </c:numCache>
            </c:numRef>
          </c:val>
          <c:smooth val="0"/>
          <c:extLst xmlns:c16r2="http://schemas.microsoft.com/office/drawing/2015/06/chart">
            <c:ext xmlns:c16="http://schemas.microsoft.com/office/drawing/2014/chart" uri="{C3380CC4-5D6E-409C-BE32-E72D297353CC}">
              <c16:uniqueId val="{00000005-6113-4CBC-9199-4B962C4B9630}"/>
            </c:ext>
          </c:extLst>
        </c:ser>
        <c:dLbls>
          <c:showLegendKey val="0"/>
          <c:showVal val="0"/>
          <c:showCatName val="0"/>
          <c:showSerName val="0"/>
          <c:showPercent val="0"/>
          <c:showBubbleSize val="0"/>
        </c:dLbls>
        <c:hiLowLines>
          <c:spPr>
            <a:ln w="3175">
              <a:solidFill>
                <a:schemeClr val="tx1">
                  <a:lumMod val="65000"/>
                  <a:lumOff val="35000"/>
                </a:schemeClr>
              </a:solidFill>
              <a:prstDash val="dash"/>
            </a:ln>
          </c:spPr>
        </c:hiLowLines>
        <c:axId val="975467968"/>
        <c:axId val="975465488"/>
      </c:stockChart>
      <c:catAx>
        <c:axId val="975460256"/>
        <c:scaling>
          <c:orientation val="minMax"/>
        </c:scaling>
        <c:delete val="0"/>
        <c:axPos val="b"/>
        <c:numFmt formatCode="General" sourceLinked="1"/>
        <c:majorTickMark val="none"/>
        <c:minorTickMark val="none"/>
        <c:tickLblPos val="nextTo"/>
        <c:txPr>
          <a:bodyPr rot="0"/>
          <a:lstStyle/>
          <a:p>
            <a:pPr>
              <a:defRPr>
                <a:solidFill>
                  <a:srgbClr val="595959"/>
                </a:solidFill>
              </a:defRPr>
            </a:pPr>
            <a:endParaRPr lang="en-US"/>
          </a:p>
        </c:txPr>
        <c:crossAx val="975463008"/>
        <c:crosses val="autoZero"/>
        <c:auto val="1"/>
        <c:lblAlgn val="ctr"/>
        <c:lblOffset val="100"/>
        <c:noMultiLvlLbl val="0"/>
      </c:catAx>
      <c:valAx>
        <c:axId val="975463008"/>
        <c:scaling>
          <c:orientation val="minMax"/>
        </c:scaling>
        <c:delete val="0"/>
        <c:axPos val="l"/>
        <c:numFmt formatCode="&quot;$&quot;#,##0.0" sourceLinked="0"/>
        <c:majorTickMark val="none"/>
        <c:minorTickMark val="none"/>
        <c:tickLblPos val="nextTo"/>
        <c:txPr>
          <a:bodyPr/>
          <a:lstStyle/>
          <a:p>
            <a:pPr>
              <a:defRPr>
                <a:solidFill>
                  <a:srgbClr val="595959"/>
                </a:solidFill>
              </a:defRPr>
            </a:pPr>
            <a:endParaRPr lang="en-US"/>
          </a:p>
        </c:txPr>
        <c:crossAx val="975460256"/>
        <c:crosses val="autoZero"/>
        <c:crossBetween val="between"/>
      </c:valAx>
      <c:valAx>
        <c:axId val="975465488"/>
        <c:scaling>
          <c:orientation val="minMax"/>
        </c:scaling>
        <c:delete val="1"/>
        <c:axPos val="r"/>
        <c:numFmt formatCode="&quot;$&quot;#,##0.00" sourceLinked="1"/>
        <c:majorTickMark val="out"/>
        <c:minorTickMark val="none"/>
        <c:tickLblPos val="nextTo"/>
        <c:crossAx val="975467968"/>
        <c:crosses val="max"/>
        <c:crossBetween val="between"/>
      </c:valAx>
      <c:catAx>
        <c:axId val="975467968"/>
        <c:scaling>
          <c:orientation val="minMax"/>
        </c:scaling>
        <c:delete val="1"/>
        <c:axPos val="b"/>
        <c:numFmt formatCode="General" sourceLinked="1"/>
        <c:majorTickMark val="out"/>
        <c:minorTickMark val="none"/>
        <c:tickLblPos val="nextTo"/>
        <c:crossAx val="975465488"/>
        <c:crosses val="autoZero"/>
        <c:auto val="1"/>
        <c:lblAlgn val="ctr"/>
        <c:lblOffset val="100"/>
        <c:noMultiLvlLbl val="0"/>
      </c:catAx>
    </c:plotArea>
    <c:legend>
      <c:legendPos val="l"/>
      <c:layout>
        <c:manualLayout>
          <c:xMode val="edge"/>
          <c:yMode val="edge"/>
          <c:x val="0.087719298245614"/>
          <c:y val="0.156534947020511"/>
          <c:w val="0.15663489432242"/>
          <c:h val="0.197272285408768"/>
        </c:manualLayout>
      </c:layout>
      <c:overlay val="1"/>
      <c:spPr>
        <a:ln>
          <a:noFill/>
        </a:ln>
      </c:spPr>
      <c:txPr>
        <a:bodyPr/>
        <a:lstStyle/>
        <a:p>
          <a:pPr>
            <a:defRPr sz="900"/>
          </a:pPr>
          <a:endParaRPr lang="en-US"/>
        </a:p>
      </c:txPr>
    </c:legend>
    <c:plotVisOnly val="1"/>
    <c:dispBlanksAs val="gap"/>
    <c:showDLblsOverMax val="0"/>
  </c:chart>
  <c:txPr>
    <a:bodyPr/>
    <a:lstStyle/>
    <a:p>
      <a:pPr>
        <a:defRPr sz="900">
          <a:latin typeface="Verdana" panose="020B0604030504040204" pitchFamily="34" charset="0"/>
          <a:ea typeface="Verdana" panose="020B0604030504040204" pitchFamily="34" charset="0"/>
          <a:cs typeface="Verdana" panose="020B0604030504040204" pitchFamily="34" charset="0"/>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sz="1200" dirty="0">
                <a:latin typeface="Georgia" panose="02040502050405020303" pitchFamily="18" charset="0"/>
              </a:rPr>
              <a:t>Metrics Used to Measure Government Affairs' Effectiveness</a:t>
            </a:r>
          </a:p>
          <a:p>
            <a:pPr>
              <a:defRPr/>
            </a:pPr>
            <a:r>
              <a:rPr lang="en-US" sz="900" b="0" dirty="0" smtClean="0">
                <a:solidFill>
                  <a:schemeClr val="bg1">
                    <a:lumMod val="50000"/>
                  </a:schemeClr>
                </a:solidFill>
              </a:rPr>
              <a:t>FREQUENCY</a:t>
            </a:r>
            <a:r>
              <a:rPr lang="en-US" sz="900" b="0" baseline="0" dirty="0" smtClean="0">
                <a:solidFill>
                  <a:schemeClr val="bg1">
                    <a:lumMod val="50000"/>
                  </a:schemeClr>
                </a:solidFill>
              </a:rPr>
              <a:t> OF RESPONSE (MULTIPLE CHOICE PERMITTED)</a:t>
            </a:r>
            <a:endParaRPr lang="en-US" sz="900" b="0" dirty="0">
              <a:solidFill>
                <a:schemeClr val="bg1">
                  <a:lumMod val="50000"/>
                </a:schemeClr>
              </a:solidFill>
            </a:endParaRPr>
          </a:p>
        </c:rich>
      </c:tx>
      <c:overlay val="1"/>
    </c:title>
    <c:autoTitleDeleted val="0"/>
    <c:plotArea>
      <c:layout>
        <c:manualLayout>
          <c:layoutTarget val="inner"/>
          <c:xMode val="edge"/>
          <c:yMode val="edge"/>
          <c:x val="0.396879237751531"/>
          <c:y val="0.136805555555556"/>
          <c:w val="0.603120762248469"/>
          <c:h val="0.435586593342499"/>
        </c:manualLayout>
      </c:layout>
      <c:barChart>
        <c:barDir val="bar"/>
        <c:grouping val="clustered"/>
        <c:varyColors val="0"/>
        <c:ser>
          <c:idx val="3"/>
          <c:order val="0"/>
          <c:tx>
            <c:strRef>
              <c:f>Sheet1!$C$1</c:f>
              <c:strCache>
                <c:ptCount val="1"/>
                <c:pt idx="0">
                  <c:v>Corp</c:v>
                </c:pt>
              </c:strCache>
            </c:strRef>
          </c:tx>
          <c:spPr>
            <a:solidFill>
              <a:srgbClr val="6FB1C7"/>
            </a:solidFill>
            <a:ln>
              <a:solidFill>
                <a:schemeClr val="bg1"/>
              </a:solidFill>
            </a:ln>
            <a:effectLst/>
          </c:spPr>
          <c:invertIfNegative val="0"/>
          <c:dLbls>
            <c:dLbl>
              <c:idx val="1"/>
              <c:layout>
                <c:manualLayout>
                  <c:x val="-0.0488270997375328"/>
                  <c:y val="0.0"/>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F9C1-4BB7-BFFB-C244C13D24E7}"/>
                </c:ext>
                <c:ext xmlns:c15="http://schemas.microsoft.com/office/drawing/2012/chart" uri="{CE6537A1-D6FC-4f65-9D91-7224C49458BB}"/>
              </c:extLst>
            </c:dLbl>
            <c:spPr>
              <a:noFill/>
              <a:ln>
                <a:noFill/>
              </a:ln>
              <a:effectLst/>
            </c:spPr>
            <c:txPr>
              <a:bodyPr/>
              <a:lstStyle/>
              <a:p>
                <a:pPr>
                  <a:defRPr sz="900">
                    <a:solidFill>
                      <a:schemeClr val="bg1"/>
                    </a:solidFill>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Sheet1!$A$2:$A$9</c:f>
              <c:strCache>
                <c:ptCount val="8"/>
                <c:pt idx="0">
                  <c:v>Return on Investment (ROI)</c:v>
                </c:pt>
                <c:pt idx="1">
                  <c:v>Revenues Generated</c:v>
                </c:pt>
                <c:pt idx="2">
                  <c:v>Costs Avoided</c:v>
                </c:pt>
                <c:pt idx="3">
                  <c:v>Higher Member Engagement / Renewal</c:v>
                </c:pt>
                <c:pt idx="4">
                  <c:v>External Stakeholder Perception</c:v>
                </c:pt>
                <c:pt idx="5">
                  <c:v>Internal Stakeholder Satisfaction</c:v>
                </c:pt>
                <c:pt idx="6">
                  <c:v>Regulatory Wins / Losses</c:v>
                </c:pt>
                <c:pt idx="7">
                  <c:v>Legislative Wins / Losses</c:v>
                </c:pt>
              </c:strCache>
            </c:strRef>
          </c:cat>
          <c:val>
            <c:numRef>
              <c:f>Sheet1!$C$2:$C$9</c:f>
              <c:numCache>
                <c:formatCode>0%</c:formatCode>
                <c:ptCount val="8"/>
                <c:pt idx="0">
                  <c:v>0.23</c:v>
                </c:pt>
                <c:pt idx="1">
                  <c:v>0.3</c:v>
                </c:pt>
                <c:pt idx="2">
                  <c:v>0.55</c:v>
                </c:pt>
                <c:pt idx="4">
                  <c:v>0.33</c:v>
                </c:pt>
                <c:pt idx="5">
                  <c:v>0.58</c:v>
                </c:pt>
                <c:pt idx="6">
                  <c:v>0.63</c:v>
                </c:pt>
                <c:pt idx="7">
                  <c:v>0.75</c:v>
                </c:pt>
              </c:numCache>
            </c:numRef>
          </c:val>
          <c:extLst xmlns:c16r2="http://schemas.microsoft.com/office/drawing/2015/06/chart">
            <c:ext xmlns:c16="http://schemas.microsoft.com/office/drawing/2014/chart" uri="{C3380CC4-5D6E-409C-BE32-E72D297353CC}">
              <c16:uniqueId val="{00000000-1EAB-4F1B-A2B6-DDC7BC2962F1}"/>
            </c:ext>
          </c:extLst>
        </c:ser>
        <c:ser>
          <c:idx val="2"/>
          <c:order val="1"/>
          <c:tx>
            <c:strRef>
              <c:f>Sheet1!$B$1</c:f>
              <c:strCache>
                <c:ptCount val="1"/>
                <c:pt idx="0">
                  <c:v>Assn</c:v>
                </c:pt>
              </c:strCache>
            </c:strRef>
          </c:tx>
          <c:spPr>
            <a:solidFill>
              <a:srgbClr val="AB9DC0"/>
            </a:solidFill>
            <a:ln>
              <a:solidFill>
                <a:srgbClr val="FFFFFF"/>
              </a:solidFill>
            </a:ln>
            <a:effectLst/>
          </c:spPr>
          <c:invertIfNegative val="0"/>
          <c:dLbls>
            <c:dLbl>
              <c:idx val="0"/>
              <c:layout>
                <c:manualLayout>
                  <c:x val="-0.00993055555555555"/>
                  <c:y val="0.0"/>
                </c:manualLayout>
              </c:layout>
              <c:numFmt formatCode="0%;0%" sourceLinked="0"/>
              <c:spPr>
                <a:noFill/>
                <a:ln>
                  <a:noFill/>
                </a:ln>
                <a:effectLst/>
              </c:spPr>
              <c:txPr>
                <a:bodyPr/>
                <a:lstStyle/>
                <a:p>
                  <a:pPr>
                    <a:defRPr sz="900">
                      <a:solidFill>
                        <a:schemeClr val="tx1">
                          <a:lumMod val="65000"/>
                          <a:lumOff val="35000"/>
                        </a:schemeClr>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dLbl>
              <c:idx val="2"/>
              <c:layout>
                <c:manualLayout>
                  <c:x val="-0.0470309765966754"/>
                  <c:y val="0.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8"/>
              <c:layout>
                <c:manualLayout>
                  <c:x val="-0.0488270997375328"/>
                  <c:y val="4.85003215543619E-17"/>
                </c:manualLayout>
              </c:layout>
              <c:tx>
                <c:rich>
                  <a:bodyPr/>
                  <a:lstStyle/>
                  <a:p>
                    <a:r>
                      <a:rPr lang="en-US" sz="900" dirty="0" smtClean="0"/>
                      <a:t>13</a:t>
                    </a:r>
                    <a:r>
                      <a:rPr lang="en-US" sz="900" dirty="0"/>
                      <a:t>%</a:t>
                    </a:r>
                    <a:endParaRPr lang="en-US" dirty="0"/>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F9C1-4BB7-BFFB-C244C13D24E7}"/>
                </c:ext>
                <c:ext xmlns:c15="http://schemas.microsoft.com/office/drawing/2012/chart" uri="{CE6537A1-D6FC-4f65-9D91-7224C49458BB}"/>
              </c:extLst>
            </c:dLbl>
            <c:numFmt formatCode="0%;0%" sourceLinked="0"/>
            <c:spPr>
              <a:noFill/>
              <a:ln>
                <a:noFill/>
              </a:ln>
              <a:effectLst/>
            </c:spPr>
            <c:txPr>
              <a:bodyPr/>
              <a:lstStyle/>
              <a:p>
                <a:pPr>
                  <a:defRPr sz="900">
                    <a:solidFill>
                      <a:schemeClr val="bg1"/>
                    </a:solidFill>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Sheet1!$A$2:$A$9</c:f>
              <c:strCache>
                <c:ptCount val="8"/>
                <c:pt idx="0">
                  <c:v>Return on Investment (ROI)</c:v>
                </c:pt>
                <c:pt idx="1">
                  <c:v>Revenues Generated</c:v>
                </c:pt>
                <c:pt idx="2">
                  <c:v>Costs Avoided</c:v>
                </c:pt>
                <c:pt idx="3">
                  <c:v>Higher Member Engagement / Renewal</c:v>
                </c:pt>
                <c:pt idx="4">
                  <c:v>External Stakeholder Perception</c:v>
                </c:pt>
                <c:pt idx="5">
                  <c:v>Internal Stakeholder Satisfaction</c:v>
                </c:pt>
                <c:pt idx="6">
                  <c:v>Regulatory Wins / Losses</c:v>
                </c:pt>
                <c:pt idx="7">
                  <c:v>Legislative Wins / Losses</c:v>
                </c:pt>
              </c:strCache>
            </c:strRef>
          </c:cat>
          <c:val>
            <c:numRef>
              <c:f>Sheet1!$B$2:$B$9</c:f>
              <c:numCache>
                <c:formatCode>0%</c:formatCode>
                <c:ptCount val="8"/>
                <c:pt idx="0">
                  <c:v>-0.04</c:v>
                </c:pt>
                <c:pt idx="1">
                  <c:v>-0.15</c:v>
                </c:pt>
                <c:pt idx="2">
                  <c:v>-0.13</c:v>
                </c:pt>
                <c:pt idx="3">
                  <c:v>-0.57</c:v>
                </c:pt>
                <c:pt idx="4">
                  <c:v>-0.43</c:v>
                </c:pt>
                <c:pt idx="5">
                  <c:v>-0.7</c:v>
                </c:pt>
                <c:pt idx="6">
                  <c:v>-0.7</c:v>
                </c:pt>
                <c:pt idx="7">
                  <c:v>-0.78</c:v>
                </c:pt>
              </c:numCache>
            </c:numRef>
          </c:val>
          <c:extLst xmlns:c16r2="http://schemas.microsoft.com/office/drawing/2015/06/chart">
            <c:ext xmlns:c16="http://schemas.microsoft.com/office/drawing/2014/chart" uri="{C3380CC4-5D6E-409C-BE32-E72D297353CC}">
              <c16:uniqueId val="{00000009-1EAB-4F1B-A2B6-DDC7BC2962F1}"/>
            </c:ext>
          </c:extLst>
        </c:ser>
        <c:dLbls>
          <c:showLegendKey val="0"/>
          <c:showVal val="0"/>
          <c:showCatName val="0"/>
          <c:showSerName val="0"/>
          <c:showPercent val="0"/>
          <c:showBubbleSize val="0"/>
        </c:dLbls>
        <c:gapWidth val="75"/>
        <c:overlap val="100"/>
        <c:axId val="829306864"/>
        <c:axId val="829282176"/>
      </c:barChart>
      <c:catAx>
        <c:axId val="829306864"/>
        <c:scaling>
          <c:orientation val="minMax"/>
        </c:scaling>
        <c:delete val="0"/>
        <c:axPos val="l"/>
        <c:numFmt formatCode="General" sourceLinked="1"/>
        <c:majorTickMark val="none"/>
        <c:minorTickMark val="none"/>
        <c:tickLblPos val="low"/>
        <c:txPr>
          <a:bodyPr/>
          <a:lstStyle/>
          <a:p>
            <a:pPr>
              <a:defRPr>
                <a:solidFill>
                  <a:schemeClr val="tx1">
                    <a:lumMod val="65000"/>
                    <a:lumOff val="35000"/>
                  </a:schemeClr>
                </a:solidFill>
              </a:defRPr>
            </a:pPr>
            <a:endParaRPr lang="en-US"/>
          </a:p>
        </c:txPr>
        <c:crossAx val="829282176"/>
        <c:crosses val="autoZero"/>
        <c:auto val="1"/>
        <c:lblAlgn val="ctr"/>
        <c:lblOffset val="0"/>
        <c:noMultiLvlLbl val="0"/>
      </c:catAx>
      <c:valAx>
        <c:axId val="829282176"/>
        <c:scaling>
          <c:orientation val="minMax"/>
          <c:max val="0.9"/>
          <c:min val="-0.9"/>
        </c:scaling>
        <c:delete val="1"/>
        <c:axPos val="b"/>
        <c:numFmt formatCode="0%" sourceLinked="1"/>
        <c:majorTickMark val="out"/>
        <c:minorTickMark val="none"/>
        <c:tickLblPos val="nextTo"/>
        <c:crossAx val="829306864"/>
        <c:crosses val="autoZero"/>
        <c:crossBetween val="between"/>
      </c:valAx>
    </c:plotArea>
    <c:plotVisOnly val="1"/>
    <c:dispBlanksAs val="gap"/>
    <c:showDLblsOverMax val="0"/>
  </c:chart>
  <c:txPr>
    <a:bodyPr/>
    <a:lstStyle/>
    <a:p>
      <a:pPr>
        <a:defRPr sz="900">
          <a:latin typeface="Verdana" panose="020B0604030504040204" pitchFamily="34" charset="0"/>
          <a:ea typeface="Verdana" panose="020B0604030504040204" pitchFamily="34" charset="0"/>
          <a:cs typeface="Verdana" panose="020B0604030504040204" pitchFamily="34" charset="0"/>
        </a:defRPr>
      </a:pPr>
      <a:endParaRPr lang="en-US"/>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sz="1200" dirty="0">
                <a:latin typeface="Georgia" panose="02040502050405020303" pitchFamily="18" charset="0"/>
              </a:rPr>
              <a:t>Metrics Used to Measure Government Affairs' Effectiveness</a:t>
            </a:r>
          </a:p>
          <a:p>
            <a:pPr>
              <a:defRPr/>
            </a:pPr>
            <a:r>
              <a:rPr lang="en-US" sz="900" b="0" dirty="0" smtClean="0">
                <a:solidFill>
                  <a:schemeClr val="bg1">
                    <a:lumMod val="50000"/>
                  </a:schemeClr>
                </a:solidFill>
              </a:rPr>
              <a:t>FREQUENCY</a:t>
            </a:r>
            <a:r>
              <a:rPr lang="en-US" sz="900" b="0" baseline="0" dirty="0" smtClean="0">
                <a:solidFill>
                  <a:schemeClr val="bg1">
                    <a:lumMod val="50000"/>
                  </a:schemeClr>
                </a:solidFill>
              </a:rPr>
              <a:t> OF RESPONSE (MULTIPLE CHOICE PERMITTED)</a:t>
            </a:r>
            <a:endParaRPr lang="en-US" sz="900" b="0" dirty="0">
              <a:solidFill>
                <a:schemeClr val="bg1">
                  <a:lumMod val="50000"/>
                </a:schemeClr>
              </a:solidFill>
            </a:endParaRPr>
          </a:p>
        </c:rich>
      </c:tx>
      <c:overlay val="1"/>
    </c:title>
    <c:autoTitleDeleted val="0"/>
    <c:plotArea>
      <c:layout>
        <c:manualLayout>
          <c:layoutTarget val="inner"/>
          <c:xMode val="edge"/>
          <c:yMode val="edge"/>
          <c:x val="0.396812967823467"/>
          <c:y val="0.136805555555556"/>
          <c:w val="0.786796751968504"/>
          <c:h val="0.763628827646544"/>
        </c:manualLayout>
      </c:layout>
      <c:barChart>
        <c:barDir val="bar"/>
        <c:grouping val="clustered"/>
        <c:varyColors val="0"/>
        <c:ser>
          <c:idx val="3"/>
          <c:order val="0"/>
          <c:tx>
            <c:strRef>
              <c:f>Sheet1!$C$1</c:f>
              <c:strCache>
                <c:ptCount val="1"/>
                <c:pt idx="0">
                  <c:v>Corp</c:v>
                </c:pt>
              </c:strCache>
            </c:strRef>
          </c:tx>
          <c:spPr>
            <a:solidFill>
              <a:srgbClr val="6FB1C7"/>
            </a:solidFill>
            <a:ln>
              <a:solidFill>
                <a:schemeClr val="bg1"/>
              </a:solidFill>
            </a:ln>
            <a:effectLst/>
          </c:spPr>
          <c:invertIfNegative val="0"/>
          <c:dLbls>
            <c:dLbl>
              <c:idx val="1"/>
              <c:layout>
                <c:manualLayout>
                  <c:x val="-0.0488270997375328"/>
                  <c:y val="0.0"/>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F9C1-4BB7-BFFB-C244C13D24E7}"/>
                </c:ext>
                <c:ext xmlns:c15="http://schemas.microsoft.com/office/drawing/2012/chart" uri="{CE6537A1-D6FC-4f65-9D91-7224C49458BB}"/>
              </c:extLst>
            </c:dLbl>
            <c:dLbl>
              <c:idx val="3"/>
              <c:layout>
                <c:manualLayout>
                  <c:x val="-0.0488270997375328"/>
                  <c:y val="0.0"/>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a:solidFill>
                      <a:schemeClr val="bg1"/>
                    </a:solidFill>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Sheet1!$A$2:$A$15</c:f>
              <c:strCache>
                <c:ptCount val="14"/>
                <c:pt idx="0">
                  <c:v>Chg. Stkhldr. Attitude Toward Org. / Issues</c:v>
                </c:pt>
                <c:pt idx="1">
                  <c:v>Incr. Awareness / Fam. w/ Policy Issue(s)</c:v>
                </c:pt>
                <c:pt idx="2">
                  <c:v>New PAC Donors and/or Incr. PAC $ Raised</c:v>
                </c:pt>
                <c:pt idx="3">
                  <c:v>Expanded Advocate Base</c:v>
                </c:pt>
                <c:pt idx="4">
                  <c:v>Improved Org. Visibility or Reputation</c:v>
                </c:pt>
                <c:pt idx="5">
                  <c:v>Expanded Policymaker / Influencer Relationships</c:v>
                </c:pt>
                <c:pt idx="6">
                  <c:v>Return on Investment (ROI)</c:v>
                </c:pt>
                <c:pt idx="7">
                  <c:v>Revenues Generated</c:v>
                </c:pt>
                <c:pt idx="8">
                  <c:v>Costs Avoided</c:v>
                </c:pt>
                <c:pt idx="9">
                  <c:v>Higher Member Engagement / Renewal</c:v>
                </c:pt>
                <c:pt idx="10">
                  <c:v>External Stakeholder Perception</c:v>
                </c:pt>
                <c:pt idx="11">
                  <c:v>Internal Stakeholder Satisfaction</c:v>
                </c:pt>
                <c:pt idx="12">
                  <c:v>Regulatory Wins / Losses</c:v>
                </c:pt>
                <c:pt idx="13">
                  <c:v>Legislative Wins / Losses</c:v>
                </c:pt>
              </c:strCache>
            </c:strRef>
          </c:cat>
          <c:val>
            <c:numRef>
              <c:f>Sheet1!$C$2:$C$15</c:f>
              <c:numCache>
                <c:formatCode>0%</c:formatCode>
                <c:ptCount val="14"/>
                <c:pt idx="0">
                  <c:v>0.43</c:v>
                </c:pt>
                <c:pt idx="1">
                  <c:v>0.53</c:v>
                </c:pt>
                <c:pt idx="2">
                  <c:v>0.5</c:v>
                </c:pt>
                <c:pt idx="3">
                  <c:v>0.13</c:v>
                </c:pt>
                <c:pt idx="4">
                  <c:v>0.63</c:v>
                </c:pt>
                <c:pt idx="5">
                  <c:v>0.7</c:v>
                </c:pt>
                <c:pt idx="6">
                  <c:v>0.23</c:v>
                </c:pt>
                <c:pt idx="7">
                  <c:v>0.3</c:v>
                </c:pt>
                <c:pt idx="8">
                  <c:v>0.55</c:v>
                </c:pt>
                <c:pt idx="10">
                  <c:v>0.33</c:v>
                </c:pt>
                <c:pt idx="11">
                  <c:v>0.58</c:v>
                </c:pt>
                <c:pt idx="12">
                  <c:v>0.63</c:v>
                </c:pt>
                <c:pt idx="13">
                  <c:v>0.75</c:v>
                </c:pt>
              </c:numCache>
            </c:numRef>
          </c:val>
          <c:extLst xmlns:c16r2="http://schemas.microsoft.com/office/drawing/2015/06/chart">
            <c:ext xmlns:c16="http://schemas.microsoft.com/office/drawing/2014/chart" uri="{C3380CC4-5D6E-409C-BE32-E72D297353CC}">
              <c16:uniqueId val="{00000000-1EAB-4F1B-A2B6-DDC7BC2962F1}"/>
            </c:ext>
          </c:extLst>
        </c:ser>
        <c:ser>
          <c:idx val="2"/>
          <c:order val="1"/>
          <c:tx>
            <c:strRef>
              <c:f>Sheet1!$B$1</c:f>
              <c:strCache>
                <c:ptCount val="1"/>
                <c:pt idx="0">
                  <c:v>Assn</c:v>
                </c:pt>
              </c:strCache>
            </c:strRef>
          </c:tx>
          <c:spPr>
            <a:solidFill>
              <a:srgbClr val="AB9DC0"/>
            </a:solidFill>
            <a:ln>
              <a:solidFill>
                <a:srgbClr val="FFFFFF"/>
              </a:solidFill>
            </a:ln>
            <a:effectLst/>
          </c:spPr>
          <c:invertIfNegative val="0"/>
          <c:dLbls>
            <c:dLbl>
              <c:idx val="6"/>
              <c:layout>
                <c:manualLayout>
                  <c:x val="-0.009949010279965"/>
                  <c:y val="0.0"/>
                </c:manualLayout>
              </c:layout>
              <c:numFmt formatCode="0%;0%" sourceLinked="0"/>
              <c:spPr>
                <a:noFill/>
                <a:ln>
                  <a:noFill/>
                </a:ln>
                <a:effectLst/>
              </c:spPr>
              <c:txPr>
                <a:bodyPr/>
                <a:lstStyle/>
                <a:p>
                  <a:pPr>
                    <a:defRPr>
                      <a:solidFill>
                        <a:schemeClr val="tx1">
                          <a:lumMod val="65000"/>
                          <a:lumOff val="35000"/>
                        </a:schemeClr>
                      </a:solidFill>
                    </a:defRPr>
                  </a:pPr>
                  <a:endParaRPr lang="en-US"/>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F9C1-4BB7-BFFB-C244C13D24E7}"/>
                </c:ext>
                <c:ext xmlns:c15="http://schemas.microsoft.com/office/drawing/2012/chart" uri="{CE6537A1-D6FC-4f65-9D91-7224C49458BB}"/>
              </c:extLst>
            </c:dLbl>
            <c:dLbl>
              <c:idx val="8"/>
              <c:layout>
                <c:manualLayout>
                  <c:x val="-0.0488270997375328"/>
                  <c:y val="4.85003215543619E-17"/>
                </c:manualLayout>
              </c:layout>
              <c:tx>
                <c:rich>
                  <a:bodyPr/>
                  <a:lstStyle/>
                  <a:p>
                    <a:r>
                      <a:rPr lang="en-US" dirty="0" smtClean="0"/>
                      <a:t>13</a:t>
                    </a:r>
                    <a:r>
                      <a:rPr lang="en-US" dirty="0"/>
                      <a:t>%</a:t>
                    </a:r>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F9C1-4BB7-BFFB-C244C13D24E7}"/>
                </c:ext>
                <c:ext xmlns:c15="http://schemas.microsoft.com/office/drawing/2012/chart" uri="{CE6537A1-D6FC-4f65-9D91-7224C49458BB}"/>
              </c:extLst>
            </c:dLbl>
            <c:numFmt formatCode="0%;0%" sourceLinked="0"/>
            <c:spPr>
              <a:noFill/>
              <a:ln>
                <a:noFill/>
              </a:ln>
              <a:effectLst/>
            </c:spPr>
            <c:txPr>
              <a:bodyPr/>
              <a:lstStyle/>
              <a:p>
                <a:pPr>
                  <a:defRPr>
                    <a:solidFill>
                      <a:schemeClr val="bg1"/>
                    </a:solidFill>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Sheet1!$A$2:$A$15</c:f>
              <c:strCache>
                <c:ptCount val="14"/>
                <c:pt idx="0">
                  <c:v>Chg. Stkhldr. Attitude Toward Org. / Issues</c:v>
                </c:pt>
                <c:pt idx="1">
                  <c:v>Incr. Awareness / Fam. w/ Policy Issue(s)</c:v>
                </c:pt>
                <c:pt idx="2">
                  <c:v>New PAC Donors and/or Incr. PAC $ Raised</c:v>
                </c:pt>
                <c:pt idx="3">
                  <c:v>Expanded Advocate Base</c:v>
                </c:pt>
                <c:pt idx="4">
                  <c:v>Improved Org. Visibility or Reputation</c:v>
                </c:pt>
                <c:pt idx="5">
                  <c:v>Expanded Policymaker / Influencer Relationships</c:v>
                </c:pt>
                <c:pt idx="6">
                  <c:v>Return on Investment (ROI)</c:v>
                </c:pt>
                <c:pt idx="7">
                  <c:v>Revenues Generated</c:v>
                </c:pt>
                <c:pt idx="8">
                  <c:v>Costs Avoided</c:v>
                </c:pt>
                <c:pt idx="9">
                  <c:v>Higher Member Engagement / Renewal</c:v>
                </c:pt>
                <c:pt idx="10">
                  <c:v>External Stakeholder Perception</c:v>
                </c:pt>
                <c:pt idx="11">
                  <c:v>Internal Stakeholder Satisfaction</c:v>
                </c:pt>
                <c:pt idx="12">
                  <c:v>Regulatory Wins / Losses</c:v>
                </c:pt>
                <c:pt idx="13">
                  <c:v>Legislative Wins / Losses</c:v>
                </c:pt>
              </c:strCache>
            </c:strRef>
          </c:cat>
          <c:val>
            <c:numRef>
              <c:f>Sheet1!$B$2:$B$15</c:f>
              <c:numCache>
                <c:formatCode>0%</c:formatCode>
                <c:ptCount val="14"/>
                <c:pt idx="0">
                  <c:v>-0.52</c:v>
                </c:pt>
                <c:pt idx="1">
                  <c:v>-0.54</c:v>
                </c:pt>
                <c:pt idx="2">
                  <c:v>-0.37</c:v>
                </c:pt>
                <c:pt idx="3">
                  <c:v>-0.67</c:v>
                </c:pt>
                <c:pt idx="4">
                  <c:v>-0.74</c:v>
                </c:pt>
                <c:pt idx="5">
                  <c:v>-0.72</c:v>
                </c:pt>
                <c:pt idx="6">
                  <c:v>-0.04</c:v>
                </c:pt>
                <c:pt idx="7">
                  <c:v>-0.15</c:v>
                </c:pt>
                <c:pt idx="8">
                  <c:v>-0.13</c:v>
                </c:pt>
                <c:pt idx="9">
                  <c:v>-0.57</c:v>
                </c:pt>
                <c:pt idx="10">
                  <c:v>-0.43</c:v>
                </c:pt>
                <c:pt idx="11">
                  <c:v>-0.7</c:v>
                </c:pt>
                <c:pt idx="12">
                  <c:v>-0.7</c:v>
                </c:pt>
                <c:pt idx="13">
                  <c:v>-0.78</c:v>
                </c:pt>
              </c:numCache>
            </c:numRef>
          </c:val>
          <c:extLst xmlns:c16r2="http://schemas.microsoft.com/office/drawing/2015/06/chart">
            <c:ext xmlns:c16="http://schemas.microsoft.com/office/drawing/2014/chart" uri="{C3380CC4-5D6E-409C-BE32-E72D297353CC}">
              <c16:uniqueId val="{00000009-1EAB-4F1B-A2B6-DDC7BC2962F1}"/>
            </c:ext>
          </c:extLst>
        </c:ser>
        <c:dLbls>
          <c:showLegendKey val="0"/>
          <c:showVal val="0"/>
          <c:showCatName val="0"/>
          <c:showSerName val="0"/>
          <c:showPercent val="0"/>
          <c:showBubbleSize val="0"/>
        </c:dLbls>
        <c:gapWidth val="75"/>
        <c:overlap val="100"/>
        <c:axId val="910781952"/>
        <c:axId val="910778576"/>
      </c:barChart>
      <c:catAx>
        <c:axId val="910781952"/>
        <c:scaling>
          <c:orientation val="minMax"/>
        </c:scaling>
        <c:delete val="0"/>
        <c:axPos val="l"/>
        <c:numFmt formatCode="General" sourceLinked="1"/>
        <c:majorTickMark val="none"/>
        <c:minorTickMark val="none"/>
        <c:tickLblPos val="low"/>
        <c:txPr>
          <a:bodyPr/>
          <a:lstStyle/>
          <a:p>
            <a:pPr>
              <a:defRPr>
                <a:solidFill>
                  <a:schemeClr val="tx1">
                    <a:lumMod val="65000"/>
                    <a:lumOff val="35000"/>
                  </a:schemeClr>
                </a:solidFill>
              </a:defRPr>
            </a:pPr>
            <a:endParaRPr lang="en-US"/>
          </a:p>
        </c:txPr>
        <c:crossAx val="910778576"/>
        <c:crosses val="autoZero"/>
        <c:auto val="1"/>
        <c:lblAlgn val="ctr"/>
        <c:lblOffset val="0"/>
        <c:noMultiLvlLbl val="0"/>
      </c:catAx>
      <c:valAx>
        <c:axId val="910778576"/>
        <c:scaling>
          <c:orientation val="minMax"/>
          <c:max val="0.9"/>
          <c:min val="-0.9"/>
        </c:scaling>
        <c:delete val="1"/>
        <c:axPos val="b"/>
        <c:numFmt formatCode="0%" sourceLinked="1"/>
        <c:majorTickMark val="out"/>
        <c:minorTickMark val="none"/>
        <c:tickLblPos val="nextTo"/>
        <c:crossAx val="910781952"/>
        <c:crosses val="autoZero"/>
        <c:crossBetween val="between"/>
      </c:valAx>
    </c:plotArea>
    <c:plotVisOnly val="1"/>
    <c:dispBlanksAs val="gap"/>
    <c:showDLblsOverMax val="0"/>
  </c:chart>
  <c:txPr>
    <a:bodyPr/>
    <a:lstStyle/>
    <a:p>
      <a:pPr>
        <a:defRPr sz="900">
          <a:latin typeface="Verdana" panose="020B0604030504040204" pitchFamily="34" charset="0"/>
          <a:ea typeface="Verdana" panose="020B0604030504040204" pitchFamily="34" charset="0"/>
          <a:cs typeface="Verdana" panose="020B0604030504040204" pitchFamily="34" charset="0"/>
        </a:defRPr>
      </a:pPr>
      <a:endParaRPr lang="en-US"/>
    </a:p>
  </c:txPr>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200" b="1" dirty="0" smtClean="0">
                <a:solidFill>
                  <a:schemeClr val="tx1"/>
                </a:solidFill>
                <a:latin typeface="Georgia" panose="02040502050405020303" pitchFamily="18" charset="0"/>
              </a:rPr>
              <a:t>Approach to Reporting Performance to Leadership</a:t>
            </a:r>
          </a:p>
          <a:p>
            <a:pPr>
              <a:defRPr sz="1862" b="0" i="0" u="none" strike="noStrike" kern="1200" spc="0" baseline="0">
                <a:solidFill>
                  <a:schemeClr val="tx1">
                    <a:lumMod val="65000"/>
                    <a:lumOff val="35000"/>
                  </a:schemeClr>
                </a:solidFill>
                <a:latin typeface="+mn-lt"/>
                <a:ea typeface="+mn-ea"/>
                <a:cs typeface="+mn-cs"/>
              </a:defRPr>
            </a:pPr>
            <a:r>
              <a:rPr lang="en-US" sz="900" b="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ASSOCIATION</a:t>
            </a:r>
            <a:r>
              <a:rPr lang="en-US" sz="900" b="0" baseline="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 AND CORPORATE RESPONDENTS</a:t>
            </a:r>
            <a:endParaRPr lang="en-US" sz="800" b="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c:rich>
      </c:tx>
      <c:overlay val="1"/>
      <c:spPr>
        <a:noFill/>
        <a:ln>
          <a:noFill/>
        </a:ln>
        <a:effectLst/>
      </c:spPr>
    </c:title>
    <c:autoTitleDeleted val="0"/>
    <c:plotArea>
      <c:layout>
        <c:manualLayout>
          <c:layoutTarget val="inner"/>
          <c:xMode val="edge"/>
          <c:yMode val="edge"/>
          <c:x val="0.0611335909400214"/>
          <c:y val="0.170534120734908"/>
          <c:w val="0.888056406143677"/>
          <c:h val="0.605215879265092"/>
        </c:manualLayout>
      </c:layout>
      <c:barChart>
        <c:barDir val="col"/>
        <c:grouping val="clustered"/>
        <c:varyColors val="0"/>
        <c:ser>
          <c:idx val="0"/>
          <c:order val="0"/>
          <c:tx>
            <c:strRef>
              <c:f>Sheet1!$B$1</c:f>
              <c:strCache>
                <c:ptCount val="1"/>
                <c:pt idx="0">
                  <c:v>Associations</c:v>
                </c:pt>
              </c:strCache>
            </c:strRef>
          </c:tx>
          <c:spPr>
            <a:solidFill>
              <a:srgbClr val="AB9DC0"/>
            </a:solidFill>
            <a:ln w="12700">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Share ad hoc updates on activities with leadership</c:v>
                </c:pt>
                <c:pt idx="1">
                  <c:v>Provide a regular activity report to leadership</c:v>
                </c:pt>
                <c:pt idx="2">
                  <c:v>Prepare a formal report/presentation for leadership</c:v>
                </c:pt>
                <c:pt idx="3">
                  <c:v>Track qualitative performance measures</c:v>
                </c:pt>
                <c:pt idx="4">
                  <c:v>Have pre-defined performance 
targets</c:v>
                </c:pt>
                <c:pt idx="5">
                  <c:v>Track quantitative performance measures</c:v>
                </c:pt>
              </c:strCache>
            </c:strRef>
          </c:cat>
          <c:val>
            <c:numRef>
              <c:f>Sheet1!$B$2:$B$7</c:f>
              <c:numCache>
                <c:formatCode>0%</c:formatCode>
                <c:ptCount val="6"/>
                <c:pt idx="0">
                  <c:v>1.0</c:v>
                </c:pt>
                <c:pt idx="1">
                  <c:v>0.93</c:v>
                </c:pt>
                <c:pt idx="2">
                  <c:v>0.8</c:v>
                </c:pt>
                <c:pt idx="3">
                  <c:v>0.7</c:v>
                </c:pt>
                <c:pt idx="4">
                  <c:v>0.64</c:v>
                </c:pt>
                <c:pt idx="5">
                  <c:v>0.61</c:v>
                </c:pt>
              </c:numCache>
            </c:numRef>
          </c:val>
          <c:extLst xmlns:c16r2="http://schemas.microsoft.com/office/drawing/2015/06/chart">
            <c:ext xmlns:c16="http://schemas.microsoft.com/office/drawing/2014/chart" uri="{C3380CC4-5D6E-409C-BE32-E72D297353CC}">
              <c16:uniqueId val="{00000000-718F-45C8-9402-B478BD416258}"/>
            </c:ext>
          </c:extLst>
        </c:ser>
        <c:ser>
          <c:idx val="1"/>
          <c:order val="1"/>
          <c:tx>
            <c:strRef>
              <c:f>Sheet1!$C$1</c:f>
              <c:strCache>
                <c:ptCount val="1"/>
                <c:pt idx="0">
                  <c:v>Corporations</c:v>
                </c:pt>
              </c:strCache>
            </c:strRef>
          </c:tx>
          <c:spPr>
            <a:solidFill>
              <a:srgbClr val="6FB1C7"/>
            </a:solidFill>
            <a:ln w="12700">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Share ad hoc updates on activities with leadership</c:v>
                </c:pt>
                <c:pt idx="1">
                  <c:v>Provide a regular activity report to leadership</c:v>
                </c:pt>
                <c:pt idx="2">
                  <c:v>Prepare a formal report/presentation for leadership</c:v>
                </c:pt>
                <c:pt idx="3">
                  <c:v>Track qualitative performance measures</c:v>
                </c:pt>
                <c:pt idx="4">
                  <c:v>Have pre-defined performance 
targets</c:v>
                </c:pt>
                <c:pt idx="5">
                  <c:v>Track quantitative performance measures</c:v>
                </c:pt>
              </c:strCache>
            </c:strRef>
          </c:cat>
          <c:val>
            <c:numRef>
              <c:f>Sheet1!$C$2:$C$7</c:f>
              <c:numCache>
                <c:formatCode>0%</c:formatCode>
                <c:ptCount val="6"/>
                <c:pt idx="0">
                  <c:v>0.95</c:v>
                </c:pt>
                <c:pt idx="1">
                  <c:v>0.83</c:v>
                </c:pt>
                <c:pt idx="2">
                  <c:v>0.78</c:v>
                </c:pt>
                <c:pt idx="3">
                  <c:v>0.8</c:v>
                </c:pt>
                <c:pt idx="4">
                  <c:v>0.68</c:v>
                </c:pt>
                <c:pt idx="5">
                  <c:v>0.65</c:v>
                </c:pt>
              </c:numCache>
            </c:numRef>
          </c:val>
          <c:extLst xmlns:c16r2="http://schemas.microsoft.com/office/drawing/2015/06/chart">
            <c:ext xmlns:c16="http://schemas.microsoft.com/office/drawing/2014/chart" uri="{C3380CC4-5D6E-409C-BE32-E72D297353CC}">
              <c16:uniqueId val="{00000002-718F-45C8-9402-B478BD416258}"/>
            </c:ext>
          </c:extLst>
        </c:ser>
        <c:dLbls>
          <c:showLegendKey val="0"/>
          <c:showVal val="0"/>
          <c:showCatName val="0"/>
          <c:showSerName val="0"/>
          <c:showPercent val="0"/>
          <c:showBubbleSize val="0"/>
        </c:dLbls>
        <c:gapWidth val="150"/>
        <c:axId val="975487872"/>
        <c:axId val="975490624"/>
      </c:barChart>
      <c:catAx>
        <c:axId val="975487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595959"/>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975490624"/>
        <c:crosses val="autoZero"/>
        <c:auto val="1"/>
        <c:lblAlgn val="ctr"/>
        <c:lblOffset val="100"/>
        <c:noMultiLvlLbl val="0"/>
      </c:catAx>
      <c:valAx>
        <c:axId val="975490624"/>
        <c:scaling>
          <c:orientation val="minMax"/>
          <c:max val="1.0"/>
          <c:min val="0.25"/>
        </c:scaling>
        <c:delete val="1"/>
        <c:axPos val="l"/>
        <c:numFmt formatCode="0%" sourceLinked="1"/>
        <c:majorTickMark val="none"/>
        <c:minorTickMark val="none"/>
        <c:tickLblPos val="nextTo"/>
        <c:crossAx val="9754878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600"/>
              </a:spcAft>
              <a:buClrTx/>
              <a:buSzTx/>
              <a:buFontTx/>
              <a:buNone/>
              <a:tabLst/>
              <a:defRPr sz="1080" b="1" i="0" u="none" strike="noStrike" kern="1200" baseline="0">
                <a:solidFill>
                  <a:prstClr val="black"/>
                </a:solidFill>
                <a:latin typeface="Verdana" panose="020B0604030504040204" pitchFamily="34" charset="0"/>
                <a:ea typeface="Verdana" panose="020B0604030504040204" pitchFamily="34" charset="0"/>
                <a:cs typeface="Verdana" panose="020B0604030504040204" pitchFamily="34" charset="0"/>
              </a:defRPr>
            </a:pPr>
            <a:r>
              <a:rPr lang="en-US" sz="1200" dirty="0" smtClean="0">
                <a:latin typeface="Georgia" panose="02040502050405020303" pitchFamily="18" charset="0"/>
              </a:rPr>
              <a:t>Frequency of Formal </a:t>
            </a:r>
            <a:br>
              <a:rPr lang="en-US" sz="1200" dirty="0" smtClean="0">
                <a:latin typeface="Georgia" panose="02040502050405020303" pitchFamily="18" charset="0"/>
              </a:rPr>
            </a:br>
            <a:r>
              <a:rPr lang="en-US" sz="1200" dirty="0" smtClean="0">
                <a:latin typeface="Georgia" panose="02040502050405020303" pitchFamily="18" charset="0"/>
              </a:rPr>
              <a:t>Performance Reports to Leadership</a:t>
            </a:r>
          </a:p>
        </c:rich>
      </c:tx>
      <c:overlay val="1"/>
    </c:title>
    <c:autoTitleDeleted val="0"/>
    <c:plotArea>
      <c:layout>
        <c:manualLayout>
          <c:layoutTarget val="inner"/>
          <c:xMode val="edge"/>
          <c:yMode val="edge"/>
          <c:x val="0.113785846213668"/>
          <c:y val="0.255926693373855"/>
          <c:w val="0.863555180602424"/>
          <c:h val="0.630575483620103"/>
        </c:manualLayout>
      </c:layout>
      <c:barChart>
        <c:barDir val="col"/>
        <c:grouping val="clustered"/>
        <c:varyColors val="0"/>
        <c:ser>
          <c:idx val="1"/>
          <c:order val="0"/>
          <c:tx>
            <c:strRef>
              <c:f>Sheet1!$B$1</c:f>
              <c:strCache>
                <c:ptCount val="1"/>
                <c:pt idx="0">
                  <c:v>Association Respondents</c:v>
                </c:pt>
              </c:strCache>
            </c:strRef>
          </c:tx>
          <c:spPr>
            <a:solidFill>
              <a:srgbClr val="AB9DC0"/>
            </a:solidFill>
            <a:ln w="12700">
              <a:solidFill>
                <a:sysClr val="window" lastClr="FFFFFF"/>
              </a:solid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1-DF5C-42F4-95A7-1F3B5C749E81}"/>
              </c:ext>
            </c:extLst>
          </c:dPt>
          <c:dPt>
            <c:idx val="1"/>
            <c:invertIfNegative val="0"/>
            <c:bubble3D val="0"/>
            <c:extLst xmlns:c16r2="http://schemas.microsoft.com/office/drawing/2015/06/chart">
              <c:ext xmlns:c16="http://schemas.microsoft.com/office/drawing/2014/chart" uri="{C3380CC4-5D6E-409C-BE32-E72D297353CC}">
                <c16:uniqueId val="{00000003-DF5C-42F4-95A7-1F3B5C749E81}"/>
              </c:ext>
            </c:extLst>
          </c:dPt>
          <c:dLbls>
            <c:dLbl>
              <c:idx val="3"/>
              <c:delete val="1"/>
              <c:extLst xmlns:c16r2="http://schemas.microsoft.com/office/drawing/2015/06/chart">
                <c:ext xmlns:c16="http://schemas.microsoft.com/office/drawing/2014/chart" uri="{C3380CC4-5D6E-409C-BE32-E72D297353CC}">
                  <c16:uniqueId val="{00000002-D622-4A66-BCE4-6FA7048986CE}"/>
                </c:ext>
                <c:ext xmlns:c15="http://schemas.microsoft.com/office/drawing/2012/chart" uri="{CE6537A1-D6FC-4f65-9D91-7224C49458BB}"/>
              </c:extLst>
            </c:dLbl>
            <c:numFmt formatCode="0%" sourceLinked="0"/>
            <c:spPr>
              <a:noFill/>
              <a:ln>
                <a:noFill/>
              </a:ln>
              <a:effectLst/>
            </c:spPr>
            <c:txPr>
              <a:bodyPr/>
              <a:lstStyle/>
              <a:p>
                <a:pPr>
                  <a:defRPr>
                    <a:solidFill>
                      <a:srgbClr val="595959"/>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Sheet1!$A$2:$A$5</c:f>
              <c:strCache>
                <c:ptCount val="4"/>
                <c:pt idx="0">
                  <c:v>Monthly</c:v>
                </c:pt>
                <c:pt idx="1">
                  <c:v>Quarterly</c:v>
                </c:pt>
                <c:pt idx="2">
                  <c:v>Annually</c:v>
                </c:pt>
                <c:pt idx="3">
                  <c:v>Never</c:v>
                </c:pt>
              </c:strCache>
            </c:strRef>
          </c:cat>
          <c:val>
            <c:numRef>
              <c:f>Sheet1!$B$2:$B$5</c:f>
              <c:numCache>
                <c:formatCode>0%</c:formatCode>
                <c:ptCount val="4"/>
                <c:pt idx="0">
                  <c:v>0.35</c:v>
                </c:pt>
                <c:pt idx="1">
                  <c:v>0.52</c:v>
                </c:pt>
                <c:pt idx="2">
                  <c:v>0.13</c:v>
                </c:pt>
                <c:pt idx="3">
                  <c:v>0.0</c:v>
                </c:pt>
              </c:numCache>
            </c:numRef>
          </c:val>
          <c:extLst xmlns:c16r2="http://schemas.microsoft.com/office/drawing/2015/06/chart">
            <c:ext xmlns:c16="http://schemas.microsoft.com/office/drawing/2014/chart" uri="{C3380CC4-5D6E-409C-BE32-E72D297353CC}">
              <c16:uniqueId val="{00000004-DF5C-42F4-95A7-1F3B5C749E81}"/>
            </c:ext>
          </c:extLst>
        </c:ser>
        <c:ser>
          <c:idx val="0"/>
          <c:order val="1"/>
          <c:tx>
            <c:strRef>
              <c:f>Sheet1!$C$1</c:f>
              <c:strCache>
                <c:ptCount val="1"/>
                <c:pt idx="0">
                  <c:v>Corporate Respondents</c:v>
                </c:pt>
              </c:strCache>
            </c:strRef>
          </c:tx>
          <c:spPr>
            <a:solidFill>
              <a:srgbClr val="6FB1C7"/>
            </a:solidFill>
            <a:ln w="12700">
              <a:solidFill>
                <a:sysClr val="window" lastClr="FFFFFF"/>
              </a:solidFill>
            </a:ln>
          </c:spPr>
          <c:invertIfNegative val="0"/>
          <c:dLbls>
            <c:dLbl>
              <c:idx val="1"/>
              <c:layout>
                <c:manualLayout>
                  <c:x val="0.00308641975308642"/>
                  <c:y val="0.00326797385620915"/>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DF5C-42F4-95A7-1F3B5C749E81}"/>
                </c:ext>
                <c:ext xmlns:c15="http://schemas.microsoft.com/office/drawing/2012/chart" uri="{CE6537A1-D6FC-4f65-9D91-7224C49458BB}"/>
              </c:extLst>
            </c:dLbl>
            <c:spPr>
              <a:noFill/>
              <a:ln>
                <a:noFill/>
              </a:ln>
              <a:effectLst/>
            </c:spPr>
            <c:txPr>
              <a:bodyPr/>
              <a:lstStyle/>
              <a:p>
                <a:pPr>
                  <a:defRPr>
                    <a:solidFill>
                      <a:srgbClr val="595959"/>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Sheet1!$A$2:$A$5</c:f>
              <c:strCache>
                <c:ptCount val="4"/>
                <c:pt idx="0">
                  <c:v>Monthly</c:v>
                </c:pt>
                <c:pt idx="1">
                  <c:v>Quarterly</c:v>
                </c:pt>
                <c:pt idx="2">
                  <c:v>Annually</c:v>
                </c:pt>
                <c:pt idx="3">
                  <c:v>Never</c:v>
                </c:pt>
              </c:strCache>
            </c:strRef>
          </c:cat>
          <c:val>
            <c:numRef>
              <c:f>Sheet1!$C$2:$C$5</c:f>
              <c:numCache>
                <c:formatCode>0%</c:formatCode>
                <c:ptCount val="4"/>
                <c:pt idx="0">
                  <c:v>0.25</c:v>
                </c:pt>
                <c:pt idx="1">
                  <c:v>0.35</c:v>
                </c:pt>
                <c:pt idx="2">
                  <c:v>0.35</c:v>
                </c:pt>
                <c:pt idx="3">
                  <c:v>0.05</c:v>
                </c:pt>
              </c:numCache>
            </c:numRef>
          </c:val>
          <c:extLst xmlns:c16r2="http://schemas.microsoft.com/office/drawing/2015/06/chart">
            <c:ext xmlns:c16="http://schemas.microsoft.com/office/drawing/2014/chart" uri="{C3380CC4-5D6E-409C-BE32-E72D297353CC}">
              <c16:uniqueId val="{00000005-DF5C-42F4-95A7-1F3B5C749E81}"/>
            </c:ext>
          </c:extLst>
        </c:ser>
        <c:dLbls>
          <c:showLegendKey val="0"/>
          <c:showVal val="1"/>
          <c:showCatName val="0"/>
          <c:showSerName val="0"/>
          <c:showPercent val="0"/>
          <c:showBubbleSize val="0"/>
        </c:dLbls>
        <c:gapWidth val="75"/>
        <c:axId val="975513216"/>
        <c:axId val="975515968"/>
      </c:barChart>
      <c:catAx>
        <c:axId val="975513216"/>
        <c:scaling>
          <c:orientation val="minMax"/>
        </c:scaling>
        <c:delete val="0"/>
        <c:axPos val="b"/>
        <c:numFmt formatCode="General" sourceLinked="1"/>
        <c:majorTickMark val="none"/>
        <c:minorTickMark val="none"/>
        <c:tickLblPos val="high"/>
        <c:spPr>
          <a:ln w="3174">
            <a:solidFill>
              <a:srgbClr val="808080"/>
            </a:solidFill>
            <a:prstDash val="solid"/>
          </a:ln>
        </c:spPr>
        <c:txPr>
          <a:bodyPr/>
          <a:lstStyle/>
          <a:p>
            <a:pPr>
              <a:defRPr>
                <a:solidFill>
                  <a:srgbClr val="595959"/>
                </a:solidFill>
              </a:defRPr>
            </a:pPr>
            <a:endParaRPr lang="en-US"/>
          </a:p>
        </c:txPr>
        <c:crossAx val="975515968"/>
        <c:crosses val="autoZero"/>
        <c:auto val="1"/>
        <c:lblAlgn val="ctr"/>
        <c:lblOffset val="0"/>
        <c:noMultiLvlLbl val="0"/>
      </c:catAx>
      <c:valAx>
        <c:axId val="975515968"/>
        <c:scaling>
          <c:orientation val="minMax"/>
          <c:min val="0.0"/>
        </c:scaling>
        <c:delete val="0"/>
        <c:axPos val="l"/>
        <c:numFmt formatCode="0%" sourceLinked="0"/>
        <c:majorTickMark val="none"/>
        <c:minorTickMark val="none"/>
        <c:tickLblPos val="nextTo"/>
        <c:txPr>
          <a:bodyPr/>
          <a:lstStyle/>
          <a:p>
            <a:pPr>
              <a:defRPr>
                <a:solidFill>
                  <a:srgbClr val="595959"/>
                </a:solidFill>
              </a:defRPr>
            </a:pPr>
            <a:endParaRPr lang="en-US"/>
          </a:p>
        </c:txPr>
        <c:crossAx val="975513216"/>
        <c:crosses val="autoZero"/>
        <c:crossBetween val="between"/>
        <c:majorUnit val="0.2"/>
      </c:valAx>
      <c:spPr>
        <a:noFill/>
        <a:ln w="25391">
          <a:noFill/>
        </a:ln>
      </c:spPr>
    </c:plotArea>
    <c:legend>
      <c:legendPos val="b"/>
      <c:overlay val="0"/>
      <c:txPr>
        <a:bodyPr/>
        <a:lstStyle/>
        <a:p>
          <a:pPr>
            <a:defRPr>
              <a:solidFill>
                <a:srgbClr val="595959"/>
              </a:solidFill>
            </a:defRPr>
          </a:pPr>
          <a:endParaRPr lang="en-US"/>
        </a:p>
      </c:txPr>
    </c:legend>
    <c:plotVisOnly val="1"/>
    <c:dispBlanksAs val="gap"/>
    <c:showDLblsOverMax val="0"/>
  </c:chart>
  <c:spPr>
    <a:noFill/>
    <a:ln w="3174">
      <a:noFill/>
      <a:prstDash val="solid"/>
    </a:ln>
  </c:spPr>
  <c:txPr>
    <a:bodyPr/>
    <a:lstStyle/>
    <a:p>
      <a:pPr>
        <a:defRPr sz="900">
          <a:latin typeface="Verdana" panose="020B0604030504040204" pitchFamily="34" charset="0"/>
          <a:ea typeface="Verdana" panose="020B0604030504040204" pitchFamily="34" charset="0"/>
          <a:cs typeface="Verdana" panose="020B0604030504040204" pitchFamily="34" charset="0"/>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600"/>
              </a:spcAft>
              <a:buClrTx/>
              <a:buSzTx/>
              <a:buFontTx/>
              <a:buNone/>
              <a:tabLst/>
              <a:defRPr sz="1080" b="1" i="0" u="none" strike="noStrike" kern="1200" baseline="0">
                <a:solidFill>
                  <a:prstClr val="black"/>
                </a:solidFill>
                <a:latin typeface="Verdana" panose="020B0604030504040204" pitchFamily="34" charset="0"/>
                <a:ea typeface="Verdana" panose="020B0604030504040204" pitchFamily="34" charset="0"/>
                <a:cs typeface="Verdana" panose="020B0604030504040204" pitchFamily="34" charset="0"/>
              </a:defRPr>
            </a:pPr>
            <a:r>
              <a:rPr lang="en-US" sz="1200" dirty="0" smtClean="0">
                <a:latin typeface="Georgia" panose="02040502050405020303" pitchFamily="18" charset="0"/>
              </a:rPr>
              <a:t>Frequency of Policy/Politics</a:t>
            </a:r>
            <a:r>
              <a:rPr lang="en-US" sz="1200" baseline="0" dirty="0" smtClean="0">
                <a:latin typeface="Georgia" panose="02040502050405020303" pitchFamily="18" charset="0"/>
              </a:rPr>
              <a:t> </a:t>
            </a:r>
            <a:br>
              <a:rPr lang="en-US" sz="1200" baseline="0" dirty="0" smtClean="0">
                <a:latin typeface="Georgia" panose="02040502050405020303" pitchFamily="18" charset="0"/>
              </a:rPr>
            </a:br>
            <a:r>
              <a:rPr lang="en-US" sz="1200" dirty="0" smtClean="0">
                <a:latin typeface="Georgia" panose="02040502050405020303" pitchFamily="18" charset="0"/>
              </a:rPr>
              <a:t>Updates to Leadership</a:t>
            </a:r>
          </a:p>
        </c:rich>
      </c:tx>
      <c:overlay val="1"/>
    </c:title>
    <c:autoTitleDeleted val="0"/>
    <c:plotArea>
      <c:layout>
        <c:manualLayout>
          <c:layoutTarget val="inner"/>
          <c:xMode val="edge"/>
          <c:yMode val="edge"/>
          <c:x val="0.113785846213668"/>
          <c:y val="0.258850669982042"/>
          <c:w val="0.863555180602424"/>
          <c:h val="0.630575483620103"/>
        </c:manualLayout>
      </c:layout>
      <c:barChart>
        <c:barDir val="col"/>
        <c:grouping val="clustered"/>
        <c:varyColors val="0"/>
        <c:ser>
          <c:idx val="1"/>
          <c:order val="0"/>
          <c:tx>
            <c:strRef>
              <c:f>Sheet1!$B$1</c:f>
              <c:strCache>
                <c:ptCount val="1"/>
                <c:pt idx="0">
                  <c:v>Association Respondents</c:v>
                </c:pt>
              </c:strCache>
            </c:strRef>
          </c:tx>
          <c:spPr>
            <a:solidFill>
              <a:srgbClr val="AB9DC0"/>
            </a:solidFill>
            <a:ln w="12700">
              <a:solidFill>
                <a:sysClr val="window" lastClr="FFFFFF"/>
              </a:solidFill>
            </a:ln>
          </c:spPr>
          <c:invertIfNegative val="0"/>
          <c:dPt>
            <c:idx val="0"/>
            <c:invertIfNegative val="0"/>
            <c:bubble3D val="0"/>
            <c:extLst xmlns:c16r2="http://schemas.microsoft.com/office/drawing/2015/06/chart">
              <c:ext xmlns:c16="http://schemas.microsoft.com/office/drawing/2014/chart" uri="{C3380CC4-5D6E-409C-BE32-E72D297353CC}">
                <c16:uniqueId val="{00000000-B280-4E1C-AE2C-2D056617FFD0}"/>
              </c:ext>
            </c:extLst>
          </c:dPt>
          <c:dPt>
            <c:idx val="1"/>
            <c:invertIfNegative val="0"/>
            <c:bubble3D val="0"/>
            <c:extLst xmlns:c16r2="http://schemas.microsoft.com/office/drawing/2015/06/chart">
              <c:ext xmlns:c16="http://schemas.microsoft.com/office/drawing/2014/chart" uri="{C3380CC4-5D6E-409C-BE32-E72D297353CC}">
                <c16:uniqueId val="{00000001-B280-4E1C-AE2C-2D056617FFD0}"/>
              </c:ext>
            </c:extLst>
          </c:dPt>
          <c:dLbls>
            <c:dLbl>
              <c:idx val="4"/>
              <c:delete val="1"/>
              <c:extLst xmlns:c16r2="http://schemas.microsoft.com/office/drawing/2015/06/chart">
                <c:ext xmlns:c16="http://schemas.microsoft.com/office/drawing/2014/chart" uri="{C3380CC4-5D6E-409C-BE32-E72D297353CC}">
                  <c16:uniqueId val="{00000006-B280-4E1C-AE2C-2D056617FFD0}"/>
                </c:ext>
                <c:ext xmlns:c15="http://schemas.microsoft.com/office/drawing/2012/chart" uri="{CE6537A1-D6FC-4f65-9D91-7224C49458BB}"/>
              </c:extLst>
            </c:dLbl>
            <c:numFmt formatCode="0%" sourceLinked="0"/>
            <c:spPr>
              <a:noFill/>
              <a:ln>
                <a:noFill/>
              </a:ln>
              <a:effectLst/>
            </c:spPr>
            <c:txPr>
              <a:bodyPr/>
              <a:lstStyle/>
              <a:p>
                <a:pPr>
                  <a:defRPr>
                    <a:solidFill>
                      <a:srgbClr val="595959"/>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Sheet1!$A$2:$A$6</c:f>
              <c:strCache>
                <c:ptCount val="5"/>
                <c:pt idx="0">
                  <c:v>Daily</c:v>
                </c:pt>
                <c:pt idx="1">
                  <c:v>Weekly</c:v>
                </c:pt>
                <c:pt idx="2">
                  <c:v>Monthly</c:v>
                </c:pt>
                <c:pt idx="3">
                  <c:v>Quarterly</c:v>
                </c:pt>
                <c:pt idx="4">
                  <c:v>Annually</c:v>
                </c:pt>
              </c:strCache>
            </c:strRef>
          </c:cat>
          <c:val>
            <c:numRef>
              <c:f>Sheet1!$B$2:$B$6</c:f>
              <c:numCache>
                <c:formatCode>0%</c:formatCode>
                <c:ptCount val="5"/>
                <c:pt idx="0">
                  <c:v>0.09</c:v>
                </c:pt>
                <c:pt idx="1">
                  <c:v>0.46</c:v>
                </c:pt>
                <c:pt idx="2">
                  <c:v>0.28</c:v>
                </c:pt>
                <c:pt idx="3">
                  <c:v>0.17</c:v>
                </c:pt>
                <c:pt idx="4">
                  <c:v>0.0</c:v>
                </c:pt>
              </c:numCache>
            </c:numRef>
          </c:val>
          <c:extLst xmlns:c16r2="http://schemas.microsoft.com/office/drawing/2015/06/chart">
            <c:ext xmlns:c16="http://schemas.microsoft.com/office/drawing/2014/chart" uri="{C3380CC4-5D6E-409C-BE32-E72D297353CC}">
              <c16:uniqueId val="{00000002-B280-4E1C-AE2C-2D056617FFD0}"/>
            </c:ext>
          </c:extLst>
        </c:ser>
        <c:ser>
          <c:idx val="0"/>
          <c:order val="1"/>
          <c:tx>
            <c:strRef>
              <c:f>Sheet1!$C$1</c:f>
              <c:strCache>
                <c:ptCount val="1"/>
                <c:pt idx="0">
                  <c:v>Corporate Respondents</c:v>
                </c:pt>
              </c:strCache>
            </c:strRef>
          </c:tx>
          <c:spPr>
            <a:solidFill>
              <a:srgbClr val="6FB1C7"/>
            </a:solidFill>
            <a:ln w="12700">
              <a:solidFill>
                <a:sysClr val="window" lastClr="FFFFFF"/>
              </a:solidFill>
            </a:ln>
          </c:spPr>
          <c:invertIfNegative val="0"/>
          <c:dLbls>
            <c:dLbl>
              <c:idx val="0"/>
              <c:layout>
                <c:manualLayout>
                  <c:x val="0.00617283950617284"/>
                  <c:y val="0.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B280-4E1C-AE2C-2D056617FFD0}"/>
                </c:ext>
                <c:ext xmlns:c15="http://schemas.microsoft.com/office/drawing/2012/chart" uri="{CE6537A1-D6FC-4f65-9D91-7224C49458BB}"/>
              </c:extLst>
            </c:dLbl>
            <c:dLbl>
              <c:idx val="1"/>
              <c:layout>
                <c:manualLayout>
                  <c:x val="0.0154320987654321"/>
                  <c:y val="0.00326797385620915"/>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B280-4E1C-AE2C-2D056617FFD0}"/>
                </c:ext>
                <c:ext xmlns:c15="http://schemas.microsoft.com/office/drawing/2012/chart" uri="{CE6537A1-D6FC-4f65-9D91-7224C49458BB}"/>
              </c:extLst>
            </c:dLbl>
            <c:dLbl>
              <c:idx val="5"/>
              <c:layout>
                <c:manualLayout>
                  <c:x val="0.00925925925925915"/>
                  <c:y val="0.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B280-4E1C-AE2C-2D056617FFD0}"/>
                </c:ext>
                <c:ext xmlns:c15="http://schemas.microsoft.com/office/drawing/2012/chart" uri="{CE6537A1-D6FC-4f65-9D91-7224C49458BB}"/>
              </c:extLst>
            </c:dLbl>
            <c:spPr>
              <a:noFill/>
              <a:ln>
                <a:noFill/>
              </a:ln>
              <a:effectLst/>
            </c:spPr>
            <c:txPr>
              <a:bodyPr/>
              <a:lstStyle/>
              <a:p>
                <a:pPr>
                  <a:defRPr>
                    <a:solidFill>
                      <a:srgbClr val="595959"/>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Sheet1!$A$2:$A$6</c:f>
              <c:strCache>
                <c:ptCount val="5"/>
                <c:pt idx="0">
                  <c:v>Daily</c:v>
                </c:pt>
                <c:pt idx="1">
                  <c:v>Weekly</c:v>
                </c:pt>
                <c:pt idx="2">
                  <c:v>Monthly</c:v>
                </c:pt>
                <c:pt idx="3">
                  <c:v>Quarterly</c:v>
                </c:pt>
                <c:pt idx="4">
                  <c:v>Annually</c:v>
                </c:pt>
              </c:strCache>
            </c:strRef>
          </c:cat>
          <c:val>
            <c:numRef>
              <c:f>Sheet1!$C$2:$C$6</c:f>
              <c:numCache>
                <c:formatCode>0%</c:formatCode>
                <c:ptCount val="5"/>
                <c:pt idx="0">
                  <c:v>0.05</c:v>
                </c:pt>
                <c:pt idx="1">
                  <c:v>0.38</c:v>
                </c:pt>
                <c:pt idx="2">
                  <c:v>0.3</c:v>
                </c:pt>
                <c:pt idx="3">
                  <c:v>0.2</c:v>
                </c:pt>
                <c:pt idx="4">
                  <c:v>0.08</c:v>
                </c:pt>
              </c:numCache>
            </c:numRef>
          </c:val>
          <c:extLst xmlns:c16r2="http://schemas.microsoft.com/office/drawing/2015/06/chart">
            <c:ext xmlns:c16="http://schemas.microsoft.com/office/drawing/2014/chart" uri="{C3380CC4-5D6E-409C-BE32-E72D297353CC}">
              <c16:uniqueId val="{00000004-B280-4E1C-AE2C-2D056617FFD0}"/>
            </c:ext>
          </c:extLst>
        </c:ser>
        <c:dLbls>
          <c:showLegendKey val="0"/>
          <c:showVal val="1"/>
          <c:showCatName val="0"/>
          <c:showSerName val="0"/>
          <c:showPercent val="0"/>
          <c:showBubbleSize val="0"/>
        </c:dLbls>
        <c:gapWidth val="75"/>
        <c:axId val="975543664"/>
        <c:axId val="975546416"/>
      </c:barChart>
      <c:catAx>
        <c:axId val="975543664"/>
        <c:scaling>
          <c:orientation val="minMax"/>
        </c:scaling>
        <c:delete val="0"/>
        <c:axPos val="b"/>
        <c:numFmt formatCode="General" sourceLinked="1"/>
        <c:majorTickMark val="none"/>
        <c:minorTickMark val="none"/>
        <c:tickLblPos val="high"/>
        <c:spPr>
          <a:ln w="3174">
            <a:solidFill>
              <a:srgbClr val="808080"/>
            </a:solidFill>
            <a:prstDash val="solid"/>
          </a:ln>
        </c:spPr>
        <c:txPr>
          <a:bodyPr/>
          <a:lstStyle/>
          <a:p>
            <a:pPr>
              <a:defRPr>
                <a:solidFill>
                  <a:srgbClr val="595959"/>
                </a:solidFill>
              </a:defRPr>
            </a:pPr>
            <a:endParaRPr lang="en-US"/>
          </a:p>
        </c:txPr>
        <c:crossAx val="975546416"/>
        <c:crosses val="autoZero"/>
        <c:auto val="1"/>
        <c:lblAlgn val="ctr"/>
        <c:lblOffset val="0"/>
        <c:noMultiLvlLbl val="0"/>
      </c:catAx>
      <c:valAx>
        <c:axId val="975546416"/>
        <c:scaling>
          <c:orientation val="minMax"/>
          <c:max val="0.6"/>
          <c:min val="0.0"/>
        </c:scaling>
        <c:delete val="0"/>
        <c:axPos val="l"/>
        <c:numFmt formatCode="0%" sourceLinked="0"/>
        <c:majorTickMark val="none"/>
        <c:minorTickMark val="none"/>
        <c:tickLblPos val="nextTo"/>
        <c:txPr>
          <a:bodyPr/>
          <a:lstStyle/>
          <a:p>
            <a:pPr>
              <a:defRPr>
                <a:solidFill>
                  <a:srgbClr val="595959"/>
                </a:solidFill>
              </a:defRPr>
            </a:pPr>
            <a:endParaRPr lang="en-US"/>
          </a:p>
        </c:txPr>
        <c:crossAx val="975543664"/>
        <c:crosses val="autoZero"/>
        <c:crossBetween val="between"/>
        <c:majorUnit val="0.2"/>
      </c:valAx>
      <c:spPr>
        <a:noFill/>
        <a:ln w="25391">
          <a:noFill/>
        </a:ln>
      </c:spPr>
    </c:plotArea>
    <c:legend>
      <c:legendPos val="b"/>
      <c:overlay val="0"/>
      <c:txPr>
        <a:bodyPr/>
        <a:lstStyle/>
        <a:p>
          <a:pPr>
            <a:defRPr>
              <a:solidFill>
                <a:srgbClr val="595959"/>
              </a:solidFill>
            </a:defRPr>
          </a:pPr>
          <a:endParaRPr lang="en-US"/>
        </a:p>
      </c:txPr>
    </c:legend>
    <c:plotVisOnly val="1"/>
    <c:dispBlanksAs val="gap"/>
    <c:showDLblsOverMax val="0"/>
  </c:chart>
  <c:spPr>
    <a:noFill/>
    <a:ln w="3174">
      <a:noFill/>
      <a:prstDash val="solid"/>
    </a:ln>
  </c:spPr>
  <c:txPr>
    <a:bodyPr/>
    <a:lstStyle/>
    <a:p>
      <a:pPr>
        <a:defRPr sz="900">
          <a:latin typeface="Verdana" panose="020B0604030504040204" pitchFamily="34" charset="0"/>
          <a:ea typeface="Verdana" panose="020B0604030504040204" pitchFamily="34" charset="0"/>
          <a:cs typeface="Verdana" panose="020B0604030504040204" pitchFamily="34" charset="0"/>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2"/>
    </mc:Choice>
    <mc:Fallback>
      <c:style val="22"/>
    </mc:Fallback>
  </mc:AlternateContent>
  <c:chart>
    <c:title>
      <c:tx>
        <c:rich>
          <a:bodyPr/>
          <a:lstStyle/>
          <a:p>
            <a:pPr>
              <a:defRPr/>
            </a:pPr>
            <a:r>
              <a:rPr lang="en-US" sz="1200" dirty="0" smtClean="0">
                <a:latin typeface="Georgia" panose="02040502050405020303" pitchFamily="18" charset="0"/>
              </a:rPr>
              <a:t>2017-to-2018 </a:t>
            </a:r>
            <a:r>
              <a:rPr lang="en-US" sz="1200" dirty="0">
                <a:latin typeface="Georgia" panose="02040502050405020303" pitchFamily="18" charset="0"/>
              </a:rPr>
              <a:t>Spending Projections </a:t>
            </a:r>
          </a:p>
          <a:p>
            <a:pPr>
              <a:defRPr/>
            </a:pPr>
            <a:r>
              <a:rPr lang="en-US" sz="900" b="0" dirty="0" smtClean="0">
                <a:solidFill>
                  <a:schemeClr val="bg1">
                    <a:lumMod val="50000"/>
                  </a:schemeClr>
                </a:solidFill>
              </a:rPr>
              <a:t>ASSOCIATION RESPONDENTS</a:t>
            </a:r>
            <a:endParaRPr lang="en-US" sz="900" b="0" dirty="0">
              <a:solidFill>
                <a:schemeClr val="bg1">
                  <a:lumMod val="50000"/>
                </a:schemeClr>
              </a:solidFill>
            </a:endParaRPr>
          </a:p>
        </c:rich>
      </c:tx>
      <c:overlay val="0"/>
    </c:title>
    <c:autoTitleDeleted val="0"/>
    <c:plotArea>
      <c:layout>
        <c:manualLayout>
          <c:layoutTarget val="inner"/>
          <c:xMode val="edge"/>
          <c:yMode val="edge"/>
          <c:x val="0.23188351456068"/>
          <c:y val="0.266245844269466"/>
          <c:w val="0.498931696037995"/>
          <c:h val="0.698504374453194"/>
        </c:manualLayout>
      </c:layout>
      <c:doughnutChart>
        <c:varyColors val="1"/>
        <c:ser>
          <c:idx val="0"/>
          <c:order val="0"/>
          <c:tx>
            <c:strRef>
              <c:f>Sheet1!$B$1</c:f>
              <c:strCache>
                <c:ptCount val="1"/>
                <c:pt idx="0">
                  <c:v>Association Respondents</c:v>
                </c:pt>
              </c:strCache>
            </c:strRef>
          </c:tx>
          <c:spPr>
            <a:effectLst/>
          </c:spPr>
          <c:dPt>
            <c:idx val="0"/>
            <c:bubble3D val="0"/>
            <c:spPr>
              <a:solidFill>
                <a:srgbClr val="AB9DC0"/>
              </a:solidFill>
              <a:ln>
                <a:solidFill>
                  <a:schemeClr val="bg1"/>
                </a:solidFill>
              </a:ln>
              <a:effectLst/>
            </c:spPr>
            <c:extLst xmlns:c16r2="http://schemas.microsoft.com/office/drawing/2015/06/chart">
              <c:ext xmlns:c16="http://schemas.microsoft.com/office/drawing/2014/chart" uri="{C3380CC4-5D6E-409C-BE32-E72D297353CC}">
                <c16:uniqueId val="{00000001-4368-46CA-A39B-422F0C46920C}"/>
              </c:ext>
            </c:extLst>
          </c:dPt>
          <c:dPt>
            <c:idx val="1"/>
            <c:bubble3D val="0"/>
            <c:spPr>
              <a:solidFill>
                <a:srgbClr val="DDD7E6"/>
              </a:solidFill>
              <a:ln>
                <a:solidFill>
                  <a:schemeClr val="bg1"/>
                </a:solidFill>
              </a:ln>
              <a:effectLst/>
            </c:spPr>
            <c:extLst xmlns:c16r2="http://schemas.microsoft.com/office/drawing/2015/06/chart">
              <c:ext xmlns:c16="http://schemas.microsoft.com/office/drawing/2014/chart" uri="{C3380CC4-5D6E-409C-BE32-E72D297353CC}">
                <c16:uniqueId val="{00000003-4368-46CA-A39B-422F0C46920C}"/>
              </c:ext>
            </c:extLst>
          </c:dPt>
          <c:dPt>
            <c:idx val="2"/>
            <c:bubble3D val="0"/>
            <c:spPr>
              <a:solidFill>
                <a:srgbClr val="C7BDD2"/>
              </a:solidFill>
              <a:ln>
                <a:solidFill>
                  <a:schemeClr val="bg1"/>
                </a:solidFill>
              </a:ln>
              <a:effectLst/>
            </c:spPr>
            <c:extLst xmlns:c16r2="http://schemas.microsoft.com/office/drawing/2015/06/chart">
              <c:ext xmlns:c16="http://schemas.microsoft.com/office/drawing/2014/chart" uri="{C3380CC4-5D6E-409C-BE32-E72D297353CC}">
                <c16:uniqueId val="{00000005-4368-46CA-A39B-422F0C46920C}"/>
              </c:ext>
            </c:extLst>
          </c:dPt>
          <c:dPt>
            <c:idx val="3"/>
            <c:bubble3D val="0"/>
            <c:extLst xmlns:c16r2="http://schemas.microsoft.com/office/drawing/2015/06/chart">
              <c:ext xmlns:c16="http://schemas.microsoft.com/office/drawing/2014/chart" uri="{C3380CC4-5D6E-409C-BE32-E72D297353CC}">
                <c16:uniqueId val="{00000006-4368-46CA-A39B-422F0C46920C}"/>
              </c:ext>
            </c:extLst>
          </c:dPt>
          <c:dPt>
            <c:idx val="4"/>
            <c:bubble3D val="0"/>
            <c:extLst xmlns:c16r2="http://schemas.microsoft.com/office/drawing/2015/06/chart">
              <c:ext xmlns:c16="http://schemas.microsoft.com/office/drawing/2014/chart" uri="{C3380CC4-5D6E-409C-BE32-E72D297353CC}">
                <c16:uniqueId val="{00000007-4368-46CA-A39B-422F0C46920C}"/>
              </c:ext>
            </c:extLst>
          </c:dPt>
          <c:dPt>
            <c:idx val="5"/>
            <c:bubble3D val="0"/>
            <c:extLst xmlns:c16r2="http://schemas.microsoft.com/office/drawing/2015/06/chart">
              <c:ext xmlns:c16="http://schemas.microsoft.com/office/drawing/2014/chart" uri="{C3380CC4-5D6E-409C-BE32-E72D297353CC}">
                <c16:uniqueId val="{00000008-4368-46CA-A39B-422F0C46920C}"/>
              </c:ext>
            </c:extLst>
          </c:dPt>
          <c:dPt>
            <c:idx val="6"/>
            <c:bubble3D val="0"/>
            <c:extLst xmlns:c16r2="http://schemas.microsoft.com/office/drawing/2015/06/chart">
              <c:ext xmlns:c16="http://schemas.microsoft.com/office/drawing/2014/chart" uri="{C3380CC4-5D6E-409C-BE32-E72D297353CC}">
                <c16:uniqueId val="{00000009-4368-46CA-A39B-422F0C46920C}"/>
              </c:ext>
            </c:extLst>
          </c:dPt>
          <c:dPt>
            <c:idx val="7"/>
            <c:bubble3D val="0"/>
            <c:extLst xmlns:c16r2="http://schemas.microsoft.com/office/drawing/2015/06/chart">
              <c:ext xmlns:c16="http://schemas.microsoft.com/office/drawing/2014/chart" uri="{C3380CC4-5D6E-409C-BE32-E72D297353CC}">
                <c16:uniqueId val="{0000000A-4368-46CA-A39B-422F0C46920C}"/>
              </c:ext>
            </c:extLst>
          </c:dPt>
          <c:dPt>
            <c:idx val="8"/>
            <c:bubble3D val="0"/>
            <c:extLst xmlns:c16r2="http://schemas.microsoft.com/office/drawing/2015/06/chart">
              <c:ext xmlns:c16="http://schemas.microsoft.com/office/drawing/2014/chart" uri="{C3380CC4-5D6E-409C-BE32-E72D297353CC}">
                <c16:uniqueId val="{0000000B-4368-46CA-A39B-422F0C46920C}"/>
              </c:ext>
            </c:extLst>
          </c:dPt>
          <c:dPt>
            <c:idx val="9"/>
            <c:bubble3D val="0"/>
            <c:extLst xmlns:c16r2="http://schemas.microsoft.com/office/drawing/2015/06/chart">
              <c:ext xmlns:c16="http://schemas.microsoft.com/office/drawing/2014/chart" uri="{C3380CC4-5D6E-409C-BE32-E72D297353CC}">
                <c16:uniqueId val="{0000000C-4368-46CA-A39B-422F0C46920C}"/>
              </c:ext>
            </c:extLst>
          </c:dPt>
          <c:dLbls>
            <c:dLbl>
              <c:idx val="0"/>
              <c:layout>
                <c:manualLayout>
                  <c:x val="0.108631069553806"/>
                  <c:y val="-0.123148293963255"/>
                </c:manualLayout>
              </c:layou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1-4368-46CA-A39B-422F0C46920C}"/>
                </c:ext>
                <c:ext xmlns:c15="http://schemas.microsoft.com/office/drawing/2012/chart" uri="{CE6537A1-D6FC-4f65-9D91-7224C49458BB}"/>
              </c:extLst>
            </c:dLbl>
            <c:dLbl>
              <c:idx val="1"/>
              <c:layout>
                <c:manualLayout>
                  <c:x val="-0.165840168416448"/>
                  <c:y val="0.0305551181102362"/>
                </c:manualLayout>
              </c:layout>
              <c:showLegendKey val="0"/>
              <c:showVal val="0"/>
              <c:showCatName val="1"/>
              <c:showSerName val="0"/>
              <c:showPercent val="1"/>
              <c:showBubbleSize val="0"/>
              <c:separator>
</c:separator>
              <c:extLst xmlns:c16r2="http://schemas.microsoft.com/office/drawing/2015/06/chart">
                <c:ext xmlns:c16="http://schemas.microsoft.com/office/drawing/2014/chart" uri="{C3380CC4-5D6E-409C-BE32-E72D297353CC}">
                  <c16:uniqueId val="{00000003-4368-46CA-A39B-422F0C46920C}"/>
                </c:ext>
                <c:ext xmlns:c15="http://schemas.microsoft.com/office/drawing/2012/chart" uri="{CE6537A1-D6FC-4f65-9D91-7224C49458BB}"/>
              </c:extLst>
            </c:dLbl>
            <c:dLbl>
              <c:idx val="2"/>
              <c:layout>
                <c:manualLayout>
                  <c:x val="-0.155257819335083"/>
                  <c:y val="-0.0824072615923009"/>
                </c:manualLayout>
              </c:layout>
              <c:showLegendKey val="0"/>
              <c:showVal val="0"/>
              <c:showCatName val="1"/>
              <c:showSerName val="0"/>
              <c:showPercent val="1"/>
              <c:showBubbleSize val="0"/>
              <c:separator>
</c:separator>
              <c:extLst xmlns:c16r2="http://schemas.microsoft.com/office/drawing/2015/06/chart">
                <c:ext xmlns:c16="http://schemas.microsoft.com/office/drawing/2014/chart" uri="{C3380CC4-5D6E-409C-BE32-E72D297353CC}">
                  <c16:uniqueId val="{00000005-4368-46CA-A39B-422F0C46920C}"/>
                </c:ext>
                <c:ext xmlns:c15="http://schemas.microsoft.com/office/drawing/2012/chart" uri="{CE6537A1-D6FC-4f65-9D91-7224C49458BB}"/>
              </c:extLst>
            </c:dLbl>
            <c:dLbl>
              <c:idx val="4"/>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07-4368-46CA-A39B-422F0C46920C}"/>
                </c:ext>
                <c:ext xmlns:c15="http://schemas.microsoft.com/office/drawing/2012/chart" uri="{CE6537A1-D6FC-4f65-9D91-7224C49458BB}"/>
              </c:extLst>
            </c:dLbl>
            <c:dLbl>
              <c:idx val="5"/>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08-4368-46CA-A39B-422F0C46920C}"/>
                </c:ext>
                <c:ext xmlns:c15="http://schemas.microsoft.com/office/drawing/2012/chart" uri="{CE6537A1-D6FC-4f65-9D91-7224C49458BB}"/>
              </c:extLst>
            </c:dLbl>
            <c:dLbl>
              <c:idx val="6"/>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9-4368-46CA-A39B-422F0C46920C}"/>
                </c:ext>
                <c:ext xmlns:c15="http://schemas.microsoft.com/office/drawing/2012/chart" uri="{CE6537A1-D6FC-4f65-9D91-7224C49458BB}"/>
              </c:extLst>
            </c:dLbl>
            <c:dLbl>
              <c:idx val="7"/>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A-4368-46CA-A39B-422F0C46920C}"/>
                </c:ext>
                <c:ext xmlns:c15="http://schemas.microsoft.com/office/drawing/2012/chart" uri="{CE6537A1-D6FC-4f65-9D91-7224C49458BB}"/>
              </c:extLst>
            </c:dLbl>
            <c:dLbl>
              <c:idx val="8"/>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B-4368-46CA-A39B-422F0C46920C}"/>
                </c:ext>
                <c:ext xmlns:c15="http://schemas.microsoft.com/office/drawing/2012/chart" uri="{CE6537A1-D6FC-4f65-9D91-7224C49458BB}"/>
              </c:extLst>
            </c:dLbl>
            <c:dLbl>
              <c:idx val="9"/>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C-4368-46CA-A39B-422F0C46920C}"/>
                </c:ext>
                <c:ext xmlns:c15="http://schemas.microsoft.com/office/drawing/2012/chart" uri="{CE6537A1-D6FC-4f65-9D91-7224C49458BB}"/>
              </c:extLst>
            </c:dLbl>
            <c:spPr>
              <a:noFill/>
              <a:ln>
                <a:noFill/>
              </a:ln>
              <a:effectLst/>
            </c:spPr>
            <c:showLegendKey val="0"/>
            <c:showVal val="0"/>
            <c:showCatName val="1"/>
            <c:showSerName val="0"/>
            <c:showPercent val="1"/>
            <c:showBubbleSize val="0"/>
            <c:separator>
</c:separator>
            <c:showLeaderLines val="0"/>
            <c:extLst xmlns:c16r2="http://schemas.microsoft.com/office/drawing/2015/06/chart">
              <c:ext xmlns:c15="http://schemas.microsoft.com/office/drawing/2012/chart" uri="{CE6537A1-D6FC-4f65-9D91-7224C49458BB}"/>
            </c:extLst>
          </c:dLbls>
          <c:cat>
            <c:strRef>
              <c:f>Sheet1!$A$2:$A$4</c:f>
              <c:strCache>
                <c:ptCount val="3"/>
                <c:pt idx="0">
                  <c:v>INCREASE</c:v>
                </c:pt>
                <c:pt idx="1">
                  <c:v>NO CHANGE</c:v>
                </c:pt>
                <c:pt idx="2">
                  <c:v>DECREASE</c:v>
                </c:pt>
              </c:strCache>
            </c:strRef>
          </c:cat>
          <c:val>
            <c:numRef>
              <c:f>Sheet1!$B$2:$B$4</c:f>
              <c:numCache>
                <c:formatCode>0%</c:formatCode>
                <c:ptCount val="3"/>
                <c:pt idx="0">
                  <c:v>0.55</c:v>
                </c:pt>
                <c:pt idx="1">
                  <c:v>0.36</c:v>
                </c:pt>
                <c:pt idx="2">
                  <c:v>0.1</c:v>
                </c:pt>
              </c:numCache>
            </c:numRef>
          </c:val>
          <c:extLst xmlns:c16r2="http://schemas.microsoft.com/office/drawing/2015/06/chart">
            <c:ext xmlns:c16="http://schemas.microsoft.com/office/drawing/2014/chart" uri="{C3380CC4-5D6E-409C-BE32-E72D297353CC}">
              <c16:uniqueId val="{0000000D-4368-46CA-A39B-422F0C46920C}"/>
            </c:ext>
          </c:extLst>
        </c:ser>
        <c:dLbls>
          <c:showLegendKey val="0"/>
          <c:showVal val="0"/>
          <c:showCatName val="0"/>
          <c:showSerName val="0"/>
          <c:showPercent val="0"/>
          <c:showBubbleSize val="0"/>
          <c:showLeaderLines val="0"/>
        </c:dLbls>
        <c:firstSliceAng val="330"/>
        <c:holeSize val="50"/>
      </c:doughnutChart>
    </c:plotArea>
    <c:plotVisOnly val="1"/>
    <c:dispBlanksAs val="gap"/>
    <c:showDLblsOverMax val="0"/>
  </c:chart>
  <c:txPr>
    <a:bodyPr/>
    <a:lstStyle/>
    <a:p>
      <a:pPr>
        <a:defRPr sz="900">
          <a:latin typeface="Verdana" panose="020B0604030504040204" pitchFamily="34" charset="0"/>
          <a:ea typeface="Verdana" panose="020B0604030504040204" pitchFamily="34" charset="0"/>
          <a:cs typeface="Verdana" panose="020B060403050404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0579419038966283"/>
          <c:y val="0.0366162146398367"/>
          <c:w val="0.801282051282051"/>
          <c:h val="0.925925925925926"/>
        </c:manualLayout>
      </c:layout>
      <c:doughnutChart>
        <c:varyColors val="1"/>
        <c:ser>
          <c:idx val="0"/>
          <c:order val="0"/>
          <c:tx>
            <c:strRef>
              <c:f>Sheet1!$B$1</c:f>
              <c:strCache>
                <c:ptCount val="1"/>
                <c:pt idx="0">
                  <c:v>%</c:v>
                </c:pt>
              </c:strCache>
            </c:strRef>
          </c:tx>
          <c:spPr>
            <a:solidFill>
              <a:srgbClr val="8E744A"/>
            </a:solidFill>
            <a:ln w="19050">
              <a:solidFill>
                <a:schemeClr val="bg1"/>
              </a:solidFill>
            </a:ln>
            <a:effectLst/>
          </c:spPr>
          <c:dPt>
            <c:idx val="0"/>
            <c:bubble3D val="0"/>
            <c:extLst xmlns:c16r2="http://schemas.microsoft.com/office/drawing/2015/06/chart">
              <c:ext xmlns:c16="http://schemas.microsoft.com/office/drawing/2014/chart" uri="{C3380CC4-5D6E-409C-BE32-E72D297353CC}">
                <c16:uniqueId val="{00000000-8357-499A-8F68-7BBC39318BF0}"/>
              </c:ext>
            </c:extLst>
          </c:dPt>
          <c:dPt>
            <c:idx val="1"/>
            <c:bubble3D val="0"/>
            <c:extLst xmlns:c16r2="http://schemas.microsoft.com/office/drawing/2015/06/chart">
              <c:ext xmlns:c16="http://schemas.microsoft.com/office/drawing/2014/chart" uri="{C3380CC4-5D6E-409C-BE32-E72D297353CC}">
                <c16:uniqueId val="{00000001-8357-499A-8F68-7BBC39318BF0}"/>
              </c:ext>
            </c:extLst>
          </c:dPt>
          <c:dPt>
            <c:idx val="2"/>
            <c:bubble3D val="0"/>
            <c:extLst xmlns:c16r2="http://schemas.microsoft.com/office/drawing/2015/06/chart">
              <c:ext xmlns:c16="http://schemas.microsoft.com/office/drawing/2014/chart" uri="{C3380CC4-5D6E-409C-BE32-E72D297353CC}">
                <c16:uniqueId val="{00000002-8357-499A-8F68-7BBC39318BF0}"/>
              </c:ext>
            </c:extLst>
          </c:dPt>
          <c:dPt>
            <c:idx val="3"/>
            <c:bubble3D val="0"/>
            <c:extLst xmlns:c16r2="http://schemas.microsoft.com/office/drawing/2015/06/chart">
              <c:ext xmlns:c16="http://schemas.microsoft.com/office/drawing/2014/chart" uri="{C3380CC4-5D6E-409C-BE32-E72D297353CC}">
                <c16:uniqueId val="{00000003-8357-499A-8F68-7BBC39318BF0}"/>
              </c:ext>
            </c:extLst>
          </c:dPt>
          <c:dLbls>
            <c:spPr>
              <a:noFill/>
              <a:ln>
                <a:noFill/>
              </a:ln>
              <a:effectLst/>
            </c:spPr>
            <c:txPr>
              <a:bodyPr/>
              <a:lstStyle/>
              <a:p>
                <a:pPr>
                  <a:defRPr sz="1000">
                    <a:solidFill>
                      <a:srgbClr val="FFFFFF"/>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extLst>
          </c:dLbls>
          <c:cat>
            <c:strRef>
              <c:f>Sheet1!$A$2:$A$5</c:f>
              <c:strCache>
                <c:ptCount val="4"/>
                <c:pt idx="0">
                  <c:v>1 to 2</c:v>
                </c:pt>
                <c:pt idx="1">
                  <c:v>3 to 5</c:v>
                </c:pt>
                <c:pt idx="2">
                  <c:v>6 to 10</c:v>
                </c:pt>
                <c:pt idx="3">
                  <c:v>11+</c:v>
                </c:pt>
              </c:strCache>
            </c:strRef>
          </c:cat>
          <c:val>
            <c:numRef>
              <c:f>Sheet1!$B$2:$B$5</c:f>
              <c:numCache>
                <c:formatCode>0%</c:formatCode>
                <c:ptCount val="4"/>
                <c:pt idx="0">
                  <c:v>0.232558139534884</c:v>
                </c:pt>
                <c:pt idx="1">
                  <c:v>0.255813953488372</c:v>
                </c:pt>
                <c:pt idx="2">
                  <c:v>0.209302325581395</c:v>
                </c:pt>
                <c:pt idx="3">
                  <c:v>0.302325581395349</c:v>
                </c:pt>
              </c:numCache>
            </c:numRef>
          </c:val>
          <c:extLst xmlns:c16r2="http://schemas.microsoft.com/office/drawing/2015/06/chart">
            <c:ext xmlns:c16="http://schemas.microsoft.com/office/drawing/2014/chart" uri="{C3380CC4-5D6E-409C-BE32-E72D297353CC}">
              <c16:uniqueId val="{00000004-8357-499A-8F68-7BBC39318BF0}"/>
            </c:ext>
          </c:extLst>
        </c:ser>
        <c:dLbls>
          <c:showLegendKey val="0"/>
          <c:showVal val="0"/>
          <c:showCatName val="0"/>
          <c:showSerName val="0"/>
          <c:showPercent val="0"/>
          <c:showBubbleSize val="0"/>
          <c:showLeaderLines val="0"/>
        </c:dLbls>
        <c:firstSliceAng val="170"/>
        <c:holeSize val="50"/>
      </c:doughnutChart>
      <c:spPr>
        <a:noFill/>
        <a:ln w="25411">
          <a:noFill/>
        </a:ln>
      </c:spPr>
    </c:plotArea>
    <c:plotVisOnly val="1"/>
    <c:dispBlanksAs val="gap"/>
    <c:showDLblsOverMax val="0"/>
  </c:chart>
  <c:txPr>
    <a:bodyPr/>
    <a:lstStyle/>
    <a:p>
      <a:pPr>
        <a:defRPr sz="1801"/>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2"/>
    </mc:Choice>
    <mc:Fallback>
      <c:style val="22"/>
    </mc:Fallback>
  </mc:AlternateContent>
  <c:chart>
    <c:title>
      <c:tx>
        <c:rich>
          <a:bodyPr/>
          <a:lstStyle/>
          <a:p>
            <a:pPr>
              <a:defRPr/>
            </a:pPr>
            <a:r>
              <a:rPr lang="en-US" sz="1200" dirty="0" smtClean="0">
                <a:latin typeface="Georgia" panose="02040502050405020303" pitchFamily="18" charset="0"/>
              </a:rPr>
              <a:t>2017-to-2018 </a:t>
            </a:r>
            <a:r>
              <a:rPr lang="en-US" sz="1200" dirty="0">
                <a:latin typeface="Georgia" panose="02040502050405020303" pitchFamily="18" charset="0"/>
              </a:rPr>
              <a:t>Spending Projections </a:t>
            </a:r>
            <a:r>
              <a:rPr lang="en-US" dirty="0"/>
              <a:t/>
            </a:r>
            <a:br>
              <a:rPr lang="en-US" dirty="0"/>
            </a:br>
            <a:r>
              <a:rPr lang="en-US" sz="900" b="0" dirty="0" smtClean="0">
                <a:solidFill>
                  <a:schemeClr val="bg1">
                    <a:lumMod val="50000"/>
                  </a:schemeClr>
                </a:solidFill>
              </a:rPr>
              <a:t>CORPORATE RESPONDENTS</a:t>
            </a:r>
            <a:endParaRPr lang="en-US" sz="900" b="0" dirty="0">
              <a:solidFill>
                <a:schemeClr val="bg1">
                  <a:lumMod val="50000"/>
                </a:schemeClr>
              </a:solidFill>
            </a:endParaRPr>
          </a:p>
        </c:rich>
      </c:tx>
      <c:overlay val="0"/>
    </c:title>
    <c:autoTitleDeleted val="0"/>
    <c:plotArea>
      <c:layout>
        <c:manualLayout>
          <c:layoutTarget val="inner"/>
          <c:xMode val="edge"/>
          <c:yMode val="edge"/>
          <c:x val="0.23188351456068"/>
          <c:y val="0.266245844269466"/>
          <c:w val="0.498931696037995"/>
          <c:h val="0.698504374453194"/>
        </c:manualLayout>
      </c:layout>
      <c:doughnutChart>
        <c:varyColors val="1"/>
        <c:ser>
          <c:idx val="0"/>
          <c:order val="0"/>
          <c:tx>
            <c:strRef>
              <c:f>Sheet1!$B$1</c:f>
              <c:strCache>
                <c:ptCount val="1"/>
                <c:pt idx="0">
                  <c:v>Corporate Respondents</c:v>
                </c:pt>
              </c:strCache>
            </c:strRef>
          </c:tx>
          <c:spPr>
            <a:effectLst/>
          </c:spPr>
          <c:dPt>
            <c:idx val="0"/>
            <c:bubble3D val="0"/>
            <c:spPr>
              <a:solidFill>
                <a:srgbClr val="6FB1C7"/>
              </a:solidFill>
              <a:ln>
                <a:solidFill>
                  <a:schemeClr val="bg1"/>
                </a:solidFill>
              </a:ln>
              <a:effectLst/>
            </c:spPr>
            <c:extLst xmlns:c16r2="http://schemas.microsoft.com/office/drawing/2015/06/chart">
              <c:ext xmlns:c16="http://schemas.microsoft.com/office/drawing/2014/chart" uri="{C3380CC4-5D6E-409C-BE32-E72D297353CC}">
                <c16:uniqueId val="{00000001-69A5-4724-A6FF-4148FE5C522F}"/>
              </c:ext>
            </c:extLst>
          </c:dPt>
          <c:dPt>
            <c:idx val="1"/>
            <c:bubble3D val="0"/>
            <c:spPr>
              <a:solidFill>
                <a:srgbClr val="C5DFE9"/>
              </a:solidFill>
              <a:ln>
                <a:solidFill>
                  <a:schemeClr val="bg1"/>
                </a:solidFill>
              </a:ln>
              <a:effectLst/>
            </c:spPr>
            <c:extLst xmlns:c16r2="http://schemas.microsoft.com/office/drawing/2015/06/chart">
              <c:ext xmlns:c16="http://schemas.microsoft.com/office/drawing/2014/chart" uri="{C3380CC4-5D6E-409C-BE32-E72D297353CC}">
                <c16:uniqueId val="{00000003-69A5-4724-A6FF-4148FE5C522F}"/>
              </c:ext>
            </c:extLst>
          </c:dPt>
          <c:dPt>
            <c:idx val="2"/>
            <c:bubble3D val="0"/>
            <c:spPr>
              <a:solidFill>
                <a:srgbClr val="90CAD4"/>
              </a:solidFill>
              <a:ln>
                <a:solidFill>
                  <a:schemeClr val="bg1"/>
                </a:solidFill>
              </a:ln>
              <a:effectLst/>
            </c:spPr>
            <c:extLst xmlns:c16r2="http://schemas.microsoft.com/office/drawing/2015/06/chart">
              <c:ext xmlns:c16="http://schemas.microsoft.com/office/drawing/2014/chart" uri="{C3380CC4-5D6E-409C-BE32-E72D297353CC}">
                <c16:uniqueId val="{00000005-69A5-4724-A6FF-4148FE5C522F}"/>
              </c:ext>
            </c:extLst>
          </c:dPt>
          <c:dPt>
            <c:idx val="3"/>
            <c:bubble3D val="0"/>
            <c:extLst xmlns:c16r2="http://schemas.microsoft.com/office/drawing/2015/06/chart">
              <c:ext xmlns:c16="http://schemas.microsoft.com/office/drawing/2014/chart" uri="{C3380CC4-5D6E-409C-BE32-E72D297353CC}">
                <c16:uniqueId val="{00000006-69A5-4724-A6FF-4148FE5C522F}"/>
              </c:ext>
            </c:extLst>
          </c:dPt>
          <c:dPt>
            <c:idx val="4"/>
            <c:bubble3D val="0"/>
            <c:extLst xmlns:c16r2="http://schemas.microsoft.com/office/drawing/2015/06/chart">
              <c:ext xmlns:c16="http://schemas.microsoft.com/office/drawing/2014/chart" uri="{C3380CC4-5D6E-409C-BE32-E72D297353CC}">
                <c16:uniqueId val="{00000007-69A5-4724-A6FF-4148FE5C522F}"/>
              </c:ext>
            </c:extLst>
          </c:dPt>
          <c:dPt>
            <c:idx val="5"/>
            <c:bubble3D val="0"/>
            <c:extLst xmlns:c16r2="http://schemas.microsoft.com/office/drawing/2015/06/chart">
              <c:ext xmlns:c16="http://schemas.microsoft.com/office/drawing/2014/chart" uri="{C3380CC4-5D6E-409C-BE32-E72D297353CC}">
                <c16:uniqueId val="{00000008-69A5-4724-A6FF-4148FE5C522F}"/>
              </c:ext>
            </c:extLst>
          </c:dPt>
          <c:dPt>
            <c:idx val="6"/>
            <c:bubble3D val="0"/>
            <c:extLst xmlns:c16r2="http://schemas.microsoft.com/office/drawing/2015/06/chart">
              <c:ext xmlns:c16="http://schemas.microsoft.com/office/drawing/2014/chart" uri="{C3380CC4-5D6E-409C-BE32-E72D297353CC}">
                <c16:uniqueId val="{00000009-69A5-4724-A6FF-4148FE5C522F}"/>
              </c:ext>
            </c:extLst>
          </c:dPt>
          <c:dPt>
            <c:idx val="7"/>
            <c:bubble3D val="0"/>
            <c:extLst xmlns:c16r2="http://schemas.microsoft.com/office/drawing/2015/06/chart">
              <c:ext xmlns:c16="http://schemas.microsoft.com/office/drawing/2014/chart" uri="{C3380CC4-5D6E-409C-BE32-E72D297353CC}">
                <c16:uniqueId val="{0000000A-69A5-4724-A6FF-4148FE5C522F}"/>
              </c:ext>
            </c:extLst>
          </c:dPt>
          <c:dPt>
            <c:idx val="8"/>
            <c:bubble3D val="0"/>
            <c:extLst xmlns:c16r2="http://schemas.microsoft.com/office/drawing/2015/06/chart">
              <c:ext xmlns:c16="http://schemas.microsoft.com/office/drawing/2014/chart" uri="{C3380CC4-5D6E-409C-BE32-E72D297353CC}">
                <c16:uniqueId val="{0000000B-69A5-4724-A6FF-4148FE5C522F}"/>
              </c:ext>
            </c:extLst>
          </c:dPt>
          <c:dPt>
            <c:idx val="9"/>
            <c:bubble3D val="0"/>
            <c:extLst xmlns:c16r2="http://schemas.microsoft.com/office/drawing/2015/06/chart">
              <c:ext xmlns:c16="http://schemas.microsoft.com/office/drawing/2014/chart" uri="{C3380CC4-5D6E-409C-BE32-E72D297353CC}">
                <c16:uniqueId val="{0000000C-69A5-4724-A6FF-4148FE5C522F}"/>
              </c:ext>
            </c:extLst>
          </c:dPt>
          <c:dLbls>
            <c:dLbl>
              <c:idx val="0"/>
              <c:layout>
                <c:manualLayout>
                  <c:x val="0.186011865704287"/>
                  <c:y val="0.0101850393700787"/>
                </c:manualLayout>
              </c:layou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1-69A5-4724-A6FF-4148FE5C522F}"/>
                </c:ext>
                <c:ext xmlns:c15="http://schemas.microsoft.com/office/drawing/2012/chart" uri="{CE6537A1-D6FC-4f65-9D91-7224C49458BB}"/>
              </c:extLst>
            </c:dLbl>
            <c:dLbl>
              <c:idx val="1"/>
              <c:layout>
                <c:manualLayout>
                  <c:x val="-0.264054297900263"/>
                  <c:y val="-0.0416666666666668"/>
                </c:manualLayout>
              </c:layout>
              <c:showLegendKey val="0"/>
              <c:showVal val="0"/>
              <c:showCatName val="1"/>
              <c:showSerName val="0"/>
              <c:showPercent val="1"/>
              <c:showBubbleSize val="0"/>
              <c:separator>
</c:separator>
              <c:extLst xmlns:c16r2="http://schemas.microsoft.com/office/drawing/2015/06/chart">
                <c:ext xmlns:c16="http://schemas.microsoft.com/office/drawing/2014/chart" uri="{C3380CC4-5D6E-409C-BE32-E72D297353CC}">
                  <c16:uniqueId val="{00000003-69A5-4724-A6FF-4148FE5C522F}"/>
                </c:ext>
                <c:ext xmlns:c15="http://schemas.microsoft.com/office/drawing/2012/chart" uri="{CE6537A1-D6FC-4f65-9D91-7224C49458BB}"/>
              </c:extLst>
            </c:dLbl>
            <c:dLbl>
              <c:idx val="2"/>
              <c:layout>
                <c:manualLayout>
                  <c:x val="-0.104662620297463"/>
                  <c:y val="-0.132407261592301"/>
                </c:manualLayout>
              </c:layout>
              <c:showLegendKey val="0"/>
              <c:showVal val="0"/>
              <c:showCatName val="1"/>
              <c:showSerName val="0"/>
              <c:showPercent val="1"/>
              <c:showBubbleSize val="0"/>
              <c:separator>
</c:separator>
              <c:extLst xmlns:c16r2="http://schemas.microsoft.com/office/drawing/2015/06/chart">
                <c:ext xmlns:c16="http://schemas.microsoft.com/office/drawing/2014/chart" uri="{C3380CC4-5D6E-409C-BE32-E72D297353CC}">
                  <c16:uniqueId val="{00000005-69A5-4724-A6FF-4148FE5C522F}"/>
                </c:ext>
                <c:ext xmlns:c15="http://schemas.microsoft.com/office/drawing/2012/chart" uri="{CE6537A1-D6FC-4f65-9D91-7224C49458BB}"/>
              </c:extLst>
            </c:dLbl>
            <c:dLbl>
              <c:idx val="4"/>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07-69A5-4724-A6FF-4148FE5C522F}"/>
                </c:ext>
                <c:ext xmlns:c15="http://schemas.microsoft.com/office/drawing/2012/chart" uri="{CE6537A1-D6FC-4f65-9D91-7224C49458BB}"/>
              </c:extLst>
            </c:dLbl>
            <c:dLbl>
              <c:idx val="5"/>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08-69A5-4724-A6FF-4148FE5C522F}"/>
                </c:ext>
                <c:ext xmlns:c15="http://schemas.microsoft.com/office/drawing/2012/chart" uri="{CE6537A1-D6FC-4f65-9D91-7224C49458BB}"/>
              </c:extLst>
            </c:dLbl>
            <c:dLbl>
              <c:idx val="6"/>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9-69A5-4724-A6FF-4148FE5C522F}"/>
                </c:ext>
                <c:ext xmlns:c15="http://schemas.microsoft.com/office/drawing/2012/chart" uri="{CE6537A1-D6FC-4f65-9D91-7224C49458BB}"/>
              </c:extLst>
            </c:dLbl>
            <c:dLbl>
              <c:idx val="7"/>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A-69A5-4724-A6FF-4148FE5C522F}"/>
                </c:ext>
                <c:ext xmlns:c15="http://schemas.microsoft.com/office/drawing/2012/chart" uri="{CE6537A1-D6FC-4f65-9D91-7224C49458BB}"/>
              </c:extLst>
            </c:dLbl>
            <c:dLbl>
              <c:idx val="8"/>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B-69A5-4724-A6FF-4148FE5C522F}"/>
                </c:ext>
                <c:ext xmlns:c15="http://schemas.microsoft.com/office/drawing/2012/chart" uri="{CE6537A1-D6FC-4f65-9D91-7224C49458BB}"/>
              </c:extLst>
            </c:dLbl>
            <c:dLbl>
              <c:idx val="9"/>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C-69A5-4724-A6FF-4148FE5C522F}"/>
                </c:ext>
                <c:ext xmlns:c15="http://schemas.microsoft.com/office/drawing/2012/chart" uri="{CE6537A1-D6FC-4f65-9D91-7224C49458BB}"/>
              </c:extLst>
            </c:dLbl>
            <c:spPr>
              <a:noFill/>
              <a:ln>
                <a:noFill/>
              </a:ln>
              <a:effectLst/>
            </c:spPr>
            <c:showLegendKey val="0"/>
            <c:showVal val="0"/>
            <c:showCatName val="1"/>
            <c:showSerName val="0"/>
            <c:showPercent val="1"/>
            <c:showBubbleSize val="0"/>
            <c:separator>
</c:separator>
            <c:showLeaderLines val="0"/>
            <c:extLst xmlns:c16r2="http://schemas.microsoft.com/office/drawing/2015/06/chart">
              <c:ext xmlns:c15="http://schemas.microsoft.com/office/drawing/2012/chart" uri="{CE6537A1-D6FC-4f65-9D91-7224C49458BB}"/>
            </c:extLst>
          </c:dLbls>
          <c:cat>
            <c:strRef>
              <c:f>Sheet1!$A$2:$A$4</c:f>
              <c:strCache>
                <c:ptCount val="3"/>
                <c:pt idx="0">
                  <c:v>INCREASE</c:v>
                </c:pt>
                <c:pt idx="1">
                  <c:v>NO CHANGE</c:v>
                </c:pt>
                <c:pt idx="2">
                  <c:v>DECREASE</c:v>
                </c:pt>
              </c:strCache>
            </c:strRef>
          </c:cat>
          <c:val>
            <c:numRef>
              <c:f>Sheet1!$B$2:$B$4</c:f>
              <c:numCache>
                <c:formatCode>0%</c:formatCode>
                <c:ptCount val="3"/>
                <c:pt idx="0">
                  <c:v>0.34</c:v>
                </c:pt>
                <c:pt idx="1">
                  <c:v>0.5</c:v>
                </c:pt>
                <c:pt idx="2">
                  <c:v>0.16</c:v>
                </c:pt>
              </c:numCache>
            </c:numRef>
          </c:val>
          <c:extLst xmlns:c16r2="http://schemas.microsoft.com/office/drawing/2015/06/chart">
            <c:ext xmlns:c16="http://schemas.microsoft.com/office/drawing/2014/chart" uri="{C3380CC4-5D6E-409C-BE32-E72D297353CC}">
              <c16:uniqueId val="{0000000D-69A5-4724-A6FF-4148FE5C522F}"/>
            </c:ext>
          </c:extLst>
        </c:ser>
        <c:dLbls>
          <c:showLegendKey val="0"/>
          <c:showVal val="0"/>
          <c:showCatName val="0"/>
          <c:showSerName val="0"/>
          <c:showPercent val="0"/>
          <c:showBubbleSize val="0"/>
          <c:showLeaderLines val="0"/>
        </c:dLbls>
        <c:firstSliceAng val="330"/>
        <c:holeSize val="50"/>
      </c:doughnutChart>
    </c:plotArea>
    <c:plotVisOnly val="1"/>
    <c:dispBlanksAs val="gap"/>
    <c:showDLblsOverMax val="0"/>
  </c:chart>
  <c:txPr>
    <a:bodyPr/>
    <a:lstStyle/>
    <a:p>
      <a:pPr>
        <a:defRPr sz="900">
          <a:latin typeface="Verdana" panose="020B0604030504040204" pitchFamily="34" charset="0"/>
          <a:ea typeface="Verdana" panose="020B0604030504040204" pitchFamily="34" charset="0"/>
          <a:cs typeface="Verdana" panose="020B0604030504040204" pitchFamily="34" charset="0"/>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200" b="1" dirty="0" smtClean="0">
                <a:solidFill>
                  <a:schemeClr val="tx1"/>
                </a:solidFill>
                <a:latin typeface="Georgia" panose="02040502050405020303" pitchFamily="18" charset="0"/>
              </a:rPr>
              <a:t>%</a:t>
            </a:r>
            <a:r>
              <a:rPr lang="en-US" sz="1200" b="1" baseline="0" dirty="0" smtClean="0">
                <a:solidFill>
                  <a:schemeClr val="tx1"/>
                </a:solidFill>
                <a:latin typeface="Georgia" panose="02040502050405020303" pitchFamily="18" charset="0"/>
              </a:rPr>
              <a:t> of Respondents Increasing 2018 Spend </a:t>
            </a:r>
            <a:br>
              <a:rPr lang="en-US" sz="1200" b="1" baseline="0" dirty="0" smtClean="0">
                <a:solidFill>
                  <a:schemeClr val="tx1"/>
                </a:solidFill>
                <a:latin typeface="Georgia" panose="02040502050405020303" pitchFamily="18" charset="0"/>
              </a:rPr>
            </a:br>
            <a:r>
              <a:rPr lang="en-US" sz="1200" b="1" baseline="0" dirty="0" smtClean="0">
                <a:solidFill>
                  <a:schemeClr val="tx1"/>
                </a:solidFill>
                <a:latin typeface="Georgia" panose="02040502050405020303" pitchFamily="18" charset="0"/>
              </a:rPr>
              <a:t>by Category</a:t>
            </a:r>
          </a:p>
          <a:p>
            <a:pPr>
              <a:defRPr sz="1862" b="0" i="0" u="none" strike="noStrike" kern="1200" spc="0" baseline="0">
                <a:solidFill>
                  <a:schemeClr val="tx1">
                    <a:lumMod val="65000"/>
                    <a:lumOff val="35000"/>
                  </a:schemeClr>
                </a:solidFill>
                <a:latin typeface="+mn-lt"/>
                <a:ea typeface="+mn-ea"/>
                <a:cs typeface="+mn-cs"/>
              </a:defRPr>
            </a:pPr>
            <a:r>
              <a:rPr lang="en-US" sz="900" b="0" cap="all" baseline="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Association Respondents</a:t>
            </a:r>
          </a:p>
        </c:rich>
      </c:tx>
      <c:overlay val="1"/>
      <c:spPr>
        <a:noFill/>
        <a:ln>
          <a:noFill/>
        </a:ln>
        <a:effectLst/>
      </c:spPr>
    </c:title>
    <c:autoTitleDeleted val="0"/>
    <c:plotArea>
      <c:layout>
        <c:manualLayout>
          <c:layoutTarget val="inner"/>
          <c:xMode val="edge"/>
          <c:yMode val="edge"/>
          <c:x val="0.0611335909400214"/>
          <c:y val="0.170534120734908"/>
          <c:w val="0.888056406143677"/>
          <c:h val="0.605215879265092"/>
        </c:manualLayout>
      </c:layout>
      <c:barChart>
        <c:barDir val="col"/>
        <c:grouping val="clustered"/>
        <c:varyColors val="0"/>
        <c:ser>
          <c:idx val="0"/>
          <c:order val="0"/>
          <c:tx>
            <c:strRef>
              <c:f>Sheet1!$B$1</c:f>
              <c:strCache>
                <c:ptCount val="1"/>
                <c:pt idx="0">
                  <c:v>Associations</c:v>
                </c:pt>
              </c:strCache>
            </c:strRef>
          </c:tx>
          <c:spPr>
            <a:solidFill>
              <a:srgbClr val="AB9DC0"/>
            </a:solidFill>
            <a:ln w="12700">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2"/>
                <c:pt idx="0">
                  <c:v>Personnel: 
Professional Staff</c:v>
                </c:pt>
                <c:pt idx="1">
                  <c:v>Public Relations &amp; Communications</c:v>
                </c:pt>
              </c:strCache>
            </c:strRef>
          </c:cat>
          <c:val>
            <c:numRef>
              <c:f>Sheet1!$B$2:$B$4</c:f>
              <c:numCache>
                <c:formatCode>0.0%</c:formatCode>
                <c:ptCount val="2"/>
                <c:pt idx="0">
                  <c:v>0.222</c:v>
                </c:pt>
                <c:pt idx="1">
                  <c:v>0.194</c:v>
                </c:pt>
              </c:numCache>
            </c:numRef>
          </c:val>
          <c:extLst xmlns:c16r2="http://schemas.microsoft.com/office/drawing/2015/06/chart">
            <c:ext xmlns:c16="http://schemas.microsoft.com/office/drawing/2014/chart" uri="{C3380CC4-5D6E-409C-BE32-E72D297353CC}">
              <c16:uniqueId val="{00000000-718F-45C8-9402-B478BD416258}"/>
            </c:ext>
          </c:extLst>
        </c:ser>
        <c:dLbls>
          <c:showLegendKey val="0"/>
          <c:showVal val="0"/>
          <c:showCatName val="0"/>
          <c:showSerName val="0"/>
          <c:showPercent val="0"/>
          <c:showBubbleSize val="0"/>
        </c:dLbls>
        <c:gapWidth val="200"/>
        <c:axId val="974902688"/>
        <c:axId val="974905440"/>
      </c:barChart>
      <c:catAx>
        <c:axId val="974902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974905440"/>
        <c:crosses val="autoZero"/>
        <c:auto val="1"/>
        <c:lblAlgn val="ctr"/>
        <c:lblOffset val="100"/>
        <c:noMultiLvlLbl val="0"/>
      </c:catAx>
      <c:valAx>
        <c:axId val="974905440"/>
        <c:scaling>
          <c:orientation val="minMax"/>
        </c:scaling>
        <c:delete val="1"/>
        <c:axPos val="l"/>
        <c:numFmt formatCode="0.0%" sourceLinked="1"/>
        <c:majorTickMark val="none"/>
        <c:minorTickMark val="none"/>
        <c:tickLblPos val="nextTo"/>
        <c:crossAx val="974902688"/>
        <c:crosses val="autoZero"/>
        <c:crossBetween val="between"/>
        <c:majorUnit val="0.35"/>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Georgia" panose="02040502050405020303" pitchFamily="18" charset="0"/>
                <a:ea typeface="+mn-ea"/>
                <a:cs typeface="+mn-cs"/>
              </a:defRPr>
            </a:pPr>
            <a:r>
              <a:rPr lang="en-US" sz="1200" b="1" i="0" baseline="0" dirty="0" smtClean="0">
                <a:solidFill>
                  <a:schemeClr val="tx1"/>
                </a:solidFill>
                <a:effectLst/>
                <a:latin typeface="Georgia" panose="02040502050405020303" pitchFamily="18" charset="0"/>
              </a:rPr>
              <a:t>% of Respondents Increasing 2018 Spend </a:t>
            </a:r>
            <a:br>
              <a:rPr lang="en-US" sz="1200" b="1" i="0" baseline="0" dirty="0" smtClean="0">
                <a:solidFill>
                  <a:schemeClr val="tx1"/>
                </a:solidFill>
                <a:effectLst/>
                <a:latin typeface="Georgia" panose="02040502050405020303" pitchFamily="18" charset="0"/>
              </a:rPr>
            </a:br>
            <a:r>
              <a:rPr lang="en-US" sz="1200" b="1" i="0" baseline="0" dirty="0" smtClean="0">
                <a:solidFill>
                  <a:schemeClr val="tx1"/>
                </a:solidFill>
                <a:effectLst/>
                <a:latin typeface="Georgia" panose="02040502050405020303" pitchFamily="18" charset="0"/>
              </a:rPr>
              <a:t>by Category</a:t>
            </a:r>
          </a:p>
          <a:p>
            <a:pPr>
              <a:defRPr sz="1200" b="0" i="0" u="none" strike="noStrike" kern="1200" spc="0" baseline="0">
                <a:solidFill>
                  <a:schemeClr val="tx1"/>
                </a:solidFill>
                <a:latin typeface="Georgia" panose="02040502050405020303" pitchFamily="18" charset="0"/>
                <a:ea typeface="+mn-ea"/>
                <a:cs typeface="+mn-cs"/>
              </a:defRPr>
            </a:pPr>
            <a:r>
              <a:rPr lang="en-US" sz="900" b="0" i="0" cap="all" baseline="0" dirty="0" smtClean="0">
                <a:solidFill>
                  <a:schemeClr val="bg1">
                    <a:lumMod val="50000"/>
                  </a:schemeClr>
                </a:solidFill>
                <a:effectLst/>
                <a:latin typeface="Verdana" panose="020B0604030504040204" pitchFamily="34" charset="0"/>
                <a:ea typeface="Verdana" panose="020B0604030504040204" pitchFamily="34" charset="0"/>
                <a:cs typeface="Verdana" panose="020B0604030504040204" pitchFamily="34" charset="0"/>
              </a:rPr>
              <a:t>Corporate Respondents</a:t>
            </a:r>
            <a:endParaRPr lang="en-US" sz="900" b="0" cap="all" baseline="0" dirty="0">
              <a:solidFill>
                <a:schemeClr val="bg1">
                  <a:lumMod val="50000"/>
                </a:schemeClr>
              </a:solidFill>
              <a:effectLst/>
              <a:latin typeface="Verdana" panose="020B0604030504040204" pitchFamily="34" charset="0"/>
              <a:ea typeface="Verdana" panose="020B0604030504040204" pitchFamily="34" charset="0"/>
              <a:cs typeface="Verdana" panose="020B0604030504040204" pitchFamily="34" charset="0"/>
            </a:endParaRPr>
          </a:p>
        </c:rich>
      </c:tx>
      <c:overlay val="1"/>
      <c:spPr>
        <a:noFill/>
        <a:ln>
          <a:noFill/>
        </a:ln>
        <a:effectLst/>
      </c:spPr>
    </c:title>
    <c:autoTitleDeleted val="0"/>
    <c:plotArea>
      <c:layout>
        <c:manualLayout>
          <c:layoutTarget val="inner"/>
          <c:xMode val="edge"/>
          <c:yMode val="edge"/>
          <c:x val="0.0611335909400214"/>
          <c:y val="0.170534120734908"/>
          <c:w val="0.888056406143677"/>
          <c:h val="0.605215879265092"/>
        </c:manualLayout>
      </c:layout>
      <c:barChart>
        <c:barDir val="col"/>
        <c:grouping val="clustered"/>
        <c:varyColors val="0"/>
        <c:ser>
          <c:idx val="1"/>
          <c:order val="0"/>
          <c:tx>
            <c:strRef>
              <c:f>Sheet1!$B$1</c:f>
              <c:strCache>
                <c:ptCount val="1"/>
                <c:pt idx="0">
                  <c:v>Corporations</c:v>
                </c:pt>
              </c:strCache>
            </c:strRef>
          </c:tx>
          <c:spPr>
            <a:solidFill>
              <a:srgbClr val="6FB1C7"/>
            </a:solidFill>
            <a:ln w="12700">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2"/>
                <c:pt idx="0">
                  <c:v>Personnel: 
Professional Staff</c:v>
                </c:pt>
                <c:pt idx="1">
                  <c:v>Professional Services: 
Contract Lobbyists</c:v>
                </c:pt>
              </c:strCache>
            </c:strRef>
          </c:cat>
          <c:val>
            <c:numRef>
              <c:f>Sheet1!$B$2:$B$4</c:f>
              <c:numCache>
                <c:formatCode>0.0%</c:formatCode>
                <c:ptCount val="2"/>
                <c:pt idx="0">
                  <c:v>0.273</c:v>
                </c:pt>
                <c:pt idx="1">
                  <c:v>0.121</c:v>
                </c:pt>
              </c:numCache>
            </c:numRef>
          </c:val>
          <c:extLst xmlns:c16r2="http://schemas.microsoft.com/office/drawing/2015/06/chart">
            <c:ext xmlns:c16="http://schemas.microsoft.com/office/drawing/2014/chart" uri="{C3380CC4-5D6E-409C-BE32-E72D297353CC}">
              <c16:uniqueId val="{00000002-718F-45C8-9402-B478BD416258}"/>
            </c:ext>
          </c:extLst>
        </c:ser>
        <c:dLbls>
          <c:showLegendKey val="0"/>
          <c:showVal val="0"/>
          <c:showCatName val="0"/>
          <c:showSerName val="0"/>
          <c:showPercent val="0"/>
          <c:showBubbleSize val="0"/>
        </c:dLbls>
        <c:gapWidth val="200"/>
        <c:axId val="974928832"/>
        <c:axId val="974931584"/>
      </c:barChart>
      <c:catAx>
        <c:axId val="974928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974931584"/>
        <c:crosses val="autoZero"/>
        <c:auto val="1"/>
        <c:lblAlgn val="ctr"/>
        <c:lblOffset val="100"/>
        <c:noMultiLvlLbl val="0"/>
      </c:catAx>
      <c:valAx>
        <c:axId val="974931584"/>
        <c:scaling>
          <c:orientation val="minMax"/>
        </c:scaling>
        <c:delete val="1"/>
        <c:axPos val="l"/>
        <c:numFmt formatCode="0.0%" sourceLinked="1"/>
        <c:majorTickMark val="none"/>
        <c:minorTickMark val="none"/>
        <c:tickLblPos val="nextTo"/>
        <c:crossAx val="974928832"/>
        <c:crosses val="autoZero"/>
        <c:crossBetween val="between"/>
        <c:majorUnit val="0.35"/>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2"/>
    </mc:Choice>
    <mc:Fallback>
      <c:style val="22"/>
    </mc:Fallback>
  </mc:AlternateContent>
  <c:chart>
    <c:title>
      <c:tx>
        <c:rich>
          <a:bodyPr/>
          <a:lstStyle/>
          <a:p>
            <a:pPr>
              <a:defRPr/>
            </a:pPr>
            <a:r>
              <a:rPr lang="en-US" dirty="0" smtClean="0">
                <a:latin typeface="Georgia" panose="02040502050405020303" pitchFamily="18" charset="0"/>
              </a:rPr>
              <a:t>2017-to-2018 Staffing</a:t>
            </a:r>
            <a:r>
              <a:rPr lang="en-US" baseline="0" dirty="0" smtClean="0">
                <a:latin typeface="Georgia" panose="02040502050405020303" pitchFamily="18" charset="0"/>
              </a:rPr>
              <a:t> Projections </a:t>
            </a:r>
          </a:p>
          <a:p>
            <a:pPr>
              <a:defRPr/>
            </a:pPr>
            <a:r>
              <a:rPr lang="en-US" sz="900" b="0" i="0" baseline="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ASSOCIATION RESPONDENTS</a:t>
            </a:r>
            <a:endParaRPr lang="en-US" sz="900" b="0" i="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c:rich>
      </c:tx>
      <c:overlay val="0"/>
    </c:title>
    <c:autoTitleDeleted val="0"/>
    <c:plotArea>
      <c:layout>
        <c:manualLayout>
          <c:layoutTarget val="inner"/>
          <c:xMode val="edge"/>
          <c:yMode val="edge"/>
          <c:x val="0.23188351456068"/>
          <c:y val="0.266245844269466"/>
          <c:w val="0.498931696037995"/>
          <c:h val="0.698504374453194"/>
        </c:manualLayout>
      </c:layout>
      <c:doughnutChart>
        <c:varyColors val="1"/>
        <c:ser>
          <c:idx val="0"/>
          <c:order val="0"/>
          <c:tx>
            <c:strRef>
              <c:f>Sheet1!$B$1</c:f>
              <c:strCache>
                <c:ptCount val="1"/>
                <c:pt idx="0">
                  <c:v>Association Respondents</c:v>
                </c:pt>
              </c:strCache>
            </c:strRef>
          </c:tx>
          <c:spPr>
            <a:effectLst/>
          </c:spPr>
          <c:dPt>
            <c:idx val="0"/>
            <c:bubble3D val="0"/>
            <c:spPr>
              <a:solidFill>
                <a:srgbClr val="AB9DC0"/>
              </a:solidFill>
              <a:ln>
                <a:solidFill>
                  <a:schemeClr val="bg1"/>
                </a:solidFill>
              </a:ln>
              <a:effectLst/>
            </c:spPr>
            <c:extLst xmlns:c16r2="http://schemas.microsoft.com/office/drawing/2015/06/chart">
              <c:ext xmlns:c16="http://schemas.microsoft.com/office/drawing/2014/chart" uri="{C3380CC4-5D6E-409C-BE32-E72D297353CC}">
                <c16:uniqueId val="{00000001-DF97-4206-9A69-79EB0AE1AC47}"/>
              </c:ext>
            </c:extLst>
          </c:dPt>
          <c:dPt>
            <c:idx val="1"/>
            <c:bubble3D val="0"/>
            <c:spPr>
              <a:solidFill>
                <a:srgbClr val="DDD7E6"/>
              </a:solidFill>
              <a:ln>
                <a:solidFill>
                  <a:schemeClr val="bg1"/>
                </a:solidFill>
              </a:ln>
              <a:effectLst/>
            </c:spPr>
            <c:extLst xmlns:c16r2="http://schemas.microsoft.com/office/drawing/2015/06/chart">
              <c:ext xmlns:c16="http://schemas.microsoft.com/office/drawing/2014/chart" uri="{C3380CC4-5D6E-409C-BE32-E72D297353CC}">
                <c16:uniqueId val="{00000003-DF97-4206-9A69-79EB0AE1AC47}"/>
              </c:ext>
            </c:extLst>
          </c:dPt>
          <c:dPt>
            <c:idx val="2"/>
            <c:bubble3D val="0"/>
            <c:spPr>
              <a:solidFill>
                <a:srgbClr val="C7BDD2"/>
              </a:solidFill>
              <a:ln>
                <a:solidFill>
                  <a:schemeClr val="bg1"/>
                </a:solidFill>
              </a:ln>
              <a:effectLst/>
            </c:spPr>
            <c:extLst xmlns:c16r2="http://schemas.microsoft.com/office/drawing/2015/06/chart">
              <c:ext xmlns:c16="http://schemas.microsoft.com/office/drawing/2014/chart" uri="{C3380CC4-5D6E-409C-BE32-E72D297353CC}">
                <c16:uniqueId val="{00000005-DF97-4206-9A69-79EB0AE1AC47}"/>
              </c:ext>
            </c:extLst>
          </c:dPt>
          <c:dPt>
            <c:idx val="3"/>
            <c:bubble3D val="0"/>
            <c:extLst xmlns:c16r2="http://schemas.microsoft.com/office/drawing/2015/06/chart">
              <c:ext xmlns:c16="http://schemas.microsoft.com/office/drawing/2014/chart" uri="{C3380CC4-5D6E-409C-BE32-E72D297353CC}">
                <c16:uniqueId val="{00000006-DF97-4206-9A69-79EB0AE1AC47}"/>
              </c:ext>
            </c:extLst>
          </c:dPt>
          <c:dPt>
            <c:idx val="4"/>
            <c:bubble3D val="0"/>
            <c:extLst xmlns:c16r2="http://schemas.microsoft.com/office/drawing/2015/06/chart">
              <c:ext xmlns:c16="http://schemas.microsoft.com/office/drawing/2014/chart" uri="{C3380CC4-5D6E-409C-BE32-E72D297353CC}">
                <c16:uniqueId val="{00000007-DF97-4206-9A69-79EB0AE1AC47}"/>
              </c:ext>
            </c:extLst>
          </c:dPt>
          <c:dPt>
            <c:idx val="5"/>
            <c:bubble3D val="0"/>
            <c:extLst xmlns:c16r2="http://schemas.microsoft.com/office/drawing/2015/06/chart">
              <c:ext xmlns:c16="http://schemas.microsoft.com/office/drawing/2014/chart" uri="{C3380CC4-5D6E-409C-BE32-E72D297353CC}">
                <c16:uniqueId val="{00000008-DF97-4206-9A69-79EB0AE1AC47}"/>
              </c:ext>
            </c:extLst>
          </c:dPt>
          <c:dPt>
            <c:idx val="6"/>
            <c:bubble3D val="0"/>
            <c:extLst xmlns:c16r2="http://schemas.microsoft.com/office/drawing/2015/06/chart">
              <c:ext xmlns:c16="http://schemas.microsoft.com/office/drawing/2014/chart" uri="{C3380CC4-5D6E-409C-BE32-E72D297353CC}">
                <c16:uniqueId val="{00000009-DF97-4206-9A69-79EB0AE1AC47}"/>
              </c:ext>
            </c:extLst>
          </c:dPt>
          <c:dPt>
            <c:idx val="7"/>
            <c:bubble3D val="0"/>
            <c:extLst xmlns:c16r2="http://schemas.microsoft.com/office/drawing/2015/06/chart">
              <c:ext xmlns:c16="http://schemas.microsoft.com/office/drawing/2014/chart" uri="{C3380CC4-5D6E-409C-BE32-E72D297353CC}">
                <c16:uniqueId val="{0000000A-DF97-4206-9A69-79EB0AE1AC47}"/>
              </c:ext>
            </c:extLst>
          </c:dPt>
          <c:dPt>
            <c:idx val="8"/>
            <c:bubble3D val="0"/>
            <c:extLst xmlns:c16r2="http://schemas.microsoft.com/office/drawing/2015/06/chart">
              <c:ext xmlns:c16="http://schemas.microsoft.com/office/drawing/2014/chart" uri="{C3380CC4-5D6E-409C-BE32-E72D297353CC}">
                <c16:uniqueId val="{0000000B-DF97-4206-9A69-79EB0AE1AC47}"/>
              </c:ext>
            </c:extLst>
          </c:dPt>
          <c:dPt>
            <c:idx val="9"/>
            <c:bubble3D val="0"/>
            <c:extLst xmlns:c16r2="http://schemas.microsoft.com/office/drawing/2015/06/chart">
              <c:ext xmlns:c16="http://schemas.microsoft.com/office/drawing/2014/chart" uri="{C3380CC4-5D6E-409C-BE32-E72D297353CC}">
                <c16:uniqueId val="{0000000C-DF97-4206-9A69-79EB0AE1AC47}"/>
              </c:ext>
            </c:extLst>
          </c:dPt>
          <c:dLbls>
            <c:dLbl>
              <c:idx val="0"/>
              <c:layout>
                <c:manualLayout>
                  <c:x val="0.136408847331583"/>
                  <c:y val="0.115740594925634"/>
                </c:manualLayout>
              </c:layou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1-DF97-4206-9A69-79EB0AE1AC47}"/>
                </c:ext>
                <c:ext xmlns:c15="http://schemas.microsoft.com/office/drawing/2012/chart" uri="{CE6537A1-D6FC-4f65-9D91-7224C49458BB}"/>
              </c:extLst>
            </c:dLbl>
            <c:dLbl>
              <c:idx val="1"/>
              <c:layout>
                <c:manualLayout>
                  <c:x val="-0.148774879702537"/>
                  <c:y val="0.00277734033245844"/>
                </c:manualLayout>
              </c:layout>
              <c:showLegendKey val="0"/>
              <c:showVal val="0"/>
              <c:showCatName val="1"/>
              <c:showSerName val="0"/>
              <c:showPercent val="1"/>
              <c:showBubbleSize val="0"/>
              <c:separator>
</c:separator>
              <c:extLst xmlns:c16r2="http://schemas.microsoft.com/office/drawing/2015/06/chart">
                <c:ext xmlns:c16="http://schemas.microsoft.com/office/drawing/2014/chart" uri="{C3380CC4-5D6E-409C-BE32-E72D297353CC}">
                  <c16:uniqueId val="{00000003-DF97-4206-9A69-79EB0AE1AC47}"/>
                </c:ext>
                <c:ext xmlns:c15="http://schemas.microsoft.com/office/drawing/2012/chart" uri="{CE6537A1-D6FC-4f65-9D91-7224C49458BB}"/>
              </c:extLst>
            </c:dLbl>
            <c:dLbl>
              <c:idx val="2"/>
              <c:delete val="1"/>
              <c:extLst xmlns:c16r2="http://schemas.microsoft.com/office/drawing/2015/06/chart">
                <c:ext xmlns:c16="http://schemas.microsoft.com/office/drawing/2014/chart" uri="{C3380CC4-5D6E-409C-BE32-E72D297353CC}">
                  <c16:uniqueId val="{00000005-DF97-4206-9A69-79EB0AE1AC47}"/>
                </c:ext>
                <c:ext xmlns:c15="http://schemas.microsoft.com/office/drawing/2012/chart" uri="{CE6537A1-D6FC-4f65-9D91-7224C49458BB}"/>
              </c:extLst>
            </c:dLbl>
            <c:dLbl>
              <c:idx val="4"/>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07-DF97-4206-9A69-79EB0AE1AC47}"/>
                </c:ext>
                <c:ext xmlns:c15="http://schemas.microsoft.com/office/drawing/2012/chart" uri="{CE6537A1-D6FC-4f65-9D91-7224C49458BB}"/>
              </c:extLst>
            </c:dLbl>
            <c:dLbl>
              <c:idx val="5"/>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08-DF97-4206-9A69-79EB0AE1AC47}"/>
                </c:ext>
                <c:ext xmlns:c15="http://schemas.microsoft.com/office/drawing/2012/chart" uri="{CE6537A1-D6FC-4f65-9D91-7224C49458BB}"/>
              </c:extLst>
            </c:dLbl>
            <c:dLbl>
              <c:idx val="6"/>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9-DF97-4206-9A69-79EB0AE1AC47}"/>
                </c:ext>
                <c:ext xmlns:c15="http://schemas.microsoft.com/office/drawing/2012/chart" uri="{CE6537A1-D6FC-4f65-9D91-7224C49458BB}"/>
              </c:extLst>
            </c:dLbl>
            <c:dLbl>
              <c:idx val="7"/>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A-DF97-4206-9A69-79EB0AE1AC47}"/>
                </c:ext>
                <c:ext xmlns:c15="http://schemas.microsoft.com/office/drawing/2012/chart" uri="{CE6537A1-D6FC-4f65-9D91-7224C49458BB}"/>
              </c:extLst>
            </c:dLbl>
            <c:dLbl>
              <c:idx val="8"/>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B-DF97-4206-9A69-79EB0AE1AC47}"/>
                </c:ext>
                <c:ext xmlns:c15="http://schemas.microsoft.com/office/drawing/2012/chart" uri="{CE6537A1-D6FC-4f65-9D91-7224C49458BB}"/>
              </c:extLst>
            </c:dLbl>
            <c:dLbl>
              <c:idx val="9"/>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C-DF97-4206-9A69-79EB0AE1AC47}"/>
                </c:ext>
                <c:ext xmlns:c15="http://schemas.microsoft.com/office/drawing/2012/chart" uri="{CE6537A1-D6FC-4f65-9D91-7224C49458BB}"/>
              </c:extLst>
            </c:dLbl>
            <c:spPr>
              <a:noFill/>
              <a:ln>
                <a:noFill/>
              </a:ln>
              <a:effectLst/>
            </c:spPr>
            <c:txPr>
              <a:bodyPr/>
              <a:lstStyle/>
              <a:p>
                <a:pPr>
                  <a:defRPr sz="900" i="0">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0"/>
            <c:showCatName val="1"/>
            <c:showSerName val="0"/>
            <c:showPercent val="1"/>
            <c:showBubbleSize val="0"/>
            <c:separator>
</c:separator>
            <c:showLeaderLines val="0"/>
            <c:extLst xmlns:c16r2="http://schemas.microsoft.com/office/drawing/2015/06/chart">
              <c:ext xmlns:c15="http://schemas.microsoft.com/office/drawing/2012/chart" uri="{CE6537A1-D6FC-4f65-9D91-7224C49458BB}"/>
            </c:extLst>
          </c:dLbls>
          <c:cat>
            <c:strRef>
              <c:f>Sheet1!$A$2:$A$4</c:f>
              <c:strCache>
                <c:ptCount val="3"/>
                <c:pt idx="0">
                  <c:v>INCREASE</c:v>
                </c:pt>
                <c:pt idx="1">
                  <c:v>NO CHANGE</c:v>
                </c:pt>
                <c:pt idx="2">
                  <c:v>DECREASE</c:v>
                </c:pt>
              </c:strCache>
            </c:strRef>
          </c:cat>
          <c:val>
            <c:numRef>
              <c:f>Sheet1!$B$2:$B$4</c:f>
              <c:numCache>
                <c:formatCode>0%</c:formatCode>
                <c:ptCount val="3"/>
                <c:pt idx="0">
                  <c:v>0.24</c:v>
                </c:pt>
                <c:pt idx="1">
                  <c:v>0.7</c:v>
                </c:pt>
                <c:pt idx="2">
                  <c:v>0.07</c:v>
                </c:pt>
              </c:numCache>
            </c:numRef>
          </c:val>
          <c:extLst xmlns:c16r2="http://schemas.microsoft.com/office/drawing/2015/06/chart">
            <c:ext xmlns:c16="http://schemas.microsoft.com/office/drawing/2014/chart" uri="{C3380CC4-5D6E-409C-BE32-E72D297353CC}">
              <c16:uniqueId val="{0000000D-DF97-4206-9A69-79EB0AE1AC47}"/>
            </c:ext>
          </c:extLst>
        </c:ser>
        <c:dLbls>
          <c:showLegendKey val="0"/>
          <c:showVal val="0"/>
          <c:showCatName val="0"/>
          <c:showSerName val="0"/>
          <c:showPercent val="0"/>
          <c:showBubbleSize val="0"/>
          <c:showLeaderLines val="0"/>
        </c:dLbls>
        <c:firstSliceAng val="63"/>
        <c:holeSize val="50"/>
      </c:doughnutChart>
    </c:plotArea>
    <c:plotVisOnly val="1"/>
    <c:dispBlanksAs val="gap"/>
    <c:showDLblsOverMax val="0"/>
  </c:chart>
  <c:txPr>
    <a:bodyPr/>
    <a:lstStyle/>
    <a:p>
      <a:pPr>
        <a:defRPr sz="1000">
          <a:latin typeface="Gill Sans MT" panose="020B0502020104020203" pitchFamily="34" charset="0"/>
        </a:defRPr>
      </a:pPr>
      <a:endParaRPr lang="en-US"/>
    </a:p>
  </c:txPr>
  <c:externalData r:id="rId1">
    <c:autoUpdate val="0"/>
  </c:externalData>
  <c:userShapes r:id="rId2"/>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2"/>
    </mc:Choice>
    <mc:Fallback>
      <c:style val="22"/>
    </mc:Fallback>
  </mc:AlternateContent>
  <c:chart>
    <c:title>
      <c:tx>
        <c:rich>
          <a:bodyPr/>
          <a:lstStyle/>
          <a:p>
            <a:pPr>
              <a:defRPr/>
            </a:pPr>
            <a:r>
              <a:rPr lang="en-US" sz="1200" dirty="0" smtClean="0">
                <a:latin typeface="Georgia" panose="02040502050405020303" pitchFamily="18" charset="0"/>
              </a:rPr>
              <a:t>2017-to-2018 Staffing </a:t>
            </a:r>
            <a:r>
              <a:rPr lang="en-US" sz="1200" baseline="0" dirty="0" smtClean="0">
                <a:latin typeface="Georgia" panose="02040502050405020303" pitchFamily="18" charset="0"/>
              </a:rPr>
              <a:t>Projections </a:t>
            </a:r>
            <a:r>
              <a:rPr lang="en-US" sz="900" i="0" baseline="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
            </a:r>
            <a:br>
              <a:rPr lang="en-US" sz="900" i="0" baseline="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br>
            <a:r>
              <a:rPr lang="en-US" sz="900" b="0" i="0" baseline="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CORPORATE RESPONDENTS</a:t>
            </a:r>
            <a:endParaRPr lang="en-US" b="0" i="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c:rich>
      </c:tx>
      <c:overlay val="0"/>
    </c:title>
    <c:autoTitleDeleted val="0"/>
    <c:plotArea>
      <c:layout>
        <c:manualLayout>
          <c:layoutTarget val="inner"/>
          <c:xMode val="edge"/>
          <c:yMode val="edge"/>
          <c:x val="0.23188351456068"/>
          <c:y val="0.266245844269466"/>
          <c:w val="0.498931696037995"/>
          <c:h val="0.698504374453194"/>
        </c:manualLayout>
      </c:layout>
      <c:doughnutChart>
        <c:varyColors val="1"/>
        <c:ser>
          <c:idx val="0"/>
          <c:order val="0"/>
          <c:tx>
            <c:strRef>
              <c:f>Sheet1!$B$1</c:f>
              <c:strCache>
                <c:ptCount val="1"/>
                <c:pt idx="0">
                  <c:v>Corporate Respondents</c:v>
                </c:pt>
              </c:strCache>
            </c:strRef>
          </c:tx>
          <c:spPr>
            <a:effectLst/>
          </c:spPr>
          <c:dPt>
            <c:idx val="0"/>
            <c:bubble3D val="0"/>
            <c:spPr>
              <a:solidFill>
                <a:srgbClr val="6FB1C7"/>
              </a:solidFill>
              <a:ln>
                <a:solidFill>
                  <a:schemeClr val="bg1"/>
                </a:solidFill>
              </a:ln>
              <a:effectLst/>
            </c:spPr>
            <c:extLst xmlns:c16r2="http://schemas.microsoft.com/office/drawing/2015/06/chart">
              <c:ext xmlns:c16="http://schemas.microsoft.com/office/drawing/2014/chart" uri="{C3380CC4-5D6E-409C-BE32-E72D297353CC}">
                <c16:uniqueId val="{00000001-E2FE-416E-B45C-5FB97F3122DB}"/>
              </c:ext>
            </c:extLst>
          </c:dPt>
          <c:dPt>
            <c:idx val="1"/>
            <c:bubble3D val="0"/>
            <c:spPr>
              <a:solidFill>
                <a:srgbClr val="C5DFE9"/>
              </a:solidFill>
              <a:ln>
                <a:solidFill>
                  <a:schemeClr val="bg1"/>
                </a:solidFill>
              </a:ln>
              <a:effectLst/>
            </c:spPr>
            <c:extLst xmlns:c16r2="http://schemas.microsoft.com/office/drawing/2015/06/chart">
              <c:ext xmlns:c16="http://schemas.microsoft.com/office/drawing/2014/chart" uri="{C3380CC4-5D6E-409C-BE32-E72D297353CC}">
                <c16:uniqueId val="{00000003-E2FE-416E-B45C-5FB97F3122DB}"/>
              </c:ext>
            </c:extLst>
          </c:dPt>
          <c:dPt>
            <c:idx val="2"/>
            <c:bubble3D val="0"/>
            <c:spPr>
              <a:solidFill>
                <a:srgbClr val="90CAD4"/>
              </a:solidFill>
              <a:ln>
                <a:solidFill>
                  <a:schemeClr val="bg1"/>
                </a:solidFill>
              </a:ln>
              <a:effectLst/>
            </c:spPr>
            <c:extLst xmlns:c16r2="http://schemas.microsoft.com/office/drawing/2015/06/chart">
              <c:ext xmlns:c16="http://schemas.microsoft.com/office/drawing/2014/chart" uri="{C3380CC4-5D6E-409C-BE32-E72D297353CC}">
                <c16:uniqueId val="{00000005-E2FE-416E-B45C-5FB97F3122DB}"/>
              </c:ext>
            </c:extLst>
          </c:dPt>
          <c:dPt>
            <c:idx val="3"/>
            <c:bubble3D val="0"/>
            <c:extLst xmlns:c16r2="http://schemas.microsoft.com/office/drawing/2015/06/chart">
              <c:ext xmlns:c16="http://schemas.microsoft.com/office/drawing/2014/chart" uri="{C3380CC4-5D6E-409C-BE32-E72D297353CC}">
                <c16:uniqueId val="{00000006-E2FE-416E-B45C-5FB97F3122DB}"/>
              </c:ext>
            </c:extLst>
          </c:dPt>
          <c:dPt>
            <c:idx val="4"/>
            <c:bubble3D val="0"/>
            <c:extLst xmlns:c16r2="http://schemas.microsoft.com/office/drawing/2015/06/chart">
              <c:ext xmlns:c16="http://schemas.microsoft.com/office/drawing/2014/chart" uri="{C3380CC4-5D6E-409C-BE32-E72D297353CC}">
                <c16:uniqueId val="{00000007-E2FE-416E-B45C-5FB97F3122DB}"/>
              </c:ext>
            </c:extLst>
          </c:dPt>
          <c:dPt>
            <c:idx val="5"/>
            <c:bubble3D val="0"/>
            <c:extLst xmlns:c16r2="http://schemas.microsoft.com/office/drawing/2015/06/chart">
              <c:ext xmlns:c16="http://schemas.microsoft.com/office/drawing/2014/chart" uri="{C3380CC4-5D6E-409C-BE32-E72D297353CC}">
                <c16:uniqueId val="{00000008-E2FE-416E-B45C-5FB97F3122DB}"/>
              </c:ext>
            </c:extLst>
          </c:dPt>
          <c:dPt>
            <c:idx val="6"/>
            <c:bubble3D val="0"/>
            <c:extLst xmlns:c16r2="http://schemas.microsoft.com/office/drawing/2015/06/chart">
              <c:ext xmlns:c16="http://schemas.microsoft.com/office/drawing/2014/chart" uri="{C3380CC4-5D6E-409C-BE32-E72D297353CC}">
                <c16:uniqueId val="{00000009-E2FE-416E-B45C-5FB97F3122DB}"/>
              </c:ext>
            </c:extLst>
          </c:dPt>
          <c:dPt>
            <c:idx val="7"/>
            <c:bubble3D val="0"/>
            <c:extLst xmlns:c16r2="http://schemas.microsoft.com/office/drawing/2015/06/chart">
              <c:ext xmlns:c16="http://schemas.microsoft.com/office/drawing/2014/chart" uri="{C3380CC4-5D6E-409C-BE32-E72D297353CC}">
                <c16:uniqueId val="{0000000A-E2FE-416E-B45C-5FB97F3122DB}"/>
              </c:ext>
            </c:extLst>
          </c:dPt>
          <c:dPt>
            <c:idx val="8"/>
            <c:bubble3D val="0"/>
            <c:extLst xmlns:c16r2="http://schemas.microsoft.com/office/drawing/2015/06/chart">
              <c:ext xmlns:c16="http://schemas.microsoft.com/office/drawing/2014/chart" uri="{C3380CC4-5D6E-409C-BE32-E72D297353CC}">
                <c16:uniqueId val="{0000000B-E2FE-416E-B45C-5FB97F3122DB}"/>
              </c:ext>
            </c:extLst>
          </c:dPt>
          <c:dPt>
            <c:idx val="9"/>
            <c:bubble3D val="0"/>
            <c:extLst xmlns:c16r2="http://schemas.microsoft.com/office/drawing/2015/06/chart">
              <c:ext xmlns:c16="http://schemas.microsoft.com/office/drawing/2014/chart" uri="{C3380CC4-5D6E-409C-BE32-E72D297353CC}">
                <c16:uniqueId val="{0000000C-E2FE-416E-B45C-5FB97F3122DB}"/>
              </c:ext>
            </c:extLst>
          </c:dPt>
          <c:dLbls>
            <c:dLbl>
              <c:idx val="0"/>
              <c:layout>
                <c:manualLayout>
                  <c:x val="0.137400754593176"/>
                  <c:y val="0.0712957130358705"/>
                </c:manualLayout>
              </c:layou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1-E2FE-416E-B45C-5FB97F3122DB}"/>
                </c:ext>
                <c:ext xmlns:c15="http://schemas.microsoft.com/office/drawing/2012/chart" uri="{CE6537A1-D6FC-4f65-9D91-7224C49458BB}"/>
              </c:extLst>
            </c:dLbl>
            <c:dLbl>
              <c:idx val="1"/>
              <c:layout>
                <c:manualLayout>
                  <c:x val="-0.152276902887139"/>
                  <c:y val="-0.0138888888888889"/>
                </c:manualLayout>
              </c:layout>
              <c:showLegendKey val="0"/>
              <c:showVal val="0"/>
              <c:showCatName val="1"/>
              <c:showSerName val="0"/>
              <c:showPercent val="1"/>
              <c:showBubbleSize val="0"/>
              <c:separator>
</c:separator>
              <c:extLst xmlns:c16r2="http://schemas.microsoft.com/office/drawing/2015/06/chart">
                <c:ext xmlns:c16="http://schemas.microsoft.com/office/drawing/2014/chart" uri="{C3380CC4-5D6E-409C-BE32-E72D297353CC}">
                  <c16:uniqueId val="{00000003-E2FE-416E-B45C-5FB97F3122DB}"/>
                </c:ext>
                <c:ext xmlns:c15="http://schemas.microsoft.com/office/drawing/2012/chart" uri="{CE6537A1-D6FC-4f65-9D91-7224C49458BB}"/>
              </c:extLst>
            </c:dLbl>
            <c:dLbl>
              <c:idx val="2"/>
              <c:layout>
                <c:manualLayout>
                  <c:x val="0.169642935258093"/>
                  <c:y val="-0.0712961504811898"/>
                </c:manualLayout>
              </c:layout>
              <c:showLegendKey val="0"/>
              <c:showVal val="0"/>
              <c:showCatName val="1"/>
              <c:showSerName val="0"/>
              <c:showPercent val="1"/>
              <c:showBubbleSize val="0"/>
              <c:separator>
</c:separator>
              <c:extLst xmlns:c16r2="http://schemas.microsoft.com/office/drawing/2015/06/chart">
                <c:ext xmlns:c16="http://schemas.microsoft.com/office/drawing/2014/chart" uri="{C3380CC4-5D6E-409C-BE32-E72D297353CC}">
                  <c16:uniqueId val="{00000005-E2FE-416E-B45C-5FB97F3122DB}"/>
                </c:ext>
                <c:ext xmlns:c15="http://schemas.microsoft.com/office/drawing/2012/chart" uri="{CE6537A1-D6FC-4f65-9D91-7224C49458BB}"/>
              </c:extLst>
            </c:dLbl>
            <c:dLbl>
              <c:idx val="4"/>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07-E2FE-416E-B45C-5FB97F3122DB}"/>
                </c:ext>
                <c:ext xmlns:c15="http://schemas.microsoft.com/office/drawing/2012/chart" uri="{CE6537A1-D6FC-4f65-9D91-7224C49458BB}"/>
              </c:extLst>
            </c:dLbl>
            <c:dLbl>
              <c:idx val="5"/>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08-E2FE-416E-B45C-5FB97F3122DB}"/>
                </c:ext>
                <c:ext xmlns:c15="http://schemas.microsoft.com/office/drawing/2012/chart" uri="{CE6537A1-D6FC-4f65-9D91-7224C49458BB}"/>
              </c:extLst>
            </c:dLbl>
            <c:dLbl>
              <c:idx val="6"/>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9-E2FE-416E-B45C-5FB97F3122DB}"/>
                </c:ext>
                <c:ext xmlns:c15="http://schemas.microsoft.com/office/drawing/2012/chart" uri="{CE6537A1-D6FC-4f65-9D91-7224C49458BB}"/>
              </c:extLst>
            </c:dLbl>
            <c:dLbl>
              <c:idx val="7"/>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A-E2FE-416E-B45C-5FB97F3122DB}"/>
                </c:ext>
                <c:ext xmlns:c15="http://schemas.microsoft.com/office/drawing/2012/chart" uri="{CE6537A1-D6FC-4f65-9D91-7224C49458BB}"/>
              </c:extLst>
            </c:dLbl>
            <c:dLbl>
              <c:idx val="8"/>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B-E2FE-416E-B45C-5FB97F3122DB}"/>
                </c:ext>
                <c:ext xmlns:c15="http://schemas.microsoft.com/office/drawing/2012/chart" uri="{CE6537A1-D6FC-4f65-9D91-7224C49458BB}"/>
              </c:extLst>
            </c:dLbl>
            <c:dLbl>
              <c:idx val="9"/>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C-E2FE-416E-B45C-5FB97F3122DB}"/>
                </c:ext>
                <c:ext xmlns:c15="http://schemas.microsoft.com/office/drawing/2012/chart" uri="{CE6537A1-D6FC-4f65-9D91-7224C49458BB}"/>
              </c:extLst>
            </c:dLbl>
            <c:spPr>
              <a:noFill/>
              <a:ln>
                <a:noFill/>
              </a:ln>
              <a:effectLst/>
            </c:spPr>
            <c:txPr>
              <a:bodyPr/>
              <a:lstStyle/>
              <a:p>
                <a:pPr>
                  <a:defRPr sz="900" i="0">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0"/>
            <c:showCatName val="1"/>
            <c:showSerName val="0"/>
            <c:showPercent val="1"/>
            <c:showBubbleSize val="0"/>
            <c:separator>
</c:separator>
            <c:showLeaderLines val="0"/>
            <c:extLst xmlns:c16r2="http://schemas.microsoft.com/office/drawing/2015/06/chart">
              <c:ext xmlns:c15="http://schemas.microsoft.com/office/drawing/2012/chart" uri="{CE6537A1-D6FC-4f65-9D91-7224C49458BB}"/>
            </c:extLst>
          </c:dLbls>
          <c:cat>
            <c:strRef>
              <c:f>Sheet1!$A$2:$A$4</c:f>
              <c:strCache>
                <c:ptCount val="3"/>
                <c:pt idx="0">
                  <c:v>INCREASE</c:v>
                </c:pt>
                <c:pt idx="1">
                  <c:v>NO CHANGE</c:v>
                </c:pt>
                <c:pt idx="2">
                  <c:v>DECREASE</c:v>
                </c:pt>
              </c:strCache>
            </c:strRef>
          </c:cat>
          <c:val>
            <c:numRef>
              <c:f>Sheet1!$B$2:$B$4</c:f>
              <c:numCache>
                <c:formatCode>0%</c:formatCode>
                <c:ptCount val="3"/>
                <c:pt idx="0">
                  <c:v>0.34</c:v>
                </c:pt>
                <c:pt idx="1">
                  <c:v>0.5</c:v>
                </c:pt>
                <c:pt idx="2">
                  <c:v>0.16</c:v>
                </c:pt>
              </c:numCache>
            </c:numRef>
          </c:val>
          <c:extLst xmlns:c16r2="http://schemas.microsoft.com/office/drawing/2015/06/chart">
            <c:ext xmlns:c16="http://schemas.microsoft.com/office/drawing/2014/chart" uri="{C3380CC4-5D6E-409C-BE32-E72D297353CC}">
              <c16:uniqueId val="{0000000D-E2FE-416E-B45C-5FB97F3122DB}"/>
            </c:ext>
          </c:extLst>
        </c:ser>
        <c:dLbls>
          <c:showLegendKey val="0"/>
          <c:showVal val="0"/>
          <c:showCatName val="0"/>
          <c:showSerName val="0"/>
          <c:showPercent val="0"/>
          <c:showBubbleSize val="0"/>
          <c:showLeaderLines val="0"/>
        </c:dLbls>
        <c:firstSliceAng val="58"/>
        <c:holeSize val="50"/>
      </c:doughnutChart>
    </c:plotArea>
    <c:plotVisOnly val="1"/>
    <c:dispBlanksAs val="gap"/>
    <c:showDLblsOverMax val="0"/>
  </c:chart>
  <c:txPr>
    <a:bodyPr/>
    <a:lstStyle/>
    <a:p>
      <a:pPr>
        <a:defRPr sz="1000">
          <a:latin typeface="Gill Sans MT" panose="020B0502020104020203" pitchFamily="34" charset="0"/>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200" b="1" dirty="0" smtClean="0">
                <a:solidFill>
                  <a:schemeClr val="tx1"/>
                </a:solidFill>
                <a:latin typeface="Georgia" panose="02040502050405020303" pitchFamily="18" charset="0"/>
              </a:rPr>
              <a:t>%</a:t>
            </a:r>
            <a:r>
              <a:rPr lang="en-US" sz="1200" b="1" baseline="0" dirty="0" smtClean="0">
                <a:solidFill>
                  <a:schemeClr val="tx1"/>
                </a:solidFill>
                <a:latin typeface="Georgia" panose="02040502050405020303" pitchFamily="18" charset="0"/>
              </a:rPr>
              <a:t> of Respondents Increasing 2018 Staffing</a:t>
            </a:r>
            <a:br>
              <a:rPr lang="en-US" sz="1200" b="1" baseline="0" dirty="0" smtClean="0">
                <a:solidFill>
                  <a:schemeClr val="tx1"/>
                </a:solidFill>
                <a:latin typeface="Georgia" panose="02040502050405020303" pitchFamily="18" charset="0"/>
              </a:rPr>
            </a:br>
            <a:r>
              <a:rPr lang="en-US" sz="1200" b="1" baseline="0" dirty="0" smtClean="0">
                <a:solidFill>
                  <a:schemeClr val="tx1"/>
                </a:solidFill>
                <a:latin typeface="Georgia" panose="02040502050405020303" pitchFamily="18" charset="0"/>
              </a:rPr>
              <a:t>by Category</a:t>
            </a:r>
          </a:p>
          <a:p>
            <a:pPr>
              <a:defRPr sz="1862" b="0" i="0" u="none" strike="noStrike" kern="1200" spc="0" baseline="0">
                <a:solidFill>
                  <a:schemeClr val="tx1">
                    <a:lumMod val="65000"/>
                    <a:lumOff val="35000"/>
                  </a:schemeClr>
                </a:solidFill>
                <a:latin typeface="+mn-lt"/>
                <a:ea typeface="+mn-ea"/>
                <a:cs typeface="+mn-cs"/>
              </a:defRPr>
            </a:pPr>
            <a:r>
              <a:rPr lang="en-US" sz="900" b="0" cap="all" baseline="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Association Respondents</a:t>
            </a:r>
          </a:p>
        </c:rich>
      </c:tx>
      <c:overlay val="1"/>
      <c:spPr>
        <a:noFill/>
        <a:ln>
          <a:noFill/>
        </a:ln>
        <a:effectLst/>
      </c:spPr>
    </c:title>
    <c:autoTitleDeleted val="0"/>
    <c:plotArea>
      <c:layout>
        <c:manualLayout>
          <c:layoutTarget val="inner"/>
          <c:xMode val="edge"/>
          <c:yMode val="edge"/>
          <c:x val="0.0611335909400214"/>
          <c:y val="0.170534120734908"/>
          <c:w val="0.888056406143677"/>
          <c:h val="0.605215879265092"/>
        </c:manualLayout>
      </c:layout>
      <c:barChart>
        <c:barDir val="col"/>
        <c:grouping val="clustered"/>
        <c:varyColors val="0"/>
        <c:ser>
          <c:idx val="0"/>
          <c:order val="0"/>
          <c:tx>
            <c:strRef>
              <c:f>Sheet1!$B$1</c:f>
              <c:strCache>
                <c:ptCount val="1"/>
                <c:pt idx="0">
                  <c:v>Associations</c:v>
                </c:pt>
              </c:strCache>
            </c:strRef>
          </c:tx>
          <c:spPr>
            <a:solidFill>
              <a:srgbClr val="AB9DC0"/>
            </a:solidFill>
            <a:ln w="12700">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Federal 
Government Affairs</c:v>
                </c:pt>
                <c:pt idx="1">
                  <c:v>State / Local Government Affairs</c:v>
                </c:pt>
                <c:pt idx="2">
                  <c:v>Grassroots / Grasstops Mgmt.</c:v>
                </c:pt>
              </c:strCache>
            </c:strRef>
          </c:cat>
          <c:val>
            <c:numRef>
              <c:f>Sheet1!$B$2:$B$4</c:f>
              <c:numCache>
                <c:formatCode>0.0%</c:formatCode>
                <c:ptCount val="3"/>
                <c:pt idx="0">
                  <c:v>0.2</c:v>
                </c:pt>
                <c:pt idx="1">
                  <c:v>0.2</c:v>
                </c:pt>
                <c:pt idx="2">
                  <c:v>0.178</c:v>
                </c:pt>
              </c:numCache>
            </c:numRef>
          </c:val>
          <c:extLst xmlns:c16r2="http://schemas.microsoft.com/office/drawing/2015/06/chart">
            <c:ext xmlns:c16="http://schemas.microsoft.com/office/drawing/2014/chart" uri="{C3380CC4-5D6E-409C-BE32-E72D297353CC}">
              <c16:uniqueId val="{00000000-718F-45C8-9402-B478BD416258}"/>
            </c:ext>
          </c:extLst>
        </c:ser>
        <c:dLbls>
          <c:showLegendKey val="0"/>
          <c:showVal val="0"/>
          <c:showCatName val="0"/>
          <c:showSerName val="0"/>
          <c:showPercent val="0"/>
          <c:showBubbleSize val="0"/>
        </c:dLbls>
        <c:gapWidth val="150"/>
        <c:axId val="973209808"/>
        <c:axId val="973212128"/>
      </c:barChart>
      <c:catAx>
        <c:axId val="973209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973212128"/>
        <c:crosses val="autoZero"/>
        <c:auto val="1"/>
        <c:lblAlgn val="ctr"/>
        <c:lblOffset val="100"/>
        <c:noMultiLvlLbl val="0"/>
      </c:catAx>
      <c:valAx>
        <c:axId val="973212128"/>
        <c:scaling>
          <c:orientation val="minMax"/>
        </c:scaling>
        <c:delete val="1"/>
        <c:axPos val="l"/>
        <c:numFmt formatCode="0.0%" sourceLinked="1"/>
        <c:majorTickMark val="none"/>
        <c:minorTickMark val="none"/>
        <c:tickLblPos val="nextTo"/>
        <c:crossAx val="973209808"/>
        <c:crosses val="autoZero"/>
        <c:crossBetween val="between"/>
        <c:majorUnit val="0.35"/>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Georgia" panose="02040502050405020303" pitchFamily="18" charset="0"/>
                <a:ea typeface="+mn-ea"/>
                <a:cs typeface="+mn-cs"/>
              </a:defRPr>
            </a:pPr>
            <a:r>
              <a:rPr lang="en-US" sz="1200" b="1" i="0" baseline="0" dirty="0" smtClean="0">
                <a:solidFill>
                  <a:schemeClr val="tx1"/>
                </a:solidFill>
                <a:effectLst/>
                <a:latin typeface="Georgia" panose="02040502050405020303" pitchFamily="18" charset="0"/>
              </a:rPr>
              <a:t>% of Respondents Increasing 2018 Staffing</a:t>
            </a:r>
            <a:br>
              <a:rPr lang="en-US" sz="1200" b="1" i="0" baseline="0" dirty="0" smtClean="0">
                <a:solidFill>
                  <a:schemeClr val="tx1"/>
                </a:solidFill>
                <a:effectLst/>
                <a:latin typeface="Georgia" panose="02040502050405020303" pitchFamily="18" charset="0"/>
              </a:rPr>
            </a:br>
            <a:r>
              <a:rPr lang="en-US" sz="1200" b="1" i="0" baseline="0" dirty="0" smtClean="0">
                <a:solidFill>
                  <a:schemeClr val="tx1"/>
                </a:solidFill>
                <a:effectLst/>
                <a:latin typeface="Georgia" panose="02040502050405020303" pitchFamily="18" charset="0"/>
              </a:rPr>
              <a:t>by Category</a:t>
            </a:r>
          </a:p>
          <a:p>
            <a:pPr>
              <a:defRPr sz="1200" b="0" i="0" u="none" strike="noStrike" kern="1200" spc="0" baseline="0">
                <a:solidFill>
                  <a:schemeClr val="tx1"/>
                </a:solidFill>
                <a:latin typeface="Georgia" panose="02040502050405020303" pitchFamily="18" charset="0"/>
                <a:ea typeface="+mn-ea"/>
                <a:cs typeface="+mn-cs"/>
              </a:defRPr>
            </a:pPr>
            <a:r>
              <a:rPr lang="en-US" sz="900" b="0" i="0" cap="all" baseline="0" dirty="0" smtClean="0">
                <a:solidFill>
                  <a:schemeClr val="bg1">
                    <a:lumMod val="50000"/>
                  </a:schemeClr>
                </a:solidFill>
                <a:effectLst/>
                <a:latin typeface="Verdana" panose="020B0604030504040204" pitchFamily="34" charset="0"/>
                <a:ea typeface="Verdana" panose="020B0604030504040204" pitchFamily="34" charset="0"/>
                <a:cs typeface="Verdana" panose="020B0604030504040204" pitchFamily="34" charset="0"/>
              </a:rPr>
              <a:t>Corporate Respondents</a:t>
            </a:r>
            <a:endParaRPr lang="en-US" sz="900" b="0" cap="all" baseline="0" dirty="0">
              <a:solidFill>
                <a:schemeClr val="bg1">
                  <a:lumMod val="50000"/>
                </a:schemeClr>
              </a:solidFill>
              <a:effectLst/>
              <a:latin typeface="Verdana" panose="020B0604030504040204" pitchFamily="34" charset="0"/>
              <a:ea typeface="Verdana" panose="020B0604030504040204" pitchFamily="34" charset="0"/>
              <a:cs typeface="Verdana" panose="020B0604030504040204" pitchFamily="34" charset="0"/>
            </a:endParaRPr>
          </a:p>
        </c:rich>
      </c:tx>
      <c:overlay val="1"/>
      <c:spPr>
        <a:noFill/>
        <a:ln>
          <a:noFill/>
        </a:ln>
        <a:effectLst/>
      </c:spPr>
    </c:title>
    <c:autoTitleDeleted val="0"/>
    <c:plotArea>
      <c:layout>
        <c:manualLayout>
          <c:layoutTarget val="inner"/>
          <c:xMode val="edge"/>
          <c:yMode val="edge"/>
          <c:x val="0.0611335909400214"/>
          <c:y val="0.170534120734908"/>
          <c:w val="0.888056406143677"/>
          <c:h val="0.605215879265092"/>
        </c:manualLayout>
      </c:layout>
      <c:barChart>
        <c:barDir val="col"/>
        <c:grouping val="clustered"/>
        <c:varyColors val="0"/>
        <c:ser>
          <c:idx val="1"/>
          <c:order val="0"/>
          <c:tx>
            <c:strRef>
              <c:f>Sheet1!$B$1</c:f>
              <c:strCache>
                <c:ptCount val="1"/>
                <c:pt idx="0">
                  <c:v>Corporations</c:v>
                </c:pt>
              </c:strCache>
            </c:strRef>
          </c:tx>
          <c:spPr>
            <a:solidFill>
              <a:srgbClr val="6FB1C7"/>
            </a:solidFill>
            <a:ln w="12700">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Federal
Government Affairs</c:v>
                </c:pt>
                <c:pt idx="1">
                  <c:v>International Government Affairs</c:v>
                </c:pt>
                <c:pt idx="2">
                  <c:v>Research &amp; Analysis</c:v>
                </c:pt>
              </c:strCache>
            </c:strRef>
          </c:cat>
          <c:val>
            <c:numRef>
              <c:f>Sheet1!$B$2:$B$4</c:f>
              <c:numCache>
                <c:formatCode>0.0%</c:formatCode>
                <c:ptCount val="3"/>
                <c:pt idx="0">
                  <c:v>0.256</c:v>
                </c:pt>
                <c:pt idx="1">
                  <c:v>0.179</c:v>
                </c:pt>
                <c:pt idx="2">
                  <c:v>0.128</c:v>
                </c:pt>
              </c:numCache>
            </c:numRef>
          </c:val>
          <c:extLst xmlns:c16r2="http://schemas.microsoft.com/office/drawing/2015/06/chart">
            <c:ext xmlns:c16="http://schemas.microsoft.com/office/drawing/2014/chart" uri="{C3380CC4-5D6E-409C-BE32-E72D297353CC}">
              <c16:uniqueId val="{00000002-718F-45C8-9402-B478BD416258}"/>
            </c:ext>
          </c:extLst>
        </c:ser>
        <c:dLbls>
          <c:showLegendKey val="0"/>
          <c:showVal val="0"/>
          <c:showCatName val="0"/>
          <c:showSerName val="0"/>
          <c:showPercent val="0"/>
          <c:showBubbleSize val="0"/>
        </c:dLbls>
        <c:gapWidth val="150"/>
        <c:axId val="951985472"/>
        <c:axId val="951987792"/>
      </c:barChart>
      <c:catAx>
        <c:axId val="951985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951987792"/>
        <c:crosses val="autoZero"/>
        <c:auto val="1"/>
        <c:lblAlgn val="ctr"/>
        <c:lblOffset val="100"/>
        <c:noMultiLvlLbl val="0"/>
      </c:catAx>
      <c:valAx>
        <c:axId val="951987792"/>
        <c:scaling>
          <c:orientation val="minMax"/>
        </c:scaling>
        <c:delete val="1"/>
        <c:axPos val="l"/>
        <c:numFmt formatCode="0.0%" sourceLinked="1"/>
        <c:majorTickMark val="none"/>
        <c:minorTickMark val="none"/>
        <c:tickLblPos val="nextTo"/>
        <c:crossAx val="951985472"/>
        <c:crosses val="autoZero"/>
        <c:crossBetween val="between"/>
        <c:majorUnit val="0.35"/>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200" dirty="0">
                <a:latin typeface="Georgia" panose="02040502050405020303" pitchFamily="18" charset="0"/>
              </a:rPr>
              <a:t>Average State / Local Govt Affairs Spend ($000)</a:t>
            </a:r>
          </a:p>
          <a:p>
            <a:pPr>
              <a:defRPr/>
            </a:pPr>
            <a:r>
              <a:rPr lang="en-US" sz="900" b="0" dirty="0" smtClean="0">
                <a:solidFill>
                  <a:schemeClr val="bg1">
                    <a:lumMod val="50000"/>
                  </a:schemeClr>
                </a:solidFill>
              </a:rPr>
              <a:t>ASSOCIATION RESPONDENTS</a:t>
            </a:r>
            <a:endParaRPr lang="en-US" sz="900" b="0" dirty="0">
              <a:solidFill>
                <a:schemeClr val="bg1">
                  <a:lumMod val="50000"/>
                </a:schemeClr>
              </a:solidFill>
            </a:endParaRPr>
          </a:p>
        </c:rich>
      </c:tx>
      <c:overlay val="1"/>
    </c:title>
    <c:autoTitleDeleted val="0"/>
    <c:plotArea>
      <c:layout>
        <c:manualLayout>
          <c:layoutTarget val="inner"/>
          <c:xMode val="edge"/>
          <c:yMode val="edge"/>
          <c:x val="0.113785846213668"/>
          <c:y val="0.184451649426175"/>
          <c:w val="0.863555180602424"/>
          <c:h val="0.669791055529824"/>
        </c:manualLayout>
      </c:layout>
      <c:barChart>
        <c:barDir val="col"/>
        <c:grouping val="clustered"/>
        <c:varyColors val="0"/>
        <c:ser>
          <c:idx val="1"/>
          <c:order val="0"/>
          <c:tx>
            <c:strRef>
              <c:f>Sheet1!$B$1</c:f>
              <c:strCache>
                <c:ptCount val="1"/>
                <c:pt idx="0">
                  <c:v>Association Respondents</c:v>
                </c:pt>
              </c:strCache>
            </c:strRef>
          </c:tx>
          <c:spPr>
            <a:solidFill>
              <a:srgbClr val="BACEC6"/>
            </a:solidFill>
            <a:ln w="25391">
              <a:noFill/>
            </a:ln>
          </c:spPr>
          <c:invertIfNegative val="0"/>
          <c:dPt>
            <c:idx val="0"/>
            <c:invertIfNegative val="0"/>
            <c:bubble3D val="0"/>
            <c:spPr>
              <a:solidFill>
                <a:srgbClr val="C7BDD2"/>
              </a:solidFill>
              <a:ln w="25391">
                <a:noFill/>
              </a:ln>
            </c:spPr>
            <c:extLst xmlns:c16r2="http://schemas.microsoft.com/office/drawing/2015/06/chart">
              <c:ext xmlns:c16="http://schemas.microsoft.com/office/drawing/2014/chart" uri="{C3380CC4-5D6E-409C-BE32-E72D297353CC}">
                <c16:uniqueId val="{00000001-77FA-4C0E-BC1A-3F0E67698ADD}"/>
              </c:ext>
            </c:extLst>
          </c:dPt>
          <c:dPt>
            <c:idx val="1"/>
            <c:invertIfNegative val="0"/>
            <c:bubble3D val="0"/>
            <c:spPr>
              <a:solidFill>
                <a:srgbClr val="AB9DC0"/>
              </a:solidFill>
              <a:ln w="25391">
                <a:noFill/>
              </a:ln>
            </c:spPr>
            <c:extLst xmlns:c16r2="http://schemas.microsoft.com/office/drawing/2015/06/chart">
              <c:ext xmlns:c16="http://schemas.microsoft.com/office/drawing/2014/chart" uri="{C3380CC4-5D6E-409C-BE32-E72D297353CC}">
                <c16:uniqueId val="{00000003-77FA-4C0E-BC1A-3F0E67698ADD}"/>
              </c:ext>
            </c:extLst>
          </c:dPt>
          <c:dLbls>
            <c:numFmt formatCode="&quot;$&quot;#,##0" sourceLinked="0"/>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2017 Spend</c:v>
                </c:pt>
                <c:pt idx="1">
                  <c:v>2018 Spend (Est.)</c:v>
                </c:pt>
              </c:strCache>
            </c:strRef>
          </c:cat>
          <c:val>
            <c:numRef>
              <c:f>Sheet1!$B$2:$B$3</c:f>
              <c:numCache>
                <c:formatCode>"$"#,##0.00</c:formatCode>
                <c:ptCount val="2"/>
                <c:pt idx="0">
                  <c:v>343.0</c:v>
                </c:pt>
                <c:pt idx="1">
                  <c:v>373.0</c:v>
                </c:pt>
              </c:numCache>
            </c:numRef>
          </c:val>
          <c:extLst xmlns:c16r2="http://schemas.microsoft.com/office/drawing/2015/06/chart">
            <c:ext xmlns:c16="http://schemas.microsoft.com/office/drawing/2014/chart" uri="{C3380CC4-5D6E-409C-BE32-E72D297353CC}">
              <c16:uniqueId val="{00000000-0000-49D4-BFBB-CAEE057AD910}"/>
            </c:ext>
          </c:extLst>
        </c:ser>
        <c:dLbls>
          <c:showLegendKey val="0"/>
          <c:showVal val="1"/>
          <c:showCatName val="0"/>
          <c:showSerName val="0"/>
          <c:showPercent val="0"/>
          <c:showBubbleSize val="0"/>
        </c:dLbls>
        <c:gapWidth val="150"/>
        <c:axId val="973223136"/>
        <c:axId val="973231216"/>
      </c:barChart>
      <c:catAx>
        <c:axId val="973223136"/>
        <c:scaling>
          <c:orientation val="minMax"/>
        </c:scaling>
        <c:delete val="0"/>
        <c:axPos val="b"/>
        <c:numFmt formatCode="General" sourceLinked="1"/>
        <c:majorTickMark val="none"/>
        <c:minorTickMark val="none"/>
        <c:tickLblPos val="low"/>
        <c:spPr>
          <a:ln w="3174">
            <a:solidFill>
              <a:srgbClr val="808080"/>
            </a:solidFill>
            <a:prstDash val="solid"/>
          </a:ln>
        </c:spPr>
        <c:txPr>
          <a:bodyPr/>
          <a:lstStyle/>
          <a:p>
            <a:pPr>
              <a:defRPr>
                <a:solidFill>
                  <a:srgbClr val="595959"/>
                </a:solidFill>
              </a:defRPr>
            </a:pPr>
            <a:endParaRPr lang="en-US"/>
          </a:p>
        </c:txPr>
        <c:crossAx val="973231216"/>
        <c:crosses val="autoZero"/>
        <c:auto val="1"/>
        <c:lblAlgn val="ctr"/>
        <c:lblOffset val="200"/>
        <c:noMultiLvlLbl val="0"/>
      </c:catAx>
      <c:valAx>
        <c:axId val="973231216"/>
        <c:scaling>
          <c:orientation val="minMax"/>
          <c:max val="400.0"/>
          <c:min val="0.0"/>
        </c:scaling>
        <c:delete val="0"/>
        <c:axPos val="l"/>
        <c:numFmt formatCode="&quot;$&quot;#,##0" sourceLinked="0"/>
        <c:majorTickMark val="none"/>
        <c:minorTickMark val="none"/>
        <c:tickLblPos val="nextTo"/>
        <c:txPr>
          <a:bodyPr/>
          <a:lstStyle/>
          <a:p>
            <a:pPr>
              <a:defRPr>
                <a:solidFill>
                  <a:srgbClr val="595959"/>
                </a:solidFill>
              </a:defRPr>
            </a:pPr>
            <a:endParaRPr lang="en-US"/>
          </a:p>
        </c:txPr>
        <c:crossAx val="973223136"/>
        <c:crosses val="autoZero"/>
        <c:crossBetween val="between"/>
        <c:majorUnit val="100.0"/>
      </c:valAx>
      <c:spPr>
        <a:noFill/>
        <a:ln w="25391">
          <a:noFill/>
        </a:ln>
      </c:spPr>
    </c:plotArea>
    <c:plotVisOnly val="1"/>
    <c:dispBlanksAs val="gap"/>
    <c:showDLblsOverMax val="0"/>
  </c:chart>
  <c:spPr>
    <a:noFill/>
    <a:ln w="3174">
      <a:noFill/>
      <a:prstDash val="solid"/>
    </a:ln>
  </c:spPr>
  <c:txPr>
    <a:bodyPr/>
    <a:lstStyle/>
    <a:p>
      <a:pPr>
        <a:defRPr sz="900">
          <a:latin typeface="Verdana" panose="020B0604030504040204" pitchFamily="34" charset="0"/>
          <a:ea typeface="Verdana" panose="020B0604030504040204" pitchFamily="34" charset="0"/>
          <a:cs typeface="Verdana" panose="020B0604030504040204" pitchFamily="34" charset="0"/>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200" dirty="0">
                <a:latin typeface="Georgia" panose="02040502050405020303" pitchFamily="18" charset="0"/>
              </a:rPr>
              <a:t>Average State / Local Govt Affairs Spend ($000)</a:t>
            </a:r>
          </a:p>
          <a:p>
            <a:pPr>
              <a:defRPr/>
            </a:pPr>
            <a:r>
              <a:rPr lang="en-US" sz="900" b="0" dirty="0" smtClean="0">
                <a:solidFill>
                  <a:schemeClr val="bg1">
                    <a:lumMod val="50000"/>
                  </a:schemeClr>
                </a:solidFill>
              </a:rPr>
              <a:t>CORPORATE RESPONDENTS</a:t>
            </a:r>
            <a:endParaRPr lang="en-US" sz="900" b="0" dirty="0">
              <a:solidFill>
                <a:schemeClr val="bg1">
                  <a:lumMod val="50000"/>
                </a:schemeClr>
              </a:solidFill>
            </a:endParaRPr>
          </a:p>
        </c:rich>
      </c:tx>
      <c:overlay val="1"/>
    </c:title>
    <c:autoTitleDeleted val="0"/>
    <c:plotArea>
      <c:layout>
        <c:manualLayout>
          <c:layoutTarget val="inner"/>
          <c:xMode val="edge"/>
          <c:yMode val="edge"/>
          <c:x val="0.129202634392923"/>
          <c:y val="0.184451649426175"/>
          <c:w val="0.863555180602424"/>
          <c:h val="0.669791055529824"/>
        </c:manualLayout>
      </c:layout>
      <c:barChart>
        <c:barDir val="col"/>
        <c:grouping val="clustered"/>
        <c:varyColors val="0"/>
        <c:ser>
          <c:idx val="1"/>
          <c:order val="0"/>
          <c:tx>
            <c:strRef>
              <c:f>Sheet1!$B$1</c:f>
              <c:strCache>
                <c:ptCount val="1"/>
                <c:pt idx="0">
                  <c:v>Corporate Respondents</c:v>
                </c:pt>
              </c:strCache>
            </c:strRef>
          </c:tx>
          <c:spPr>
            <a:solidFill>
              <a:srgbClr val="7C8B86"/>
            </a:solidFill>
            <a:ln w="25391">
              <a:noFill/>
            </a:ln>
          </c:spPr>
          <c:invertIfNegative val="0"/>
          <c:dPt>
            <c:idx val="0"/>
            <c:invertIfNegative val="0"/>
            <c:bubble3D val="0"/>
            <c:spPr>
              <a:solidFill>
                <a:srgbClr val="90CAD4"/>
              </a:solidFill>
              <a:ln w="25391">
                <a:noFill/>
              </a:ln>
            </c:spPr>
            <c:extLst xmlns:c16r2="http://schemas.microsoft.com/office/drawing/2015/06/chart">
              <c:ext xmlns:c16="http://schemas.microsoft.com/office/drawing/2014/chart" uri="{C3380CC4-5D6E-409C-BE32-E72D297353CC}">
                <c16:uniqueId val="{00000001-3B03-45E9-B16D-8617605E6B52}"/>
              </c:ext>
            </c:extLst>
          </c:dPt>
          <c:dPt>
            <c:idx val="1"/>
            <c:invertIfNegative val="0"/>
            <c:bubble3D val="0"/>
            <c:spPr>
              <a:solidFill>
                <a:srgbClr val="6FB1C7"/>
              </a:solidFill>
              <a:ln w="25391">
                <a:noFill/>
              </a:ln>
            </c:spPr>
            <c:extLst xmlns:c16r2="http://schemas.microsoft.com/office/drawing/2015/06/chart">
              <c:ext xmlns:c16="http://schemas.microsoft.com/office/drawing/2014/chart" uri="{C3380CC4-5D6E-409C-BE32-E72D297353CC}">
                <c16:uniqueId val="{00000003-3B03-45E9-B16D-8617605E6B52}"/>
              </c:ext>
            </c:extLst>
          </c:dPt>
          <c:dLbls>
            <c:numFmt formatCode="&quot;$&quot;#,##0" sourceLinked="0"/>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2017 Spend</c:v>
                </c:pt>
                <c:pt idx="1">
                  <c:v>2018 Spend (Est.)</c:v>
                </c:pt>
              </c:strCache>
            </c:strRef>
          </c:cat>
          <c:val>
            <c:numRef>
              <c:f>Sheet1!$B$2:$B$3</c:f>
              <c:numCache>
                <c:formatCode>"$"#,##0.00</c:formatCode>
                <c:ptCount val="2"/>
                <c:pt idx="0">
                  <c:v>1080.0</c:v>
                </c:pt>
                <c:pt idx="1">
                  <c:v>1089.0</c:v>
                </c:pt>
              </c:numCache>
            </c:numRef>
          </c:val>
          <c:extLst xmlns:c16r2="http://schemas.microsoft.com/office/drawing/2015/06/chart">
            <c:ext xmlns:c16="http://schemas.microsoft.com/office/drawing/2014/chart" uri="{C3380CC4-5D6E-409C-BE32-E72D297353CC}">
              <c16:uniqueId val="{00000000-443D-4411-B9EE-1CCCFA6A5D5F}"/>
            </c:ext>
          </c:extLst>
        </c:ser>
        <c:dLbls>
          <c:showLegendKey val="0"/>
          <c:showVal val="1"/>
          <c:showCatName val="0"/>
          <c:showSerName val="0"/>
          <c:showPercent val="0"/>
          <c:showBubbleSize val="0"/>
        </c:dLbls>
        <c:gapWidth val="150"/>
        <c:axId val="974998016"/>
        <c:axId val="975000496"/>
      </c:barChart>
      <c:catAx>
        <c:axId val="974998016"/>
        <c:scaling>
          <c:orientation val="minMax"/>
        </c:scaling>
        <c:delete val="0"/>
        <c:axPos val="b"/>
        <c:numFmt formatCode="General" sourceLinked="1"/>
        <c:majorTickMark val="none"/>
        <c:minorTickMark val="none"/>
        <c:tickLblPos val="low"/>
        <c:spPr>
          <a:ln w="3174">
            <a:solidFill>
              <a:srgbClr val="808080"/>
            </a:solidFill>
            <a:prstDash val="solid"/>
          </a:ln>
        </c:spPr>
        <c:txPr>
          <a:bodyPr/>
          <a:lstStyle/>
          <a:p>
            <a:pPr>
              <a:defRPr>
                <a:solidFill>
                  <a:srgbClr val="595959"/>
                </a:solidFill>
              </a:defRPr>
            </a:pPr>
            <a:endParaRPr lang="en-US"/>
          </a:p>
        </c:txPr>
        <c:crossAx val="975000496"/>
        <c:crosses val="autoZero"/>
        <c:auto val="1"/>
        <c:lblAlgn val="ctr"/>
        <c:lblOffset val="200"/>
        <c:noMultiLvlLbl val="0"/>
      </c:catAx>
      <c:valAx>
        <c:axId val="975000496"/>
        <c:scaling>
          <c:orientation val="minMax"/>
          <c:min val="0.0"/>
        </c:scaling>
        <c:delete val="0"/>
        <c:axPos val="l"/>
        <c:numFmt formatCode="&quot;$&quot;#,##0" sourceLinked="0"/>
        <c:majorTickMark val="none"/>
        <c:minorTickMark val="none"/>
        <c:tickLblPos val="nextTo"/>
        <c:txPr>
          <a:bodyPr/>
          <a:lstStyle/>
          <a:p>
            <a:pPr>
              <a:defRPr>
                <a:solidFill>
                  <a:srgbClr val="595959"/>
                </a:solidFill>
              </a:defRPr>
            </a:pPr>
            <a:endParaRPr lang="en-US"/>
          </a:p>
        </c:txPr>
        <c:crossAx val="974998016"/>
        <c:crosses val="autoZero"/>
        <c:crossBetween val="between"/>
        <c:majorUnit val="300.0"/>
      </c:valAx>
      <c:spPr>
        <a:noFill/>
        <a:ln w="25391">
          <a:noFill/>
        </a:ln>
      </c:spPr>
    </c:plotArea>
    <c:plotVisOnly val="1"/>
    <c:dispBlanksAs val="gap"/>
    <c:showDLblsOverMax val="0"/>
  </c:chart>
  <c:spPr>
    <a:noFill/>
    <a:ln w="3174">
      <a:noFill/>
      <a:prstDash val="solid"/>
    </a:ln>
  </c:spPr>
  <c:txPr>
    <a:bodyPr/>
    <a:lstStyle/>
    <a:p>
      <a:pPr>
        <a:defRPr sz="900">
          <a:latin typeface="Verdana" panose="020B0604030504040204" pitchFamily="34" charset="0"/>
          <a:ea typeface="Verdana" panose="020B0604030504040204" pitchFamily="34" charset="0"/>
          <a:cs typeface="Verdana" panose="020B0604030504040204" pitchFamily="34" charset="0"/>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a:latin typeface="Georgia" panose="02040502050405020303" pitchFamily="18" charset="0"/>
              </a:defRPr>
            </a:pPr>
            <a:r>
              <a:rPr lang="en-US" sz="1200" dirty="0" smtClean="0">
                <a:latin typeface="Georgia" panose="02040502050405020303" pitchFamily="18" charset="0"/>
              </a:rPr>
              <a:t>Average </a:t>
            </a:r>
            <a:r>
              <a:rPr lang="en-US" sz="1200" dirty="0">
                <a:latin typeface="Georgia" panose="02040502050405020303" pitchFamily="18" charset="0"/>
              </a:rPr>
              <a:t>Grassroots / Grasstops Spend ($000)</a:t>
            </a:r>
          </a:p>
          <a:p>
            <a:pPr>
              <a:defRPr sz="1200">
                <a:latin typeface="Georgia" panose="02040502050405020303" pitchFamily="18" charset="0"/>
              </a:defRPr>
            </a:pPr>
            <a:r>
              <a:rPr lang="en-US" sz="900" b="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CORPORATE RESPONDENTS</a:t>
            </a:r>
            <a:endParaRPr lang="en-US" sz="900" b="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c:rich>
      </c:tx>
      <c:overlay val="1"/>
    </c:title>
    <c:autoTitleDeleted val="0"/>
    <c:plotArea>
      <c:layout>
        <c:manualLayout>
          <c:layoutTarget val="inner"/>
          <c:xMode val="edge"/>
          <c:yMode val="edge"/>
          <c:x val="0.0529764941743906"/>
          <c:y val="0.185541065179353"/>
          <c:w val="0.863555180602424"/>
          <c:h val="0.719968285214348"/>
        </c:manualLayout>
      </c:layout>
      <c:barChart>
        <c:barDir val="col"/>
        <c:grouping val="clustered"/>
        <c:varyColors val="0"/>
        <c:ser>
          <c:idx val="1"/>
          <c:order val="0"/>
          <c:tx>
            <c:strRef>
              <c:f>Sheet1!$B$1</c:f>
              <c:strCache>
                <c:ptCount val="1"/>
                <c:pt idx="0">
                  <c:v>Corporate Respondents</c:v>
                </c:pt>
              </c:strCache>
            </c:strRef>
          </c:tx>
          <c:spPr>
            <a:solidFill>
              <a:srgbClr val="CC6965"/>
            </a:solidFill>
            <a:ln w="25391">
              <a:noFill/>
            </a:ln>
          </c:spPr>
          <c:invertIfNegative val="0"/>
          <c:dPt>
            <c:idx val="0"/>
            <c:invertIfNegative val="0"/>
            <c:bubble3D val="0"/>
            <c:spPr>
              <a:solidFill>
                <a:srgbClr val="90CAD4"/>
              </a:solidFill>
              <a:ln w="25391">
                <a:noFill/>
              </a:ln>
            </c:spPr>
            <c:extLst xmlns:c16r2="http://schemas.microsoft.com/office/drawing/2015/06/chart">
              <c:ext xmlns:c16="http://schemas.microsoft.com/office/drawing/2014/chart" uri="{C3380CC4-5D6E-409C-BE32-E72D297353CC}">
                <c16:uniqueId val="{00000001-A153-412D-A162-058C1751C5E2}"/>
              </c:ext>
            </c:extLst>
          </c:dPt>
          <c:dPt>
            <c:idx val="1"/>
            <c:invertIfNegative val="0"/>
            <c:bubble3D val="0"/>
            <c:spPr>
              <a:solidFill>
                <a:srgbClr val="6FB1C7"/>
              </a:solidFill>
              <a:ln w="25391">
                <a:noFill/>
              </a:ln>
            </c:spPr>
            <c:extLst xmlns:c16r2="http://schemas.microsoft.com/office/drawing/2015/06/chart">
              <c:ext xmlns:c16="http://schemas.microsoft.com/office/drawing/2014/chart" uri="{C3380CC4-5D6E-409C-BE32-E72D297353CC}">
                <c16:uniqueId val="{00000003-A153-412D-A162-058C1751C5E2}"/>
              </c:ext>
            </c:extLst>
          </c:dPt>
          <c:dLbls>
            <c:numFmt formatCode="&quot;$&quot;#,##0" sourceLinked="0"/>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2017 Spend</c:v>
                </c:pt>
                <c:pt idx="1">
                  <c:v>2018 Spend (Est.)</c:v>
                </c:pt>
              </c:strCache>
            </c:strRef>
          </c:cat>
          <c:val>
            <c:numRef>
              <c:f>Sheet1!$B$2:$B$3</c:f>
              <c:numCache>
                <c:formatCode>"$"#,##0</c:formatCode>
                <c:ptCount val="2"/>
                <c:pt idx="0">
                  <c:v>672.0</c:v>
                </c:pt>
                <c:pt idx="1">
                  <c:v>696.0</c:v>
                </c:pt>
              </c:numCache>
            </c:numRef>
          </c:val>
          <c:extLst xmlns:c16r2="http://schemas.microsoft.com/office/drawing/2015/06/chart">
            <c:ext xmlns:c16="http://schemas.microsoft.com/office/drawing/2014/chart" uri="{C3380CC4-5D6E-409C-BE32-E72D297353CC}">
              <c16:uniqueId val="{00000000-C815-4F3F-B1DC-E2320617FA31}"/>
            </c:ext>
          </c:extLst>
        </c:ser>
        <c:dLbls>
          <c:showLegendKey val="0"/>
          <c:showVal val="1"/>
          <c:showCatName val="0"/>
          <c:showSerName val="0"/>
          <c:showPercent val="0"/>
          <c:showBubbleSize val="0"/>
        </c:dLbls>
        <c:gapWidth val="150"/>
        <c:axId val="975911824"/>
        <c:axId val="975914304"/>
      </c:barChart>
      <c:catAx>
        <c:axId val="975911824"/>
        <c:scaling>
          <c:orientation val="minMax"/>
        </c:scaling>
        <c:delete val="0"/>
        <c:axPos val="b"/>
        <c:numFmt formatCode="General" sourceLinked="1"/>
        <c:majorTickMark val="none"/>
        <c:minorTickMark val="none"/>
        <c:tickLblPos val="low"/>
        <c:spPr>
          <a:ln w="3174">
            <a:solidFill>
              <a:srgbClr val="808080"/>
            </a:solidFill>
            <a:prstDash val="solid"/>
          </a:ln>
        </c:spPr>
        <c:txPr>
          <a:bodyPr/>
          <a:lstStyle/>
          <a:p>
            <a:pPr>
              <a:defRPr>
                <a:solidFill>
                  <a:srgbClr val="595959"/>
                </a:solidFill>
              </a:defRPr>
            </a:pPr>
            <a:endParaRPr lang="en-US"/>
          </a:p>
        </c:txPr>
        <c:crossAx val="975914304"/>
        <c:crosses val="autoZero"/>
        <c:auto val="1"/>
        <c:lblAlgn val="ctr"/>
        <c:lblOffset val="200"/>
        <c:noMultiLvlLbl val="0"/>
      </c:catAx>
      <c:valAx>
        <c:axId val="975914304"/>
        <c:scaling>
          <c:orientation val="minMax"/>
          <c:max val="725.0"/>
          <c:min val="500.0"/>
        </c:scaling>
        <c:delete val="0"/>
        <c:axPos val="l"/>
        <c:numFmt formatCode="&quot;$&quot;#,##0" sourceLinked="0"/>
        <c:majorTickMark val="none"/>
        <c:minorTickMark val="none"/>
        <c:tickLblPos val="nextTo"/>
        <c:txPr>
          <a:bodyPr/>
          <a:lstStyle/>
          <a:p>
            <a:pPr>
              <a:defRPr>
                <a:solidFill>
                  <a:srgbClr val="595959"/>
                </a:solidFill>
              </a:defRPr>
            </a:pPr>
            <a:endParaRPr lang="en-US"/>
          </a:p>
        </c:txPr>
        <c:crossAx val="975911824"/>
        <c:crosses val="autoZero"/>
        <c:crossBetween val="between"/>
        <c:majorUnit val="75.0"/>
      </c:valAx>
      <c:spPr>
        <a:noFill/>
        <a:ln w="25400">
          <a:noFill/>
        </a:ln>
      </c:spPr>
    </c:plotArea>
    <c:plotVisOnly val="1"/>
    <c:dispBlanksAs val="gap"/>
    <c:showDLblsOverMax val="0"/>
  </c:chart>
  <c:spPr>
    <a:noFill/>
    <a:ln w="3174">
      <a:noFill/>
      <a:prstDash val="solid"/>
    </a:ln>
  </c:spPr>
  <c:txPr>
    <a:bodyPr/>
    <a:lstStyle/>
    <a:p>
      <a:pPr>
        <a:defRPr sz="900">
          <a:latin typeface="Verdana" panose="020B0604030504040204" pitchFamily="34" charset="0"/>
          <a:ea typeface="Verdana" panose="020B0604030504040204" pitchFamily="34" charset="0"/>
          <a:cs typeface="Verdana" panose="020B0604030504040204"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2"/>
    </mc:Choice>
    <mc:Fallback>
      <c:style val="22"/>
    </mc:Fallback>
  </mc:AlternateContent>
  <c:chart>
    <c:title>
      <c:tx>
        <c:rich>
          <a:bodyPr/>
          <a:lstStyle/>
          <a:p>
            <a:pPr>
              <a:spcAft>
                <a:spcPts val="600"/>
              </a:spcAft>
              <a:defRPr/>
            </a:pPr>
            <a:endParaRPr lang="en-US" baseline="0" dirty="0" smtClean="0">
              <a:latin typeface="Georgia" panose="02040502050405020303" pitchFamily="18" charset="0"/>
            </a:endParaRPr>
          </a:p>
          <a:p>
            <a:pPr>
              <a:spcAft>
                <a:spcPts val="600"/>
              </a:spcAft>
              <a:defRPr/>
            </a:pPr>
            <a:r>
              <a:rPr lang="en-US" sz="900" b="0" i="0" baseline="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ASSOCIATION RESPONDENTS</a:t>
            </a:r>
            <a:endParaRPr lang="en-US" sz="900" b="0" i="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c:rich>
      </c:tx>
      <c:overlay val="0"/>
      <c:spPr>
        <a:ln>
          <a:noFill/>
        </a:ln>
      </c:spPr>
    </c:title>
    <c:autoTitleDeleted val="0"/>
    <c:plotArea>
      <c:layout>
        <c:manualLayout>
          <c:layoutTarget val="inner"/>
          <c:xMode val="edge"/>
          <c:yMode val="edge"/>
          <c:x val="0.23188351456068"/>
          <c:y val="0.266245844269466"/>
          <c:w val="0.498931696037995"/>
          <c:h val="0.698504374453194"/>
        </c:manualLayout>
      </c:layout>
      <c:doughnutChart>
        <c:varyColors val="1"/>
        <c:ser>
          <c:idx val="0"/>
          <c:order val="0"/>
          <c:tx>
            <c:strRef>
              <c:f>Sheet1!$B$1</c:f>
              <c:strCache>
                <c:ptCount val="1"/>
                <c:pt idx="0">
                  <c:v>Association Respondents</c:v>
                </c:pt>
              </c:strCache>
            </c:strRef>
          </c:tx>
          <c:spPr>
            <a:ln w="9525">
              <a:solidFill>
                <a:srgbClr val="FFFFFF"/>
              </a:solidFill>
            </a:ln>
            <a:effectLst/>
          </c:spPr>
          <c:dPt>
            <c:idx val="0"/>
            <c:bubble3D val="0"/>
            <c:spPr>
              <a:solidFill>
                <a:schemeClr val="accent4">
                  <a:lumMod val="60000"/>
                  <a:lumOff val="40000"/>
                </a:schemeClr>
              </a:solidFill>
              <a:ln w="9525">
                <a:solidFill>
                  <a:srgbClr val="FFFFFF"/>
                </a:solidFill>
              </a:ln>
              <a:effectLst/>
            </c:spPr>
            <c:extLst xmlns:c16r2="http://schemas.microsoft.com/office/drawing/2015/06/chart">
              <c:ext xmlns:c16="http://schemas.microsoft.com/office/drawing/2014/chart" uri="{C3380CC4-5D6E-409C-BE32-E72D297353CC}">
                <c16:uniqueId val="{00000001-DF97-4206-9A69-79EB0AE1AC47}"/>
              </c:ext>
            </c:extLst>
          </c:dPt>
          <c:dPt>
            <c:idx val="1"/>
            <c:bubble3D val="0"/>
            <c:spPr>
              <a:solidFill>
                <a:srgbClr val="917CA8"/>
              </a:solidFill>
              <a:ln w="9525">
                <a:solidFill>
                  <a:srgbClr val="FFFFFF"/>
                </a:solidFill>
              </a:ln>
              <a:effectLst/>
            </c:spPr>
            <c:extLst xmlns:c16r2="http://schemas.microsoft.com/office/drawing/2015/06/chart">
              <c:ext xmlns:c16="http://schemas.microsoft.com/office/drawing/2014/chart" uri="{C3380CC4-5D6E-409C-BE32-E72D297353CC}">
                <c16:uniqueId val="{00000003-DF97-4206-9A69-79EB0AE1AC47}"/>
              </c:ext>
            </c:extLst>
          </c:dPt>
          <c:dPt>
            <c:idx val="2"/>
            <c:bubble3D val="0"/>
            <c:spPr>
              <a:solidFill>
                <a:srgbClr val="765C92"/>
              </a:solidFill>
              <a:ln w="9525">
                <a:solidFill>
                  <a:srgbClr val="FFFFFF"/>
                </a:solidFill>
              </a:ln>
              <a:effectLst/>
            </c:spPr>
            <c:extLst xmlns:c16r2="http://schemas.microsoft.com/office/drawing/2015/06/chart">
              <c:ext xmlns:c16="http://schemas.microsoft.com/office/drawing/2014/chart" uri="{C3380CC4-5D6E-409C-BE32-E72D297353CC}">
                <c16:uniqueId val="{00000005-DF97-4206-9A69-79EB0AE1AC47}"/>
              </c:ext>
            </c:extLst>
          </c:dPt>
          <c:dPt>
            <c:idx val="3"/>
            <c:bubble3D val="0"/>
            <c:spPr>
              <a:solidFill>
                <a:schemeClr val="accent4">
                  <a:lumMod val="20000"/>
                  <a:lumOff val="80000"/>
                </a:schemeClr>
              </a:solidFill>
              <a:ln w="9525">
                <a:solidFill>
                  <a:srgbClr val="FFFFFF"/>
                </a:solidFill>
              </a:ln>
              <a:effectLst/>
            </c:spPr>
            <c:extLst xmlns:c16r2="http://schemas.microsoft.com/office/drawing/2015/06/chart">
              <c:ext xmlns:c16="http://schemas.microsoft.com/office/drawing/2014/chart" uri="{C3380CC4-5D6E-409C-BE32-E72D297353CC}">
                <c16:uniqueId val="{00000006-DF97-4206-9A69-79EB0AE1AC47}"/>
              </c:ext>
            </c:extLst>
          </c:dPt>
          <c:dPt>
            <c:idx val="4"/>
            <c:bubble3D val="0"/>
            <c:extLst xmlns:c16r2="http://schemas.microsoft.com/office/drawing/2015/06/chart">
              <c:ext xmlns:c16="http://schemas.microsoft.com/office/drawing/2014/chart" uri="{C3380CC4-5D6E-409C-BE32-E72D297353CC}">
                <c16:uniqueId val="{00000007-DF97-4206-9A69-79EB0AE1AC47}"/>
              </c:ext>
            </c:extLst>
          </c:dPt>
          <c:dPt>
            <c:idx val="5"/>
            <c:bubble3D val="0"/>
            <c:extLst xmlns:c16r2="http://schemas.microsoft.com/office/drawing/2015/06/chart">
              <c:ext xmlns:c16="http://schemas.microsoft.com/office/drawing/2014/chart" uri="{C3380CC4-5D6E-409C-BE32-E72D297353CC}">
                <c16:uniqueId val="{00000008-DF97-4206-9A69-79EB0AE1AC47}"/>
              </c:ext>
            </c:extLst>
          </c:dPt>
          <c:dPt>
            <c:idx val="6"/>
            <c:bubble3D val="0"/>
            <c:extLst xmlns:c16r2="http://schemas.microsoft.com/office/drawing/2015/06/chart">
              <c:ext xmlns:c16="http://schemas.microsoft.com/office/drawing/2014/chart" uri="{C3380CC4-5D6E-409C-BE32-E72D297353CC}">
                <c16:uniqueId val="{00000009-DF97-4206-9A69-79EB0AE1AC47}"/>
              </c:ext>
            </c:extLst>
          </c:dPt>
          <c:dPt>
            <c:idx val="7"/>
            <c:bubble3D val="0"/>
            <c:extLst xmlns:c16r2="http://schemas.microsoft.com/office/drawing/2015/06/chart">
              <c:ext xmlns:c16="http://schemas.microsoft.com/office/drawing/2014/chart" uri="{C3380CC4-5D6E-409C-BE32-E72D297353CC}">
                <c16:uniqueId val="{0000000A-DF97-4206-9A69-79EB0AE1AC47}"/>
              </c:ext>
            </c:extLst>
          </c:dPt>
          <c:dPt>
            <c:idx val="8"/>
            <c:bubble3D val="0"/>
            <c:extLst xmlns:c16r2="http://schemas.microsoft.com/office/drawing/2015/06/chart">
              <c:ext xmlns:c16="http://schemas.microsoft.com/office/drawing/2014/chart" uri="{C3380CC4-5D6E-409C-BE32-E72D297353CC}">
                <c16:uniqueId val="{0000000B-DF97-4206-9A69-79EB0AE1AC47}"/>
              </c:ext>
            </c:extLst>
          </c:dPt>
          <c:dPt>
            <c:idx val="9"/>
            <c:bubble3D val="0"/>
            <c:extLst xmlns:c16r2="http://schemas.microsoft.com/office/drawing/2015/06/chart">
              <c:ext xmlns:c16="http://schemas.microsoft.com/office/drawing/2014/chart" uri="{C3380CC4-5D6E-409C-BE32-E72D297353CC}">
                <c16:uniqueId val="{0000000C-DF97-4206-9A69-79EB0AE1AC47}"/>
              </c:ext>
            </c:extLst>
          </c:dPt>
          <c:dLbls>
            <c:dLbl>
              <c:idx val="2"/>
              <c:tx>
                <c:rich>
                  <a:bodyPr/>
                  <a:lstStyle/>
                  <a:p>
                    <a:pPr>
                      <a:defRPr>
                        <a:solidFill>
                          <a:schemeClr val="bg1"/>
                        </a:solidFill>
                      </a:defRPr>
                    </a:pPr>
                    <a:r>
                      <a:rPr lang="en-US" dirty="0">
                        <a:latin typeface="Verdana" panose="020B0604030504040204" pitchFamily="34" charset="0"/>
                      </a:rPr>
                      <a:t>46%</a:t>
                    </a:r>
                  </a:p>
                </c:rich>
              </c:tx>
              <c:spPr/>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extLst>
          </c:dLbls>
          <c:cat>
            <c:strRef>
              <c:f>Sheet1!$A$2:$A$5</c:f>
              <c:strCache>
                <c:ptCount val="4"/>
                <c:pt idx="0">
                  <c:v>1 week</c:v>
                </c:pt>
                <c:pt idx="1">
                  <c:v>2 weeks</c:v>
                </c:pt>
                <c:pt idx="2">
                  <c:v>3 weeks</c:v>
                </c:pt>
                <c:pt idx="3">
                  <c:v>4 weeks</c:v>
                </c:pt>
              </c:strCache>
            </c:strRef>
          </c:cat>
          <c:val>
            <c:numRef>
              <c:f>Sheet1!$B$2:$B$5</c:f>
              <c:numCache>
                <c:formatCode>0%</c:formatCode>
                <c:ptCount val="4"/>
                <c:pt idx="0">
                  <c:v>0.173913043478261</c:v>
                </c:pt>
                <c:pt idx="1">
                  <c:v>0.195652173913043</c:v>
                </c:pt>
                <c:pt idx="2">
                  <c:v>0.456521739130435</c:v>
                </c:pt>
                <c:pt idx="3">
                  <c:v>0.173913043478261</c:v>
                </c:pt>
              </c:numCache>
            </c:numRef>
          </c:val>
          <c:extLst xmlns:c16r2="http://schemas.microsoft.com/office/drawing/2015/06/chart">
            <c:ext xmlns:c16="http://schemas.microsoft.com/office/drawing/2014/chart" uri="{C3380CC4-5D6E-409C-BE32-E72D297353CC}">
              <c16:uniqueId val="{0000000D-DF97-4206-9A69-79EB0AE1AC47}"/>
            </c:ext>
          </c:extLst>
        </c:ser>
        <c:dLbls>
          <c:showLegendKey val="0"/>
          <c:showVal val="0"/>
          <c:showCatName val="0"/>
          <c:showSerName val="0"/>
          <c:showPercent val="0"/>
          <c:showBubbleSize val="0"/>
          <c:showLeaderLines val="0"/>
        </c:dLbls>
        <c:firstSliceAng val="64"/>
        <c:holeSize val="50"/>
      </c:doughnutChart>
    </c:plotArea>
    <c:plotVisOnly val="1"/>
    <c:dispBlanksAs val="gap"/>
    <c:showDLblsOverMax val="0"/>
  </c:chart>
  <c:txPr>
    <a:bodyPr/>
    <a:lstStyle/>
    <a:p>
      <a:pPr>
        <a:defRPr sz="1000">
          <a:latin typeface="Gill Sans MT" panose="020B0502020104020203" pitchFamily="34" charset="0"/>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smtClean="0">
                <a:latin typeface="Georgia" panose="02040502050405020303" pitchFamily="18" charset="0"/>
              </a:rPr>
              <a:t>Average Grassroots / Grasstops </a:t>
            </a:r>
            <a:r>
              <a:rPr lang="en-US" sz="1200" b="1" i="0" u="none" strike="noStrike" baseline="0" dirty="0" smtClean="0">
                <a:effectLst/>
                <a:latin typeface="Georgia" panose="02040502050405020303" pitchFamily="18" charset="0"/>
              </a:rPr>
              <a:t>Spend ($000)</a:t>
            </a:r>
            <a:endParaRPr lang="en-US" i="0" dirty="0">
              <a:solidFill>
                <a:schemeClr val="bg1">
                  <a:lumMod val="50000"/>
                </a:schemeClr>
              </a:solidFill>
              <a:latin typeface="Georgia" panose="02040502050405020303" pitchFamily="18" charset="0"/>
            </a:endParaRPr>
          </a:p>
          <a:p>
            <a:pPr>
              <a:defRPr/>
            </a:pPr>
            <a:r>
              <a:rPr lang="en-US" sz="900" b="0" i="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ASSOCIATION RESPONDENTS</a:t>
            </a:r>
            <a:endParaRPr lang="en-US" sz="900" b="0" i="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c:rich>
      </c:tx>
      <c:overlay val="1"/>
    </c:title>
    <c:autoTitleDeleted val="0"/>
    <c:plotArea>
      <c:layout>
        <c:manualLayout>
          <c:layoutTarget val="inner"/>
          <c:xMode val="edge"/>
          <c:yMode val="edge"/>
          <c:x val="0.0529764941743906"/>
          <c:y val="0.192485509623797"/>
          <c:w val="0.863555180602424"/>
          <c:h val="0.713023840769904"/>
        </c:manualLayout>
      </c:layout>
      <c:barChart>
        <c:barDir val="col"/>
        <c:grouping val="clustered"/>
        <c:varyColors val="0"/>
        <c:ser>
          <c:idx val="1"/>
          <c:order val="0"/>
          <c:tx>
            <c:strRef>
              <c:f>Sheet1!$B$1</c:f>
              <c:strCache>
                <c:ptCount val="1"/>
                <c:pt idx="0">
                  <c:v>Association Respondents</c:v>
                </c:pt>
              </c:strCache>
            </c:strRef>
          </c:tx>
          <c:spPr>
            <a:solidFill>
              <a:srgbClr val="E4A79A"/>
            </a:solidFill>
            <a:ln w="25391">
              <a:noFill/>
            </a:ln>
          </c:spPr>
          <c:invertIfNegative val="0"/>
          <c:dPt>
            <c:idx val="0"/>
            <c:invertIfNegative val="0"/>
            <c:bubble3D val="0"/>
            <c:spPr>
              <a:solidFill>
                <a:srgbClr val="C7BDD2"/>
              </a:solidFill>
              <a:ln w="25391">
                <a:noFill/>
              </a:ln>
            </c:spPr>
            <c:extLst xmlns:c16r2="http://schemas.microsoft.com/office/drawing/2015/06/chart">
              <c:ext xmlns:c16="http://schemas.microsoft.com/office/drawing/2014/chart" uri="{C3380CC4-5D6E-409C-BE32-E72D297353CC}">
                <c16:uniqueId val="{00000001-1AF4-4178-8284-F13F93C395F3}"/>
              </c:ext>
            </c:extLst>
          </c:dPt>
          <c:dPt>
            <c:idx val="1"/>
            <c:invertIfNegative val="0"/>
            <c:bubble3D val="0"/>
            <c:spPr>
              <a:solidFill>
                <a:srgbClr val="AB9DC0"/>
              </a:solidFill>
              <a:ln w="25391">
                <a:noFill/>
              </a:ln>
            </c:spPr>
            <c:extLst xmlns:c16r2="http://schemas.microsoft.com/office/drawing/2015/06/chart">
              <c:ext xmlns:c16="http://schemas.microsoft.com/office/drawing/2014/chart" uri="{C3380CC4-5D6E-409C-BE32-E72D297353CC}">
                <c16:uniqueId val="{00000003-1AF4-4178-8284-F13F93C395F3}"/>
              </c:ext>
            </c:extLst>
          </c:dPt>
          <c:dLbls>
            <c:numFmt formatCode="&quot;$&quot;#,##0" sourceLinked="0"/>
            <c:spPr>
              <a:noFill/>
              <a:ln>
                <a:noFill/>
              </a:ln>
              <a:effectLst/>
            </c:spPr>
            <c:txPr>
              <a:bodyPr wrap="square" lIns="38100" tIns="19050" rIns="38100" bIns="19050" anchor="ctr">
                <a:spAutoFit/>
              </a:bodyPr>
              <a:lstStyle/>
              <a:p>
                <a:pPr>
                  <a:defRPr sz="900">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2017 Spend</c:v>
                </c:pt>
                <c:pt idx="1">
                  <c:v>2018 Spend (Est.)</c:v>
                </c:pt>
              </c:strCache>
            </c:strRef>
          </c:cat>
          <c:val>
            <c:numRef>
              <c:f>Sheet1!$B$2:$B$3</c:f>
              <c:numCache>
                <c:formatCode>"$"#,##0</c:formatCode>
                <c:ptCount val="2"/>
                <c:pt idx="0">
                  <c:v>178.0</c:v>
                </c:pt>
                <c:pt idx="1">
                  <c:v>194.0</c:v>
                </c:pt>
              </c:numCache>
            </c:numRef>
          </c:val>
          <c:extLst xmlns:c16r2="http://schemas.microsoft.com/office/drawing/2015/06/chart">
            <c:ext xmlns:c16="http://schemas.microsoft.com/office/drawing/2014/chart" uri="{C3380CC4-5D6E-409C-BE32-E72D297353CC}">
              <c16:uniqueId val="{00000000-36B9-4920-AF58-7972F7E1EC95}"/>
            </c:ext>
          </c:extLst>
        </c:ser>
        <c:dLbls>
          <c:showLegendKey val="0"/>
          <c:showVal val="1"/>
          <c:showCatName val="0"/>
          <c:showSerName val="0"/>
          <c:showPercent val="0"/>
          <c:showBubbleSize val="0"/>
        </c:dLbls>
        <c:gapWidth val="150"/>
        <c:axId val="951997104"/>
        <c:axId val="951999520"/>
      </c:barChart>
      <c:catAx>
        <c:axId val="951997104"/>
        <c:scaling>
          <c:orientation val="minMax"/>
        </c:scaling>
        <c:delete val="0"/>
        <c:axPos val="b"/>
        <c:numFmt formatCode="General" sourceLinked="1"/>
        <c:majorTickMark val="none"/>
        <c:minorTickMark val="none"/>
        <c:tickLblPos val="low"/>
        <c:spPr>
          <a:ln w="3174">
            <a:solidFill>
              <a:srgbClr val="808080"/>
            </a:solidFill>
            <a:prstDash val="solid"/>
          </a:ln>
        </c:spPr>
        <c:txPr>
          <a:bodyPr/>
          <a:lstStyle/>
          <a:p>
            <a:pPr>
              <a:defRPr sz="900">
                <a:solidFill>
                  <a:srgbClr val="595959"/>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951999520"/>
        <c:crosses val="autoZero"/>
        <c:auto val="1"/>
        <c:lblAlgn val="ctr"/>
        <c:lblOffset val="200"/>
        <c:noMultiLvlLbl val="0"/>
      </c:catAx>
      <c:valAx>
        <c:axId val="951999520"/>
        <c:scaling>
          <c:orientation val="minMax"/>
          <c:max val="220.0"/>
          <c:min val="100.0"/>
        </c:scaling>
        <c:delete val="0"/>
        <c:axPos val="l"/>
        <c:numFmt formatCode="&quot;$&quot;#,##0" sourceLinked="0"/>
        <c:majorTickMark val="none"/>
        <c:minorTickMark val="none"/>
        <c:tickLblPos val="nextTo"/>
        <c:txPr>
          <a:bodyPr/>
          <a:lstStyle/>
          <a:p>
            <a:pPr>
              <a:defRPr sz="900">
                <a:solidFill>
                  <a:srgbClr val="595959"/>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951997104"/>
        <c:crosses val="autoZero"/>
        <c:crossBetween val="between"/>
        <c:majorUnit val="40.0"/>
      </c:valAx>
      <c:spPr>
        <a:noFill/>
        <a:ln w="25400">
          <a:noFill/>
        </a:ln>
      </c:spPr>
    </c:plotArea>
    <c:plotVisOnly val="1"/>
    <c:dispBlanksAs val="gap"/>
    <c:showDLblsOverMax val="0"/>
  </c:chart>
  <c:spPr>
    <a:noFill/>
    <a:ln w="3174">
      <a:noFill/>
      <a:prstDash val="solid"/>
    </a:ln>
  </c:spPr>
  <c:txPr>
    <a:bodyPr/>
    <a:lstStyle/>
    <a:p>
      <a:pPr>
        <a:defRPr sz="1000">
          <a:latin typeface="Gill Sans MT" panose="020B0502020104020203" pitchFamily="34" charset="0"/>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b="1" i="0" baseline="0" dirty="0" smtClean="0">
                <a:effectLst/>
                <a:latin typeface="Georgia" panose="02040502050405020303" pitchFamily="18" charset="0"/>
              </a:rPr>
              <a:t>Avg Number of Professional Services Firms Engaged in 2017</a:t>
            </a:r>
            <a:endParaRPr lang="en-US" sz="1200" dirty="0" smtClean="0">
              <a:effectLst/>
              <a:latin typeface="Georgia" panose="02040502050405020303" pitchFamily="18" charset="0"/>
            </a:endParaRPr>
          </a:p>
          <a:p>
            <a:pPr>
              <a:defRPr sz="1200"/>
            </a:pPr>
            <a:r>
              <a:rPr lang="en-US" sz="900" b="0" i="0" baseline="0" dirty="0" smtClean="0">
                <a:solidFill>
                  <a:schemeClr val="bg1">
                    <a:lumMod val="50000"/>
                  </a:schemeClr>
                </a:solidFill>
                <a:effectLst/>
                <a:latin typeface="Verdana" panose="020B0604030504040204" pitchFamily="34" charset="0"/>
                <a:ea typeface="Verdana" panose="020B0604030504040204" pitchFamily="34" charset="0"/>
                <a:cs typeface="Verdana" panose="020B0604030504040204" pitchFamily="34" charset="0"/>
              </a:rPr>
              <a:t>ASSOCIATION RESPONDENTS</a:t>
            </a:r>
            <a:endParaRPr lang="en-US" sz="900" i="0" dirty="0">
              <a:solidFill>
                <a:schemeClr val="bg1">
                  <a:lumMod val="50000"/>
                </a:schemeClr>
              </a:solidFill>
              <a:effectLst/>
              <a:latin typeface="Verdana" panose="020B0604030504040204" pitchFamily="34" charset="0"/>
              <a:ea typeface="Verdana" panose="020B0604030504040204" pitchFamily="34" charset="0"/>
              <a:cs typeface="Verdana" panose="020B0604030504040204" pitchFamily="34" charset="0"/>
            </a:endParaRPr>
          </a:p>
        </c:rich>
      </c:tx>
      <c:overlay val="0"/>
    </c:title>
    <c:autoTitleDeleted val="0"/>
    <c:plotArea>
      <c:layout>
        <c:manualLayout>
          <c:layoutTarget val="inner"/>
          <c:xMode val="edge"/>
          <c:yMode val="edge"/>
          <c:x val="0.0938089336055215"/>
          <c:y val="0.150972343734811"/>
          <c:w val="0.819525614853699"/>
          <c:h val="0.817273743559833"/>
        </c:manualLayout>
      </c:layout>
      <c:barChart>
        <c:barDir val="col"/>
        <c:grouping val="clustered"/>
        <c:varyColors val="0"/>
        <c:ser>
          <c:idx val="0"/>
          <c:order val="0"/>
          <c:tx>
            <c:strRef>
              <c:f>Sheet1!$B$1</c:f>
              <c:strCache>
                <c:ptCount val="1"/>
                <c:pt idx="0">
                  <c:v>Average</c:v>
                </c:pt>
              </c:strCache>
            </c:strRef>
          </c:tx>
          <c:spPr>
            <a:solidFill>
              <a:srgbClr val="917CA8"/>
            </a:solidFill>
            <a:ln w="28575">
              <a:noFill/>
            </a:ln>
          </c:spPr>
          <c:invertIfNegative val="0"/>
          <c:dPt>
            <c:idx val="0"/>
            <c:invertIfNegative val="0"/>
            <c:bubble3D val="0"/>
            <c:extLst xmlns:c16r2="http://schemas.microsoft.com/office/drawing/2015/06/chart">
              <c:ext xmlns:c16="http://schemas.microsoft.com/office/drawing/2014/chart" uri="{C3380CC4-5D6E-409C-BE32-E72D297353CC}">
                <c16:uniqueId val="{00000001-FC76-4A9E-AFDF-BAD4CC4689B7}"/>
              </c:ext>
            </c:extLst>
          </c:dPt>
          <c:dPt>
            <c:idx val="1"/>
            <c:invertIfNegative val="0"/>
            <c:bubble3D val="0"/>
            <c:spPr>
              <a:solidFill>
                <a:srgbClr val="DDD7E6"/>
              </a:solidFill>
              <a:ln w="9525">
                <a:noFill/>
                <a:prstDash val="dash"/>
              </a:ln>
            </c:spPr>
            <c:extLst xmlns:c16r2="http://schemas.microsoft.com/office/drawing/2015/06/chart">
              <c:ext xmlns:c16="http://schemas.microsoft.com/office/drawing/2014/chart" uri="{C3380CC4-5D6E-409C-BE32-E72D297353CC}">
                <c16:uniqueId val="{00000003-FC76-4A9E-AFDF-BAD4CC4689B7}"/>
              </c:ext>
            </c:extLst>
          </c:dPt>
          <c:dLbls>
            <c:numFmt formatCode="#,##0.0" sourceLinked="0"/>
            <c:spPr>
              <a:noFill/>
              <a:ln>
                <a:noFill/>
              </a:ln>
              <a:effectLst/>
            </c:spPr>
            <c:txPr>
              <a:bodyPr wrap="square" lIns="38100" tIns="19050" rIns="38100" bIns="19050" anchor="ctr">
                <a:spAutoFit/>
              </a:bodyPr>
              <a:lstStyle/>
              <a:p>
                <a:pPr>
                  <a:defRPr sz="900">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External Lobbying Firms</c:v>
                </c:pt>
                <c:pt idx="1">
                  <c:v>Other Prof'l Svcs Firms</c:v>
                </c:pt>
              </c:strCache>
            </c:strRef>
          </c:cat>
          <c:val>
            <c:numRef>
              <c:f>Sheet1!$B$2:$B$3</c:f>
              <c:numCache>
                <c:formatCode>0.00</c:formatCode>
                <c:ptCount val="2"/>
                <c:pt idx="0">
                  <c:v>2.097560975609756</c:v>
                </c:pt>
                <c:pt idx="1">
                  <c:v>1.923076923076923</c:v>
                </c:pt>
              </c:numCache>
            </c:numRef>
          </c:val>
          <c:extLst xmlns:c16r2="http://schemas.microsoft.com/office/drawing/2015/06/chart">
            <c:ext xmlns:c16="http://schemas.microsoft.com/office/drawing/2014/chart" uri="{C3380CC4-5D6E-409C-BE32-E72D297353CC}">
              <c16:uniqueId val="{00000004-FC76-4A9E-AFDF-BAD4CC4689B7}"/>
            </c:ext>
          </c:extLst>
        </c:ser>
        <c:dLbls>
          <c:showLegendKey val="0"/>
          <c:showVal val="0"/>
          <c:showCatName val="0"/>
          <c:showSerName val="0"/>
          <c:showPercent val="0"/>
          <c:showBubbleSize val="0"/>
        </c:dLbls>
        <c:gapWidth val="150"/>
        <c:axId val="975956000"/>
        <c:axId val="975958480"/>
      </c:barChart>
      <c:catAx>
        <c:axId val="975956000"/>
        <c:scaling>
          <c:orientation val="minMax"/>
        </c:scaling>
        <c:delete val="0"/>
        <c:axPos val="b"/>
        <c:numFmt formatCode="General" sourceLinked="1"/>
        <c:majorTickMark val="none"/>
        <c:minorTickMark val="none"/>
        <c:tickLblPos val="nextTo"/>
        <c:txPr>
          <a:bodyPr/>
          <a:lstStyle/>
          <a:p>
            <a:pPr>
              <a:defRPr sz="900">
                <a:solidFill>
                  <a:srgbClr val="595959"/>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975958480"/>
        <c:crosses val="autoZero"/>
        <c:auto val="1"/>
        <c:lblAlgn val="ctr"/>
        <c:lblOffset val="100"/>
        <c:noMultiLvlLbl val="0"/>
      </c:catAx>
      <c:valAx>
        <c:axId val="975958480"/>
        <c:scaling>
          <c:orientation val="minMax"/>
          <c:max val="7.5"/>
        </c:scaling>
        <c:delete val="1"/>
        <c:axPos val="l"/>
        <c:numFmt formatCode="0" sourceLinked="0"/>
        <c:majorTickMark val="none"/>
        <c:minorTickMark val="none"/>
        <c:tickLblPos val="nextTo"/>
        <c:crossAx val="975956000"/>
        <c:crosses val="autoZero"/>
        <c:crossBetween val="between"/>
      </c:valAx>
    </c:plotArea>
    <c:plotVisOnly val="1"/>
    <c:dispBlanksAs val="gap"/>
    <c:showDLblsOverMax val="0"/>
  </c:chart>
  <c:txPr>
    <a:bodyPr/>
    <a:lstStyle/>
    <a:p>
      <a:pPr>
        <a:defRPr sz="1000">
          <a:latin typeface="Gill Sans MT" panose="020B0502020104020203" pitchFamily="34" charset="0"/>
        </a:defRPr>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b="1" i="0" baseline="0" dirty="0" smtClean="0">
                <a:effectLst/>
                <a:latin typeface="Georgia" panose="02040502050405020303" pitchFamily="18" charset="0"/>
              </a:rPr>
              <a:t>Avg Number of Professional Services Firms Engaged in 2017</a:t>
            </a:r>
          </a:p>
          <a:p>
            <a:pPr>
              <a:defRPr sz="1200"/>
            </a:pPr>
            <a:r>
              <a:rPr lang="en-US" sz="900" b="0" i="0" baseline="0" dirty="0" smtClean="0">
                <a:solidFill>
                  <a:schemeClr val="bg1">
                    <a:lumMod val="50000"/>
                  </a:schemeClr>
                </a:solidFill>
                <a:effectLst/>
                <a:latin typeface="Verdana" panose="020B0604030504040204" pitchFamily="34" charset="0"/>
                <a:ea typeface="Verdana" panose="020B0604030504040204" pitchFamily="34" charset="0"/>
                <a:cs typeface="Verdana" panose="020B0604030504040204" pitchFamily="34" charset="0"/>
              </a:rPr>
              <a:t>CORPORATE RESPONDENTS</a:t>
            </a:r>
            <a:endParaRPr lang="en-US" sz="1000" i="0" dirty="0">
              <a:solidFill>
                <a:schemeClr val="bg1">
                  <a:lumMod val="50000"/>
                </a:schemeClr>
              </a:solidFill>
              <a:effectLst/>
              <a:latin typeface="Verdana" panose="020B0604030504040204" pitchFamily="34" charset="0"/>
              <a:ea typeface="Verdana" panose="020B0604030504040204" pitchFamily="34" charset="0"/>
              <a:cs typeface="Verdana" panose="020B0604030504040204" pitchFamily="34" charset="0"/>
            </a:endParaRPr>
          </a:p>
        </c:rich>
      </c:tx>
      <c:overlay val="0"/>
    </c:title>
    <c:autoTitleDeleted val="0"/>
    <c:plotArea>
      <c:layout>
        <c:manualLayout>
          <c:layoutTarget val="inner"/>
          <c:xMode val="edge"/>
          <c:yMode val="edge"/>
          <c:x val="0.0938089336055215"/>
          <c:y val="0.150972343734811"/>
          <c:w val="0.819525614853699"/>
          <c:h val="0.774063867016623"/>
        </c:manualLayout>
      </c:layout>
      <c:barChart>
        <c:barDir val="col"/>
        <c:grouping val="clustered"/>
        <c:varyColors val="0"/>
        <c:ser>
          <c:idx val="0"/>
          <c:order val="0"/>
          <c:tx>
            <c:strRef>
              <c:f>Sheet1!$B$1</c:f>
              <c:strCache>
                <c:ptCount val="1"/>
                <c:pt idx="0">
                  <c:v>Average</c:v>
                </c:pt>
              </c:strCache>
            </c:strRef>
          </c:tx>
          <c:spPr>
            <a:ln w="28575">
              <a:noFill/>
            </a:ln>
          </c:spPr>
          <c:invertIfNegative val="0"/>
          <c:dPt>
            <c:idx val="0"/>
            <c:invertIfNegative val="0"/>
            <c:bubble3D val="0"/>
            <c:spPr>
              <a:solidFill>
                <a:srgbClr val="6FB1C7"/>
              </a:solidFill>
              <a:ln w="28575">
                <a:noFill/>
              </a:ln>
            </c:spPr>
            <c:extLst xmlns:c16r2="http://schemas.microsoft.com/office/drawing/2015/06/chart">
              <c:ext xmlns:c16="http://schemas.microsoft.com/office/drawing/2014/chart" uri="{C3380CC4-5D6E-409C-BE32-E72D297353CC}">
                <c16:uniqueId val="{00000001-2986-4DFA-9FE0-00688B0C0245}"/>
              </c:ext>
            </c:extLst>
          </c:dPt>
          <c:dPt>
            <c:idx val="1"/>
            <c:invertIfNegative val="0"/>
            <c:bubble3D val="0"/>
            <c:spPr>
              <a:solidFill>
                <a:srgbClr val="C5DFE9"/>
              </a:solidFill>
              <a:ln w="9525">
                <a:noFill/>
                <a:prstDash val="dash"/>
              </a:ln>
            </c:spPr>
            <c:extLst xmlns:c16r2="http://schemas.microsoft.com/office/drawing/2015/06/chart">
              <c:ext xmlns:c16="http://schemas.microsoft.com/office/drawing/2014/chart" uri="{C3380CC4-5D6E-409C-BE32-E72D297353CC}">
                <c16:uniqueId val="{00000003-2986-4DFA-9FE0-00688B0C0245}"/>
              </c:ext>
            </c:extLst>
          </c:dPt>
          <c:dLbls>
            <c:numFmt formatCode="#,##0.0" sourceLinked="0"/>
            <c:spPr>
              <a:noFill/>
              <a:ln>
                <a:noFill/>
              </a:ln>
              <a:effectLst/>
            </c:spPr>
            <c:txPr>
              <a:bodyPr wrap="square" lIns="38100" tIns="19050" rIns="38100" bIns="19050" anchor="ctr">
                <a:spAutoFit/>
              </a:bodyPr>
              <a:lstStyle/>
              <a:p>
                <a:pPr>
                  <a:defRPr sz="900">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External Lobbying Firms</c:v>
                </c:pt>
                <c:pt idx="1">
                  <c:v>Other Prof'l Svcs Firms</c:v>
                </c:pt>
              </c:strCache>
            </c:strRef>
          </c:cat>
          <c:val>
            <c:numRef>
              <c:f>Sheet1!$B$2:$B$3</c:f>
              <c:numCache>
                <c:formatCode>0.00</c:formatCode>
                <c:ptCount val="2"/>
                <c:pt idx="0">
                  <c:v>6.566666666666666</c:v>
                </c:pt>
                <c:pt idx="1">
                  <c:v>2.0</c:v>
                </c:pt>
              </c:numCache>
            </c:numRef>
          </c:val>
          <c:extLst xmlns:c16r2="http://schemas.microsoft.com/office/drawing/2015/06/chart">
            <c:ext xmlns:c16="http://schemas.microsoft.com/office/drawing/2014/chart" uri="{C3380CC4-5D6E-409C-BE32-E72D297353CC}">
              <c16:uniqueId val="{00000004-2986-4DFA-9FE0-00688B0C0245}"/>
            </c:ext>
          </c:extLst>
        </c:ser>
        <c:dLbls>
          <c:showLegendKey val="0"/>
          <c:showVal val="0"/>
          <c:showCatName val="0"/>
          <c:showSerName val="0"/>
          <c:showPercent val="0"/>
          <c:showBubbleSize val="0"/>
        </c:dLbls>
        <c:gapWidth val="150"/>
        <c:axId val="975983216"/>
        <c:axId val="975985696"/>
      </c:barChart>
      <c:catAx>
        <c:axId val="975983216"/>
        <c:scaling>
          <c:orientation val="minMax"/>
        </c:scaling>
        <c:delete val="0"/>
        <c:axPos val="b"/>
        <c:numFmt formatCode="General" sourceLinked="1"/>
        <c:majorTickMark val="none"/>
        <c:minorTickMark val="none"/>
        <c:tickLblPos val="nextTo"/>
        <c:txPr>
          <a:bodyPr/>
          <a:lstStyle/>
          <a:p>
            <a:pPr>
              <a:defRPr sz="900">
                <a:solidFill>
                  <a:srgbClr val="595959"/>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975985696"/>
        <c:crosses val="autoZero"/>
        <c:auto val="1"/>
        <c:lblAlgn val="ctr"/>
        <c:lblOffset val="100"/>
        <c:noMultiLvlLbl val="0"/>
      </c:catAx>
      <c:valAx>
        <c:axId val="975985696"/>
        <c:scaling>
          <c:orientation val="minMax"/>
        </c:scaling>
        <c:delete val="1"/>
        <c:axPos val="l"/>
        <c:numFmt formatCode="0" sourceLinked="0"/>
        <c:majorTickMark val="none"/>
        <c:minorTickMark val="none"/>
        <c:tickLblPos val="nextTo"/>
        <c:crossAx val="975983216"/>
        <c:crosses val="autoZero"/>
        <c:crossBetween val="between"/>
        <c:majorUnit val="7.5"/>
      </c:valAx>
    </c:plotArea>
    <c:plotVisOnly val="1"/>
    <c:dispBlanksAs val="gap"/>
    <c:showDLblsOverMax val="0"/>
  </c:chart>
  <c:txPr>
    <a:bodyPr/>
    <a:lstStyle/>
    <a:p>
      <a:pPr>
        <a:defRPr sz="1000">
          <a:latin typeface="Gill Sans MT" panose="020B0502020104020203" pitchFamily="34" charset="0"/>
        </a:defRPr>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latin typeface="Georgia" panose="02040502050405020303" pitchFamily="18" charset="0"/>
              </a:defRPr>
            </a:pPr>
            <a:r>
              <a:rPr lang="en-US" sz="1200" dirty="0" smtClean="0">
                <a:latin typeface="Georgia" panose="02040502050405020303" pitchFamily="18" charset="0"/>
              </a:rPr>
              <a:t>Associations’ Anticipated Areas</a:t>
            </a:r>
            <a:r>
              <a:rPr lang="en-US" sz="1200" baseline="0" dirty="0" smtClean="0">
                <a:latin typeface="Georgia" panose="02040502050405020303" pitchFamily="18" charset="0"/>
              </a:rPr>
              <a:t> of </a:t>
            </a:r>
            <a:r>
              <a:rPr lang="en-US" sz="1200" dirty="0" smtClean="0">
                <a:latin typeface="Georgia" panose="02040502050405020303" pitchFamily="18" charset="0"/>
              </a:rPr>
              <a:t>Investment | 2020 Relative to 2017</a:t>
            </a:r>
            <a:endParaRPr lang="en-US" sz="1200" dirty="0">
              <a:latin typeface="Georgia" panose="02040502050405020303" pitchFamily="18" charset="0"/>
            </a:endParaRPr>
          </a:p>
        </c:rich>
      </c:tx>
      <c:overlay val="0"/>
    </c:title>
    <c:autoTitleDeleted val="0"/>
    <c:plotArea>
      <c:layout/>
      <c:barChart>
        <c:barDir val="bar"/>
        <c:grouping val="percentStacked"/>
        <c:varyColors val="0"/>
        <c:ser>
          <c:idx val="0"/>
          <c:order val="0"/>
          <c:tx>
            <c:strRef>
              <c:f>Sheet1!$B$1</c:f>
              <c:strCache>
                <c:ptCount val="1"/>
                <c:pt idx="0">
                  <c:v>Decrease Significantly</c:v>
                </c:pt>
              </c:strCache>
            </c:strRef>
          </c:tx>
          <c:spPr>
            <a:solidFill>
              <a:schemeClr val="accent2"/>
            </a:solidFill>
          </c:spPr>
          <c:invertIfNegative val="0"/>
          <c:cat>
            <c:strRef>
              <c:f>Sheet1!$A$2:$A$18</c:f>
              <c:strCache>
                <c:ptCount val="17"/>
                <c:pt idx="0">
                  <c:v>International Government Affairs </c:v>
                </c:pt>
                <c:pt idx="1">
                  <c:v>Supporting Third-Party Research </c:v>
                </c:pt>
                <c:pt idx="2">
                  <c:v>Identifying, Managing, &amp; Communicating Policy Risks </c:v>
                </c:pt>
                <c:pt idx="3">
                  <c:v>Quantifying the Impact of Govt. Policy on the Org. or Industry </c:v>
                </c:pt>
                <c:pt idx="4">
                  <c:v>Engaging Org.'s Sr. Leadership and/or Board of Directors </c:v>
                </c:pt>
                <c:pt idx="5">
                  <c:v>Using Data Analytics, Software, &amp; Tools to Track Issues or People </c:v>
                </c:pt>
                <c:pt idx="6">
                  <c:v>Pursuing Earned and/or Paid Media </c:v>
                </c:pt>
                <c:pt idx="7">
                  <c:v>State / Local Government Affairs </c:v>
                </c:pt>
                <c:pt idx="8">
                  <c:v>Measuring Government Affairs' Impact on the Organization </c:v>
                </c:pt>
                <c:pt idx="9">
                  <c:v>Incorporating Data and/or Infographics into Policy Materials </c:v>
                </c:pt>
                <c:pt idx="10">
                  <c:v>Running Issue Advocacy Campaigns </c:v>
                </c:pt>
                <c:pt idx="11">
                  <c:v>Building Coalitions and Partnerships </c:v>
                </c:pt>
                <c:pt idx="12">
                  <c:v>Building or Managing the Org.'s Reputation in Washington </c:v>
                </c:pt>
                <c:pt idx="13">
                  <c:v>Federal Legislative Affairs </c:v>
                </c:pt>
                <c:pt idx="14">
                  <c:v>Employing Social Media / Digital Communications Tools </c:v>
                </c:pt>
                <c:pt idx="15">
                  <c:v>Executive Branch &amp; Regulatory Affairs </c:v>
                </c:pt>
                <c:pt idx="16">
                  <c:v>Pursuing Grassroots or Grasstops Advocacy </c:v>
                </c:pt>
              </c:strCache>
            </c:strRef>
          </c:cat>
          <c:val>
            <c:numRef>
              <c:f>Sheet1!$B$2:$B$18</c:f>
              <c:numCache>
                <c:formatCode>0%</c:formatCode>
                <c:ptCount val="17"/>
                <c:pt idx="0">
                  <c:v>0.0</c:v>
                </c:pt>
                <c:pt idx="1">
                  <c:v>0.0</c:v>
                </c:pt>
                <c:pt idx="2">
                  <c:v>0.0</c:v>
                </c:pt>
                <c:pt idx="3">
                  <c:v>0.0</c:v>
                </c:pt>
                <c:pt idx="4">
                  <c:v>0.0</c:v>
                </c:pt>
                <c:pt idx="5">
                  <c:v>0.0</c:v>
                </c:pt>
                <c:pt idx="6">
                  <c:v>0.0</c:v>
                </c:pt>
                <c:pt idx="7">
                  <c:v>0.0</c:v>
                </c:pt>
                <c:pt idx="8">
                  <c:v>0.0</c:v>
                </c:pt>
                <c:pt idx="9">
                  <c:v>0.0</c:v>
                </c:pt>
                <c:pt idx="10">
                  <c:v>0.0</c:v>
                </c:pt>
                <c:pt idx="11">
                  <c:v>0.0</c:v>
                </c:pt>
                <c:pt idx="12">
                  <c:v>0.0</c:v>
                </c:pt>
                <c:pt idx="13">
                  <c:v>0.0</c:v>
                </c:pt>
                <c:pt idx="14">
                  <c:v>0.0</c:v>
                </c:pt>
                <c:pt idx="15">
                  <c:v>0.0232558139534884</c:v>
                </c:pt>
                <c:pt idx="16">
                  <c:v>0.0</c:v>
                </c:pt>
              </c:numCache>
            </c:numRef>
          </c:val>
          <c:extLst xmlns:c16r2="http://schemas.microsoft.com/office/drawing/2015/06/chart">
            <c:ext xmlns:c16="http://schemas.microsoft.com/office/drawing/2014/chart" uri="{C3380CC4-5D6E-409C-BE32-E72D297353CC}">
              <c16:uniqueId val="{00000000-7680-4D71-9479-A248E2CBCFFC}"/>
            </c:ext>
          </c:extLst>
        </c:ser>
        <c:ser>
          <c:idx val="1"/>
          <c:order val="1"/>
          <c:tx>
            <c:strRef>
              <c:f>Sheet1!$C$1</c:f>
              <c:strCache>
                <c:ptCount val="1"/>
                <c:pt idx="0">
                  <c:v>Decrease Slightly</c:v>
                </c:pt>
              </c:strCache>
            </c:strRef>
          </c:tx>
          <c:spPr>
            <a:solidFill>
              <a:schemeClr val="accent2">
                <a:lumMod val="60000"/>
                <a:lumOff val="40000"/>
              </a:schemeClr>
            </a:solidFill>
          </c:spPr>
          <c:invertIfNegative val="0"/>
          <c:cat>
            <c:strRef>
              <c:f>Sheet1!$A$2:$A$18</c:f>
              <c:strCache>
                <c:ptCount val="17"/>
                <c:pt idx="0">
                  <c:v>International Government Affairs </c:v>
                </c:pt>
                <c:pt idx="1">
                  <c:v>Supporting Third-Party Research </c:v>
                </c:pt>
                <c:pt idx="2">
                  <c:v>Identifying, Managing, &amp; Communicating Policy Risks </c:v>
                </c:pt>
                <c:pt idx="3">
                  <c:v>Quantifying the Impact of Govt. Policy on the Org. or Industry </c:v>
                </c:pt>
                <c:pt idx="4">
                  <c:v>Engaging Org.'s Sr. Leadership and/or Board of Directors </c:v>
                </c:pt>
                <c:pt idx="5">
                  <c:v>Using Data Analytics, Software, &amp; Tools to Track Issues or People </c:v>
                </c:pt>
                <c:pt idx="6">
                  <c:v>Pursuing Earned and/or Paid Media </c:v>
                </c:pt>
                <c:pt idx="7">
                  <c:v>State / Local Government Affairs </c:v>
                </c:pt>
                <c:pt idx="8">
                  <c:v>Measuring Government Affairs' Impact on the Organization </c:v>
                </c:pt>
                <c:pt idx="9">
                  <c:v>Incorporating Data and/or Infographics into Policy Materials </c:v>
                </c:pt>
                <c:pt idx="10">
                  <c:v>Running Issue Advocacy Campaigns </c:v>
                </c:pt>
                <c:pt idx="11">
                  <c:v>Building Coalitions and Partnerships </c:v>
                </c:pt>
                <c:pt idx="12">
                  <c:v>Building or Managing the Org.'s Reputation in Washington </c:v>
                </c:pt>
                <c:pt idx="13">
                  <c:v>Federal Legislative Affairs </c:v>
                </c:pt>
                <c:pt idx="14">
                  <c:v>Employing Social Media / Digital Communications Tools </c:v>
                </c:pt>
                <c:pt idx="15">
                  <c:v>Executive Branch &amp; Regulatory Affairs </c:v>
                </c:pt>
                <c:pt idx="16">
                  <c:v>Pursuing Grassroots or Grasstops Advocacy </c:v>
                </c:pt>
              </c:strCache>
            </c:strRef>
          </c:cat>
          <c:val>
            <c:numRef>
              <c:f>Sheet1!$C$2:$C$18</c:f>
              <c:numCache>
                <c:formatCode>0%</c:formatCode>
                <c:ptCount val="17"/>
                <c:pt idx="0">
                  <c:v>0.0</c:v>
                </c:pt>
                <c:pt idx="1">
                  <c:v>0.0697674418604651</c:v>
                </c:pt>
                <c:pt idx="2">
                  <c:v>0.0</c:v>
                </c:pt>
                <c:pt idx="3">
                  <c:v>0.0</c:v>
                </c:pt>
                <c:pt idx="4">
                  <c:v>0.0</c:v>
                </c:pt>
                <c:pt idx="5">
                  <c:v>0.0232558139534884</c:v>
                </c:pt>
                <c:pt idx="6">
                  <c:v>0.0</c:v>
                </c:pt>
                <c:pt idx="7">
                  <c:v>0.0465116279069768</c:v>
                </c:pt>
                <c:pt idx="8">
                  <c:v>0.0</c:v>
                </c:pt>
                <c:pt idx="9">
                  <c:v>0.0</c:v>
                </c:pt>
                <c:pt idx="10">
                  <c:v>0.0232558139534884</c:v>
                </c:pt>
                <c:pt idx="11">
                  <c:v>0.0</c:v>
                </c:pt>
                <c:pt idx="12">
                  <c:v>0.0</c:v>
                </c:pt>
                <c:pt idx="13">
                  <c:v>0.0714285714285714</c:v>
                </c:pt>
                <c:pt idx="14">
                  <c:v>0.0</c:v>
                </c:pt>
                <c:pt idx="15">
                  <c:v>0.0232558139534884</c:v>
                </c:pt>
                <c:pt idx="16">
                  <c:v>0.0</c:v>
                </c:pt>
              </c:numCache>
            </c:numRef>
          </c:val>
          <c:extLst xmlns:c16r2="http://schemas.microsoft.com/office/drawing/2015/06/chart">
            <c:ext xmlns:c16="http://schemas.microsoft.com/office/drawing/2014/chart" uri="{C3380CC4-5D6E-409C-BE32-E72D297353CC}">
              <c16:uniqueId val="{00000001-7680-4D71-9479-A248E2CBCFFC}"/>
            </c:ext>
          </c:extLst>
        </c:ser>
        <c:ser>
          <c:idx val="2"/>
          <c:order val="2"/>
          <c:tx>
            <c:strRef>
              <c:f>Sheet1!$D$1</c:f>
              <c:strCache>
                <c:ptCount val="1"/>
                <c:pt idx="0">
                  <c:v>No Change</c:v>
                </c:pt>
              </c:strCache>
            </c:strRef>
          </c:tx>
          <c:spPr>
            <a:solidFill>
              <a:schemeClr val="bg1">
                <a:lumMod val="75000"/>
              </a:schemeClr>
            </a:solidFill>
          </c:spPr>
          <c:invertIfNegative val="0"/>
          <c:cat>
            <c:strRef>
              <c:f>Sheet1!$A$2:$A$18</c:f>
              <c:strCache>
                <c:ptCount val="17"/>
                <c:pt idx="0">
                  <c:v>International Government Affairs </c:v>
                </c:pt>
                <c:pt idx="1">
                  <c:v>Supporting Third-Party Research </c:v>
                </c:pt>
                <c:pt idx="2">
                  <c:v>Identifying, Managing, &amp; Communicating Policy Risks </c:v>
                </c:pt>
                <c:pt idx="3">
                  <c:v>Quantifying the Impact of Govt. Policy on the Org. or Industry </c:v>
                </c:pt>
                <c:pt idx="4">
                  <c:v>Engaging Org.'s Sr. Leadership and/or Board of Directors </c:v>
                </c:pt>
                <c:pt idx="5">
                  <c:v>Using Data Analytics, Software, &amp; Tools to Track Issues or People </c:v>
                </c:pt>
                <c:pt idx="6">
                  <c:v>Pursuing Earned and/or Paid Media </c:v>
                </c:pt>
                <c:pt idx="7">
                  <c:v>State / Local Government Affairs </c:v>
                </c:pt>
                <c:pt idx="8">
                  <c:v>Measuring Government Affairs' Impact on the Organization </c:v>
                </c:pt>
                <c:pt idx="9">
                  <c:v>Incorporating Data and/or Infographics into Policy Materials </c:v>
                </c:pt>
                <c:pt idx="10">
                  <c:v>Running Issue Advocacy Campaigns </c:v>
                </c:pt>
                <c:pt idx="11">
                  <c:v>Building Coalitions and Partnerships </c:v>
                </c:pt>
                <c:pt idx="12">
                  <c:v>Building or Managing the Org.'s Reputation in Washington </c:v>
                </c:pt>
                <c:pt idx="13">
                  <c:v>Federal Legislative Affairs </c:v>
                </c:pt>
                <c:pt idx="14">
                  <c:v>Employing Social Media / Digital Communications Tools </c:v>
                </c:pt>
                <c:pt idx="15">
                  <c:v>Executive Branch &amp; Regulatory Affairs </c:v>
                </c:pt>
                <c:pt idx="16">
                  <c:v>Pursuing Grassroots or Grasstops Advocacy </c:v>
                </c:pt>
              </c:strCache>
            </c:strRef>
          </c:cat>
          <c:val>
            <c:numRef>
              <c:f>Sheet1!$D$2:$D$18</c:f>
              <c:numCache>
                <c:formatCode>0%</c:formatCode>
                <c:ptCount val="17"/>
                <c:pt idx="0">
                  <c:v>0.923076923076923</c:v>
                </c:pt>
                <c:pt idx="1">
                  <c:v>0.697674418604651</c:v>
                </c:pt>
                <c:pt idx="2">
                  <c:v>0.72093023255814</c:v>
                </c:pt>
                <c:pt idx="3">
                  <c:v>0.651162790697674</c:v>
                </c:pt>
                <c:pt idx="4">
                  <c:v>0.627906976744186</c:v>
                </c:pt>
                <c:pt idx="5">
                  <c:v>0.604651162790698</c:v>
                </c:pt>
                <c:pt idx="6">
                  <c:v>0.604651162790698</c:v>
                </c:pt>
                <c:pt idx="7">
                  <c:v>0.488372093023256</c:v>
                </c:pt>
                <c:pt idx="8">
                  <c:v>0.5</c:v>
                </c:pt>
                <c:pt idx="9">
                  <c:v>0.465116279069768</c:v>
                </c:pt>
                <c:pt idx="10">
                  <c:v>0.395348837209302</c:v>
                </c:pt>
                <c:pt idx="11">
                  <c:v>0.418604651162791</c:v>
                </c:pt>
                <c:pt idx="12">
                  <c:v>0.395348837209302</c:v>
                </c:pt>
                <c:pt idx="13">
                  <c:v>0.30952380952381</c:v>
                </c:pt>
                <c:pt idx="14">
                  <c:v>0.372093023255814</c:v>
                </c:pt>
                <c:pt idx="15">
                  <c:v>0.302325581395349</c:v>
                </c:pt>
                <c:pt idx="16">
                  <c:v>0.27906976744186</c:v>
                </c:pt>
              </c:numCache>
            </c:numRef>
          </c:val>
          <c:extLst xmlns:c16r2="http://schemas.microsoft.com/office/drawing/2015/06/chart">
            <c:ext xmlns:c16="http://schemas.microsoft.com/office/drawing/2014/chart" uri="{C3380CC4-5D6E-409C-BE32-E72D297353CC}">
              <c16:uniqueId val="{00000002-7680-4D71-9479-A248E2CBCFFC}"/>
            </c:ext>
          </c:extLst>
        </c:ser>
        <c:ser>
          <c:idx val="3"/>
          <c:order val="3"/>
          <c:tx>
            <c:strRef>
              <c:f>Sheet1!$E$1</c:f>
              <c:strCache>
                <c:ptCount val="1"/>
                <c:pt idx="0">
                  <c:v>Increase Slightly</c:v>
                </c:pt>
              </c:strCache>
            </c:strRef>
          </c:tx>
          <c:spPr>
            <a:solidFill>
              <a:srgbClr val="AB9DC0"/>
            </a:solidFill>
          </c:spPr>
          <c:invertIfNegative val="0"/>
          <c:cat>
            <c:strRef>
              <c:f>Sheet1!$A$2:$A$18</c:f>
              <c:strCache>
                <c:ptCount val="17"/>
                <c:pt idx="0">
                  <c:v>International Government Affairs </c:v>
                </c:pt>
                <c:pt idx="1">
                  <c:v>Supporting Third-Party Research </c:v>
                </c:pt>
                <c:pt idx="2">
                  <c:v>Identifying, Managing, &amp; Communicating Policy Risks </c:v>
                </c:pt>
                <c:pt idx="3">
                  <c:v>Quantifying the Impact of Govt. Policy on the Org. or Industry </c:v>
                </c:pt>
                <c:pt idx="4">
                  <c:v>Engaging Org.'s Sr. Leadership and/or Board of Directors </c:v>
                </c:pt>
                <c:pt idx="5">
                  <c:v>Using Data Analytics, Software, &amp; Tools to Track Issues or People </c:v>
                </c:pt>
                <c:pt idx="6">
                  <c:v>Pursuing Earned and/or Paid Media </c:v>
                </c:pt>
                <c:pt idx="7">
                  <c:v>State / Local Government Affairs </c:v>
                </c:pt>
                <c:pt idx="8">
                  <c:v>Measuring Government Affairs' Impact on the Organization </c:v>
                </c:pt>
                <c:pt idx="9">
                  <c:v>Incorporating Data and/or Infographics into Policy Materials </c:v>
                </c:pt>
                <c:pt idx="10">
                  <c:v>Running Issue Advocacy Campaigns </c:v>
                </c:pt>
                <c:pt idx="11">
                  <c:v>Building Coalitions and Partnerships </c:v>
                </c:pt>
                <c:pt idx="12">
                  <c:v>Building or Managing the Org.'s Reputation in Washington </c:v>
                </c:pt>
                <c:pt idx="13">
                  <c:v>Federal Legislative Affairs </c:v>
                </c:pt>
                <c:pt idx="14">
                  <c:v>Employing Social Media / Digital Communications Tools </c:v>
                </c:pt>
                <c:pt idx="15">
                  <c:v>Executive Branch &amp; Regulatory Affairs </c:v>
                </c:pt>
                <c:pt idx="16">
                  <c:v>Pursuing Grassroots or Grasstops Advocacy </c:v>
                </c:pt>
              </c:strCache>
            </c:strRef>
          </c:cat>
          <c:val>
            <c:numRef>
              <c:f>Sheet1!$E$2:$E$18</c:f>
              <c:numCache>
                <c:formatCode>0%</c:formatCode>
                <c:ptCount val="17"/>
                <c:pt idx="0">
                  <c:v>0.0769230769230769</c:v>
                </c:pt>
                <c:pt idx="1">
                  <c:v>0.232558139534884</c:v>
                </c:pt>
                <c:pt idx="2">
                  <c:v>0.232558139534884</c:v>
                </c:pt>
                <c:pt idx="3">
                  <c:v>0.302325581395349</c:v>
                </c:pt>
                <c:pt idx="4">
                  <c:v>0.348837209302326</c:v>
                </c:pt>
                <c:pt idx="5">
                  <c:v>0.348837209302326</c:v>
                </c:pt>
                <c:pt idx="6">
                  <c:v>0.325581395348837</c:v>
                </c:pt>
                <c:pt idx="7">
                  <c:v>0.395348837209302</c:v>
                </c:pt>
                <c:pt idx="8">
                  <c:v>0.452380952380952</c:v>
                </c:pt>
                <c:pt idx="9">
                  <c:v>0.441860465116279</c:v>
                </c:pt>
                <c:pt idx="10">
                  <c:v>0.534883720930232</c:v>
                </c:pt>
                <c:pt idx="11">
                  <c:v>0.534883720930232</c:v>
                </c:pt>
                <c:pt idx="12">
                  <c:v>0.534883720930232</c:v>
                </c:pt>
                <c:pt idx="13">
                  <c:v>0.547619047619048</c:v>
                </c:pt>
                <c:pt idx="14">
                  <c:v>0.488372093023256</c:v>
                </c:pt>
                <c:pt idx="15">
                  <c:v>0.581395348837209</c:v>
                </c:pt>
                <c:pt idx="16">
                  <c:v>0.581395348837209</c:v>
                </c:pt>
              </c:numCache>
            </c:numRef>
          </c:val>
          <c:extLst xmlns:c16r2="http://schemas.microsoft.com/office/drawing/2015/06/chart">
            <c:ext xmlns:c16="http://schemas.microsoft.com/office/drawing/2014/chart" uri="{C3380CC4-5D6E-409C-BE32-E72D297353CC}">
              <c16:uniqueId val="{00000003-7680-4D71-9479-A248E2CBCFFC}"/>
            </c:ext>
          </c:extLst>
        </c:ser>
        <c:ser>
          <c:idx val="4"/>
          <c:order val="4"/>
          <c:tx>
            <c:strRef>
              <c:f>Sheet1!$F$1</c:f>
              <c:strCache>
                <c:ptCount val="1"/>
                <c:pt idx="0">
                  <c:v>Increase Significantly</c:v>
                </c:pt>
              </c:strCache>
            </c:strRef>
          </c:tx>
          <c:spPr>
            <a:solidFill>
              <a:srgbClr val="917CA8"/>
            </a:solidFill>
          </c:spPr>
          <c:invertIfNegative val="0"/>
          <c:cat>
            <c:strRef>
              <c:f>Sheet1!$A$2:$A$18</c:f>
              <c:strCache>
                <c:ptCount val="17"/>
                <c:pt idx="0">
                  <c:v>International Government Affairs </c:v>
                </c:pt>
                <c:pt idx="1">
                  <c:v>Supporting Third-Party Research </c:v>
                </c:pt>
                <c:pt idx="2">
                  <c:v>Identifying, Managing, &amp; Communicating Policy Risks </c:v>
                </c:pt>
                <c:pt idx="3">
                  <c:v>Quantifying the Impact of Govt. Policy on the Org. or Industry </c:v>
                </c:pt>
                <c:pt idx="4">
                  <c:v>Engaging Org.'s Sr. Leadership and/or Board of Directors </c:v>
                </c:pt>
                <c:pt idx="5">
                  <c:v>Using Data Analytics, Software, &amp; Tools to Track Issues or People </c:v>
                </c:pt>
                <c:pt idx="6">
                  <c:v>Pursuing Earned and/or Paid Media </c:v>
                </c:pt>
                <c:pt idx="7">
                  <c:v>State / Local Government Affairs </c:v>
                </c:pt>
                <c:pt idx="8">
                  <c:v>Measuring Government Affairs' Impact on the Organization </c:v>
                </c:pt>
                <c:pt idx="9">
                  <c:v>Incorporating Data and/or Infographics into Policy Materials </c:v>
                </c:pt>
                <c:pt idx="10">
                  <c:v>Running Issue Advocacy Campaigns </c:v>
                </c:pt>
                <c:pt idx="11">
                  <c:v>Building Coalitions and Partnerships </c:v>
                </c:pt>
                <c:pt idx="12">
                  <c:v>Building or Managing the Org.'s Reputation in Washington </c:v>
                </c:pt>
                <c:pt idx="13">
                  <c:v>Federal Legislative Affairs </c:v>
                </c:pt>
                <c:pt idx="14">
                  <c:v>Employing Social Media / Digital Communications Tools </c:v>
                </c:pt>
                <c:pt idx="15">
                  <c:v>Executive Branch &amp; Regulatory Affairs </c:v>
                </c:pt>
                <c:pt idx="16">
                  <c:v>Pursuing Grassroots or Grasstops Advocacy </c:v>
                </c:pt>
              </c:strCache>
            </c:strRef>
          </c:cat>
          <c:val>
            <c:numRef>
              <c:f>Sheet1!$F$2:$F$18</c:f>
              <c:numCache>
                <c:formatCode>0%</c:formatCode>
                <c:ptCount val="17"/>
                <c:pt idx="0">
                  <c:v>0.0</c:v>
                </c:pt>
                <c:pt idx="1">
                  <c:v>0.0</c:v>
                </c:pt>
                <c:pt idx="2">
                  <c:v>0.0465116279069768</c:v>
                </c:pt>
                <c:pt idx="3">
                  <c:v>0.0465116279069768</c:v>
                </c:pt>
                <c:pt idx="4">
                  <c:v>0.0232558139534884</c:v>
                </c:pt>
                <c:pt idx="5">
                  <c:v>0.0232558139534884</c:v>
                </c:pt>
                <c:pt idx="6">
                  <c:v>0.0697674418604651</c:v>
                </c:pt>
                <c:pt idx="7">
                  <c:v>0.0697674418604651</c:v>
                </c:pt>
                <c:pt idx="8">
                  <c:v>0.0476190476190476</c:v>
                </c:pt>
                <c:pt idx="9">
                  <c:v>0.0930232558139535</c:v>
                </c:pt>
                <c:pt idx="10">
                  <c:v>0.0465116279069768</c:v>
                </c:pt>
                <c:pt idx="11">
                  <c:v>0.0465116279069768</c:v>
                </c:pt>
                <c:pt idx="12">
                  <c:v>0.0697674418604651</c:v>
                </c:pt>
                <c:pt idx="13">
                  <c:v>0.0714285714285714</c:v>
                </c:pt>
                <c:pt idx="14">
                  <c:v>0.13953488372093</c:v>
                </c:pt>
                <c:pt idx="15">
                  <c:v>0.0697674418604651</c:v>
                </c:pt>
                <c:pt idx="16">
                  <c:v>0.13953488372093</c:v>
                </c:pt>
              </c:numCache>
            </c:numRef>
          </c:val>
          <c:extLst xmlns:c16r2="http://schemas.microsoft.com/office/drawing/2015/06/chart">
            <c:ext xmlns:c16="http://schemas.microsoft.com/office/drawing/2014/chart" uri="{C3380CC4-5D6E-409C-BE32-E72D297353CC}">
              <c16:uniqueId val="{00000004-7680-4D71-9479-A248E2CBCFFC}"/>
            </c:ext>
          </c:extLst>
        </c:ser>
        <c:dLbls>
          <c:showLegendKey val="0"/>
          <c:showVal val="0"/>
          <c:showCatName val="0"/>
          <c:showSerName val="0"/>
          <c:showPercent val="0"/>
          <c:showBubbleSize val="0"/>
        </c:dLbls>
        <c:gapWidth val="75"/>
        <c:overlap val="100"/>
        <c:axId val="952061152"/>
        <c:axId val="952063472"/>
      </c:barChart>
      <c:catAx>
        <c:axId val="952061152"/>
        <c:scaling>
          <c:orientation val="minMax"/>
        </c:scaling>
        <c:delete val="0"/>
        <c:axPos val="l"/>
        <c:numFmt formatCode="General" sourceLinked="0"/>
        <c:majorTickMark val="none"/>
        <c:minorTickMark val="none"/>
        <c:tickLblPos val="nextTo"/>
        <c:txPr>
          <a:bodyPr/>
          <a:lstStyle/>
          <a:p>
            <a:pPr>
              <a:defRPr sz="900"/>
            </a:pPr>
            <a:endParaRPr lang="en-US"/>
          </a:p>
        </c:txPr>
        <c:crossAx val="952063472"/>
        <c:crosses val="autoZero"/>
        <c:auto val="1"/>
        <c:lblAlgn val="ctr"/>
        <c:lblOffset val="100"/>
        <c:noMultiLvlLbl val="0"/>
      </c:catAx>
      <c:valAx>
        <c:axId val="952063472"/>
        <c:scaling>
          <c:orientation val="minMax"/>
        </c:scaling>
        <c:delete val="0"/>
        <c:axPos val="b"/>
        <c:majorGridlines/>
        <c:numFmt formatCode="0%" sourceLinked="1"/>
        <c:majorTickMark val="none"/>
        <c:minorTickMark val="none"/>
        <c:tickLblPos val="nextTo"/>
        <c:txPr>
          <a:bodyPr/>
          <a:lstStyle/>
          <a:p>
            <a:pPr>
              <a:defRPr sz="800"/>
            </a:pPr>
            <a:endParaRPr lang="en-US"/>
          </a:p>
        </c:txPr>
        <c:crossAx val="952061152"/>
        <c:crosses val="autoZero"/>
        <c:crossBetween val="between"/>
        <c:majorUnit val="0.5"/>
      </c:valAx>
    </c:plotArea>
    <c:legend>
      <c:legendPos val="b"/>
      <c:overlay val="0"/>
      <c:txPr>
        <a:bodyPr/>
        <a:lstStyle/>
        <a:p>
          <a:pPr>
            <a:defRPr sz="800"/>
          </a:pPr>
          <a:endParaRPr lang="en-US"/>
        </a:p>
      </c:txPr>
    </c:legend>
    <c:plotVisOnly val="1"/>
    <c:dispBlanksAs val="gap"/>
    <c:showDLblsOverMax val="0"/>
  </c:chart>
  <c:txPr>
    <a:bodyPr/>
    <a:lstStyle/>
    <a:p>
      <a:pPr>
        <a:defRPr sz="700">
          <a:latin typeface="Verdana" panose="020B0604030504040204" pitchFamily="34" charset="0"/>
          <a:ea typeface="Verdana" panose="020B0604030504040204" pitchFamily="34" charset="0"/>
          <a:cs typeface="Verdana" panose="020B0604030504040204" pitchFamily="34" charset="0"/>
        </a:defRPr>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latin typeface="Georgia" panose="02040502050405020303" pitchFamily="18" charset="0"/>
              </a:defRPr>
            </a:pPr>
            <a:r>
              <a:rPr lang="en-US" sz="1200" b="1" i="0" u="none" strike="noStrike" baseline="0" dirty="0" smtClean="0">
                <a:effectLst/>
              </a:rPr>
              <a:t>Corporations’ Anticipated Areas of Investment | 2020 Relative to 2017</a:t>
            </a:r>
            <a:endParaRPr lang="en-US" sz="1200" dirty="0">
              <a:latin typeface="Georgia" panose="02040502050405020303" pitchFamily="18" charset="0"/>
            </a:endParaRPr>
          </a:p>
        </c:rich>
      </c:tx>
      <c:overlay val="0"/>
    </c:title>
    <c:autoTitleDeleted val="0"/>
    <c:plotArea>
      <c:layout/>
      <c:barChart>
        <c:barDir val="bar"/>
        <c:grouping val="percentStacked"/>
        <c:varyColors val="0"/>
        <c:ser>
          <c:idx val="0"/>
          <c:order val="0"/>
          <c:tx>
            <c:strRef>
              <c:f>Sheet1!$B$1</c:f>
              <c:strCache>
                <c:ptCount val="1"/>
                <c:pt idx="0">
                  <c:v>Decrease Significantly</c:v>
                </c:pt>
              </c:strCache>
            </c:strRef>
          </c:tx>
          <c:spPr>
            <a:solidFill>
              <a:schemeClr val="accent2"/>
            </a:solidFill>
          </c:spPr>
          <c:invertIfNegative val="0"/>
          <c:cat>
            <c:strRef>
              <c:f>Sheet1!$A$2:$A$18</c:f>
              <c:strCache>
                <c:ptCount val="17"/>
                <c:pt idx="0">
                  <c:v>Supporting Third-Party Research </c:v>
                </c:pt>
                <c:pt idx="1">
                  <c:v>Pursuing Earned and/or Paid Media </c:v>
                </c:pt>
                <c:pt idx="2">
                  <c:v>Running Issue Advocacy Campaigns </c:v>
                </c:pt>
                <c:pt idx="3">
                  <c:v>Pursuing Grassroots or Grasstops Advocacy </c:v>
                </c:pt>
                <c:pt idx="4">
                  <c:v>Identifying, Managing, &amp; Communicating Policy Risks </c:v>
                </c:pt>
                <c:pt idx="5">
                  <c:v>Quantifying the Impact of Govt. Policy on the Org. or Industry </c:v>
                </c:pt>
                <c:pt idx="6">
                  <c:v>Incorporating Data and/or Infographics into Policy Materials </c:v>
                </c:pt>
                <c:pt idx="7">
                  <c:v>Using Data Analytics, Software, &amp; Tools to Track Issues or People </c:v>
                </c:pt>
                <c:pt idx="8">
                  <c:v>International Government Affairs </c:v>
                </c:pt>
                <c:pt idx="9">
                  <c:v>Federal Legislative Affairs </c:v>
                </c:pt>
                <c:pt idx="10">
                  <c:v>Executive Branch &amp; Regulatory Affairs </c:v>
                </c:pt>
                <c:pt idx="11">
                  <c:v>State / Local Government Affairs </c:v>
                </c:pt>
                <c:pt idx="12">
                  <c:v>Engaging Org.'s Sr. Leadership and/or Board of Directors </c:v>
                </c:pt>
                <c:pt idx="13">
                  <c:v>Measuring Government Affairs' Impact on the Organization </c:v>
                </c:pt>
                <c:pt idx="14">
                  <c:v>Employing Social Media / Digital Communications Tools </c:v>
                </c:pt>
                <c:pt idx="15">
                  <c:v>Building Coalitions and Partnerships </c:v>
                </c:pt>
                <c:pt idx="16">
                  <c:v>Building or Managing the Org.'s Reputation in Washington </c:v>
                </c:pt>
              </c:strCache>
            </c:strRef>
          </c:cat>
          <c:val>
            <c:numRef>
              <c:f>Sheet1!$B$2:$B$18</c:f>
              <c:numCache>
                <c:formatCode>0%</c:formatCode>
                <c:ptCount val="17"/>
                <c:pt idx="0">
                  <c:v>0.0</c:v>
                </c:pt>
                <c:pt idx="1">
                  <c:v>0.0</c:v>
                </c:pt>
                <c:pt idx="2">
                  <c:v>0.0</c:v>
                </c:pt>
                <c:pt idx="3">
                  <c:v>0.0</c:v>
                </c:pt>
                <c:pt idx="4">
                  <c:v>0.0</c:v>
                </c:pt>
                <c:pt idx="5">
                  <c:v>0.0</c:v>
                </c:pt>
                <c:pt idx="6">
                  <c:v>0.0</c:v>
                </c:pt>
                <c:pt idx="7">
                  <c:v>0.0</c:v>
                </c:pt>
                <c:pt idx="8">
                  <c:v>0.032258064516129</c:v>
                </c:pt>
                <c:pt idx="9">
                  <c:v>0.0</c:v>
                </c:pt>
                <c:pt idx="10">
                  <c:v>0.0</c:v>
                </c:pt>
                <c:pt idx="11">
                  <c:v>0.0</c:v>
                </c:pt>
                <c:pt idx="12">
                  <c:v>0.0</c:v>
                </c:pt>
                <c:pt idx="13">
                  <c:v>0.0</c:v>
                </c:pt>
                <c:pt idx="14">
                  <c:v>0.0</c:v>
                </c:pt>
                <c:pt idx="15">
                  <c:v>0.0</c:v>
                </c:pt>
                <c:pt idx="16">
                  <c:v>0.0</c:v>
                </c:pt>
              </c:numCache>
            </c:numRef>
          </c:val>
          <c:extLst xmlns:c16r2="http://schemas.microsoft.com/office/drawing/2015/06/chart">
            <c:ext xmlns:c16="http://schemas.microsoft.com/office/drawing/2014/chart" uri="{C3380CC4-5D6E-409C-BE32-E72D297353CC}">
              <c16:uniqueId val="{00000000-6F6A-4266-AA00-8CE475C0464C}"/>
            </c:ext>
          </c:extLst>
        </c:ser>
        <c:ser>
          <c:idx val="1"/>
          <c:order val="1"/>
          <c:tx>
            <c:strRef>
              <c:f>Sheet1!$C$1</c:f>
              <c:strCache>
                <c:ptCount val="1"/>
                <c:pt idx="0">
                  <c:v>Decrease Slightly</c:v>
                </c:pt>
              </c:strCache>
            </c:strRef>
          </c:tx>
          <c:spPr>
            <a:solidFill>
              <a:schemeClr val="accent2">
                <a:lumMod val="60000"/>
                <a:lumOff val="40000"/>
              </a:schemeClr>
            </a:solidFill>
          </c:spPr>
          <c:invertIfNegative val="0"/>
          <c:cat>
            <c:strRef>
              <c:f>Sheet1!$A$2:$A$18</c:f>
              <c:strCache>
                <c:ptCount val="17"/>
                <c:pt idx="0">
                  <c:v>Supporting Third-Party Research </c:v>
                </c:pt>
                <c:pt idx="1">
                  <c:v>Pursuing Earned and/or Paid Media </c:v>
                </c:pt>
                <c:pt idx="2">
                  <c:v>Running Issue Advocacy Campaigns </c:v>
                </c:pt>
                <c:pt idx="3">
                  <c:v>Pursuing Grassroots or Grasstops Advocacy </c:v>
                </c:pt>
                <c:pt idx="4">
                  <c:v>Identifying, Managing, &amp; Communicating Policy Risks </c:v>
                </c:pt>
                <c:pt idx="5">
                  <c:v>Quantifying the Impact of Govt. Policy on the Org. or Industry </c:v>
                </c:pt>
                <c:pt idx="6">
                  <c:v>Incorporating Data and/or Infographics into Policy Materials </c:v>
                </c:pt>
                <c:pt idx="7">
                  <c:v>Using Data Analytics, Software, &amp; Tools to Track Issues or People </c:v>
                </c:pt>
                <c:pt idx="8">
                  <c:v>International Government Affairs </c:v>
                </c:pt>
                <c:pt idx="9">
                  <c:v>Federal Legislative Affairs </c:v>
                </c:pt>
                <c:pt idx="10">
                  <c:v>Executive Branch &amp; Regulatory Affairs </c:v>
                </c:pt>
                <c:pt idx="11">
                  <c:v>State / Local Government Affairs </c:v>
                </c:pt>
                <c:pt idx="12">
                  <c:v>Engaging Org.'s Sr. Leadership and/or Board of Directors </c:v>
                </c:pt>
                <c:pt idx="13">
                  <c:v>Measuring Government Affairs' Impact on the Organization </c:v>
                </c:pt>
                <c:pt idx="14">
                  <c:v>Employing Social Media / Digital Communications Tools </c:v>
                </c:pt>
                <c:pt idx="15">
                  <c:v>Building Coalitions and Partnerships </c:v>
                </c:pt>
                <c:pt idx="16">
                  <c:v>Building or Managing the Org.'s Reputation in Washington </c:v>
                </c:pt>
              </c:strCache>
            </c:strRef>
          </c:cat>
          <c:val>
            <c:numRef>
              <c:f>Sheet1!$C$2:$C$18</c:f>
              <c:numCache>
                <c:formatCode>0%</c:formatCode>
                <c:ptCount val="17"/>
                <c:pt idx="0">
                  <c:v>0.0909090909090909</c:v>
                </c:pt>
                <c:pt idx="1">
                  <c:v>0.0</c:v>
                </c:pt>
                <c:pt idx="2">
                  <c:v>0.0606060606060606</c:v>
                </c:pt>
                <c:pt idx="3">
                  <c:v>0.0303030303030303</c:v>
                </c:pt>
                <c:pt idx="4">
                  <c:v>0.0</c:v>
                </c:pt>
                <c:pt idx="5">
                  <c:v>0.0</c:v>
                </c:pt>
                <c:pt idx="6">
                  <c:v>0.0303030303030303</c:v>
                </c:pt>
                <c:pt idx="7">
                  <c:v>0.03125</c:v>
                </c:pt>
                <c:pt idx="8">
                  <c:v>0.0</c:v>
                </c:pt>
                <c:pt idx="9">
                  <c:v>0.0</c:v>
                </c:pt>
                <c:pt idx="10">
                  <c:v>0.0</c:v>
                </c:pt>
                <c:pt idx="11">
                  <c:v>0.0606060606060606</c:v>
                </c:pt>
                <c:pt idx="12">
                  <c:v>0.0</c:v>
                </c:pt>
                <c:pt idx="13">
                  <c:v>0.0</c:v>
                </c:pt>
                <c:pt idx="14">
                  <c:v>0.03125</c:v>
                </c:pt>
                <c:pt idx="15">
                  <c:v>0.0303030303030303</c:v>
                </c:pt>
                <c:pt idx="16">
                  <c:v>0.0</c:v>
                </c:pt>
              </c:numCache>
            </c:numRef>
          </c:val>
          <c:extLst xmlns:c16r2="http://schemas.microsoft.com/office/drawing/2015/06/chart">
            <c:ext xmlns:c16="http://schemas.microsoft.com/office/drawing/2014/chart" uri="{C3380CC4-5D6E-409C-BE32-E72D297353CC}">
              <c16:uniqueId val="{00000001-6F6A-4266-AA00-8CE475C0464C}"/>
            </c:ext>
          </c:extLst>
        </c:ser>
        <c:ser>
          <c:idx val="2"/>
          <c:order val="2"/>
          <c:tx>
            <c:strRef>
              <c:f>Sheet1!$D$1</c:f>
              <c:strCache>
                <c:ptCount val="1"/>
                <c:pt idx="0">
                  <c:v>No Change</c:v>
                </c:pt>
              </c:strCache>
            </c:strRef>
          </c:tx>
          <c:spPr>
            <a:solidFill>
              <a:schemeClr val="bg1">
                <a:lumMod val="75000"/>
              </a:schemeClr>
            </a:solidFill>
          </c:spPr>
          <c:invertIfNegative val="0"/>
          <c:cat>
            <c:strRef>
              <c:f>Sheet1!$A$2:$A$18</c:f>
              <c:strCache>
                <c:ptCount val="17"/>
                <c:pt idx="0">
                  <c:v>Supporting Third-Party Research </c:v>
                </c:pt>
                <c:pt idx="1">
                  <c:v>Pursuing Earned and/or Paid Media </c:v>
                </c:pt>
                <c:pt idx="2">
                  <c:v>Running Issue Advocacy Campaigns </c:v>
                </c:pt>
                <c:pt idx="3">
                  <c:v>Pursuing Grassroots or Grasstops Advocacy </c:v>
                </c:pt>
                <c:pt idx="4">
                  <c:v>Identifying, Managing, &amp; Communicating Policy Risks </c:v>
                </c:pt>
                <c:pt idx="5">
                  <c:v>Quantifying the Impact of Govt. Policy on the Org. or Industry </c:v>
                </c:pt>
                <c:pt idx="6">
                  <c:v>Incorporating Data and/or Infographics into Policy Materials </c:v>
                </c:pt>
                <c:pt idx="7">
                  <c:v>Using Data Analytics, Software, &amp; Tools to Track Issues or People </c:v>
                </c:pt>
                <c:pt idx="8">
                  <c:v>International Government Affairs </c:v>
                </c:pt>
                <c:pt idx="9">
                  <c:v>Federal Legislative Affairs </c:v>
                </c:pt>
                <c:pt idx="10">
                  <c:v>Executive Branch &amp; Regulatory Affairs </c:v>
                </c:pt>
                <c:pt idx="11">
                  <c:v>State / Local Government Affairs </c:v>
                </c:pt>
                <c:pt idx="12">
                  <c:v>Engaging Org.'s Sr. Leadership and/or Board of Directors </c:v>
                </c:pt>
                <c:pt idx="13">
                  <c:v>Measuring Government Affairs' Impact on the Organization </c:v>
                </c:pt>
                <c:pt idx="14">
                  <c:v>Employing Social Media / Digital Communications Tools </c:v>
                </c:pt>
                <c:pt idx="15">
                  <c:v>Building Coalitions and Partnerships </c:v>
                </c:pt>
                <c:pt idx="16">
                  <c:v>Building or Managing the Org.'s Reputation in Washington </c:v>
                </c:pt>
              </c:strCache>
            </c:strRef>
          </c:cat>
          <c:val>
            <c:numRef>
              <c:f>Sheet1!$D$2:$D$18</c:f>
              <c:numCache>
                <c:formatCode>0%</c:formatCode>
                <c:ptCount val="17"/>
                <c:pt idx="0">
                  <c:v>0.727272727272727</c:v>
                </c:pt>
                <c:pt idx="1">
                  <c:v>0.806451612903226</c:v>
                </c:pt>
                <c:pt idx="2">
                  <c:v>0.606060606060606</c:v>
                </c:pt>
                <c:pt idx="3">
                  <c:v>0.606060606060606</c:v>
                </c:pt>
                <c:pt idx="4">
                  <c:v>0.575757575757576</c:v>
                </c:pt>
                <c:pt idx="5">
                  <c:v>0.575757575757576</c:v>
                </c:pt>
                <c:pt idx="6">
                  <c:v>0.545454545454545</c:v>
                </c:pt>
                <c:pt idx="7">
                  <c:v>0.53125</c:v>
                </c:pt>
                <c:pt idx="8">
                  <c:v>0.516129032258065</c:v>
                </c:pt>
                <c:pt idx="9">
                  <c:v>0.545454545454545</c:v>
                </c:pt>
                <c:pt idx="10">
                  <c:v>0.515151515151515</c:v>
                </c:pt>
                <c:pt idx="11">
                  <c:v>0.454545454545454</c:v>
                </c:pt>
                <c:pt idx="12">
                  <c:v>0.484848484848485</c:v>
                </c:pt>
                <c:pt idx="13">
                  <c:v>0.484848484848485</c:v>
                </c:pt>
                <c:pt idx="14">
                  <c:v>0.4375</c:v>
                </c:pt>
                <c:pt idx="15">
                  <c:v>0.424242424242424</c:v>
                </c:pt>
                <c:pt idx="16">
                  <c:v>0.424242424242424</c:v>
                </c:pt>
              </c:numCache>
            </c:numRef>
          </c:val>
          <c:extLst xmlns:c16r2="http://schemas.microsoft.com/office/drawing/2015/06/chart">
            <c:ext xmlns:c16="http://schemas.microsoft.com/office/drawing/2014/chart" uri="{C3380CC4-5D6E-409C-BE32-E72D297353CC}">
              <c16:uniqueId val="{00000002-6F6A-4266-AA00-8CE475C0464C}"/>
            </c:ext>
          </c:extLst>
        </c:ser>
        <c:ser>
          <c:idx val="3"/>
          <c:order val="3"/>
          <c:tx>
            <c:strRef>
              <c:f>Sheet1!$E$1</c:f>
              <c:strCache>
                <c:ptCount val="1"/>
                <c:pt idx="0">
                  <c:v>Increase Slightly</c:v>
                </c:pt>
              </c:strCache>
            </c:strRef>
          </c:tx>
          <c:spPr>
            <a:solidFill>
              <a:srgbClr val="8BC1D2"/>
            </a:solidFill>
          </c:spPr>
          <c:invertIfNegative val="0"/>
          <c:cat>
            <c:strRef>
              <c:f>Sheet1!$A$2:$A$18</c:f>
              <c:strCache>
                <c:ptCount val="17"/>
                <c:pt idx="0">
                  <c:v>Supporting Third-Party Research </c:v>
                </c:pt>
                <c:pt idx="1">
                  <c:v>Pursuing Earned and/or Paid Media </c:v>
                </c:pt>
                <c:pt idx="2">
                  <c:v>Running Issue Advocacy Campaigns </c:v>
                </c:pt>
                <c:pt idx="3">
                  <c:v>Pursuing Grassroots or Grasstops Advocacy </c:v>
                </c:pt>
                <c:pt idx="4">
                  <c:v>Identifying, Managing, &amp; Communicating Policy Risks </c:v>
                </c:pt>
                <c:pt idx="5">
                  <c:v>Quantifying the Impact of Govt. Policy on the Org. or Industry </c:v>
                </c:pt>
                <c:pt idx="6">
                  <c:v>Incorporating Data and/or Infographics into Policy Materials </c:v>
                </c:pt>
                <c:pt idx="7">
                  <c:v>Using Data Analytics, Software, &amp; Tools to Track Issues or People </c:v>
                </c:pt>
                <c:pt idx="8">
                  <c:v>International Government Affairs </c:v>
                </c:pt>
                <c:pt idx="9">
                  <c:v>Federal Legislative Affairs </c:v>
                </c:pt>
                <c:pt idx="10">
                  <c:v>Executive Branch &amp; Regulatory Affairs </c:v>
                </c:pt>
                <c:pt idx="11">
                  <c:v>State / Local Government Affairs </c:v>
                </c:pt>
                <c:pt idx="12">
                  <c:v>Engaging Org.'s Sr. Leadership and/or Board of Directors </c:v>
                </c:pt>
                <c:pt idx="13">
                  <c:v>Measuring Government Affairs' Impact on the Organization </c:v>
                </c:pt>
                <c:pt idx="14">
                  <c:v>Employing Social Media / Digital Communications Tools </c:v>
                </c:pt>
                <c:pt idx="15">
                  <c:v>Building Coalitions and Partnerships </c:v>
                </c:pt>
                <c:pt idx="16">
                  <c:v>Building or Managing the Org.'s Reputation in Washington </c:v>
                </c:pt>
              </c:strCache>
            </c:strRef>
          </c:cat>
          <c:val>
            <c:numRef>
              <c:f>Sheet1!$E$2:$E$18</c:f>
              <c:numCache>
                <c:formatCode>0%</c:formatCode>
                <c:ptCount val="17"/>
                <c:pt idx="0">
                  <c:v>0.181818181818182</c:v>
                </c:pt>
                <c:pt idx="1">
                  <c:v>0.193548387096774</c:v>
                </c:pt>
                <c:pt idx="2">
                  <c:v>0.272727272727273</c:v>
                </c:pt>
                <c:pt idx="3">
                  <c:v>0.181818181818182</c:v>
                </c:pt>
                <c:pt idx="4">
                  <c:v>0.272727272727273</c:v>
                </c:pt>
                <c:pt idx="5">
                  <c:v>0.272727272727273</c:v>
                </c:pt>
                <c:pt idx="6">
                  <c:v>0.303030303030303</c:v>
                </c:pt>
                <c:pt idx="7">
                  <c:v>0.28125</c:v>
                </c:pt>
                <c:pt idx="8">
                  <c:v>0.354838709677419</c:v>
                </c:pt>
                <c:pt idx="9">
                  <c:v>0.393939393939394</c:v>
                </c:pt>
                <c:pt idx="10">
                  <c:v>0.484848484848485</c:v>
                </c:pt>
                <c:pt idx="11">
                  <c:v>0.363636363636364</c:v>
                </c:pt>
                <c:pt idx="12">
                  <c:v>0.454545454545454</c:v>
                </c:pt>
                <c:pt idx="13">
                  <c:v>0.393939393939394</c:v>
                </c:pt>
                <c:pt idx="14">
                  <c:v>0.4375</c:v>
                </c:pt>
                <c:pt idx="15">
                  <c:v>0.484848484848485</c:v>
                </c:pt>
                <c:pt idx="16">
                  <c:v>0.424242424242424</c:v>
                </c:pt>
              </c:numCache>
            </c:numRef>
          </c:val>
          <c:extLst xmlns:c16r2="http://schemas.microsoft.com/office/drawing/2015/06/chart">
            <c:ext xmlns:c16="http://schemas.microsoft.com/office/drawing/2014/chart" uri="{C3380CC4-5D6E-409C-BE32-E72D297353CC}">
              <c16:uniqueId val="{00000003-6F6A-4266-AA00-8CE475C0464C}"/>
            </c:ext>
          </c:extLst>
        </c:ser>
        <c:ser>
          <c:idx val="4"/>
          <c:order val="4"/>
          <c:tx>
            <c:strRef>
              <c:f>Sheet1!$F$1</c:f>
              <c:strCache>
                <c:ptCount val="1"/>
                <c:pt idx="0">
                  <c:v>Increase Significantly</c:v>
                </c:pt>
              </c:strCache>
            </c:strRef>
          </c:tx>
          <c:spPr>
            <a:solidFill>
              <a:srgbClr val="6FB1C7"/>
            </a:solidFill>
          </c:spPr>
          <c:invertIfNegative val="0"/>
          <c:cat>
            <c:strRef>
              <c:f>Sheet1!$A$2:$A$18</c:f>
              <c:strCache>
                <c:ptCount val="17"/>
                <c:pt idx="0">
                  <c:v>Supporting Third-Party Research </c:v>
                </c:pt>
                <c:pt idx="1">
                  <c:v>Pursuing Earned and/or Paid Media </c:v>
                </c:pt>
                <c:pt idx="2">
                  <c:v>Running Issue Advocacy Campaigns </c:v>
                </c:pt>
                <c:pt idx="3">
                  <c:v>Pursuing Grassroots or Grasstops Advocacy </c:v>
                </c:pt>
                <c:pt idx="4">
                  <c:v>Identifying, Managing, &amp; Communicating Policy Risks </c:v>
                </c:pt>
                <c:pt idx="5">
                  <c:v>Quantifying the Impact of Govt. Policy on the Org. or Industry </c:v>
                </c:pt>
                <c:pt idx="6">
                  <c:v>Incorporating Data and/or Infographics into Policy Materials </c:v>
                </c:pt>
                <c:pt idx="7">
                  <c:v>Using Data Analytics, Software, &amp; Tools to Track Issues or People </c:v>
                </c:pt>
                <c:pt idx="8">
                  <c:v>International Government Affairs </c:v>
                </c:pt>
                <c:pt idx="9">
                  <c:v>Federal Legislative Affairs </c:v>
                </c:pt>
                <c:pt idx="10">
                  <c:v>Executive Branch &amp; Regulatory Affairs </c:v>
                </c:pt>
                <c:pt idx="11">
                  <c:v>State / Local Government Affairs </c:v>
                </c:pt>
                <c:pt idx="12">
                  <c:v>Engaging Org.'s Sr. Leadership and/or Board of Directors </c:v>
                </c:pt>
                <c:pt idx="13">
                  <c:v>Measuring Government Affairs' Impact on the Organization </c:v>
                </c:pt>
                <c:pt idx="14">
                  <c:v>Employing Social Media / Digital Communications Tools </c:v>
                </c:pt>
                <c:pt idx="15">
                  <c:v>Building Coalitions and Partnerships </c:v>
                </c:pt>
                <c:pt idx="16">
                  <c:v>Building or Managing the Org.'s Reputation in Washington </c:v>
                </c:pt>
              </c:strCache>
            </c:strRef>
          </c:cat>
          <c:val>
            <c:numRef>
              <c:f>Sheet1!$F$2:$F$18</c:f>
              <c:numCache>
                <c:formatCode>0%</c:formatCode>
                <c:ptCount val="17"/>
                <c:pt idx="0">
                  <c:v>0.0</c:v>
                </c:pt>
                <c:pt idx="1">
                  <c:v>0.0</c:v>
                </c:pt>
                <c:pt idx="2">
                  <c:v>0.0606060606060606</c:v>
                </c:pt>
                <c:pt idx="3">
                  <c:v>0.181818181818182</c:v>
                </c:pt>
                <c:pt idx="4">
                  <c:v>0.151515151515152</c:v>
                </c:pt>
                <c:pt idx="5">
                  <c:v>0.151515151515152</c:v>
                </c:pt>
                <c:pt idx="6">
                  <c:v>0.121212121212121</c:v>
                </c:pt>
                <c:pt idx="7">
                  <c:v>0.15625</c:v>
                </c:pt>
                <c:pt idx="8">
                  <c:v>0.0967741935483871</c:v>
                </c:pt>
                <c:pt idx="9">
                  <c:v>0.0606060606060606</c:v>
                </c:pt>
                <c:pt idx="10">
                  <c:v>0.0</c:v>
                </c:pt>
                <c:pt idx="11">
                  <c:v>0.121212121212121</c:v>
                </c:pt>
                <c:pt idx="12">
                  <c:v>0.0606060606060606</c:v>
                </c:pt>
                <c:pt idx="13">
                  <c:v>0.121212121212121</c:v>
                </c:pt>
                <c:pt idx="14">
                  <c:v>0.09375</c:v>
                </c:pt>
                <c:pt idx="15">
                  <c:v>0.0606060606060606</c:v>
                </c:pt>
                <c:pt idx="16">
                  <c:v>0.151515151515152</c:v>
                </c:pt>
              </c:numCache>
            </c:numRef>
          </c:val>
          <c:extLst xmlns:c16r2="http://schemas.microsoft.com/office/drawing/2015/06/chart">
            <c:ext xmlns:c16="http://schemas.microsoft.com/office/drawing/2014/chart" uri="{C3380CC4-5D6E-409C-BE32-E72D297353CC}">
              <c16:uniqueId val="{00000004-6F6A-4266-AA00-8CE475C0464C}"/>
            </c:ext>
          </c:extLst>
        </c:ser>
        <c:dLbls>
          <c:showLegendKey val="0"/>
          <c:showVal val="0"/>
          <c:showCatName val="0"/>
          <c:showSerName val="0"/>
          <c:showPercent val="0"/>
          <c:showBubbleSize val="0"/>
        </c:dLbls>
        <c:gapWidth val="75"/>
        <c:overlap val="100"/>
        <c:axId val="975110640"/>
        <c:axId val="975113392"/>
      </c:barChart>
      <c:catAx>
        <c:axId val="975110640"/>
        <c:scaling>
          <c:orientation val="minMax"/>
        </c:scaling>
        <c:delete val="0"/>
        <c:axPos val="l"/>
        <c:numFmt formatCode="General" sourceLinked="0"/>
        <c:majorTickMark val="none"/>
        <c:minorTickMark val="none"/>
        <c:tickLblPos val="nextTo"/>
        <c:txPr>
          <a:bodyPr/>
          <a:lstStyle/>
          <a:p>
            <a:pPr>
              <a:defRPr sz="900"/>
            </a:pPr>
            <a:endParaRPr lang="en-US"/>
          </a:p>
        </c:txPr>
        <c:crossAx val="975113392"/>
        <c:crosses val="autoZero"/>
        <c:auto val="1"/>
        <c:lblAlgn val="ctr"/>
        <c:lblOffset val="100"/>
        <c:noMultiLvlLbl val="0"/>
      </c:catAx>
      <c:valAx>
        <c:axId val="975113392"/>
        <c:scaling>
          <c:orientation val="minMax"/>
        </c:scaling>
        <c:delete val="0"/>
        <c:axPos val="b"/>
        <c:majorGridlines/>
        <c:numFmt formatCode="0%" sourceLinked="1"/>
        <c:majorTickMark val="none"/>
        <c:minorTickMark val="none"/>
        <c:tickLblPos val="nextTo"/>
        <c:txPr>
          <a:bodyPr/>
          <a:lstStyle/>
          <a:p>
            <a:pPr>
              <a:defRPr sz="800"/>
            </a:pPr>
            <a:endParaRPr lang="en-US"/>
          </a:p>
        </c:txPr>
        <c:crossAx val="975110640"/>
        <c:crosses val="autoZero"/>
        <c:crossBetween val="between"/>
        <c:majorUnit val="0.5"/>
      </c:valAx>
    </c:plotArea>
    <c:legend>
      <c:legendPos val="b"/>
      <c:overlay val="0"/>
      <c:txPr>
        <a:bodyPr/>
        <a:lstStyle/>
        <a:p>
          <a:pPr>
            <a:defRPr sz="800"/>
          </a:pPr>
          <a:endParaRPr lang="en-US"/>
        </a:p>
      </c:txPr>
    </c:legend>
    <c:plotVisOnly val="1"/>
    <c:dispBlanksAs val="gap"/>
    <c:showDLblsOverMax val="0"/>
  </c:chart>
  <c:txPr>
    <a:bodyPr/>
    <a:lstStyle/>
    <a:p>
      <a:pPr>
        <a:defRPr sz="700">
          <a:latin typeface="Verdana" panose="020B0604030504040204" pitchFamily="34" charset="0"/>
          <a:ea typeface="Verdana" panose="020B0604030504040204" pitchFamily="34" charset="0"/>
          <a:cs typeface="Verdana" panose="020B0604030504040204" pitchFamily="34" charset="0"/>
        </a:defRPr>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200" b="1" dirty="0" smtClean="0">
                <a:solidFill>
                  <a:schemeClr val="tx1"/>
                </a:solidFill>
                <a:latin typeface="Georgia" panose="02040502050405020303" pitchFamily="18" charset="0"/>
              </a:rPr>
              <a:t>Top Digital Tools &amp; Tactics Used by GA</a:t>
            </a:r>
          </a:p>
        </c:rich>
      </c:tx>
      <c:overlay val="1"/>
      <c:spPr>
        <a:noFill/>
        <a:ln>
          <a:noFill/>
        </a:ln>
        <a:effectLst/>
      </c:spPr>
    </c:title>
    <c:autoTitleDeleted val="0"/>
    <c:plotArea>
      <c:layout>
        <c:manualLayout>
          <c:layoutTarget val="inner"/>
          <c:xMode val="edge"/>
          <c:yMode val="edge"/>
          <c:x val="0.0494989967450567"/>
          <c:y val="0.164978494153844"/>
          <c:w val="0.900251790519351"/>
          <c:h val="0.610771365369745"/>
        </c:manualLayout>
      </c:layout>
      <c:barChart>
        <c:barDir val="col"/>
        <c:grouping val="clustered"/>
        <c:varyColors val="0"/>
        <c:ser>
          <c:idx val="0"/>
          <c:order val="0"/>
          <c:tx>
            <c:strRef>
              <c:f>Sheet1!$B$1</c:f>
              <c:strCache>
                <c:ptCount val="1"/>
                <c:pt idx="0">
                  <c:v>Association Respondents</c:v>
                </c:pt>
              </c:strCache>
            </c:strRef>
          </c:tx>
          <c:spPr>
            <a:solidFill>
              <a:srgbClr val="AB9DC0"/>
            </a:solidFill>
            <a:ln w="12700">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GA or Advocacy Website / Microsite</c:v>
                </c:pt>
                <c:pt idx="1">
                  <c:v>Social Media Analytics</c:v>
                </c:pt>
                <c:pt idx="2">
                  <c:v>Paid Marketing on Social Media</c:v>
                </c:pt>
                <c:pt idx="3">
                  <c:v>Digital Content Creation</c:v>
                </c:pt>
              </c:strCache>
            </c:strRef>
          </c:cat>
          <c:val>
            <c:numRef>
              <c:f>Sheet1!$B$2:$B$5</c:f>
              <c:numCache>
                <c:formatCode>0%</c:formatCode>
                <c:ptCount val="4"/>
                <c:pt idx="0">
                  <c:v>0.83</c:v>
                </c:pt>
                <c:pt idx="1">
                  <c:v>0.47</c:v>
                </c:pt>
                <c:pt idx="2">
                  <c:v>0.44</c:v>
                </c:pt>
                <c:pt idx="3">
                  <c:v>0.47</c:v>
                </c:pt>
              </c:numCache>
            </c:numRef>
          </c:val>
          <c:extLst xmlns:c16r2="http://schemas.microsoft.com/office/drawing/2015/06/chart">
            <c:ext xmlns:c16="http://schemas.microsoft.com/office/drawing/2014/chart" uri="{C3380CC4-5D6E-409C-BE32-E72D297353CC}">
              <c16:uniqueId val="{00000000-718F-45C8-9402-B478BD416258}"/>
            </c:ext>
          </c:extLst>
        </c:ser>
        <c:ser>
          <c:idx val="1"/>
          <c:order val="1"/>
          <c:tx>
            <c:strRef>
              <c:f>Sheet1!$C$1</c:f>
              <c:strCache>
                <c:ptCount val="1"/>
                <c:pt idx="0">
                  <c:v>Corporation Respondents</c:v>
                </c:pt>
              </c:strCache>
            </c:strRef>
          </c:tx>
          <c:spPr>
            <a:solidFill>
              <a:srgbClr val="6FB1C7"/>
            </a:solidFill>
            <a:ln w="12700">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GA or Advocacy Website / Microsite</c:v>
                </c:pt>
                <c:pt idx="1">
                  <c:v>Social Media Analytics</c:v>
                </c:pt>
                <c:pt idx="2">
                  <c:v>Paid Marketing on Social Media</c:v>
                </c:pt>
                <c:pt idx="3">
                  <c:v>Digital Content Creation</c:v>
                </c:pt>
              </c:strCache>
            </c:strRef>
          </c:cat>
          <c:val>
            <c:numRef>
              <c:f>Sheet1!$C$2:$C$5</c:f>
              <c:numCache>
                <c:formatCode>0%</c:formatCode>
                <c:ptCount val="4"/>
                <c:pt idx="0">
                  <c:v>0.45</c:v>
                </c:pt>
                <c:pt idx="1">
                  <c:v>0.36</c:v>
                </c:pt>
                <c:pt idx="2">
                  <c:v>0.27</c:v>
                </c:pt>
                <c:pt idx="3">
                  <c:v>0.45</c:v>
                </c:pt>
              </c:numCache>
            </c:numRef>
          </c:val>
          <c:extLst xmlns:c16r2="http://schemas.microsoft.com/office/drawing/2015/06/chart">
            <c:ext xmlns:c16="http://schemas.microsoft.com/office/drawing/2014/chart" uri="{C3380CC4-5D6E-409C-BE32-E72D297353CC}">
              <c16:uniqueId val="{00000002-718F-45C8-9402-B478BD416258}"/>
            </c:ext>
          </c:extLst>
        </c:ser>
        <c:dLbls>
          <c:showLegendKey val="0"/>
          <c:showVal val="0"/>
          <c:showCatName val="0"/>
          <c:showSerName val="0"/>
          <c:showPercent val="0"/>
          <c:showBubbleSize val="0"/>
        </c:dLbls>
        <c:gapWidth val="150"/>
        <c:axId val="976061536"/>
        <c:axId val="976064016"/>
      </c:barChart>
      <c:catAx>
        <c:axId val="976061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595959"/>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976064016"/>
        <c:crosses val="autoZero"/>
        <c:auto val="1"/>
        <c:lblAlgn val="ctr"/>
        <c:lblOffset val="100"/>
        <c:noMultiLvlLbl val="0"/>
      </c:catAx>
      <c:valAx>
        <c:axId val="976064016"/>
        <c:scaling>
          <c:orientation val="minMax"/>
        </c:scaling>
        <c:delete val="1"/>
        <c:axPos val="l"/>
        <c:numFmt formatCode="0%" sourceLinked="1"/>
        <c:majorTickMark val="none"/>
        <c:minorTickMark val="none"/>
        <c:tickLblPos val="nextTo"/>
        <c:crossAx val="976061536"/>
        <c:crosses val="autoZero"/>
        <c:crossBetween val="between"/>
        <c:majorUnit val="0.3"/>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rgbClr val="595959"/>
              </a:solidFill>
              <a:latin typeface="Verdana" panose="020B0604030504040204" pitchFamily="34" charset="0"/>
              <a:ea typeface="Verdana" panose="020B0604030504040204" pitchFamily="34" charset="0"/>
              <a:cs typeface="Verdana" panose="020B060403050404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2"/>
    </mc:Choice>
    <mc:Fallback>
      <c:style val="22"/>
    </mc:Fallback>
  </mc:AlternateContent>
  <c:chart>
    <c:title>
      <c:tx>
        <c:rich>
          <a:bodyPr/>
          <a:lstStyle/>
          <a:p>
            <a:pPr>
              <a:defRPr/>
            </a:pPr>
            <a:r>
              <a:rPr lang="en-US" sz="1200" dirty="0" smtClean="0">
                <a:latin typeface="Georgia" panose="02040502050405020303" pitchFamily="18" charset="0"/>
              </a:rPr>
              <a:t>Ownership of Social &amp; Digital Tools</a:t>
            </a:r>
            <a:r>
              <a:rPr lang="en-US" sz="1200" baseline="0" dirty="0" smtClean="0">
                <a:latin typeface="Georgia" panose="02040502050405020303" pitchFamily="18" charset="0"/>
              </a:rPr>
              <a:t> for Advocacy</a:t>
            </a:r>
            <a:endParaRPr lang="en-US" sz="1200" dirty="0">
              <a:latin typeface="Georgia" panose="02040502050405020303" pitchFamily="18" charset="0"/>
            </a:endParaRPr>
          </a:p>
          <a:p>
            <a:pPr>
              <a:defRPr/>
            </a:pPr>
            <a:r>
              <a:rPr lang="en-US" sz="900" b="0" dirty="0" smtClean="0">
                <a:solidFill>
                  <a:schemeClr val="bg1">
                    <a:lumMod val="50000"/>
                  </a:schemeClr>
                </a:solidFill>
              </a:rPr>
              <a:t>ASSOCIATION RESPONDENTS</a:t>
            </a:r>
            <a:endParaRPr lang="en-US" sz="900" b="0" dirty="0">
              <a:solidFill>
                <a:schemeClr val="bg1">
                  <a:lumMod val="50000"/>
                </a:schemeClr>
              </a:solidFill>
            </a:endParaRPr>
          </a:p>
        </c:rich>
      </c:tx>
      <c:overlay val="0"/>
    </c:title>
    <c:autoTitleDeleted val="0"/>
    <c:plotArea>
      <c:layout>
        <c:manualLayout>
          <c:layoutTarget val="inner"/>
          <c:xMode val="edge"/>
          <c:yMode val="edge"/>
          <c:x val="0.23188351456068"/>
          <c:y val="0.266245844269466"/>
          <c:w val="0.498931696037995"/>
          <c:h val="0.698504374453194"/>
        </c:manualLayout>
      </c:layout>
      <c:doughnutChart>
        <c:varyColors val="1"/>
        <c:ser>
          <c:idx val="0"/>
          <c:order val="0"/>
          <c:tx>
            <c:strRef>
              <c:f>Sheet1!$B$1</c:f>
              <c:strCache>
                <c:ptCount val="1"/>
                <c:pt idx="0">
                  <c:v>Association Respondents</c:v>
                </c:pt>
              </c:strCache>
            </c:strRef>
          </c:tx>
          <c:spPr>
            <a:solidFill>
              <a:schemeClr val="bg1"/>
            </a:solidFill>
            <a:effectLst/>
          </c:spPr>
          <c:dPt>
            <c:idx val="0"/>
            <c:bubble3D val="0"/>
            <c:spPr>
              <a:solidFill>
                <a:srgbClr val="C7BDD2"/>
              </a:solidFill>
              <a:ln>
                <a:solidFill>
                  <a:schemeClr val="bg1"/>
                </a:solidFill>
              </a:ln>
              <a:effectLst/>
            </c:spPr>
            <c:extLst xmlns:c16r2="http://schemas.microsoft.com/office/drawing/2015/06/chart">
              <c:ext xmlns:c16="http://schemas.microsoft.com/office/drawing/2014/chart" uri="{C3380CC4-5D6E-409C-BE32-E72D297353CC}">
                <c16:uniqueId val="{00000001-1139-4294-9187-0B41B21F3C50}"/>
              </c:ext>
            </c:extLst>
          </c:dPt>
          <c:dPt>
            <c:idx val="1"/>
            <c:bubble3D val="0"/>
            <c:spPr>
              <a:solidFill>
                <a:srgbClr val="AB9DC0"/>
              </a:solidFill>
              <a:ln>
                <a:solidFill>
                  <a:schemeClr val="bg1"/>
                </a:solidFill>
              </a:ln>
              <a:effectLst/>
            </c:spPr>
            <c:extLst xmlns:c16r2="http://schemas.microsoft.com/office/drawing/2015/06/chart">
              <c:ext xmlns:c16="http://schemas.microsoft.com/office/drawing/2014/chart" uri="{C3380CC4-5D6E-409C-BE32-E72D297353CC}">
                <c16:uniqueId val="{00000003-1139-4294-9187-0B41B21F3C50}"/>
              </c:ext>
            </c:extLst>
          </c:dPt>
          <c:dPt>
            <c:idx val="2"/>
            <c:bubble3D val="0"/>
            <c:spPr>
              <a:solidFill>
                <a:srgbClr val="917CA8"/>
              </a:solidFill>
              <a:ln>
                <a:solidFill>
                  <a:schemeClr val="bg1"/>
                </a:solidFill>
              </a:ln>
              <a:effectLst/>
            </c:spPr>
            <c:extLst xmlns:c16r2="http://schemas.microsoft.com/office/drawing/2015/06/chart">
              <c:ext xmlns:c16="http://schemas.microsoft.com/office/drawing/2014/chart" uri="{C3380CC4-5D6E-409C-BE32-E72D297353CC}">
                <c16:uniqueId val="{00000005-1139-4294-9187-0B41B21F3C50}"/>
              </c:ext>
            </c:extLst>
          </c:dPt>
          <c:dPt>
            <c:idx val="3"/>
            <c:bubble3D val="0"/>
            <c:spPr>
              <a:solidFill>
                <a:srgbClr val="DDD7E6"/>
              </a:solidFill>
              <a:effectLst/>
            </c:spPr>
            <c:extLst xmlns:c16r2="http://schemas.microsoft.com/office/drawing/2015/06/chart">
              <c:ext xmlns:c16="http://schemas.microsoft.com/office/drawing/2014/chart" uri="{C3380CC4-5D6E-409C-BE32-E72D297353CC}">
                <c16:uniqueId val="{00000006-1139-4294-9187-0B41B21F3C50}"/>
              </c:ext>
            </c:extLst>
          </c:dPt>
          <c:dPt>
            <c:idx val="4"/>
            <c:bubble3D val="0"/>
            <c:extLst xmlns:c16r2="http://schemas.microsoft.com/office/drawing/2015/06/chart">
              <c:ext xmlns:c16="http://schemas.microsoft.com/office/drawing/2014/chart" uri="{C3380CC4-5D6E-409C-BE32-E72D297353CC}">
                <c16:uniqueId val="{00000007-1139-4294-9187-0B41B21F3C50}"/>
              </c:ext>
            </c:extLst>
          </c:dPt>
          <c:dPt>
            <c:idx val="5"/>
            <c:bubble3D val="0"/>
            <c:extLst xmlns:c16r2="http://schemas.microsoft.com/office/drawing/2015/06/chart">
              <c:ext xmlns:c16="http://schemas.microsoft.com/office/drawing/2014/chart" uri="{C3380CC4-5D6E-409C-BE32-E72D297353CC}">
                <c16:uniqueId val="{00000008-1139-4294-9187-0B41B21F3C50}"/>
              </c:ext>
            </c:extLst>
          </c:dPt>
          <c:dPt>
            <c:idx val="6"/>
            <c:bubble3D val="0"/>
            <c:extLst xmlns:c16r2="http://schemas.microsoft.com/office/drawing/2015/06/chart">
              <c:ext xmlns:c16="http://schemas.microsoft.com/office/drawing/2014/chart" uri="{C3380CC4-5D6E-409C-BE32-E72D297353CC}">
                <c16:uniqueId val="{00000009-1139-4294-9187-0B41B21F3C50}"/>
              </c:ext>
            </c:extLst>
          </c:dPt>
          <c:dPt>
            <c:idx val="7"/>
            <c:bubble3D val="0"/>
            <c:extLst xmlns:c16r2="http://schemas.microsoft.com/office/drawing/2015/06/chart">
              <c:ext xmlns:c16="http://schemas.microsoft.com/office/drawing/2014/chart" uri="{C3380CC4-5D6E-409C-BE32-E72D297353CC}">
                <c16:uniqueId val="{0000000A-1139-4294-9187-0B41B21F3C50}"/>
              </c:ext>
            </c:extLst>
          </c:dPt>
          <c:dPt>
            <c:idx val="8"/>
            <c:bubble3D val="0"/>
            <c:extLst xmlns:c16r2="http://schemas.microsoft.com/office/drawing/2015/06/chart">
              <c:ext xmlns:c16="http://schemas.microsoft.com/office/drawing/2014/chart" uri="{C3380CC4-5D6E-409C-BE32-E72D297353CC}">
                <c16:uniqueId val="{0000000B-1139-4294-9187-0B41B21F3C50}"/>
              </c:ext>
            </c:extLst>
          </c:dPt>
          <c:dPt>
            <c:idx val="9"/>
            <c:bubble3D val="0"/>
            <c:extLst xmlns:c16r2="http://schemas.microsoft.com/office/drawing/2015/06/chart">
              <c:ext xmlns:c16="http://schemas.microsoft.com/office/drawing/2014/chart" uri="{C3380CC4-5D6E-409C-BE32-E72D297353CC}">
                <c16:uniqueId val="{0000000C-1139-4294-9187-0B41B21F3C50}"/>
              </c:ext>
            </c:extLst>
          </c:dPt>
          <c:dLbls>
            <c:dLbl>
              <c:idx val="0"/>
              <c:layout>
                <c:manualLayout>
                  <c:x val="-0.183035597112861"/>
                  <c:y val="0.0490739282589676"/>
                </c:manualLayout>
              </c:layou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1-1139-4294-9187-0B41B21F3C50}"/>
                </c:ext>
                <c:ext xmlns:c15="http://schemas.microsoft.com/office/drawing/2012/chart" uri="{CE6537A1-D6FC-4f65-9D91-7224C49458BB}"/>
              </c:extLst>
            </c:dLbl>
            <c:dLbl>
              <c:idx val="1"/>
              <c:layout>
                <c:manualLayout>
                  <c:x val="-0.155423501749781"/>
                  <c:y val="-0.0361115485564304"/>
                </c:manualLayout>
              </c:layout>
              <c:showLegendKey val="0"/>
              <c:showVal val="0"/>
              <c:showCatName val="1"/>
              <c:showSerName val="0"/>
              <c:showPercent val="1"/>
              <c:showBubbleSize val="0"/>
              <c:separator>
</c:separator>
              <c:extLst xmlns:c16r2="http://schemas.microsoft.com/office/drawing/2015/06/chart">
                <c:ext xmlns:c16="http://schemas.microsoft.com/office/drawing/2014/chart" uri="{C3380CC4-5D6E-409C-BE32-E72D297353CC}">
                  <c16:uniqueId val="{00000003-1139-4294-9187-0B41B21F3C50}"/>
                </c:ext>
                <c:ext xmlns:c15="http://schemas.microsoft.com/office/drawing/2012/chart" uri="{CE6537A1-D6FC-4f65-9D91-7224C49458BB}"/>
              </c:extLst>
            </c:dLbl>
            <c:dLbl>
              <c:idx val="2"/>
              <c:layout>
                <c:manualLayout>
                  <c:x val="0.150297736220472"/>
                  <c:y val="0.0453705161854768"/>
                </c:manualLayout>
              </c:layout>
              <c:showLegendKey val="0"/>
              <c:showVal val="0"/>
              <c:showCatName val="1"/>
              <c:showSerName val="0"/>
              <c:showPercent val="1"/>
              <c:showBubbleSize val="0"/>
              <c:separator>
</c:separator>
              <c:extLst xmlns:c16r2="http://schemas.microsoft.com/office/drawing/2015/06/chart">
                <c:ext xmlns:c16="http://schemas.microsoft.com/office/drawing/2014/chart" uri="{C3380CC4-5D6E-409C-BE32-E72D297353CC}">
                  <c16:uniqueId val="{00000005-1139-4294-9187-0B41B21F3C50}"/>
                </c:ext>
                <c:ext xmlns:c15="http://schemas.microsoft.com/office/drawing/2012/chart" uri="{CE6537A1-D6FC-4f65-9D91-7224C49458BB}"/>
              </c:extLst>
            </c:dLbl>
            <c:dLbl>
              <c:idx val="3"/>
              <c:layout>
                <c:manualLayout>
                  <c:x val="0.104166666666667"/>
                  <c:y val="0.111111111111111"/>
                </c:manualLayout>
              </c:layout>
              <c:showLegendKey val="0"/>
              <c:showVal val="0"/>
              <c:showCatName val="1"/>
              <c:showSerName val="0"/>
              <c:showPercent val="1"/>
              <c:showBubbleSize val="0"/>
              <c:separator>
</c:separator>
              <c:extLst xmlns:c16r2="http://schemas.microsoft.com/office/drawing/2015/06/chart">
                <c:ext xmlns:c16="http://schemas.microsoft.com/office/drawing/2014/chart" uri="{C3380CC4-5D6E-409C-BE32-E72D297353CC}">
                  <c16:uniqueId val="{00000006-1139-4294-9187-0B41B21F3C50}"/>
                </c:ext>
                <c:ext xmlns:c15="http://schemas.microsoft.com/office/drawing/2012/chart" uri="{CE6537A1-D6FC-4f65-9D91-7224C49458BB}"/>
              </c:extLst>
            </c:dLbl>
            <c:dLbl>
              <c:idx val="4"/>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07-1139-4294-9187-0B41B21F3C50}"/>
                </c:ext>
                <c:ext xmlns:c15="http://schemas.microsoft.com/office/drawing/2012/chart" uri="{CE6537A1-D6FC-4f65-9D91-7224C49458BB}"/>
              </c:extLst>
            </c:dLbl>
            <c:dLbl>
              <c:idx val="5"/>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08-1139-4294-9187-0B41B21F3C50}"/>
                </c:ext>
                <c:ext xmlns:c15="http://schemas.microsoft.com/office/drawing/2012/chart" uri="{CE6537A1-D6FC-4f65-9D91-7224C49458BB}"/>
              </c:extLst>
            </c:dLbl>
            <c:dLbl>
              <c:idx val="6"/>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9-1139-4294-9187-0B41B21F3C50}"/>
                </c:ext>
                <c:ext xmlns:c15="http://schemas.microsoft.com/office/drawing/2012/chart" uri="{CE6537A1-D6FC-4f65-9D91-7224C49458BB}"/>
              </c:extLst>
            </c:dLbl>
            <c:dLbl>
              <c:idx val="7"/>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A-1139-4294-9187-0B41B21F3C50}"/>
                </c:ext>
                <c:ext xmlns:c15="http://schemas.microsoft.com/office/drawing/2012/chart" uri="{CE6537A1-D6FC-4f65-9D91-7224C49458BB}"/>
              </c:extLst>
            </c:dLbl>
            <c:dLbl>
              <c:idx val="8"/>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B-1139-4294-9187-0B41B21F3C50}"/>
                </c:ext>
                <c:ext xmlns:c15="http://schemas.microsoft.com/office/drawing/2012/chart" uri="{CE6537A1-D6FC-4f65-9D91-7224C49458BB}"/>
              </c:extLst>
            </c:dLbl>
            <c:dLbl>
              <c:idx val="9"/>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C-1139-4294-9187-0B41B21F3C50}"/>
                </c:ext>
                <c:ext xmlns:c15="http://schemas.microsoft.com/office/drawing/2012/chart" uri="{CE6537A1-D6FC-4f65-9D91-7224C49458BB}"/>
              </c:extLst>
            </c:dLbl>
            <c:spPr>
              <a:noFill/>
              <a:ln>
                <a:noFill/>
              </a:ln>
              <a:effectLst/>
            </c:spPr>
            <c:showLegendKey val="0"/>
            <c:showVal val="0"/>
            <c:showCatName val="1"/>
            <c:showSerName val="0"/>
            <c:showPercent val="1"/>
            <c:showBubbleSize val="0"/>
            <c:separator>
</c:separator>
            <c:showLeaderLines val="0"/>
            <c:extLst xmlns:c16r2="http://schemas.microsoft.com/office/drawing/2015/06/chart">
              <c:ext xmlns:c15="http://schemas.microsoft.com/office/drawing/2012/chart" uri="{CE6537A1-D6FC-4f65-9D91-7224C49458BB}"/>
            </c:extLst>
          </c:dLbls>
          <c:cat>
            <c:strRef>
              <c:f>Sheet1!$A$2:$A$5</c:f>
              <c:strCache>
                <c:ptCount val="4"/>
                <c:pt idx="0">
                  <c:v>GA</c:v>
                </c:pt>
                <c:pt idx="1">
                  <c:v>GA &amp; COMMS. SHARE</c:v>
                </c:pt>
                <c:pt idx="2">
                  <c:v>COMMS.</c:v>
                </c:pt>
                <c:pt idx="3">
                  <c:v>N/A</c:v>
                </c:pt>
              </c:strCache>
            </c:strRef>
          </c:cat>
          <c:val>
            <c:numRef>
              <c:f>Sheet1!$B$2:$B$5</c:f>
              <c:numCache>
                <c:formatCode>0%</c:formatCode>
                <c:ptCount val="4"/>
                <c:pt idx="0">
                  <c:v>0.24</c:v>
                </c:pt>
                <c:pt idx="1">
                  <c:v>0.35</c:v>
                </c:pt>
                <c:pt idx="2">
                  <c:v>0.38</c:v>
                </c:pt>
                <c:pt idx="3">
                  <c:v>0.03</c:v>
                </c:pt>
              </c:numCache>
            </c:numRef>
          </c:val>
          <c:extLst xmlns:c16r2="http://schemas.microsoft.com/office/drawing/2015/06/chart">
            <c:ext xmlns:c16="http://schemas.microsoft.com/office/drawing/2014/chart" uri="{C3380CC4-5D6E-409C-BE32-E72D297353CC}">
              <c16:uniqueId val="{0000000D-1139-4294-9187-0B41B21F3C50}"/>
            </c:ext>
          </c:extLst>
        </c:ser>
        <c:dLbls>
          <c:showLegendKey val="0"/>
          <c:showVal val="0"/>
          <c:showCatName val="0"/>
          <c:showSerName val="0"/>
          <c:showPercent val="0"/>
          <c:showBubbleSize val="0"/>
          <c:showLeaderLines val="0"/>
        </c:dLbls>
        <c:firstSliceAng val="146"/>
        <c:holeSize val="50"/>
      </c:doughnutChart>
    </c:plotArea>
    <c:plotVisOnly val="1"/>
    <c:dispBlanksAs val="gap"/>
    <c:showDLblsOverMax val="0"/>
  </c:chart>
  <c:txPr>
    <a:bodyPr/>
    <a:lstStyle/>
    <a:p>
      <a:pPr>
        <a:defRPr sz="900">
          <a:latin typeface="Verdana" panose="020B0604030504040204" pitchFamily="34" charset="0"/>
          <a:ea typeface="Verdana" panose="020B0604030504040204" pitchFamily="34" charset="0"/>
          <a:cs typeface="Verdana" panose="020B0604030504040204" pitchFamily="34" charset="0"/>
        </a:defRPr>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2"/>
    </mc:Choice>
    <mc:Fallback>
      <c:style val="22"/>
    </mc:Fallback>
  </mc:AlternateContent>
  <c:chart>
    <c:title>
      <c:tx>
        <c:rich>
          <a:bodyPr/>
          <a:lstStyle/>
          <a:p>
            <a:pPr>
              <a:defRPr/>
            </a:pPr>
            <a:r>
              <a:rPr lang="en-US" sz="900" b="0" dirty="0" smtClean="0">
                <a:solidFill>
                  <a:schemeClr val="bg1">
                    <a:lumMod val="50000"/>
                  </a:schemeClr>
                </a:solidFill>
              </a:rPr>
              <a:t>CORPORATE RESPONDENTS</a:t>
            </a:r>
            <a:endParaRPr lang="en-US" sz="900" b="0" dirty="0">
              <a:solidFill>
                <a:schemeClr val="bg1">
                  <a:lumMod val="50000"/>
                </a:schemeClr>
              </a:solidFill>
            </a:endParaRPr>
          </a:p>
        </c:rich>
      </c:tx>
      <c:layout>
        <c:manualLayout>
          <c:xMode val="edge"/>
          <c:yMode val="edge"/>
          <c:x val="0.268506944444444"/>
          <c:y val="0.133333333333333"/>
        </c:manualLayout>
      </c:layout>
      <c:overlay val="0"/>
    </c:title>
    <c:autoTitleDeleted val="0"/>
    <c:plotArea>
      <c:layout>
        <c:manualLayout>
          <c:layoutTarget val="inner"/>
          <c:xMode val="edge"/>
          <c:yMode val="edge"/>
          <c:x val="0.23188351456068"/>
          <c:y val="0.266245844269466"/>
          <c:w val="0.498931696037995"/>
          <c:h val="0.698504374453194"/>
        </c:manualLayout>
      </c:layout>
      <c:doughnutChart>
        <c:varyColors val="1"/>
        <c:ser>
          <c:idx val="0"/>
          <c:order val="0"/>
          <c:tx>
            <c:strRef>
              <c:f>Sheet1!$B$1</c:f>
              <c:strCache>
                <c:ptCount val="1"/>
                <c:pt idx="0">
                  <c:v>Corporate Respondents</c:v>
                </c:pt>
              </c:strCache>
            </c:strRef>
          </c:tx>
          <c:spPr>
            <a:solidFill>
              <a:schemeClr val="bg1"/>
            </a:solidFill>
            <a:effectLst/>
          </c:spPr>
          <c:dPt>
            <c:idx val="0"/>
            <c:bubble3D val="0"/>
            <c:spPr>
              <a:solidFill>
                <a:srgbClr val="A9D0DD"/>
              </a:solidFill>
              <a:ln>
                <a:solidFill>
                  <a:schemeClr val="bg1"/>
                </a:solidFill>
              </a:ln>
              <a:effectLst/>
            </c:spPr>
            <c:extLst xmlns:c16r2="http://schemas.microsoft.com/office/drawing/2015/06/chart">
              <c:ext xmlns:c16="http://schemas.microsoft.com/office/drawing/2014/chart" uri="{C3380CC4-5D6E-409C-BE32-E72D297353CC}">
                <c16:uniqueId val="{00000001-FB0F-4EBC-98B1-B78411B3F1E0}"/>
              </c:ext>
            </c:extLst>
          </c:dPt>
          <c:dPt>
            <c:idx val="1"/>
            <c:bubble3D val="0"/>
            <c:spPr>
              <a:solidFill>
                <a:srgbClr val="8BC1D2"/>
              </a:solidFill>
              <a:ln>
                <a:solidFill>
                  <a:schemeClr val="bg1"/>
                </a:solidFill>
              </a:ln>
              <a:effectLst/>
            </c:spPr>
            <c:extLst xmlns:c16r2="http://schemas.microsoft.com/office/drawing/2015/06/chart">
              <c:ext xmlns:c16="http://schemas.microsoft.com/office/drawing/2014/chart" uri="{C3380CC4-5D6E-409C-BE32-E72D297353CC}">
                <c16:uniqueId val="{00000003-FB0F-4EBC-98B1-B78411B3F1E0}"/>
              </c:ext>
            </c:extLst>
          </c:dPt>
          <c:dPt>
            <c:idx val="2"/>
            <c:bubble3D val="0"/>
            <c:spPr>
              <a:solidFill>
                <a:srgbClr val="6FB1C7"/>
              </a:solidFill>
              <a:ln>
                <a:solidFill>
                  <a:schemeClr val="bg1"/>
                </a:solidFill>
              </a:ln>
              <a:effectLst/>
            </c:spPr>
            <c:extLst xmlns:c16r2="http://schemas.microsoft.com/office/drawing/2015/06/chart">
              <c:ext xmlns:c16="http://schemas.microsoft.com/office/drawing/2014/chart" uri="{C3380CC4-5D6E-409C-BE32-E72D297353CC}">
                <c16:uniqueId val="{00000005-FB0F-4EBC-98B1-B78411B3F1E0}"/>
              </c:ext>
            </c:extLst>
          </c:dPt>
          <c:dPt>
            <c:idx val="3"/>
            <c:bubble3D val="0"/>
            <c:spPr>
              <a:solidFill>
                <a:srgbClr val="C5DFE9"/>
              </a:solidFill>
              <a:effectLst/>
            </c:spPr>
            <c:extLst xmlns:c16r2="http://schemas.microsoft.com/office/drawing/2015/06/chart">
              <c:ext xmlns:c16="http://schemas.microsoft.com/office/drawing/2014/chart" uri="{C3380CC4-5D6E-409C-BE32-E72D297353CC}">
                <c16:uniqueId val="{00000006-FB0F-4EBC-98B1-B78411B3F1E0}"/>
              </c:ext>
            </c:extLst>
          </c:dPt>
          <c:dPt>
            <c:idx val="4"/>
            <c:bubble3D val="0"/>
            <c:extLst xmlns:c16r2="http://schemas.microsoft.com/office/drawing/2015/06/chart">
              <c:ext xmlns:c16="http://schemas.microsoft.com/office/drawing/2014/chart" uri="{C3380CC4-5D6E-409C-BE32-E72D297353CC}">
                <c16:uniqueId val="{00000007-FB0F-4EBC-98B1-B78411B3F1E0}"/>
              </c:ext>
            </c:extLst>
          </c:dPt>
          <c:dPt>
            <c:idx val="5"/>
            <c:bubble3D val="0"/>
            <c:extLst xmlns:c16r2="http://schemas.microsoft.com/office/drawing/2015/06/chart">
              <c:ext xmlns:c16="http://schemas.microsoft.com/office/drawing/2014/chart" uri="{C3380CC4-5D6E-409C-BE32-E72D297353CC}">
                <c16:uniqueId val="{00000008-FB0F-4EBC-98B1-B78411B3F1E0}"/>
              </c:ext>
            </c:extLst>
          </c:dPt>
          <c:dPt>
            <c:idx val="6"/>
            <c:bubble3D val="0"/>
            <c:extLst xmlns:c16r2="http://schemas.microsoft.com/office/drawing/2015/06/chart">
              <c:ext xmlns:c16="http://schemas.microsoft.com/office/drawing/2014/chart" uri="{C3380CC4-5D6E-409C-BE32-E72D297353CC}">
                <c16:uniqueId val="{00000009-FB0F-4EBC-98B1-B78411B3F1E0}"/>
              </c:ext>
            </c:extLst>
          </c:dPt>
          <c:dPt>
            <c:idx val="7"/>
            <c:bubble3D val="0"/>
            <c:extLst xmlns:c16r2="http://schemas.microsoft.com/office/drawing/2015/06/chart">
              <c:ext xmlns:c16="http://schemas.microsoft.com/office/drawing/2014/chart" uri="{C3380CC4-5D6E-409C-BE32-E72D297353CC}">
                <c16:uniqueId val="{0000000A-FB0F-4EBC-98B1-B78411B3F1E0}"/>
              </c:ext>
            </c:extLst>
          </c:dPt>
          <c:dPt>
            <c:idx val="8"/>
            <c:bubble3D val="0"/>
            <c:extLst xmlns:c16r2="http://schemas.microsoft.com/office/drawing/2015/06/chart">
              <c:ext xmlns:c16="http://schemas.microsoft.com/office/drawing/2014/chart" uri="{C3380CC4-5D6E-409C-BE32-E72D297353CC}">
                <c16:uniqueId val="{0000000B-FB0F-4EBC-98B1-B78411B3F1E0}"/>
              </c:ext>
            </c:extLst>
          </c:dPt>
          <c:dPt>
            <c:idx val="9"/>
            <c:bubble3D val="0"/>
            <c:extLst xmlns:c16r2="http://schemas.microsoft.com/office/drawing/2015/06/chart">
              <c:ext xmlns:c16="http://schemas.microsoft.com/office/drawing/2014/chart" uri="{C3380CC4-5D6E-409C-BE32-E72D297353CC}">
                <c16:uniqueId val="{0000000C-FB0F-4EBC-98B1-B78411B3F1E0}"/>
              </c:ext>
            </c:extLst>
          </c:dPt>
          <c:dLbls>
            <c:dLbl>
              <c:idx val="0"/>
              <c:layout>
                <c:manualLayout>
                  <c:x val="-0.119543689851269"/>
                  <c:y val="0.0101850393700787"/>
                </c:manualLayout>
              </c:layou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1-FB0F-4EBC-98B1-B78411B3F1E0}"/>
                </c:ext>
                <c:ext xmlns:c15="http://schemas.microsoft.com/office/drawing/2012/chart" uri="{CE6537A1-D6FC-4f65-9D91-7224C49458BB}"/>
              </c:extLst>
            </c:dLbl>
            <c:dLbl>
              <c:idx val="1"/>
              <c:layout>
                <c:manualLayout>
                  <c:x val="-0.123429297900262"/>
                  <c:y val="-0.108333333333333"/>
                </c:manualLayout>
              </c:layout>
              <c:showLegendKey val="0"/>
              <c:showVal val="0"/>
              <c:showCatName val="1"/>
              <c:showSerName val="0"/>
              <c:showPercent val="1"/>
              <c:showBubbleSize val="0"/>
              <c:separator>
</c:separator>
              <c:extLst xmlns:c16r2="http://schemas.microsoft.com/office/drawing/2015/06/chart">
                <c:ext xmlns:c16="http://schemas.microsoft.com/office/drawing/2014/chart" uri="{C3380CC4-5D6E-409C-BE32-E72D297353CC}">
                  <c16:uniqueId val="{00000003-FB0F-4EBC-98B1-B78411B3F1E0}"/>
                </c:ext>
                <c:ext xmlns:c15="http://schemas.microsoft.com/office/drawing/2012/chart" uri="{CE6537A1-D6FC-4f65-9D91-7224C49458BB}">
                  <c15:layout>
                    <c:manualLayout>
                      <c:w val="0.21862833552056"/>
                      <c:h val="0.259777777777778"/>
                    </c:manualLayout>
                  </c15:layout>
                </c:ext>
              </c:extLst>
            </c:dLbl>
            <c:dLbl>
              <c:idx val="2"/>
              <c:layout>
                <c:manualLayout>
                  <c:x val="0.148809601924759"/>
                  <c:y val="0.000926071741032371"/>
                </c:manualLayout>
              </c:layout>
              <c:showLegendKey val="0"/>
              <c:showVal val="0"/>
              <c:showCatName val="1"/>
              <c:showSerName val="0"/>
              <c:showPercent val="1"/>
              <c:showBubbleSize val="0"/>
              <c:separator>
</c:separator>
              <c:extLst xmlns:c16r2="http://schemas.microsoft.com/office/drawing/2015/06/chart">
                <c:ext xmlns:c16="http://schemas.microsoft.com/office/drawing/2014/chart" uri="{C3380CC4-5D6E-409C-BE32-E72D297353CC}">
                  <c16:uniqueId val="{00000005-FB0F-4EBC-98B1-B78411B3F1E0}"/>
                </c:ext>
                <c:ext xmlns:c15="http://schemas.microsoft.com/office/drawing/2012/chart" uri="{CE6537A1-D6FC-4f65-9D91-7224C49458BB}"/>
              </c:extLst>
            </c:dLbl>
            <c:dLbl>
              <c:idx val="3"/>
              <c:layout>
                <c:manualLayout>
                  <c:x val="0.232638888888889"/>
                  <c:y val="0.0623429571303587"/>
                </c:manualLayout>
              </c:layout>
              <c:showLegendKey val="0"/>
              <c:showVal val="0"/>
              <c:showCatName val="1"/>
              <c:showSerName val="0"/>
              <c:showPercent val="1"/>
              <c:showBubbleSize val="0"/>
              <c:separator>
</c:separator>
              <c:extLst xmlns:c16r2="http://schemas.microsoft.com/office/drawing/2015/06/chart">
                <c:ext xmlns:c16="http://schemas.microsoft.com/office/drawing/2014/chart" uri="{C3380CC4-5D6E-409C-BE32-E72D297353CC}">
                  <c16:uniqueId val="{00000006-FB0F-4EBC-98B1-B78411B3F1E0}"/>
                </c:ext>
                <c:ext xmlns:c15="http://schemas.microsoft.com/office/drawing/2012/chart" uri="{CE6537A1-D6FC-4f65-9D91-7224C49458BB}"/>
              </c:extLst>
            </c:dLbl>
            <c:dLbl>
              <c:idx val="4"/>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07-FB0F-4EBC-98B1-B78411B3F1E0}"/>
                </c:ext>
                <c:ext xmlns:c15="http://schemas.microsoft.com/office/drawing/2012/chart" uri="{CE6537A1-D6FC-4f65-9D91-7224C49458BB}"/>
              </c:extLst>
            </c:dLbl>
            <c:dLbl>
              <c:idx val="5"/>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08-FB0F-4EBC-98B1-B78411B3F1E0}"/>
                </c:ext>
                <c:ext xmlns:c15="http://schemas.microsoft.com/office/drawing/2012/chart" uri="{CE6537A1-D6FC-4f65-9D91-7224C49458BB}"/>
              </c:extLst>
            </c:dLbl>
            <c:dLbl>
              <c:idx val="6"/>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9-FB0F-4EBC-98B1-B78411B3F1E0}"/>
                </c:ext>
                <c:ext xmlns:c15="http://schemas.microsoft.com/office/drawing/2012/chart" uri="{CE6537A1-D6FC-4f65-9D91-7224C49458BB}"/>
              </c:extLst>
            </c:dLbl>
            <c:dLbl>
              <c:idx val="7"/>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A-FB0F-4EBC-98B1-B78411B3F1E0}"/>
                </c:ext>
                <c:ext xmlns:c15="http://schemas.microsoft.com/office/drawing/2012/chart" uri="{CE6537A1-D6FC-4f65-9D91-7224C49458BB}"/>
              </c:extLst>
            </c:dLbl>
            <c:dLbl>
              <c:idx val="8"/>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B-FB0F-4EBC-98B1-B78411B3F1E0}"/>
                </c:ext>
                <c:ext xmlns:c15="http://schemas.microsoft.com/office/drawing/2012/chart" uri="{CE6537A1-D6FC-4f65-9D91-7224C49458BB}"/>
              </c:extLst>
            </c:dLbl>
            <c:dLbl>
              <c:idx val="9"/>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C-FB0F-4EBC-98B1-B78411B3F1E0}"/>
                </c:ext>
                <c:ext xmlns:c15="http://schemas.microsoft.com/office/drawing/2012/chart" uri="{CE6537A1-D6FC-4f65-9D91-7224C49458BB}"/>
              </c:extLst>
            </c:dLbl>
            <c:spPr>
              <a:noFill/>
              <a:ln>
                <a:noFill/>
              </a:ln>
              <a:effectLst/>
            </c:spPr>
            <c:showLegendKey val="0"/>
            <c:showVal val="0"/>
            <c:showCatName val="1"/>
            <c:showSerName val="0"/>
            <c:showPercent val="1"/>
            <c:showBubbleSize val="0"/>
            <c:separator>
</c:separator>
            <c:showLeaderLines val="0"/>
            <c:extLst xmlns:c16r2="http://schemas.microsoft.com/office/drawing/2015/06/chart">
              <c:ext xmlns:c15="http://schemas.microsoft.com/office/drawing/2012/chart" uri="{CE6537A1-D6FC-4f65-9D91-7224C49458BB}"/>
            </c:extLst>
          </c:dLbls>
          <c:cat>
            <c:strRef>
              <c:f>Sheet1!$A$2:$A$5</c:f>
              <c:strCache>
                <c:ptCount val="4"/>
                <c:pt idx="0">
                  <c:v>GA</c:v>
                </c:pt>
                <c:pt idx="1">
                  <c:v>GA &amp; COMMS. SHARE</c:v>
                </c:pt>
                <c:pt idx="2">
                  <c:v>COMMS.</c:v>
                </c:pt>
                <c:pt idx="3">
                  <c:v>N/A</c:v>
                </c:pt>
              </c:strCache>
            </c:strRef>
          </c:cat>
          <c:val>
            <c:numRef>
              <c:f>Sheet1!$B$2:$B$5</c:f>
              <c:numCache>
                <c:formatCode>0%</c:formatCode>
                <c:ptCount val="4"/>
                <c:pt idx="0">
                  <c:v>0.11</c:v>
                </c:pt>
                <c:pt idx="1">
                  <c:v>0.05</c:v>
                </c:pt>
                <c:pt idx="2">
                  <c:v>0.53</c:v>
                </c:pt>
                <c:pt idx="3">
                  <c:v>0.32</c:v>
                </c:pt>
              </c:numCache>
            </c:numRef>
          </c:val>
          <c:extLst xmlns:c16r2="http://schemas.microsoft.com/office/drawing/2015/06/chart">
            <c:ext xmlns:c16="http://schemas.microsoft.com/office/drawing/2014/chart" uri="{C3380CC4-5D6E-409C-BE32-E72D297353CC}">
              <c16:uniqueId val="{0000000D-FB0F-4EBC-98B1-B78411B3F1E0}"/>
            </c:ext>
          </c:extLst>
        </c:ser>
        <c:dLbls>
          <c:showLegendKey val="0"/>
          <c:showVal val="0"/>
          <c:showCatName val="0"/>
          <c:showSerName val="0"/>
          <c:showPercent val="0"/>
          <c:showBubbleSize val="0"/>
          <c:showLeaderLines val="0"/>
        </c:dLbls>
        <c:firstSliceAng val="252"/>
        <c:holeSize val="50"/>
      </c:doughnutChart>
    </c:plotArea>
    <c:plotVisOnly val="1"/>
    <c:dispBlanksAs val="gap"/>
    <c:showDLblsOverMax val="0"/>
  </c:chart>
  <c:txPr>
    <a:bodyPr/>
    <a:lstStyle/>
    <a:p>
      <a:pPr>
        <a:defRPr sz="900">
          <a:latin typeface="Verdana" panose="020B0604030504040204" pitchFamily="34" charset="0"/>
          <a:ea typeface="Verdana" panose="020B0604030504040204" pitchFamily="34" charset="0"/>
          <a:cs typeface="Verdana" panose="020B0604030504040204" pitchFamily="34" charset="0"/>
        </a:defRPr>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sz="1200" dirty="0" smtClean="0">
                <a:latin typeface="Georgia" panose="02040502050405020303" pitchFamily="18" charset="0"/>
              </a:rPr>
              <a:t>Primary</a:t>
            </a:r>
            <a:r>
              <a:rPr lang="en-US" sz="1200" baseline="0" dirty="0" smtClean="0">
                <a:latin typeface="Georgia" panose="02040502050405020303" pitchFamily="18" charset="0"/>
              </a:rPr>
              <a:t> </a:t>
            </a:r>
            <a:r>
              <a:rPr lang="en-US" sz="1200" dirty="0" smtClean="0">
                <a:latin typeface="Georgia" panose="02040502050405020303" pitchFamily="18" charset="0"/>
              </a:rPr>
              <a:t>Purposes of Social Media Use </a:t>
            </a:r>
            <a:br>
              <a:rPr lang="en-US" sz="1200" dirty="0" smtClean="0">
                <a:latin typeface="Georgia" panose="02040502050405020303" pitchFamily="18" charset="0"/>
              </a:rPr>
            </a:br>
            <a:r>
              <a:rPr lang="en-US" sz="1200" dirty="0" smtClean="0">
                <a:latin typeface="Georgia" panose="02040502050405020303" pitchFamily="18" charset="0"/>
              </a:rPr>
              <a:t>by Government Affairs</a:t>
            </a:r>
          </a:p>
        </c:rich>
      </c:tx>
      <c:overlay val="1"/>
    </c:title>
    <c:autoTitleDeleted val="0"/>
    <c:plotArea>
      <c:layout>
        <c:manualLayout>
          <c:layoutTarget val="inner"/>
          <c:xMode val="edge"/>
          <c:yMode val="edge"/>
          <c:x val="0.358592033634685"/>
          <c:y val="0.146771132898886"/>
          <c:w val="0.582765991056674"/>
          <c:h val="0.753663604549432"/>
        </c:manualLayout>
      </c:layout>
      <c:barChart>
        <c:barDir val="bar"/>
        <c:grouping val="clustered"/>
        <c:varyColors val="0"/>
        <c:ser>
          <c:idx val="3"/>
          <c:order val="0"/>
          <c:tx>
            <c:strRef>
              <c:f>Sheet1!$C$1</c:f>
              <c:strCache>
                <c:ptCount val="1"/>
                <c:pt idx="0">
                  <c:v>Corporate Respondents</c:v>
                </c:pt>
              </c:strCache>
            </c:strRef>
          </c:tx>
          <c:spPr>
            <a:solidFill>
              <a:srgbClr val="6FB1C7"/>
            </a:solidFill>
            <a:ln>
              <a:solidFill>
                <a:schemeClr val="bg1"/>
              </a:solidFill>
            </a:ln>
            <a:effectLst/>
          </c:spPr>
          <c:invertIfNegative val="0"/>
          <c:dLbls>
            <c:dLbl>
              <c:idx val="1"/>
              <c:layout>
                <c:manualLayout>
                  <c:x val="-0.00668841027224538"/>
                  <c:y val="1.0185067526416E-16"/>
                </c:manualLayout>
              </c:layout>
              <c:spPr>
                <a:noFill/>
                <a:ln>
                  <a:noFill/>
                </a:ln>
                <a:effectLst/>
              </c:spPr>
              <c:txPr>
                <a:bodyPr/>
                <a:lstStyle/>
                <a:p>
                  <a:pPr>
                    <a:defRPr sz="900">
                      <a:solidFill>
                        <a:schemeClr val="tx1">
                          <a:lumMod val="65000"/>
                          <a:lumOff val="35000"/>
                        </a:schemeClr>
                      </a:solidFill>
                    </a:defRPr>
                  </a:pPr>
                  <a:endParaRPr lang="en-US"/>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741E-408C-8DEC-34828C633D1A}"/>
                </c:ext>
                <c:ext xmlns:c15="http://schemas.microsoft.com/office/drawing/2012/chart" uri="{CE6537A1-D6FC-4f65-9D91-7224C49458BB}"/>
              </c:extLst>
            </c:dLbl>
            <c:spPr>
              <a:noFill/>
              <a:ln>
                <a:noFill/>
              </a:ln>
              <a:effectLst/>
            </c:spPr>
            <c:txPr>
              <a:bodyPr/>
              <a:lstStyle/>
              <a:p>
                <a:pPr>
                  <a:defRPr sz="900">
                    <a:solidFill>
                      <a:schemeClr val="bg1"/>
                    </a:solidFill>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Sheet1!$A$2:$A$9</c:f>
              <c:strCache>
                <c:ptCount val="8"/>
                <c:pt idx="0">
                  <c:v>Mobilize grassroots / grasstops advocates to action</c:v>
                </c:pt>
                <c:pt idx="1">
                  <c:v>Recruit &amp; build rel's with grassroots/grasstops supporters</c:v>
                </c:pt>
                <c:pt idx="2">
                  <c:v>Engage &amp; educate general public</c:v>
                </c:pt>
                <c:pt idx="3">
                  <c:v>Promote &amp; est. thought leadership or issue expertise</c:v>
                </c:pt>
                <c:pt idx="4">
                  <c:v>Identify, monitor &amp;/or engage w/ policy influentials</c:v>
                </c:pt>
                <c:pt idx="5">
                  <c:v>Monitor &amp;/or engage with public officials</c:v>
                </c:pt>
                <c:pt idx="6">
                  <c:v>Gauge public or stakeholder sentiment on key issues</c:v>
                </c:pt>
                <c:pt idx="7">
                  <c:v>Maintain pulse on news, commentary, &amp; policy developments</c:v>
                </c:pt>
              </c:strCache>
            </c:strRef>
          </c:cat>
          <c:val>
            <c:numRef>
              <c:f>Sheet1!$C$2:$C$9</c:f>
              <c:numCache>
                <c:formatCode>0%</c:formatCode>
                <c:ptCount val="8"/>
                <c:pt idx="0">
                  <c:v>0.39</c:v>
                </c:pt>
                <c:pt idx="1">
                  <c:v>0.06</c:v>
                </c:pt>
                <c:pt idx="2">
                  <c:v>0.22</c:v>
                </c:pt>
                <c:pt idx="3">
                  <c:v>0.33</c:v>
                </c:pt>
                <c:pt idx="4">
                  <c:v>0.39</c:v>
                </c:pt>
                <c:pt idx="5">
                  <c:v>0.33</c:v>
                </c:pt>
                <c:pt idx="6">
                  <c:v>0.39</c:v>
                </c:pt>
                <c:pt idx="7">
                  <c:v>0.61</c:v>
                </c:pt>
              </c:numCache>
            </c:numRef>
          </c:val>
          <c:extLst xmlns:c16r2="http://schemas.microsoft.com/office/drawing/2015/06/chart">
            <c:ext xmlns:c16="http://schemas.microsoft.com/office/drawing/2014/chart" uri="{C3380CC4-5D6E-409C-BE32-E72D297353CC}">
              <c16:uniqueId val="{00000000-2344-455A-9036-35690E368B74}"/>
            </c:ext>
          </c:extLst>
        </c:ser>
        <c:ser>
          <c:idx val="2"/>
          <c:order val="1"/>
          <c:tx>
            <c:strRef>
              <c:f>Sheet1!$B$1</c:f>
              <c:strCache>
                <c:ptCount val="1"/>
                <c:pt idx="0">
                  <c:v>Association Respondents</c:v>
                </c:pt>
              </c:strCache>
            </c:strRef>
          </c:tx>
          <c:spPr>
            <a:solidFill>
              <a:srgbClr val="AB9DC0"/>
            </a:solidFill>
            <a:ln>
              <a:solidFill>
                <a:srgbClr val="FFFFFF"/>
              </a:solidFill>
            </a:ln>
            <a:effectLst/>
          </c:spPr>
          <c:invertIfNegative val="0"/>
          <c:dLbls>
            <c:dLbl>
              <c:idx val="0"/>
              <c:layout>
                <c:manualLayout>
                  <c:x val="-0.000747645514898873"/>
                  <c:y val="0.0"/>
                </c:manualLayout>
              </c:layout>
              <c:spPr/>
              <c:txPr>
                <a:bodyPr/>
                <a:lstStyle/>
                <a:p>
                  <a:pPr>
                    <a:defRPr sz="900">
                      <a:solidFill>
                        <a:schemeClr val="tx1">
                          <a:lumMod val="65000"/>
                          <a:lumOff val="35000"/>
                        </a:schemeClr>
                      </a:solidFill>
                    </a:defRPr>
                  </a:pPr>
                  <a:endParaRPr lang="en-US"/>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741E-408C-8DEC-34828C633D1A}"/>
                </c:ext>
                <c:ext xmlns:c15="http://schemas.microsoft.com/office/drawing/2012/chart" uri="{CE6537A1-D6FC-4f65-9D91-7224C49458BB}"/>
              </c:extLst>
            </c:dLbl>
            <c:spPr>
              <a:noFill/>
              <a:ln>
                <a:noFill/>
              </a:ln>
              <a:effectLst/>
            </c:spPr>
            <c:txPr>
              <a:bodyPr/>
              <a:lstStyle/>
              <a:p>
                <a:pPr>
                  <a:defRPr sz="900">
                    <a:solidFill>
                      <a:schemeClr val="bg1"/>
                    </a:solidFill>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Sheet1!$A$2:$A$9</c:f>
              <c:strCache>
                <c:ptCount val="8"/>
                <c:pt idx="0">
                  <c:v>Mobilize grassroots / grasstops advocates to action</c:v>
                </c:pt>
                <c:pt idx="1">
                  <c:v>Recruit &amp; build rel's with grassroots/grasstops supporters</c:v>
                </c:pt>
                <c:pt idx="2">
                  <c:v>Engage &amp; educate general public</c:v>
                </c:pt>
                <c:pt idx="3">
                  <c:v>Promote &amp; est. thought leadership or issue expertise</c:v>
                </c:pt>
                <c:pt idx="4">
                  <c:v>Identify, monitor &amp;/or engage w/ policy influentials</c:v>
                </c:pt>
                <c:pt idx="5">
                  <c:v>Monitor &amp;/or engage with public officials</c:v>
                </c:pt>
                <c:pt idx="6">
                  <c:v>Gauge public or stakeholder sentiment on key issues</c:v>
                </c:pt>
                <c:pt idx="7">
                  <c:v>Maintain pulse on news, commentary, &amp; policy developments</c:v>
                </c:pt>
              </c:strCache>
            </c:strRef>
          </c:cat>
          <c:val>
            <c:numRef>
              <c:f>Sheet1!$B$2:$B$9</c:f>
              <c:numCache>
                <c:formatCode>0%;0%</c:formatCode>
                <c:ptCount val="8"/>
                <c:pt idx="0">
                  <c:v>-0.08</c:v>
                </c:pt>
                <c:pt idx="1">
                  <c:v>-0.59</c:v>
                </c:pt>
                <c:pt idx="2">
                  <c:v>-0.78</c:v>
                </c:pt>
                <c:pt idx="3">
                  <c:v>-0.49</c:v>
                </c:pt>
                <c:pt idx="4">
                  <c:v>-0.65</c:v>
                </c:pt>
                <c:pt idx="5">
                  <c:v>-0.76</c:v>
                </c:pt>
                <c:pt idx="6">
                  <c:v>-0.43</c:v>
                </c:pt>
                <c:pt idx="7">
                  <c:v>-0.65</c:v>
                </c:pt>
              </c:numCache>
            </c:numRef>
          </c:val>
          <c:extLst xmlns:c16r2="http://schemas.microsoft.com/office/drawing/2015/06/chart">
            <c:ext xmlns:c16="http://schemas.microsoft.com/office/drawing/2014/chart" uri="{C3380CC4-5D6E-409C-BE32-E72D297353CC}">
              <c16:uniqueId val="{00000007-2344-455A-9036-35690E368B74}"/>
            </c:ext>
          </c:extLst>
        </c:ser>
        <c:dLbls>
          <c:showLegendKey val="0"/>
          <c:showVal val="0"/>
          <c:showCatName val="0"/>
          <c:showSerName val="0"/>
          <c:showPercent val="0"/>
          <c:showBubbleSize val="0"/>
        </c:dLbls>
        <c:gapWidth val="75"/>
        <c:overlap val="100"/>
        <c:axId val="975156848"/>
        <c:axId val="952843248"/>
      </c:barChart>
      <c:catAx>
        <c:axId val="975156848"/>
        <c:scaling>
          <c:orientation val="minMax"/>
        </c:scaling>
        <c:delete val="0"/>
        <c:axPos val="l"/>
        <c:numFmt formatCode="General" sourceLinked="1"/>
        <c:majorTickMark val="none"/>
        <c:minorTickMark val="none"/>
        <c:tickLblPos val="low"/>
        <c:txPr>
          <a:bodyPr/>
          <a:lstStyle/>
          <a:p>
            <a:pPr>
              <a:defRPr sz="900"/>
            </a:pPr>
            <a:endParaRPr lang="en-US"/>
          </a:p>
        </c:txPr>
        <c:crossAx val="952843248"/>
        <c:crosses val="autoZero"/>
        <c:auto val="1"/>
        <c:lblAlgn val="ctr"/>
        <c:lblOffset val="0"/>
        <c:noMultiLvlLbl val="0"/>
      </c:catAx>
      <c:valAx>
        <c:axId val="952843248"/>
        <c:scaling>
          <c:orientation val="minMax"/>
          <c:max val="0.8"/>
          <c:min val="-0.8"/>
        </c:scaling>
        <c:delete val="1"/>
        <c:axPos val="b"/>
        <c:numFmt formatCode="0%" sourceLinked="1"/>
        <c:majorTickMark val="out"/>
        <c:minorTickMark val="none"/>
        <c:tickLblPos val="nextTo"/>
        <c:crossAx val="975156848"/>
        <c:crosses val="autoZero"/>
        <c:crossBetween val="between"/>
      </c:valAx>
      <c:spPr>
        <a:ln>
          <a:noFill/>
        </a:ln>
      </c:spPr>
    </c:plotArea>
    <c:plotVisOnly val="1"/>
    <c:dispBlanksAs val="gap"/>
    <c:showDLblsOverMax val="0"/>
  </c:chart>
  <c:txPr>
    <a:bodyPr/>
    <a:lstStyle/>
    <a:p>
      <a:pPr>
        <a:defRPr sz="800">
          <a:latin typeface="Verdana" panose="020B0604030504040204" pitchFamily="34" charset="0"/>
          <a:ea typeface="Verdana" panose="020B0604030504040204" pitchFamily="34" charset="0"/>
          <a:cs typeface="Verdana" panose="020B0604030504040204"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2"/>
    </mc:Choice>
    <mc:Fallback>
      <c:style val="22"/>
    </mc:Fallback>
  </mc:AlternateContent>
  <c:chart>
    <c:title>
      <c:tx>
        <c:rich>
          <a:bodyPr/>
          <a:lstStyle/>
          <a:p>
            <a:pPr>
              <a:spcAft>
                <a:spcPts val="600"/>
              </a:spcAft>
              <a:defRPr/>
            </a:pPr>
            <a:endParaRPr lang="en-US" sz="1200" i="0" baseline="0" dirty="0" smtClean="0">
              <a:solidFill>
                <a:schemeClr val="bg1">
                  <a:lumMod val="50000"/>
                </a:schemeClr>
              </a:solidFill>
              <a:latin typeface="Georgia" panose="02040502050405020303" pitchFamily="18" charset="0"/>
              <a:ea typeface="Verdana" panose="020B0604030504040204" pitchFamily="34" charset="0"/>
              <a:cs typeface="Verdana" panose="020B0604030504040204" pitchFamily="34" charset="0"/>
            </a:endParaRPr>
          </a:p>
          <a:p>
            <a:pPr>
              <a:spcAft>
                <a:spcPts val="600"/>
              </a:spcAft>
              <a:defRPr/>
            </a:pPr>
            <a:r>
              <a:rPr lang="en-US" sz="900" b="0" i="0" baseline="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CORPORATE RESPONDENTS</a:t>
            </a:r>
            <a:endParaRPr lang="en-US" b="0" i="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c:rich>
      </c:tx>
      <c:layout>
        <c:manualLayout>
          <c:xMode val="edge"/>
          <c:yMode val="edge"/>
          <c:x val="0.268506944444444"/>
          <c:y val="0.0388888888888889"/>
        </c:manualLayout>
      </c:layout>
      <c:overlay val="0"/>
      <c:spPr>
        <a:ln>
          <a:noFill/>
        </a:ln>
      </c:spPr>
    </c:title>
    <c:autoTitleDeleted val="0"/>
    <c:plotArea>
      <c:layout>
        <c:manualLayout>
          <c:layoutTarget val="inner"/>
          <c:xMode val="edge"/>
          <c:yMode val="edge"/>
          <c:x val="0.23188351456068"/>
          <c:y val="0.266245844269466"/>
          <c:w val="0.498931696037995"/>
          <c:h val="0.698504374453194"/>
        </c:manualLayout>
      </c:layout>
      <c:doughnutChart>
        <c:varyColors val="1"/>
        <c:ser>
          <c:idx val="0"/>
          <c:order val="0"/>
          <c:tx>
            <c:strRef>
              <c:f>Sheet1!$B$1</c:f>
              <c:strCache>
                <c:ptCount val="1"/>
                <c:pt idx="0">
                  <c:v>Corporate Respondents</c:v>
                </c:pt>
              </c:strCache>
            </c:strRef>
          </c:tx>
          <c:spPr>
            <a:ln w="9525">
              <a:solidFill>
                <a:schemeClr val="bg1"/>
              </a:solidFill>
            </a:ln>
            <a:effectLst/>
          </c:spPr>
          <c:dPt>
            <c:idx val="0"/>
            <c:bubble3D val="0"/>
            <c:spPr>
              <a:solidFill>
                <a:srgbClr val="A9D0DD"/>
              </a:solidFill>
              <a:ln w="9525">
                <a:solidFill>
                  <a:schemeClr val="bg1"/>
                </a:solidFill>
              </a:ln>
              <a:effectLst/>
            </c:spPr>
            <c:extLst xmlns:c16r2="http://schemas.microsoft.com/office/drawing/2015/06/chart">
              <c:ext xmlns:c16="http://schemas.microsoft.com/office/drawing/2014/chart" uri="{C3380CC4-5D6E-409C-BE32-E72D297353CC}">
                <c16:uniqueId val="{00000001-E2FE-416E-B45C-5FB97F3122DB}"/>
              </c:ext>
            </c:extLst>
          </c:dPt>
          <c:dPt>
            <c:idx val="1"/>
            <c:bubble3D val="0"/>
            <c:spPr>
              <a:solidFill>
                <a:srgbClr val="8BC1D2"/>
              </a:solidFill>
              <a:ln w="9525">
                <a:solidFill>
                  <a:schemeClr val="bg1"/>
                </a:solidFill>
              </a:ln>
              <a:effectLst/>
            </c:spPr>
            <c:extLst xmlns:c16r2="http://schemas.microsoft.com/office/drawing/2015/06/chart">
              <c:ext xmlns:c16="http://schemas.microsoft.com/office/drawing/2014/chart" uri="{C3380CC4-5D6E-409C-BE32-E72D297353CC}">
                <c16:uniqueId val="{00000003-E2FE-416E-B45C-5FB97F3122DB}"/>
              </c:ext>
            </c:extLst>
          </c:dPt>
          <c:dPt>
            <c:idx val="2"/>
            <c:bubble3D val="0"/>
            <c:spPr>
              <a:solidFill>
                <a:srgbClr val="6FB1C7"/>
              </a:solidFill>
              <a:ln w="9525">
                <a:solidFill>
                  <a:schemeClr val="bg1"/>
                </a:solidFill>
              </a:ln>
              <a:effectLst/>
            </c:spPr>
            <c:extLst xmlns:c16r2="http://schemas.microsoft.com/office/drawing/2015/06/chart">
              <c:ext xmlns:c16="http://schemas.microsoft.com/office/drawing/2014/chart" uri="{C3380CC4-5D6E-409C-BE32-E72D297353CC}">
                <c16:uniqueId val="{00000005-E2FE-416E-B45C-5FB97F3122DB}"/>
              </c:ext>
            </c:extLst>
          </c:dPt>
          <c:dPt>
            <c:idx val="3"/>
            <c:bubble3D val="0"/>
            <c:spPr>
              <a:solidFill>
                <a:srgbClr val="C5DFE9"/>
              </a:solidFill>
              <a:ln w="9525">
                <a:solidFill>
                  <a:schemeClr val="bg1"/>
                </a:solidFill>
              </a:ln>
              <a:effectLst/>
            </c:spPr>
            <c:extLst xmlns:c16r2="http://schemas.microsoft.com/office/drawing/2015/06/chart">
              <c:ext xmlns:c16="http://schemas.microsoft.com/office/drawing/2014/chart" uri="{C3380CC4-5D6E-409C-BE32-E72D297353CC}">
                <c16:uniqueId val="{00000006-E2FE-416E-B45C-5FB97F3122DB}"/>
              </c:ext>
            </c:extLst>
          </c:dPt>
          <c:dPt>
            <c:idx val="4"/>
            <c:bubble3D val="0"/>
            <c:extLst xmlns:c16r2="http://schemas.microsoft.com/office/drawing/2015/06/chart">
              <c:ext xmlns:c16="http://schemas.microsoft.com/office/drawing/2014/chart" uri="{C3380CC4-5D6E-409C-BE32-E72D297353CC}">
                <c16:uniqueId val="{00000007-E2FE-416E-B45C-5FB97F3122DB}"/>
              </c:ext>
            </c:extLst>
          </c:dPt>
          <c:dPt>
            <c:idx val="5"/>
            <c:bubble3D val="0"/>
            <c:extLst xmlns:c16r2="http://schemas.microsoft.com/office/drawing/2015/06/chart">
              <c:ext xmlns:c16="http://schemas.microsoft.com/office/drawing/2014/chart" uri="{C3380CC4-5D6E-409C-BE32-E72D297353CC}">
                <c16:uniqueId val="{00000008-E2FE-416E-B45C-5FB97F3122DB}"/>
              </c:ext>
            </c:extLst>
          </c:dPt>
          <c:dPt>
            <c:idx val="6"/>
            <c:bubble3D val="0"/>
            <c:extLst xmlns:c16r2="http://schemas.microsoft.com/office/drawing/2015/06/chart">
              <c:ext xmlns:c16="http://schemas.microsoft.com/office/drawing/2014/chart" uri="{C3380CC4-5D6E-409C-BE32-E72D297353CC}">
                <c16:uniqueId val="{00000009-E2FE-416E-B45C-5FB97F3122DB}"/>
              </c:ext>
            </c:extLst>
          </c:dPt>
          <c:dPt>
            <c:idx val="7"/>
            <c:bubble3D val="0"/>
            <c:extLst xmlns:c16r2="http://schemas.microsoft.com/office/drawing/2015/06/chart">
              <c:ext xmlns:c16="http://schemas.microsoft.com/office/drawing/2014/chart" uri="{C3380CC4-5D6E-409C-BE32-E72D297353CC}">
                <c16:uniqueId val="{0000000A-E2FE-416E-B45C-5FB97F3122DB}"/>
              </c:ext>
            </c:extLst>
          </c:dPt>
          <c:dPt>
            <c:idx val="8"/>
            <c:bubble3D val="0"/>
            <c:extLst xmlns:c16r2="http://schemas.microsoft.com/office/drawing/2015/06/chart">
              <c:ext xmlns:c16="http://schemas.microsoft.com/office/drawing/2014/chart" uri="{C3380CC4-5D6E-409C-BE32-E72D297353CC}">
                <c16:uniqueId val="{0000000B-E2FE-416E-B45C-5FB97F3122DB}"/>
              </c:ext>
            </c:extLst>
          </c:dPt>
          <c:dPt>
            <c:idx val="9"/>
            <c:bubble3D val="0"/>
            <c:extLst xmlns:c16r2="http://schemas.microsoft.com/office/drawing/2015/06/chart">
              <c:ext xmlns:c16="http://schemas.microsoft.com/office/drawing/2014/chart" uri="{C3380CC4-5D6E-409C-BE32-E72D297353CC}">
                <c16:uniqueId val="{0000000C-E2FE-416E-B45C-5FB97F3122DB}"/>
              </c:ext>
            </c:extLst>
          </c:dPt>
          <c:dLbls>
            <c:dLbl>
              <c:idx val="2"/>
              <c:layout>
                <c:manualLayout>
                  <c:x val="-0.0104166666666666"/>
                  <c:y val="0.0444444444444445"/>
                </c:manualLayout>
              </c:layout>
              <c:tx>
                <c:rich>
                  <a:bodyPr/>
                  <a:lstStyle/>
                  <a:p>
                    <a:pPr>
                      <a:defRPr>
                        <a:solidFill>
                          <a:schemeClr val="bg1"/>
                        </a:solidFill>
                      </a:defRPr>
                    </a:pPr>
                    <a:r>
                      <a:rPr lang="en-US" dirty="0">
                        <a:latin typeface="Verdana" panose="020B0604030504040204" pitchFamily="34" charset="0"/>
                      </a:rPr>
                      <a:t>41%</a:t>
                    </a:r>
                  </a:p>
                </c:rich>
              </c:tx>
              <c:sp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E2FE-416E-B45C-5FB97F3122DB}"/>
                </c:ex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extLst>
          </c:dLbls>
          <c:cat>
            <c:strRef>
              <c:f>Sheet1!$A$2:$A$5</c:f>
              <c:strCache>
                <c:ptCount val="4"/>
                <c:pt idx="0">
                  <c:v>1 week</c:v>
                </c:pt>
                <c:pt idx="1">
                  <c:v>2 weeks</c:v>
                </c:pt>
                <c:pt idx="2">
                  <c:v>3 weeks</c:v>
                </c:pt>
                <c:pt idx="3">
                  <c:v>4 weeks</c:v>
                </c:pt>
              </c:strCache>
            </c:strRef>
          </c:cat>
          <c:val>
            <c:numRef>
              <c:f>Sheet1!$B$2:$B$5</c:f>
              <c:numCache>
                <c:formatCode>0%</c:formatCode>
                <c:ptCount val="4"/>
                <c:pt idx="0">
                  <c:v>0.17948717948718</c:v>
                </c:pt>
                <c:pt idx="1">
                  <c:v>0.307692307692308</c:v>
                </c:pt>
                <c:pt idx="2">
                  <c:v>0.41025641025641</c:v>
                </c:pt>
                <c:pt idx="3">
                  <c:v>0.102564102564103</c:v>
                </c:pt>
              </c:numCache>
            </c:numRef>
          </c:val>
          <c:extLst xmlns:c16r2="http://schemas.microsoft.com/office/drawing/2015/06/chart">
            <c:ext xmlns:c16="http://schemas.microsoft.com/office/drawing/2014/chart" uri="{C3380CC4-5D6E-409C-BE32-E72D297353CC}">
              <c16:uniqueId val="{0000000D-E2FE-416E-B45C-5FB97F3122DB}"/>
            </c:ext>
          </c:extLst>
        </c:ser>
        <c:dLbls>
          <c:showLegendKey val="0"/>
          <c:showVal val="0"/>
          <c:showCatName val="0"/>
          <c:showSerName val="0"/>
          <c:showPercent val="0"/>
          <c:showBubbleSize val="0"/>
          <c:showLeaderLines val="0"/>
        </c:dLbls>
        <c:firstSliceAng val="45"/>
        <c:holeSize val="50"/>
      </c:doughnutChart>
    </c:plotArea>
    <c:plotVisOnly val="1"/>
    <c:dispBlanksAs val="gap"/>
    <c:showDLblsOverMax val="0"/>
  </c:chart>
  <c:txPr>
    <a:bodyPr/>
    <a:lstStyle/>
    <a:p>
      <a:pPr>
        <a:defRPr sz="1000">
          <a:latin typeface="Gill Sans MT" panose="020B0502020104020203"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200" dirty="0" smtClean="0">
                <a:latin typeface="Georgia" panose="02040502050405020303" pitchFamily="18" charset="0"/>
              </a:rPr>
              <a:t>Start</a:t>
            </a:r>
            <a:r>
              <a:rPr lang="en-US" sz="1200" baseline="0" dirty="0" smtClean="0">
                <a:latin typeface="Georgia" panose="02040502050405020303" pitchFamily="18" charset="0"/>
              </a:rPr>
              <a:t>ing Month </a:t>
            </a:r>
            <a:r>
              <a:rPr lang="en-US" sz="1200" dirty="0" smtClean="0">
                <a:latin typeface="Georgia" panose="02040502050405020303" pitchFamily="18" charset="0"/>
              </a:rPr>
              <a:t>for Annual Budgeting Process</a:t>
            </a:r>
            <a:endParaRPr lang="en-US" sz="1200" dirty="0">
              <a:latin typeface="Georgia" panose="02040502050405020303" pitchFamily="18" charset="0"/>
            </a:endParaRPr>
          </a:p>
        </c:rich>
      </c:tx>
      <c:overlay val="1"/>
    </c:title>
    <c:autoTitleDeleted val="0"/>
    <c:plotArea>
      <c:layout>
        <c:manualLayout>
          <c:layoutTarget val="inner"/>
          <c:xMode val="edge"/>
          <c:yMode val="edge"/>
          <c:x val="0.0890944881889764"/>
          <c:y val="0.184451649426175"/>
          <c:w val="0.888246573344999"/>
          <c:h val="0.597242344706911"/>
        </c:manualLayout>
      </c:layout>
      <c:barChart>
        <c:barDir val="col"/>
        <c:grouping val="stacked"/>
        <c:varyColors val="0"/>
        <c:ser>
          <c:idx val="1"/>
          <c:order val="0"/>
          <c:tx>
            <c:strRef>
              <c:f>Sheet1!$B$1</c:f>
              <c:strCache>
                <c:ptCount val="1"/>
                <c:pt idx="0">
                  <c:v>Association Respondents</c:v>
                </c:pt>
              </c:strCache>
            </c:strRef>
          </c:tx>
          <c:spPr>
            <a:solidFill>
              <a:srgbClr val="AB9DC0"/>
            </a:solidFill>
            <a:ln w="9525">
              <a:solidFill>
                <a:sysClr val="window" lastClr="FFFFFF"/>
              </a:solidFill>
            </a:ln>
          </c:spPr>
          <c:invertIfNegative val="0"/>
          <c:dPt>
            <c:idx val="0"/>
            <c:invertIfNegative val="0"/>
            <c:bubble3D val="0"/>
            <c:extLst xmlns:c16r2="http://schemas.microsoft.com/office/drawing/2015/06/chart">
              <c:ext xmlns:c16="http://schemas.microsoft.com/office/drawing/2014/chart" uri="{C3380CC4-5D6E-409C-BE32-E72D297353CC}">
                <c16:uniqueId val="{00000000-B280-4E1C-AE2C-2D056617FFD0}"/>
              </c:ext>
            </c:extLst>
          </c:dPt>
          <c:dPt>
            <c:idx val="1"/>
            <c:invertIfNegative val="0"/>
            <c:bubble3D val="0"/>
            <c:extLst xmlns:c16r2="http://schemas.microsoft.com/office/drawing/2015/06/chart">
              <c:ext xmlns:c16="http://schemas.microsoft.com/office/drawing/2014/chart" uri="{C3380CC4-5D6E-409C-BE32-E72D297353CC}">
                <c16:uniqueId val="{00000001-B280-4E1C-AE2C-2D056617FFD0}"/>
              </c:ext>
            </c:extLst>
          </c:dPt>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Sheet1!$B$2:$B$13</c:f>
              <c:numCache>
                <c:formatCode>0%</c:formatCode>
                <c:ptCount val="12"/>
                <c:pt idx="0">
                  <c:v>0.0240963855421687</c:v>
                </c:pt>
                <c:pt idx="1">
                  <c:v>0.0481927710843374</c:v>
                </c:pt>
                <c:pt idx="2">
                  <c:v>0.036144578313253</c:v>
                </c:pt>
                <c:pt idx="3">
                  <c:v>0.0240963855421687</c:v>
                </c:pt>
                <c:pt idx="4">
                  <c:v>0.0240963855421687</c:v>
                </c:pt>
                <c:pt idx="5">
                  <c:v>0.0602409638554217</c:v>
                </c:pt>
                <c:pt idx="6">
                  <c:v>0.072289156626506</c:v>
                </c:pt>
                <c:pt idx="7">
                  <c:v>0.108433734939759</c:v>
                </c:pt>
                <c:pt idx="8">
                  <c:v>0.0602409638554217</c:v>
                </c:pt>
                <c:pt idx="9">
                  <c:v>0.0240963855421687</c:v>
                </c:pt>
                <c:pt idx="10">
                  <c:v>0.0240963855421687</c:v>
                </c:pt>
                <c:pt idx="11">
                  <c:v>0.036144578313253</c:v>
                </c:pt>
              </c:numCache>
            </c:numRef>
          </c:val>
          <c:extLst xmlns:c16r2="http://schemas.microsoft.com/office/drawing/2015/06/chart">
            <c:ext xmlns:c16="http://schemas.microsoft.com/office/drawing/2014/chart" uri="{C3380CC4-5D6E-409C-BE32-E72D297353CC}">
              <c16:uniqueId val="{00000002-B280-4E1C-AE2C-2D056617FFD0}"/>
            </c:ext>
          </c:extLst>
        </c:ser>
        <c:ser>
          <c:idx val="0"/>
          <c:order val="1"/>
          <c:tx>
            <c:strRef>
              <c:f>Sheet1!$C$1</c:f>
              <c:strCache>
                <c:ptCount val="1"/>
                <c:pt idx="0">
                  <c:v>Corporate Respondents</c:v>
                </c:pt>
              </c:strCache>
            </c:strRef>
          </c:tx>
          <c:spPr>
            <a:solidFill>
              <a:srgbClr val="6FB1C7"/>
            </a:solidFill>
            <a:ln>
              <a:solidFill>
                <a:sysClr val="window" lastClr="FFFFFF"/>
              </a:solidFill>
            </a:ln>
          </c:spPr>
          <c:invertIfNegative val="0"/>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Sheet1!$C$2:$C$13</c:f>
              <c:numCache>
                <c:formatCode>0%</c:formatCode>
                <c:ptCount val="12"/>
                <c:pt idx="0">
                  <c:v>0.0240963855421687</c:v>
                </c:pt>
                <c:pt idx="1">
                  <c:v>0.0</c:v>
                </c:pt>
                <c:pt idx="2">
                  <c:v>0.0</c:v>
                </c:pt>
                <c:pt idx="3">
                  <c:v>0.036144578313253</c:v>
                </c:pt>
                <c:pt idx="4">
                  <c:v>0.036144578313253</c:v>
                </c:pt>
                <c:pt idx="5">
                  <c:v>0.0120481927710843</c:v>
                </c:pt>
                <c:pt idx="6">
                  <c:v>0.0602409638554217</c:v>
                </c:pt>
                <c:pt idx="7">
                  <c:v>0.072289156626506</c:v>
                </c:pt>
                <c:pt idx="8">
                  <c:v>0.0963855421686747</c:v>
                </c:pt>
                <c:pt idx="9">
                  <c:v>0.108433734939759</c:v>
                </c:pt>
                <c:pt idx="10">
                  <c:v>0.0120481927710843</c:v>
                </c:pt>
                <c:pt idx="11">
                  <c:v>0.0</c:v>
                </c:pt>
              </c:numCache>
            </c:numRef>
          </c:val>
          <c:extLst xmlns:c16r2="http://schemas.microsoft.com/office/drawing/2015/06/chart">
            <c:ext xmlns:c16="http://schemas.microsoft.com/office/drawing/2014/chart" uri="{C3380CC4-5D6E-409C-BE32-E72D297353CC}">
              <c16:uniqueId val="{00000004-B280-4E1C-AE2C-2D056617FFD0}"/>
            </c:ext>
          </c:extLst>
        </c:ser>
        <c:dLbls>
          <c:showLegendKey val="0"/>
          <c:showVal val="0"/>
          <c:showCatName val="0"/>
          <c:showSerName val="0"/>
          <c:showPercent val="0"/>
          <c:showBubbleSize val="0"/>
        </c:dLbls>
        <c:gapWidth val="150"/>
        <c:overlap val="100"/>
        <c:axId val="908445568"/>
        <c:axId val="908447888"/>
      </c:barChart>
      <c:catAx>
        <c:axId val="908445568"/>
        <c:scaling>
          <c:orientation val="minMax"/>
        </c:scaling>
        <c:delete val="0"/>
        <c:axPos val="b"/>
        <c:majorGridlines>
          <c:spPr>
            <a:ln>
              <a:noFill/>
            </a:ln>
          </c:spPr>
        </c:majorGridlines>
        <c:numFmt formatCode="General" sourceLinked="1"/>
        <c:majorTickMark val="none"/>
        <c:minorTickMark val="none"/>
        <c:tickLblPos val="low"/>
        <c:spPr>
          <a:ln w="3174">
            <a:solidFill>
              <a:srgbClr val="808080"/>
            </a:solidFill>
            <a:prstDash val="solid"/>
          </a:ln>
        </c:spPr>
        <c:txPr>
          <a:bodyPr/>
          <a:lstStyle/>
          <a:p>
            <a:pPr>
              <a:defRPr>
                <a:solidFill>
                  <a:srgbClr val="595959"/>
                </a:solidFill>
              </a:defRPr>
            </a:pPr>
            <a:endParaRPr lang="en-US"/>
          </a:p>
        </c:txPr>
        <c:crossAx val="908447888"/>
        <c:crosses val="autoZero"/>
        <c:auto val="1"/>
        <c:lblAlgn val="ctr"/>
        <c:lblOffset val="200"/>
        <c:noMultiLvlLbl val="0"/>
      </c:catAx>
      <c:valAx>
        <c:axId val="908447888"/>
        <c:scaling>
          <c:orientation val="minMax"/>
          <c:max val="0.2"/>
          <c:min val="0.0"/>
        </c:scaling>
        <c:delete val="0"/>
        <c:axPos val="l"/>
        <c:numFmt formatCode="0%" sourceLinked="0"/>
        <c:majorTickMark val="none"/>
        <c:minorTickMark val="none"/>
        <c:tickLblPos val="nextTo"/>
        <c:txPr>
          <a:bodyPr/>
          <a:lstStyle/>
          <a:p>
            <a:pPr>
              <a:defRPr>
                <a:solidFill>
                  <a:srgbClr val="595959"/>
                </a:solidFill>
              </a:defRPr>
            </a:pPr>
            <a:endParaRPr lang="en-US"/>
          </a:p>
        </c:txPr>
        <c:crossAx val="908445568"/>
        <c:crosses val="autoZero"/>
        <c:crossBetween val="between"/>
        <c:majorUnit val="0.1"/>
      </c:valAx>
      <c:spPr>
        <a:noFill/>
        <a:ln w="25391">
          <a:noFill/>
        </a:ln>
      </c:spPr>
    </c:plotArea>
    <c:legend>
      <c:legendPos val="l"/>
      <c:layout>
        <c:manualLayout>
          <c:xMode val="edge"/>
          <c:yMode val="edge"/>
          <c:x val="0.101851851851852"/>
          <c:y val="0.234274715660542"/>
          <c:w val="0.197069966948576"/>
          <c:h val="0.187006124234471"/>
        </c:manualLayout>
      </c:layout>
      <c:overlay val="1"/>
    </c:legend>
    <c:plotVisOnly val="1"/>
    <c:dispBlanksAs val="gap"/>
    <c:showDLblsOverMax val="0"/>
  </c:chart>
  <c:spPr>
    <a:noFill/>
    <a:ln w="3174">
      <a:noFill/>
      <a:prstDash val="solid"/>
    </a:ln>
  </c:spPr>
  <c:txPr>
    <a:bodyPr/>
    <a:lstStyle/>
    <a:p>
      <a:pPr>
        <a:defRPr sz="900">
          <a:latin typeface="Verdana" panose="020B0604030504040204" pitchFamily="34" charset="0"/>
          <a:ea typeface="Verdana" panose="020B0604030504040204" pitchFamily="34" charset="0"/>
          <a:cs typeface="Verdana" panose="020B0604030504040204" pitchFamily="34" charset="0"/>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b="1" i="0" baseline="0" dirty="0" smtClean="0">
                <a:effectLst/>
                <a:latin typeface="Georgia" panose="02040502050405020303" pitchFamily="18" charset="0"/>
              </a:rPr>
              <a:t>2017 Government Affairs Budget ($mil)</a:t>
            </a:r>
            <a:endParaRPr lang="en-US" sz="1200" dirty="0" smtClean="0">
              <a:effectLst/>
              <a:latin typeface="Georgia" panose="02040502050405020303" pitchFamily="18" charset="0"/>
            </a:endParaRPr>
          </a:p>
          <a:p>
            <a:pPr>
              <a:defRPr sz="1200"/>
            </a:pPr>
            <a:r>
              <a:rPr lang="en-US" sz="1000" b="0" i="0" baseline="0" dirty="0" smtClean="0">
                <a:solidFill>
                  <a:schemeClr val="bg1">
                    <a:lumMod val="50000"/>
                  </a:schemeClr>
                </a:solidFill>
                <a:effectLst/>
                <a:latin typeface="Verdana" panose="020B0604030504040204" pitchFamily="34" charset="0"/>
                <a:ea typeface="Verdana" panose="020B0604030504040204" pitchFamily="34" charset="0"/>
                <a:cs typeface="Verdana" panose="020B0604030504040204" pitchFamily="34" charset="0"/>
              </a:rPr>
              <a:t>ASSOCIATION RESPONDENTS</a:t>
            </a:r>
            <a:endParaRPr lang="en-US" sz="1000" i="0" dirty="0">
              <a:solidFill>
                <a:schemeClr val="bg1">
                  <a:lumMod val="50000"/>
                </a:schemeClr>
              </a:solidFill>
              <a:effectLst/>
              <a:latin typeface="Verdana" panose="020B0604030504040204" pitchFamily="34" charset="0"/>
              <a:ea typeface="Verdana" panose="020B0604030504040204" pitchFamily="34" charset="0"/>
              <a:cs typeface="Verdana" panose="020B0604030504040204" pitchFamily="34" charset="0"/>
            </a:endParaRPr>
          </a:p>
        </c:rich>
      </c:tx>
      <c:overlay val="0"/>
    </c:title>
    <c:autoTitleDeleted val="0"/>
    <c:plotArea>
      <c:layout>
        <c:manualLayout>
          <c:layoutTarget val="inner"/>
          <c:xMode val="edge"/>
          <c:yMode val="edge"/>
          <c:x val="0.0938089336055215"/>
          <c:y val="0.150972343734811"/>
          <c:w val="0.819525614853699"/>
          <c:h val="0.774063867016623"/>
        </c:manualLayout>
      </c:layout>
      <c:barChart>
        <c:barDir val="col"/>
        <c:grouping val="clustered"/>
        <c:varyColors val="0"/>
        <c:ser>
          <c:idx val="0"/>
          <c:order val="0"/>
          <c:tx>
            <c:strRef>
              <c:f>Sheet1!$B$1</c:f>
              <c:strCache>
                <c:ptCount val="1"/>
                <c:pt idx="0">
                  <c:v>Average</c:v>
                </c:pt>
              </c:strCache>
            </c:strRef>
          </c:tx>
          <c:spPr>
            <a:ln w="28575">
              <a:noFill/>
            </a:ln>
          </c:spPr>
          <c:invertIfNegative val="0"/>
          <c:dPt>
            <c:idx val="0"/>
            <c:invertIfNegative val="0"/>
            <c:bubble3D val="0"/>
            <c:spPr>
              <a:solidFill>
                <a:srgbClr val="AB9DC0"/>
              </a:solidFill>
              <a:ln w="28575">
                <a:noFill/>
              </a:ln>
            </c:spPr>
            <c:extLst xmlns:c16r2="http://schemas.microsoft.com/office/drawing/2015/06/chart">
              <c:ext xmlns:c16="http://schemas.microsoft.com/office/drawing/2014/chart" uri="{C3380CC4-5D6E-409C-BE32-E72D297353CC}">
                <c16:uniqueId val="{00000001-C5BE-4C5A-BE07-FB07201BD774}"/>
              </c:ext>
            </c:extLst>
          </c:dPt>
          <c:dPt>
            <c:idx val="1"/>
            <c:invertIfNegative val="0"/>
            <c:bubble3D val="0"/>
            <c:spPr>
              <a:noFill/>
              <a:ln w="3175">
                <a:solidFill>
                  <a:schemeClr val="tx1">
                    <a:lumMod val="65000"/>
                    <a:lumOff val="35000"/>
                  </a:schemeClr>
                </a:solidFill>
                <a:prstDash val="dash"/>
              </a:ln>
            </c:spPr>
            <c:extLst xmlns:c16r2="http://schemas.microsoft.com/office/drawing/2015/06/chart">
              <c:ext xmlns:c16="http://schemas.microsoft.com/office/drawing/2014/chart" uri="{C3380CC4-5D6E-409C-BE32-E72D297353CC}">
                <c16:uniqueId val="{00000003-C5BE-4C5A-BE07-FB07201BD774}"/>
              </c:ext>
            </c:extLst>
          </c:dPt>
          <c:dLbls>
            <c:dLbl>
              <c:idx val="0"/>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C5BE-4C5A-BE07-FB07201BD774}"/>
                </c:ex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900">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Sheet1!$A$2:$A$3</c:f>
              <c:strCache>
                <c:ptCount val="2"/>
                <c:pt idx="0">
                  <c:v>Average Budget ($mil.)</c:v>
                </c:pt>
                <c:pt idx="1">
                  <c:v>Budget Range</c:v>
                </c:pt>
              </c:strCache>
            </c:strRef>
          </c:cat>
          <c:val>
            <c:numRef>
              <c:f>Sheet1!$B$2:$B$3</c:f>
              <c:numCache>
                <c:formatCode>"$"#,##0.00</c:formatCode>
                <c:ptCount val="2"/>
                <c:pt idx="0">
                  <c:v>1.8</c:v>
                </c:pt>
                <c:pt idx="1">
                  <c:v>1.8</c:v>
                </c:pt>
              </c:numCache>
            </c:numRef>
          </c:val>
          <c:extLst xmlns:c16r2="http://schemas.microsoft.com/office/drawing/2015/06/chart">
            <c:ext xmlns:c16="http://schemas.microsoft.com/office/drawing/2014/chart" uri="{C3380CC4-5D6E-409C-BE32-E72D297353CC}">
              <c16:uniqueId val="{00000004-C5BE-4C5A-BE07-FB07201BD774}"/>
            </c:ext>
          </c:extLst>
        </c:ser>
        <c:dLbls>
          <c:showLegendKey val="0"/>
          <c:showVal val="0"/>
          <c:showCatName val="0"/>
          <c:showSerName val="0"/>
          <c:showPercent val="0"/>
          <c:showBubbleSize val="0"/>
        </c:dLbls>
        <c:gapWidth val="150"/>
        <c:axId val="973193360"/>
        <c:axId val="973167232"/>
      </c:barChart>
      <c:stockChart>
        <c:ser>
          <c:idx val="1"/>
          <c:order val="1"/>
          <c:tx>
            <c:strRef>
              <c:f>Sheet1!$C$1</c:f>
              <c:strCache>
                <c:ptCount val="1"/>
                <c:pt idx="0">
                  <c:v>75th Percentile</c:v>
                </c:pt>
              </c:strCache>
            </c:strRef>
          </c:tx>
          <c:spPr>
            <a:ln w="28575">
              <a:noFill/>
            </a:ln>
          </c:spPr>
          <c:marker>
            <c:symbol val="circle"/>
            <c:size val="5"/>
            <c:spPr>
              <a:solidFill>
                <a:schemeClr val="tx1">
                  <a:lumMod val="65000"/>
                  <a:lumOff val="35000"/>
                </a:schemeClr>
              </a:solidFill>
              <a:ln>
                <a:solidFill>
                  <a:schemeClr val="tx1">
                    <a:lumMod val="65000"/>
                    <a:lumOff val="35000"/>
                  </a:schemeClr>
                </a:solidFill>
              </a:ln>
            </c:spPr>
          </c:marker>
          <c:dLbls>
            <c:spPr>
              <a:solidFill>
                <a:schemeClr val="bg1">
                  <a:alpha val="75000"/>
                </a:schemeClr>
              </a:solidFill>
            </c:spPr>
            <c:txPr>
              <a:bodyPr/>
              <a:lstStyle/>
              <a:p>
                <a:pPr>
                  <a:defRPr sz="900" i="1">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1"/>
            <c:showPercent val="0"/>
            <c:showBubbleSize val="0"/>
            <c:separator>
</c:separator>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Average Budget ($mil.)</c:v>
                </c:pt>
                <c:pt idx="1">
                  <c:v>Budget Range</c:v>
                </c:pt>
              </c:strCache>
            </c:strRef>
          </c:cat>
          <c:val>
            <c:numRef>
              <c:f>Sheet1!$C$2:$C$3</c:f>
              <c:numCache>
                <c:formatCode>"$"#,##0.00</c:formatCode>
                <c:ptCount val="2"/>
                <c:pt idx="1">
                  <c:v>2.5</c:v>
                </c:pt>
              </c:numCache>
            </c:numRef>
          </c:val>
          <c:smooth val="0"/>
          <c:extLst xmlns:c16r2="http://schemas.microsoft.com/office/drawing/2015/06/chart">
            <c:ext xmlns:c16="http://schemas.microsoft.com/office/drawing/2014/chart" uri="{C3380CC4-5D6E-409C-BE32-E72D297353CC}">
              <c16:uniqueId val="{00000005-C5BE-4C5A-BE07-FB07201BD774}"/>
            </c:ext>
          </c:extLst>
        </c:ser>
        <c:ser>
          <c:idx val="2"/>
          <c:order val="2"/>
          <c:tx>
            <c:strRef>
              <c:f>Sheet1!$D$1</c:f>
              <c:strCache>
                <c:ptCount val="1"/>
                <c:pt idx="0">
                  <c:v>25th Percentile</c:v>
                </c:pt>
              </c:strCache>
            </c:strRef>
          </c:tx>
          <c:spPr>
            <a:ln w="28575">
              <a:noFill/>
            </a:ln>
          </c:spPr>
          <c:marker>
            <c:symbol val="circle"/>
            <c:size val="5"/>
            <c:spPr>
              <a:solidFill>
                <a:schemeClr val="tx1">
                  <a:lumMod val="65000"/>
                  <a:lumOff val="35000"/>
                </a:schemeClr>
              </a:solidFill>
              <a:ln>
                <a:solidFill>
                  <a:schemeClr val="tx1">
                    <a:lumMod val="65000"/>
                    <a:lumOff val="35000"/>
                  </a:schemeClr>
                </a:solidFill>
              </a:ln>
            </c:spPr>
          </c:marker>
          <c:dLbls>
            <c:spPr>
              <a:solidFill>
                <a:schemeClr val="bg1">
                  <a:alpha val="75000"/>
                </a:schemeClr>
              </a:solidFill>
            </c:spPr>
            <c:txPr>
              <a:bodyPr/>
              <a:lstStyle/>
              <a:p>
                <a:pPr>
                  <a:defRPr sz="900" i="1">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1"/>
            <c:showPercent val="0"/>
            <c:showBubbleSize val="0"/>
            <c:separator>
</c:separator>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Average Budget ($mil.)</c:v>
                </c:pt>
                <c:pt idx="1">
                  <c:v>Budget Range</c:v>
                </c:pt>
              </c:strCache>
            </c:strRef>
          </c:cat>
          <c:val>
            <c:numRef>
              <c:f>Sheet1!$D$2:$D$3</c:f>
              <c:numCache>
                <c:formatCode>"$"#,##0.00</c:formatCode>
                <c:ptCount val="2"/>
                <c:pt idx="1">
                  <c:v>0.5</c:v>
                </c:pt>
              </c:numCache>
            </c:numRef>
          </c:val>
          <c:smooth val="0"/>
          <c:extLst xmlns:c16r2="http://schemas.microsoft.com/office/drawing/2015/06/chart">
            <c:ext xmlns:c16="http://schemas.microsoft.com/office/drawing/2014/chart" uri="{C3380CC4-5D6E-409C-BE32-E72D297353CC}">
              <c16:uniqueId val="{00000006-C5BE-4C5A-BE07-FB07201BD774}"/>
            </c:ext>
          </c:extLst>
        </c:ser>
        <c:ser>
          <c:idx val="3"/>
          <c:order val="3"/>
          <c:tx>
            <c:strRef>
              <c:f>Sheet1!$E$1</c:f>
              <c:strCache>
                <c:ptCount val="1"/>
                <c:pt idx="0">
                  <c:v>Median</c:v>
                </c:pt>
              </c:strCache>
            </c:strRef>
          </c:tx>
          <c:spPr>
            <a:ln w="28575">
              <a:noFill/>
            </a:ln>
          </c:spPr>
          <c:marker>
            <c:symbol val="circle"/>
            <c:size val="5"/>
            <c:spPr>
              <a:solidFill>
                <a:schemeClr val="tx1">
                  <a:lumMod val="65000"/>
                  <a:lumOff val="35000"/>
                </a:schemeClr>
              </a:solidFill>
              <a:ln>
                <a:solidFill>
                  <a:schemeClr val="tx1">
                    <a:lumMod val="65000"/>
                    <a:lumOff val="35000"/>
                  </a:schemeClr>
                </a:solidFill>
              </a:ln>
            </c:spPr>
          </c:marker>
          <c:dLbls>
            <c:dLbl>
              <c:idx val="1"/>
              <c:layout>
                <c:manualLayout>
                  <c:x val="-0.157407407407407"/>
                  <c:y val="0.0"/>
                </c:manualLayout>
              </c:layout>
              <c:showLegendKey val="0"/>
              <c:showVal val="1"/>
              <c:showCatName val="0"/>
              <c:showSerName val="1"/>
              <c:showPercent val="0"/>
              <c:showBubbleSize val="0"/>
              <c:separator>
</c:separator>
              <c:extLst>
                <c:ext xmlns:c15="http://schemas.microsoft.com/office/drawing/2012/chart" uri="{CE6537A1-D6FC-4f65-9D91-7224C49458BB}"/>
              </c:extLst>
            </c:dLbl>
            <c:spPr>
              <a:solidFill>
                <a:schemeClr val="bg1">
                  <a:alpha val="75000"/>
                </a:schemeClr>
              </a:solidFill>
            </c:spPr>
            <c:txPr>
              <a:bodyPr/>
              <a:lstStyle/>
              <a:p>
                <a:pPr>
                  <a:defRPr sz="900" i="1">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1"/>
            <c:showPercent val="0"/>
            <c:showBubbleSize val="0"/>
            <c:separator>
</c:separator>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Average Budget ($mil.)</c:v>
                </c:pt>
                <c:pt idx="1">
                  <c:v>Budget Range</c:v>
                </c:pt>
              </c:strCache>
            </c:strRef>
          </c:cat>
          <c:val>
            <c:numRef>
              <c:f>Sheet1!$E$2:$E$3</c:f>
              <c:numCache>
                <c:formatCode>"$"#,##0.00</c:formatCode>
                <c:ptCount val="2"/>
                <c:pt idx="1">
                  <c:v>0.9</c:v>
                </c:pt>
              </c:numCache>
            </c:numRef>
          </c:val>
          <c:smooth val="0"/>
          <c:extLst xmlns:c16r2="http://schemas.microsoft.com/office/drawing/2015/06/chart">
            <c:ext xmlns:c16="http://schemas.microsoft.com/office/drawing/2014/chart" uri="{C3380CC4-5D6E-409C-BE32-E72D297353CC}">
              <c16:uniqueId val="{00000007-C5BE-4C5A-BE07-FB07201BD774}"/>
            </c:ext>
          </c:extLst>
        </c:ser>
        <c:dLbls>
          <c:showLegendKey val="0"/>
          <c:showVal val="0"/>
          <c:showCatName val="0"/>
          <c:showSerName val="0"/>
          <c:showPercent val="0"/>
          <c:showBubbleSize val="0"/>
        </c:dLbls>
        <c:hiLowLines>
          <c:spPr>
            <a:ln w="3175">
              <a:solidFill>
                <a:schemeClr val="tx1">
                  <a:lumMod val="65000"/>
                  <a:lumOff val="35000"/>
                </a:schemeClr>
              </a:solidFill>
              <a:prstDash val="dash"/>
            </a:ln>
          </c:spPr>
        </c:hiLowLines>
        <c:axId val="973157488"/>
        <c:axId val="973155440"/>
      </c:stockChart>
      <c:catAx>
        <c:axId val="973193360"/>
        <c:scaling>
          <c:orientation val="minMax"/>
        </c:scaling>
        <c:delete val="0"/>
        <c:axPos val="b"/>
        <c:numFmt formatCode="General" sourceLinked="1"/>
        <c:majorTickMark val="none"/>
        <c:minorTickMark val="none"/>
        <c:tickLblPos val="nextTo"/>
        <c:txPr>
          <a:bodyPr/>
          <a:lstStyle/>
          <a:p>
            <a:pPr>
              <a:defRPr sz="900">
                <a:solidFill>
                  <a:srgbClr val="595959"/>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973167232"/>
        <c:crosses val="autoZero"/>
        <c:auto val="1"/>
        <c:lblAlgn val="ctr"/>
        <c:lblOffset val="100"/>
        <c:noMultiLvlLbl val="0"/>
      </c:catAx>
      <c:valAx>
        <c:axId val="973167232"/>
        <c:scaling>
          <c:orientation val="minMax"/>
          <c:max val="6.0"/>
        </c:scaling>
        <c:delete val="0"/>
        <c:axPos val="l"/>
        <c:numFmt formatCode="&quot;$&quot;#,##0.00" sourceLinked="1"/>
        <c:majorTickMark val="none"/>
        <c:minorTickMark val="none"/>
        <c:tickLblPos val="nextTo"/>
        <c:txPr>
          <a:bodyPr/>
          <a:lstStyle/>
          <a:p>
            <a:pPr>
              <a:defRPr sz="900">
                <a:solidFill>
                  <a:srgbClr val="595959"/>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973193360"/>
        <c:crosses val="autoZero"/>
        <c:crossBetween val="between"/>
      </c:valAx>
      <c:valAx>
        <c:axId val="973155440"/>
        <c:scaling>
          <c:orientation val="minMax"/>
        </c:scaling>
        <c:delete val="1"/>
        <c:axPos val="r"/>
        <c:numFmt formatCode="&quot;$&quot;#,##0.00" sourceLinked="1"/>
        <c:majorTickMark val="out"/>
        <c:minorTickMark val="none"/>
        <c:tickLblPos val="nextTo"/>
        <c:crossAx val="973157488"/>
        <c:crosses val="max"/>
        <c:crossBetween val="between"/>
      </c:valAx>
      <c:catAx>
        <c:axId val="973157488"/>
        <c:scaling>
          <c:orientation val="minMax"/>
        </c:scaling>
        <c:delete val="1"/>
        <c:axPos val="b"/>
        <c:numFmt formatCode="General" sourceLinked="1"/>
        <c:majorTickMark val="out"/>
        <c:minorTickMark val="none"/>
        <c:tickLblPos val="nextTo"/>
        <c:crossAx val="973155440"/>
        <c:crosses val="autoZero"/>
        <c:auto val="1"/>
        <c:lblAlgn val="ctr"/>
        <c:lblOffset val="100"/>
        <c:noMultiLvlLbl val="0"/>
      </c:catAx>
    </c:plotArea>
    <c:plotVisOnly val="1"/>
    <c:dispBlanksAs val="gap"/>
    <c:showDLblsOverMax val="0"/>
  </c:chart>
  <c:txPr>
    <a:bodyPr/>
    <a:lstStyle/>
    <a:p>
      <a:pPr>
        <a:defRPr sz="1000">
          <a:latin typeface="Gill Sans MT" panose="020B0502020104020203" pitchFamily="34" charset="0"/>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b="1" i="0" baseline="0" dirty="0" smtClean="0">
                <a:effectLst/>
                <a:latin typeface="Georgia" panose="02040502050405020303" pitchFamily="18" charset="0"/>
              </a:rPr>
              <a:t>2017 Government Affairs Budget ($mil)</a:t>
            </a:r>
            <a:endParaRPr lang="en-US" sz="1200" dirty="0" smtClean="0">
              <a:effectLst/>
              <a:latin typeface="Georgia" panose="02040502050405020303" pitchFamily="18" charset="0"/>
            </a:endParaRPr>
          </a:p>
          <a:p>
            <a:pPr>
              <a:defRPr sz="1200"/>
            </a:pPr>
            <a:r>
              <a:rPr lang="en-US" sz="1000" b="0" i="0" baseline="0" dirty="0" smtClean="0">
                <a:solidFill>
                  <a:schemeClr val="bg1">
                    <a:lumMod val="50000"/>
                  </a:schemeClr>
                </a:solidFill>
                <a:effectLst/>
                <a:latin typeface="Verdana" panose="020B0604030504040204" pitchFamily="34" charset="0"/>
                <a:ea typeface="Verdana" panose="020B0604030504040204" pitchFamily="34" charset="0"/>
                <a:cs typeface="Verdana" panose="020B0604030504040204" pitchFamily="34" charset="0"/>
              </a:rPr>
              <a:t>CORPORATE RESPONDENTS</a:t>
            </a:r>
            <a:endParaRPr lang="en-US" sz="1000" i="0" dirty="0">
              <a:solidFill>
                <a:schemeClr val="bg1">
                  <a:lumMod val="50000"/>
                </a:schemeClr>
              </a:solidFill>
              <a:effectLst/>
              <a:latin typeface="Verdana" panose="020B0604030504040204" pitchFamily="34" charset="0"/>
              <a:ea typeface="Verdana" panose="020B0604030504040204" pitchFamily="34" charset="0"/>
              <a:cs typeface="Verdana" panose="020B0604030504040204" pitchFamily="34" charset="0"/>
            </a:endParaRPr>
          </a:p>
        </c:rich>
      </c:tx>
      <c:overlay val="0"/>
    </c:title>
    <c:autoTitleDeleted val="0"/>
    <c:plotArea>
      <c:layout>
        <c:manualLayout>
          <c:layoutTarget val="inner"/>
          <c:xMode val="edge"/>
          <c:yMode val="edge"/>
          <c:x val="0.0938089336055215"/>
          <c:y val="0.150972343734811"/>
          <c:w val="0.819525614853699"/>
          <c:h val="0.774063867016623"/>
        </c:manualLayout>
      </c:layout>
      <c:barChart>
        <c:barDir val="col"/>
        <c:grouping val="clustered"/>
        <c:varyColors val="0"/>
        <c:ser>
          <c:idx val="0"/>
          <c:order val="0"/>
          <c:tx>
            <c:strRef>
              <c:f>Sheet1!$B$1</c:f>
              <c:strCache>
                <c:ptCount val="1"/>
                <c:pt idx="0">
                  <c:v>Average</c:v>
                </c:pt>
              </c:strCache>
            </c:strRef>
          </c:tx>
          <c:spPr>
            <a:ln w="28575">
              <a:noFill/>
            </a:ln>
          </c:spPr>
          <c:invertIfNegative val="0"/>
          <c:dPt>
            <c:idx val="0"/>
            <c:invertIfNegative val="0"/>
            <c:bubble3D val="0"/>
            <c:spPr>
              <a:solidFill>
                <a:srgbClr val="6FB1C7"/>
              </a:solidFill>
              <a:ln w="28575">
                <a:noFill/>
              </a:ln>
            </c:spPr>
            <c:extLst xmlns:c16r2="http://schemas.microsoft.com/office/drawing/2015/06/chart">
              <c:ext xmlns:c16="http://schemas.microsoft.com/office/drawing/2014/chart" uri="{C3380CC4-5D6E-409C-BE32-E72D297353CC}">
                <c16:uniqueId val="{00000001-BD80-4D65-A55E-80C4297417C0}"/>
              </c:ext>
            </c:extLst>
          </c:dPt>
          <c:dPt>
            <c:idx val="1"/>
            <c:invertIfNegative val="0"/>
            <c:bubble3D val="0"/>
            <c:spPr>
              <a:noFill/>
              <a:ln w="3175">
                <a:solidFill>
                  <a:schemeClr val="tx1">
                    <a:lumMod val="65000"/>
                    <a:lumOff val="35000"/>
                  </a:schemeClr>
                </a:solidFill>
                <a:prstDash val="dash"/>
              </a:ln>
            </c:spPr>
            <c:extLst xmlns:c16r2="http://schemas.microsoft.com/office/drawing/2015/06/chart">
              <c:ext xmlns:c16="http://schemas.microsoft.com/office/drawing/2014/chart" uri="{C3380CC4-5D6E-409C-BE32-E72D297353CC}">
                <c16:uniqueId val="{00000003-BD80-4D65-A55E-80C4297417C0}"/>
              </c:ext>
            </c:extLst>
          </c:dPt>
          <c:dLbls>
            <c:dLbl>
              <c:idx val="0"/>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BD80-4D65-A55E-80C4297417C0}"/>
                </c:ex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900">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Sheet1!$A$2:$A$3</c:f>
              <c:strCache>
                <c:ptCount val="2"/>
                <c:pt idx="0">
                  <c:v>Average Budget ($mil.)</c:v>
                </c:pt>
                <c:pt idx="1">
                  <c:v>Budget Range</c:v>
                </c:pt>
              </c:strCache>
            </c:strRef>
          </c:cat>
          <c:val>
            <c:numRef>
              <c:f>Sheet1!$B$2:$B$3</c:f>
              <c:numCache>
                <c:formatCode>"$"#,##0.00</c:formatCode>
                <c:ptCount val="2"/>
                <c:pt idx="0">
                  <c:v>3.8</c:v>
                </c:pt>
                <c:pt idx="1">
                  <c:v>3.8</c:v>
                </c:pt>
              </c:numCache>
            </c:numRef>
          </c:val>
          <c:extLst xmlns:c16r2="http://schemas.microsoft.com/office/drawing/2015/06/chart">
            <c:ext xmlns:c16="http://schemas.microsoft.com/office/drawing/2014/chart" uri="{C3380CC4-5D6E-409C-BE32-E72D297353CC}">
              <c16:uniqueId val="{00000004-BD80-4D65-A55E-80C4297417C0}"/>
            </c:ext>
          </c:extLst>
        </c:ser>
        <c:dLbls>
          <c:showLegendKey val="0"/>
          <c:showVal val="0"/>
          <c:showCatName val="0"/>
          <c:showSerName val="0"/>
          <c:showPercent val="0"/>
          <c:showBubbleSize val="0"/>
        </c:dLbls>
        <c:gapWidth val="150"/>
        <c:axId val="974270976"/>
        <c:axId val="974273296"/>
      </c:barChart>
      <c:stockChart>
        <c:ser>
          <c:idx val="1"/>
          <c:order val="1"/>
          <c:tx>
            <c:strRef>
              <c:f>Sheet1!$C$1</c:f>
              <c:strCache>
                <c:ptCount val="1"/>
                <c:pt idx="0">
                  <c:v>75th Percentile</c:v>
                </c:pt>
              </c:strCache>
            </c:strRef>
          </c:tx>
          <c:spPr>
            <a:ln w="28575">
              <a:noFill/>
            </a:ln>
          </c:spPr>
          <c:marker>
            <c:symbol val="circle"/>
            <c:size val="5"/>
            <c:spPr>
              <a:solidFill>
                <a:schemeClr val="tx1">
                  <a:lumMod val="65000"/>
                  <a:lumOff val="35000"/>
                </a:schemeClr>
              </a:solidFill>
              <a:ln>
                <a:solidFill>
                  <a:schemeClr val="tx1">
                    <a:lumMod val="65000"/>
                    <a:lumOff val="35000"/>
                  </a:schemeClr>
                </a:solidFill>
              </a:ln>
            </c:spPr>
          </c:marker>
          <c:dLbls>
            <c:spPr>
              <a:solidFill>
                <a:schemeClr val="bg1">
                  <a:alpha val="75000"/>
                </a:schemeClr>
              </a:solidFill>
            </c:spPr>
            <c:txPr>
              <a:bodyPr/>
              <a:lstStyle/>
              <a:p>
                <a:pPr>
                  <a:defRPr sz="900" i="1">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1"/>
            <c:showPercent val="0"/>
            <c:showBubbleSize val="0"/>
            <c:separator>
</c:separator>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Average Budget ($mil.)</c:v>
                </c:pt>
                <c:pt idx="1">
                  <c:v>Budget Range</c:v>
                </c:pt>
              </c:strCache>
            </c:strRef>
          </c:cat>
          <c:val>
            <c:numRef>
              <c:f>Sheet1!$C$2:$C$3</c:f>
              <c:numCache>
                <c:formatCode>"$"#,##0.00</c:formatCode>
                <c:ptCount val="2"/>
                <c:pt idx="1">
                  <c:v>5.4</c:v>
                </c:pt>
              </c:numCache>
            </c:numRef>
          </c:val>
          <c:smooth val="0"/>
          <c:extLst xmlns:c16r2="http://schemas.microsoft.com/office/drawing/2015/06/chart">
            <c:ext xmlns:c16="http://schemas.microsoft.com/office/drawing/2014/chart" uri="{C3380CC4-5D6E-409C-BE32-E72D297353CC}">
              <c16:uniqueId val="{00000005-BD80-4D65-A55E-80C4297417C0}"/>
            </c:ext>
          </c:extLst>
        </c:ser>
        <c:ser>
          <c:idx val="2"/>
          <c:order val="2"/>
          <c:tx>
            <c:strRef>
              <c:f>Sheet1!$D$1</c:f>
              <c:strCache>
                <c:ptCount val="1"/>
                <c:pt idx="0">
                  <c:v>25th Percentile</c:v>
                </c:pt>
              </c:strCache>
            </c:strRef>
          </c:tx>
          <c:spPr>
            <a:ln w="28575">
              <a:noFill/>
            </a:ln>
          </c:spPr>
          <c:marker>
            <c:symbol val="circle"/>
            <c:size val="5"/>
            <c:spPr>
              <a:solidFill>
                <a:schemeClr val="tx1">
                  <a:lumMod val="65000"/>
                  <a:lumOff val="35000"/>
                </a:schemeClr>
              </a:solidFill>
              <a:ln>
                <a:solidFill>
                  <a:schemeClr val="tx1">
                    <a:lumMod val="65000"/>
                    <a:lumOff val="35000"/>
                  </a:schemeClr>
                </a:solidFill>
              </a:ln>
            </c:spPr>
          </c:marker>
          <c:dLbls>
            <c:spPr>
              <a:solidFill>
                <a:schemeClr val="bg1">
                  <a:alpha val="75000"/>
                </a:schemeClr>
              </a:solidFill>
            </c:spPr>
            <c:txPr>
              <a:bodyPr/>
              <a:lstStyle/>
              <a:p>
                <a:pPr>
                  <a:defRPr sz="900" i="1">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1"/>
            <c:showPercent val="0"/>
            <c:showBubbleSize val="0"/>
            <c:separator>
</c:separator>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Average Budget ($mil.)</c:v>
                </c:pt>
                <c:pt idx="1">
                  <c:v>Budget Range</c:v>
                </c:pt>
              </c:strCache>
            </c:strRef>
          </c:cat>
          <c:val>
            <c:numRef>
              <c:f>Sheet1!$D$2:$D$3</c:f>
              <c:numCache>
                <c:formatCode>"$"#,##0.00</c:formatCode>
                <c:ptCount val="2"/>
                <c:pt idx="1">
                  <c:v>1.5</c:v>
                </c:pt>
              </c:numCache>
            </c:numRef>
          </c:val>
          <c:smooth val="0"/>
          <c:extLst xmlns:c16r2="http://schemas.microsoft.com/office/drawing/2015/06/chart">
            <c:ext xmlns:c16="http://schemas.microsoft.com/office/drawing/2014/chart" uri="{C3380CC4-5D6E-409C-BE32-E72D297353CC}">
              <c16:uniqueId val="{00000006-BD80-4D65-A55E-80C4297417C0}"/>
            </c:ext>
          </c:extLst>
        </c:ser>
        <c:ser>
          <c:idx val="3"/>
          <c:order val="3"/>
          <c:tx>
            <c:strRef>
              <c:f>Sheet1!$E$1</c:f>
              <c:strCache>
                <c:ptCount val="1"/>
                <c:pt idx="0">
                  <c:v>Median</c:v>
                </c:pt>
              </c:strCache>
            </c:strRef>
          </c:tx>
          <c:spPr>
            <a:ln w="28575">
              <a:noFill/>
            </a:ln>
          </c:spPr>
          <c:marker>
            <c:symbol val="circle"/>
            <c:size val="5"/>
            <c:spPr>
              <a:solidFill>
                <a:schemeClr val="tx1">
                  <a:lumMod val="65000"/>
                  <a:lumOff val="35000"/>
                </a:schemeClr>
              </a:solidFill>
              <a:ln>
                <a:solidFill>
                  <a:schemeClr val="tx1">
                    <a:lumMod val="65000"/>
                    <a:lumOff val="35000"/>
                  </a:schemeClr>
                </a:solidFill>
              </a:ln>
            </c:spPr>
          </c:marker>
          <c:dLbls>
            <c:dLbl>
              <c:idx val="1"/>
              <c:layout>
                <c:manualLayout>
                  <c:x val="-0.169753086419753"/>
                  <c:y val="0.0"/>
                </c:manualLayout>
              </c:layout>
              <c:showLegendKey val="0"/>
              <c:showVal val="1"/>
              <c:showCatName val="0"/>
              <c:showSerName val="1"/>
              <c:showPercent val="0"/>
              <c:showBubbleSize val="0"/>
              <c:separator>
</c:separator>
              <c:extLst>
                <c:ext xmlns:c15="http://schemas.microsoft.com/office/drawing/2012/chart" uri="{CE6537A1-D6FC-4f65-9D91-7224C49458BB}"/>
              </c:extLst>
            </c:dLbl>
            <c:spPr>
              <a:solidFill>
                <a:schemeClr val="bg1">
                  <a:alpha val="75000"/>
                </a:schemeClr>
              </a:solidFill>
            </c:spPr>
            <c:txPr>
              <a:bodyPr/>
              <a:lstStyle/>
              <a:p>
                <a:pPr>
                  <a:defRPr sz="900" i="1">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1"/>
            <c:showPercent val="0"/>
            <c:showBubbleSize val="0"/>
            <c:separator>
</c:separator>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Average Budget ($mil.)</c:v>
                </c:pt>
                <c:pt idx="1">
                  <c:v>Budget Range</c:v>
                </c:pt>
              </c:strCache>
            </c:strRef>
          </c:cat>
          <c:val>
            <c:numRef>
              <c:f>Sheet1!$E$2:$E$3</c:f>
              <c:numCache>
                <c:formatCode>"$"#,##0.00</c:formatCode>
                <c:ptCount val="2"/>
                <c:pt idx="1">
                  <c:v>3.0</c:v>
                </c:pt>
              </c:numCache>
            </c:numRef>
          </c:val>
          <c:smooth val="0"/>
          <c:extLst xmlns:c16r2="http://schemas.microsoft.com/office/drawing/2015/06/chart">
            <c:ext xmlns:c16="http://schemas.microsoft.com/office/drawing/2014/chart" uri="{C3380CC4-5D6E-409C-BE32-E72D297353CC}">
              <c16:uniqueId val="{00000007-BD80-4D65-A55E-80C4297417C0}"/>
            </c:ext>
          </c:extLst>
        </c:ser>
        <c:dLbls>
          <c:showLegendKey val="0"/>
          <c:showVal val="0"/>
          <c:showCatName val="0"/>
          <c:showSerName val="0"/>
          <c:showPercent val="0"/>
          <c:showBubbleSize val="0"/>
        </c:dLbls>
        <c:hiLowLines>
          <c:spPr>
            <a:ln w="3175">
              <a:solidFill>
                <a:schemeClr val="tx1">
                  <a:lumMod val="65000"/>
                  <a:lumOff val="35000"/>
                </a:schemeClr>
              </a:solidFill>
              <a:prstDash val="dash"/>
            </a:ln>
          </c:spPr>
        </c:hiLowLines>
        <c:axId val="974332368"/>
        <c:axId val="974275616"/>
      </c:stockChart>
      <c:catAx>
        <c:axId val="974270976"/>
        <c:scaling>
          <c:orientation val="minMax"/>
        </c:scaling>
        <c:delete val="0"/>
        <c:axPos val="b"/>
        <c:numFmt formatCode="General" sourceLinked="1"/>
        <c:majorTickMark val="none"/>
        <c:minorTickMark val="none"/>
        <c:tickLblPos val="nextTo"/>
        <c:txPr>
          <a:bodyPr/>
          <a:lstStyle/>
          <a:p>
            <a:pPr>
              <a:defRPr sz="900">
                <a:solidFill>
                  <a:srgbClr val="595959"/>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974273296"/>
        <c:crosses val="autoZero"/>
        <c:auto val="1"/>
        <c:lblAlgn val="ctr"/>
        <c:lblOffset val="100"/>
        <c:noMultiLvlLbl val="0"/>
      </c:catAx>
      <c:valAx>
        <c:axId val="974273296"/>
        <c:scaling>
          <c:orientation val="minMax"/>
          <c:max val="6.0"/>
        </c:scaling>
        <c:delete val="0"/>
        <c:axPos val="l"/>
        <c:numFmt formatCode="&quot;$&quot;#,##0.00" sourceLinked="1"/>
        <c:majorTickMark val="none"/>
        <c:minorTickMark val="none"/>
        <c:tickLblPos val="nextTo"/>
        <c:txPr>
          <a:bodyPr/>
          <a:lstStyle/>
          <a:p>
            <a:pPr>
              <a:defRPr sz="900">
                <a:solidFill>
                  <a:srgbClr val="595959"/>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974270976"/>
        <c:crosses val="autoZero"/>
        <c:crossBetween val="between"/>
      </c:valAx>
      <c:valAx>
        <c:axId val="974275616"/>
        <c:scaling>
          <c:orientation val="minMax"/>
        </c:scaling>
        <c:delete val="1"/>
        <c:axPos val="r"/>
        <c:numFmt formatCode="&quot;$&quot;#,##0.00" sourceLinked="1"/>
        <c:majorTickMark val="out"/>
        <c:minorTickMark val="none"/>
        <c:tickLblPos val="nextTo"/>
        <c:crossAx val="974332368"/>
        <c:crosses val="max"/>
        <c:crossBetween val="between"/>
      </c:valAx>
      <c:catAx>
        <c:axId val="974332368"/>
        <c:scaling>
          <c:orientation val="minMax"/>
        </c:scaling>
        <c:delete val="1"/>
        <c:axPos val="b"/>
        <c:numFmt formatCode="General" sourceLinked="1"/>
        <c:majorTickMark val="out"/>
        <c:minorTickMark val="none"/>
        <c:tickLblPos val="nextTo"/>
        <c:crossAx val="974275616"/>
        <c:crosses val="autoZero"/>
        <c:auto val="1"/>
        <c:lblAlgn val="ctr"/>
        <c:lblOffset val="100"/>
        <c:noMultiLvlLbl val="0"/>
      </c:catAx>
    </c:plotArea>
    <c:plotVisOnly val="1"/>
    <c:dispBlanksAs val="gap"/>
    <c:showDLblsOverMax val="0"/>
  </c:chart>
  <c:txPr>
    <a:bodyPr/>
    <a:lstStyle/>
    <a:p>
      <a:pPr>
        <a:defRPr sz="1000">
          <a:latin typeface="Gill Sans MT" panose="020B0502020104020203" pitchFamily="34" charset="0"/>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b="1" i="0" baseline="0" dirty="0" smtClean="0">
                <a:effectLst/>
                <a:latin typeface="Georgia" panose="02040502050405020303" pitchFamily="18" charset="0"/>
              </a:rPr>
              <a:t>Average Government Affairs Budget Allocation by Category</a:t>
            </a:r>
          </a:p>
          <a:p>
            <a:pPr>
              <a:defRPr sz="1200"/>
            </a:pPr>
            <a:r>
              <a:rPr lang="en-US" sz="900" b="0" i="0" baseline="0" dirty="0" smtClean="0">
                <a:solidFill>
                  <a:schemeClr val="bg1">
                    <a:lumMod val="50000"/>
                  </a:schemeClr>
                </a:solidFill>
                <a:effectLst/>
                <a:latin typeface="Verdana" panose="020B0604030504040204" pitchFamily="34" charset="0"/>
                <a:ea typeface="Verdana" panose="020B0604030504040204" pitchFamily="34" charset="0"/>
                <a:cs typeface="Verdana" panose="020B0604030504040204" pitchFamily="34" charset="0"/>
              </a:rPr>
              <a:t>ALL RESPONDENTS</a:t>
            </a:r>
            <a:endParaRPr lang="en-US" sz="1200" b="0" i="0" dirty="0" smtClean="0">
              <a:solidFill>
                <a:schemeClr val="bg1">
                  <a:lumMod val="50000"/>
                </a:schemeClr>
              </a:solidFill>
              <a:effectLst/>
              <a:latin typeface="Verdana" panose="020B0604030504040204" pitchFamily="34" charset="0"/>
              <a:ea typeface="Verdana" panose="020B0604030504040204" pitchFamily="34" charset="0"/>
              <a:cs typeface="Verdana" panose="020B0604030504040204" pitchFamily="34" charset="0"/>
            </a:endParaRPr>
          </a:p>
        </c:rich>
      </c:tx>
      <c:overlay val="0"/>
    </c:title>
    <c:autoTitleDeleted val="0"/>
    <c:plotArea>
      <c:layout>
        <c:manualLayout>
          <c:layoutTarget val="inner"/>
          <c:xMode val="edge"/>
          <c:yMode val="edge"/>
          <c:x val="0.0"/>
          <c:y val="0.142639107611549"/>
          <c:w val="0.9916111357742"/>
          <c:h val="0.701841644794401"/>
        </c:manualLayout>
      </c:layout>
      <c:barChart>
        <c:barDir val="col"/>
        <c:grouping val="percentStacked"/>
        <c:varyColors val="0"/>
        <c:ser>
          <c:idx val="1"/>
          <c:order val="0"/>
          <c:tx>
            <c:strRef>
              <c:f>Sheet1!$A$2</c:f>
              <c:strCache>
                <c:ptCount val="1"/>
                <c:pt idx="0">
                  <c:v>Info. Services &amp; Subscriptions</c:v>
                </c:pt>
              </c:strCache>
            </c:strRef>
          </c:tx>
          <c:spPr>
            <a:noFill/>
            <a:ln w="28575">
              <a:noFill/>
            </a:ln>
          </c:spPr>
          <c:invertIfNegative val="0"/>
          <c:dPt>
            <c:idx val="0"/>
            <c:invertIfNegative val="0"/>
            <c:bubble3D val="0"/>
            <c:spPr>
              <a:solidFill>
                <a:srgbClr val="95A19E"/>
              </a:solidFill>
              <a:ln w="28575">
                <a:noFill/>
              </a:ln>
            </c:spPr>
            <c:extLst xmlns:c16r2="http://schemas.microsoft.com/office/drawing/2015/06/chart">
              <c:ext xmlns:c16="http://schemas.microsoft.com/office/drawing/2014/chart" uri="{C3380CC4-5D6E-409C-BE32-E72D297353CC}">
                <c16:uniqueId val="{00000001-8AC2-4B72-89BC-862CE97470AD}"/>
              </c:ext>
            </c:extLst>
          </c:dPt>
          <c:dPt>
            <c:idx val="1"/>
            <c:invertIfNegative val="0"/>
            <c:bubble3D val="0"/>
            <c:extLst xmlns:c16r2="http://schemas.microsoft.com/office/drawing/2015/06/chart">
              <c:ext xmlns:c16="http://schemas.microsoft.com/office/drawing/2014/chart" uri="{C3380CC4-5D6E-409C-BE32-E72D297353CC}">
                <c16:uniqueId val="{00000007-6DB1-4663-8563-BEDB5F5F4620}"/>
              </c:ext>
            </c:extLst>
          </c:dPt>
          <c:dPt>
            <c:idx val="8"/>
            <c:invertIfNegative val="0"/>
            <c:bubble3D val="0"/>
            <c:spPr>
              <a:solidFill>
                <a:srgbClr val="95A19E"/>
              </a:solidFill>
              <a:ln w="28575">
                <a:noFill/>
              </a:ln>
            </c:spPr>
            <c:extLst xmlns:c16r2="http://schemas.microsoft.com/office/drawing/2015/06/chart">
              <c:ext xmlns:c16="http://schemas.microsoft.com/office/drawing/2014/chart" uri="{C3380CC4-5D6E-409C-BE32-E72D297353CC}">
                <c16:uniqueId val="{00000009-6DB1-4663-8563-BEDB5F5F4620}"/>
              </c:ext>
            </c:extLst>
          </c:dPt>
          <c:dPt>
            <c:idx val="13"/>
            <c:invertIfNegative val="0"/>
            <c:bubble3D val="0"/>
            <c:extLst xmlns:c16r2="http://schemas.microsoft.com/office/drawing/2015/06/chart">
              <c:ext xmlns:c16="http://schemas.microsoft.com/office/drawing/2014/chart" uri="{C3380CC4-5D6E-409C-BE32-E72D297353CC}">
                <c16:uniqueId val="{00000003-2328-4133-9418-693C5F8B9135}"/>
              </c:ext>
            </c:extLst>
          </c:dPt>
          <c:dLbls>
            <c:dLbl>
              <c:idx val="0"/>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8AC2-4B72-89BC-862CE97470AD}"/>
                </c:ext>
                <c:ext xmlns:c15="http://schemas.microsoft.com/office/drawing/2012/chart" uri="{CE6537A1-D6FC-4f65-9D91-7224C49458BB}"/>
              </c:extLst>
            </c:dLbl>
            <c:spPr>
              <a:noFill/>
              <a:ln>
                <a:noFill/>
              </a:ln>
              <a:effectLst/>
            </c:spPr>
            <c:txPr>
              <a:bodyPr/>
              <a:lstStyle/>
              <a:p>
                <a:pPr>
                  <a:defRPr sz="90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Sheet1!$B$1:$J$1</c:f>
              <c:strCache>
                <c:ptCount val="9"/>
                <c:pt idx="0">
                  <c:v>Info. Services &amp; Subscriptions</c:v>
                </c:pt>
                <c:pt idx="1">
                  <c:v>Mktg. &amp; Comms.</c:v>
                </c:pt>
                <c:pt idx="2">
                  <c:v>Rent, Equipment, 
&amp; Supplies</c:v>
                </c:pt>
                <c:pt idx="3">
                  <c:v>Meetings, Conferences, 
&amp; Events</c:v>
                </c:pt>
                <c:pt idx="4">
                  <c:v>Travel &amp; Entertainment</c:v>
                </c:pt>
                <c:pt idx="5">
                  <c:v>Org. Memberships</c:v>
                </c:pt>
                <c:pt idx="6">
                  <c:v>Professional 
Services</c:v>
                </c:pt>
                <c:pt idx="7">
                  <c:v>Personnel / Human Resources</c:v>
                </c:pt>
                <c:pt idx="8">
                  <c:v>Total 
GA Budget</c:v>
                </c:pt>
              </c:strCache>
            </c:strRef>
          </c:cat>
          <c:val>
            <c:numRef>
              <c:f>Sheet1!$B$2:$J$2</c:f>
              <c:numCache>
                <c:formatCode>0.0%</c:formatCode>
                <c:ptCount val="9"/>
                <c:pt idx="0">
                  <c:v>0.0353488372093023</c:v>
                </c:pt>
                <c:pt idx="1">
                  <c:v>0.0353488372093023</c:v>
                </c:pt>
                <c:pt idx="2">
                  <c:v>0.0353488372093023</c:v>
                </c:pt>
                <c:pt idx="3">
                  <c:v>0.0353488372093023</c:v>
                </c:pt>
                <c:pt idx="4">
                  <c:v>0.0353488372093023</c:v>
                </c:pt>
                <c:pt idx="5">
                  <c:v>0.0353488372093023</c:v>
                </c:pt>
                <c:pt idx="6">
                  <c:v>0.0353488372093023</c:v>
                </c:pt>
                <c:pt idx="7">
                  <c:v>0.0353488372093023</c:v>
                </c:pt>
                <c:pt idx="8">
                  <c:v>0.0353488372093023</c:v>
                </c:pt>
              </c:numCache>
            </c:numRef>
          </c:val>
          <c:extLst xmlns:c16r2="http://schemas.microsoft.com/office/drawing/2015/06/chart">
            <c:ext xmlns:c16="http://schemas.microsoft.com/office/drawing/2014/chart" uri="{C3380CC4-5D6E-409C-BE32-E72D297353CC}">
              <c16:uniqueId val="{0000000A-6DB1-4663-8563-BEDB5F5F4620}"/>
            </c:ext>
          </c:extLst>
        </c:ser>
        <c:ser>
          <c:idx val="3"/>
          <c:order val="1"/>
          <c:tx>
            <c:strRef>
              <c:f>Sheet1!$A$3</c:f>
              <c:strCache>
                <c:ptCount val="1"/>
                <c:pt idx="0">
                  <c:v>Mktg. &amp; Comms.</c:v>
                </c:pt>
              </c:strCache>
            </c:strRef>
          </c:tx>
          <c:spPr>
            <a:noFill/>
            <a:ln w="28575">
              <a:noFill/>
            </a:ln>
          </c:spPr>
          <c:invertIfNegative val="0"/>
          <c:dPt>
            <c:idx val="1"/>
            <c:invertIfNegative val="0"/>
            <c:bubble3D val="0"/>
            <c:spPr>
              <a:solidFill>
                <a:srgbClr val="95A19E"/>
              </a:solidFill>
              <a:ln w="28575">
                <a:noFill/>
              </a:ln>
            </c:spPr>
            <c:extLst xmlns:c16r2="http://schemas.microsoft.com/office/drawing/2015/06/chart">
              <c:ext xmlns:c16="http://schemas.microsoft.com/office/drawing/2014/chart" uri="{C3380CC4-5D6E-409C-BE32-E72D297353CC}">
                <c16:uniqueId val="{00000007-8AC2-4B72-89BC-862CE97470AD}"/>
              </c:ext>
            </c:extLst>
          </c:dPt>
          <c:dPt>
            <c:idx val="3"/>
            <c:invertIfNegative val="0"/>
            <c:bubble3D val="0"/>
            <c:extLst xmlns:c16r2="http://schemas.microsoft.com/office/drawing/2015/06/chart">
              <c:ext xmlns:c16="http://schemas.microsoft.com/office/drawing/2014/chart" uri="{C3380CC4-5D6E-409C-BE32-E72D297353CC}">
                <c16:uniqueId val="{00000011-6DB1-4663-8563-BEDB5F5F4620}"/>
              </c:ext>
            </c:extLst>
          </c:dPt>
          <c:dPt>
            <c:idx val="8"/>
            <c:invertIfNegative val="0"/>
            <c:bubble3D val="0"/>
            <c:spPr>
              <a:solidFill>
                <a:srgbClr val="95A19E"/>
              </a:solidFill>
              <a:ln w="28575">
                <a:noFill/>
              </a:ln>
            </c:spPr>
            <c:extLst xmlns:c16r2="http://schemas.microsoft.com/office/drawing/2015/06/chart">
              <c:ext xmlns:c16="http://schemas.microsoft.com/office/drawing/2014/chart" uri="{C3380CC4-5D6E-409C-BE32-E72D297353CC}">
                <c16:uniqueId val="{00000013-6DB1-4663-8563-BEDB5F5F4620}"/>
              </c:ext>
            </c:extLst>
          </c:dPt>
          <c:dPt>
            <c:idx val="13"/>
            <c:invertIfNegative val="0"/>
            <c:bubble3D val="0"/>
            <c:extLst xmlns:c16r2="http://schemas.microsoft.com/office/drawing/2015/06/chart">
              <c:ext xmlns:c16="http://schemas.microsoft.com/office/drawing/2014/chart" uri="{C3380CC4-5D6E-409C-BE32-E72D297353CC}">
                <c16:uniqueId val="{00000007-2328-4133-9418-693C5F8B9135}"/>
              </c:ext>
            </c:extLst>
          </c:dPt>
          <c:dLbls>
            <c:dLbl>
              <c:idx val="1"/>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8AC2-4B72-89BC-862CE97470AD}"/>
                </c:ext>
                <c:ext xmlns:c15="http://schemas.microsoft.com/office/drawing/2012/chart" uri="{CE6537A1-D6FC-4f65-9D91-7224C49458BB}"/>
              </c:extLst>
            </c:dLbl>
            <c:spPr>
              <a:noFill/>
              <a:ln>
                <a:noFill/>
              </a:ln>
              <a:effectLst/>
            </c:spPr>
            <c:txPr>
              <a:bodyPr/>
              <a:lstStyle/>
              <a:p>
                <a:pPr>
                  <a:defRPr sz="90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Sheet1!$B$1:$J$1</c:f>
              <c:strCache>
                <c:ptCount val="9"/>
                <c:pt idx="0">
                  <c:v>Info. Services &amp; Subscriptions</c:v>
                </c:pt>
                <c:pt idx="1">
                  <c:v>Mktg. &amp; Comms.</c:v>
                </c:pt>
                <c:pt idx="2">
                  <c:v>Rent, Equipment, 
&amp; Supplies</c:v>
                </c:pt>
                <c:pt idx="3">
                  <c:v>Meetings, Conferences, 
&amp; Events</c:v>
                </c:pt>
                <c:pt idx="4">
                  <c:v>Travel &amp; Entertainment</c:v>
                </c:pt>
                <c:pt idx="5">
                  <c:v>Org. Memberships</c:v>
                </c:pt>
                <c:pt idx="6">
                  <c:v>Professional 
Services</c:v>
                </c:pt>
                <c:pt idx="7">
                  <c:v>Personnel / Human Resources</c:v>
                </c:pt>
                <c:pt idx="8">
                  <c:v>Total 
GA Budget</c:v>
                </c:pt>
              </c:strCache>
            </c:strRef>
          </c:cat>
          <c:val>
            <c:numRef>
              <c:f>Sheet1!$B$3:$J$3</c:f>
              <c:numCache>
                <c:formatCode>0.0%</c:formatCode>
                <c:ptCount val="9"/>
                <c:pt idx="0">
                  <c:v>0.0370445433552085</c:v>
                </c:pt>
                <c:pt idx="1">
                  <c:v>0.0370445433552085</c:v>
                </c:pt>
                <c:pt idx="2">
                  <c:v>0.0370445433552085</c:v>
                </c:pt>
                <c:pt idx="3">
                  <c:v>0.0370445433552085</c:v>
                </c:pt>
                <c:pt idx="4">
                  <c:v>0.0370445433552085</c:v>
                </c:pt>
                <c:pt idx="5">
                  <c:v>0.0370445433552085</c:v>
                </c:pt>
                <c:pt idx="6">
                  <c:v>0.0370445433552085</c:v>
                </c:pt>
                <c:pt idx="7">
                  <c:v>0.0370445433552085</c:v>
                </c:pt>
                <c:pt idx="8">
                  <c:v>0.0370445433552085</c:v>
                </c:pt>
              </c:numCache>
            </c:numRef>
          </c:val>
          <c:extLst xmlns:c16r2="http://schemas.microsoft.com/office/drawing/2015/06/chart">
            <c:ext xmlns:c16="http://schemas.microsoft.com/office/drawing/2014/chart" uri="{C3380CC4-5D6E-409C-BE32-E72D297353CC}">
              <c16:uniqueId val="{00000014-6DB1-4663-8563-BEDB5F5F4620}"/>
            </c:ext>
          </c:extLst>
        </c:ser>
        <c:ser>
          <c:idx val="4"/>
          <c:order val="2"/>
          <c:tx>
            <c:strRef>
              <c:f>Sheet1!$A$4</c:f>
              <c:strCache>
                <c:ptCount val="1"/>
                <c:pt idx="0">
                  <c:v>Rent, Equipment, &amp; Supplies</c:v>
                </c:pt>
              </c:strCache>
            </c:strRef>
          </c:tx>
          <c:spPr>
            <a:noFill/>
            <a:ln w="28575">
              <a:noFill/>
            </a:ln>
          </c:spPr>
          <c:invertIfNegative val="0"/>
          <c:dPt>
            <c:idx val="2"/>
            <c:invertIfNegative val="0"/>
            <c:bubble3D val="0"/>
            <c:spPr>
              <a:solidFill>
                <a:srgbClr val="95A19E"/>
              </a:solidFill>
              <a:ln w="28575">
                <a:noFill/>
              </a:ln>
            </c:spPr>
            <c:extLst xmlns:c16r2="http://schemas.microsoft.com/office/drawing/2015/06/chart">
              <c:ext xmlns:c16="http://schemas.microsoft.com/office/drawing/2014/chart" uri="{C3380CC4-5D6E-409C-BE32-E72D297353CC}">
                <c16:uniqueId val="{0000000D-8AC2-4B72-89BC-862CE97470AD}"/>
              </c:ext>
            </c:extLst>
          </c:dPt>
          <c:dPt>
            <c:idx val="4"/>
            <c:invertIfNegative val="0"/>
            <c:bubble3D val="0"/>
            <c:extLst xmlns:c16r2="http://schemas.microsoft.com/office/drawing/2015/06/chart">
              <c:ext xmlns:c16="http://schemas.microsoft.com/office/drawing/2014/chart" uri="{C3380CC4-5D6E-409C-BE32-E72D297353CC}">
                <c16:uniqueId val="{00000016-6DB1-4663-8563-BEDB5F5F4620}"/>
              </c:ext>
            </c:extLst>
          </c:dPt>
          <c:dPt>
            <c:idx val="8"/>
            <c:invertIfNegative val="0"/>
            <c:bubble3D val="0"/>
            <c:spPr>
              <a:solidFill>
                <a:srgbClr val="95A19E"/>
              </a:solidFill>
              <a:ln w="28575">
                <a:noFill/>
              </a:ln>
            </c:spPr>
            <c:extLst xmlns:c16r2="http://schemas.microsoft.com/office/drawing/2015/06/chart">
              <c:ext xmlns:c16="http://schemas.microsoft.com/office/drawing/2014/chart" uri="{C3380CC4-5D6E-409C-BE32-E72D297353CC}">
                <c16:uniqueId val="{00000018-6DB1-4663-8563-BEDB5F5F4620}"/>
              </c:ext>
            </c:extLst>
          </c:dPt>
          <c:dPt>
            <c:idx val="13"/>
            <c:invertIfNegative val="0"/>
            <c:bubble3D val="0"/>
            <c:extLst xmlns:c16r2="http://schemas.microsoft.com/office/drawing/2015/06/chart">
              <c:ext xmlns:c16="http://schemas.microsoft.com/office/drawing/2014/chart" uri="{C3380CC4-5D6E-409C-BE32-E72D297353CC}">
                <c16:uniqueId val="{00000006-2328-4133-9418-693C5F8B9135}"/>
              </c:ext>
            </c:extLst>
          </c:dPt>
          <c:dLbls>
            <c:dLbl>
              <c:idx val="2"/>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D-8AC2-4B72-89BC-862CE97470AD}"/>
                </c:ext>
                <c:ext xmlns:c15="http://schemas.microsoft.com/office/drawing/2012/chart" uri="{CE6537A1-D6FC-4f65-9D91-7224C49458BB}"/>
              </c:extLst>
            </c:dLbl>
            <c:spPr>
              <a:noFill/>
              <a:ln>
                <a:noFill/>
              </a:ln>
              <a:effectLst/>
            </c:spPr>
            <c:txPr>
              <a:bodyPr/>
              <a:lstStyle/>
              <a:p>
                <a:pPr>
                  <a:defRPr sz="90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Sheet1!$B$1:$J$1</c:f>
              <c:strCache>
                <c:ptCount val="9"/>
                <c:pt idx="0">
                  <c:v>Info. Services &amp; Subscriptions</c:v>
                </c:pt>
                <c:pt idx="1">
                  <c:v>Mktg. &amp; Comms.</c:v>
                </c:pt>
                <c:pt idx="2">
                  <c:v>Rent, Equipment, 
&amp; Supplies</c:v>
                </c:pt>
                <c:pt idx="3">
                  <c:v>Meetings, Conferences, 
&amp; Events</c:v>
                </c:pt>
                <c:pt idx="4">
                  <c:v>Travel &amp; Entertainment</c:v>
                </c:pt>
                <c:pt idx="5">
                  <c:v>Org. Memberships</c:v>
                </c:pt>
                <c:pt idx="6">
                  <c:v>Professional 
Services</c:v>
                </c:pt>
                <c:pt idx="7">
                  <c:v>Personnel / Human Resources</c:v>
                </c:pt>
                <c:pt idx="8">
                  <c:v>Total 
GA Budget</c:v>
                </c:pt>
              </c:strCache>
            </c:strRef>
          </c:cat>
          <c:val>
            <c:numRef>
              <c:f>Sheet1!$B$4:$J$4</c:f>
              <c:numCache>
                <c:formatCode>0.0%</c:formatCode>
                <c:ptCount val="9"/>
                <c:pt idx="0">
                  <c:v>0.04</c:v>
                </c:pt>
                <c:pt idx="1">
                  <c:v>0.04</c:v>
                </c:pt>
                <c:pt idx="2">
                  <c:v>0.04</c:v>
                </c:pt>
                <c:pt idx="3">
                  <c:v>0.04</c:v>
                </c:pt>
                <c:pt idx="4">
                  <c:v>0.04</c:v>
                </c:pt>
                <c:pt idx="5">
                  <c:v>0.04</c:v>
                </c:pt>
                <c:pt idx="6">
                  <c:v>0.04</c:v>
                </c:pt>
                <c:pt idx="7">
                  <c:v>0.04</c:v>
                </c:pt>
                <c:pt idx="8">
                  <c:v>0.04</c:v>
                </c:pt>
              </c:numCache>
            </c:numRef>
          </c:val>
          <c:extLst xmlns:c16r2="http://schemas.microsoft.com/office/drawing/2015/06/chart">
            <c:ext xmlns:c16="http://schemas.microsoft.com/office/drawing/2014/chart" uri="{C3380CC4-5D6E-409C-BE32-E72D297353CC}">
              <c16:uniqueId val="{00000019-6DB1-4663-8563-BEDB5F5F4620}"/>
            </c:ext>
          </c:extLst>
        </c:ser>
        <c:ser>
          <c:idx val="5"/>
          <c:order val="3"/>
          <c:tx>
            <c:strRef>
              <c:f>Sheet1!$A$5</c:f>
              <c:strCache>
                <c:ptCount val="1"/>
                <c:pt idx="0">
                  <c:v>Mtgs., Confs., &amp; Events</c:v>
                </c:pt>
              </c:strCache>
            </c:strRef>
          </c:tx>
          <c:spPr>
            <a:noFill/>
            <a:ln w="28575">
              <a:noFill/>
            </a:ln>
          </c:spPr>
          <c:invertIfNegative val="0"/>
          <c:dPt>
            <c:idx val="3"/>
            <c:invertIfNegative val="0"/>
            <c:bubble3D val="0"/>
            <c:spPr>
              <a:solidFill>
                <a:srgbClr val="95A19E"/>
              </a:solidFill>
              <a:ln w="28575">
                <a:noFill/>
              </a:ln>
            </c:spPr>
            <c:extLst xmlns:c16r2="http://schemas.microsoft.com/office/drawing/2015/06/chart">
              <c:ext xmlns:c16="http://schemas.microsoft.com/office/drawing/2014/chart" uri="{C3380CC4-5D6E-409C-BE32-E72D297353CC}">
                <c16:uniqueId val="{00000013-8AC2-4B72-89BC-862CE97470AD}"/>
              </c:ext>
            </c:extLst>
          </c:dPt>
          <c:dPt>
            <c:idx val="5"/>
            <c:invertIfNegative val="0"/>
            <c:bubble3D val="0"/>
            <c:extLst xmlns:c16r2="http://schemas.microsoft.com/office/drawing/2015/06/chart">
              <c:ext xmlns:c16="http://schemas.microsoft.com/office/drawing/2014/chart" uri="{C3380CC4-5D6E-409C-BE32-E72D297353CC}">
                <c16:uniqueId val="{0000001B-6DB1-4663-8563-BEDB5F5F4620}"/>
              </c:ext>
            </c:extLst>
          </c:dPt>
          <c:dPt>
            <c:idx val="8"/>
            <c:invertIfNegative val="0"/>
            <c:bubble3D val="0"/>
            <c:spPr>
              <a:solidFill>
                <a:srgbClr val="95A19E"/>
              </a:solidFill>
              <a:ln w="28575">
                <a:noFill/>
              </a:ln>
            </c:spPr>
            <c:extLst xmlns:c16r2="http://schemas.microsoft.com/office/drawing/2015/06/chart">
              <c:ext xmlns:c16="http://schemas.microsoft.com/office/drawing/2014/chart" uri="{C3380CC4-5D6E-409C-BE32-E72D297353CC}">
                <c16:uniqueId val="{0000001D-6DB1-4663-8563-BEDB5F5F4620}"/>
              </c:ext>
            </c:extLst>
          </c:dPt>
          <c:dPt>
            <c:idx val="13"/>
            <c:invertIfNegative val="0"/>
            <c:bubble3D val="0"/>
            <c:extLst xmlns:c16r2="http://schemas.microsoft.com/office/drawing/2015/06/chart">
              <c:ext xmlns:c16="http://schemas.microsoft.com/office/drawing/2014/chart" uri="{C3380CC4-5D6E-409C-BE32-E72D297353CC}">
                <c16:uniqueId val="{00000005-2328-4133-9418-693C5F8B9135}"/>
              </c:ext>
            </c:extLst>
          </c:dPt>
          <c:dLbls>
            <c:dLbl>
              <c:idx val="3"/>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3-8AC2-4B72-89BC-862CE97470AD}"/>
                </c:ext>
                <c:ext xmlns:c15="http://schemas.microsoft.com/office/drawing/2012/chart" uri="{CE6537A1-D6FC-4f65-9D91-7224C49458BB}"/>
              </c:extLst>
            </c:dLbl>
            <c:spPr>
              <a:noFill/>
              <a:ln>
                <a:noFill/>
              </a:ln>
              <a:effectLst/>
            </c:spPr>
            <c:txPr>
              <a:bodyPr/>
              <a:lstStyle/>
              <a:p>
                <a:pPr>
                  <a:defRPr sz="90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Sheet1!$B$1:$J$1</c:f>
              <c:strCache>
                <c:ptCount val="9"/>
                <c:pt idx="0">
                  <c:v>Info. Services &amp; Subscriptions</c:v>
                </c:pt>
                <c:pt idx="1">
                  <c:v>Mktg. &amp; Comms.</c:v>
                </c:pt>
                <c:pt idx="2">
                  <c:v>Rent, Equipment, 
&amp; Supplies</c:v>
                </c:pt>
                <c:pt idx="3">
                  <c:v>Meetings, Conferences, 
&amp; Events</c:v>
                </c:pt>
                <c:pt idx="4">
                  <c:v>Travel &amp; Entertainment</c:v>
                </c:pt>
                <c:pt idx="5">
                  <c:v>Org. Memberships</c:v>
                </c:pt>
                <c:pt idx="6">
                  <c:v>Professional 
Services</c:v>
                </c:pt>
                <c:pt idx="7">
                  <c:v>Personnel / Human Resources</c:v>
                </c:pt>
                <c:pt idx="8">
                  <c:v>Total 
GA Budget</c:v>
                </c:pt>
              </c:strCache>
            </c:strRef>
          </c:cat>
          <c:val>
            <c:numRef>
              <c:f>Sheet1!$B$5:$J$5</c:f>
              <c:numCache>
                <c:formatCode>0.0%</c:formatCode>
                <c:ptCount val="9"/>
                <c:pt idx="0">
                  <c:v>0.0506976744186047</c:v>
                </c:pt>
                <c:pt idx="1">
                  <c:v>0.0506976744186047</c:v>
                </c:pt>
                <c:pt idx="2">
                  <c:v>0.0506976744186047</c:v>
                </c:pt>
                <c:pt idx="3">
                  <c:v>0.0506976744186047</c:v>
                </c:pt>
                <c:pt idx="4">
                  <c:v>0.0506976744186047</c:v>
                </c:pt>
                <c:pt idx="5">
                  <c:v>0.0506976744186047</c:v>
                </c:pt>
                <c:pt idx="6">
                  <c:v>0.0506976744186047</c:v>
                </c:pt>
                <c:pt idx="7">
                  <c:v>0.0506976744186047</c:v>
                </c:pt>
                <c:pt idx="8">
                  <c:v>0.0506976744186047</c:v>
                </c:pt>
              </c:numCache>
            </c:numRef>
          </c:val>
          <c:extLst xmlns:c16r2="http://schemas.microsoft.com/office/drawing/2015/06/chart">
            <c:ext xmlns:c16="http://schemas.microsoft.com/office/drawing/2014/chart" uri="{C3380CC4-5D6E-409C-BE32-E72D297353CC}">
              <c16:uniqueId val="{0000001E-6DB1-4663-8563-BEDB5F5F4620}"/>
            </c:ext>
          </c:extLst>
        </c:ser>
        <c:ser>
          <c:idx val="7"/>
          <c:order val="4"/>
          <c:tx>
            <c:strRef>
              <c:f>Sheet1!$A$6</c:f>
              <c:strCache>
                <c:ptCount val="1"/>
                <c:pt idx="0">
                  <c:v>Travel &amp; Entertainment</c:v>
                </c:pt>
              </c:strCache>
            </c:strRef>
          </c:tx>
          <c:spPr>
            <a:noFill/>
            <a:ln w="28575">
              <a:noFill/>
            </a:ln>
          </c:spPr>
          <c:invertIfNegative val="0"/>
          <c:dPt>
            <c:idx val="4"/>
            <c:invertIfNegative val="0"/>
            <c:bubble3D val="0"/>
            <c:spPr>
              <a:solidFill>
                <a:srgbClr val="95A19E"/>
              </a:solidFill>
              <a:ln w="28575">
                <a:noFill/>
              </a:ln>
            </c:spPr>
            <c:extLst xmlns:c16r2="http://schemas.microsoft.com/office/drawing/2015/06/chart">
              <c:ext xmlns:c16="http://schemas.microsoft.com/office/drawing/2014/chart" uri="{C3380CC4-5D6E-409C-BE32-E72D297353CC}">
                <c16:uniqueId val="{00000019-8AC2-4B72-89BC-862CE97470AD}"/>
              </c:ext>
            </c:extLst>
          </c:dPt>
          <c:dPt>
            <c:idx val="7"/>
            <c:invertIfNegative val="0"/>
            <c:bubble3D val="0"/>
            <c:extLst xmlns:c16r2="http://schemas.microsoft.com/office/drawing/2015/06/chart">
              <c:ext xmlns:c16="http://schemas.microsoft.com/office/drawing/2014/chart" uri="{C3380CC4-5D6E-409C-BE32-E72D297353CC}">
                <c16:uniqueId val="{00000025-6DB1-4663-8563-BEDB5F5F4620}"/>
              </c:ext>
            </c:extLst>
          </c:dPt>
          <c:dPt>
            <c:idx val="8"/>
            <c:invertIfNegative val="0"/>
            <c:bubble3D val="0"/>
            <c:spPr>
              <a:solidFill>
                <a:srgbClr val="95A19E"/>
              </a:solidFill>
              <a:ln w="28575">
                <a:noFill/>
              </a:ln>
            </c:spPr>
            <c:extLst xmlns:c16r2="http://schemas.microsoft.com/office/drawing/2015/06/chart">
              <c:ext xmlns:c16="http://schemas.microsoft.com/office/drawing/2014/chart" uri="{C3380CC4-5D6E-409C-BE32-E72D297353CC}">
                <c16:uniqueId val="{00000027-6DB1-4663-8563-BEDB5F5F4620}"/>
              </c:ext>
            </c:extLst>
          </c:dPt>
          <c:dPt>
            <c:idx val="13"/>
            <c:invertIfNegative val="0"/>
            <c:bubble3D val="0"/>
            <c:extLst xmlns:c16r2="http://schemas.microsoft.com/office/drawing/2015/06/chart">
              <c:ext xmlns:c16="http://schemas.microsoft.com/office/drawing/2014/chart" uri="{C3380CC4-5D6E-409C-BE32-E72D297353CC}">
                <c16:uniqueId val="{00000004-2328-4133-9418-693C5F8B9135}"/>
              </c:ext>
            </c:extLst>
          </c:dPt>
          <c:dLbls>
            <c:dLbl>
              <c:idx val="4"/>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9-8AC2-4B72-89BC-862CE97470AD}"/>
                </c:ext>
                <c:ext xmlns:c15="http://schemas.microsoft.com/office/drawing/2012/chart" uri="{CE6537A1-D6FC-4f65-9D91-7224C49458BB}"/>
              </c:extLst>
            </c:dLbl>
            <c:spPr>
              <a:noFill/>
              <a:ln>
                <a:noFill/>
              </a:ln>
              <a:effectLst/>
            </c:spPr>
            <c:txPr>
              <a:bodyPr/>
              <a:lstStyle/>
              <a:p>
                <a:pPr>
                  <a:defRPr sz="90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Sheet1!$B$1:$J$1</c:f>
              <c:strCache>
                <c:ptCount val="9"/>
                <c:pt idx="0">
                  <c:v>Info. Services &amp; Subscriptions</c:v>
                </c:pt>
                <c:pt idx="1">
                  <c:v>Mktg. &amp; Comms.</c:v>
                </c:pt>
                <c:pt idx="2">
                  <c:v>Rent, Equipment, 
&amp; Supplies</c:v>
                </c:pt>
                <c:pt idx="3">
                  <c:v>Meetings, Conferences, 
&amp; Events</c:v>
                </c:pt>
                <c:pt idx="4">
                  <c:v>Travel &amp; Entertainment</c:v>
                </c:pt>
                <c:pt idx="5">
                  <c:v>Org. Memberships</c:v>
                </c:pt>
                <c:pt idx="6">
                  <c:v>Professional 
Services</c:v>
                </c:pt>
                <c:pt idx="7">
                  <c:v>Personnel / Human Resources</c:v>
                </c:pt>
                <c:pt idx="8">
                  <c:v>Total 
GA Budget</c:v>
                </c:pt>
              </c:strCache>
            </c:strRef>
          </c:cat>
          <c:val>
            <c:numRef>
              <c:f>Sheet1!$B$6:$J$6</c:f>
              <c:numCache>
                <c:formatCode>0.0%</c:formatCode>
                <c:ptCount val="9"/>
                <c:pt idx="0">
                  <c:v>0.0646511627906977</c:v>
                </c:pt>
                <c:pt idx="1">
                  <c:v>0.0646511627906977</c:v>
                </c:pt>
                <c:pt idx="2">
                  <c:v>0.0646511627906977</c:v>
                </c:pt>
                <c:pt idx="3">
                  <c:v>0.0646511627906977</c:v>
                </c:pt>
                <c:pt idx="4">
                  <c:v>0.0646511627906977</c:v>
                </c:pt>
                <c:pt idx="5">
                  <c:v>0.0646511627906977</c:v>
                </c:pt>
                <c:pt idx="6">
                  <c:v>0.0646511627906977</c:v>
                </c:pt>
                <c:pt idx="7">
                  <c:v>0.0646511627906977</c:v>
                </c:pt>
                <c:pt idx="8">
                  <c:v>0.0646511627906977</c:v>
                </c:pt>
              </c:numCache>
            </c:numRef>
          </c:val>
          <c:extLst xmlns:c16r2="http://schemas.microsoft.com/office/drawing/2015/06/chart">
            <c:ext xmlns:c16="http://schemas.microsoft.com/office/drawing/2014/chart" uri="{C3380CC4-5D6E-409C-BE32-E72D297353CC}">
              <c16:uniqueId val="{00000028-6DB1-4663-8563-BEDB5F5F4620}"/>
            </c:ext>
          </c:extLst>
        </c:ser>
        <c:ser>
          <c:idx val="8"/>
          <c:order val="5"/>
          <c:tx>
            <c:strRef>
              <c:f>Sheet1!$A$7</c:f>
              <c:strCache>
                <c:ptCount val="1"/>
                <c:pt idx="0">
                  <c:v>Org. Memberships</c:v>
                </c:pt>
              </c:strCache>
            </c:strRef>
          </c:tx>
          <c:spPr>
            <a:noFill/>
            <a:ln>
              <a:noFill/>
            </a:ln>
          </c:spPr>
          <c:invertIfNegative val="0"/>
          <c:dPt>
            <c:idx val="5"/>
            <c:invertIfNegative val="0"/>
            <c:bubble3D val="0"/>
            <c:spPr>
              <a:solidFill>
                <a:srgbClr val="95A19E"/>
              </a:solidFill>
              <a:ln>
                <a:noFill/>
              </a:ln>
            </c:spPr>
            <c:extLst xmlns:c16r2="http://schemas.microsoft.com/office/drawing/2015/06/chart">
              <c:ext xmlns:c16="http://schemas.microsoft.com/office/drawing/2014/chart" uri="{C3380CC4-5D6E-409C-BE32-E72D297353CC}">
                <c16:uniqueId val="{0000001F-8AC2-4B72-89BC-862CE97470AD}"/>
              </c:ext>
            </c:extLst>
          </c:dPt>
          <c:dPt>
            <c:idx val="8"/>
            <c:invertIfNegative val="0"/>
            <c:bubble3D val="0"/>
            <c:spPr>
              <a:solidFill>
                <a:srgbClr val="95A19E"/>
              </a:solidFill>
              <a:ln>
                <a:noFill/>
              </a:ln>
            </c:spPr>
            <c:extLst xmlns:c16r2="http://schemas.microsoft.com/office/drawing/2015/06/chart">
              <c:ext xmlns:c16="http://schemas.microsoft.com/office/drawing/2014/chart" uri="{C3380CC4-5D6E-409C-BE32-E72D297353CC}">
                <c16:uniqueId val="{0000000E-2328-4133-9418-693C5F8B9135}"/>
              </c:ext>
            </c:extLst>
          </c:dPt>
          <c:dPt>
            <c:idx val="13"/>
            <c:invertIfNegative val="0"/>
            <c:bubble3D val="0"/>
            <c:extLst xmlns:c16r2="http://schemas.microsoft.com/office/drawing/2015/06/chart">
              <c:ext xmlns:c16="http://schemas.microsoft.com/office/drawing/2014/chart" uri="{C3380CC4-5D6E-409C-BE32-E72D297353CC}">
                <c16:uniqueId val="{00000001-2328-4133-9418-693C5F8B9135}"/>
              </c:ext>
            </c:extLst>
          </c:dPt>
          <c:dLbls>
            <c:dLbl>
              <c:idx val="5"/>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F-8AC2-4B72-89BC-862CE97470AD}"/>
                </c:ex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90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ext>
            </c:extLst>
          </c:dLbls>
          <c:cat>
            <c:strRef>
              <c:f>Sheet1!$B$1:$J$1</c:f>
              <c:strCache>
                <c:ptCount val="9"/>
                <c:pt idx="0">
                  <c:v>Info. Services &amp; Subscriptions</c:v>
                </c:pt>
                <c:pt idx="1">
                  <c:v>Mktg. &amp; Comms.</c:v>
                </c:pt>
                <c:pt idx="2">
                  <c:v>Rent, Equipment, 
&amp; Supplies</c:v>
                </c:pt>
                <c:pt idx="3">
                  <c:v>Meetings, Conferences, 
&amp; Events</c:v>
                </c:pt>
                <c:pt idx="4">
                  <c:v>Travel &amp; Entertainment</c:v>
                </c:pt>
                <c:pt idx="5">
                  <c:v>Org. Memberships</c:v>
                </c:pt>
                <c:pt idx="6">
                  <c:v>Professional 
Services</c:v>
                </c:pt>
                <c:pt idx="7">
                  <c:v>Personnel / Human Resources</c:v>
                </c:pt>
                <c:pt idx="8">
                  <c:v>Total 
GA Budget</c:v>
                </c:pt>
              </c:strCache>
            </c:strRef>
          </c:cat>
          <c:val>
            <c:numRef>
              <c:f>Sheet1!$B$7:$J$7</c:f>
              <c:numCache>
                <c:formatCode>0.0%</c:formatCode>
                <c:ptCount val="9"/>
                <c:pt idx="0">
                  <c:v>0.0725581395348837</c:v>
                </c:pt>
                <c:pt idx="1">
                  <c:v>0.0725581395348837</c:v>
                </c:pt>
                <c:pt idx="2">
                  <c:v>0.0725581395348837</c:v>
                </c:pt>
                <c:pt idx="3">
                  <c:v>0.0725581395348837</c:v>
                </c:pt>
                <c:pt idx="4">
                  <c:v>0.0725581395348837</c:v>
                </c:pt>
                <c:pt idx="5">
                  <c:v>0.0725581395348837</c:v>
                </c:pt>
                <c:pt idx="6">
                  <c:v>0.0725581395348837</c:v>
                </c:pt>
                <c:pt idx="7">
                  <c:v>0.0725581395348837</c:v>
                </c:pt>
                <c:pt idx="8">
                  <c:v>0.0725581395348837</c:v>
                </c:pt>
              </c:numCache>
            </c:numRef>
          </c:val>
          <c:extLst xmlns:c16r2="http://schemas.microsoft.com/office/drawing/2015/06/chart">
            <c:ext xmlns:c16="http://schemas.microsoft.com/office/drawing/2014/chart" uri="{C3380CC4-5D6E-409C-BE32-E72D297353CC}">
              <c16:uniqueId val="{00000029-6DB1-4663-8563-BEDB5F5F4620}"/>
            </c:ext>
          </c:extLst>
        </c:ser>
        <c:ser>
          <c:idx val="10"/>
          <c:order val="6"/>
          <c:tx>
            <c:strRef>
              <c:f>Sheet1!$A$8</c:f>
              <c:strCache>
                <c:ptCount val="1"/>
                <c:pt idx="0">
                  <c:v>Professional Services</c:v>
                </c:pt>
              </c:strCache>
            </c:strRef>
          </c:tx>
          <c:spPr>
            <a:noFill/>
            <a:ln>
              <a:noFill/>
            </a:ln>
          </c:spPr>
          <c:invertIfNegative val="0"/>
          <c:dPt>
            <c:idx val="6"/>
            <c:invertIfNegative val="0"/>
            <c:bubble3D val="0"/>
            <c:spPr>
              <a:solidFill>
                <a:srgbClr val="95A19E"/>
              </a:solidFill>
              <a:ln>
                <a:noFill/>
              </a:ln>
            </c:spPr>
            <c:extLst xmlns:c16r2="http://schemas.microsoft.com/office/drawing/2015/06/chart">
              <c:ext xmlns:c16="http://schemas.microsoft.com/office/drawing/2014/chart" uri="{C3380CC4-5D6E-409C-BE32-E72D297353CC}">
                <c16:uniqueId val="{00000024-8AC2-4B72-89BC-862CE97470AD}"/>
              </c:ext>
            </c:extLst>
          </c:dPt>
          <c:dPt>
            <c:idx val="8"/>
            <c:invertIfNegative val="0"/>
            <c:bubble3D val="0"/>
            <c:spPr>
              <a:solidFill>
                <a:srgbClr val="95A19E"/>
              </a:solidFill>
              <a:ln>
                <a:noFill/>
              </a:ln>
            </c:spPr>
            <c:extLst xmlns:c16r2="http://schemas.microsoft.com/office/drawing/2015/06/chart">
              <c:ext xmlns:c16="http://schemas.microsoft.com/office/drawing/2014/chart" uri="{C3380CC4-5D6E-409C-BE32-E72D297353CC}">
                <c16:uniqueId val="{00000026-8AC2-4B72-89BC-862CE97470AD}"/>
              </c:ext>
            </c:extLst>
          </c:dPt>
          <c:dPt>
            <c:idx val="10"/>
            <c:invertIfNegative val="0"/>
            <c:bubble3D val="0"/>
            <c:extLst xmlns:c16r2="http://schemas.microsoft.com/office/drawing/2015/06/chart">
              <c:ext xmlns:c16="http://schemas.microsoft.com/office/drawing/2014/chart" uri="{C3380CC4-5D6E-409C-BE32-E72D297353CC}">
                <c16:uniqueId val="{00000010-2328-4133-9418-693C5F8B9135}"/>
              </c:ext>
            </c:extLst>
          </c:dPt>
          <c:dPt>
            <c:idx val="13"/>
            <c:invertIfNegative val="0"/>
            <c:bubble3D val="0"/>
            <c:extLst xmlns:c16r2="http://schemas.microsoft.com/office/drawing/2015/06/chart">
              <c:ext xmlns:c16="http://schemas.microsoft.com/office/drawing/2014/chart" uri="{C3380CC4-5D6E-409C-BE32-E72D297353CC}">
                <c16:uniqueId val="{0000001F-2328-4133-9418-693C5F8B9135}"/>
              </c:ext>
            </c:extLst>
          </c:dPt>
          <c:dLbls>
            <c:dLbl>
              <c:idx val="6"/>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4-8AC2-4B72-89BC-862CE97470AD}"/>
                </c:ext>
                <c:ext xmlns:c15="http://schemas.microsoft.com/office/drawing/2012/chart" uri="{CE6537A1-D6FC-4f65-9D91-7224C49458BB}"/>
              </c:extLst>
            </c:dLbl>
            <c:spPr>
              <a:noFill/>
              <a:ln>
                <a:noFill/>
              </a:ln>
              <a:effectLst/>
            </c:spPr>
            <c:txPr>
              <a:bodyPr/>
              <a:lstStyle/>
              <a:p>
                <a:pPr>
                  <a:defRPr sz="90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Sheet1!$B$1:$J$1</c:f>
              <c:strCache>
                <c:ptCount val="9"/>
                <c:pt idx="0">
                  <c:v>Info. Services &amp; Subscriptions</c:v>
                </c:pt>
                <c:pt idx="1">
                  <c:v>Mktg. &amp; Comms.</c:v>
                </c:pt>
                <c:pt idx="2">
                  <c:v>Rent, Equipment, 
&amp; Supplies</c:v>
                </c:pt>
                <c:pt idx="3">
                  <c:v>Meetings, Conferences, 
&amp; Events</c:v>
                </c:pt>
                <c:pt idx="4">
                  <c:v>Travel &amp; Entertainment</c:v>
                </c:pt>
                <c:pt idx="5">
                  <c:v>Org. Memberships</c:v>
                </c:pt>
                <c:pt idx="6">
                  <c:v>Professional 
Services</c:v>
                </c:pt>
                <c:pt idx="7">
                  <c:v>Personnel / Human Resources</c:v>
                </c:pt>
                <c:pt idx="8">
                  <c:v>Total 
GA Budget</c:v>
                </c:pt>
              </c:strCache>
            </c:strRef>
          </c:cat>
          <c:val>
            <c:numRef>
              <c:f>Sheet1!$B$8:$J$8</c:f>
              <c:numCache>
                <c:formatCode>0.0%</c:formatCode>
                <c:ptCount val="9"/>
                <c:pt idx="0">
                  <c:v>0.23591664364187</c:v>
                </c:pt>
                <c:pt idx="1">
                  <c:v>0.23591664364187</c:v>
                </c:pt>
                <c:pt idx="2">
                  <c:v>0.23591664364187</c:v>
                </c:pt>
                <c:pt idx="3">
                  <c:v>0.23591664364187</c:v>
                </c:pt>
                <c:pt idx="4">
                  <c:v>0.23591664364187</c:v>
                </c:pt>
                <c:pt idx="5">
                  <c:v>0.23591664364187</c:v>
                </c:pt>
                <c:pt idx="6">
                  <c:v>0.23591664364187</c:v>
                </c:pt>
                <c:pt idx="7">
                  <c:v>0.23591664364187</c:v>
                </c:pt>
                <c:pt idx="8">
                  <c:v>0.23591664364187</c:v>
                </c:pt>
              </c:numCache>
            </c:numRef>
          </c:val>
          <c:extLst xmlns:c16r2="http://schemas.microsoft.com/office/drawing/2015/06/chart">
            <c:ext xmlns:c16="http://schemas.microsoft.com/office/drawing/2014/chart" uri="{C3380CC4-5D6E-409C-BE32-E72D297353CC}">
              <c16:uniqueId val="{0000002B-6DB1-4663-8563-BEDB5F5F4620}"/>
            </c:ext>
          </c:extLst>
        </c:ser>
        <c:ser>
          <c:idx val="0"/>
          <c:order val="7"/>
          <c:tx>
            <c:strRef>
              <c:f>Sheet1!$A$9</c:f>
              <c:strCache>
                <c:ptCount val="1"/>
                <c:pt idx="0">
                  <c:v>Personnel / Human Resources</c:v>
                </c:pt>
              </c:strCache>
            </c:strRef>
          </c:tx>
          <c:spPr>
            <a:noFill/>
            <a:ln>
              <a:noFill/>
            </a:ln>
          </c:spPr>
          <c:invertIfNegative val="0"/>
          <c:dPt>
            <c:idx val="7"/>
            <c:invertIfNegative val="0"/>
            <c:bubble3D val="0"/>
            <c:spPr>
              <a:solidFill>
                <a:srgbClr val="95A19E"/>
              </a:solidFill>
              <a:ln>
                <a:noFill/>
              </a:ln>
            </c:spPr>
            <c:extLst xmlns:c16r2="http://schemas.microsoft.com/office/drawing/2015/06/chart">
              <c:ext xmlns:c16="http://schemas.microsoft.com/office/drawing/2014/chart" uri="{C3380CC4-5D6E-409C-BE32-E72D297353CC}">
                <c16:uniqueId val="{0000002A-8AC2-4B72-89BC-862CE97470AD}"/>
              </c:ext>
            </c:extLst>
          </c:dPt>
          <c:dPt>
            <c:idx val="8"/>
            <c:invertIfNegative val="0"/>
            <c:bubble3D val="0"/>
            <c:spPr>
              <a:solidFill>
                <a:srgbClr val="95A19E"/>
              </a:solidFill>
              <a:ln>
                <a:noFill/>
              </a:ln>
            </c:spPr>
            <c:extLst xmlns:c16r2="http://schemas.microsoft.com/office/drawing/2015/06/chart">
              <c:ext xmlns:c16="http://schemas.microsoft.com/office/drawing/2014/chart" uri="{C3380CC4-5D6E-409C-BE32-E72D297353CC}">
                <c16:uniqueId val="{0000002C-8AC2-4B72-89BC-862CE97470AD}"/>
              </c:ext>
            </c:extLst>
          </c:dPt>
          <c:dLbls>
            <c:dLbl>
              <c:idx val="7"/>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A-8AC2-4B72-89BC-862CE97470AD}"/>
                </c:ext>
                <c:ext xmlns:c15="http://schemas.microsoft.com/office/drawing/2012/chart" uri="{CE6537A1-D6FC-4f65-9D91-7224C49458BB}"/>
              </c:extLst>
            </c:dLbl>
            <c:spPr>
              <a:noFill/>
              <a:ln>
                <a:noFill/>
              </a:ln>
              <a:effectLst/>
            </c:spPr>
            <c:txPr>
              <a:bodyPr/>
              <a:lstStyle/>
              <a:p>
                <a:pPr>
                  <a:defRPr sz="90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Sheet1!$B$1:$J$1</c:f>
              <c:strCache>
                <c:ptCount val="9"/>
                <c:pt idx="0">
                  <c:v>Info. Services &amp; Subscriptions</c:v>
                </c:pt>
                <c:pt idx="1">
                  <c:v>Mktg. &amp; Comms.</c:v>
                </c:pt>
                <c:pt idx="2">
                  <c:v>Rent, Equipment, 
&amp; Supplies</c:v>
                </c:pt>
                <c:pt idx="3">
                  <c:v>Meetings, Conferences, 
&amp; Events</c:v>
                </c:pt>
                <c:pt idx="4">
                  <c:v>Travel &amp; Entertainment</c:v>
                </c:pt>
                <c:pt idx="5">
                  <c:v>Org. Memberships</c:v>
                </c:pt>
                <c:pt idx="6">
                  <c:v>Professional 
Services</c:v>
                </c:pt>
                <c:pt idx="7">
                  <c:v>Personnel / Human Resources</c:v>
                </c:pt>
                <c:pt idx="8">
                  <c:v>Total 
GA Budget</c:v>
                </c:pt>
              </c:strCache>
            </c:strRef>
          </c:cat>
          <c:val>
            <c:numRef>
              <c:f>Sheet1!$B$9:$J$9</c:f>
              <c:numCache>
                <c:formatCode>0.0%</c:formatCode>
                <c:ptCount val="9"/>
                <c:pt idx="0">
                  <c:v>0.446864765341108</c:v>
                </c:pt>
                <c:pt idx="1">
                  <c:v>0.446864765341108</c:v>
                </c:pt>
                <c:pt idx="2">
                  <c:v>0.446864765341108</c:v>
                </c:pt>
                <c:pt idx="3">
                  <c:v>0.446864765341108</c:v>
                </c:pt>
                <c:pt idx="4">
                  <c:v>0.446864765341108</c:v>
                </c:pt>
                <c:pt idx="5">
                  <c:v>0.446864765341108</c:v>
                </c:pt>
                <c:pt idx="6">
                  <c:v>0.446864765341108</c:v>
                </c:pt>
                <c:pt idx="7">
                  <c:v>0.446864765341108</c:v>
                </c:pt>
                <c:pt idx="8">
                  <c:v>0.446864765341108</c:v>
                </c:pt>
              </c:numCache>
            </c:numRef>
          </c:val>
          <c:extLst xmlns:c16r2="http://schemas.microsoft.com/office/drawing/2015/06/chart">
            <c:ext xmlns:c16="http://schemas.microsoft.com/office/drawing/2014/chart" uri="{C3380CC4-5D6E-409C-BE32-E72D297353CC}">
              <c16:uniqueId val="{0000002D-8AC2-4B72-89BC-862CE97470AD}"/>
            </c:ext>
          </c:extLst>
        </c:ser>
        <c:dLbls>
          <c:showLegendKey val="0"/>
          <c:showVal val="0"/>
          <c:showCatName val="0"/>
          <c:showSerName val="0"/>
          <c:showPercent val="0"/>
          <c:showBubbleSize val="0"/>
        </c:dLbls>
        <c:gapWidth val="100"/>
        <c:overlap val="100"/>
        <c:axId val="974197728"/>
        <c:axId val="974199504"/>
      </c:barChart>
      <c:catAx>
        <c:axId val="974197728"/>
        <c:scaling>
          <c:orientation val="maxMin"/>
        </c:scaling>
        <c:delete val="0"/>
        <c:axPos val="b"/>
        <c:numFmt formatCode="General" sourceLinked="1"/>
        <c:majorTickMark val="none"/>
        <c:minorTickMark val="none"/>
        <c:tickLblPos val="nextTo"/>
        <c:txPr>
          <a:bodyPr/>
          <a:lstStyle/>
          <a:p>
            <a:pPr>
              <a:defRPr sz="900">
                <a:solidFill>
                  <a:srgbClr val="595959"/>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974199504"/>
        <c:crosses val="max"/>
        <c:auto val="1"/>
        <c:lblAlgn val="ctr"/>
        <c:lblOffset val="100"/>
        <c:noMultiLvlLbl val="0"/>
      </c:catAx>
      <c:valAx>
        <c:axId val="974199504"/>
        <c:scaling>
          <c:orientation val="maxMin"/>
        </c:scaling>
        <c:delete val="1"/>
        <c:axPos val="l"/>
        <c:numFmt formatCode="0%" sourceLinked="0"/>
        <c:majorTickMark val="out"/>
        <c:minorTickMark val="none"/>
        <c:tickLblPos val="nextTo"/>
        <c:crossAx val="974197728"/>
        <c:crosses val="max"/>
        <c:crossBetween val="between"/>
      </c:valAx>
    </c:plotArea>
    <c:plotVisOnly val="1"/>
    <c:dispBlanksAs val="gap"/>
    <c:showDLblsOverMax val="0"/>
  </c:chart>
  <c:txPr>
    <a:bodyPr/>
    <a:lstStyle/>
    <a:p>
      <a:pPr>
        <a:defRPr sz="1000">
          <a:latin typeface="Gill Sans MT" panose="020B0502020104020203" pitchFamily="34" charset="0"/>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b="1" i="0" baseline="0" dirty="0" smtClean="0">
                <a:effectLst/>
                <a:latin typeface="Georgia" panose="02040502050405020303" pitchFamily="18" charset="0"/>
              </a:rPr>
              <a:t>2017 Government Affairs Staffing (FTEs)</a:t>
            </a:r>
            <a:endParaRPr lang="en-US" sz="1200" dirty="0" smtClean="0">
              <a:effectLst/>
              <a:latin typeface="Georgia" panose="02040502050405020303" pitchFamily="18" charset="0"/>
            </a:endParaRPr>
          </a:p>
          <a:p>
            <a:pPr>
              <a:defRPr sz="1200"/>
            </a:pPr>
            <a:r>
              <a:rPr lang="en-US" sz="1000" b="0" i="0" baseline="0" dirty="0" smtClean="0">
                <a:solidFill>
                  <a:schemeClr val="bg1">
                    <a:lumMod val="50000"/>
                  </a:schemeClr>
                </a:solidFill>
                <a:effectLst/>
                <a:latin typeface="Verdana" panose="020B0604030504040204" pitchFamily="34" charset="0"/>
                <a:ea typeface="Verdana" panose="020B0604030504040204" pitchFamily="34" charset="0"/>
                <a:cs typeface="Verdana" panose="020B0604030504040204" pitchFamily="34" charset="0"/>
              </a:rPr>
              <a:t>ASSOCIATION RESPONDENTS</a:t>
            </a:r>
            <a:endParaRPr lang="en-US" sz="1000" i="0" dirty="0">
              <a:solidFill>
                <a:schemeClr val="bg1">
                  <a:lumMod val="50000"/>
                </a:schemeClr>
              </a:solidFill>
              <a:effectLst/>
              <a:latin typeface="Verdana" panose="020B0604030504040204" pitchFamily="34" charset="0"/>
              <a:ea typeface="Verdana" panose="020B0604030504040204" pitchFamily="34" charset="0"/>
              <a:cs typeface="Verdana" panose="020B0604030504040204" pitchFamily="34" charset="0"/>
            </a:endParaRPr>
          </a:p>
        </c:rich>
      </c:tx>
      <c:overlay val="0"/>
    </c:title>
    <c:autoTitleDeleted val="0"/>
    <c:plotArea>
      <c:layout>
        <c:manualLayout>
          <c:layoutTarget val="inner"/>
          <c:xMode val="edge"/>
          <c:yMode val="edge"/>
          <c:x val="0.0938089336055215"/>
          <c:y val="0.150972343734811"/>
          <c:w val="0.819525614853699"/>
          <c:h val="0.774063867016623"/>
        </c:manualLayout>
      </c:layout>
      <c:barChart>
        <c:barDir val="col"/>
        <c:grouping val="clustered"/>
        <c:varyColors val="0"/>
        <c:ser>
          <c:idx val="0"/>
          <c:order val="0"/>
          <c:tx>
            <c:strRef>
              <c:f>Sheet1!$B$1</c:f>
              <c:strCache>
                <c:ptCount val="1"/>
                <c:pt idx="0">
                  <c:v>Average</c:v>
                </c:pt>
              </c:strCache>
            </c:strRef>
          </c:tx>
          <c:spPr>
            <a:solidFill>
              <a:srgbClr val="E4A79A"/>
            </a:solidFill>
            <a:ln w="28575">
              <a:noFill/>
            </a:ln>
          </c:spPr>
          <c:invertIfNegative val="0"/>
          <c:dPt>
            <c:idx val="0"/>
            <c:invertIfNegative val="0"/>
            <c:bubble3D val="0"/>
            <c:spPr>
              <a:solidFill>
                <a:srgbClr val="AB9DC0"/>
              </a:solidFill>
              <a:ln w="28575">
                <a:noFill/>
              </a:ln>
            </c:spPr>
            <c:extLst xmlns:c16r2="http://schemas.microsoft.com/office/drawing/2015/06/chart">
              <c:ext xmlns:c16="http://schemas.microsoft.com/office/drawing/2014/chart" uri="{C3380CC4-5D6E-409C-BE32-E72D297353CC}">
                <c16:uniqueId val="{00000001-FC76-4A9E-AFDF-BAD4CC4689B7}"/>
              </c:ext>
            </c:extLst>
          </c:dPt>
          <c:dPt>
            <c:idx val="1"/>
            <c:invertIfNegative val="0"/>
            <c:bubble3D val="0"/>
            <c:spPr>
              <a:noFill/>
              <a:ln w="3175">
                <a:solidFill>
                  <a:schemeClr val="tx1">
                    <a:lumMod val="65000"/>
                    <a:lumOff val="35000"/>
                  </a:schemeClr>
                </a:solidFill>
                <a:prstDash val="dash"/>
              </a:ln>
            </c:spPr>
            <c:extLst xmlns:c16r2="http://schemas.microsoft.com/office/drawing/2015/06/chart">
              <c:ext xmlns:c16="http://schemas.microsoft.com/office/drawing/2014/chart" uri="{C3380CC4-5D6E-409C-BE32-E72D297353CC}">
                <c16:uniqueId val="{00000003-FC76-4A9E-AFDF-BAD4CC4689B7}"/>
              </c:ext>
            </c:extLst>
          </c:dPt>
          <c:dLbls>
            <c:dLbl>
              <c:idx val="0"/>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FC76-4A9E-AFDF-BAD4CC4689B7}"/>
                </c:ex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900">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Sheet1!$A$2:$A$3</c:f>
              <c:strCache>
                <c:ptCount val="2"/>
                <c:pt idx="0">
                  <c:v>Average Staffing Level (FTE)</c:v>
                </c:pt>
                <c:pt idx="1">
                  <c:v>Staffing Range</c:v>
                </c:pt>
              </c:strCache>
            </c:strRef>
          </c:cat>
          <c:val>
            <c:numRef>
              <c:f>Sheet1!$B$2:$B$3</c:f>
              <c:numCache>
                <c:formatCode>0.0</c:formatCode>
                <c:ptCount val="2"/>
                <c:pt idx="0">
                  <c:v>7.6</c:v>
                </c:pt>
                <c:pt idx="1">
                  <c:v>7.6</c:v>
                </c:pt>
              </c:numCache>
            </c:numRef>
          </c:val>
          <c:extLst xmlns:c16r2="http://schemas.microsoft.com/office/drawing/2015/06/chart">
            <c:ext xmlns:c16="http://schemas.microsoft.com/office/drawing/2014/chart" uri="{C3380CC4-5D6E-409C-BE32-E72D297353CC}">
              <c16:uniqueId val="{00000004-FC76-4A9E-AFDF-BAD4CC4689B7}"/>
            </c:ext>
          </c:extLst>
        </c:ser>
        <c:dLbls>
          <c:showLegendKey val="0"/>
          <c:showVal val="0"/>
          <c:showCatName val="0"/>
          <c:showSerName val="0"/>
          <c:showPercent val="0"/>
          <c:showBubbleSize val="0"/>
        </c:dLbls>
        <c:gapWidth val="150"/>
        <c:axId val="913667856"/>
        <c:axId val="974668000"/>
      </c:barChart>
      <c:stockChart>
        <c:ser>
          <c:idx val="1"/>
          <c:order val="1"/>
          <c:tx>
            <c:strRef>
              <c:f>Sheet1!$C$1</c:f>
              <c:strCache>
                <c:ptCount val="1"/>
                <c:pt idx="0">
                  <c:v>Median</c:v>
                </c:pt>
              </c:strCache>
            </c:strRef>
          </c:tx>
          <c:spPr>
            <a:ln w="28575">
              <a:noFill/>
            </a:ln>
          </c:spPr>
          <c:marker>
            <c:symbol val="circle"/>
            <c:size val="5"/>
            <c:spPr>
              <a:solidFill>
                <a:schemeClr val="tx1">
                  <a:lumMod val="65000"/>
                  <a:lumOff val="35000"/>
                </a:schemeClr>
              </a:solidFill>
              <a:ln>
                <a:solidFill>
                  <a:schemeClr val="tx1">
                    <a:lumMod val="65000"/>
                    <a:lumOff val="35000"/>
                  </a:schemeClr>
                </a:solidFill>
              </a:ln>
            </c:spPr>
          </c:marker>
          <c:dLbls>
            <c:dLbl>
              <c:idx val="1"/>
              <c:layout>
                <c:manualLayout>
                  <c:x val="-0.157407407407407"/>
                  <c:y val="0.0"/>
                </c:manualLayout>
              </c:layout>
              <c:showLegendKey val="0"/>
              <c:showVal val="1"/>
              <c:showCatName val="0"/>
              <c:showSerName val="1"/>
              <c:showPercent val="0"/>
              <c:showBubbleSize val="0"/>
              <c:separator>
</c:separator>
              <c:extLst>
                <c:ext xmlns:c15="http://schemas.microsoft.com/office/drawing/2012/chart" uri="{CE6537A1-D6FC-4f65-9D91-7224C49458BB}"/>
              </c:extLst>
            </c:dLbl>
            <c:spPr>
              <a:solidFill>
                <a:schemeClr val="bg1">
                  <a:alpha val="75000"/>
                </a:schemeClr>
              </a:solidFill>
            </c:spPr>
            <c:txPr>
              <a:bodyPr/>
              <a:lstStyle/>
              <a:p>
                <a:pPr>
                  <a:defRPr sz="900" i="1">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1"/>
            <c:showPercent val="0"/>
            <c:showBubbleSize val="0"/>
            <c:separator>
</c:separator>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Average Staffing Level (FTE)</c:v>
                </c:pt>
                <c:pt idx="1">
                  <c:v>Staffing Range</c:v>
                </c:pt>
              </c:strCache>
            </c:strRef>
          </c:cat>
          <c:val>
            <c:numRef>
              <c:f>Sheet1!$C$2:$C$3</c:f>
              <c:numCache>
                <c:formatCode>0.0</c:formatCode>
                <c:ptCount val="2"/>
                <c:pt idx="1">
                  <c:v>5.0</c:v>
                </c:pt>
              </c:numCache>
            </c:numRef>
          </c:val>
          <c:smooth val="0"/>
          <c:extLst xmlns:c16r2="http://schemas.microsoft.com/office/drawing/2015/06/chart">
            <c:ext xmlns:c16="http://schemas.microsoft.com/office/drawing/2014/chart" uri="{C3380CC4-5D6E-409C-BE32-E72D297353CC}">
              <c16:uniqueId val="{00000005-FC76-4A9E-AFDF-BAD4CC4689B7}"/>
            </c:ext>
          </c:extLst>
        </c:ser>
        <c:ser>
          <c:idx val="2"/>
          <c:order val="2"/>
          <c:tx>
            <c:strRef>
              <c:f>Sheet1!$D$1</c:f>
              <c:strCache>
                <c:ptCount val="1"/>
                <c:pt idx="0">
                  <c:v>75th Percentile</c:v>
                </c:pt>
              </c:strCache>
            </c:strRef>
          </c:tx>
          <c:spPr>
            <a:ln w="28575">
              <a:noFill/>
            </a:ln>
          </c:spPr>
          <c:marker>
            <c:symbol val="circle"/>
            <c:size val="5"/>
            <c:spPr>
              <a:solidFill>
                <a:schemeClr val="tx1">
                  <a:lumMod val="65000"/>
                  <a:lumOff val="35000"/>
                </a:schemeClr>
              </a:solidFill>
              <a:ln>
                <a:solidFill>
                  <a:schemeClr val="tx1">
                    <a:lumMod val="65000"/>
                    <a:lumOff val="35000"/>
                  </a:schemeClr>
                </a:solidFill>
              </a:ln>
            </c:spPr>
          </c:marker>
          <c:dLbls>
            <c:spPr>
              <a:solidFill>
                <a:schemeClr val="bg1">
                  <a:alpha val="75000"/>
                </a:schemeClr>
              </a:solidFill>
            </c:spPr>
            <c:txPr>
              <a:bodyPr/>
              <a:lstStyle/>
              <a:p>
                <a:pPr>
                  <a:defRPr sz="900" i="1">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1"/>
            <c:showPercent val="0"/>
            <c:showBubbleSize val="0"/>
            <c:separator>
</c:separator>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Average Staffing Level (FTE)</c:v>
                </c:pt>
                <c:pt idx="1">
                  <c:v>Staffing Range</c:v>
                </c:pt>
              </c:strCache>
            </c:strRef>
          </c:cat>
          <c:val>
            <c:numRef>
              <c:f>Sheet1!$D$2:$D$3</c:f>
              <c:numCache>
                <c:formatCode>0.0</c:formatCode>
                <c:ptCount val="2"/>
                <c:pt idx="1">
                  <c:v>10.1</c:v>
                </c:pt>
              </c:numCache>
            </c:numRef>
          </c:val>
          <c:smooth val="0"/>
          <c:extLst xmlns:c16r2="http://schemas.microsoft.com/office/drawing/2015/06/chart">
            <c:ext xmlns:c16="http://schemas.microsoft.com/office/drawing/2014/chart" uri="{C3380CC4-5D6E-409C-BE32-E72D297353CC}">
              <c16:uniqueId val="{00000006-FC76-4A9E-AFDF-BAD4CC4689B7}"/>
            </c:ext>
          </c:extLst>
        </c:ser>
        <c:ser>
          <c:idx val="3"/>
          <c:order val="3"/>
          <c:tx>
            <c:strRef>
              <c:f>Sheet1!$E$1</c:f>
              <c:strCache>
                <c:ptCount val="1"/>
                <c:pt idx="0">
                  <c:v>25th Percentile</c:v>
                </c:pt>
              </c:strCache>
            </c:strRef>
          </c:tx>
          <c:spPr>
            <a:ln w="28575">
              <a:noFill/>
            </a:ln>
          </c:spPr>
          <c:marker>
            <c:symbol val="circle"/>
            <c:size val="5"/>
            <c:spPr>
              <a:solidFill>
                <a:schemeClr val="tx1">
                  <a:lumMod val="65000"/>
                  <a:lumOff val="35000"/>
                </a:schemeClr>
              </a:solidFill>
              <a:ln>
                <a:solidFill>
                  <a:schemeClr val="tx1">
                    <a:lumMod val="65000"/>
                    <a:lumOff val="35000"/>
                  </a:schemeClr>
                </a:solidFill>
              </a:ln>
            </c:spPr>
          </c:marker>
          <c:dLbls>
            <c:spPr>
              <a:solidFill>
                <a:schemeClr val="bg1">
                  <a:alpha val="75000"/>
                </a:schemeClr>
              </a:solidFill>
            </c:spPr>
            <c:txPr>
              <a:bodyPr/>
              <a:lstStyle/>
              <a:p>
                <a:pPr>
                  <a:defRPr sz="900" i="1">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1"/>
            <c:showPercent val="0"/>
            <c:showBubbleSize val="0"/>
            <c:separator>
</c:separator>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Average Staffing Level (FTE)</c:v>
                </c:pt>
                <c:pt idx="1">
                  <c:v>Staffing Range</c:v>
                </c:pt>
              </c:strCache>
            </c:strRef>
          </c:cat>
          <c:val>
            <c:numRef>
              <c:f>Sheet1!$E$2:$E$3</c:f>
              <c:numCache>
                <c:formatCode>0.0</c:formatCode>
                <c:ptCount val="2"/>
                <c:pt idx="1">
                  <c:v>3.0</c:v>
                </c:pt>
              </c:numCache>
            </c:numRef>
          </c:val>
          <c:smooth val="0"/>
          <c:extLst xmlns:c16r2="http://schemas.microsoft.com/office/drawing/2015/06/chart">
            <c:ext xmlns:c16="http://schemas.microsoft.com/office/drawing/2014/chart" uri="{C3380CC4-5D6E-409C-BE32-E72D297353CC}">
              <c16:uniqueId val="{00000007-FC76-4A9E-AFDF-BAD4CC4689B7}"/>
            </c:ext>
          </c:extLst>
        </c:ser>
        <c:dLbls>
          <c:showLegendKey val="0"/>
          <c:showVal val="0"/>
          <c:showCatName val="0"/>
          <c:showSerName val="0"/>
          <c:showPercent val="0"/>
          <c:showBubbleSize val="0"/>
        </c:dLbls>
        <c:hiLowLines>
          <c:spPr>
            <a:ln w="3175">
              <a:solidFill>
                <a:schemeClr val="tx1">
                  <a:lumMod val="65000"/>
                  <a:lumOff val="35000"/>
                </a:schemeClr>
              </a:solidFill>
              <a:prstDash val="dash"/>
            </a:ln>
          </c:spPr>
        </c:hiLowLines>
        <c:axId val="974672640"/>
        <c:axId val="974670320"/>
      </c:stockChart>
      <c:catAx>
        <c:axId val="913667856"/>
        <c:scaling>
          <c:orientation val="minMax"/>
        </c:scaling>
        <c:delete val="0"/>
        <c:axPos val="b"/>
        <c:numFmt formatCode="General" sourceLinked="1"/>
        <c:majorTickMark val="none"/>
        <c:minorTickMark val="none"/>
        <c:tickLblPos val="nextTo"/>
        <c:txPr>
          <a:bodyPr/>
          <a:lstStyle/>
          <a:p>
            <a:pPr>
              <a:defRPr sz="900">
                <a:solidFill>
                  <a:srgbClr val="595959"/>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974668000"/>
        <c:crosses val="autoZero"/>
        <c:auto val="1"/>
        <c:lblAlgn val="ctr"/>
        <c:lblOffset val="100"/>
        <c:noMultiLvlLbl val="0"/>
      </c:catAx>
      <c:valAx>
        <c:axId val="974668000"/>
        <c:scaling>
          <c:orientation val="minMax"/>
          <c:max val="15.0"/>
        </c:scaling>
        <c:delete val="0"/>
        <c:axPos val="l"/>
        <c:numFmt formatCode="0" sourceLinked="0"/>
        <c:majorTickMark val="none"/>
        <c:minorTickMark val="none"/>
        <c:tickLblPos val="nextTo"/>
        <c:txPr>
          <a:bodyPr/>
          <a:lstStyle/>
          <a:p>
            <a:pPr>
              <a:defRPr sz="900">
                <a:solidFill>
                  <a:srgbClr val="595959"/>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913667856"/>
        <c:crosses val="autoZero"/>
        <c:crossBetween val="between"/>
        <c:majorUnit val="3.0"/>
      </c:valAx>
      <c:valAx>
        <c:axId val="974670320"/>
        <c:scaling>
          <c:orientation val="minMax"/>
        </c:scaling>
        <c:delete val="1"/>
        <c:axPos val="r"/>
        <c:numFmt formatCode="0.0" sourceLinked="1"/>
        <c:majorTickMark val="out"/>
        <c:minorTickMark val="none"/>
        <c:tickLblPos val="nextTo"/>
        <c:crossAx val="974672640"/>
        <c:crosses val="max"/>
        <c:crossBetween val="between"/>
      </c:valAx>
      <c:catAx>
        <c:axId val="974672640"/>
        <c:scaling>
          <c:orientation val="minMax"/>
        </c:scaling>
        <c:delete val="1"/>
        <c:axPos val="b"/>
        <c:numFmt formatCode="General" sourceLinked="1"/>
        <c:majorTickMark val="out"/>
        <c:minorTickMark val="none"/>
        <c:tickLblPos val="nextTo"/>
        <c:crossAx val="974670320"/>
        <c:crosses val="autoZero"/>
        <c:auto val="1"/>
        <c:lblAlgn val="ctr"/>
        <c:lblOffset val="100"/>
        <c:noMultiLvlLbl val="0"/>
      </c:catAx>
    </c:plotArea>
    <c:plotVisOnly val="1"/>
    <c:dispBlanksAs val="gap"/>
    <c:showDLblsOverMax val="0"/>
  </c:chart>
  <c:txPr>
    <a:bodyPr/>
    <a:lstStyle/>
    <a:p>
      <a:pPr>
        <a:defRPr sz="1000">
          <a:latin typeface="Gill Sans MT" panose="020B0502020104020203" pitchFamily="34" charset="0"/>
        </a:defRPr>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0.69717</cdr:x>
      <cdr:y>0.36653</cdr:y>
    </cdr:from>
    <cdr:to>
      <cdr:x>0.72217</cdr:x>
      <cdr:y>0.39538</cdr:y>
    </cdr:to>
    <cdr:sp macro="" textlink="">
      <cdr:nvSpPr>
        <cdr:cNvPr id="2" name="TextBox 1"/>
        <cdr:cNvSpPr txBox="1"/>
      </cdr:nvSpPr>
      <cdr:spPr>
        <a:xfrm xmlns:a="http://schemas.openxmlformats.org/drawingml/2006/main">
          <a:off x="5099969" y="1759550"/>
          <a:ext cx="182880" cy="138499"/>
        </a:xfrm>
        <a:prstGeom xmlns:a="http://schemas.openxmlformats.org/drawingml/2006/main" prst="rect">
          <a:avLst/>
        </a:prstGeom>
      </cdr:spPr>
      <cdr:txBody>
        <a:bodyPr xmlns:a="http://schemas.openxmlformats.org/drawingml/2006/main" vertOverflow="clip" wrap="square" lIns="0" tIns="0" rIns="0" bIns="0" rtlCol="0">
          <a:spAutoFit/>
        </a:bodyPr>
        <a:lstStyle xmlns:a="http://schemas.openxmlformats.org/drawingml/2006/main"/>
        <a:p xmlns:a="http://schemas.openxmlformats.org/drawingml/2006/main">
          <a:r>
            <a:rPr lang="en-US" sz="900" dirty="0" smtClean="0">
              <a:latin typeface="Verdana" panose="020B0604030504040204" pitchFamily="34" charset="0"/>
              <a:ea typeface="Verdana" panose="020B0604030504040204" pitchFamily="34" charset="0"/>
              <a:cs typeface="Verdana" panose="020B0604030504040204" pitchFamily="34" charset="0"/>
            </a:rPr>
            <a:t> </a:t>
          </a:r>
          <a:r>
            <a:rPr lang="en-US" sz="9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na</a:t>
          </a:r>
          <a:endParaRPr lang="en-US" sz="9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0.69717</cdr:x>
      <cdr:y>0.36653</cdr:y>
    </cdr:from>
    <cdr:to>
      <cdr:x>0.72217</cdr:x>
      <cdr:y>0.39538</cdr:y>
    </cdr:to>
    <cdr:sp macro="" textlink="">
      <cdr:nvSpPr>
        <cdr:cNvPr id="2" name="TextBox 1"/>
        <cdr:cNvSpPr txBox="1"/>
      </cdr:nvSpPr>
      <cdr:spPr>
        <a:xfrm xmlns:a="http://schemas.openxmlformats.org/drawingml/2006/main">
          <a:off x="5099969" y="1759550"/>
          <a:ext cx="182880" cy="138499"/>
        </a:xfrm>
        <a:prstGeom xmlns:a="http://schemas.openxmlformats.org/drawingml/2006/main" prst="rect">
          <a:avLst/>
        </a:prstGeom>
      </cdr:spPr>
      <cdr:txBody>
        <a:bodyPr xmlns:a="http://schemas.openxmlformats.org/drawingml/2006/main" vertOverflow="clip" wrap="square" lIns="0" tIns="0" rIns="0" bIns="0" rtlCol="0">
          <a:spAutoFit/>
        </a:bodyPr>
        <a:lstStyle xmlns:a="http://schemas.openxmlformats.org/drawingml/2006/main"/>
        <a:p xmlns:a="http://schemas.openxmlformats.org/drawingml/2006/main">
          <a:r>
            <a:rPr lang="en-US" sz="900" dirty="0" smtClean="0">
              <a:latin typeface="Verdana" panose="020B0604030504040204" pitchFamily="34" charset="0"/>
              <a:ea typeface="Verdana" panose="020B0604030504040204" pitchFamily="34" charset="0"/>
              <a:cs typeface="Verdana" panose="020B0604030504040204" pitchFamily="34" charset="0"/>
            </a:rPr>
            <a:t> </a:t>
          </a:r>
          <a:r>
            <a:rPr lang="en-US" sz="9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na</a:t>
          </a:r>
          <a:endParaRPr lang="en-US" sz="9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0.64353</cdr:x>
      <cdr:y>0.29557</cdr:y>
    </cdr:from>
    <cdr:to>
      <cdr:x>0.86482</cdr:x>
      <cdr:y>0.5</cdr:y>
    </cdr:to>
    <cdr:sp macro="" textlink="">
      <cdr:nvSpPr>
        <cdr:cNvPr id="2" name="TextBox 1"/>
        <cdr:cNvSpPr txBox="1"/>
      </cdr:nvSpPr>
      <cdr:spPr>
        <a:xfrm xmlns:a="http://schemas.openxmlformats.org/drawingml/2006/main">
          <a:off x="2353784" y="675681"/>
          <a:ext cx="809368" cy="46731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900" dirty="0" smtClean="0">
              <a:latin typeface="Verdana" panose="020B0604030504040204" pitchFamily="34" charset="0"/>
              <a:ea typeface="Verdana" panose="020B0604030504040204" pitchFamily="34" charset="0"/>
              <a:cs typeface="Verdana" panose="020B0604030504040204" pitchFamily="34" charset="0"/>
            </a:rPr>
            <a:t>DECREASE 7%</a:t>
          </a:r>
          <a:endParaRPr lang="en-US" sz="900" dirty="0">
            <a:latin typeface="Verdana" panose="020B0604030504040204" pitchFamily="34" charset="0"/>
            <a:ea typeface="Verdana" panose="020B0604030504040204" pitchFamily="34" charset="0"/>
            <a:cs typeface="Verdana" panose="020B0604030504040204"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0" y="0"/>
            <a:ext cx="3170583" cy="480388"/>
          </a:xfrm>
          <a:prstGeom prst="rect">
            <a:avLst/>
          </a:prstGeom>
        </p:spPr>
        <p:txBody>
          <a:bodyPr vert="horz" lIns="97090" tIns="48546" rIns="97090" bIns="48546" rtlCol="0"/>
          <a:lstStyle>
            <a:lvl1pPr algn="l" fontAlgn="auto">
              <a:spcBef>
                <a:spcPts val="0"/>
              </a:spcBef>
              <a:spcAft>
                <a:spcPts val="0"/>
              </a:spcAft>
              <a:defRPr sz="1300">
                <a:latin typeface="Verdana" panose="020B0604030504040204" pitchFamily="34" charset="0"/>
                <a:ea typeface="+mn-ea"/>
                <a:cs typeface="+mn-cs"/>
              </a:defRPr>
            </a:lvl1pPr>
          </a:lstStyle>
          <a:p>
            <a:pPr>
              <a:defRPr/>
            </a:pPr>
            <a:endParaRPr lang="en-US" dirty="0"/>
          </a:p>
        </p:txBody>
      </p:sp>
      <p:sp>
        <p:nvSpPr>
          <p:cNvPr id="3" name="Date Placeholder 2"/>
          <p:cNvSpPr>
            <a:spLocks noGrp="1"/>
          </p:cNvSpPr>
          <p:nvPr>
            <p:ph type="dt" idx="1"/>
          </p:nvPr>
        </p:nvSpPr>
        <p:spPr>
          <a:xfrm>
            <a:off x="4142971" y="0"/>
            <a:ext cx="3170583" cy="480388"/>
          </a:xfrm>
          <a:prstGeom prst="rect">
            <a:avLst/>
          </a:prstGeom>
        </p:spPr>
        <p:txBody>
          <a:bodyPr vert="horz" wrap="square" lIns="97090" tIns="48546" rIns="97090" bIns="48546" numCol="1" anchor="t" anchorCtr="0" compatLnSpc="1">
            <a:prstTxWarp prst="textNoShape">
              <a:avLst/>
            </a:prstTxWarp>
          </a:bodyPr>
          <a:lstStyle>
            <a:lvl1pPr algn="r">
              <a:defRPr sz="1300" smtClean="0">
                <a:latin typeface="Verdana" panose="020B0604030504040204" pitchFamily="34" charset="0"/>
                <a:cs typeface="Arial" charset="0"/>
              </a:defRPr>
            </a:lvl1pPr>
          </a:lstStyle>
          <a:p>
            <a:pPr>
              <a:defRPr/>
            </a:pPr>
            <a:fld id="{53CF1558-F578-7C4D-A84F-585A1ACC7663}" type="datetimeFigureOut">
              <a:rPr lang="en-US" smtClean="0"/>
              <a:pPr>
                <a:defRPr/>
              </a:pPr>
              <a:t>6/21/18</a:t>
            </a:fld>
            <a:endParaRPr lang="en-US" dirty="0"/>
          </a:p>
        </p:txBody>
      </p:sp>
      <p:sp>
        <p:nvSpPr>
          <p:cNvPr id="4" name="Slide Image Placeholder 3"/>
          <p:cNvSpPr>
            <a:spLocks noGrp="1" noRot="1" noChangeAspect="1"/>
          </p:cNvSpPr>
          <p:nvPr>
            <p:ph type="sldImg" idx="2"/>
          </p:nvPr>
        </p:nvSpPr>
        <p:spPr>
          <a:xfrm>
            <a:off x="1258888" y="720725"/>
            <a:ext cx="4797425" cy="3598863"/>
          </a:xfrm>
          <a:prstGeom prst="rect">
            <a:avLst/>
          </a:prstGeom>
          <a:noFill/>
          <a:ln w="12700">
            <a:solidFill>
              <a:prstClr val="black"/>
            </a:solidFill>
          </a:ln>
        </p:spPr>
        <p:txBody>
          <a:bodyPr vert="horz" lIns="97090" tIns="48546" rIns="97090" bIns="48546" rtlCol="0" anchor="ctr"/>
          <a:lstStyle/>
          <a:p>
            <a:pPr lvl="0"/>
            <a:endParaRPr lang="en-US" noProof="0" dirty="0"/>
          </a:p>
        </p:txBody>
      </p:sp>
      <p:sp>
        <p:nvSpPr>
          <p:cNvPr id="5" name="Notes Placeholder 4"/>
          <p:cNvSpPr>
            <a:spLocks noGrp="1"/>
          </p:cNvSpPr>
          <p:nvPr>
            <p:ph type="body" sz="quarter" idx="3"/>
          </p:nvPr>
        </p:nvSpPr>
        <p:spPr>
          <a:xfrm>
            <a:off x="732183" y="4561235"/>
            <a:ext cx="5850835" cy="4320212"/>
          </a:xfrm>
          <a:prstGeom prst="rect">
            <a:avLst/>
          </a:prstGeom>
        </p:spPr>
        <p:txBody>
          <a:bodyPr vert="horz" lIns="97090" tIns="48546" rIns="97090" bIns="48546" rtlCol="0"/>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10" y="9119172"/>
            <a:ext cx="3170583" cy="480388"/>
          </a:xfrm>
          <a:prstGeom prst="rect">
            <a:avLst/>
          </a:prstGeom>
        </p:spPr>
        <p:txBody>
          <a:bodyPr vert="horz" lIns="97090" tIns="48546" rIns="97090" bIns="48546" rtlCol="0" anchor="b"/>
          <a:lstStyle>
            <a:lvl1pPr algn="l" fontAlgn="auto">
              <a:spcBef>
                <a:spcPts val="0"/>
              </a:spcBef>
              <a:spcAft>
                <a:spcPts val="0"/>
              </a:spcAft>
              <a:defRPr sz="1300">
                <a:latin typeface="Verdana" panose="020B0604030504040204" pitchFamily="34" charset="0"/>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4142971" y="9119172"/>
            <a:ext cx="3170583" cy="480388"/>
          </a:xfrm>
          <a:prstGeom prst="rect">
            <a:avLst/>
          </a:prstGeom>
        </p:spPr>
        <p:txBody>
          <a:bodyPr vert="horz" wrap="square" lIns="97090" tIns="48546" rIns="97090" bIns="48546" numCol="1" anchor="b" anchorCtr="0" compatLnSpc="1">
            <a:prstTxWarp prst="textNoShape">
              <a:avLst/>
            </a:prstTxWarp>
          </a:bodyPr>
          <a:lstStyle>
            <a:lvl1pPr algn="r">
              <a:defRPr sz="1300" smtClean="0">
                <a:latin typeface="Verdana" panose="020B0604030504040204" pitchFamily="34" charset="0"/>
                <a:cs typeface="Arial" charset="0"/>
              </a:defRPr>
            </a:lvl1pPr>
          </a:lstStyle>
          <a:p>
            <a:pPr>
              <a:defRPr/>
            </a:pPr>
            <a:fld id="{2D543AA2-39CA-1F41-AB4C-C846438A692E}" type="slidenum">
              <a:rPr lang="en-US" smtClean="0"/>
              <a:pPr>
                <a:defRPr/>
              </a:pPr>
              <a:t>‹#›</a:t>
            </a:fld>
            <a:endParaRPr lang="en-US" dirty="0"/>
          </a:p>
        </p:txBody>
      </p:sp>
    </p:spTree>
    <p:extLst>
      <p:ext uri="{BB962C8B-B14F-4D97-AF65-F5344CB8AC3E}">
        <p14:creationId xmlns:p14="http://schemas.microsoft.com/office/powerpoint/2010/main" val="42013745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anose="020B0604030504040204" pitchFamily="34"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Verdana" panose="020B0604030504040204" pitchFamily="34"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Verdana" panose="020B0604030504040204" pitchFamily="34"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Verdana" panose="020B0604030504040204" pitchFamily="34"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Verdana" panose="020B0604030504040204" pitchFamily="34"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83306" fontAlgn="auto">
              <a:spcBef>
                <a:spcPts val="0"/>
              </a:spcBef>
              <a:spcAft>
                <a:spcPts val="0"/>
              </a:spcAft>
              <a:defRPr/>
            </a:pPr>
            <a:fld id="{D556A13F-28BC-9E49-9D0E-49492B51710C}" type="slidenum">
              <a:rPr lang="en-US">
                <a:solidFill>
                  <a:prstClr val="black"/>
                </a:solidFill>
                <a:latin typeface="Calibri"/>
                <a:ea typeface="+mn-ea"/>
                <a:cs typeface="+mn-cs"/>
              </a:rPr>
              <a:pPr defTabSz="483306" fontAlgn="auto">
                <a:spcBef>
                  <a:spcPts val="0"/>
                </a:spcBef>
                <a:spcAft>
                  <a:spcPts val="0"/>
                </a:spcAft>
                <a:defRPr/>
              </a:pPr>
              <a:t>2</a:t>
            </a:fld>
            <a:endParaRPr lang="en-US" dirty="0">
              <a:solidFill>
                <a:prstClr val="black"/>
              </a:solidFill>
              <a:latin typeface="Calibri"/>
              <a:ea typeface="+mn-ea"/>
              <a:cs typeface="+mn-cs"/>
            </a:endParaRPr>
          </a:p>
        </p:txBody>
      </p:sp>
    </p:spTree>
    <p:extLst>
      <p:ext uri="{BB962C8B-B14F-4D97-AF65-F5344CB8AC3E}">
        <p14:creationId xmlns:p14="http://schemas.microsoft.com/office/powerpoint/2010/main" val="37328337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83306" fontAlgn="auto">
              <a:spcBef>
                <a:spcPts val="0"/>
              </a:spcBef>
              <a:spcAft>
                <a:spcPts val="0"/>
              </a:spcAft>
              <a:defRPr/>
            </a:pPr>
            <a:fld id="{D556A13F-28BC-9E49-9D0E-49492B51710C}" type="slidenum">
              <a:rPr lang="en-US">
                <a:solidFill>
                  <a:prstClr val="black"/>
                </a:solidFill>
                <a:latin typeface="Calibri"/>
                <a:ea typeface="+mn-ea"/>
                <a:cs typeface="+mn-cs"/>
              </a:rPr>
              <a:pPr defTabSz="483306" fontAlgn="auto">
                <a:spcBef>
                  <a:spcPts val="0"/>
                </a:spcBef>
                <a:spcAft>
                  <a:spcPts val="0"/>
                </a:spcAft>
                <a:defRPr/>
              </a:pPr>
              <a:t>40</a:t>
            </a:fld>
            <a:endParaRPr lang="en-US" dirty="0">
              <a:solidFill>
                <a:prstClr val="black"/>
              </a:solidFill>
              <a:latin typeface="Calibri"/>
              <a:ea typeface="+mn-ea"/>
              <a:cs typeface="+mn-cs"/>
            </a:endParaRPr>
          </a:p>
        </p:txBody>
      </p:sp>
    </p:spTree>
    <p:extLst>
      <p:ext uri="{BB962C8B-B14F-4D97-AF65-F5344CB8AC3E}">
        <p14:creationId xmlns:p14="http://schemas.microsoft.com/office/powerpoint/2010/main" val="3732833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83306" fontAlgn="auto">
              <a:spcBef>
                <a:spcPts val="0"/>
              </a:spcBef>
              <a:spcAft>
                <a:spcPts val="0"/>
              </a:spcAft>
              <a:defRPr/>
            </a:pPr>
            <a:fld id="{D556A13F-28BC-9E49-9D0E-49492B51710C}" type="slidenum">
              <a:rPr lang="en-US">
                <a:solidFill>
                  <a:prstClr val="black"/>
                </a:solidFill>
                <a:latin typeface="Calibri"/>
                <a:ea typeface="+mn-ea"/>
                <a:cs typeface="+mn-cs"/>
              </a:rPr>
              <a:pPr defTabSz="483306" fontAlgn="auto">
                <a:spcBef>
                  <a:spcPts val="0"/>
                </a:spcBef>
                <a:spcAft>
                  <a:spcPts val="0"/>
                </a:spcAft>
                <a:defRPr/>
              </a:pPr>
              <a:t>5</a:t>
            </a:fld>
            <a:endParaRPr lang="en-US" dirty="0">
              <a:solidFill>
                <a:prstClr val="black"/>
              </a:solidFill>
              <a:latin typeface="Calibri"/>
              <a:ea typeface="+mn-ea"/>
              <a:cs typeface="+mn-cs"/>
            </a:endParaRPr>
          </a:p>
        </p:txBody>
      </p:sp>
    </p:spTree>
    <p:extLst>
      <p:ext uri="{BB962C8B-B14F-4D97-AF65-F5344CB8AC3E}">
        <p14:creationId xmlns:p14="http://schemas.microsoft.com/office/powerpoint/2010/main" val="3732833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D543AA2-39CA-1F41-AB4C-C846438A692E}" type="slidenum">
              <a:rPr lang="en-US" smtClean="0"/>
              <a:pPr>
                <a:defRPr/>
              </a:pPr>
              <a:t>9</a:t>
            </a:fld>
            <a:endParaRPr lang="en-US" dirty="0"/>
          </a:p>
        </p:txBody>
      </p:sp>
    </p:spTree>
    <p:extLst>
      <p:ext uri="{BB962C8B-B14F-4D97-AF65-F5344CB8AC3E}">
        <p14:creationId xmlns:p14="http://schemas.microsoft.com/office/powerpoint/2010/main" val="4080056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D543AA2-39CA-1F41-AB4C-C846438A692E}" type="slidenum">
              <a:rPr lang="en-US" smtClean="0"/>
              <a:pPr>
                <a:defRPr/>
              </a:pPr>
              <a:t>13</a:t>
            </a:fld>
            <a:endParaRPr lang="en-US" dirty="0"/>
          </a:p>
        </p:txBody>
      </p:sp>
    </p:spTree>
    <p:extLst>
      <p:ext uri="{BB962C8B-B14F-4D97-AF65-F5344CB8AC3E}">
        <p14:creationId xmlns:p14="http://schemas.microsoft.com/office/powerpoint/2010/main" val="3092910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83306" fontAlgn="auto">
              <a:spcBef>
                <a:spcPts val="0"/>
              </a:spcBef>
              <a:spcAft>
                <a:spcPts val="0"/>
              </a:spcAft>
              <a:defRPr/>
            </a:pPr>
            <a:fld id="{D556A13F-28BC-9E49-9D0E-49492B51710C}" type="slidenum">
              <a:rPr lang="en-US">
                <a:solidFill>
                  <a:prstClr val="black"/>
                </a:solidFill>
                <a:latin typeface="Calibri"/>
                <a:ea typeface="+mn-ea"/>
                <a:cs typeface="+mn-cs"/>
              </a:rPr>
              <a:pPr defTabSz="483306" fontAlgn="auto">
                <a:spcBef>
                  <a:spcPts val="0"/>
                </a:spcBef>
                <a:spcAft>
                  <a:spcPts val="0"/>
                </a:spcAft>
                <a:defRPr/>
              </a:pPr>
              <a:t>22</a:t>
            </a:fld>
            <a:endParaRPr lang="en-US" dirty="0">
              <a:solidFill>
                <a:prstClr val="black"/>
              </a:solidFill>
              <a:latin typeface="Calibri"/>
              <a:ea typeface="+mn-ea"/>
              <a:cs typeface="+mn-cs"/>
            </a:endParaRPr>
          </a:p>
        </p:txBody>
      </p:sp>
    </p:spTree>
    <p:extLst>
      <p:ext uri="{BB962C8B-B14F-4D97-AF65-F5344CB8AC3E}">
        <p14:creationId xmlns:p14="http://schemas.microsoft.com/office/powerpoint/2010/main" val="37328337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D543AA2-39CA-1F41-AB4C-C846438A692E}" type="slidenum">
              <a:rPr lang="en-US" smtClean="0"/>
              <a:pPr>
                <a:defRPr/>
              </a:pPr>
              <a:t>27</a:t>
            </a:fld>
            <a:endParaRPr lang="en-US" dirty="0"/>
          </a:p>
        </p:txBody>
      </p:sp>
    </p:spTree>
    <p:extLst>
      <p:ext uri="{BB962C8B-B14F-4D97-AF65-F5344CB8AC3E}">
        <p14:creationId xmlns:p14="http://schemas.microsoft.com/office/powerpoint/2010/main" val="600333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*Corporate respondent number excludes an outlier in the data (included in custom reports); otherwise figures would be 10.4 external</a:t>
            </a:r>
            <a:r>
              <a:rPr lang="en-US" baseline="0" dirty="0" smtClean="0"/>
              <a:t> lobbying, 2.3 other prof’l services</a:t>
            </a:r>
            <a:endParaRPr lang="en-US" dirty="0"/>
          </a:p>
        </p:txBody>
      </p:sp>
      <p:sp>
        <p:nvSpPr>
          <p:cNvPr id="4" name="Slide Number Placeholder 3"/>
          <p:cNvSpPr>
            <a:spLocks noGrp="1"/>
          </p:cNvSpPr>
          <p:nvPr>
            <p:ph type="sldNum" sz="quarter" idx="10"/>
          </p:nvPr>
        </p:nvSpPr>
        <p:spPr/>
        <p:txBody>
          <a:bodyPr/>
          <a:lstStyle/>
          <a:p>
            <a:pPr>
              <a:defRPr/>
            </a:pPr>
            <a:fld id="{2D543AA2-39CA-1F41-AB4C-C846438A692E}" type="slidenum">
              <a:rPr lang="en-US" smtClean="0"/>
              <a:pPr>
                <a:defRPr/>
              </a:pPr>
              <a:t>29</a:t>
            </a:fld>
            <a:endParaRPr lang="en-US" dirty="0"/>
          </a:p>
        </p:txBody>
      </p:sp>
    </p:spTree>
    <p:extLst>
      <p:ext uri="{BB962C8B-B14F-4D97-AF65-F5344CB8AC3E}">
        <p14:creationId xmlns:p14="http://schemas.microsoft.com/office/powerpoint/2010/main" val="1374481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83306" fontAlgn="auto">
              <a:spcBef>
                <a:spcPts val="0"/>
              </a:spcBef>
              <a:spcAft>
                <a:spcPts val="0"/>
              </a:spcAft>
              <a:defRPr/>
            </a:pPr>
            <a:fld id="{D556A13F-28BC-9E49-9D0E-49492B51710C}" type="slidenum">
              <a:rPr lang="en-US">
                <a:solidFill>
                  <a:prstClr val="black"/>
                </a:solidFill>
                <a:latin typeface="Calibri"/>
                <a:ea typeface="+mn-ea"/>
                <a:cs typeface="+mn-cs"/>
              </a:rPr>
              <a:pPr defTabSz="483306" fontAlgn="auto">
                <a:spcBef>
                  <a:spcPts val="0"/>
                </a:spcBef>
                <a:spcAft>
                  <a:spcPts val="0"/>
                </a:spcAft>
                <a:defRPr/>
              </a:pPr>
              <a:t>31</a:t>
            </a:fld>
            <a:endParaRPr lang="en-US" dirty="0">
              <a:solidFill>
                <a:prstClr val="black"/>
              </a:solidFill>
              <a:latin typeface="Calibri"/>
              <a:ea typeface="+mn-ea"/>
              <a:cs typeface="+mn-cs"/>
            </a:endParaRPr>
          </a:p>
        </p:txBody>
      </p:sp>
    </p:spTree>
    <p:extLst>
      <p:ext uri="{BB962C8B-B14F-4D97-AF65-F5344CB8AC3E}">
        <p14:creationId xmlns:p14="http://schemas.microsoft.com/office/powerpoint/2010/main" val="37328337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83306" fontAlgn="auto">
              <a:spcBef>
                <a:spcPts val="0"/>
              </a:spcBef>
              <a:spcAft>
                <a:spcPts val="0"/>
              </a:spcAft>
              <a:defRPr/>
            </a:pPr>
            <a:fld id="{D556A13F-28BC-9E49-9D0E-49492B51710C}" type="slidenum">
              <a:rPr lang="en-US">
                <a:solidFill>
                  <a:prstClr val="black"/>
                </a:solidFill>
                <a:latin typeface="Calibri"/>
                <a:ea typeface="+mn-ea"/>
                <a:cs typeface="+mn-cs"/>
              </a:rPr>
              <a:pPr defTabSz="483306" fontAlgn="auto">
                <a:spcBef>
                  <a:spcPts val="0"/>
                </a:spcBef>
                <a:spcAft>
                  <a:spcPts val="0"/>
                </a:spcAft>
                <a:defRPr/>
              </a:pPr>
              <a:t>38</a:t>
            </a:fld>
            <a:endParaRPr lang="en-US" dirty="0">
              <a:solidFill>
                <a:prstClr val="black"/>
              </a:solidFill>
              <a:latin typeface="Calibri"/>
              <a:ea typeface="+mn-ea"/>
              <a:cs typeface="+mn-cs"/>
            </a:endParaRPr>
          </a:p>
        </p:txBody>
      </p:sp>
    </p:spTree>
    <p:extLst>
      <p:ext uri="{BB962C8B-B14F-4D97-AF65-F5344CB8AC3E}">
        <p14:creationId xmlns:p14="http://schemas.microsoft.com/office/powerpoint/2010/main" val="3732833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486974"/>
            <a:ext cx="2133600" cy="365125"/>
          </a:xfrm>
        </p:spPr>
        <p:txBody>
          <a:bodyPr/>
          <a:lstStyle>
            <a:lvl1pPr>
              <a:defRPr sz="800">
                <a:latin typeface="Georgia" panose="02040502050405020303" pitchFamily="18" charset="0"/>
              </a:defRPr>
            </a:lvl1pPr>
          </a:lstStyle>
          <a:p>
            <a:fld id="{ABA8286E-D2FC-493E-8AC2-BAC16B1037B5}" type="datetimeFigureOut">
              <a:rPr lang="en-US" smtClean="0"/>
              <a:pPr/>
              <a:t>6/21/18</a:t>
            </a:fld>
            <a:endParaRPr lang="en-US" dirty="0"/>
          </a:p>
        </p:txBody>
      </p:sp>
      <p:sp>
        <p:nvSpPr>
          <p:cNvPr id="5" name="Footer Placeholder 4"/>
          <p:cNvSpPr>
            <a:spLocks noGrp="1"/>
          </p:cNvSpPr>
          <p:nvPr>
            <p:ph type="ftr" sz="quarter" idx="11"/>
          </p:nvPr>
        </p:nvSpPr>
        <p:spPr>
          <a:xfrm>
            <a:off x="3124200" y="6486974"/>
            <a:ext cx="2895600" cy="365125"/>
          </a:xfrm>
        </p:spPr>
        <p:txBody>
          <a:bodyPr/>
          <a:lstStyle>
            <a:lvl1pPr>
              <a:defRPr sz="800">
                <a:latin typeface="Georgia" panose="02040502050405020303" pitchFamily="18" charset="0"/>
              </a:defRPr>
            </a:lvl1pPr>
          </a:lstStyle>
          <a:p>
            <a:endParaRPr lang="en-US" dirty="0"/>
          </a:p>
        </p:txBody>
      </p:sp>
      <p:sp>
        <p:nvSpPr>
          <p:cNvPr id="6" name="Slide Number Placeholder 5"/>
          <p:cNvSpPr>
            <a:spLocks noGrp="1"/>
          </p:cNvSpPr>
          <p:nvPr>
            <p:ph type="sldNum" sz="quarter" idx="12"/>
          </p:nvPr>
        </p:nvSpPr>
        <p:spPr>
          <a:xfrm>
            <a:off x="6553200" y="6486974"/>
            <a:ext cx="2133600" cy="365125"/>
          </a:xfrm>
        </p:spPr>
        <p:txBody>
          <a:bodyPr/>
          <a:lstStyle>
            <a:lvl1pPr>
              <a:defRPr sz="800">
                <a:latin typeface="Georgia" panose="02040502050405020303" pitchFamily="18" charset="0"/>
              </a:defRPr>
            </a:lvl1pPr>
          </a:lstStyle>
          <a:p>
            <a:fld id="{E57A2AAF-26D6-4D05-931A-F35EA018F1D8}" type="slidenum">
              <a:rPr lang="en-US" smtClean="0"/>
              <a:pPr/>
              <a:t>‹#›</a:t>
            </a:fld>
            <a:endParaRPr lang="en-US" dirty="0"/>
          </a:p>
        </p:txBody>
      </p:sp>
    </p:spTree>
    <p:extLst>
      <p:ext uri="{BB962C8B-B14F-4D97-AF65-F5344CB8AC3E}">
        <p14:creationId xmlns:p14="http://schemas.microsoft.com/office/powerpoint/2010/main" val="3946834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A8286E-D2FC-493E-8AC2-BAC16B1037B5}" type="datetimeFigureOut">
              <a:rPr lang="en-US" smtClean="0"/>
              <a:t>6/21/18</a:t>
            </a:fld>
            <a:endParaRPr lang="en-US" dirty="0"/>
          </a:p>
        </p:txBody>
      </p:sp>
      <p:sp>
        <p:nvSpPr>
          <p:cNvPr id="5" name="Footer Placeholder 4"/>
          <p:cNvSpPr>
            <a:spLocks noGrp="1"/>
          </p:cNvSpPr>
          <p:nvPr>
            <p:ph type="ftr" sz="quarter" idx="11"/>
          </p:nvPr>
        </p:nvSpPr>
        <p:spPr/>
        <p:txBody>
          <a:bodyPr/>
          <a:lstStyle/>
          <a:p>
            <a:pPr>
              <a:defRPr/>
            </a:pPr>
            <a:r>
              <a:rPr lang="en-US" dirty="0" smtClean="0"/>
              <a:t>Source:</a:t>
            </a:r>
            <a:endParaRPr lang="en-US" dirty="0"/>
          </a:p>
        </p:txBody>
      </p:sp>
      <p:sp>
        <p:nvSpPr>
          <p:cNvPr id="6" name="Slide Number Placeholder 5"/>
          <p:cNvSpPr>
            <a:spLocks noGrp="1"/>
          </p:cNvSpPr>
          <p:nvPr>
            <p:ph type="sldNum" sz="quarter" idx="12"/>
          </p:nvPr>
        </p:nvSpPr>
        <p:spPr/>
        <p:txBody>
          <a:bodyPr/>
          <a:lstStyle/>
          <a:p>
            <a:fld id="{E57A2AAF-26D6-4D05-931A-F35EA018F1D8}" type="slidenum">
              <a:rPr lang="en-US" smtClean="0"/>
              <a:t>‹#›</a:t>
            </a:fld>
            <a:endParaRPr lang="en-US" dirty="0"/>
          </a:p>
        </p:txBody>
      </p:sp>
    </p:spTree>
    <p:extLst>
      <p:ext uri="{BB962C8B-B14F-4D97-AF65-F5344CB8AC3E}">
        <p14:creationId xmlns:p14="http://schemas.microsoft.com/office/powerpoint/2010/main" val="256902491"/>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A8286E-D2FC-493E-8AC2-BAC16B1037B5}" type="datetimeFigureOut">
              <a:rPr lang="en-US" smtClean="0"/>
              <a:t>6/21/18</a:t>
            </a:fld>
            <a:endParaRPr lang="en-US" dirty="0"/>
          </a:p>
        </p:txBody>
      </p:sp>
      <p:sp>
        <p:nvSpPr>
          <p:cNvPr id="5" name="Footer Placeholder 4"/>
          <p:cNvSpPr>
            <a:spLocks noGrp="1"/>
          </p:cNvSpPr>
          <p:nvPr>
            <p:ph type="ftr" sz="quarter" idx="11"/>
          </p:nvPr>
        </p:nvSpPr>
        <p:spPr/>
        <p:txBody>
          <a:bodyPr/>
          <a:lstStyle/>
          <a:p>
            <a:pPr>
              <a:defRPr/>
            </a:pPr>
            <a:r>
              <a:rPr lang="en-US" dirty="0" smtClean="0"/>
              <a:t>Source:</a:t>
            </a:r>
            <a:endParaRPr lang="en-US" dirty="0"/>
          </a:p>
        </p:txBody>
      </p:sp>
      <p:sp>
        <p:nvSpPr>
          <p:cNvPr id="6" name="Slide Number Placeholder 5"/>
          <p:cNvSpPr>
            <a:spLocks noGrp="1"/>
          </p:cNvSpPr>
          <p:nvPr>
            <p:ph type="sldNum" sz="quarter" idx="12"/>
          </p:nvPr>
        </p:nvSpPr>
        <p:spPr/>
        <p:txBody>
          <a:bodyPr/>
          <a:lstStyle/>
          <a:p>
            <a:fld id="{E57A2AAF-26D6-4D05-931A-F35EA018F1D8}" type="slidenum">
              <a:rPr lang="en-US" smtClean="0"/>
              <a:t>‹#›</a:t>
            </a:fld>
            <a:endParaRPr lang="en-US" dirty="0"/>
          </a:p>
        </p:txBody>
      </p:sp>
    </p:spTree>
    <p:extLst>
      <p:ext uri="{BB962C8B-B14F-4D97-AF65-F5344CB8AC3E}">
        <p14:creationId xmlns:p14="http://schemas.microsoft.com/office/powerpoint/2010/main" val="2521145243"/>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Slide2">
    <p:spTree>
      <p:nvGrpSpPr>
        <p:cNvPr id="1" name=""/>
        <p:cNvGrpSpPr/>
        <p:nvPr/>
      </p:nvGrpSpPr>
      <p:grpSpPr>
        <a:xfrm>
          <a:off x="0" y="0"/>
          <a:ext cx="0" cy="0"/>
          <a:chOff x="0" y="0"/>
          <a:chExt cx="0" cy="0"/>
        </a:xfrm>
      </p:grpSpPr>
      <p:sp>
        <p:nvSpPr>
          <p:cNvPr id="8" name="Title 1"/>
          <p:cNvSpPr>
            <a:spLocks noGrp="1"/>
          </p:cNvSpPr>
          <p:nvPr>
            <p:ph type="ctrTitle"/>
          </p:nvPr>
        </p:nvSpPr>
        <p:spPr>
          <a:xfrm>
            <a:off x="226272" y="691135"/>
            <a:ext cx="8689128" cy="369332"/>
          </a:xfrm>
        </p:spPr>
        <p:txBody>
          <a:bodyPr anchor="b">
            <a:noAutofit/>
          </a:bodyPr>
          <a:lstStyle>
            <a:lvl1pPr>
              <a:defRPr sz="2000" b="1" i="0" cap="none" baseline="0">
                <a:solidFill>
                  <a:schemeClr val="tx1"/>
                </a:solidFill>
              </a:defRPr>
            </a:lvl1pPr>
          </a:lstStyle>
          <a:p>
            <a:r>
              <a:rPr lang="en-US" dirty="0" smtClean="0"/>
              <a:t>Click to edit Master title style</a:t>
            </a:r>
            <a:endParaRPr lang="en-US" dirty="0"/>
          </a:p>
        </p:txBody>
      </p:sp>
      <p:sp>
        <p:nvSpPr>
          <p:cNvPr id="9" name="Subtitle 2"/>
          <p:cNvSpPr>
            <a:spLocks noGrp="1"/>
          </p:cNvSpPr>
          <p:nvPr>
            <p:ph type="subTitle" idx="13"/>
          </p:nvPr>
        </p:nvSpPr>
        <p:spPr>
          <a:xfrm>
            <a:off x="226272" y="1144588"/>
            <a:ext cx="8689128" cy="338554"/>
          </a:xfrm>
        </p:spPr>
        <p:txBody>
          <a:bodyPr anchorCtr="1">
            <a:spAutoFit/>
          </a:bodyPr>
          <a:lstStyle>
            <a:lvl1pPr marL="0" indent="0" algn="ctr">
              <a:buNone/>
              <a:defRPr sz="2200" i="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Footer Placeholder 5"/>
          <p:cNvSpPr>
            <a:spLocks noGrp="1"/>
          </p:cNvSpPr>
          <p:nvPr>
            <p:ph type="ftr" sz="quarter" idx="3"/>
          </p:nvPr>
        </p:nvSpPr>
        <p:spPr>
          <a:xfrm>
            <a:off x="228600" y="6642894"/>
            <a:ext cx="7680325" cy="153987"/>
          </a:xfrm>
          <a:prstGeom prst="rect">
            <a:avLst/>
          </a:prstGeom>
        </p:spPr>
        <p:txBody>
          <a:bodyPr vert="horz" wrap="square" lIns="0" tIns="0" rIns="0" bIns="0" numCol="1" anchor="t" anchorCtr="0" compatLnSpc="1">
            <a:prstTxWarp prst="textNoShape">
              <a:avLst/>
            </a:prstTxWarp>
            <a:spAutoFit/>
          </a:bodyPr>
          <a:lstStyle>
            <a:lvl1pPr algn="l">
              <a:defRPr sz="1000" i="1">
                <a:solidFill>
                  <a:srgbClr val="000000"/>
                </a:solidFill>
                <a:latin typeface="Verdana" panose="020B0604030504040204" pitchFamily="34" charset="0"/>
                <a:ea typeface="MS PGothic" pitchFamily="34" charset="-128"/>
                <a:cs typeface="+mn-cs"/>
              </a:defRPr>
            </a:lvl1pPr>
          </a:lstStyle>
          <a:p>
            <a:pPr>
              <a:defRPr/>
            </a:pPr>
            <a:r>
              <a:rPr lang="en-US" dirty="0" smtClean="0"/>
              <a:t>Source:</a:t>
            </a:r>
            <a:endParaRPr lang="en-US" dirty="0"/>
          </a:p>
        </p:txBody>
      </p:sp>
    </p:spTree>
    <p:extLst>
      <p:ext uri="{BB962C8B-B14F-4D97-AF65-F5344CB8AC3E}">
        <p14:creationId xmlns:p14="http://schemas.microsoft.com/office/powerpoint/2010/main" val="15653993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2">
    <p:spTree>
      <p:nvGrpSpPr>
        <p:cNvPr id="1" name=""/>
        <p:cNvGrpSpPr/>
        <p:nvPr/>
      </p:nvGrpSpPr>
      <p:grpSpPr>
        <a:xfrm>
          <a:off x="0" y="0"/>
          <a:ext cx="0" cy="0"/>
          <a:chOff x="0" y="0"/>
          <a:chExt cx="0" cy="0"/>
        </a:xfrm>
      </p:grpSpPr>
      <p:sp>
        <p:nvSpPr>
          <p:cNvPr id="8" name="Title 1"/>
          <p:cNvSpPr>
            <a:spLocks noGrp="1"/>
          </p:cNvSpPr>
          <p:nvPr>
            <p:ph type="ctrTitle"/>
          </p:nvPr>
        </p:nvSpPr>
        <p:spPr>
          <a:xfrm>
            <a:off x="226272" y="691135"/>
            <a:ext cx="8689128" cy="369332"/>
          </a:xfrm>
        </p:spPr>
        <p:txBody>
          <a:bodyPr anchor="b"/>
          <a:lstStyle>
            <a:lvl1pPr>
              <a:defRPr sz="2400" b="1" i="0" cap="none" baseline="0"/>
            </a:lvl1pPr>
          </a:lstStyle>
          <a:p>
            <a:r>
              <a:rPr lang="en-US" smtClean="0"/>
              <a:t>Click to edit Master title style</a:t>
            </a:r>
            <a:endParaRPr lang="en-US" dirty="0"/>
          </a:p>
        </p:txBody>
      </p:sp>
      <p:sp>
        <p:nvSpPr>
          <p:cNvPr id="9" name="Subtitle 2"/>
          <p:cNvSpPr>
            <a:spLocks noGrp="1"/>
          </p:cNvSpPr>
          <p:nvPr>
            <p:ph type="subTitle" idx="13"/>
          </p:nvPr>
        </p:nvSpPr>
        <p:spPr>
          <a:xfrm>
            <a:off x="226272" y="1144588"/>
            <a:ext cx="8689128" cy="338554"/>
          </a:xfrm>
        </p:spPr>
        <p:txBody>
          <a:bodyPr anchorCtr="1">
            <a:spAutoFit/>
          </a:bodyPr>
          <a:lstStyle>
            <a:lvl1pPr marL="0" indent="0" algn="ctr">
              <a:buNone/>
              <a:defRPr sz="2200" i="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Footer Placeholder 5"/>
          <p:cNvSpPr>
            <a:spLocks noGrp="1"/>
          </p:cNvSpPr>
          <p:nvPr>
            <p:ph type="ftr" sz="quarter" idx="3"/>
          </p:nvPr>
        </p:nvSpPr>
        <p:spPr>
          <a:xfrm>
            <a:off x="228600" y="6642894"/>
            <a:ext cx="7680325" cy="153987"/>
          </a:xfrm>
          <a:prstGeom prst="rect">
            <a:avLst/>
          </a:prstGeom>
        </p:spPr>
        <p:txBody>
          <a:bodyPr vert="horz" wrap="square" lIns="0" tIns="0" rIns="0" bIns="0" numCol="1" anchor="t" anchorCtr="0" compatLnSpc="1">
            <a:prstTxWarp prst="textNoShape">
              <a:avLst/>
            </a:prstTxWarp>
            <a:spAutoFit/>
          </a:bodyPr>
          <a:lstStyle>
            <a:lvl1pPr algn="l">
              <a:defRPr sz="1000" i="1">
                <a:solidFill>
                  <a:srgbClr val="000000"/>
                </a:solidFill>
                <a:latin typeface="Verdana" panose="020B0604030504040204" pitchFamily="34" charset="0"/>
                <a:ea typeface="MS PGothic" pitchFamily="34" charset="-128"/>
                <a:cs typeface="+mn-cs"/>
              </a:defRPr>
            </a:lvl1pPr>
          </a:lstStyle>
          <a:p>
            <a:pPr>
              <a:defRPr/>
            </a:pPr>
            <a:r>
              <a:rPr lang="en-US" dirty="0" smtClean="0"/>
              <a:t>Source:</a:t>
            </a:r>
            <a:endParaRPr lang="en-US" dirty="0"/>
          </a:p>
        </p:txBody>
      </p:sp>
    </p:spTree>
    <p:extLst>
      <p:ext uri="{BB962C8B-B14F-4D97-AF65-F5344CB8AC3E}">
        <p14:creationId xmlns:p14="http://schemas.microsoft.com/office/powerpoint/2010/main" val="156539936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95696"/>
            <a:ext cx="8229600" cy="338315"/>
          </a:xfrm>
        </p:spPr>
        <p:txBody>
          <a:bodyPr>
            <a:normAutofit/>
          </a:bodyPr>
          <a:lstStyle>
            <a:lvl1pPr algn="l">
              <a:defRPr sz="2000" b="1">
                <a:solidFill>
                  <a:schemeClr val="tx1"/>
                </a:solidFill>
                <a:latin typeface="Georgia" panose="02040502050405020303"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1000">
                <a:latin typeface="Georgia" panose="02040502050405020303" pitchFamily="18" charset="0"/>
              </a:defRPr>
            </a:lvl1pPr>
            <a:lvl2pPr>
              <a:defRPr sz="1000">
                <a:latin typeface="Georgia" panose="02040502050405020303" pitchFamily="18" charset="0"/>
              </a:defRPr>
            </a:lvl2pPr>
            <a:lvl3pPr>
              <a:defRPr sz="1000">
                <a:latin typeface="Georgia" panose="02040502050405020303" pitchFamily="18" charset="0"/>
              </a:defRPr>
            </a:lvl3pPr>
            <a:lvl4pPr>
              <a:defRPr sz="1000">
                <a:latin typeface="Georgia" panose="02040502050405020303" pitchFamily="18" charset="0"/>
              </a:defRPr>
            </a:lvl4pPr>
            <a:lvl5pPr>
              <a:defRPr sz="1000">
                <a:latin typeface="Georgia" panose="02040502050405020303"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BA8286E-D2FC-493E-8AC2-BAC16B1037B5}" type="datetimeFigureOut">
              <a:rPr lang="en-US" smtClean="0"/>
              <a:t>6/21/18</a:t>
            </a:fld>
            <a:endParaRPr lang="en-US" dirty="0"/>
          </a:p>
        </p:txBody>
      </p:sp>
      <p:sp>
        <p:nvSpPr>
          <p:cNvPr id="5" name="Footer Placeholder 4"/>
          <p:cNvSpPr>
            <a:spLocks noGrp="1"/>
          </p:cNvSpPr>
          <p:nvPr>
            <p:ph type="ftr" sz="quarter" idx="11"/>
          </p:nvPr>
        </p:nvSpPr>
        <p:spPr/>
        <p:txBody>
          <a:bodyPr/>
          <a:lstStyle/>
          <a:p>
            <a:pPr>
              <a:defRPr/>
            </a:pPr>
            <a:r>
              <a:rPr lang="en-US" dirty="0" smtClean="0"/>
              <a:t>Source:</a:t>
            </a:r>
            <a:endParaRPr lang="en-US" dirty="0"/>
          </a:p>
        </p:txBody>
      </p:sp>
      <p:sp>
        <p:nvSpPr>
          <p:cNvPr id="6" name="Slide Number Placeholder 5"/>
          <p:cNvSpPr>
            <a:spLocks noGrp="1"/>
          </p:cNvSpPr>
          <p:nvPr>
            <p:ph type="sldNum" sz="quarter" idx="12"/>
          </p:nvPr>
        </p:nvSpPr>
        <p:spPr/>
        <p:txBody>
          <a:bodyPr/>
          <a:lstStyle/>
          <a:p>
            <a:fld id="{E57A2AAF-26D6-4D05-931A-F35EA018F1D8}" type="slidenum">
              <a:rPr lang="en-US" smtClean="0"/>
              <a:t>‹#›</a:t>
            </a:fld>
            <a:endParaRPr lang="en-US" dirty="0"/>
          </a:p>
        </p:txBody>
      </p:sp>
    </p:spTree>
    <p:extLst>
      <p:ext uri="{BB962C8B-B14F-4D97-AF65-F5344CB8AC3E}">
        <p14:creationId xmlns:p14="http://schemas.microsoft.com/office/powerpoint/2010/main" val="3153774828"/>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A8286E-D2FC-493E-8AC2-BAC16B1037B5}" type="datetimeFigureOut">
              <a:rPr lang="en-US" smtClean="0"/>
              <a:t>6/21/18</a:t>
            </a:fld>
            <a:endParaRPr lang="en-US" dirty="0"/>
          </a:p>
        </p:txBody>
      </p:sp>
      <p:sp>
        <p:nvSpPr>
          <p:cNvPr id="5" name="Footer Placeholder 4"/>
          <p:cNvSpPr>
            <a:spLocks noGrp="1"/>
          </p:cNvSpPr>
          <p:nvPr>
            <p:ph type="ftr" sz="quarter" idx="11"/>
          </p:nvPr>
        </p:nvSpPr>
        <p:spPr/>
        <p:txBody>
          <a:bodyPr/>
          <a:lstStyle/>
          <a:p>
            <a:pPr>
              <a:defRPr/>
            </a:pPr>
            <a:r>
              <a:rPr lang="en-US" dirty="0" smtClean="0"/>
              <a:t>Source:</a:t>
            </a:r>
            <a:endParaRPr lang="en-US" dirty="0"/>
          </a:p>
        </p:txBody>
      </p:sp>
      <p:sp>
        <p:nvSpPr>
          <p:cNvPr id="6" name="Slide Number Placeholder 5"/>
          <p:cNvSpPr>
            <a:spLocks noGrp="1"/>
          </p:cNvSpPr>
          <p:nvPr>
            <p:ph type="sldNum" sz="quarter" idx="12"/>
          </p:nvPr>
        </p:nvSpPr>
        <p:spPr/>
        <p:txBody>
          <a:bodyPr/>
          <a:lstStyle/>
          <a:p>
            <a:fld id="{E57A2AAF-26D6-4D05-931A-F35EA018F1D8}" type="slidenum">
              <a:rPr lang="en-US" smtClean="0"/>
              <a:t>‹#›</a:t>
            </a:fld>
            <a:endParaRPr lang="en-US" dirty="0"/>
          </a:p>
        </p:txBody>
      </p:sp>
    </p:spTree>
    <p:extLst>
      <p:ext uri="{BB962C8B-B14F-4D97-AF65-F5344CB8AC3E}">
        <p14:creationId xmlns:p14="http://schemas.microsoft.com/office/powerpoint/2010/main" val="3416293375"/>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solidFill>
                  <a:schemeClr val="tx1">
                    <a:lumMod val="65000"/>
                    <a:lumOff val="35000"/>
                  </a:schemeClr>
                </a:solidFill>
                <a:latin typeface="Georgia" panose="02040502050405020303" pitchFamily="18"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normAutofit/>
          </a:bodyPr>
          <a:lstStyle>
            <a:lvl1pPr>
              <a:defRPr sz="1000">
                <a:latin typeface="Georgia" panose="02040502050405020303" pitchFamily="18" charset="0"/>
              </a:defRPr>
            </a:lvl1pPr>
            <a:lvl2pPr>
              <a:defRPr sz="1000">
                <a:latin typeface="Georgia" panose="02040502050405020303" pitchFamily="18" charset="0"/>
              </a:defRPr>
            </a:lvl2pPr>
            <a:lvl3pPr>
              <a:defRPr sz="1000">
                <a:latin typeface="Georgia" panose="02040502050405020303" pitchFamily="18" charset="0"/>
              </a:defRPr>
            </a:lvl3pPr>
            <a:lvl4pPr>
              <a:defRPr sz="1000">
                <a:latin typeface="Georgia" panose="02040502050405020303" pitchFamily="18" charset="0"/>
              </a:defRPr>
            </a:lvl4pPr>
            <a:lvl5pPr>
              <a:defRPr sz="1000">
                <a:latin typeface="Georgia" panose="02040502050405020303" pitchFamily="18"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normAutofit/>
          </a:bodyPr>
          <a:lstStyle>
            <a:lvl1pPr>
              <a:defRPr sz="1000">
                <a:latin typeface="Georgia" panose="02040502050405020303" pitchFamily="18" charset="0"/>
              </a:defRPr>
            </a:lvl1pPr>
            <a:lvl2pPr>
              <a:defRPr sz="1000">
                <a:latin typeface="Georgia" panose="02040502050405020303" pitchFamily="18" charset="0"/>
              </a:defRPr>
            </a:lvl2pPr>
            <a:lvl3pPr>
              <a:defRPr sz="1000">
                <a:latin typeface="Georgia" panose="02040502050405020303" pitchFamily="18" charset="0"/>
              </a:defRPr>
            </a:lvl3pPr>
            <a:lvl4pPr>
              <a:defRPr sz="1000">
                <a:latin typeface="Georgia" panose="02040502050405020303" pitchFamily="18" charset="0"/>
              </a:defRPr>
            </a:lvl4pPr>
            <a:lvl5pPr>
              <a:defRPr sz="1000">
                <a:latin typeface="Georgia" panose="02040502050405020303" pitchFamily="18"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BA8286E-D2FC-493E-8AC2-BAC16B1037B5}" type="datetimeFigureOut">
              <a:rPr lang="en-US" smtClean="0"/>
              <a:t>6/21/18</a:t>
            </a:fld>
            <a:endParaRPr lang="en-US" dirty="0"/>
          </a:p>
        </p:txBody>
      </p:sp>
      <p:sp>
        <p:nvSpPr>
          <p:cNvPr id="6" name="Footer Placeholder 5"/>
          <p:cNvSpPr>
            <a:spLocks noGrp="1"/>
          </p:cNvSpPr>
          <p:nvPr>
            <p:ph type="ftr" sz="quarter" idx="11"/>
          </p:nvPr>
        </p:nvSpPr>
        <p:spPr/>
        <p:txBody>
          <a:bodyPr/>
          <a:lstStyle/>
          <a:p>
            <a:pPr>
              <a:defRPr/>
            </a:pPr>
            <a:r>
              <a:rPr lang="en-US" dirty="0" smtClean="0"/>
              <a:t>Source:</a:t>
            </a:r>
            <a:endParaRPr lang="en-US" dirty="0"/>
          </a:p>
        </p:txBody>
      </p:sp>
      <p:sp>
        <p:nvSpPr>
          <p:cNvPr id="7" name="Slide Number Placeholder 6"/>
          <p:cNvSpPr>
            <a:spLocks noGrp="1"/>
          </p:cNvSpPr>
          <p:nvPr>
            <p:ph type="sldNum" sz="quarter" idx="12"/>
          </p:nvPr>
        </p:nvSpPr>
        <p:spPr/>
        <p:txBody>
          <a:bodyPr/>
          <a:lstStyle/>
          <a:p>
            <a:fld id="{E57A2AAF-26D6-4D05-931A-F35EA018F1D8}" type="slidenum">
              <a:rPr lang="en-US" smtClean="0"/>
              <a:t>‹#›</a:t>
            </a:fld>
            <a:endParaRPr lang="en-US" dirty="0"/>
          </a:p>
        </p:txBody>
      </p:sp>
    </p:spTree>
    <p:extLst>
      <p:ext uri="{BB962C8B-B14F-4D97-AF65-F5344CB8AC3E}">
        <p14:creationId xmlns:p14="http://schemas.microsoft.com/office/powerpoint/2010/main" val="3173000728"/>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solidFill>
                  <a:schemeClr val="tx1">
                    <a:lumMod val="65000"/>
                    <a:lumOff val="35000"/>
                  </a:schemeClr>
                </a:solidFill>
                <a:latin typeface="Georgia" panose="02040502050405020303" pitchFamily="18" charset="0"/>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1200" b="1">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1000">
                <a:latin typeface="Georgia" panose="02040502050405020303" pitchFamily="18" charset="0"/>
              </a:defRPr>
            </a:lvl1pPr>
            <a:lvl2pPr>
              <a:defRPr sz="1000">
                <a:latin typeface="Georgia" panose="02040502050405020303" pitchFamily="18" charset="0"/>
              </a:defRPr>
            </a:lvl2pPr>
            <a:lvl3pPr>
              <a:defRPr sz="1000">
                <a:latin typeface="Georgia" panose="02040502050405020303" pitchFamily="18" charset="0"/>
              </a:defRPr>
            </a:lvl3pPr>
            <a:lvl4pPr>
              <a:defRPr sz="1000">
                <a:latin typeface="Georgia" panose="02040502050405020303" pitchFamily="18" charset="0"/>
              </a:defRPr>
            </a:lvl4pPr>
            <a:lvl5pPr>
              <a:defRPr sz="1000">
                <a:latin typeface="Georgia" panose="02040502050405020303" pitchFamily="18"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a:buNone/>
              <a:defRPr sz="1200" b="1">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1000">
                <a:latin typeface="Georgia" panose="02040502050405020303" pitchFamily="18" charset="0"/>
              </a:defRPr>
            </a:lvl1pPr>
            <a:lvl2pPr>
              <a:defRPr sz="1000">
                <a:latin typeface="Georgia" panose="02040502050405020303" pitchFamily="18" charset="0"/>
              </a:defRPr>
            </a:lvl2pPr>
            <a:lvl3pPr>
              <a:defRPr sz="1000">
                <a:latin typeface="Georgia" panose="02040502050405020303" pitchFamily="18" charset="0"/>
              </a:defRPr>
            </a:lvl3pPr>
            <a:lvl4pPr>
              <a:defRPr sz="1000">
                <a:latin typeface="Georgia" panose="02040502050405020303" pitchFamily="18" charset="0"/>
              </a:defRPr>
            </a:lvl4pPr>
            <a:lvl5pPr>
              <a:defRPr sz="1000">
                <a:latin typeface="Georgia" panose="02040502050405020303" pitchFamily="18"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BA8286E-D2FC-493E-8AC2-BAC16B1037B5}" type="datetimeFigureOut">
              <a:rPr lang="en-US" smtClean="0"/>
              <a:t>6/21/18</a:t>
            </a:fld>
            <a:endParaRPr lang="en-US" dirty="0"/>
          </a:p>
        </p:txBody>
      </p:sp>
      <p:sp>
        <p:nvSpPr>
          <p:cNvPr id="8" name="Footer Placeholder 7"/>
          <p:cNvSpPr>
            <a:spLocks noGrp="1"/>
          </p:cNvSpPr>
          <p:nvPr>
            <p:ph type="ftr" sz="quarter" idx="11"/>
          </p:nvPr>
        </p:nvSpPr>
        <p:spPr/>
        <p:txBody>
          <a:bodyPr/>
          <a:lstStyle/>
          <a:p>
            <a:pPr>
              <a:defRPr/>
            </a:pPr>
            <a:r>
              <a:rPr lang="en-US" dirty="0" smtClean="0"/>
              <a:t>Source:</a:t>
            </a:r>
            <a:endParaRPr lang="en-US" dirty="0"/>
          </a:p>
        </p:txBody>
      </p:sp>
      <p:sp>
        <p:nvSpPr>
          <p:cNvPr id="9" name="Slide Number Placeholder 8"/>
          <p:cNvSpPr>
            <a:spLocks noGrp="1"/>
          </p:cNvSpPr>
          <p:nvPr>
            <p:ph type="sldNum" sz="quarter" idx="12"/>
          </p:nvPr>
        </p:nvSpPr>
        <p:spPr/>
        <p:txBody>
          <a:bodyPr/>
          <a:lstStyle/>
          <a:p>
            <a:fld id="{E57A2AAF-26D6-4D05-931A-F35EA018F1D8}" type="slidenum">
              <a:rPr lang="en-US" smtClean="0"/>
              <a:t>‹#›</a:t>
            </a:fld>
            <a:endParaRPr lang="en-US" dirty="0"/>
          </a:p>
        </p:txBody>
      </p:sp>
    </p:spTree>
    <p:extLst>
      <p:ext uri="{BB962C8B-B14F-4D97-AF65-F5344CB8AC3E}">
        <p14:creationId xmlns:p14="http://schemas.microsoft.com/office/powerpoint/2010/main" val="85523754"/>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solidFill>
                  <a:schemeClr val="tx1">
                    <a:lumMod val="65000"/>
                    <a:lumOff val="35000"/>
                  </a:schemeClr>
                </a:solidFill>
                <a:latin typeface="Georgia" panose="02040502050405020303"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BA8286E-D2FC-493E-8AC2-BAC16B1037B5}" type="datetimeFigureOut">
              <a:rPr lang="en-US" smtClean="0"/>
              <a:t>6/21/18</a:t>
            </a:fld>
            <a:endParaRPr lang="en-US" dirty="0"/>
          </a:p>
        </p:txBody>
      </p:sp>
      <p:sp>
        <p:nvSpPr>
          <p:cNvPr id="4" name="Footer Placeholder 3"/>
          <p:cNvSpPr>
            <a:spLocks noGrp="1"/>
          </p:cNvSpPr>
          <p:nvPr>
            <p:ph type="ftr" sz="quarter" idx="11"/>
          </p:nvPr>
        </p:nvSpPr>
        <p:spPr/>
        <p:txBody>
          <a:bodyPr/>
          <a:lstStyle/>
          <a:p>
            <a:pPr>
              <a:defRPr/>
            </a:pPr>
            <a:r>
              <a:rPr lang="en-US" dirty="0" smtClean="0"/>
              <a:t>Source:</a:t>
            </a:r>
            <a:endParaRPr lang="en-US" dirty="0"/>
          </a:p>
        </p:txBody>
      </p:sp>
      <p:sp>
        <p:nvSpPr>
          <p:cNvPr id="5" name="Slide Number Placeholder 4"/>
          <p:cNvSpPr>
            <a:spLocks noGrp="1"/>
          </p:cNvSpPr>
          <p:nvPr>
            <p:ph type="sldNum" sz="quarter" idx="12"/>
          </p:nvPr>
        </p:nvSpPr>
        <p:spPr/>
        <p:txBody>
          <a:bodyPr/>
          <a:lstStyle/>
          <a:p>
            <a:fld id="{E57A2AAF-26D6-4D05-931A-F35EA018F1D8}" type="slidenum">
              <a:rPr lang="en-US" smtClean="0"/>
              <a:t>‹#›</a:t>
            </a:fld>
            <a:endParaRPr lang="en-US" dirty="0"/>
          </a:p>
        </p:txBody>
      </p:sp>
    </p:spTree>
    <p:extLst>
      <p:ext uri="{BB962C8B-B14F-4D97-AF65-F5344CB8AC3E}">
        <p14:creationId xmlns:p14="http://schemas.microsoft.com/office/powerpoint/2010/main" val="2460827818"/>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05623C-1296-4C07-924B-D1BBD93CAAA1}" type="datetimeFigureOut">
              <a:rPr lang="en-US" smtClean="0"/>
              <a:pPr/>
              <a:t>6/21/18</a:t>
            </a:fld>
            <a:endParaRPr lang="en-US" dirty="0"/>
          </a:p>
        </p:txBody>
      </p:sp>
      <p:sp>
        <p:nvSpPr>
          <p:cNvPr id="3" name="Footer Placeholder 2"/>
          <p:cNvSpPr>
            <a:spLocks noGrp="1"/>
          </p:cNvSpPr>
          <p:nvPr>
            <p:ph type="ftr" sz="quarter" idx="11"/>
          </p:nvPr>
        </p:nvSpPr>
        <p:spPr/>
        <p:txBody>
          <a:bodyPr/>
          <a:lstStyle/>
          <a:p>
            <a:pPr>
              <a:defRPr/>
            </a:pPr>
            <a:r>
              <a:rPr lang="en-US" dirty="0" smtClean="0"/>
              <a:t>Source:</a:t>
            </a:r>
            <a:endParaRPr lang="en-US" dirty="0"/>
          </a:p>
        </p:txBody>
      </p:sp>
      <p:sp>
        <p:nvSpPr>
          <p:cNvPr id="4" name="Slide Number Placeholder 3"/>
          <p:cNvSpPr>
            <a:spLocks noGrp="1"/>
          </p:cNvSpPr>
          <p:nvPr>
            <p:ph type="sldNum" sz="quarter" idx="12"/>
          </p:nvPr>
        </p:nvSpPr>
        <p:spPr/>
        <p:txBody>
          <a:bodyPr/>
          <a:lstStyle/>
          <a:p>
            <a:fld id="{E57A2AAF-26D6-4D05-931A-F35EA018F1D8}" type="slidenum">
              <a:rPr lang="en-US" smtClean="0"/>
              <a:t>‹#›</a:t>
            </a:fld>
            <a:endParaRPr lang="en-US" dirty="0"/>
          </a:p>
        </p:txBody>
      </p:sp>
    </p:spTree>
    <p:extLst>
      <p:ext uri="{BB962C8B-B14F-4D97-AF65-F5344CB8AC3E}">
        <p14:creationId xmlns:p14="http://schemas.microsoft.com/office/powerpoint/2010/main" val="2589029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normAutofit/>
          </a:bodyPr>
          <a:lstStyle>
            <a:lvl1pPr algn="l">
              <a:defRPr sz="1200" b="1">
                <a:latin typeface="Georgia" panose="02040502050405020303"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normAutofit/>
          </a:bodyPr>
          <a:lstStyle>
            <a:lvl1pPr>
              <a:defRPr sz="1000">
                <a:latin typeface="Georgia" panose="02040502050405020303" pitchFamily="18" charset="0"/>
              </a:defRPr>
            </a:lvl1pPr>
            <a:lvl2pPr>
              <a:defRPr sz="1000">
                <a:latin typeface="Georgia" panose="02040502050405020303" pitchFamily="18" charset="0"/>
              </a:defRPr>
            </a:lvl2pPr>
            <a:lvl3pPr>
              <a:defRPr sz="1000">
                <a:latin typeface="Georgia" panose="02040502050405020303" pitchFamily="18" charset="0"/>
              </a:defRPr>
            </a:lvl3pPr>
            <a:lvl4pPr>
              <a:defRPr sz="1000">
                <a:latin typeface="Georgia" panose="02040502050405020303" pitchFamily="18" charset="0"/>
              </a:defRPr>
            </a:lvl4pPr>
            <a:lvl5pPr>
              <a:defRPr sz="1000">
                <a:latin typeface="Georgia" panose="02040502050405020303" pitchFamily="18"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normAutofit/>
          </a:bodyPr>
          <a:lstStyle>
            <a:lvl1pPr marL="0" indent="0">
              <a:buNone/>
              <a:defRPr sz="1050">
                <a:latin typeface="Georgia" panose="02040502050405020303"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A8286E-D2FC-493E-8AC2-BAC16B1037B5}" type="datetimeFigureOut">
              <a:rPr lang="en-US" smtClean="0"/>
              <a:t>6/21/18</a:t>
            </a:fld>
            <a:endParaRPr lang="en-US" dirty="0"/>
          </a:p>
        </p:txBody>
      </p:sp>
      <p:sp>
        <p:nvSpPr>
          <p:cNvPr id="6" name="Footer Placeholder 5"/>
          <p:cNvSpPr>
            <a:spLocks noGrp="1"/>
          </p:cNvSpPr>
          <p:nvPr>
            <p:ph type="ftr" sz="quarter" idx="11"/>
          </p:nvPr>
        </p:nvSpPr>
        <p:spPr/>
        <p:txBody>
          <a:bodyPr/>
          <a:lstStyle/>
          <a:p>
            <a:pPr>
              <a:defRPr/>
            </a:pPr>
            <a:r>
              <a:rPr lang="en-US" dirty="0" smtClean="0"/>
              <a:t>Source:</a:t>
            </a:r>
            <a:endParaRPr lang="en-US" dirty="0"/>
          </a:p>
        </p:txBody>
      </p:sp>
      <p:sp>
        <p:nvSpPr>
          <p:cNvPr id="7" name="Slide Number Placeholder 6"/>
          <p:cNvSpPr>
            <a:spLocks noGrp="1"/>
          </p:cNvSpPr>
          <p:nvPr>
            <p:ph type="sldNum" sz="quarter" idx="12"/>
          </p:nvPr>
        </p:nvSpPr>
        <p:spPr/>
        <p:txBody>
          <a:bodyPr/>
          <a:lstStyle/>
          <a:p>
            <a:fld id="{E57A2AAF-26D6-4D05-931A-F35EA018F1D8}" type="slidenum">
              <a:rPr lang="en-US" smtClean="0"/>
              <a:t>‹#›</a:t>
            </a:fld>
            <a:endParaRPr lang="en-US" dirty="0"/>
          </a:p>
        </p:txBody>
      </p:sp>
    </p:spTree>
    <p:extLst>
      <p:ext uri="{BB962C8B-B14F-4D97-AF65-F5344CB8AC3E}">
        <p14:creationId xmlns:p14="http://schemas.microsoft.com/office/powerpoint/2010/main" val="965192718"/>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A8286E-D2FC-493E-8AC2-BAC16B1037B5}" type="datetimeFigureOut">
              <a:rPr lang="en-US" smtClean="0"/>
              <a:t>6/21/18</a:t>
            </a:fld>
            <a:endParaRPr lang="en-US" dirty="0"/>
          </a:p>
        </p:txBody>
      </p:sp>
      <p:sp>
        <p:nvSpPr>
          <p:cNvPr id="6" name="Footer Placeholder 5"/>
          <p:cNvSpPr>
            <a:spLocks noGrp="1"/>
          </p:cNvSpPr>
          <p:nvPr>
            <p:ph type="ftr" sz="quarter" idx="11"/>
          </p:nvPr>
        </p:nvSpPr>
        <p:spPr/>
        <p:txBody>
          <a:bodyPr/>
          <a:lstStyle/>
          <a:p>
            <a:pPr>
              <a:defRPr/>
            </a:pPr>
            <a:r>
              <a:rPr lang="en-US" dirty="0" smtClean="0"/>
              <a:t>Source:</a:t>
            </a:r>
            <a:endParaRPr lang="en-US" dirty="0"/>
          </a:p>
        </p:txBody>
      </p:sp>
      <p:sp>
        <p:nvSpPr>
          <p:cNvPr id="7" name="Slide Number Placeholder 6"/>
          <p:cNvSpPr>
            <a:spLocks noGrp="1"/>
          </p:cNvSpPr>
          <p:nvPr>
            <p:ph type="sldNum" sz="quarter" idx="12"/>
          </p:nvPr>
        </p:nvSpPr>
        <p:spPr/>
        <p:txBody>
          <a:bodyPr/>
          <a:lstStyle/>
          <a:p>
            <a:fld id="{E57A2AAF-26D6-4D05-931A-F35EA018F1D8}" type="slidenum">
              <a:rPr lang="en-US" smtClean="0"/>
              <a:t>‹#›</a:t>
            </a:fld>
            <a:endParaRPr lang="en-US" dirty="0"/>
          </a:p>
        </p:txBody>
      </p:sp>
    </p:spTree>
    <p:extLst>
      <p:ext uri="{BB962C8B-B14F-4D97-AF65-F5344CB8AC3E}">
        <p14:creationId xmlns:p14="http://schemas.microsoft.com/office/powerpoint/2010/main" val="3997800690"/>
      </p:ext>
    </p:extLst>
  </p:cSld>
  <p:clrMapOvr>
    <a:masterClrMapping/>
  </p:clrMapOvr>
  <p:hf hdr="0" dt="0"/>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497022"/>
            <a:ext cx="2133600" cy="365125"/>
          </a:xfrm>
          <a:prstGeom prst="rect">
            <a:avLst/>
          </a:prstGeom>
        </p:spPr>
        <p:txBody>
          <a:bodyPr vert="horz" lIns="91440" tIns="45720" rIns="91440" bIns="45720" rtlCol="0" anchor="ctr"/>
          <a:lstStyle>
            <a:lvl1pPr algn="l">
              <a:defRPr sz="800">
                <a:solidFill>
                  <a:schemeClr val="tx1">
                    <a:tint val="75000"/>
                  </a:schemeClr>
                </a:solidFill>
                <a:latin typeface="Georgia" panose="02040502050405020303" pitchFamily="18" charset="0"/>
              </a:defRPr>
            </a:lvl1pPr>
          </a:lstStyle>
          <a:p>
            <a:fld id="{ABA8286E-D2FC-493E-8AC2-BAC16B1037B5}" type="datetimeFigureOut">
              <a:rPr lang="en-US" smtClean="0"/>
              <a:pPr/>
              <a:t>6/21/18</a:t>
            </a:fld>
            <a:endParaRPr lang="en-US" dirty="0"/>
          </a:p>
        </p:txBody>
      </p:sp>
      <p:sp>
        <p:nvSpPr>
          <p:cNvPr id="5" name="Footer Placeholder 4"/>
          <p:cNvSpPr>
            <a:spLocks noGrp="1"/>
          </p:cNvSpPr>
          <p:nvPr>
            <p:ph type="ftr" sz="quarter" idx="3"/>
          </p:nvPr>
        </p:nvSpPr>
        <p:spPr>
          <a:xfrm>
            <a:off x="3124200" y="6497022"/>
            <a:ext cx="2895600" cy="365125"/>
          </a:xfrm>
          <a:prstGeom prst="rect">
            <a:avLst/>
          </a:prstGeom>
        </p:spPr>
        <p:txBody>
          <a:bodyPr vert="horz" lIns="91440" tIns="45720" rIns="91440" bIns="45720" rtlCol="0" anchor="ctr"/>
          <a:lstStyle>
            <a:lvl1pPr algn="ctr">
              <a:defRPr sz="800">
                <a:solidFill>
                  <a:schemeClr val="tx1">
                    <a:tint val="75000"/>
                  </a:schemeClr>
                </a:solidFill>
                <a:latin typeface="Georgia" panose="02040502050405020303" pitchFamily="18" charset="0"/>
              </a:defRPr>
            </a:lvl1pPr>
          </a:lstStyle>
          <a:p>
            <a:pPr>
              <a:defRPr/>
            </a:pPr>
            <a:r>
              <a:rPr lang="en-US" dirty="0" smtClean="0"/>
              <a:t>Source:</a:t>
            </a:r>
            <a:endParaRPr lang="en-US" dirty="0"/>
          </a:p>
        </p:txBody>
      </p:sp>
      <p:sp>
        <p:nvSpPr>
          <p:cNvPr id="6" name="Slide Number Placeholder 5"/>
          <p:cNvSpPr>
            <a:spLocks noGrp="1"/>
          </p:cNvSpPr>
          <p:nvPr>
            <p:ph type="sldNum" sz="quarter" idx="4"/>
          </p:nvPr>
        </p:nvSpPr>
        <p:spPr>
          <a:xfrm>
            <a:off x="6553200" y="6497022"/>
            <a:ext cx="2133600" cy="365125"/>
          </a:xfrm>
          <a:prstGeom prst="rect">
            <a:avLst/>
          </a:prstGeom>
        </p:spPr>
        <p:txBody>
          <a:bodyPr vert="horz" lIns="91440" tIns="45720" rIns="91440" bIns="45720" rtlCol="0" anchor="ctr"/>
          <a:lstStyle>
            <a:lvl1pPr algn="r">
              <a:defRPr sz="800">
                <a:solidFill>
                  <a:schemeClr val="tx1">
                    <a:tint val="75000"/>
                  </a:schemeClr>
                </a:solidFill>
                <a:latin typeface="Georgia" panose="02040502050405020303" pitchFamily="18" charset="0"/>
              </a:defRPr>
            </a:lvl1pPr>
          </a:lstStyle>
          <a:p>
            <a:fld id="{E57A2AAF-26D6-4D05-931A-F35EA018F1D8}" type="slidenum">
              <a:rPr lang="en-US" smtClean="0"/>
              <a:pPr/>
              <a:t>‹#›</a:t>
            </a:fld>
            <a:endParaRPr lang="en-US" dirty="0"/>
          </a:p>
        </p:txBody>
      </p:sp>
      <p:cxnSp>
        <p:nvCxnSpPr>
          <p:cNvPr id="7" name="Straight Connector 6"/>
          <p:cNvCxnSpPr/>
          <p:nvPr userDrawn="1"/>
        </p:nvCxnSpPr>
        <p:spPr>
          <a:xfrm>
            <a:off x="114300" y="457200"/>
            <a:ext cx="8915400" cy="1588"/>
          </a:xfrm>
          <a:prstGeom prst="line">
            <a:avLst/>
          </a:prstGeom>
          <a:ln w="9525" cap="flat" cmpd="sng" algn="ctr">
            <a:solidFill>
              <a:srgbClr val="4D4D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114300" y="6397718"/>
            <a:ext cx="8915400" cy="1587"/>
          </a:xfrm>
          <a:prstGeom prst="line">
            <a:avLst/>
          </a:prstGeom>
          <a:ln w="9525" cap="flat" cmpd="sng" algn="ctr">
            <a:solidFill>
              <a:srgbClr val="4D4D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920760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691" r:id="rId13"/>
  </p:sldLayoutIdLst>
  <p:hf hdr="0" dt="0"/>
  <p:txStyles>
    <p:titleStyle>
      <a:lvl1pPr algn="l" defTabSz="914400" rtl="0" eaLnBrk="1" latinLnBrk="0" hangingPunct="1">
        <a:spcBef>
          <a:spcPct val="0"/>
        </a:spcBef>
        <a:buNone/>
        <a:defRPr sz="3200" kern="1200">
          <a:solidFill>
            <a:schemeClr val="tx1">
              <a:lumMod val="65000"/>
              <a:lumOff val="35000"/>
            </a:schemeClr>
          </a:solidFill>
          <a:latin typeface="Georgia" panose="02040502050405020303"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1000" kern="1200">
          <a:solidFill>
            <a:schemeClr val="tx1"/>
          </a:solidFill>
          <a:latin typeface="Georgia" panose="02040502050405020303"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1000" kern="1200">
          <a:solidFill>
            <a:schemeClr val="tx1"/>
          </a:solidFill>
          <a:latin typeface="Georgia" panose="02040502050405020303"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000" kern="1200">
          <a:solidFill>
            <a:schemeClr val="tx1"/>
          </a:solidFill>
          <a:latin typeface="Georgia" panose="02040502050405020303"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000" kern="1200">
          <a:solidFill>
            <a:schemeClr val="tx1"/>
          </a:solidFill>
          <a:latin typeface="Georgia" panose="02040502050405020303"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000" kern="1200">
          <a:solidFill>
            <a:schemeClr val="tx1"/>
          </a:solidFill>
          <a:latin typeface="Georgia" panose="02040502050405020303"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chart" Target="../charts/chart10.xml"/><Relationship Id="rId4" Type="http://schemas.openxmlformats.org/officeDocument/2006/relationships/image" Target="../media/image1.png"/><Relationship Id="rId1" Type="http://schemas.openxmlformats.org/officeDocument/2006/relationships/slideLayout" Target="../slideLayouts/slideLayout12.xml"/><Relationship Id="rId2" Type="http://schemas.openxmlformats.org/officeDocument/2006/relationships/chart" Target="../charts/chart9.xml"/></Relationships>
</file>

<file path=ppt/slides/_rels/slide11.xml.rels><?xml version="1.0" encoding="UTF-8" standalone="yes"?>
<Relationships xmlns="http://schemas.openxmlformats.org/package/2006/relationships"><Relationship Id="rId3" Type="http://schemas.openxmlformats.org/officeDocument/2006/relationships/chart" Target="../charts/chart12.xml"/><Relationship Id="rId4" Type="http://schemas.openxmlformats.org/officeDocument/2006/relationships/image" Target="../media/image1.png"/><Relationship Id="rId1" Type="http://schemas.openxmlformats.org/officeDocument/2006/relationships/slideLayout" Target="../slideLayouts/slideLayout12.xml"/><Relationship Id="rId2" Type="http://schemas.openxmlformats.org/officeDocument/2006/relationships/chart" Target="../charts/char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chart" Target="../charts/chart13.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1" Type="http://schemas.openxmlformats.org/officeDocument/2006/relationships/slideLayout" Target="../slideLayouts/slideLayout12.xml"/><Relationship Id="rId2" Type="http://schemas.openxmlformats.org/officeDocument/2006/relationships/chart" Target="../charts/char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5.png"/><Relationship Id="rId7" Type="http://schemas.openxmlformats.org/officeDocument/2006/relationships/image" Target="../media/image16.png"/><Relationship Id="rId8" Type="http://schemas.openxmlformats.org/officeDocument/2006/relationships/image" Target="../media/image14.png"/><Relationship Id="rId1" Type="http://schemas.openxmlformats.org/officeDocument/2006/relationships/slideLayout" Target="../slideLayouts/slideLayout12.xml"/><Relationship Id="rId2" Type="http://schemas.openxmlformats.org/officeDocument/2006/relationships/chart" Target="../charts/char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 Id="rId1" Type="http://schemas.openxmlformats.org/officeDocument/2006/relationships/slideLayout" Target="../slideLayouts/slideLayout12.xml"/><Relationship Id="rId2"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chart" Target="../charts/chart16.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chart" Target="../charts/chart18.xml"/><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3.png"/><Relationship Id="rId7" Type="http://schemas.openxmlformats.org/officeDocument/2006/relationships/image" Target="../media/image24.png"/><Relationship Id="rId8" Type="http://schemas.openxmlformats.org/officeDocument/2006/relationships/image" Target="../media/image25.png"/><Relationship Id="rId9" Type="http://schemas.openxmlformats.org/officeDocument/2006/relationships/image" Target="../media/image26.png"/><Relationship Id="rId10" Type="http://schemas.openxmlformats.org/officeDocument/2006/relationships/image" Target="../media/image1.png"/><Relationship Id="rId1" Type="http://schemas.openxmlformats.org/officeDocument/2006/relationships/slideLayout" Target="../slideLayouts/slideLayout12.xml"/><Relationship Id="rId2" Type="http://schemas.openxmlformats.org/officeDocument/2006/relationships/chart" Target="../charts/chart17.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4.png"/><Relationship Id="rId7" Type="http://schemas.openxmlformats.org/officeDocument/2006/relationships/image" Target="../media/image25.png"/><Relationship Id="rId1" Type="http://schemas.openxmlformats.org/officeDocument/2006/relationships/slideLayout" Target="../slideLayouts/slideLayout12.xml"/><Relationship Id="rId2"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chart" Target="../charts/chart19.xml"/><Relationship Id="rId4" Type="http://schemas.openxmlformats.org/officeDocument/2006/relationships/chart" Target="../charts/chart20.xml"/><Relationship Id="rId1" Type="http://schemas.openxmlformats.org/officeDocument/2006/relationships/slideLayout" Target="../slideLayouts/slideLayout12.xml"/><Relationship Id="rId2"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chart" Target="../charts/chart22.xml"/><Relationship Id="rId1" Type="http://schemas.openxmlformats.org/officeDocument/2006/relationships/slideLayout" Target="../slideLayouts/slideLayout12.xml"/><Relationship Id="rId2" Type="http://schemas.openxmlformats.org/officeDocument/2006/relationships/chart" Target="../charts/chart21.xml"/></Relationships>
</file>

<file path=ppt/slides/_rels/slide25.xml.rels><?xml version="1.0" encoding="UTF-8" standalone="yes"?>
<Relationships xmlns="http://schemas.openxmlformats.org/package/2006/relationships"><Relationship Id="rId3" Type="http://schemas.openxmlformats.org/officeDocument/2006/relationships/chart" Target="../charts/chart24.xml"/><Relationship Id="rId4" Type="http://schemas.openxmlformats.org/officeDocument/2006/relationships/image" Target="../media/image1.png"/><Relationship Id="rId1" Type="http://schemas.openxmlformats.org/officeDocument/2006/relationships/slideLayout" Target="../slideLayouts/slideLayout12.xml"/><Relationship Id="rId2" Type="http://schemas.openxmlformats.org/officeDocument/2006/relationships/chart" Target="../charts/chart23.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chart" Target="../charts/chart26.xml"/><Relationship Id="rId1" Type="http://schemas.openxmlformats.org/officeDocument/2006/relationships/slideLayout" Target="../slideLayouts/slideLayout12.xml"/><Relationship Id="rId2" Type="http://schemas.openxmlformats.org/officeDocument/2006/relationships/chart" Target="../charts/chart25.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chart" Target="../charts/chart27.xml"/><Relationship Id="rId5" Type="http://schemas.openxmlformats.org/officeDocument/2006/relationships/chart" Target="../charts/chart28.xml"/><Relationship Id="rId6" Type="http://schemas.openxmlformats.org/officeDocument/2006/relationships/image" Target="../media/image1.png"/><Relationship Id="rId1" Type="http://schemas.openxmlformats.org/officeDocument/2006/relationships/themeOverride" Target="../theme/themeOverride4.xml"/><Relationship Id="rId2"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chart" Target="../charts/chart30.xml"/><Relationship Id="rId4" Type="http://schemas.openxmlformats.org/officeDocument/2006/relationships/image" Target="../media/image1.png"/><Relationship Id="rId1" Type="http://schemas.openxmlformats.org/officeDocument/2006/relationships/slideLayout" Target="../slideLayouts/slideLayout12.xml"/><Relationship Id="rId2" Type="http://schemas.openxmlformats.org/officeDocument/2006/relationships/chart" Target="../charts/chart29.xml"/></Relationships>
</file>

<file path=ppt/slides/_rels/slide29.xml.rels><?xml version="1.0" encoding="UTF-8" standalone="yes"?>
<Relationships xmlns="http://schemas.openxmlformats.org/package/2006/relationships"><Relationship Id="rId3" Type="http://schemas.openxmlformats.org/officeDocument/2006/relationships/chart" Target="../charts/chart31.xml"/><Relationship Id="rId4" Type="http://schemas.openxmlformats.org/officeDocument/2006/relationships/chart" Target="../charts/chart32.xml"/><Relationship Id="rId5" Type="http://schemas.openxmlformats.org/officeDocument/2006/relationships/image" Target="../media/image1.png"/><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emf"/><Relationship Id="rId5" Type="http://schemas.openxmlformats.org/officeDocument/2006/relationships/image" Target="../media/image4.png"/><Relationship Id="rId1" Type="http://schemas.openxmlformats.org/officeDocument/2006/relationships/slideLayout" Target="../slideLayouts/slideLayout12.xml"/><Relationship Id="rId2"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png"/><Relationship Id="rId3" Type="http://schemas.openxmlformats.org/officeDocument/2006/relationships/chart" Target="../charts/chart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png"/><Relationship Id="rId3" Type="http://schemas.openxmlformats.org/officeDocument/2006/relationships/chart" Target="../charts/chart34.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 Id="rId6" Type="http://schemas.openxmlformats.org/officeDocument/2006/relationships/image" Target="../media/image30.png"/><Relationship Id="rId7" Type="http://schemas.openxmlformats.org/officeDocument/2006/relationships/image" Target="../media/image31.png"/><Relationship Id="rId8" Type="http://schemas.openxmlformats.org/officeDocument/2006/relationships/image" Target="../media/image32.png"/><Relationship Id="rId9" Type="http://schemas.openxmlformats.org/officeDocument/2006/relationships/image" Target="../media/image33.png"/><Relationship Id="rId10" Type="http://schemas.openxmlformats.org/officeDocument/2006/relationships/image" Target="../media/image34.png"/><Relationship Id="rId1" Type="http://schemas.openxmlformats.org/officeDocument/2006/relationships/slideLayout" Target="../slideLayouts/slideLayout12.xml"/><Relationship Id="rId2"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chart" Target="../charts/chart36.xml"/><Relationship Id="rId5" Type="http://schemas.openxmlformats.org/officeDocument/2006/relationships/chart" Target="../charts/chart37.xml"/><Relationship Id="rId1" Type="http://schemas.openxmlformats.org/officeDocument/2006/relationships/slideLayout" Target="../slideLayouts/slideLayout12.xml"/><Relationship Id="rId2" Type="http://schemas.openxmlformats.org/officeDocument/2006/relationships/chart" Target="../charts/chart35.xml"/></Relationships>
</file>

<file path=ppt/slides/_rels/slide37.xml.rels><?xml version="1.0" encoding="UTF-8" standalone="yes"?>
<Relationships xmlns="http://schemas.openxmlformats.org/package/2006/relationships"><Relationship Id="rId3" Type="http://schemas.openxmlformats.org/officeDocument/2006/relationships/chart" Target="../charts/chart38.xml"/><Relationship Id="rId4" Type="http://schemas.openxmlformats.org/officeDocument/2006/relationships/image" Target="../media/image35.png"/><Relationship Id="rId5" Type="http://schemas.openxmlformats.org/officeDocument/2006/relationships/image" Target="../media/image36.png"/><Relationship Id="rId6" Type="http://schemas.openxmlformats.org/officeDocument/2006/relationships/image" Target="../media/image37.png"/><Relationship Id="rId1" Type="http://schemas.openxmlformats.org/officeDocument/2006/relationships/slideLayout" Target="../slideLayouts/slideLayout12.xml"/><Relationship Id="rId2" Type="http://schemas.openxmlformats.org/officeDocument/2006/relationships/image" Target="../media/image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4" Type="http://schemas.openxmlformats.org/officeDocument/2006/relationships/image" Target="../media/image1.png"/><Relationship Id="rId1" Type="http://schemas.openxmlformats.org/officeDocument/2006/relationships/slideLayout" Target="../slideLayouts/slideLayout12.xml"/><Relationship Id="rId2" Type="http://schemas.openxmlformats.org/officeDocument/2006/relationships/chart" Target="../charts/char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4" Type="http://schemas.openxmlformats.org/officeDocument/2006/relationships/image" Target="../media/image1.png"/><Relationship Id="rId5" Type="http://schemas.openxmlformats.org/officeDocument/2006/relationships/chart" Target="../charts/chart5.xml"/><Relationship Id="rId1" Type="http://schemas.openxmlformats.org/officeDocument/2006/relationships/slideLayout" Target="../slideLayouts/slideLayout12.xml"/><Relationship Id="rId2" Type="http://schemas.openxmlformats.org/officeDocument/2006/relationships/chart" Target="../charts/char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12.xml"/><Relationship Id="rId2"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chart" Target="../charts/chart7.xml"/><Relationship Id="rId4" Type="http://schemas.openxmlformats.org/officeDocument/2006/relationships/image" Target="../media/image1.png"/><Relationship Id="rId1" Type="http://schemas.openxmlformats.org/officeDocument/2006/relationships/slideLayout" Target="../slideLayouts/slideLayout12.xml"/><Relationship Id="rId2" Type="http://schemas.openxmlformats.org/officeDocument/2006/relationships/chart" Target="../charts/chart6.xml"/></Relationships>
</file>

<file path=ppt/slides/_rels/slide9.xml.rels><?xml version="1.0" encoding="UTF-8" standalone="yes"?>
<Relationships xmlns="http://schemas.openxmlformats.org/package/2006/relationships"><Relationship Id="rId3" Type="http://schemas.openxmlformats.org/officeDocument/2006/relationships/chart" Target="../charts/chart8.xml"/><Relationship Id="rId4" Type="http://schemas.openxmlformats.org/officeDocument/2006/relationships/image" Target="../media/image1.png"/><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7"/>
          <p:cNvSpPr>
            <a:spLocks noGrp="1"/>
          </p:cNvSpPr>
          <p:nvPr>
            <p:ph type="ctrTitle"/>
          </p:nvPr>
        </p:nvSpPr>
        <p:spPr>
          <a:xfrm>
            <a:off x="404814" y="1122363"/>
            <a:ext cx="8167688" cy="1116012"/>
          </a:xfrm>
        </p:spPr>
        <p:txBody>
          <a:bodyPr>
            <a:normAutofit/>
          </a:bodyPr>
          <a:lstStyle/>
          <a:p>
            <a:r>
              <a:rPr lang="en-US" altLang="en-US" sz="3200" b="1" dirty="0" smtClean="0">
                <a:solidFill>
                  <a:schemeClr val="tx1"/>
                </a:solidFill>
                <a:latin typeface="Georgia" charset="0"/>
                <a:ea typeface="ＭＳ Ｐゴシック" charset="-128"/>
                <a:cs typeface="MS PGothic" charset="-128"/>
              </a:rPr>
              <a:t>Webinar: </a:t>
            </a:r>
            <a:r>
              <a:rPr lang="en-US" altLang="en-US" b="1" dirty="0">
                <a:solidFill>
                  <a:schemeClr val="tx1"/>
                </a:solidFill>
                <a:latin typeface="Georgia" charset="0"/>
                <a:ea typeface="ＭＳ Ｐゴシック" charset="-128"/>
                <a:cs typeface="MS PGothic" charset="-128"/>
              </a:rPr>
              <a:t>Resourcing the </a:t>
            </a:r>
            <a:r>
              <a:rPr lang="en-US" altLang="en-US" b="1" dirty="0" smtClean="0">
                <a:solidFill>
                  <a:schemeClr val="tx1"/>
                </a:solidFill>
                <a:latin typeface="Georgia" charset="0"/>
                <a:ea typeface="ＭＳ Ｐゴシック" charset="-128"/>
                <a:cs typeface="MS PGothic" charset="-128"/>
              </a:rPr>
              <a:t>government affairs function</a:t>
            </a:r>
            <a:endParaRPr lang="en-US" altLang="en-US" sz="3200" b="1" dirty="0">
              <a:solidFill>
                <a:schemeClr val="tx1"/>
              </a:solidFill>
              <a:latin typeface="Georgia" charset="0"/>
              <a:ea typeface="ＭＳ Ｐゴシック" charset="-128"/>
              <a:cs typeface="MS PGothic" charset="-128"/>
            </a:endParaRPr>
          </a:p>
        </p:txBody>
      </p:sp>
      <p:sp>
        <p:nvSpPr>
          <p:cNvPr id="6" name="Subtitle 8"/>
          <p:cNvSpPr>
            <a:spLocks noGrp="1"/>
          </p:cNvSpPr>
          <p:nvPr>
            <p:ph type="subTitle" idx="1"/>
          </p:nvPr>
        </p:nvSpPr>
        <p:spPr>
          <a:xfrm>
            <a:off x="396879" y="2259015"/>
            <a:ext cx="8143875" cy="1169987"/>
          </a:xfrm>
        </p:spPr>
        <p:txBody>
          <a:bodyPr/>
          <a:lstStyle/>
          <a:p>
            <a:pPr algn="l">
              <a:defRPr/>
            </a:pPr>
            <a:r>
              <a:rPr lang="en-US" sz="2000" dirty="0" smtClean="0"/>
              <a:t>Budgeting, headcount and investment trends for 2018 and beyond from National Journal’s resource benchmarking study</a:t>
            </a:r>
            <a:endParaRPr lang="en-US" sz="2000" dirty="0"/>
          </a:p>
        </p:txBody>
      </p:sp>
      <p:sp>
        <p:nvSpPr>
          <p:cNvPr id="7" name="TextBox 6"/>
          <p:cNvSpPr txBox="1"/>
          <p:nvPr/>
        </p:nvSpPr>
        <p:spPr>
          <a:xfrm>
            <a:off x="412749" y="4220996"/>
            <a:ext cx="4775269" cy="1015663"/>
          </a:xfrm>
          <a:prstGeom prst="rect">
            <a:avLst/>
          </a:prstGeom>
          <a:noFill/>
        </p:spPr>
        <p:txBody>
          <a:bodyPr wrap="square" rtlCol="0">
            <a:spAutoFit/>
          </a:bodyPr>
          <a:lstStyle/>
          <a:p>
            <a:pPr defTabSz="457200">
              <a:defRPr/>
            </a:pPr>
            <a:r>
              <a:rPr lang="en-US" sz="1200" b="1" dirty="0" smtClean="0">
                <a:solidFill>
                  <a:prstClr val="black"/>
                </a:solidFill>
                <a:latin typeface="Georgia"/>
                <a:ea typeface="MS PGothic" panose="020B0600070205080204" pitchFamily="34" charset="-128"/>
                <a:cs typeface="Georgia"/>
              </a:rPr>
              <a:t>October 26, </a:t>
            </a:r>
            <a:r>
              <a:rPr lang="en-US" sz="1200" b="1" dirty="0">
                <a:solidFill>
                  <a:prstClr val="black"/>
                </a:solidFill>
                <a:latin typeface="Georgia"/>
                <a:ea typeface="MS PGothic" panose="020B0600070205080204" pitchFamily="34" charset="-128"/>
                <a:cs typeface="Georgia"/>
              </a:rPr>
              <a:t>2017</a:t>
            </a:r>
          </a:p>
          <a:p>
            <a:pPr defTabSz="457200">
              <a:defRPr/>
            </a:pPr>
            <a:endParaRPr lang="en-US" sz="1200" b="1" dirty="0">
              <a:solidFill>
                <a:prstClr val="black"/>
              </a:solidFill>
              <a:latin typeface="Georgia"/>
              <a:ea typeface="MS PGothic" panose="020B0600070205080204" pitchFamily="34" charset="-128"/>
              <a:cs typeface="Georgia"/>
            </a:endParaRPr>
          </a:p>
          <a:p>
            <a:pPr defTabSz="457200">
              <a:defRPr/>
            </a:pPr>
            <a:r>
              <a:rPr lang="en-US" sz="1200" b="1" dirty="0" smtClean="0">
                <a:solidFill>
                  <a:prstClr val="black"/>
                </a:solidFill>
                <a:latin typeface="Georgia"/>
                <a:ea typeface="MS PGothic" panose="020B0600070205080204" pitchFamily="34" charset="-128"/>
                <a:cs typeface="Georgia"/>
              </a:rPr>
              <a:t>Presenter</a:t>
            </a:r>
            <a:endParaRPr lang="en-US" sz="1200" b="1" dirty="0">
              <a:solidFill>
                <a:prstClr val="black"/>
              </a:solidFill>
              <a:latin typeface="Georgia"/>
              <a:ea typeface="MS PGothic" panose="020B0600070205080204" pitchFamily="34" charset="-128"/>
              <a:cs typeface="Georgia"/>
            </a:endParaRPr>
          </a:p>
          <a:p>
            <a:pPr defTabSz="457200">
              <a:defRPr/>
            </a:pPr>
            <a:r>
              <a:rPr lang="en-US" sz="1200" i="1" dirty="0" smtClean="0">
                <a:solidFill>
                  <a:prstClr val="black"/>
                </a:solidFill>
                <a:latin typeface="Georgia"/>
                <a:ea typeface="MS PGothic" panose="020B0600070205080204" pitchFamily="34" charset="-128"/>
                <a:cs typeface="Georgia"/>
              </a:rPr>
              <a:t>Gina Kim</a:t>
            </a:r>
          </a:p>
          <a:p>
            <a:pPr defTabSz="457200">
              <a:defRPr/>
            </a:pPr>
            <a:r>
              <a:rPr lang="en-US" sz="1200" i="1" dirty="0" smtClean="0">
                <a:solidFill>
                  <a:prstClr val="black"/>
                </a:solidFill>
                <a:latin typeface="Georgia"/>
                <a:ea typeface="MS PGothic" panose="020B0600070205080204" pitchFamily="34" charset="-128"/>
                <a:cs typeface="Georgia"/>
              </a:rPr>
              <a:t>Chief Analytics Officer</a:t>
            </a:r>
            <a:endParaRPr lang="en-US" sz="1200" i="1" dirty="0">
              <a:solidFill>
                <a:prstClr val="black"/>
              </a:solidFill>
              <a:latin typeface="Georgia"/>
              <a:ea typeface="MS PGothic" panose="020B0600070205080204" pitchFamily="34" charset="-128"/>
              <a:cs typeface="Georgia"/>
            </a:endParaRPr>
          </a:p>
        </p:txBody>
      </p:sp>
      <p:pic>
        <p:nvPicPr>
          <p:cNvPr id="10" name="Picture 9" descr="Logo-NJ-leadership_council.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5983" y="156463"/>
            <a:ext cx="2263332" cy="347386"/>
          </a:xfrm>
          <a:prstGeom prst="rect">
            <a:avLst/>
          </a:prstGeom>
        </p:spPr>
      </p:pic>
      <p:sp>
        <p:nvSpPr>
          <p:cNvPr id="12" name="TextBox 11"/>
          <p:cNvSpPr txBox="1"/>
          <p:nvPr/>
        </p:nvSpPr>
        <p:spPr>
          <a:xfrm>
            <a:off x="2737040" y="6585060"/>
            <a:ext cx="3659976" cy="215444"/>
          </a:xfrm>
          <a:prstGeom prst="rect">
            <a:avLst/>
          </a:prstGeom>
          <a:noFill/>
        </p:spPr>
        <p:txBody>
          <a:bodyPr wrap="none" rtlCol="0">
            <a:spAutoFit/>
          </a:bodyPr>
          <a:lstStyle/>
          <a:p>
            <a:r>
              <a:rPr lang="en-US" sz="800" i="1" dirty="0" smtClean="0">
                <a:latin typeface="Georgia" panose="02040502050405020303" pitchFamily="18" charset="0"/>
              </a:rPr>
              <a:t>Technical difficulties? Email us at membershipevents@nationaljournal.com</a:t>
            </a:r>
            <a:endParaRPr lang="en-US" sz="800" i="1" dirty="0">
              <a:latin typeface="Georgia" panose="02040502050405020303" pitchFamily="18" charset="0"/>
            </a:endParaRPr>
          </a:p>
        </p:txBody>
      </p:sp>
    </p:spTree>
    <p:extLst>
      <p:ext uri="{BB962C8B-B14F-4D97-AF65-F5344CB8AC3E}">
        <p14:creationId xmlns:p14="http://schemas.microsoft.com/office/powerpoint/2010/main" val="42628832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763000" y="6581775"/>
            <a:ext cx="242374" cy="215444"/>
          </a:xfrm>
          <a:prstGeom prst="rect">
            <a:avLst/>
          </a:prstGeom>
          <a:noFill/>
        </p:spPr>
        <p:txBody>
          <a:bodyPr wrap="none">
            <a:spAutoFit/>
          </a:bodyPr>
          <a:lstStyle/>
          <a:p>
            <a:pPr>
              <a:defRPr/>
            </a:pPr>
            <a:fld id="{CDD1FD3D-EC92-964C-83BE-0FE51D50B3C5}" type="slidenum">
              <a:rPr lang="en-US" sz="800">
                <a:solidFill>
                  <a:schemeClr val="tx1">
                    <a:lumMod val="50000"/>
                    <a:lumOff val="50000"/>
                  </a:schemeClr>
                </a:solidFill>
                <a:latin typeface="Georgia" panose="02040502050405020303" pitchFamily="18" charset="0"/>
                <a:cs typeface="Arial" charset="0"/>
              </a:rPr>
              <a:pPr>
                <a:defRPr/>
              </a:pPr>
              <a:t>10</a:t>
            </a:fld>
            <a:endParaRPr lang="en-US" sz="800" dirty="0">
              <a:solidFill>
                <a:schemeClr val="tx1">
                  <a:lumMod val="50000"/>
                  <a:lumOff val="50000"/>
                </a:schemeClr>
              </a:solidFill>
              <a:latin typeface="Georgia" panose="02040502050405020303" pitchFamily="18" charset="0"/>
              <a:cs typeface="Arial" charset="0"/>
            </a:endParaRPr>
          </a:p>
        </p:txBody>
      </p:sp>
      <p:graphicFrame>
        <p:nvGraphicFramePr>
          <p:cNvPr id="5" name="Chart 4"/>
          <p:cNvGraphicFramePr/>
          <p:nvPr>
            <p:extLst>
              <p:ext uri="{D42A27DB-BD31-4B8C-83A1-F6EECF244321}">
                <p14:modId xmlns:p14="http://schemas.microsoft.com/office/powerpoint/2010/main" val="1422336421"/>
              </p:ext>
            </p:extLst>
          </p:nvPr>
        </p:nvGraphicFramePr>
        <p:xfrm>
          <a:off x="228600" y="1645920"/>
          <a:ext cx="4114800" cy="4114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0" name="Chart 19"/>
          <p:cNvGraphicFramePr/>
          <p:nvPr>
            <p:extLst>
              <p:ext uri="{D42A27DB-BD31-4B8C-83A1-F6EECF244321}">
                <p14:modId xmlns:p14="http://schemas.microsoft.com/office/powerpoint/2010/main" val="1562060305"/>
              </p:ext>
            </p:extLst>
          </p:nvPr>
        </p:nvGraphicFramePr>
        <p:xfrm>
          <a:off x="4800600" y="1645920"/>
          <a:ext cx="41148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itle 2"/>
          <p:cNvSpPr txBox="1">
            <a:spLocks/>
          </p:cNvSpPr>
          <p:nvPr/>
        </p:nvSpPr>
        <p:spPr>
          <a:xfrm>
            <a:off x="327872" y="691135"/>
            <a:ext cx="8689128" cy="369332"/>
          </a:xfrm>
          <a:prstGeom prst="rect">
            <a:avLst/>
          </a:prstGeom>
        </p:spPr>
        <p:txBody>
          <a:bodyPr vert="horz" lIns="91440" tIns="45720" rIns="91440" bIns="45720" rtlCol="0" anchor="b">
            <a:noAutofit/>
          </a:bodyPr>
          <a:lstStyle>
            <a:lvl1pPr algn="l" defTabSz="914400" rtl="0" eaLnBrk="1" latinLnBrk="0" hangingPunct="1">
              <a:spcBef>
                <a:spcPct val="0"/>
              </a:spcBef>
              <a:buNone/>
              <a:defRPr sz="2000" b="1" i="0" kern="1200" cap="none" baseline="0">
                <a:solidFill>
                  <a:schemeClr val="tx1"/>
                </a:solidFill>
                <a:latin typeface="Georgia" panose="02040502050405020303" pitchFamily="18" charset="0"/>
                <a:ea typeface="+mj-ea"/>
                <a:cs typeface="+mj-cs"/>
              </a:defRPr>
            </a:lvl1pPr>
          </a:lstStyle>
          <a:p>
            <a:pPr fontAlgn="auto">
              <a:spcAft>
                <a:spcPts val="0"/>
              </a:spcAft>
            </a:pPr>
            <a:r>
              <a:rPr lang="en-US" dirty="0" smtClean="0">
                <a:ea typeface="MS PGothic" charset="0"/>
              </a:rPr>
              <a:t>Seeing variability across headcount too</a:t>
            </a:r>
            <a:endParaRPr lang="en-US" dirty="0"/>
          </a:p>
        </p:txBody>
      </p:sp>
      <p:sp>
        <p:nvSpPr>
          <p:cNvPr id="13" name="Text Placeholder 18"/>
          <p:cNvSpPr txBox="1">
            <a:spLocks/>
          </p:cNvSpPr>
          <p:nvPr/>
        </p:nvSpPr>
        <p:spPr bwMode="auto">
          <a:xfrm>
            <a:off x="404808" y="6422607"/>
            <a:ext cx="7413630"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dirty="0">
                <a:latin typeface="Georgia"/>
                <a:cs typeface="Georgia"/>
              </a:rPr>
              <a:t>Source: </a:t>
            </a:r>
            <a:r>
              <a:rPr lang="en-US" sz="700" dirty="0" smtClean="0">
                <a:latin typeface="Georgia"/>
                <a:cs typeface="Georgia"/>
              </a:rPr>
              <a:t>Government Affairs Resource Benchmarking </a:t>
            </a:r>
            <a:r>
              <a:rPr lang="en-US" sz="700" dirty="0">
                <a:latin typeface="Georgia"/>
                <a:cs typeface="Georgia"/>
              </a:rPr>
              <a:t>2017; National Journal research and analysis.</a:t>
            </a:r>
          </a:p>
        </p:txBody>
      </p:sp>
      <p:sp>
        <p:nvSpPr>
          <p:cNvPr id="14" name="Text Placeholder 18"/>
          <p:cNvSpPr txBox="1">
            <a:spLocks/>
          </p:cNvSpPr>
          <p:nvPr/>
        </p:nvSpPr>
        <p:spPr bwMode="auto">
          <a:xfrm>
            <a:off x="404808" y="6432767"/>
            <a:ext cx="7413630"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spcAft>
                <a:spcPts val="600"/>
              </a:spcAft>
              <a:buNone/>
              <a:defRPr/>
            </a:pPr>
            <a:endParaRPr lang="en-US" sz="700" dirty="0">
              <a:latin typeface="Georgia"/>
              <a:cs typeface="Georgia"/>
            </a:endParaRPr>
          </a:p>
          <a:p>
            <a:pPr marL="0" indent="0">
              <a:lnSpc>
                <a:spcPct val="110000"/>
              </a:lnSpc>
              <a:spcBef>
                <a:spcPts val="0"/>
              </a:spcBef>
              <a:spcAft>
                <a:spcPts val="600"/>
              </a:spcAft>
              <a:buNone/>
              <a:defRPr/>
            </a:pPr>
            <a:r>
              <a:rPr lang="en-US" sz="700" dirty="0">
                <a:latin typeface="Georgia"/>
                <a:cs typeface="Georgia"/>
              </a:rPr>
              <a:t>© National Journal 2017</a:t>
            </a:r>
          </a:p>
        </p:txBody>
      </p:sp>
      <p:pic>
        <p:nvPicPr>
          <p:cNvPr id="15" name="Picture 14" descr="Logo-NJ-leadership_council.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35983" y="156463"/>
            <a:ext cx="2263332" cy="347386"/>
          </a:xfrm>
          <a:prstGeom prst="rect">
            <a:avLst/>
          </a:prstGeom>
        </p:spPr>
      </p:pic>
      <p:sp>
        <p:nvSpPr>
          <p:cNvPr id="17" name="Rectangle 16"/>
          <p:cNvSpPr>
            <a:spLocks noChangeArrowheads="1"/>
          </p:cNvSpPr>
          <p:nvPr/>
        </p:nvSpPr>
        <p:spPr bwMode="auto">
          <a:xfrm>
            <a:off x="327872" y="1053011"/>
            <a:ext cx="8229600" cy="246221"/>
          </a:xfrm>
          <a:prstGeom prst="rect">
            <a:avLst/>
          </a:prstGeom>
          <a:noFill/>
          <a:ln>
            <a:noFill/>
          </a:ln>
          <a:extLst/>
        </p:spPr>
        <p:txBody>
          <a:bodyPr>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buFontTx/>
              <a:buNone/>
              <a:defRPr/>
            </a:pPr>
            <a:r>
              <a:rPr lang="en-US" altLang="en-US" sz="1000" b="1" dirty="0" smtClean="0">
                <a:solidFill>
                  <a:srgbClr val="8D744B"/>
                </a:solidFill>
              </a:rPr>
              <a:t>Differences in staffing levels mirror differences in spending levels</a:t>
            </a:r>
            <a:endParaRPr lang="en-US" altLang="en-US" sz="1000" b="1" dirty="0">
              <a:solidFill>
                <a:srgbClr val="8D744B"/>
              </a:solidFill>
            </a:endParaRPr>
          </a:p>
        </p:txBody>
      </p:sp>
      <p:sp>
        <p:nvSpPr>
          <p:cNvPr id="12" name="TextBox 11"/>
          <p:cNvSpPr txBox="1"/>
          <p:nvPr/>
        </p:nvSpPr>
        <p:spPr>
          <a:xfrm>
            <a:off x="226272" y="245329"/>
            <a:ext cx="5008267" cy="138499"/>
          </a:xfrm>
          <a:prstGeom prst="rect">
            <a:avLst/>
          </a:prstGeom>
          <a:noFill/>
        </p:spPr>
        <p:txBody>
          <a:bodyPr wrap="square" bIns="0" rtlCol="0" anchor="b" anchorCtr="0">
            <a:spAutoFit/>
          </a:bodyPr>
          <a:lstStyle>
            <a:defPPr>
              <a:defRPr lang="en-US"/>
            </a:defPPr>
            <a:lvl1pPr>
              <a:defRPr sz="600" b="1" cap="all">
                <a:solidFill>
                  <a:srgbClr val="595959"/>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Resource benchmarking webinar</a:t>
            </a:r>
            <a:endParaRPr lang="en-US" dirty="0"/>
          </a:p>
        </p:txBody>
      </p:sp>
    </p:spTree>
    <p:extLst>
      <p:ext uri="{BB962C8B-B14F-4D97-AF65-F5344CB8AC3E}">
        <p14:creationId xmlns:p14="http://schemas.microsoft.com/office/powerpoint/2010/main" val="42848011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p:nvPr>
            <p:extLst>
              <p:ext uri="{D42A27DB-BD31-4B8C-83A1-F6EECF244321}">
                <p14:modId xmlns:p14="http://schemas.microsoft.com/office/powerpoint/2010/main" val="206202773"/>
              </p:ext>
            </p:extLst>
          </p:nvPr>
        </p:nvGraphicFramePr>
        <p:xfrm>
          <a:off x="429472" y="1600200"/>
          <a:ext cx="4114800" cy="457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1"/>
          <p:cNvGraphicFramePr/>
          <p:nvPr>
            <p:extLst>
              <p:ext uri="{D42A27DB-BD31-4B8C-83A1-F6EECF244321}">
                <p14:modId xmlns:p14="http://schemas.microsoft.com/office/powerpoint/2010/main" val="2029747077"/>
              </p:ext>
            </p:extLst>
          </p:nvPr>
        </p:nvGraphicFramePr>
        <p:xfrm>
          <a:off x="4800600" y="1600200"/>
          <a:ext cx="41148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ctrTitle"/>
          </p:nvPr>
        </p:nvSpPr>
        <p:spPr>
          <a:xfrm>
            <a:off x="327872" y="691135"/>
            <a:ext cx="8689128" cy="369332"/>
          </a:xfrm>
        </p:spPr>
        <p:txBody>
          <a:bodyPr>
            <a:noAutofit/>
          </a:bodyPr>
          <a:lstStyle/>
          <a:p>
            <a:r>
              <a:rPr lang="en-US" dirty="0" smtClean="0">
                <a:ea typeface="MS PGothic" charset="0"/>
              </a:rPr>
              <a:t>But office size doesn’t explain everything…</a:t>
            </a:r>
            <a:endParaRPr lang="en-US" dirty="0"/>
          </a:p>
        </p:txBody>
      </p:sp>
      <p:sp>
        <p:nvSpPr>
          <p:cNvPr id="16" name="Text Placeholder 18"/>
          <p:cNvSpPr txBox="1">
            <a:spLocks/>
          </p:cNvSpPr>
          <p:nvPr/>
        </p:nvSpPr>
        <p:spPr bwMode="auto">
          <a:xfrm>
            <a:off x="404808" y="6422607"/>
            <a:ext cx="7413630"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dirty="0">
                <a:latin typeface="Georgia"/>
                <a:cs typeface="Georgia"/>
              </a:rPr>
              <a:t>Source: </a:t>
            </a:r>
            <a:r>
              <a:rPr lang="en-US" sz="700" dirty="0" smtClean="0">
                <a:latin typeface="Georgia"/>
                <a:cs typeface="Georgia"/>
              </a:rPr>
              <a:t>Government Affairs Resource Benchmarking </a:t>
            </a:r>
            <a:r>
              <a:rPr lang="en-US" sz="700" dirty="0">
                <a:latin typeface="Georgia"/>
                <a:cs typeface="Georgia"/>
              </a:rPr>
              <a:t>2017; National Journal research and analysis.</a:t>
            </a:r>
          </a:p>
        </p:txBody>
      </p:sp>
      <p:sp>
        <p:nvSpPr>
          <p:cNvPr id="17" name="Text Placeholder 18"/>
          <p:cNvSpPr txBox="1">
            <a:spLocks/>
          </p:cNvSpPr>
          <p:nvPr/>
        </p:nvSpPr>
        <p:spPr bwMode="auto">
          <a:xfrm>
            <a:off x="404808" y="6432767"/>
            <a:ext cx="7413630"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spcAft>
                <a:spcPts val="600"/>
              </a:spcAft>
              <a:buNone/>
              <a:defRPr/>
            </a:pPr>
            <a:endParaRPr lang="en-US" sz="700" dirty="0">
              <a:latin typeface="Georgia"/>
              <a:cs typeface="Georgia"/>
            </a:endParaRPr>
          </a:p>
          <a:p>
            <a:pPr marL="0" indent="0">
              <a:lnSpc>
                <a:spcPct val="110000"/>
              </a:lnSpc>
              <a:spcBef>
                <a:spcPts val="0"/>
              </a:spcBef>
              <a:spcAft>
                <a:spcPts val="600"/>
              </a:spcAft>
              <a:buNone/>
              <a:defRPr/>
            </a:pPr>
            <a:r>
              <a:rPr lang="en-US" sz="700" dirty="0">
                <a:latin typeface="Georgia"/>
                <a:cs typeface="Georgia"/>
              </a:rPr>
              <a:t>© National Journal 2017</a:t>
            </a:r>
          </a:p>
        </p:txBody>
      </p:sp>
      <p:pic>
        <p:nvPicPr>
          <p:cNvPr id="18" name="Picture 17" descr="Logo-NJ-leadership_council.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35983" y="156463"/>
            <a:ext cx="2263332" cy="347386"/>
          </a:xfrm>
          <a:prstGeom prst="rect">
            <a:avLst/>
          </a:prstGeom>
        </p:spPr>
      </p:pic>
      <p:sp>
        <p:nvSpPr>
          <p:cNvPr id="19" name="Rectangle 18"/>
          <p:cNvSpPr>
            <a:spLocks noChangeArrowheads="1"/>
          </p:cNvSpPr>
          <p:nvPr/>
        </p:nvSpPr>
        <p:spPr bwMode="auto">
          <a:xfrm>
            <a:off x="327872" y="1053011"/>
            <a:ext cx="8229600" cy="246221"/>
          </a:xfrm>
          <a:prstGeom prst="rect">
            <a:avLst/>
          </a:prstGeom>
          <a:noFill/>
          <a:ln>
            <a:noFill/>
          </a:ln>
          <a:extLst/>
        </p:spPr>
        <p:txBody>
          <a:bodyPr>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buFontTx/>
              <a:buNone/>
              <a:defRPr/>
            </a:pPr>
            <a:r>
              <a:rPr lang="en-US" altLang="en-US" sz="1000" b="1" dirty="0" smtClean="0">
                <a:solidFill>
                  <a:srgbClr val="8D744B"/>
                </a:solidFill>
              </a:rPr>
              <a:t>Wide variation across different staffing levels</a:t>
            </a:r>
            <a:endParaRPr lang="en-US" altLang="en-US" sz="1000" b="1" dirty="0">
              <a:solidFill>
                <a:srgbClr val="8D744B"/>
              </a:solidFill>
            </a:endParaRPr>
          </a:p>
        </p:txBody>
      </p:sp>
      <p:sp>
        <p:nvSpPr>
          <p:cNvPr id="14" name="TextBox 13"/>
          <p:cNvSpPr txBox="1"/>
          <p:nvPr/>
        </p:nvSpPr>
        <p:spPr>
          <a:xfrm>
            <a:off x="8763000" y="6581775"/>
            <a:ext cx="242374" cy="215444"/>
          </a:xfrm>
          <a:prstGeom prst="rect">
            <a:avLst/>
          </a:prstGeom>
          <a:noFill/>
        </p:spPr>
        <p:txBody>
          <a:bodyPr wrap="none">
            <a:spAutoFit/>
          </a:bodyPr>
          <a:lstStyle/>
          <a:p>
            <a:pPr>
              <a:defRPr/>
            </a:pPr>
            <a:fld id="{CDD1FD3D-EC92-964C-83BE-0FE51D50B3C5}" type="slidenum">
              <a:rPr lang="en-US" sz="800">
                <a:solidFill>
                  <a:schemeClr val="tx1">
                    <a:lumMod val="50000"/>
                    <a:lumOff val="50000"/>
                  </a:schemeClr>
                </a:solidFill>
                <a:latin typeface="Georgia" panose="02040502050405020303" pitchFamily="18" charset="0"/>
                <a:cs typeface="Arial" charset="0"/>
              </a:rPr>
              <a:pPr>
                <a:defRPr/>
              </a:pPr>
              <a:t>11</a:t>
            </a:fld>
            <a:endParaRPr lang="en-US" sz="800" dirty="0">
              <a:solidFill>
                <a:schemeClr val="tx1">
                  <a:lumMod val="50000"/>
                  <a:lumOff val="50000"/>
                </a:schemeClr>
              </a:solidFill>
              <a:latin typeface="Georgia" panose="02040502050405020303" pitchFamily="18" charset="0"/>
              <a:cs typeface="Arial" charset="0"/>
            </a:endParaRPr>
          </a:p>
        </p:txBody>
      </p:sp>
      <p:sp>
        <p:nvSpPr>
          <p:cNvPr id="10" name="TextBox 9"/>
          <p:cNvSpPr txBox="1"/>
          <p:nvPr/>
        </p:nvSpPr>
        <p:spPr>
          <a:xfrm>
            <a:off x="226272" y="245329"/>
            <a:ext cx="5008267" cy="138499"/>
          </a:xfrm>
          <a:prstGeom prst="rect">
            <a:avLst/>
          </a:prstGeom>
          <a:noFill/>
        </p:spPr>
        <p:txBody>
          <a:bodyPr wrap="square" bIns="0" rtlCol="0" anchor="b" anchorCtr="0">
            <a:spAutoFit/>
          </a:bodyPr>
          <a:lstStyle>
            <a:defPPr>
              <a:defRPr lang="en-US"/>
            </a:defPPr>
            <a:lvl1pPr>
              <a:defRPr sz="600" b="1" cap="all">
                <a:solidFill>
                  <a:srgbClr val="595959"/>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Resource benchmarking webinar</a:t>
            </a:r>
            <a:endParaRPr lang="en-US" dirty="0"/>
          </a:p>
        </p:txBody>
      </p:sp>
    </p:spTree>
    <p:extLst>
      <p:ext uri="{BB962C8B-B14F-4D97-AF65-F5344CB8AC3E}">
        <p14:creationId xmlns:p14="http://schemas.microsoft.com/office/powerpoint/2010/main" val="22708930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p:nvPr>
            <p:extLst>
              <p:ext uri="{D42A27DB-BD31-4B8C-83A1-F6EECF244321}">
                <p14:modId xmlns:p14="http://schemas.microsoft.com/office/powerpoint/2010/main" val="1633235268"/>
              </p:ext>
            </p:extLst>
          </p:nvPr>
        </p:nvGraphicFramePr>
        <p:xfrm>
          <a:off x="320040" y="1600200"/>
          <a:ext cx="8686800"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ctrTitle"/>
          </p:nvPr>
        </p:nvSpPr>
        <p:spPr>
          <a:xfrm>
            <a:off x="327872" y="691135"/>
            <a:ext cx="8689128" cy="369332"/>
          </a:xfrm>
        </p:spPr>
        <p:txBody>
          <a:bodyPr>
            <a:noAutofit/>
          </a:bodyPr>
          <a:lstStyle/>
          <a:p>
            <a:r>
              <a:rPr lang="en-US" dirty="0" smtClean="0">
                <a:ea typeface="MS PGothic" charset="0"/>
              </a:rPr>
              <a:t>…And industry is an imperfect predictor of budget trends as well</a:t>
            </a:r>
            <a:endParaRPr lang="en-US" dirty="0"/>
          </a:p>
        </p:txBody>
      </p:sp>
      <p:sp>
        <p:nvSpPr>
          <p:cNvPr id="16" name="Text Placeholder 18"/>
          <p:cNvSpPr txBox="1">
            <a:spLocks/>
          </p:cNvSpPr>
          <p:nvPr/>
        </p:nvSpPr>
        <p:spPr bwMode="auto">
          <a:xfrm>
            <a:off x="404808" y="6422607"/>
            <a:ext cx="7413630"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dirty="0">
                <a:latin typeface="Georgia"/>
                <a:cs typeface="Georgia"/>
              </a:rPr>
              <a:t>Source: </a:t>
            </a:r>
            <a:r>
              <a:rPr lang="en-US" sz="700" dirty="0" smtClean="0">
                <a:latin typeface="Georgia"/>
                <a:cs typeface="Georgia"/>
              </a:rPr>
              <a:t>Government Affairs Resource Benchmarking </a:t>
            </a:r>
            <a:r>
              <a:rPr lang="en-US" sz="700" dirty="0">
                <a:latin typeface="Georgia"/>
                <a:cs typeface="Georgia"/>
              </a:rPr>
              <a:t>2017; National Journal research and analysis.</a:t>
            </a:r>
          </a:p>
        </p:txBody>
      </p:sp>
      <p:sp>
        <p:nvSpPr>
          <p:cNvPr id="17" name="Text Placeholder 18"/>
          <p:cNvSpPr txBox="1">
            <a:spLocks/>
          </p:cNvSpPr>
          <p:nvPr/>
        </p:nvSpPr>
        <p:spPr bwMode="auto">
          <a:xfrm>
            <a:off x="404808" y="6432767"/>
            <a:ext cx="7413630"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spcAft>
                <a:spcPts val="600"/>
              </a:spcAft>
              <a:buNone/>
              <a:defRPr/>
            </a:pPr>
            <a:endParaRPr lang="en-US" sz="700" dirty="0">
              <a:latin typeface="Georgia"/>
              <a:cs typeface="Georgia"/>
            </a:endParaRPr>
          </a:p>
          <a:p>
            <a:pPr marL="0" indent="0">
              <a:lnSpc>
                <a:spcPct val="110000"/>
              </a:lnSpc>
              <a:spcBef>
                <a:spcPts val="0"/>
              </a:spcBef>
              <a:spcAft>
                <a:spcPts val="600"/>
              </a:spcAft>
              <a:buNone/>
              <a:defRPr/>
            </a:pPr>
            <a:r>
              <a:rPr lang="en-US" sz="700" dirty="0">
                <a:latin typeface="Georgia"/>
                <a:cs typeface="Georgia"/>
              </a:rPr>
              <a:t>© National Journal 2017</a:t>
            </a:r>
          </a:p>
        </p:txBody>
      </p:sp>
      <p:pic>
        <p:nvPicPr>
          <p:cNvPr id="18" name="Picture 17" descr="Logo-NJ-leadership_counci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5983" y="156463"/>
            <a:ext cx="2263332" cy="347386"/>
          </a:xfrm>
          <a:prstGeom prst="rect">
            <a:avLst/>
          </a:prstGeom>
        </p:spPr>
      </p:pic>
      <p:sp>
        <p:nvSpPr>
          <p:cNvPr id="14" name="TextBox 13"/>
          <p:cNvSpPr txBox="1"/>
          <p:nvPr/>
        </p:nvSpPr>
        <p:spPr>
          <a:xfrm>
            <a:off x="8763000" y="6581775"/>
            <a:ext cx="242374" cy="215444"/>
          </a:xfrm>
          <a:prstGeom prst="rect">
            <a:avLst/>
          </a:prstGeom>
          <a:noFill/>
        </p:spPr>
        <p:txBody>
          <a:bodyPr wrap="none">
            <a:spAutoFit/>
          </a:bodyPr>
          <a:lstStyle/>
          <a:p>
            <a:pPr>
              <a:defRPr/>
            </a:pPr>
            <a:fld id="{CDD1FD3D-EC92-964C-83BE-0FE51D50B3C5}" type="slidenum">
              <a:rPr lang="en-US" sz="800">
                <a:solidFill>
                  <a:schemeClr val="tx1">
                    <a:lumMod val="50000"/>
                    <a:lumOff val="50000"/>
                  </a:schemeClr>
                </a:solidFill>
                <a:latin typeface="Georgia" panose="02040502050405020303" pitchFamily="18" charset="0"/>
                <a:cs typeface="Arial" charset="0"/>
              </a:rPr>
              <a:pPr>
                <a:defRPr/>
              </a:pPr>
              <a:t>12</a:t>
            </a:fld>
            <a:endParaRPr lang="en-US" sz="800" dirty="0">
              <a:solidFill>
                <a:schemeClr val="tx1">
                  <a:lumMod val="50000"/>
                  <a:lumOff val="50000"/>
                </a:schemeClr>
              </a:solidFill>
              <a:latin typeface="Georgia" panose="02040502050405020303" pitchFamily="18" charset="0"/>
              <a:cs typeface="Arial" charset="0"/>
            </a:endParaRPr>
          </a:p>
        </p:txBody>
      </p:sp>
      <p:sp>
        <p:nvSpPr>
          <p:cNvPr id="20" name="Rectangle 19"/>
          <p:cNvSpPr>
            <a:spLocks noChangeArrowheads="1"/>
          </p:cNvSpPr>
          <p:nvPr/>
        </p:nvSpPr>
        <p:spPr bwMode="auto">
          <a:xfrm>
            <a:off x="327872" y="1053011"/>
            <a:ext cx="8229600" cy="246221"/>
          </a:xfrm>
          <a:prstGeom prst="rect">
            <a:avLst/>
          </a:prstGeom>
          <a:noFill/>
          <a:ln>
            <a:noFill/>
          </a:ln>
          <a:extLst/>
        </p:spPr>
        <p:txBody>
          <a:bodyPr>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buFontTx/>
              <a:buNone/>
              <a:defRPr/>
            </a:pPr>
            <a:r>
              <a:rPr lang="en-US" altLang="en-US" sz="1000" b="1" dirty="0" smtClean="0">
                <a:solidFill>
                  <a:srgbClr val="8D744B"/>
                </a:solidFill>
              </a:rPr>
              <a:t>Even greater variation when industry is taken into account</a:t>
            </a:r>
            <a:endParaRPr lang="en-US" altLang="en-US" sz="1000" b="1" dirty="0">
              <a:solidFill>
                <a:srgbClr val="8D744B"/>
              </a:solidFill>
            </a:endParaRPr>
          </a:p>
        </p:txBody>
      </p:sp>
      <p:sp>
        <p:nvSpPr>
          <p:cNvPr id="19" name="TextBox 18"/>
          <p:cNvSpPr txBox="1"/>
          <p:nvPr/>
        </p:nvSpPr>
        <p:spPr>
          <a:xfrm>
            <a:off x="226272" y="245329"/>
            <a:ext cx="5008267" cy="138499"/>
          </a:xfrm>
          <a:prstGeom prst="rect">
            <a:avLst/>
          </a:prstGeom>
          <a:noFill/>
        </p:spPr>
        <p:txBody>
          <a:bodyPr wrap="square" bIns="0" rtlCol="0" anchor="b" anchorCtr="0">
            <a:spAutoFit/>
          </a:bodyPr>
          <a:lstStyle>
            <a:defPPr>
              <a:defRPr lang="en-US"/>
            </a:defPPr>
            <a:lvl1pPr>
              <a:defRPr sz="600" b="1" cap="all">
                <a:solidFill>
                  <a:srgbClr val="595959"/>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Resource benchmarking webinar</a:t>
            </a:r>
            <a:endParaRPr lang="en-US" dirty="0"/>
          </a:p>
        </p:txBody>
      </p:sp>
    </p:spTree>
    <p:extLst>
      <p:ext uri="{BB962C8B-B14F-4D97-AF65-F5344CB8AC3E}">
        <p14:creationId xmlns:p14="http://schemas.microsoft.com/office/powerpoint/2010/main" val="11569907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7872" y="691135"/>
            <a:ext cx="8689128" cy="369332"/>
          </a:xfrm>
        </p:spPr>
        <p:txBody>
          <a:bodyPr>
            <a:noAutofit/>
          </a:bodyPr>
          <a:lstStyle/>
          <a:p>
            <a:r>
              <a:rPr lang="en-US" dirty="0" smtClean="0"/>
              <a:t>Which organizational attributes correlate to higher spend? </a:t>
            </a:r>
            <a:endParaRPr lang="en-US" dirty="0"/>
          </a:p>
        </p:txBody>
      </p:sp>
      <p:sp>
        <p:nvSpPr>
          <p:cNvPr id="14" name="Text Placeholder 18"/>
          <p:cNvSpPr txBox="1">
            <a:spLocks/>
          </p:cNvSpPr>
          <p:nvPr/>
        </p:nvSpPr>
        <p:spPr bwMode="auto">
          <a:xfrm>
            <a:off x="404808" y="6422607"/>
            <a:ext cx="7413630"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dirty="0">
                <a:latin typeface="Georgia"/>
                <a:cs typeface="Georgia"/>
              </a:rPr>
              <a:t>Source: </a:t>
            </a:r>
            <a:r>
              <a:rPr lang="en-US" sz="700" dirty="0" smtClean="0">
                <a:latin typeface="Georgia"/>
                <a:cs typeface="Georgia"/>
              </a:rPr>
              <a:t>Government Affairs Resource Benchmarking </a:t>
            </a:r>
            <a:r>
              <a:rPr lang="en-US" sz="700" dirty="0">
                <a:latin typeface="Georgia"/>
                <a:cs typeface="Georgia"/>
              </a:rPr>
              <a:t>2017; National Journal research and analysis.</a:t>
            </a:r>
          </a:p>
        </p:txBody>
      </p:sp>
      <p:sp>
        <p:nvSpPr>
          <p:cNvPr id="15" name="Text Placeholder 18"/>
          <p:cNvSpPr txBox="1">
            <a:spLocks/>
          </p:cNvSpPr>
          <p:nvPr/>
        </p:nvSpPr>
        <p:spPr bwMode="auto">
          <a:xfrm>
            <a:off x="404808" y="6432767"/>
            <a:ext cx="7413630"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spcAft>
                <a:spcPts val="600"/>
              </a:spcAft>
              <a:buNone/>
              <a:defRPr/>
            </a:pPr>
            <a:endParaRPr lang="en-US" sz="700" dirty="0">
              <a:latin typeface="Georgia"/>
              <a:cs typeface="Georgia"/>
            </a:endParaRPr>
          </a:p>
          <a:p>
            <a:pPr marL="0" indent="0">
              <a:lnSpc>
                <a:spcPct val="110000"/>
              </a:lnSpc>
              <a:spcBef>
                <a:spcPts val="0"/>
              </a:spcBef>
              <a:spcAft>
                <a:spcPts val="600"/>
              </a:spcAft>
              <a:buNone/>
              <a:defRPr/>
            </a:pPr>
            <a:r>
              <a:rPr lang="en-US" sz="700" dirty="0">
                <a:latin typeface="Georgia"/>
                <a:cs typeface="Georgia"/>
              </a:rPr>
              <a:t>© National Journal 2017</a:t>
            </a:r>
          </a:p>
        </p:txBody>
      </p:sp>
      <p:pic>
        <p:nvPicPr>
          <p:cNvPr id="18" name="Picture 17" descr="Logo-NJ-leadership_counci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5983" y="156463"/>
            <a:ext cx="2263332" cy="347386"/>
          </a:xfrm>
          <a:prstGeom prst="rect">
            <a:avLst/>
          </a:prstGeom>
        </p:spPr>
      </p:pic>
      <p:sp>
        <p:nvSpPr>
          <p:cNvPr id="19" name="Rectangle 18"/>
          <p:cNvSpPr>
            <a:spLocks noChangeArrowheads="1"/>
          </p:cNvSpPr>
          <p:nvPr/>
        </p:nvSpPr>
        <p:spPr bwMode="auto">
          <a:xfrm>
            <a:off x="327872" y="1053011"/>
            <a:ext cx="8229600" cy="246221"/>
          </a:xfrm>
          <a:prstGeom prst="rect">
            <a:avLst/>
          </a:prstGeom>
          <a:noFill/>
          <a:ln>
            <a:noFill/>
          </a:ln>
          <a:extLst/>
        </p:spPr>
        <p:txBody>
          <a:bodyPr>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buFontTx/>
              <a:buNone/>
              <a:defRPr/>
            </a:pPr>
            <a:r>
              <a:rPr lang="en-US" altLang="en-US" sz="1000" b="1" dirty="0" smtClean="0">
                <a:solidFill>
                  <a:srgbClr val="8D744B"/>
                </a:solidFill>
              </a:rPr>
              <a:t>Past research finds operational complexity a driver of cost for the government affairs function</a:t>
            </a:r>
            <a:endParaRPr lang="en-US" altLang="en-US" sz="1000" b="1" dirty="0">
              <a:solidFill>
                <a:srgbClr val="8D744B"/>
              </a:solidFill>
            </a:endParaRPr>
          </a:p>
        </p:txBody>
      </p:sp>
      <p:sp>
        <p:nvSpPr>
          <p:cNvPr id="11" name="TextBox 10"/>
          <p:cNvSpPr txBox="1"/>
          <p:nvPr/>
        </p:nvSpPr>
        <p:spPr>
          <a:xfrm>
            <a:off x="8763000" y="6581775"/>
            <a:ext cx="242374" cy="215444"/>
          </a:xfrm>
          <a:prstGeom prst="rect">
            <a:avLst/>
          </a:prstGeom>
          <a:noFill/>
        </p:spPr>
        <p:txBody>
          <a:bodyPr wrap="none">
            <a:spAutoFit/>
          </a:bodyPr>
          <a:lstStyle/>
          <a:p>
            <a:pPr>
              <a:defRPr/>
            </a:pPr>
            <a:fld id="{CDD1FD3D-EC92-964C-83BE-0FE51D50B3C5}" type="slidenum">
              <a:rPr lang="en-US" sz="800">
                <a:solidFill>
                  <a:schemeClr val="tx1">
                    <a:lumMod val="50000"/>
                    <a:lumOff val="50000"/>
                  </a:schemeClr>
                </a:solidFill>
                <a:latin typeface="Georgia" panose="02040502050405020303" pitchFamily="18" charset="0"/>
                <a:cs typeface="Arial" charset="0"/>
              </a:rPr>
              <a:pPr>
                <a:defRPr/>
              </a:pPr>
              <a:t>13</a:t>
            </a:fld>
            <a:endParaRPr lang="en-US" sz="800" dirty="0">
              <a:solidFill>
                <a:schemeClr val="tx1">
                  <a:lumMod val="50000"/>
                  <a:lumOff val="50000"/>
                </a:schemeClr>
              </a:solidFill>
              <a:latin typeface="Georgia" panose="02040502050405020303" pitchFamily="18" charset="0"/>
              <a:cs typeface="Arial" charset="0"/>
            </a:endParaRPr>
          </a:p>
        </p:txBody>
      </p:sp>
      <p:pic>
        <p:nvPicPr>
          <p:cNvPr id="1026" name="Picture 2" descr="https://d30y9cdsu7xlg0.cloudfront.net/png/1201430-200.png"/>
          <p:cNvPicPr>
            <a:picLocks noChangeAspect="1" noChangeArrowheads="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90777" y="1667359"/>
            <a:ext cx="365760" cy="36576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d30y9cdsu7xlg0.cloudfront.net/png/638458-200.png"/>
          <p:cNvPicPr>
            <a:picLocks noChangeAspect="1" noChangeArrowheads="1"/>
          </p:cNvPicPr>
          <p:nvPr/>
        </p:nvPicPr>
        <p:blipFill>
          <a:blip r:embed="rId5">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90777" y="4328788"/>
            <a:ext cx="365760" cy="3657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d30y9cdsu7xlg0.cloudfront.net/png/1241091-200.png"/>
          <p:cNvPicPr>
            <a:picLocks noChangeAspect="1" noChangeArrowheads="1"/>
          </p:cNvPicPr>
          <p:nvPr/>
        </p:nvPicPr>
        <p:blipFill>
          <a:blip r:embed="rId6">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90777" y="2554502"/>
            <a:ext cx="365760" cy="36576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d30y9cdsu7xlg0.cloudfront.net/png/71412-200.png"/>
          <p:cNvPicPr>
            <a:picLocks noChangeAspect="1" noChangeArrowheads="1"/>
          </p:cNvPicPr>
          <p:nvPr/>
        </p:nvPicPr>
        <p:blipFill>
          <a:blip r:embed="rId7">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90777" y="3441645"/>
            <a:ext cx="365760" cy="36576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d30y9cdsu7xlg0.cloudfront.net/png/1015732-200.png"/>
          <p:cNvPicPr>
            <a:picLocks noChangeAspect="1" noChangeArrowheads="1"/>
          </p:cNvPicPr>
          <p:nvPr/>
        </p:nvPicPr>
        <p:blipFill>
          <a:blip r:embed="rId8">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90777" y="5215932"/>
            <a:ext cx="365760" cy="36576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p:cNvGraphicFramePr>
            <a:graphicFrameLocks noGrp="1"/>
          </p:cNvGraphicFramePr>
          <p:nvPr>
            <p:extLst>
              <p:ext uri="{D42A27DB-BD31-4B8C-83A1-F6EECF244321}">
                <p14:modId xmlns:p14="http://schemas.microsoft.com/office/powerpoint/2010/main" val="379636161"/>
              </p:ext>
            </p:extLst>
          </p:nvPr>
        </p:nvGraphicFramePr>
        <p:xfrm>
          <a:off x="1828800" y="1600200"/>
          <a:ext cx="5486400" cy="4267200"/>
        </p:xfrm>
        <a:graphic>
          <a:graphicData uri="http://schemas.openxmlformats.org/drawingml/2006/table">
            <a:tbl>
              <a:tblPr>
                <a:tableStyleId>{5C22544A-7EE6-4342-B048-85BDC9FD1C3A}</a:tableStyleId>
              </a:tblPr>
              <a:tblGrid>
                <a:gridCol w="5486400"/>
              </a:tblGrid>
              <a:tr h="274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8D744B"/>
                          </a:solidFill>
                          <a:latin typeface="Verdana" panose="020B0604030504040204" pitchFamily="34" charset="0"/>
                          <a:ea typeface="Verdana" panose="020B0604030504040204" pitchFamily="34" charset="0"/>
                          <a:cs typeface="Verdana" panose="020B0604030504040204" pitchFamily="34" charset="0"/>
                        </a:rPr>
                        <a:t>Office Size</a:t>
                      </a:r>
                    </a:p>
                  </a:txBody>
                  <a:tcPr>
                    <a:noFill/>
                  </a:tcPr>
                </a:tc>
              </a:tr>
              <a:tr h="5486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i="1" dirty="0" smtClean="0">
                          <a:latin typeface="Georgia" panose="02040502050405020303" pitchFamily="18" charset="0"/>
                        </a:rPr>
                        <a:t>Greater variability of spend as offices grow in size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i="1" dirty="0" smtClean="0">
                        <a:latin typeface="Georgia" panose="02040502050405020303" pitchFamily="18" charset="0"/>
                      </a:endParaRPr>
                    </a:p>
                  </a:txBody>
                  <a:tcPr>
                    <a:noFill/>
                  </a:tcPr>
                </a:tc>
              </a:tr>
              <a:tr h="274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8D744B"/>
                          </a:solidFill>
                          <a:latin typeface="Verdana" panose="020B0604030504040204" pitchFamily="34" charset="0"/>
                          <a:ea typeface="Verdana" panose="020B0604030504040204" pitchFamily="34" charset="0"/>
                          <a:cs typeface="Verdana" panose="020B0604030504040204" pitchFamily="34" charset="0"/>
                        </a:rPr>
                        <a:t>Industry</a:t>
                      </a:r>
                    </a:p>
                  </a:txBody>
                  <a:tcPr>
                    <a:noFill/>
                  </a:tcPr>
                </a:tc>
              </a:tr>
              <a:tr h="5486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i="1" dirty="0" smtClean="0">
                          <a:latin typeface="Georgia" panose="02040502050405020303" pitchFamily="18" charset="0"/>
                        </a:rPr>
                        <a:t>Greater variability of spend within select industries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i="1" dirty="0" smtClean="0">
                        <a:latin typeface="Georgia" panose="02040502050405020303" pitchFamily="18" charset="0"/>
                      </a:endParaRPr>
                    </a:p>
                  </a:txBody>
                  <a:tcPr>
                    <a:noFill/>
                  </a:tcPr>
                </a:tc>
              </a:tr>
              <a:tr h="274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8D744B"/>
                          </a:solidFill>
                          <a:latin typeface="Verdana" panose="020B0604030504040204" pitchFamily="34" charset="0"/>
                          <a:ea typeface="Verdana" panose="020B0604030504040204" pitchFamily="34" charset="0"/>
                          <a:cs typeface="Verdana" panose="020B0604030504040204" pitchFamily="34" charset="0"/>
                        </a:rPr>
                        <a:t>Geographic Distribution</a:t>
                      </a:r>
                    </a:p>
                  </a:txBody>
                  <a:tcPr>
                    <a:noFill/>
                  </a:tcPr>
                </a:tc>
              </a:tr>
              <a:tr h="5486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i="1" dirty="0" smtClean="0">
                          <a:latin typeface="Georgia" panose="02040502050405020303" pitchFamily="18" charset="0"/>
                        </a:rPr>
                        <a:t>Higher spending associated with geographic dispersion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i="1" dirty="0" smtClean="0">
                        <a:latin typeface="Georgia" panose="02040502050405020303" pitchFamily="18" charset="0"/>
                      </a:endParaRPr>
                    </a:p>
                  </a:txBody>
                  <a:tcPr>
                    <a:noFill/>
                  </a:tcPr>
                </a:tc>
              </a:tr>
              <a:tr h="274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8D744B"/>
                          </a:solidFill>
                          <a:latin typeface="Verdana" panose="020B0604030504040204" pitchFamily="34" charset="0"/>
                          <a:ea typeface="Verdana" panose="020B0604030504040204" pitchFamily="34" charset="0"/>
                          <a:cs typeface="Verdana" panose="020B0604030504040204" pitchFamily="34" charset="0"/>
                        </a:rPr>
                        <a:t>Organizational Structure</a:t>
                      </a:r>
                    </a:p>
                  </a:txBody>
                  <a:tcPr>
                    <a:noFill/>
                  </a:tcPr>
                </a:tc>
              </a:tr>
              <a:tr h="5486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i="1" dirty="0" smtClean="0">
                          <a:latin typeface="Georgia" panose="02040502050405020303" pitchFamily="18" charset="0"/>
                        </a:rPr>
                        <a:t>Higher spending associated with matrixed staff structures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i="1" dirty="0" smtClean="0">
                        <a:latin typeface="Georgia" panose="02040502050405020303" pitchFamily="18" charset="0"/>
                      </a:endParaRPr>
                    </a:p>
                  </a:txBody>
                  <a:tcPr>
                    <a:noFill/>
                  </a:tcPr>
                </a:tc>
              </a:tr>
              <a:tr h="274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8D744B"/>
                          </a:solidFill>
                          <a:latin typeface="Verdana" panose="020B0604030504040204" pitchFamily="34" charset="0"/>
                          <a:ea typeface="Verdana" panose="020B0604030504040204" pitchFamily="34" charset="0"/>
                          <a:cs typeface="Verdana" panose="020B0604030504040204" pitchFamily="34" charset="0"/>
                        </a:rPr>
                        <a:t>Scope of Activity</a:t>
                      </a:r>
                    </a:p>
                  </a:txBody>
                  <a:tcPr>
                    <a:noFill/>
                  </a:tcPr>
                </a:tc>
              </a:tr>
              <a:tr h="5486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i="1" dirty="0" smtClean="0">
                          <a:latin typeface="Georgia" panose="02040502050405020303" pitchFamily="18" charset="0"/>
                        </a:rPr>
                        <a:t>Directional impact of increased activity to</a:t>
                      </a:r>
                      <a:r>
                        <a:rPr lang="en-US" sz="1400" i="1" baseline="0" dirty="0" smtClean="0">
                          <a:latin typeface="Georgia" panose="02040502050405020303" pitchFamily="18" charset="0"/>
                        </a:rPr>
                        <a:t> be determined</a:t>
                      </a:r>
                      <a:endParaRPr lang="en-US" sz="1400" i="1" dirty="0" smtClean="0">
                        <a:latin typeface="Georgia" panose="02040502050405020303" pitchFamily="18" charset="0"/>
                      </a:endParaRPr>
                    </a:p>
                  </a:txBody>
                  <a:tcPr>
                    <a:noFill/>
                  </a:tcPr>
                </a:tc>
              </a:tr>
            </a:tbl>
          </a:graphicData>
        </a:graphic>
      </p:graphicFrame>
      <p:sp>
        <p:nvSpPr>
          <p:cNvPr id="26" name="TextBox 25"/>
          <p:cNvSpPr txBox="1"/>
          <p:nvPr/>
        </p:nvSpPr>
        <p:spPr>
          <a:xfrm>
            <a:off x="226272" y="245329"/>
            <a:ext cx="5008267" cy="138499"/>
          </a:xfrm>
          <a:prstGeom prst="rect">
            <a:avLst/>
          </a:prstGeom>
          <a:noFill/>
        </p:spPr>
        <p:txBody>
          <a:bodyPr wrap="square" bIns="0" rtlCol="0" anchor="b" anchorCtr="0">
            <a:spAutoFit/>
          </a:bodyPr>
          <a:lstStyle>
            <a:defPPr>
              <a:defRPr lang="en-US"/>
            </a:defPPr>
            <a:lvl1pPr>
              <a:defRPr sz="600" b="1" cap="all">
                <a:solidFill>
                  <a:srgbClr val="595959"/>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Resource benchmarking webinar</a:t>
            </a:r>
            <a:endParaRPr lang="en-US" dirty="0"/>
          </a:p>
        </p:txBody>
      </p:sp>
    </p:spTree>
    <p:extLst>
      <p:ext uri="{BB962C8B-B14F-4D97-AF65-F5344CB8AC3E}">
        <p14:creationId xmlns:p14="http://schemas.microsoft.com/office/powerpoint/2010/main" val="26009208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6272" y="691135"/>
            <a:ext cx="8689128" cy="369332"/>
          </a:xfrm>
        </p:spPr>
        <p:txBody>
          <a:bodyPr vert="horz" lIns="91440" tIns="45720" rIns="91440" bIns="45720" rtlCol="0" anchor="b">
            <a:noAutofit/>
          </a:bodyPr>
          <a:lstStyle/>
          <a:p>
            <a:r>
              <a:rPr lang="en-US" dirty="0" smtClean="0">
                <a:ea typeface="MS PGothic" charset="0"/>
              </a:rPr>
              <a:t>An expanding portfolio, requiring greater collaboration</a:t>
            </a:r>
            <a:endParaRPr lang="en-US" dirty="0">
              <a:ea typeface="MS PGothic" charset="0"/>
            </a:endParaRPr>
          </a:p>
        </p:txBody>
      </p:sp>
      <p:sp>
        <p:nvSpPr>
          <p:cNvPr id="5" name="TextBox 4"/>
          <p:cNvSpPr txBox="1"/>
          <p:nvPr/>
        </p:nvSpPr>
        <p:spPr>
          <a:xfrm>
            <a:off x="8763000" y="6581775"/>
            <a:ext cx="242374" cy="215444"/>
          </a:xfrm>
          <a:prstGeom prst="rect">
            <a:avLst/>
          </a:prstGeom>
          <a:noFill/>
        </p:spPr>
        <p:txBody>
          <a:bodyPr wrap="none">
            <a:spAutoFit/>
          </a:bodyPr>
          <a:lstStyle/>
          <a:p>
            <a:pPr>
              <a:defRPr/>
            </a:pPr>
            <a:fld id="{CDD1FD3D-EC92-964C-83BE-0FE51D50B3C5}" type="slidenum">
              <a:rPr lang="en-US" sz="800">
                <a:solidFill>
                  <a:schemeClr val="tx1">
                    <a:lumMod val="50000"/>
                    <a:lumOff val="50000"/>
                  </a:schemeClr>
                </a:solidFill>
                <a:latin typeface="Georgia" panose="02040502050405020303" pitchFamily="18" charset="0"/>
                <a:cs typeface="Arial" charset="0"/>
              </a:rPr>
              <a:pPr>
                <a:defRPr/>
              </a:pPr>
              <a:t>14</a:t>
            </a:fld>
            <a:endParaRPr lang="en-US" sz="800" dirty="0">
              <a:solidFill>
                <a:schemeClr val="tx1">
                  <a:lumMod val="50000"/>
                  <a:lumOff val="50000"/>
                </a:schemeClr>
              </a:solidFill>
              <a:latin typeface="Georgia" panose="02040502050405020303" pitchFamily="18" charset="0"/>
              <a:cs typeface="Arial"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114192986"/>
              </p:ext>
            </p:extLst>
          </p:nvPr>
        </p:nvGraphicFramePr>
        <p:xfrm>
          <a:off x="1967598" y="1600200"/>
          <a:ext cx="5212080" cy="4297680"/>
        </p:xfrm>
        <a:graphic>
          <a:graphicData uri="http://schemas.openxmlformats.org/drawingml/2006/table">
            <a:tbl>
              <a:tblPr/>
              <a:tblGrid>
                <a:gridCol w="2747989">
                  <a:extLst>
                    <a:ext uri="{9D8B030D-6E8A-4147-A177-3AD203B41FA5}">
                      <a16:colId xmlns="" xmlns:a16="http://schemas.microsoft.com/office/drawing/2014/main" val="20000"/>
                    </a:ext>
                  </a:extLst>
                </a:gridCol>
                <a:gridCol w="45800">
                  <a:extLst>
                    <a:ext uri="{9D8B030D-6E8A-4147-A177-3AD203B41FA5}">
                      <a16:colId xmlns="" xmlns:a16="http://schemas.microsoft.com/office/drawing/2014/main" val="20001"/>
                    </a:ext>
                  </a:extLst>
                </a:gridCol>
                <a:gridCol w="1190795">
                  <a:extLst>
                    <a:ext uri="{9D8B030D-6E8A-4147-A177-3AD203B41FA5}">
                      <a16:colId xmlns="" xmlns:a16="http://schemas.microsoft.com/office/drawing/2014/main" val="20002"/>
                    </a:ext>
                  </a:extLst>
                </a:gridCol>
                <a:gridCol w="36701">
                  <a:extLst>
                    <a:ext uri="{9D8B030D-6E8A-4147-A177-3AD203B41FA5}">
                      <a16:colId xmlns="" xmlns:a16="http://schemas.microsoft.com/office/drawing/2014/main" val="20003"/>
                    </a:ext>
                  </a:extLst>
                </a:gridCol>
                <a:gridCol w="1190795">
                  <a:extLst>
                    <a:ext uri="{9D8B030D-6E8A-4147-A177-3AD203B41FA5}">
                      <a16:colId xmlns="" xmlns:a16="http://schemas.microsoft.com/office/drawing/2014/main" val="20004"/>
                    </a:ext>
                  </a:extLst>
                </a:gridCol>
              </a:tblGrid>
              <a:tr h="457200">
                <a:tc>
                  <a:txBody>
                    <a:bodyPr/>
                    <a:lstStyle/>
                    <a:p>
                      <a:pPr algn="l" fontAlgn="ctr"/>
                      <a:r>
                        <a:rPr lang="en-US" sz="1000" b="1" i="0" u="none" strike="noStrike" dirty="0">
                          <a:solidFill>
                            <a:srgbClr val="000000"/>
                          </a:solidFill>
                          <a:effectLst/>
                          <a:latin typeface="Georgia"/>
                        </a:rPr>
                        <a:t>Government </a:t>
                      </a:r>
                      <a:r>
                        <a:rPr lang="en-US" sz="1000" b="1" i="0" u="none" strike="noStrike" dirty="0" smtClean="0">
                          <a:solidFill>
                            <a:srgbClr val="000000"/>
                          </a:solidFill>
                          <a:effectLst/>
                          <a:latin typeface="Georgia"/>
                        </a:rPr>
                        <a:t>Affairs</a:t>
                      </a:r>
                      <a:r>
                        <a:rPr lang="en-US" sz="1000" b="1" i="0" u="none" strike="noStrike" baseline="0" dirty="0" smtClean="0">
                          <a:solidFill>
                            <a:srgbClr val="000000"/>
                          </a:solidFill>
                          <a:effectLst/>
                          <a:latin typeface="Georgia"/>
                        </a:rPr>
                        <a:t> </a:t>
                      </a:r>
                      <a:br>
                        <a:rPr lang="en-US" sz="1000" b="1" i="0" u="none" strike="noStrike" baseline="0" dirty="0" smtClean="0">
                          <a:solidFill>
                            <a:srgbClr val="000000"/>
                          </a:solidFill>
                          <a:effectLst/>
                          <a:latin typeface="Georgia"/>
                        </a:rPr>
                      </a:br>
                      <a:r>
                        <a:rPr lang="en-US" sz="1000" b="1" i="0" u="none" strike="noStrike" dirty="0" smtClean="0">
                          <a:solidFill>
                            <a:srgbClr val="000000"/>
                          </a:solidFill>
                          <a:effectLst/>
                          <a:latin typeface="Georgia"/>
                        </a:rPr>
                        <a:t>Functional </a:t>
                      </a:r>
                      <a:r>
                        <a:rPr lang="en-US" sz="1000" b="1" i="0" u="none" strike="noStrike" dirty="0">
                          <a:solidFill>
                            <a:srgbClr val="000000"/>
                          </a:solidFill>
                          <a:effectLst/>
                          <a:latin typeface="Georgia"/>
                        </a:rPr>
                        <a:t>Activities</a:t>
                      </a:r>
                    </a:p>
                  </a:txBody>
                  <a:tcPr marL="100577"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endParaRPr lang="en-US" sz="1000" b="1" i="0" u="none" strike="noStrike" dirty="0">
                        <a:solidFill>
                          <a:srgbClr val="000000"/>
                        </a:solidFill>
                        <a:effectLst/>
                        <a:latin typeface="Georgi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n-US" sz="1000" b="1" i="0" u="none" strike="noStrike" dirty="0" smtClean="0">
                          <a:solidFill>
                            <a:srgbClr val="000000"/>
                          </a:solidFill>
                          <a:effectLst/>
                          <a:latin typeface="Georgia"/>
                        </a:rPr>
                        <a:t>% Participation by Associations</a:t>
                      </a:r>
                      <a:endParaRPr lang="en-US" sz="1000" b="1" i="0" u="none" strike="noStrike" dirty="0">
                        <a:solidFill>
                          <a:srgbClr val="000000"/>
                        </a:solidFill>
                        <a:effectLst/>
                        <a:latin typeface="Georgi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endParaRPr lang="en-US" sz="1000" b="1" i="0" u="none" strike="noStrike" dirty="0">
                        <a:solidFill>
                          <a:srgbClr val="000000"/>
                        </a:solidFill>
                        <a:effectLst/>
                        <a:latin typeface="Georgi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n-US" sz="1000" b="1" i="0" u="none" strike="noStrike" dirty="0" smtClean="0">
                          <a:solidFill>
                            <a:srgbClr val="000000"/>
                          </a:solidFill>
                          <a:effectLst/>
                          <a:latin typeface="Georgia"/>
                        </a:rPr>
                        <a:t>% Participation by Corporations</a:t>
                      </a:r>
                      <a:endParaRPr lang="en-US" sz="1000" b="1" i="0" u="none" strike="noStrike" dirty="0">
                        <a:solidFill>
                          <a:srgbClr val="000000"/>
                        </a:solidFill>
                        <a:effectLst/>
                        <a:latin typeface="Georgi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320040">
                <a:tc>
                  <a:txBody>
                    <a:bodyPr/>
                    <a:lstStyle/>
                    <a:p>
                      <a:pPr algn="l" fontAlgn="ctr"/>
                      <a:r>
                        <a:rPr lang="en-US" sz="900" b="0" i="0" u="none" strike="noStrike" dirty="0">
                          <a:solidFill>
                            <a:srgbClr val="000000"/>
                          </a:solidFill>
                          <a:effectLst/>
                          <a:latin typeface="Verdana"/>
                        </a:rPr>
                        <a:t>Federal Legislative Lobbying</a:t>
                      </a:r>
                    </a:p>
                  </a:txBody>
                  <a:tcPr marL="100577"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endParaRPr lang="en-US" sz="900" b="0" i="0" u="none" strike="noStrike" dirty="0">
                        <a:solidFill>
                          <a:schemeClr val="bg1"/>
                        </a:solidFill>
                        <a:effectLst/>
                        <a:latin typeface="Verdan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ctr" fontAlgn="ctr"/>
                      <a:r>
                        <a:rPr lang="en-US" sz="900" b="0" i="0" u="none" strike="noStrike" dirty="0">
                          <a:solidFill>
                            <a:schemeClr val="bg1"/>
                          </a:solidFill>
                          <a:effectLst/>
                          <a:latin typeface="Verdana"/>
                        </a:rPr>
                        <a:t>96%</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17CA8"/>
                    </a:solidFill>
                  </a:tcPr>
                </a:tc>
                <a:tc>
                  <a:txBody>
                    <a:bodyPr/>
                    <a:lstStyle/>
                    <a:p>
                      <a:pPr algn="ctr" fontAlgn="ctr"/>
                      <a:endParaRPr lang="en-US" sz="900" b="0" i="0" u="none" strike="noStrike" dirty="0">
                        <a:solidFill>
                          <a:schemeClr val="bg1"/>
                        </a:solidFill>
                        <a:effectLst/>
                        <a:latin typeface="Verdan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ctr" fontAlgn="ctr"/>
                      <a:r>
                        <a:rPr lang="en-US" sz="900" b="0" i="0" u="none" strike="noStrike" dirty="0">
                          <a:solidFill>
                            <a:schemeClr val="bg1"/>
                          </a:solidFill>
                          <a:effectLst/>
                          <a:latin typeface="Verdana"/>
                        </a:rPr>
                        <a:t>93%</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6FB1C7"/>
                    </a:solidFill>
                  </a:tcPr>
                </a:tc>
                <a:extLst>
                  <a:ext uri="{0D108BD9-81ED-4DB2-BD59-A6C34878D82A}">
                    <a16:rowId xmlns="" xmlns:a16="http://schemas.microsoft.com/office/drawing/2014/main" val="10001"/>
                  </a:ext>
                </a:extLst>
              </a:tr>
              <a:tr h="320040">
                <a:tc>
                  <a:txBody>
                    <a:bodyPr/>
                    <a:lstStyle/>
                    <a:p>
                      <a:pPr algn="l" fontAlgn="ctr"/>
                      <a:r>
                        <a:rPr lang="en-US" sz="900" b="0" i="0" u="none" strike="noStrike" dirty="0">
                          <a:solidFill>
                            <a:srgbClr val="000000"/>
                          </a:solidFill>
                          <a:effectLst/>
                          <a:latin typeface="Verdana"/>
                        </a:rPr>
                        <a:t>Executive Branch / Regulatory Lobbying</a:t>
                      </a:r>
                    </a:p>
                  </a:txBody>
                  <a:tcPr marL="100577"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endParaRPr lang="en-US" sz="900" b="0" i="0" u="none" strike="noStrike" dirty="0">
                        <a:solidFill>
                          <a:schemeClr val="bg1"/>
                        </a:solidFill>
                        <a:effectLst/>
                        <a:latin typeface="Verdan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ctr" fontAlgn="ctr"/>
                      <a:r>
                        <a:rPr lang="en-US" sz="900" b="0" i="0" u="none" strike="noStrike" dirty="0">
                          <a:solidFill>
                            <a:schemeClr val="bg1"/>
                          </a:solidFill>
                          <a:effectLst/>
                          <a:latin typeface="Verdana"/>
                        </a:rPr>
                        <a:t>96%</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17CA8"/>
                    </a:solidFill>
                  </a:tcPr>
                </a:tc>
                <a:tc>
                  <a:txBody>
                    <a:bodyPr/>
                    <a:lstStyle/>
                    <a:p>
                      <a:pPr algn="ctr" fontAlgn="ctr"/>
                      <a:endParaRPr lang="en-US" sz="900" b="0" i="0" u="none" strike="noStrike" dirty="0">
                        <a:solidFill>
                          <a:schemeClr val="bg1"/>
                        </a:solidFill>
                        <a:effectLst/>
                        <a:latin typeface="Verdan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ctr" fontAlgn="ctr"/>
                      <a:r>
                        <a:rPr lang="en-US" sz="900" b="0" i="0" u="none" strike="noStrike" dirty="0">
                          <a:solidFill>
                            <a:schemeClr val="bg1"/>
                          </a:solidFill>
                          <a:effectLst/>
                          <a:latin typeface="Verdana"/>
                        </a:rPr>
                        <a:t>93%</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6FB1C7"/>
                    </a:solidFill>
                  </a:tcPr>
                </a:tc>
                <a:extLst>
                  <a:ext uri="{0D108BD9-81ED-4DB2-BD59-A6C34878D82A}">
                    <a16:rowId xmlns="" xmlns:a16="http://schemas.microsoft.com/office/drawing/2014/main" val="10002"/>
                  </a:ext>
                </a:extLst>
              </a:tr>
              <a:tr h="320040">
                <a:tc>
                  <a:txBody>
                    <a:bodyPr/>
                    <a:lstStyle/>
                    <a:p>
                      <a:pPr algn="l" fontAlgn="ctr"/>
                      <a:r>
                        <a:rPr lang="en-US" sz="900" b="0" i="0" u="none" strike="noStrike" dirty="0">
                          <a:solidFill>
                            <a:srgbClr val="000000"/>
                          </a:solidFill>
                          <a:effectLst/>
                          <a:latin typeface="Verdana"/>
                        </a:rPr>
                        <a:t>State / Local Government Lobbying</a:t>
                      </a:r>
                    </a:p>
                  </a:txBody>
                  <a:tcPr marL="100577"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endParaRPr lang="en-US" sz="900" b="0" i="0" u="none" strike="noStrike" dirty="0">
                        <a:solidFill>
                          <a:schemeClr val="tx1"/>
                        </a:solidFill>
                        <a:effectLst/>
                        <a:latin typeface="Verdan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n-US" sz="900" b="0" i="0" u="none" strike="noStrike" dirty="0">
                          <a:solidFill>
                            <a:schemeClr val="tx1"/>
                          </a:solidFill>
                          <a:effectLst/>
                          <a:latin typeface="Verdana"/>
                        </a:rPr>
                        <a:t>52%</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endParaRPr lang="en-US" sz="900" b="0" i="0" u="none" strike="noStrike" dirty="0">
                        <a:solidFill>
                          <a:schemeClr val="tx1"/>
                        </a:solidFill>
                        <a:effectLst/>
                        <a:latin typeface="Verdan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ctr" fontAlgn="ctr"/>
                      <a:r>
                        <a:rPr lang="en-US" sz="900" b="0" i="0" u="none" strike="noStrike" dirty="0">
                          <a:solidFill>
                            <a:schemeClr val="tx1"/>
                          </a:solidFill>
                          <a:effectLst/>
                          <a:latin typeface="Verdana"/>
                        </a:rPr>
                        <a:t>75%</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5DFE9"/>
                    </a:solidFill>
                  </a:tcPr>
                </a:tc>
                <a:extLst>
                  <a:ext uri="{0D108BD9-81ED-4DB2-BD59-A6C34878D82A}">
                    <a16:rowId xmlns="" xmlns:a16="http://schemas.microsoft.com/office/drawing/2014/main" val="10003"/>
                  </a:ext>
                </a:extLst>
              </a:tr>
              <a:tr h="320040">
                <a:tc>
                  <a:txBody>
                    <a:bodyPr/>
                    <a:lstStyle/>
                    <a:p>
                      <a:pPr algn="l" fontAlgn="ctr"/>
                      <a:r>
                        <a:rPr lang="en-US" sz="900" b="0" i="0" u="none" strike="noStrike" dirty="0">
                          <a:solidFill>
                            <a:srgbClr val="000000"/>
                          </a:solidFill>
                          <a:effectLst/>
                          <a:latin typeface="Verdana"/>
                        </a:rPr>
                        <a:t>Issue Tracking &amp; Portfolio Management</a:t>
                      </a:r>
                    </a:p>
                  </a:txBody>
                  <a:tcPr marL="100577"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endParaRPr lang="en-US" sz="900" b="0" i="0" u="none" strike="noStrike" dirty="0">
                        <a:solidFill>
                          <a:schemeClr val="bg1"/>
                        </a:solidFill>
                        <a:effectLst/>
                        <a:latin typeface="Verdan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ctr" fontAlgn="ctr"/>
                      <a:r>
                        <a:rPr lang="en-US" sz="900" b="0" i="0" u="none" strike="noStrike" dirty="0">
                          <a:solidFill>
                            <a:schemeClr val="bg1"/>
                          </a:solidFill>
                          <a:effectLst/>
                          <a:latin typeface="Verdana"/>
                        </a:rPr>
                        <a:t>100%</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17CA8"/>
                    </a:solidFill>
                  </a:tcPr>
                </a:tc>
                <a:tc>
                  <a:txBody>
                    <a:bodyPr/>
                    <a:lstStyle/>
                    <a:p>
                      <a:pPr algn="ctr" fontAlgn="ctr"/>
                      <a:endParaRPr lang="en-US" sz="900" b="0" i="0" u="none" strike="noStrike" dirty="0">
                        <a:solidFill>
                          <a:schemeClr val="bg1"/>
                        </a:solidFill>
                        <a:effectLst/>
                        <a:latin typeface="Verdan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ctr" fontAlgn="ctr"/>
                      <a:r>
                        <a:rPr lang="en-US" sz="900" b="0" i="0" u="none" strike="noStrike" dirty="0">
                          <a:solidFill>
                            <a:schemeClr val="bg1"/>
                          </a:solidFill>
                          <a:effectLst/>
                          <a:latin typeface="Verdana"/>
                        </a:rPr>
                        <a:t>98%</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6FB1C7"/>
                    </a:solidFill>
                  </a:tcPr>
                </a:tc>
                <a:extLst>
                  <a:ext uri="{0D108BD9-81ED-4DB2-BD59-A6C34878D82A}">
                    <a16:rowId xmlns="" xmlns:a16="http://schemas.microsoft.com/office/drawing/2014/main" val="10004"/>
                  </a:ext>
                </a:extLst>
              </a:tr>
              <a:tr h="320040">
                <a:tc>
                  <a:txBody>
                    <a:bodyPr/>
                    <a:lstStyle/>
                    <a:p>
                      <a:pPr algn="l" fontAlgn="ctr"/>
                      <a:r>
                        <a:rPr lang="en-US" sz="900" b="0" i="0" u="none" strike="noStrike" dirty="0">
                          <a:solidFill>
                            <a:srgbClr val="000000"/>
                          </a:solidFill>
                          <a:effectLst/>
                          <a:latin typeface="Verdana"/>
                        </a:rPr>
                        <a:t>Policy Position Development &amp; Analysis</a:t>
                      </a:r>
                    </a:p>
                  </a:txBody>
                  <a:tcPr marL="100577"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endParaRPr lang="en-US" sz="900" b="0" i="0" u="none" strike="noStrike" dirty="0">
                        <a:solidFill>
                          <a:schemeClr val="bg1"/>
                        </a:solidFill>
                        <a:effectLst/>
                        <a:latin typeface="Verdan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ctr" fontAlgn="ctr"/>
                      <a:r>
                        <a:rPr lang="en-US" sz="900" b="0" i="0" u="none" strike="noStrike" dirty="0">
                          <a:solidFill>
                            <a:schemeClr val="bg1"/>
                          </a:solidFill>
                          <a:effectLst/>
                          <a:latin typeface="Verdana"/>
                        </a:rPr>
                        <a:t>96%</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17CA8"/>
                    </a:solidFill>
                  </a:tcPr>
                </a:tc>
                <a:tc>
                  <a:txBody>
                    <a:bodyPr/>
                    <a:lstStyle/>
                    <a:p>
                      <a:pPr algn="ctr" fontAlgn="ctr"/>
                      <a:endParaRPr lang="en-US" sz="900" b="0" i="0" u="none" strike="noStrike" dirty="0">
                        <a:solidFill>
                          <a:schemeClr val="bg1"/>
                        </a:solidFill>
                        <a:effectLst/>
                        <a:latin typeface="Verdan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ctr" fontAlgn="ctr"/>
                      <a:r>
                        <a:rPr lang="en-US" sz="900" b="0" i="0" u="none" strike="noStrike" dirty="0">
                          <a:solidFill>
                            <a:schemeClr val="bg1"/>
                          </a:solidFill>
                          <a:effectLst/>
                          <a:latin typeface="Verdana"/>
                        </a:rPr>
                        <a:t>98%</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6FB1C7"/>
                    </a:solidFill>
                  </a:tcPr>
                </a:tc>
                <a:extLst>
                  <a:ext uri="{0D108BD9-81ED-4DB2-BD59-A6C34878D82A}">
                    <a16:rowId xmlns="" xmlns:a16="http://schemas.microsoft.com/office/drawing/2014/main" val="10005"/>
                  </a:ext>
                </a:extLst>
              </a:tr>
              <a:tr h="320040">
                <a:tc>
                  <a:txBody>
                    <a:bodyPr/>
                    <a:lstStyle/>
                    <a:p>
                      <a:pPr algn="l" fontAlgn="ctr"/>
                      <a:r>
                        <a:rPr lang="en-US" sz="900" b="0" i="0" u="none" strike="noStrike" dirty="0">
                          <a:solidFill>
                            <a:srgbClr val="000000"/>
                          </a:solidFill>
                          <a:effectLst/>
                          <a:latin typeface="Verdana"/>
                        </a:rPr>
                        <a:t>Policy Risk Identification &amp; Monitoring</a:t>
                      </a:r>
                    </a:p>
                  </a:txBody>
                  <a:tcPr marL="100577"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endParaRPr lang="en-US" sz="900" b="0" i="0" u="none" strike="noStrike" dirty="0">
                        <a:solidFill>
                          <a:schemeClr val="bg1"/>
                        </a:solidFill>
                        <a:effectLst/>
                        <a:latin typeface="Verdan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ctr" fontAlgn="ctr"/>
                      <a:r>
                        <a:rPr lang="en-US" sz="900" b="0" i="0" u="none" strike="noStrike" dirty="0">
                          <a:solidFill>
                            <a:schemeClr val="bg1"/>
                          </a:solidFill>
                          <a:effectLst/>
                          <a:latin typeface="Verdana"/>
                        </a:rPr>
                        <a:t>93%</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17CA8"/>
                    </a:solidFill>
                  </a:tcPr>
                </a:tc>
                <a:tc>
                  <a:txBody>
                    <a:bodyPr/>
                    <a:lstStyle/>
                    <a:p>
                      <a:pPr algn="ctr" fontAlgn="ctr"/>
                      <a:endParaRPr lang="en-US" sz="900" b="0" i="0" u="none" strike="noStrike" dirty="0">
                        <a:solidFill>
                          <a:schemeClr val="bg1"/>
                        </a:solidFill>
                        <a:effectLst/>
                        <a:latin typeface="Verdan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ctr" fontAlgn="ctr"/>
                      <a:r>
                        <a:rPr lang="en-US" sz="900" b="0" i="0" u="none" strike="noStrike" dirty="0">
                          <a:solidFill>
                            <a:schemeClr val="bg1"/>
                          </a:solidFill>
                          <a:effectLst/>
                          <a:latin typeface="Verdana"/>
                        </a:rPr>
                        <a:t>98%</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6FB1C7"/>
                    </a:solidFill>
                  </a:tcPr>
                </a:tc>
                <a:extLst>
                  <a:ext uri="{0D108BD9-81ED-4DB2-BD59-A6C34878D82A}">
                    <a16:rowId xmlns="" xmlns:a16="http://schemas.microsoft.com/office/drawing/2014/main" val="10006"/>
                  </a:ext>
                </a:extLst>
              </a:tr>
              <a:tr h="320040">
                <a:tc>
                  <a:txBody>
                    <a:bodyPr/>
                    <a:lstStyle/>
                    <a:p>
                      <a:pPr algn="l" fontAlgn="ctr"/>
                      <a:r>
                        <a:rPr lang="en-US" sz="900" b="0" i="0" u="none" strike="noStrike" dirty="0">
                          <a:solidFill>
                            <a:srgbClr val="000000"/>
                          </a:solidFill>
                          <a:effectLst/>
                          <a:latin typeface="Verdana"/>
                        </a:rPr>
                        <a:t>Grassroots / Grasstops Management</a:t>
                      </a:r>
                    </a:p>
                  </a:txBody>
                  <a:tcPr marL="100577"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endParaRPr lang="en-US" sz="900" b="0" i="0" u="none" strike="noStrike" dirty="0">
                        <a:solidFill>
                          <a:schemeClr val="bg1"/>
                        </a:solidFill>
                        <a:effectLst/>
                        <a:latin typeface="Verdan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ctr" fontAlgn="ctr"/>
                      <a:r>
                        <a:rPr lang="en-US" sz="900" b="0" i="0" u="none" strike="noStrike" dirty="0">
                          <a:solidFill>
                            <a:schemeClr val="bg1"/>
                          </a:solidFill>
                          <a:effectLst/>
                          <a:latin typeface="Verdana"/>
                        </a:rPr>
                        <a:t>98%</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17CA8"/>
                    </a:solidFill>
                  </a:tcPr>
                </a:tc>
                <a:tc>
                  <a:txBody>
                    <a:bodyPr/>
                    <a:lstStyle/>
                    <a:p>
                      <a:pPr algn="ctr" fontAlgn="ctr"/>
                      <a:endParaRPr lang="en-US" sz="900" b="0" i="0" u="none" strike="noStrike" dirty="0">
                        <a:solidFill>
                          <a:schemeClr val="tx1"/>
                        </a:solidFill>
                        <a:effectLst/>
                        <a:latin typeface="Verdan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ctr" fontAlgn="ctr"/>
                      <a:r>
                        <a:rPr lang="en-US" sz="900" b="0" i="0" u="none" strike="noStrike" dirty="0">
                          <a:solidFill>
                            <a:schemeClr val="tx1"/>
                          </a:solidFill>
                          <a:effectLst/>
                          <a:latin typeface="Verdana"/>
                        </a:rPr>
                        <a:t>80%</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5DFE9"/>
                    </a:solidFill>
                  </a:tcPr>
                </a:tc>
                <a:extLst>
                  <a:ext uri="{0D108BD9-81ED-4DB2-BD59-A6C34878D82A}">
                    <a16:rowId xmlns="" xmlns:a16="http://schemas.microsoft.com/office/drawing/2014/main" val="10008"/>
                  </a:ext>
                </a:extLst>
              </a:tr>
              <a:tr h="320040">
                <a:tc>
                  <a:txBody>
                    <a:bodyPr/>
                    <a:lstStyle/>
                    <a:p>
                      <a:pPr algn="l" fontAlgn="ctr"/>
                      <a:r>
                        <a:rPr lang="en-US" sz="900" b="0" i="0" u="none" strike="noStrike" dirty="0">
                          <a:solidFill>
                            <a:srgbClr val="000000"/>
                          </a:solidFill>
                          <a:effectLst/>
                          <a:latin typeface="Verdana"/>
                        </a:rPr>
                        <a:t>Coalition Management</a:t>
                      </a:r>
                    </a:p>
                  </a:txBody>
                  <a:tcPr marL="100577"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endParaRPr lang="en-US" sz="900" b="0" i="0" u="none" strike="noStrike" dirty="0">
                        <a:solidFill>
                          <a:schemeClr val="bg1"/>
                        </a:solidFill>
                        <a:effectLst/>
                        <a:latin typeface="Verdan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ctr" fontAlgn="ctr"/>
                      <a:r>
                        <a:rPr lang="en-US" sz="900" b="0" i="0" u="none" strike="noStrike" dirty="0">
                          <a:solidFill>
                            <a:schemeClr val="bg1"/>
                          </a:solidFill>
                          <a:effectLst/>
                          <a:latin typeface="Verdana"/>
                        </a:rPr>
                        <a:t>91%</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17CA8"/>
                    </a:solidFill>
                  </a:tcPr>
                </a:tc>
                <a:tc>
                  <a:txBody>
                    <a:bodyPr/>
                    <a:lstStyle/>
                    <a:p>
                      <a:pPr algn="ctr" fontAlgn="ctr"/>
                      <a:endParaRPr lang="en-US" sz="900" b="0" i="0" u="none" strike="noStrike" dirty="0">
                        <a:solidFill>
                          <a:schemeClr val="tx1"/>
                        </a:solidFill>
                        <a:effectLst/>
                        <a:latin typeface="Verdan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ctr" fontAlgn="ctr"/>
                      <a:r>
                        <a:rPr lang="en-US" sz="900" b="0" i="0" u="none" strike="noStrike" dirty="0">
                          <a:solidFill>
                            <a:schemeClr val="tx1"/>
                          </a:solidFill>
                          <a:effectLst/>
                          <a:latin typeface="Verdana"/>
                        </a:rPr>
                        <a:t>88%</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5DFE9"/>
                    </a:solidFill>
                  </a:tcPr>
                </a:tc>
                <a:extLst>
                  <a:ext uri="{0D108BD9-81ED-4DB2-BD59-A6C34878D82A}">
                    <a16:rowId xmlns="" xmlns:a16="http://schemas.microsoft.com/office/drawing/2014/main" val="10009"/>
                  </a:ext>
                </a:extLst>
              </a:tr>
              <a:tr h="320040">
                <a:tc>
                  <a:txBody>
                    <a:bodyPr/>
                    <a:lstStyle/>
                    <a:p>
                      <a:pPr algn="l" fontAlgn="ctr"/>
                      <a:r>
                        <a:rPr lang="en-US" sz="900" b="0" i="0" u="none" strike="noStrike" dirty="0">
                          <a:solidFill>
                            <a:srgbClr val="000000"/>
                          </a:solidFill>
                          <a:effectLst/>
                          <a:latin typeface="Verdana"/>
                        </a:rPr>
                        <a:t>Stakeholder Mapping</a:t>
                      </a:r>
                    </a:p>
                  </a:txBody>
                  <a:tcPr marL="100577"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endParaRPr lang="en-US" sz="900" b="0" i="0" u="none" strike="noStrike" dirty="0">
                        <a:solidFill>
                          <a:schemeClr val="tx1"/>
                        </a:solidFill>
                        <a:effectLst/>
                        <a:latin typeface="Verdan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ctr" fontAlgn="ctr"/>
                      <a:r>
                        <a:rPr lang="en-US" sz="900" b="0" i="0" u="none" strike="noStrike" dirty="0">
                          <a:solidFill>
                            <a:schemeClr val="tx1"/>
                          </a:solidFill>
                          <a:effectLst/>
                          <a:latin typeface="Verdana"/>
                        </a:rPr>
                        <a:t>72%</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endParaRPr lang="en-US" sz="900" b="0" i="0" u="none" strike="noStrike" dirty="0">
                        <a:solidFill>
                          <a:schemeClr val="tx1"/>
                        </a:solidFill>
                        <a:effectLst/>
                        <a:latin typeface="Verdan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ctr" fontAlgn="ctr"/>
                      <a:r>
                        <a:rPr lang="en-US" sz="900" b="0" i="0" u="none" strike="noStrike" dirty="0">
                          <a:solidFill>
                            <a:schemeClr val="tx1"/>
                          </a:solidFill>
                          <a:effectLst/>
                          <a:latin typeface="Verdana"/>
                        </a:rPr>
                        <a:t>85%</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5DFE9"/>
                    </a:solidFill>
                  </a:tcPr>
                </a:tc>
              </a:tr>
              <a:tr h="320040">
                <a:tc>
                  <a:txBody>
                    <a:bodyPr/>
                    <a:lstStyle/>
                    <a:p>
                      <a:pPr algn="l" fontAlgn="ctr"/>
                      <a:r>
                        <a:rPr lang="en-US" sz="900" b="0" i="0" u="none" strike="noStrike" dirty="0">
                          <a:solidFill>
                            <a:srgbClr val="000000"/>
                          </a:solidFill>
                          <a:effectLst/>
                          <a:latin typeface="Verdana"/>
                        </a:rPr>
                        <a:t>Thought Leadership Content Development</a:t>
                      </a:r>
                    </a:p>
                  </a:txBody>
                  <a:tcPr marL="100577"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endParaRPr lang="en-US" sz="900" b="0" i="0" u="none" strike="noStrike" dirty="0">
                        <a:solidFill>
                          <a:schemeClr val="tx1"/>
                        </a:solidFill>
                        <a:effectLst/>
                        <a:latin typeface="Verdan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ctr" fontAlgn="ctr"/>
                      <a:r>
                        <a:rPr lang="en-US" sz="900" b="0" i="0" u="none" strike="noStrike" dirty="0">
                          <a:solidFill>
                            <a:schemeClr val="tx1"/>
                          </a:solidFill>
                          <a:effectLst/>
                          <a:latin typeface="Verdana"/>
                        </a:rPr>
                        <a:t>78%</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DD7E6"/>
                    </a:solidFill>
                  </a:tcPr>
                </a:tc>
                <a:tc>
                  <a:txBody>
                    <a:bodyPr/>
                    <a:lstStyle/>
                    <a:p>
                      <a:pPr algn="ctr" fontAlgn="ctr"/>
                      <a:endParaRPr lang="en-US" sz="900" b="0" i="0" u="none" strike="noStrike" dirty="0">
                        <a:solidFill>
                          <a:schemeClr val="tx1"/>
                        </a:solidFill>
                        <a:effectLst/>
                        <a:latin typeface="Verdan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ctr" fontAlgn="ctr"/>
                      <a:r>
                        <a:rPr lang="en-US" sz="900" b="0" i="0" u="none" strike="noStrike" dirty="0">
                          <a:solidFill>
                            <a:schemeClr val="tx1"/>
                          </a:solidFill>
                          <a:effectLst/>
                          <a:latin typeface="Verdana"/>
                        </a:rPr>
                        <a:t>83%</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5DFE9"/>
                    </a:solidFill>
                  </a:tcPr>
                </a:tc>
                <a:extLst>
                  <a:ext uri="{0D108BD9-81ED-4DB2-BD59-A6C34878D82A}">
                    <a16:rowId xmlns="" xmlns:a16="http://schemas.microsoft.com/office/drawing/2014/main" val="10010"/>
                  </a:ext>
                </a:extLst>
              </a:tr>
              <a:tr h="320040">
                <a:tc>
                  <a:txBody>
                    <a:bodyPr/>
                    <a:lstStyle/>
                    <a:p>
                      <a:pPr algn="l" fontAlgn="ctr"/>
                      <a:r>
                        <a:rPr lang="en-US" sz="900" b="0" i="0" u="none" strike="noStrike" dirty="0">
                          <a:solidFill>
                            <a:srgbClr val="000000"/>
                          </a:solidFill>
                          <a:effectLst/>
                          <a:latin typeface="Verdana"/>
                        </a:rPr>
                        <a:t>Public Relations and Communications</a:t>
                      </a:r>
                    </a:p>
                  </a:txBody>
                  <a:tcPr marL="100577"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endParaRPr lang="en-US" sz="900" b="0" i="0" u="none" strike="noStrike" dirty="0">
                        <a:solidFill>
                          <a:schemeClr val="tx1"/>
                        </a:solidFill>
                        <a:effectLst/>
                        <a:latin typeface="Verdan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ctr" fontAlgn="ctr"/>
                      <a:r>
                        <a:rPr lang="en-US" sz="900" b="0" i="0" u="none" strike="noStrike" dirty="0">
                          <a:solidFill>
                            <a:schemeClr val="tx1"/>
                          </a:solidFill>
                          <a:effectLst/>
                          <a:latin typeface="Verdana"/>
                        </a:rPr>
                        <a:t>85%</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DD7E6"/>
                    </a:solidFill>
                  </a:tcPr>
                </a:tc>
                <a:tc>
                  <a:txBody>
                    <a:bodyPr/>
                    <a:lstStyle/>
                    <a:p>
                      <a:pPr algn="ctr" fontAlgn="ctr"/>
                      <a:endParaRPr lang="en-US" sz="900" b="0" i="0" u="none" strike="noStrike" dirty="0">
                        <a:solidFill>
                          <a:schemeClr val="tx1"/>
                        </a:solidFill>
                        <a:effectLst/>
                        <a:latin typeface="Verdan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n-US" sz="900" b="0" i="0" u="none" strike="noStrike" dirty="0">
                          <a:solidFill>
                            <a:schemeClr val="tx1"/>
                          </a:solidFill>
                          <a:effectLst/>
                          <a:latin typeface="Verdana"/>
                        </a:rPr>
                        <a:t>58%</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1"/>
                  </a:ext>
                </a:extLst>
              </a:tr>
              <a:tr h="320040">
                <a:tc>
                  <a:txBody>
                    <a:bodyPr/>
                    <a:lstStyle/>
                    <a:p>
                      <a:pPr algn="l" fontAlgn="ctr"/>
                      <a:r>
                        <a:rPr lang="en-US" sz="900" b="0" i="0" u="none" strike="noStrike" dirty="0">
                          <a:solidFill>
                            <a:srgbClr val="000000"/>
                          </a:solidFill>
                          <a:effectLst/>
                          <a:latin typeface="Verdana"/>
                        </a:rPr>
                        <a:t>Social Media Advocacy</a:t>
                      </a:r>
                    </a:p>
                  </a:txBody>
                  <a:tcPr marL="100577"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endParaRPr lang="en-US" sz="900" b="0" i="0" u="none" strike="noStrike" dirty="0">
                        <a:solidFill>
                          <a:schemeClr val="tx1"/>
                        </a:solidFill>
                        <a:effectLst/>
                        <a:latin typeface="Verdan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ctr" fontAlgn="ctr"/>
                      <a:r>
                        <a:rPr lang="en-US" sz="900" b="0" i="0" u="none" strike="noStrike" dirty="0">
                          <a:solidFill>
                            <a:schemeClr val="tx1"/>
                          </a:solidFill>
                          <a:effectLst/>
                          <a:latin typeface="Verdana"/>
                        </a:rPr>
                        <a:t>85%</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DD7E6"/>
                    </a:solidFill>
                  </a:tcPr>
                </a:tc>
                <a:tc>
                  <a:txBody>
                    <a:bodyPr/>
                    <a:lstStyle/>
                    <a:p>
                      <a:pPr algn="ctr" fontAlgn="ctr"/>
                      <a:endParaRPr lang="en-US" sz="900" b="0" i="0" u="none" strike="noStrike" dirty="0">
                        <a:solidFill>
                          <a:schemeClr val="tx1"/>
                        </a:solidFill>
                        <a:effectLst/>
                        <a:latin typeface="Verdan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n-US" sz="900" b="0" i="0" u="none" strike="noStrike" dirty="0">
                          <a:solidFill>
                            <a:schemeClr val="tx1"/>
                          </a:solidFill>
                          <a:effectLst/>
                          <a:latin typeface="Verdana"/>
                        </a:rPr>
                        <a:t>30%</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2"/>
                  </a:ext>
                </a:extLst>
              </a:tr>
            </a:tbl>
          </a:graphicData>
        </a:graphic>
      </p:graphicFrame>
      <p:sp>
        <p:nvSpPr>
          <p:cNvPr id="7" name="Rectangle 6"/>
          <p:cNvSpPr>
            <a:spLocks noChangeArrowheads="1"/>
          </p:cNvSpPr>
          <p:nvPr/>
        </p:nvSpPr>
        <p:spPr bwMode="auto">
          <a:xfrm>
            <a:off x="226272" y="1053011"/>
            <a:ext cx="8229600" cy="246221"/>
          </a:xfrm>
          <a:prstGeom prst="rect">
            <a:avLst/>
          </a:prstGeom>
          <a:noFill/>
          <a:ln>
            <a:noFill/>
          </a:ln>
          <a:extLst/>
        </p:spPr>
        <p:txBody>
          <a:bodyPr>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buFontTx/>
              <a:buNone/>
              <a:defRPr/>
            </a:pPr>
            <a:r>
              <a:rPr lang="en-US" altLang="en-US" sz="1000" b="1" dirty="0" smtClean="0">
                <a:solidFill>
                  <a:srgbClr val="8D744B"/>
                </a:solidFill>
              </a:rPr>
              <a:t>Today’s government affairs organizations contribute to a variety of activities beyond traditional lobbying</a:t>
            </a:r>
            <a:endParaRPr lang="en-US" altLang="en-US" sz="1000" b="1" dirty="0">
              <a:solidFill>
                <a:srgbClr val="8D744B"/>
              </a:solidFill>
            </a:endParaRPr>
          </a:p>
        </p:txBody>
      </p:sp>
      <p:sp>
        <p:nvSpPr>
          <p:cNvPr id="10" name="TextBox 9"/>
          <p:cNvSpPr txBox="1"/>
          <p:nvPr/>
        </p:nvSpPr>
        <p:spPr>
          <a:xfrm>
            <a:off x="7341336" y="3304331"/>
            <a:ext cx="1463040" cy="70788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45720" rIns="45720" rtlCol="0" anchor="ctr">
            <a:spAutoFit/>
          </a:bodyPr>
          <a:lstStyle>
            <a:defPPr>
              <a:defRPr lang="en-US"/>
            </a:defPPr>
            <a:lvl1pPr algn="ctr">
              <a:spcAft>
                <a:spcPts val="600"/>
              </a:spcAft>
              <a:defRPr sz="8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55% of Corporations share responsibility for position development; 70% share responsibility for risk identification</a:t>
            </a:r>
            <a:endParaRPr lang="en-US" dirty="0"/>
          </a:p>
        </p:txBody>
      </p:sp>
      <p:sp>
        <p:nvSpPr>
          <p:cNvPr id="12" name="TextBox 11"/>
          <p:cNvSpPr txBox="1"/>
          <p:nvPr/>
        </p:nvSpPr>
        <p:spPr>
          <a:xfrm>
            <a:off x="7341336" y="5216614"/>
            <a:ext cx="1463040" cy="70788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45720" rIns="45720" rtlCol="0" anchor="ctr">
            <a:spAutoFit/>
          </a:bodyPr>
          <a:lstStyle>
            <a:defPPr>
              <a:defRPr lang="en-US"/>
            </a:defPPr>
            <a:lvl1pPr algn="ctr">
              <a:spcAft>
                <a:spcPts val="600"/>
              </a:spcAft>
              <a:defRPr sz="8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78% of Associations share responsibility for PR and communications; 70% share responsibility for social media advocacy</a:t>
            </a:r>
            <a:endParaRPr lang="en-US" dirty="0"/>
          </a:p>
        </p:txBody>
      </p:sp>
      <p:sp>
        <p:nvSpPr>
          <p:cNvPr id="14" name="TextBox 13"/>
          <p:cNvSpPr txBox="1"/>
          <p:nvPr/>
        </p:nvSpPr>
        <p:spPr>
          <a:xfrm>
            <a:off x="434340" y="4420711"/>
            <a:ext cx="1371600" cy="70788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45720" rIns="45720" rtlCol="0" anchor="ctr">
            <a:spAutoFit/>
          </a:bodyPr>
          <a:lstStyle>
            <a:defPPr>
              <a:defRPr lang="en-US"/>
            </a:defPPr>
            <a:lvl1pPr algn="ctr">
              <a:spcAft>
                <a:spcPts val="600"/>
              </a:spcAft>
              <a:defRPr sz="8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Most Associations and Corporations share responsibility for these activities with other groups or departments</a:t>
            </a:r>
            <a:endParaRPr lang="en-US" dirty="0"/>
          </a:p>
        </p:txBody>
      </p:sp>
      <p:sp>
        <p:nvSpPr>
          <p:cNvPr id="17" name="Right Brace 16"/>
          <p:cNvSpPr/>
          <p:nvPr/>
        </p:nvSpPr>
        <p:spPr>
          <a:xfrm flipH="1">
            <a:off x="1841049" y="4305637"/>
            <a:ext cx="91440" cy="914400"/>
          </a:xfrm>
          <a:prstGeom prst="rightBrac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Verdana" panose="020B0604030504040204" pitchFamily="34" charset="0"/>
            </a:endParaRPr>
          </a:p>
        </p:txBody>
      </p:sp>
      <p:grpSp>
        <p:nvGrpSpPr>
          <p:cNvPr id="3" name="Group 2"/>
          <p:cNvGrpSpPr/>
          <p:nvPr/>
        </p:nvGrpSpPr>
        <p:grpSpPr>
          <a:xfrm>
            <a:off x="7214787" y="3337897"/>
            <a:ext cx="91440" cy="2552700"/>
            <a:chOff x="6419316" y="3337897"/>
            <a:chExt cx="91440" cy="2552700"/>
          </a:xfrm>
        </p:grpSpPr>
        <p:sp>
          <p:nvSpPr>
            <p:cNvPr id="16" name="Right Brace 15"/>
            <p:cNvSpPr/>
            <p:nvPr/>
          </p:nvSpPr>
          <p:spPr>
            <a:xfrm>
              <a:off x="6419316" y="5250517"/>
              <a:ext cx="91440" cy="640080"/>
            </a:xfrm>
            <a:prstGeom prst="rightBrac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Verdana" panose="020B0604030504040204" pitchFamily="34" charset="0"/>
              </a:endParaRPr>
            </a:p>
          </p:txBody>
        </p:sp>
        <p:sp>
          <p:nvSpPr>
            <p:cNvPr id="18" name="Right Brace 17"/>
            <p:cNvSpPr/>
            <p:nvPr/>
          </p:nvSpPr>
          <p:spPr>
            <a:xfrm>
              <a:off x="6419316" y="3337897"/>
              <a:ext cx="91440" cy="640080"/>
            </a:xfrm>
            <a:prstGeom prst="rightBrac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Verdana" panose="020B0604030504040204" pitchFamily="34" charset="0"/>
              </a:endParaRPr>
            </a:p>
          </p:txBody>
        </p:sp>
      </p:grpSp>
      <p:grpSp>
        <p:nvGrpSpPr>
          <p:cNvPr id="13" name="Group 12"/>
          <p:cNvGrpSpPr/>
          <p:nvPr/>
        </p:nvGrpSpPr>
        <p:grpSpPr>
          <a:xfrm>
            <a:off x="226272" y="6009118"/>
            <a:ext cx="3928350" cy="320040"/>
            <a:chOff x="325849" y="6009118"/>
            <a:chExt cx="3928350" cy="320040"/>
          </a:xfrm>
        </p:grpSpPr>
        <p:grpSp>
          <p:nvGrpSpPr>
            <p:cNvPr id="8" name="Group 7"/>
            <p:cNvGrpSpPr/>
            <p:nvPr/>
          </p:nvGrpSpPr>
          <p:grpSpPr>
            <a:xfrm>
              <a:off x="325849" y="6017815"/>
              <a:ext cx="1898572" cy="302647"/>
              <a:chOff x="487781" y="5966536"/>
              <a:chExt cx="1898572" cy="302647"/>
            </a:xfrm>
          </p:grpSpPr>
          <p:sp>
            <p:nvSpPr>
              <p:cNvPr id="15" name="TextBox 71"/>
              <p:cNvSpPr txBox="1">
                <a:spLocks noChangeArrowheads="1"/>
              </p:cNvSpPr>
              <p:nvPr/>
            </p:nvSpPr>
            <p:spPr bwMode="auto">
              <a:xfrm>
                <a:off x="557553" y="5966536"/>
                <a:ext cx="1828800" cy="302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Gill Sans MT" charset="0"/>
                    <a:ea typeface="ＭＳ Ｐゴシック" charset="0"/>
                    <a:cs typeface="ＭＳ Ｐゴシック" charset="0"/>
                  </a:defRPr>
                </a:lvl1pPr>
                <a:lvl2pPr marL="742950" indent="-285750" eaLnBrk="0" hangingPunct="0">
                  <a:defRPr sz="2400">
                    <a:solidFill>
                      <a:schemeClr val="tx1"/>
                    </a:solidFill>
                    <a:latin typeface="Gill Sans MT" charset="0"/>
                    <a:ea typeface="ＭＳ Ｐゴシック" charset="0"/>
                  </a:defRPr>
                </a:lvl2pPr>
                <a:lvl3pPr marL="1143000" indent="-228600" eaLnBrk="0" hangingPunct="0">
                  <a:defRPr sz="2400">
                    <a:solidFill>
                      <a:schemeClr val="tx1"/>
                    </a:solidFill>
                    <a:latin typeface="Gill Sans MT" charset="0"/>
                    <a:ea typeface="ＭＳ Ｐゴシック" charset="0"/>
                  </a:defRPr>
                </a:lvl3pPr>
                <a:lvl4pPr marL="1600200" indent="-228600" eaLnBrk="0" hangingPunct="0">
                  <a:defRPr sz="2400">
                    <a:solidFill>
                      <a:schemeClr val="tx1"/>
                    </a:solidFill>
                    <a:latin typeface="Gill Sans MT" charset="0"/>
                    <a:ea typeface="ＭＳ Ｐゴシック" charset="0"/>
                  </a:defRPr>
                </a:lvl4pPr>
                <a:lvl5pPr marL="2057400" indent="-228600" eaLnBrk="0" hangingPunct="0">
                  <a:defRPr sz="2400">
                    <a:solidFill>
                      <a:schemeClr val="tx1"/>
                    </a:solidFill>
                    <a:latin typeface="Gill Sans MT" charset="0"/>
                    <a:ea typeface="ＭＳ Ｐゴシック" charset="0"/>
                  </a:defRPr>
                </a:lvl5pPr>
                <a:lvl6pPr marL="2514600" indent="-228600" eaLnBrk="0" fontAlgn="base" hangingPunct="0">
                  <a:spcBef>
                    <a:spcPct val="0"/>
                  </a:spcBef>
                  <a:spcAft>
                    <a:spcPct val="0"/>
                  </a:spcAft>
                  <a:defRPr sz="2400">
                    <a:solidFill>
                      <a:schemeClr val="tx1"/>
                    </a:solidFill>
                    <a:latin typeface="Gill Sans MT" charset="0"/>
                    <a:ea typeface="ＭＳ Ｐゴシック" charset="0"/>
                  </a:defRPr>
                </a:lvl6pPr>
                <a:lvl7pPr marL="2971800" indent="-228600" eaLnBrk="0" fontAlgn="base" hangingPunct="0">
                  <a:spcBef>
                    <a:spcPct val="0"/>
                  </a:spcBef>
                  <a:spcAft>
                    <a:spcPct val="0"/>
                  </a:spcAft>
                  <a:defRPr sz="2400">
                    <a:solidFill>
                      <a:schemeClr val="tx1"/>
                    </a:solidFill>
                    <a:latin typeface="Gill Sans MT" charset="0"/>
                    <a:ea typeface="ＭＳ Ｐゴシック" charset="0"/>
                  </a:defRPr>
                </a:lvl7pPr>
                <a:lvl8pPr marL="3429000" indent="-228600" eaLnBrk="0" fontAlgn="base" hangingPunct="0">
                  <a:spcBef>
                    <a:spcPct val="0"/>
                  </a:spcBef>
                  <a:spcAft>
                    <a:spcPct val="0"/>
                  </a:spcAft>
                  <a:defRPr sz="2400">
                    <a:solidFill>
                      <a:schemeClr val="tx1"/>
                    </a:solidFill>
                    <a:latin typeface="Gill Sans MT" charset="0"/>
                    <a:ea typeface="ＭＳ Ｐゴシック" charset="0"/>
                  </a:defRPr>
                </a:lvl8pPr>
                <a:lvl9pPr marL="3886200" indent="-228600" eaLnBrk="0" fontAlgn="base" hangingPunct="0">
                  <a:spcBef>
                    <a:spcPct val="0"/>
                  </a:spcBef>
                  <a:spcAft>
                    <a:spcPct val="0"/>
                  </a:spcAft>
                  <a:defRPr sz="2400">
                    <a:solidFill>
                      <a:schemeClr val="tx1"/>
                    </a:solidFill>
                    <a:latin typeface="Gill Sans MT" charset="0"/>
                    <a:ea typeface="ＭＳ Ｐゴシック" charset="0"/>
                  </a:defRPr>
                </a:lvl9pPr>
              </a:lstStyle>
              <a:p>
                <a:pPr eaLnBrk="1" hangingPunct="1">
                  <a:spcAft>
                    <a:spcPts val="200"/>
                  </a:spcAft>
                </a:pPr>
                <a:r>
                  <a:rPr lang="en-US" sz="600" dirty="0" smtClean="0">
                    <a:latin typeface="Georgia" panose="02040502050405020303" pitchFamily="18" charset="0"/>
                    <a:ea typeface="Verdana" panose="020B0604030504040204" pitchFamily="34" charset="0"/>
                    <a:cs typeface="Verdana" panose="020B0604030504040204" pitchFamily="34" charset="0"/>
                  </a:rPr>
                  <a:t>90%+ of Associations </a:t>
                </a:r>
                <a:r>
                  <a:rPr lang="en-US" sz="600" dirty="0">
                    <a:latin typeface="Georgia" panose="02040502050405020303" pitchFamily="18" charset="0"/>
                    <a:ea typeface="Verdana" panose="020B0604030504040204" pitchFamily="34" charset="0"/>
                    <a:cs typeface="Verdana" panose="020B0604030504040204" pitchFamily="34" charset="0"/>
                  </a:rPr>
                  <a:t>participate </a:t>
                </a:r>
                <a:r>
                  <a:rPr lang="en-US" sz="600" dirty="0" smtClean="0">
                    <a:latin typeface="Georgia" panose="02040502050405020303" pitchFamily="18" charset="0"/>
                    <a:ea typeface="Verdana" panose="020B0604030504040204" pitchFamily="34" charset="0"/>
                    <a:cs typeface="Verdana" panose="020B0604030504040204" pitchFamily="34" charset="0"/>
                  </a:rPr>
                  <a:t>in this activity</a:t>
                </a:r>
              </a:p>
              <a:p>
                <a:pPr eaLnBrk="1" hangingPunct="1"/>
                <a:r>
                  <a:rPr lang="en-US" sz="600" dirty="0" smtClean="0">
                    <a:latin typeface="Georgia" panose="02040502050405020303" pitchFamily="18" charset="0"/>
                    <a:ea typeface="Verdana" panose="020B0604030504040204" pitchFamily="34" charset="0"/>
                    <a:cs typeface="Verdana" panose="020B0604030504040204" pitchFamily="34" charset="0"/>
                  </a:rPr>
                  <a:t>75%+ of Associations participate in this activity</a:t>
                </a:r>
                <a:endParaRPr lang="en-US" sz="600" dirty="0">
                  <a:latin typeface="Georgia" panose="02040502050405020303" pitchFamily="18" charset="0"/>
                  <a:ea typeface="Verdana" panose="020B0604030504040204" pitchFamily="34" charset="0"/>
                  <a:cs typeface="Verdana" panose="020B0604030504040204" pitchFamily="34" charset="0"/>
                </a:endParaRPr>
              </a:p>
            </p:txBody>
          </p:sp>
          <p:sp>
            <p:nvSpPr>
              <p:cNvPr id="19" name="Rectangle 18"/>
              <p:cNvSpPr/>
              <p:nvPr/>
            </p:nvSpPr>
            <p:spPr>
              <a:xfrm>
                <a:off x="487781" y="5996737"/>
                <a:ext cx="100584" cy="100584"/>
              </a:xfrm>
              <a:prstGeom prst="rect">
                <a:avLst/>
              </a:prstGeom>
              <a:solidFill>
                <a:srgbClr val="917C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Georgia" panose="02040502050405020303" pitchFamily="18" charset="0"/>
                  <a:ea typeface="Verdana" panose="020B0604030504040204" pitchFamily="34" charset="0"/>
                  <a:cs typeface="Verdana" panose="020B0604030504040204" pitchFamily="34" charset="0"/>
                </a:endParaRPr>
              </a:p>
            </p:txBody>
          </p:sp>
          <p:sp>
            <p:nvSpPr>
              <p:cNvPr id="20" name="Rectangle 19"/>
              <p:cNvSpPr/>
              <p:nvPr/>
            </p:nvSpPr>
            <p:spPr>
              <a:xfrm>
                <a:off x="487781" y="6148878"/>
                <a:ext cx="100584" cy="100584"/>
              </a:xfrm>
              <a:prstGeom prst="rect">
                <a:avLst/>
              </a:prstGeom>
              <a:solidFill>
                <a:srgbClr val="DDD7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Georgia" panose="02040502050405020303" pitchFamily="18" charset="0"/>
                  <a:ea typeface="Verdana" panose="020B0604030504040204" pitchFamily="34" charset="0"/>
                  <a:cs typeface="Verdana" panose="020B0604030504040204" pitchFamily="34" charset="0"/>
                </a:endParaRPr>
              </a:p>
            </p:txBody>
          </p:sp>
        </p:grpSp>
        <p:grpSp>
          <p:nvGrpSpPr>
            <p:cNvPr id="21" name="Group 20"/>
            <p:cNvGrpSpPr/>
            <p:nvPr/>
          </p:nvGrpSpPr>
          <p:grpSpPr>
            <a:xfrm>
              <a:off x="2355627" y="6017815"/>
              <a:ext cx="1898572" cy="302647"/>
              <a:chOff x="487781" y="5966536"/>
              <a:chExt cx="1898572" cy="302647"/>
            </a:xfrm>
          </p:grpSpPr>
          <p:sp>
            <p:nvSpPr>
              <p:cNvPr id="22" name="TextBox 71"/>
              <p:cNvSpPr txBox="1">
                <a:spLocks noChangeArrowheads="1"/>
              </p:cNvSpPr>
              <p:nvPr/>
            </p:nvSpPr>
            <p:spPr bwMode="auto">
              <a:xfrm>
                <a:off x="557553" y="5966536"/>
                <a:ext cx="1828800" cy="302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Gill Sans MT" charset="0"/>
                    <a:ea typeface="ＭＳ Ｐゴシック" charset="0"/>
                    <a:cs typeface="ＭＳ Ｐゴシック" charset="0"/>
                  </a:defRPr>
                </a:lvl1pPr>
                <a:lvl2pPr marL="742950" indent="-285750" eaLnBrk="0" hangingPunct="0">
                  <a:defRPr sz="2400">
                    <a:solidFill>
                      <a:schemeClr val="tx1"/>
                    </a:solidFill>
                    <a:latin typeface="Gill Sans MT" charset="0"/>
                    <a:ea typeface="ＭＳ Ｐゴシック" charset="0"/>
                  </a:defRPr>
                </a:lvl2pPr>
                <a:lvl3pPr marL="1143000" indent="-228600" eaLnBrk="0" hangingPunct="0">
                  <a:defRPr sz="2400">
                    <a:solidFill>
                      <a:schemeClr val="tx1"/>
                    </a:solidFill>
                    <a:latin typeface="Gill Sans MT" charset="0"/>
                    <a:ea typeface="ＭＳ Ｐゴシック" charset="0"/>
                  </a:defRPr>
                </a:lvl3pPr>
                <a:lvl4pPr marL="1600200" indent="-228600" eaLnBrk="0" hangingPunct="0">
                  <a:defRPr sz="2400">
                    <a:solidFill>
                      <a:schemeClr val="tx1"/>
                    </a:solidFill>
                    <a:latin typeface="Gill Sans MT" charset="0"/>
                    <a:ea typeface="ＭＳ Ｐゴシック" charset="0"/>
                  </a:defRPr>
                </a:lvl4pPr>
                <a:lvl5pPr marL="2057400" indent="-228600" eaLnBrk="0" hangingPunct="0">
                  <a:defRPr sz="2400">
                    <a:solidFill>
                      <a:schemeClr val="tx1"/>
                    </a:solidFill>
                    <a:latin typeface="Gill Sans MT" charset="0"/>
                    <a:ea typeface="ＭＳ Ｐゴシック" charset="0"/>
                  </a:defRPr>
                </a:lvl5pPr>
                <a:lvl6pPr marL="2514600" indent="-228600" eaLnBrk="0" fontAlgn="base" hangingPunct="0">
                  <a:spcBef>
                    <a:spcPct val="0"/>
                  </a:spcBef>
                  <a:spcAft>
                    <a:spcPct val="0"/>
                  </a:spcAft>
                  <a:defRPr sz="2400">
                    <a:solidFill>
                      <a:schemeClr val="tx1"/>
                    </a:solidFill>
                    <a:latin typeface="Gill Sans MT" charset="0"/>
                    <a:ea typeface="ＭＳ Ｐゴシック" charset="0"/>
                  </a:defRPr>
                </a:lvl6pPr>
                <a:lvl7pPr marL="2971800" indent="-228600" eaLnBrk="0" fontAlgn="base" hangingPunct="0">
                  <a:spcBef>
                    <a:spcPct val="0"/>
                  </a:spcBef>
                  <a:spcAft>
                    <a:spcPct val="0"/>
                  </a:spcAft>
                  <a:defRPr sz="2400">
                    <a:solidFill>
                      <a:schemeClr val="tx1"/>
                    </a:solidFill>
                    <a:latin typeface="Gill Sans MT" charset="0"/>
                    <a:ea typeface="ＭＳ Ｐゴシック" charset="0"/>
                  </a:defRPr>
                </a:lvl7pPr>
                <a:lvl8pPr marL="3429000" indent="-228600" eaLnBrk="0" fontAlgn="base" hangingPunct="0">
                  <a:spcBef>
                    <a:spcPct val="0"/>
                  </a:spcBef>
                  <a:spcAft>
                    <a:spcPct val="0"/>
                  </a:spcAft>
                  <a:defRPr sz="2400">
                    <a:solidFill>
                      <a:schemeClr val="tx1"/>
                    </a:solidFill>
                    <a:latin typeface="Gill Sans MT" charset="0"/>
                    <a:ea typeface="ＭＳ Ｐゴシック" charset="0"/>
                  </a:defRPr>
                </a:lvl8pPr>
                <a:lvl9pPr marL="3886200" indent="-228600" eaLnBrk="0" fontAlgn="base" hangingPunct="0">
                  <a:spcBef>
                    <a:spcPct val="0"/>
                  </a:spcBef>
                  <a:spcAft>
                    <a:spcPct val="0"/>
                  </a:spcAft>
                  <a:defRPr sz="2400">
                    <a:solidFill>
                      <a:schemeClr val="tx1"/>
                    </a:solidFill>
                    <a:latin typeface="Gill Sans MT" charset="0"/>
                    <a:ea typeface="ＭＳ Ｐゴシック" charset="0"/>
                  </a:defRPr>
                </a:lvl9pPr>
              </a:lstStyle>
              <a:p>
                <a:pPr eaLnBrk="1" hangingPunct="1">
                  <a:spcAft>
                    <a:spcPts val="200"/>
                  </a:spcAft>
                </a:pPr>
                <a:r>
                  <a:rPr lang="en-US" sz="600" dirty="0" smtClean="0">
                    <a:latin typeface="Georgia" panose="02040502050405020303" pitchFamily="18" charset="0"/>
                    <a:ea typeface="Verdana" panose="020B0604030504040204" pitchFamily="34" charset="0"/>
                    <a:cs typeface="Verdana" panose="020B0604030504040204" pitchFamily="34" charset="0"/>
                  </a:rPr>
                  <a:t>90%+ of Corporations participate in this activity</a:t>
                </a:r>
              </a:p>
              <a:p>
                <a:pPr eaLnBrk="1" hangingPunct="1"/>
                <a:r>
                  <a:rPr lang="en-US" sz="600" dirty="0" smtClean="0">
                    <a:latin typeface="Georgia" panose="02040502050405020303" pitchFamily="18" charset="0"/>
                    <a:ea typeface="Verdana" panose="020B0604030504040204" pitchFamily="34" charset="0"/>
                    <a:cs typeface="Verdana" panose="020B0604030504040204" pitchFamily="34" charset="0"/>
                  </a:rPr>
                  <a:t>75%+ </a:t>
                </a:r>
                <a:r>
                  <a:rPr lang="en-US" sz="600" dirty="0">
                    <a:latin typeface="Georgia" panose="02040502050405020303" pitchFamily="18" charset="0"/>
                    <a:ea typeface="Verdana" panose="020B0604030504040204" pitchFamily="34" charset="0"/>
                    <a:cs typeface="Verdana" panose="020B0604030504040204" pitchFamily="34" charset="0"/>
                  </a:rPr>
                  <a:t>of Corporations participate </a:t>
                </a:r>
                <a:r>
                  <a:rPr lang="en-US" sz="600" dirty="0" smtClean="0">
                    <a:latin typeface="Georgia" panose="02040502050405020303" pitchFamily="18" charset="0"/>
                    <a:ea typeface="Verdana" panose="020B0604030504040204" pitchFamily="34" charset="0"/>
                    <a:cs typeface="Verdana" panose="020B0604030504040204" pitchFamily="34" charset="0"/>
                  </a:rPr>
                  <a:t>in this activity</a:t>
                </a:r>
                <a:endParaRPr lang="en-US" sz="600" dirty="0">
                  <a:latin typeface="Georgia" panose="02040502050405020303" pitchFamily="18" charset="0"/>
                  <a:ea typeface="Verdana" panose="020B0604030504040204" pitchFamily="34" charset="0"/>
                  <a:cs typeface="Verdana" panose="020B0604030504040204" pitchFamily="34" charset="0"/>
                </a:endParaRPr>
              </a:p>
            </p:txBody>
          </p:sp>
          <p:sp>
            <p:nvSpPr>
              <p:cNvPr id="23" name="Rectangle 22"/>
              <p:cNvSpPr/>
              <p:nvPr/>
            </p:nvSpPr>
            <p:spPr>
              <a:xfrm>
                <a:off x="487781" y="5996737"/>
                <a:ext cx="100584" cy="100584"/>
              </a:xfrm>
              <a:prstGeom prst="rect">
                <a:avLst/>
              </a:prstGeom>
              <a:solidFill>
                <a:srgbClr val="6FB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Georgia" panose="02040502050405020303" pitchFamily="18" charset="0"/>
                  <a:ea typeface="Verdana" panose="020B0604030504040204" pitchFamily="34" charset="0"/>
                  <a:cs typeface="Verdana" panose="020B0604030504040204" pitchFamily="34" charset="0"/>
                </a:endParaRPr>
              </a:p>
            </p:txBody>
          </p:sp>
          <p:sp>
            <p:nvSpPr>
              <p:cNvPr id="24" name="Rectangle 23"/>
              <p:cNvSpPr/>
              <p:nvPr/>
            </p:nvSpPr>
            <p:spPr>
              <a:xfrm>
                <a:off x="487781" y="6148878"/>
                <a:ext cx="100584" cy="100584"/>
              </a:xfrm>
              <a:prstGeom prst="rect">
                <a:avLst/>
              </a:prstGeom>
              <a:solidFill>
                <a:srgbClr val="C5D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Georgia" panose="02040502050405020303" pitchFamily="18" charset="0"/>
                  <a:ea typeface="Verdana" panose="020B0604030504040204" pitchFamily="34" charset="0"/>
                  <a:cs typeface="Verdana" panose="020B0604030504040204" pitchFamily="34" charset="0"/>
                </a:endParaRPr>
              </a:p>
            </p:txBody>
          </p:sp>
        </p:grpSp>
        <p:cxnSp>
          <p:nvCxnSpPr>
            <p:cNvPr id="11" name="Straight Connector 10"/>
            <p:cNvCxnSpPr/>
            <p:nvPr/>
          </p:nvCxnSpPr>
          <p:spPr>
            <a:xfrm>
              <a:off x="2224081" y="6009118"/>
              <a:ext cx="0" cy="320040"/>
            </a:xfrm>
            <a:prstGeom prst="line">
              <a:avLst/>
            </a:prstGeom>
            <a:ln w="31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pic>
        <p:nvPicPr>
          <p:cNvPr id="25" name="Picture 24" descr="Logo-NJ-leadership_council.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5983" y="156463"/>
            <a:ext cx="2263332" cy="347386"/>
          </a:xfrm>
          <a:prstGeom prst="rect">
            <a:avLst/>
          </a:prstGeom>
        </p:spPr>
      </p:pic>
      <p:sp>
        <p:nvSpPr>
          <p:cNvPr id="29" name="Text Placeholder 18"/>
          <p:cNvSpPr txBox="1">
            <a:spLocks/>
          </p:cNvSpPr>
          <p:nvPr/>
        </p:nvSpPr>
        <p:spPr bwMode="auto">
          <a:xfrm>
            <a:off x="404808" y="6422607"/>
            <a:ext cx="7413630"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dirty="0">
                <a:latin typeface="Georgia"/>
                <a:cs typeface="Georgia"/>
              </a:rPr>
              <a:t>Source: </a:t>
            </a:r>
            <a:r>
              <a:rPr lang="en-US" sz="700" dirty="0" smtClean="0">
                <a:latin typeface="Georgia"/>
                <a:cs typeface="Georgia"/>
              </a:rPr>
              <a:t>Government Affairs Resource Benchmarking </a:t>
            </a:r>
            <a:r>
              <a:rPr lang="en-US" sz="700" dirty="0">
                <a:latin typeface="Georgia"/>
                <a:cs typeface="Georgia"/>
              </a:rPr>
              <a:t>2017; National Journal research and analysis.</a:t>
            </a:r>
          </a:p>
        </p:txBody>
      </p:sp>
      <p:sp>
        <p:nvSpPr>
          <p:cNvPr id="30" name="Text Placeholder 18"/>
          <p:cNvSpPr txBox="1">
            <a:spLocks/>
          </p:cNvSpPr>
          <p:nvPr/>
        </p:nvSpPr>
        <p:spPr bwMode="auto">
          <a:xfrm>
            <a:off x="404808" y="6432767"/>
            <a:ext cx="7413630"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spcAft>
                <a:spcPts val="600"/>
              </a:spcAft>
              <a:buNone/>
              <a:defRPr/>
            </a:pPr>
            <a:endParaRPr lang="en-US" sz="700" dirty="0">
              <a:latin typeface="Georgia"/>
              <a:cs typeface="Georgia"/>
            </a:endParaRPr>
          </a:p>
          <a:p>
            <a:pPr marL="0" indent="0">
              <a:lnSpc>
                <a:spcPct val="110000"/>
              </a:lnSpc>
              <a:spcBef>
                <a:spcPts val="0"/>
              </a:spcBef>
              <a:spcAft>
                <a:spcPts val="600"/>
              </a:spcAft>
              <a:buNone/>
              <a:defRPr/>
            </a:pPr>
            <a:r>
              <a:rPr lang="en-US" sz="700" dirty="0">
                <a:latin typeface="Georgia"/>
                <a:cs typeface="Georgia"/>
              </a:rPr>
              <a:t>© National Journal 2017</a:t>
            </a:r>
          </a:p>
        </p:txBody>
      </p:sp>
      <p:sp>
        <p:nvSpPr>
          <p:cNvPr id="26" name="TextBox 25"/>
          <p:cNvSpPr txBox="1"/>
          <p:nvPr/>
        </p:nvSpPr>
        <p:spPr>
          <a:xfrm>
            <a:off x="226272" y="245329"/>
            <a:ext cx="5008267" cy="138499"/>
          </a:xfrm>
          <a:prstGeom prst="rect">
            <a:avLst/>
          </a:prstGeom>
          <a:noFill/>
        </p:spPr>
        <p:txBody>
          <a:bodyPr wrap="square" bIns="0" rtlCol="0" anchor="b" anchorCtr="0">
            <a:spAutoFit/>
          </a:bodyPr>
          <a:lstStyle>
            <a:defPPr>
              <a:defRPr lang="en-US"/>
            </a:defPPr>
            <a:lvl1pPr>
              <a:defRPr sz="600" b="1" cap="all">
                <a:solidFill>
                  <a:srgbClr val="595959"/>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Resource benchmarking webinar</a:t>
            </a:r>
            <a:endParaRPr lang="en-US" dirty="0"/>
          </a:p>
        </p:txBody>
      </p:sp>
    </p:spTree>
    <p:extLst>
      <p:ext uri="{BB962C8B-B14F-4D97-AF65-F5344CB8AC3E}">
        <p14:creationId xmlns:p14="http://schemas.microsoft.com/office/powerpoint/2010/main" val="30410228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ext Placeholder 18"/>
          <p:cNvSpPr txBox="1">
            <a:spLocks/>
          </p:cNvSpPr>
          <p:nvPr/>
        </p:nvSpPr>
        <p:spPr bwMode="auto">
          <a:xfrm>
            <a:off x="404808" y="6422607"/>
            <a:ext cx="7413630"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dirty="0">
                <a:latin typeface="Georgia"/>
                <a:cs typeface="Georgia"/>
              </a:rPr>
              <a:t>Source: </a:t>
            </a:r>
            <a:r>
              <a:rPr lang="en-US" sz="700" dirty="0" smtClean="0">
                <a:latin typeface="Georgia"/>
                <a:cs typeface="Georgia"/>
              </a:rPr>
              <a:t>Government Affairs Resource Benchmarking </a:t>
            </a:r>
            <a:r>
              <a:rPr lang="en-US" sz="700" dirty="0">
                <a:latin typeface="Georgia"/>
                <a:cs typeface="Georgia"/>
              </a:rPr>
              <a:t>2017; National Journal research and analysis.</a:t>
            </a:r>
          </a:p>
        </p:txBody>
      </p:sp>
      <p:sp>
        <p:nvSpPr>
          <p:cNvPr id="18" name="Text Placeholder 18"/>
          <p:cNvSpPr txBox="1">
            <a:spLocks/>
          </p:cNvSpPr>
          <p:nvPr/>
        </p:nvSpPr>
        <p:spPr bwMode="auto">
          <a:xfrm>
            <a:off x="404808" y="6432767"/>
            <a:ext cx="7413630"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spcAft>
                <a:spcPts val="600"/>
              </a:spcAft>
              <a:buNone/>
              <a:defRPr/>
            </a:pPr>
            <a:endParaRPr lang="en-US" sz="700" dirty="0">
              <a:latin typeface="Georgia"/>
              <a:cs typeface="Georgia"/>
            </a:endParaRPr>
          </a:p>
          <a:p>
            <a:pPr marL="0" indent="0">
              <a:lnSpc>
                <a:spcPct val="110000"/>
              </a:lnSpc>
              <a:spcBef>
                <a:spcPts val="0"/>
              </a:spcBef>
              <a:spcAft>
                <a:spcPts val="600"/>
              </a:spcAft>
              <a:buNone/>
              <a:defRPr/>
            </a:pPr>
            <a:r>
              <a:rPr lang="en-US" sz="700" dirty="0">
                <a:latin typeface="Georgia"/>
                <a:cs typeface="Georgia"/>
              </a:rPr>
              <a:t>© National Journal 2017</a:t>
            </a:r>
          </a:p>
        </p:txBody>
      </p:sp>
      <p:pic>
        <p:nvPicPr>
          <p:cNvPr id="19" name="Picture 18" descr="Logo-NJ-leadership_council.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5983" y="156463"/>
            <a:ext cx="2263332" cy="347386"/>
          </a:xfrm>
          <a:prstGeom prst="rect">
            <a:avLst/>
          </a:prstGeom>
        </p:spPr>
      </p:pic>
      <p:sp>
        <p:nvSpPr>
          <p:cNvPr id="21" name="TextBox 20"/>
          <p:cNvSpPr txBox="1"/>
          <p:nvPr/>
        </p:nvSpPr>
        <p:spPr>
          <a:xfrm>
            <a:off x="8763000" y="6581775"/>
            <a:ext cx="300082" cy="215444"/>
          </a:xfrm>
          <a:prstGeom prst="rect">
            <a:avLst/>
          </a:prstGeom>
          <a:noFill/>
        </p:spPr>
        <p:txBody>
          <a:bodyPr wrap="none">
            <a:spAutoFit/>
          </a:bodyPr>
          <a:lstStyle/>
          <a:p>
            <a:pPr>
              <a:defRPr/>
            </a:pPr>
            <a:fld id="{CDD1FD3D-EC92-964C-83BE-0FE51D50B3C5}" type="slidenum">
              <a:rPr lang="en-US" sz="800" smtClean="0">
                <a:solidFill>
                  <a:schemeClr val="tx1">
                    <a:lumMod val="50000"/>
                    <a:lumOff val="50000"/>
                  </a:schemeClr>
                </a:solidFill>
                <a:latin typeface="Georgia" panose="02040502050405020303" pitchFamily="18" charset="0"/>
                <a:cs typeface="Arial" charset="0"/>
              </a:rPr>
              <a:pPr>
                <a:defRPr/>
              </a:pPr>
              <a:t>15</a:t>
            </a:fld>
            <a:endParaRPr lang="en-US" sz="800" dirty="0">
              <a:solidFill>
                <a:schemeClr val="tx1">
                  <a:lumMod val="50000"/>
                  <a:lumOff val="50000"/>
                </a:schemeClr>
              </a:solidFill>
              <a:latin typeface="Georgia" panose="02040502050405020303" pitchFamily="18" charset="0"/>
              <a:cs typeface="Arial" charset="0"/>
            </a:endParaRPr>
          </a:p>
        </p:txBody>
      </p:sp>
      <p:sp>
        <p:nvSpPr>
          <p:cNvPr id="3" name="TextBox 2"/>
          <p:cNvSpPr txBox="1"/>
          <p:nvPr/>
        </p:nvSpPr>
        <p:spPr>
          <a:xfrm>
            <a:off x="1820492" y="2493834"/>
            <a:ext cx="5486400" cy="1384995"/>
          </a:xfrm>
          <a:prstGeom prst="rect">
            <a:avLst/>
          </a:prstGeom>
          <a:noFill/>
        </p:spPr>
        <p:txBody>
          <a:bodyPr wrap="square" rtlCol="0">
            <a:spAutoFit/>
          </a:bodyPr>
          <a:lstStyle/>
          <a:p>
            <a:r>
              <a:rPr lang="en-US" sz="2800" dirty="0" smtClean="0">
                <a:solidFill>
                  <a:srgbClr val="8D744B"/>
                </a:solidFill>
                <a:latin typeface="Georgia" panose="02040502050405020303" pitchFamily="18" charset="0"/>
              </a:rPr>
              <a:t>What </a:t>
            </a:r>
            <a:r>
              <a:rPr lang="en-US" sz="2800" b="1" dirty="0" smtClean="0">
                <a:solidFill>
                  <a:srgbClr val="8D744B"/>
                </a:solidFill>
                <a:latin typeface="Georgia" panose="02040502050405020303" pitchFamily="18" charset="0"/>
              </a:rPr>
              <a:t>metrics</a:t>
            </a:r>
            <a:r>
              <a:rPr lang="en-US" sz="2800" dirty="0" smtClean="0">
                <a:solidFill>
                  <a:srgbClr val="8D744B"/>
                </a:solidFill>
                <a:latin typeface="Georgia" panose="02040502050405020303" pitchFamily="18" charset="0"/>
              </a:rPr>
              <a:t> does your</a:t>
            </a:r>
            <a:br>
              <a:rPr lang="en-US" sz="2800" dirty="0" smtClean="0">
                <a:solidFill>
                  <a:srgbClr val="8D744B"/>
                </a:solidFill>
                <a:latin typeface="Georgia" panose="02040502050405020303" pitchFamily="18" charset="0"/>
              </a:rPr>
            </a:br>
            <a:r>
              <a:rPr lang="en-US" sz="2800" b="1" dirty="0" smtClean="0">
                <a:solidFill>
                  <a:srgbClr val="8D744B"/>
                </a:solidFill>
                <a:latin typeface="Georgia" panose="02040502050405020303" pitchFamily="18" charset="0"/>
              </a:rPr>
              <a:t>Government Affairs</a:t>
            </a:r>
            <a:r>
              <a:rPr lang="en-US" sz="2800" dirty="0" smtClean="0">
                <a:solidFill>
                  <a:srgbClr val="8D744B"/>
                </a:solidFill>
                <a:latin typeface="Georgia" panose="02040502050405020303" pitchFamily="18" charset="0"/>
              </a:rPr>
              <a:t> group </a:t>
            </a:r>
            <a:br>
              <a:rPr lang="en-US" sz="2800" dirty="0" smtClean="0">
                <a:solidFill>
                  <a:srgbClr val="8D744B"/>
                </a:solidFill>
                <a:latin typeface="Georgia" panose="02040502050405020303" pitchFamily="18" charset="0"/>
              </a:rPr>
            </a:br>
            <a:r>
              <a:rPr lang="en-US" sz="2800" dirty="0" smtClean="0">
                <a:solidFill>
                  <a:srgbClr val="8D744B"/>
                </a:solidFill>
                <a:latin typeface="Georgia" panose="02040502050405020303" pitchFamily="18" charset="0"/>
              </a:rPr>
              <a:t>use to </a:t>
            </a:r>
            <a:r>
              <a:rPr lang="en-US" sz="2800" b="1" dirty="0" smtClean="0">
                <a:solidFill>
                  <a:srgbClr val="8D744B"/>
                </a:solidFill>
                <a:latin typeface="Georgia" panose="02040502050405020303" pitchFamily="18" charset="0"/>
              </a:rPr>
              <a:t>measure performance</a:t>
            </a:r>
            <a:r>
              <a:rPr lang="en-US" sz="2800" dirty="0" smtClean="0">
                <a:solidFill>
                  <a:srgbClr val="8D744B"/>
                </a:solidFill>
                <a:latin typeface="Georgia" panose="02040502050405020303" pitchFamily="18" charset="0"/>
              </a:rPr>
              <a:t>?</a:t>
            </a:r>
            <a:endParaRPr lang="en-US" sz="2800" dirty="0">
              <a:solidFill>
                <a:srgbClr val="8D744B"/>
              </a:solidFill>
              <a:latin typeface="Georgia" panose="02040502050405020303" pitchFamily="18" charset="0"/>
            </a:endParaRPr>
          </a:p>
        </p:txBody>
      </p:sp>
      <p:sp>
        <p:nvSpPr>
          <p:cNvPr id="8" name="TextBox 7"/>
          <p:cNvSpPr txBox="1"/>
          <p:nvPr/>
        </p:nvSpPr>
        <p:spPr>
          <a:xfrm>
            <a:off x="226272" y="245329"/>
            <a:ext cx="5008267" cy="138499"/>
          </a:xfrm>
          <a:prstGeom prst="rect">
            <a:avLst/>
          </a:prstGeom>
          <a:noFill/>
        </p:spPr>
        <p:txBody>
          <a:bodyPr wrap="square" bIns="0" rtlCol="0" anchor="b" anchorCtr="0">
            <a:spAutoFit/>
          </a:bodyPr>
          <a:lstStyle>
            <a:defPPr>
              <a:defRPr lang="en-US"/>
            </a:defPPr>
            <a:lvl1pPr>
              <a:defRPr sz="600" b="1" cap="all">
                <a:solidFill>
                  <a:srgbClr val="595959"/>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Resource benchmarking webinar</a:t>
            </a:r>
            <a:endParaRPr lang="en-US" dirty="0"/>
          </a:p>
        </p:txBody>
      </p:sp>
    </p:spTree>
    <p:extLst>
      <p:ext uri="{BB962C8B-B14F-4D97-AF65-F5344CB8AC3E}">
        <p14:creationId xmlns:p14="http://schemas.microsoft.com/office/powerpoint/2010/main" val="35711058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p:nvPr>
            <p:extLst>
              <p:ext uri="{D42A27DB-BD31-4B8C-83A1-F6EECF244321}">
                <p14:modId xmlns:p14="http://schemas.microsoft.com/office/powerpoint/2010/main" val="2222213983"/>
              </p:ext>
            </p:extLst>
          </p:nvPr>
        </p:nvGraphicFramePr>
        <p:xfrm>
          <a:off x="1636014" y="1600200"/>
          <a:ext cx="7315200" cy="4800600"/>
        </p:xfrm>
        <a:graphic>
          <a:graphicData uri="http://schemas.openxmlformats.org/drawingml/2006/chart">
            <c:chart xmlns:c="http://schemas.openxmlformats.org/drawingml/2006/chart" xmlns:r="http://schemas.openxmlformats.org/officeDocument/2006/relationships" r:id="rId2"/>
          </a:graphicData>
        </a:graphic>
      </p:graphicFrame>
      <p:grpSp>
        <p:nvGrpSpPr>
          <p:cNvPr id="26" name="Group 25"/>
          <p:cNvGrpSpPr/>
          <p:nvPr/>
        </p:nvGrpSpPr>
        <p:grpSpPr>
          <a:xfrm>
            <a:off x="4575061" y="4313092"/>
            <a:ext cx="4343400" cy="307777"/>
            <a:chOff x="3806633" y="4275121"/>
            <a:chExt cx="4093878" cy="307807"/>
          </a:xfrm>
        </p:grpSpPr>
        <p:grpSp>
          <p:nvGrpSpPr>
            <p:cNvPr id="27" name="Group 26"/>
            <p:cNvGrpSpPr/>
            <p:nvPr/>
          </p:nvGrpSpPr>
          <p:grpSpPr>
            <a:xfrm>
              <a:off x="3806633" y="4309002"/>
              <a:ext cx="4093878" cy="133350"/>
              <a:chOff x="3806633" y="4318543"/>
              <a:chExt cx="4093878" cy="133350"/>
            </a:xfrm>
          </p:grpSpPr>
          <p:cxnSp>
            <p:nvCxnSpPr>
              <p:cNvPr id="31" name="Straight Arrow Connector 30"/>
              <p:cNvCxnSpPr/>
              <p:nvPr/>
            </p:nvCxnSpPr>
            <p:spPr>
              <a:xfrm>
                <a:off x="3806633" y="4391025"/>
                <a:ext cx="4093878" cy="0"/>
              </a:xfrm>
              <a:prstGeom prst="straightConnector1">
                <a:avLst/>
              </a:prstGeom>
              <a:ln>
                <a:solidFill>
                  <a:schemeClr val="tx1">
                    <a:lumMod val="50000"/>
                    <a:lumOff val="50000"/>
                  </a:schemeClr>
                </a:solidFill>
                <a:headEnd type="triangle" w="med" len="lg"/>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5853572" y="4318543"/>
                <a:ext cx="0" cy="133350"/>
              </a:xfrm>
              <a:prstGeom prst="line">
                <a:avLst/>
              </a:prstGeom>
              <a:ln w="952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sp>
          <p:nvSpPr>
            <p:cNvPr id="29" name="TextBox 3"/>
            <p:cNvSpPr txBox="1"/>
            <p:nvPr/>
          </p:nvSpPr>
          <p:spPr>
            <a:xfrm>
              <a:off x="4224595" y="4275121"/>
              <a:ext cx="1134092" cy="307807"/>
            </a:xfrm>
            <a:prstGeom prst="rect">
              <a:avLst/>
            </a:prstGeom>
            <a:solidFill>
              <a:schemeClr val="bg1"/>
            </a:solidFill>
          </p:spPr>
          <p:txBody>
            <a:bodyPr wrap="none" lIns="45720" rIns="4572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700" i="1" dirty="0" smtClean="0">
                  <a:latin typeface="Verdana" panose="020B0604030504040204" pitchFamily="34" charset="0"/>
                  <a:ea typeface="Verdana" panose="020B0604030504040204" pitchFamily="34" charset="0"/>
                  <a:cs typeface="Verdana" panose="020B0604030504040204" pitchFamily="34" charset="0"/>
                </a:rPr>
                <a:t>Utilization Among</a:t>
              </a:r>
              <a:br>
                <a:rPr lang="en-US" sz="700" i="1" dirty="0" smtClean="0">
                  <a:latin typeface="Verdana" panose="020B0604030504040204" pitchFamily="34" charset="0"/>
                  <a:ea typeface="Verdana" panose="020B0604030504040204" pitchFamily="34" charset="0"/>
                  <a:cs typeface="Verdana" panose="020B0604030504040204" pitchFamily="34" charset="0"/>
                </a:rPr>
              </a:br>
              <a:r>
                <a:rPr lang="en-US" sz="700" i="1" dirty="0" smtClean="0">
                  <a:latin typeface="Verdana" panose="020B0604030504040204" pitchFamily="34" charset="0"/>
                  <a:ea typeface="Verdana" panose="020B0604030504040204" pitchFamily="34" charset="0"/>
                  <a:cs typeface="Verdana" panose="020B0604030504040204" pitchFamily="34" charset="0"/>
                </a:rPr>
                <a:t>Association Respondents</a:t>
              </a:r>
              <a:endParaRPr lang="en-US" sz="700" i="1" dirty="0">
                <a:latin typeface="Verdana" panose="020B0604030504040204" pitchFamily="34" charset="0"/>
                <a:ea typeface="Verdana" panose="020B0604030504040204" pitchFamily="34" charset="0"/>
                <a:cs typeface="Verdana" panose="020B0604030504040204" pitchFamily="34" charset="0"/>
              </a:endParaRPr>
            </a:p>
          </p:txBody>
        </p:sp>
        <p:sp>
          <p:nvSpPr>
            <p:cNvPr id="30" name="TextBox 4"/>
            <p:cNvSpPr txBox="1"/>
            <p:nvPr/>
          </p:nvSpPr>
          <p:spPr>
            <a:xfrm>
              <a:off x="6348458" y="4275121"/>
              <a:ext cx="1081209" cy="307807"/>
            </a:xfrm>
            <a:prstGeom prst="rect">
              <a:avLst/>
            </a:prstGeom>
            <a:solidFill>
              <a:schemeClr val="bg1"/>
            </a:solidFill>
          </p:spPr>
          <p:txBody>
            <a:bodyPr wrap="none" lIns="45720" rIns="4572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700" i="1" dirty="0" smtClean="0">
                  <a:latin typeface="Verdana" panose="020B0604030504040204" pitchFamily="34" charset="0"/>
                  <a:ea typeface="Verdana" panose="020B0604030504040204" pitchFamily="34" charset="0"/>
                  <a:cs typeface="Verdana" panose="020B0604030504040204" pitchFamily="34" charset="0"/>
                </a:rPr>
                <a:t>Utilization Among</a:t>
              </a:r>
              <a:br>
                <a:rPr lang="en-US" sz="700" i="1" dirty="0" smtClean="0">
                  <a:latin typeface="Verdana" panose="020B0604030504040204" pitchFamily="34" charset="0"/>
                  <a:ea typeface="Verdana" panose="020B0604030504040204" pitchFamily="34" charset="0"/>
                  <a:cs typeface="Verdana" panose="020B0604030504040204" pitchFamily="34" charset="0"/>
                </a:rPr>
              </a:br>
              <a:r>
                <a:rPr lang="en-US" sz="700" i="1" dirty="0" smtClean="0">
                  <a:latin typeface="Verdana" panose="020B0604030504040204" pitchFamily="34" charset="0"/>
                  <a:ea typeface="Verdana" panose="020B0604030504040204" pitchFamily="34" charset="0"/>
                  <a:cs typeface="Verdana" panose="020B0604030504040204" pitchFamily="34" charset="0"/>
                </a:rPr>
                <a:t>Corporate Respondents</a:t>
              </a:r>
              <a:endParaRPr lang="en-US" sz="700" i="1" dirty="0">
                <a:latin typeface="Verdana" panose="020B0604030504040204" pitchFamily="34" charset="0"/>
                <a:ea typeface="Verdana" panose="020B0604030504040204" pitchFamily="34" charset="0"/>
                <a:cs typeface="Verdana" panose="020B0604030504040204" pitchFamily="34" charset="0"/>
              </a:endParaRPr>
            </a:p>
          </p:txBody>
        </p:sp>
      </p:grpSp>
      <p:sp>
        <p:nvSpPr>
          <p:cNvPr id="4" name="TextBox 3"/>
          <p:cNvSpPr txBox="1"/>
          <p:nvPr/>
        </p:nvSpPr>
        <p:spPr>
          <a:xfrm>
            <a:off x="668080" y="2321239"/>
            <a:ext cx="1097280" cy="400110"/>
          </a:xfrm>
          <a:prstGeom prst="rect">
            <a:avLst/>
          </a:prstGeom>
          <a:noFill/>
        </p:spPr>
        <p:txBody>
          <a:bodyPr wrap="none" lIns="91440" rIns="91440" rtlCol="0">
            <a:spAutoFit/>
          </a:bodyPr>
          <a:lstStyle/>
          <a:p>
            <a:pPr algn="ctr"/>
            <a:r>
              <a:rPr lang="en-US" sz="1000" b="1" i="1" dirty="0" smtClean="0">
                <a:latin typeface="Georgia" panose="02040502050405020303" pitchFamily="18" charset="0"/>
              </a:rPr>
              <a:t>Policy Outcome </a:t>
            </a:r>
          </a:p>
          <a:p>
            <a:pPr algn="ctr"/>
            <a:r>
              <a:rPr lang="en-US" sz="1000" b="1" i="1" dirty="0" smtClean="0">
                <a:latin typeface="Georgia" panose="02040502050405020303" pitchFamily="18" charset="0"/>
              </a:rPr>
              <a:t>Measures</a:t>
            </a:r>
            <a:endParaRPr lang="en-US" sz="1000" b="1" i="1" dirty="0">
              <a:latin typeface="Georgia" panose="02040502050405020303" pitchFamily="18" charset="0"/>
            </a:endParaRPr>
          </a:p>
        </p:txBody>
      </p:sp>
      <p:sp>
        <p:nvSpPr>
          <p:cNvPr id="12" name="TextBox 11"/>
          <p:cNvSpPr txBox="1"/>
          <p:nvPr/>
        </p:nvSpPr>
        <p:spPr>
          <a:xfrm>
            <a:off x="668080" y="2977876"/>
            <a:ext cx="1097280" cy="400110"/>
          </a:xfrm>
          <a:prstGeom prst="rect">
            <a:avLst/>
          </a:prstGeom>
          <a:noFill/>
        </p:spPr>
        <p:txBody>
          <a:bodyPr wrap="none" lIns="91440" rIns="91440" rtlCol="0">
            <a:spAutoFit/>
          </a:bodyPr>
          <a:lstStyle/>
          <a:p>
            <a:pPr algn="ctr"/>
            <a:r>
              <a:rPr lang="en-US" sz="1000" b="1" i="1" dirty="0" smtClean="0">
                <a:latin typeface="Georgia" panose="02040502050405020303" pitchFamily="18" charset="0"/>
              </a:rPr>
              <a:t>Stakeholder</a:t>
            </a:r>
          </a:p>
          <a:p>
            <a:pPr algn="ctr"/>
            <a:r>
              <a:rPr lang="en-US" sz="1000" b="1" i="1" dirty="0" smtClean="0">
                <a:latin typeface="Georgia" panose="02040502050405020303" pitchFamily="18" charset="0"/>
              </a:rPr>
              <a:t>Measures</a:t>
            </a:r>
            <a:endParaRPr lang="en-US" sz="1000" b="1" i="1" dirty="0">
              <a:latin typeface="Georgia" panose="02040502050405020303" pitchFamily="18" charset="0"/>
            </a:endParaRPr>
          </a:p>
        </p:txBody>
      </p:sp>
      <p:sp>
        <p:nvSpPr>
          <p:cNvPr id="13" name="TextBox 12"/>
          <p:cNvSpPr txBox="1"/>
          <p:nvPr/>
        </p:nvSpPr>
        <p:spPr>
          <a:xfrm>
            <a:off x="668080" y="3736312"/>
            <a:ext cx="1097280" cy="400110"/>
          </a:xfrm>
          <a:prstGeom prst="rect">
            <a:avLst/>
          </a:prstGeom>
          <a:noFill/>
        </p:spPr>
        <p:txBody>
          <a:bodyPr wrap="none" lIns="91440" rIns="91440" rtlCol="0">
            <a:spAutoFit/>
          </a:bodyPr>
          <a:lstStyle/>
          <a:p>
            <a:pPr algn="ctr"/>
            <a:r>
              <a:rPr lang="en-US" sz="1000" b="1" i="1" dirty="0" smtClean="0">
                <a:latin typeface="Georgia" panose="02040502050405020303" pitchFamily="18" charset="0"/>
              </a:rPr>
              <a:t>Financial </a:t>
            </a:r>
            <a:br>
              <a:rPr lang="en-US" sz="1000" b="1" i="1" dirty="0" smtClean="0">
                <a:latin typeface="Georgia" panose="02040502050405020303" pitchFamily="18" charset="0"/>
              </a:rPr>
            </a:br>
            <a:r>
              <a:rPr lang="en-US" sz="1000" b="1" i="1" dirty="0" smtClean="0">
                <a:latin typeface="Georgia" panose="02040502050405020303" pitchFamily="18" charset="0"/>
              </a:rPr>
              <a:t>Measures</a:t>
            </a:r>
            <a:endParaRPr lang="en-US" sz="1000" b="1" i="1" dirty="0">
              <a:latin typeface="Georgia" panose="02040502050405020303" pitchFamily="18" charset="0"/>
            </a:endParaRPr>
          </a:p>
        </p:txBody>
      </p:sp>
      <p:sp>
        <p:nvSpPr>
          <p:cNvPr id="19" name="Title 1"/>
          <p:cNvSpPr txBox="1">
            <a:spLocks/>
          </p:cNvSpPr>
          <p:nvPr/>
        </p:nvSpPr>
        <p:spPr>
          <a:xfrm>
            <a:off x="327872" y="691135"/>
            <a:ext cx="8689128" cy="369332"/>
          </a:xfrm>
          <a:prstGeom prst="rect">
            <a:avLst/>
          </a:prstGeom>
        </p:spPr>
        <p:txBody>
          <a:bodyPr vert="horz" lIns="91440" tIns="45720" rIns="91440" bIns="45720" rtlCol="0" anchor="b">
            <a:normAutofit fontScale="97500" lnSpcReduction="10000"/>
          </a:bodyPr>
          <a:lstStyle>
            <a:lvl1pPr algn="l" defTabSz="914400" rtl="0" eaLnBrk="1" latinLnBrk="0" hangingPunct="1">
              <a:spcBef>
                <a:spcPct val="0"/>
              </a:spcBef>
              <a:buNone/>
              <a:defRPr sz="2000" b="1" i="0" kern="1200" cap="none" baseline="0">
                <a:solidFill>
                  <a:schemeClr val="tx1"/>
                </a:solidFill>
                <a:latin typeface="Georgia" panose="02040502050405020303" pitchFamily="18" charset="0"/>
                <a:ea typeface="+mj-ea"/>
                <a:cs typeface="+mj-cs"/>
              </a:defRPr>
            </a:lvl1pPr>
          </a:lstStyle>
          <a:p>
            <a:pPr fontAlgn="auto">
              <a:spcAft>
                <a:spcPts val="0"/>
              </a:spcAft>
            </a:pPr>
            <a:r>
              <a:rPr lang="en-US" dirty="0" smtClean="0"/>
              <a:t>Part 1: Assessing past performance</a:t>
            </a:r>
            <a:endParaRPr lang="en-US" dirty="0"/>
          </a:p>
        </p:txBody>
      </p:sp>
      <p:sp>
        <p:nvSpPr>
          <p:cNvPr id="20" name="Text Placeholder 18"/>
          <p:cNvSpPr txBox="1">
            <a:spLocks/>
          </p:cNvSpPr>
          <p:nvPr/>
        </p:nvSpPr>
        <p:spPr bwMode="auto">
          <a:xfrm>
            <a:off x="404808" y="6422607"/>
            <a:ext cx="7413630"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dirty="0">
                <a:latin typeface="Georgia"/>
                <a:cs typeface="Georgia"/>
              </a:rPr>
              <a:t>Source: </a:t>
            </a:r>
            <a:r>
              <a:rPr lang="en-US" sz="700" dirty="0" smtClean="0">
                <a:latin typeface="Georgia"/>
                <a:cs typeface="Georgia"/>
              </a:rPr>
              <a:t>Government Affairs Resource Benchmarking </a:t>
            </a:r>
            <a:r>
              <a:rPr lang="en-US" sz="700" dirty="0">
                <a:latin typeface="Georgia"/>
                <a:cs typeface="Georgia"/>
              </a:rPr>
              <a:t>2017; National Journal research and analysis.</a:t>
            </a:r>
          </a:p>
        </p:txBody>
      </p:sp>
      <p:sp>
        <p:nvSpPr>
          <p:cNvPr id="22" name="Text Placeholder 18"/>
          <p:cNvSpPr txBox="1">
            <a:spLocks/>
          </p:cNvSpPr>
          <p:nvPr/>
        </p:nvSpPr>
        <p:spPr bwMode="auto">
          <a:xfrm>
            <a:off x="404808" y="6432767"/>
            <a:ext cx="7413630"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spcAft>
                <a:spcPts val="600"/>
              </a:spcAft>
              <a:buNone/>
              <a:defRPr/>
            </a:pPr>
            <a:endParaRPr lang="en-US" sz="700" dirty="0">
              <a:latin typeface="Georgia"/>
              <a:cs typeface="Georgia"/>
            </a:endParaRPr>
          </a:p>
          <a:p>
            <a:pPr marL="0" indent="0">
              <a:lnSpc>
                <a:spcPct val="110000"/>
              </a:lnSpc>
              <a:spcBef>
                <a:spcPts val="0"/>
              </a:spcBef>
              <a:spcAft>
                <a:spcPts val="600"/>
              </a:spcAft>
              <a:buNone/>
              <a:defRPr/>
            </a:pPr>
            <a:r>
              <a:rPr lang="en-US" sz="700" dirty="0">
                <a:latin typeface="Georgia"/>
                <a:cs typeface="Georgia"/>
              </a:rPr>
              <a:t>© National Journal 2017</a:t>
            </a:r>
          </a:p>
        </p:txBody>
      </p:sp>
      <p:pic>
        <p:nvPicPr>
          <p:cNvPr id="24" name="Picture 23" descr="Logo-NJ-leadership_counci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5983" y="156463"/>
            <a:ext cx="2263332" cy="347386"/>
          </a:xfrm>
          <a:prstGeom prst="rect">
            <a:avLst/>
          </a:prstGeom>
        </p:spPr>
      </p:pic>
      <p:sp>
        <p:nvSpPr>
          <p:cNvPr id="25" name="Rectangle 24"/>
          <p:cNvSpPr>
            <a:spLocks noChangeArrowheads="1"/>
          </p:cNvSpPr>
          <p:nvPr/>
        </p:nvSpPr>
        <p:spPr bwMode="auto">
          <a:xfrm>
            <a:off x="327872" y="1053011"/>
            <a:ext cx="8229600" cy="246221"/>
          </a:xfrm>
          <a:prstGeom prst="rect">
            <a:avLst/>
          </a:prstGeom>
          <a:noFill/>
          <a:ln>
            <a:noFill/>
          </a:ln>
          <a:extLst/>
        </p:spPr>
        <p:txBody>
          <a:bodyPr>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buFontTx/>
              <a:buNone/>
              <a:defRPr/>
            </a:pPr>
            <a:r>
              <a:rPr lang="en-US" altLang="en-US" sz="1000" b="1" dirty="0" smtClean="0">
                <a:solidFill>
                  <a:srgbClr val="8D744B"/>
                </a:solidFill>
              </a:rPr>
              <a:t>Beyond policy outcomes, associations focus on stakeholder measures while corporates emphasize financial metrics</a:t>
            </a:r>
            <a:endParaRPr lang="en-US" altLang="en-US" sz="1000" b="1" dirty="0">
              <a:solidFill>
                <a:srgbClr val="8D744B"/>
              </a:solidFill>
            </a:endParaRPr>
          </a:p>
        </p:txBody>
      </p:sp>
      <p:sp>
        <p:nvSpPr>
          <p:cNvPr id="28" name="TextBox 27"/>
          <p:cNvSpPr txBox="1"/>
          <p:nvPr/>
        </p:nvSpPr>
        <p:spPr>
          <a:xfrm>
            <a:off x="8763000" y="6581775"/>
            <a:ext cx="242374" cy="215444"/>
          </a:xfrm>
          <a:prstGeom prst="rect">
            <a:avLst/>
          </a:prstGeom>
          <a:noFill/>
        </p:spPr>
        <p:txBody>
          <a:bodyPr wrap="none">
            <a:spAutoFit/>
          </a:bodyPr>
          <a:lstStyle/>
          <a:p>
            <a:pPr>
              <a:defRPr/>
            </a:pPr>
            <a:fld id="{CDD1FD3D-EC92-964C-83BE-0FE51D50B3C5}" type="slidenum">
              <a:rPr lang="en-US" sz="800">
                <a:solidFill>
                  <a:schemeClr val="tx1">
                    <a:lumMod val="50000"/>
                    <a:lumOff val="50000"/>
                  </a:schemeClr>
                </a:solidFill>
                <a:latin typeface="Georgia" panose="02040502050405020303" pitchFamily="18" charset="0"/>
                <a:cs typeface="Arial" charset="0"/>
              </a:rPr>
              <a:pPr>
                <a:defRPr/>
              </a:pPr>
              <a:t>16</a:t>
            </a:fld>
            <a:endParaRPr lang="en-US" sz="800" dirty="0">
              <a:solidFill>
                <a:schemeClr val="tx1">
                  <a:lumMod val="50000"/>
                  <a:lumOff val="50000"/>
                </a:schemeClr>
              </a:solidFill>
              <a:latin typeface="Georgia" panose="02040502050405020303" pitchFamily="18" charset="0"/>
              <a:cs typeface="Arial" charset="0"/>
            </a:endParaRPr>
          </a:p>
        </p:txBody>
      </p:sp>
      <p:cxnSp>
        <p:nvCxnSpPr>
          <p:cNvPr id="3" name="Straight Connector 2"/>
          <p:cNvCxnSpPr/>
          <p:nvPr/>
        </p:nvCxnSpPr>
        <p:spPr>
          <a:xfrm>
            <a:off x="220862" y="2786469"/>
            <a:ext cx="8686800" cy="0"/>
          </a:xfrm>
          <a:prstGeom prst="line">
            <a:avLst/>
          </a:prstGeom>
          <a:ln w="63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20862" y="3563709"/>
            <a:ext cx="8686800" cy="0"/>
          </a:xfrm>
          <a:prstGeom prst="line">
            <a:avLst/>
          </a:prstGeom>
          <a:ln w="63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220862" y="2251375"/>
            <a:ext cx="8686800" cy="0"/>
          </a:xfrm>
          <a:prstGeom prst="line">
            <a:avLst/>
          </a:prstGeom>
          <a:ln w="63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26272" y="245329"/>
            <a:ext cx="5008267" cy="138499"/>
          </a:xfrm>
          <a:prstGeom prst="rect">
            <a:avLst/>
          </a:prstGeom>
          <a:noFill/>
        </p:spPr>
        <p:txBody>
          <a:bodyPr wrap="square" bIns="0" rtlCol="0" anchor="b" anchorCtr="0">
            <a:spAutoFit/>
          </a:bodyPr>
          <a:lstStyle/>
          <a:p>
            <a:r>
              <a:rPr lang="en-US" sz="600" b="1" cap="all" dirty="0" smtClean="0">
                <a:solidFill>
                  <a:srgbClr val="595959"/>
                </a:solidFill>
                <a:latin typeface="Verdana" panose="020B0604030504040204" pitchFamily="34" charset="0"/>
                <a:ea typeface="Verdana" panose="020B0604030504040204" pitchFamily="34" charset="0"/>
                <a:cs typeface="Verdana" panose="020B0604030504040204" pitchFamily="34" charset="0"/>
              </a:rPr>
              <a:t>Closer Look – Performance Management</a:t>
            </a:r>
            <a:endParaRPr lang="en-US" sz="600" b="1" cap="all" dirty="0">
              <a:solidFill>
                <a:srgbClr val="595959"/>
              </a:solidFill>
              <a:latin typeface="Verdana" panose="020B0604030504040204" pitchFamily="34" charset="0"/>
              <a:ea typeface="Verdana" panose="020B0604030504040204" pitchFamily="34" charset="0"/>
              <a:cs typeface="Verdana" panose="020B0604030504040204" pitchFamily="34" charset="0"/>
            </a:endParaRPr>
          </a:p>
        </p:txBody>
      </p:sp>
      <p:pic>
        <p:nvPicPr>
          <p:cNvPr id="4098" name="Picture 2" descr="https://d30y9cdsu7xlg0.cloudfront.net/png/4204-200.png"/>
          <p:cNvPicPr>
            <a:picLocks noChangeAspect="1" noChangeArrowheads="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4522" y="2406994"/>
            <a:ext cx="2286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https://d30y9cdsu7xlg0.cloudfront.net/png/811470-200.png"/>
          <p:cNvPicPr>
            <a:picLocks noChangeAspect="1" noChangeArrowheads="1"/>
          </p:cNvPicPr>
          <p:nvPr/>
        </p:nvPicPr>
        <p:blipFill>
          <a:blip r:embed="rId5">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4522" y="3822067"/>
            <a:ext cx="2286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4114" name="Picture 18" descr="https://d30y9cdsu7xlg0.cloudfront.net/png/578264-200.png"/>
          <p:cNvPicPr>
            <a:picLocks noChangeAspect="1" noChangeArrowheads="1"/>
          </p:cNvPicPr>
          <p:nvPr/>
        </p:nvPicPr>
        <p:blipFill>
          <a:blip r:embed="rId6">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8802" y="3017911"/>
            <a:ext cx="320040" cy="32004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740825" y="5011916"/>
            <a:ext cx="7655478" cy="1132489"/>
            <a:chOff x="749138" y="4853969"/>
            <a:chExt cx="7655478" cy="1132489"/>
          </a:xfrm>
        </p:grpSpPr>
        <p:sp>
          <p:nvSpPr>
            <p:cNvPr id="39" name="Rectangle 38"/>
            <p:cNvSpPr/>
            <p:nvPr/>
          </p:nvSpPr>
          <p:spPr>
            <a:xfrm>
              <a:off x="4975616" y="5201628"/>
              <a:ext cx="3429000" cy="784830"/>
            </a:xfrm>
            <a:prstGeom prst="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txBody>
            <a:bodyPr wrap="square">
              <a:spAutoFit/>
            </a:bodyPr>
            <a:lstStyle/>
            <a:p>
              <a:pPr>
                <a:spcAft>
                  <a:spcPts val="600"/>
                </a:spcAft>
              </a:pPr>
              <a:r>
                <a:rPr lang="en-US" sz="1000" dirty="0" smtClean="0">
                  <a:latin typeface="Georgia" panose="02040502050405020303" pitchFamily="18" charset="0"/>
                </a:rPr>
                <a:t>“It is always </a:t>
              </a:r>
              <a:r>
                <a:rPr lang="en-US" sz="1000" dirty="0">
                  <a:latin typeface="Georgia" panose="02040502050405020303" pitchFamily="18" charset="0"/>
                </a:rPr>
                <a:t>difficult to quantify </a:t>
              </a:r>
              <a:r>
                <a:rPr lang="en-US" sz="1000" dirty="0" smtClean="0">
                  <a:latin typeface="Georgia" panose="02040502050405020303" pitchFamily="18" charset="0"/>
                </a:rPr>
                <a:t>the value </a:t>
              </a:r>
              <a:r>
                <a:rPr lang="en-US" sz="1000" dirty="0">
                  <a:latin typeface="Georgia" panose="02040502050405020303" pitchFamily="18" charset="0"/>
                </a:rPr>
                <a:t>of </a:t>
              </a:r>
              <a:r>
                <a:rPr lang="en-US" sz="1000" dirty="0" smtClean="0">
                  <a:latin typeface="Georgia" panose="02040502050405020303" pitchFamily="18" charset="0"/>
                </a:rPr>
                <a:t>Government Affairs; much </a:t>
              </a:r>
              <a:r>
                <a:rPr lang="en-US" sz="1000" dirty="0">
                  <a:latin typeface="Georgia" panose="02040502050405020303" pitchFamily="18" charset="0"/>
                </a:rPr>
                <a:t>is determined by opinion of </a:t>
              </a:r>
              <a:r>
                <a:rPr lang="en-US" sz="1000" dirty="0" smtClean="0">
                  <a:latin typeface="Georgia" panose="02040502050405020303" pitchFamily="18" charset="0"/>
                </a:rPr>
                <a:t>our CEO </a:t>
              </a:r>
              <a:r>
                <a:rPr lang="en-US" sz="1000" dirty="0">
                  <a:latin typeface="Georgia" panose="02040502050405020303" pitchFamily="18" charset="0"/>
                </a:rPr>
                <a:t>regarding importance of </a:t>
              </a:r>
              <a:r>
                <a:rPr lang="en-US" sz="1000" dirty="0" smtClean="0">
                  <a:latin typeface="Georgia" panose="02040502050405020303" pitchFamily="18" charset="0"/>
                </a:rPr>
                <a:t>engagement.”</a:t>
              </a:r>
            </a:p>
            <a:p>
              <a:pPr marL="228600" indent="-228600" algn="r">
                <a:spcAft>
                  <a:spcPts val="0"/>
                </a:spcAft>
              </a:pPr>
              <a:r>
                <a:rPr lang="en-US" sz="1000" i="1" dirty="0" smtClean="0">
                  <a:latin typeface="Georgia" panose="02040502050405020303" pitchFamily="18" charset="0"/>
                </a:rPr>
                <a:t>—VP, Federal Affairs</a:t>
              </a:r>
              <a:endParaRPr lang="en-US" sz="1000" i="1" dirty="0">
                <a:latin typeface="Georgia" panose="02040502050405020303" pitchFamily="18" charset="0"/>
              </a:endParaRPr>
            </a:p>
          </p:txBody>
        </p:sp>
        <p:sp>
          <p:nvSpPr>
            <p:cNvPr id="40" name="Rectangle 39"/>
            <p:cNvSpPr/>
            <p:nvPr/>
          </p:nvSpPr>
          <p:spPr>
            <a:xfrm>
              <a:off x="749138" y="5201628"/>
              <a:ext cx="3429000" cy="784830"/>
            </a:xfrm>
            <a:prstGeom prst="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txBody>
            <a:bodyPr wrap="square">
              <a:spAutoFit/>
            </a:bodyPr>
            <a:lstStyle/>
            <a:p>
              <a:pPr marL="0" lvl="1">
                <a:spcAft>
                  <a:spcPts val="600"/>
                </a:spcAft>
              </a:pPr>
              <a:r>
                <a:rPr lang="en-US" sz="1000" dirty="0" smtClean="0">
                  <a:latin typeface="Georgia" panose="02040502050405020303" pitchFamily="18" charset="0"/>
                </a:rPr>
                <a:t>“It’s </a:t>
              </a:r>
              <a:r>
                <a:rPr lang="en-US" sz="1000" dirty="0">
                  <a:latin typeface="Georgia" panose="02040502050405020303" pitchFamily="18" charset="0"/>
                </a:rPr>
                <a:t>hard for us to prove any impact one way or </a:t>
              </a:r>
              <a:r>
                <a:rPr lang="en-US" sz="1000" dirty="0" smtClean="0">
                  <a:latin typeface="Georgia" panose="02040502050405020303" pitchFamily="18" charset="0"/>
                </a:rPr>
                <a:t>another…</a:t>
              </a:r>
              <a:r>
                <a:rPr lang="en-US" sz="1000" dirty="0">
                  <a:latin typeface="Georgia" panose="02040502050405020303" pitchFamily="18" charset="0"/>
                </a:rPr>
                <a:t> the nature of </a:t>
              </a:r>
              <a:r>
                <a:rPr lang="en-US" sz="1000" dirty="0" smtClean="0">
                  <a:latin typeface="Georgia" panose="02040502050405020303" pitchFamily="18" charset="0"/>
                </a:rPr>
                <a:t>our </a:t>
              </a:r>
              <a:r>
                <a:rPr lang="en-US" sz="1000" dirty="0">
                  <a:latin typeface="Georgia" panose="02040502050405020303" pitchFamily="18" charset="0"/>
                </a:rPr>
                <a:t>work really prevents </a:t>
              </a:r>
              <a:r>
                <a:rPr lang="en-US" sz="1000" dirty="0" smtClean="0">
                  <a:latin typeface="Georgia" panose="02040502050405020303" pitchFamily="18" charset="0"/>
                </a:rPr>
                <a:t>us </a:t>
              </a:r>
              <a:r>
                <a:rPr lang="en-US" sz="1000" dirty="0">
                  <a:latin typeface="Georgia" panose="02040502050405020303" pitchFamily="18" charset="0"/>
                </a:rPr>
                <a:t>from being able to point to </a:t>
              </a:r>
              <a:r>
                <a:rPr lang="en-US" sz="1000" dirty="0" smtClean="0">
                  <a:latin typeface="Georgia" panose="02040502050405020303" pitchFamily="18" charset="0"/>
                </a:rPr>
                <a:t>successes </a:t>
              </a:r>
              <a:r>
                <a:rPr lang="en-US" sz="1000" dirty="0">
                  <a:latin typeface="Georgia" panose="02040502050405020303" pitchFamily="18" charset="0"/>
                </a:rPr>
                <a:t>on any sort of consistent basis</a:t>
              </a:r>
              <a:r>
                <a:rPr lang="en-US" sz="1000" dirty="0" smtClean="0">
                  <a:latin typeface="Georgia" panose="02040502050405020303" pitchFamily="18" charset="0"/>
                </a:rPr>
                <a:t>.”</a:t>
              </a:r>
            </a:p>
            <a:p>
              <a:pPr marL="0" lvl="1" algn="r">
                <a:spcAft>
                  <a:spcPts val="0"/>
                </a:spcAft>
              </a:pPr>
              <a:r>
                <a:rPr lang="en-US" sz="1000" i="1" dirty="0" smtClean="0">
                  <a:latin typeface="Georgia" panose="02040502050405020303" pitchFamily="18" charset="0"/>
                </a:rPr>
                <a:t>—EVP, Government Relations</a:t>
              </a:r>
            </a:p>
          </p:txBody>
        </p:sp>
        <p:sp>
          <p:nvSpPr>
            <p:cNvPr id="34" name="TextBox 33"/>
            <p:cNvSpPr txBox="1"/>
            <p:nvPr/>
          </p:nvSpPr>
          <p:spPr>
            <a:xfrm>
              <a:off x="1408702" y="4853969"/>
              <a:ext cx="2109873" cy="276999"/>
            </a:xfrm>
            <a:prstGeom prst="rect">
              <a:avLst/>
            </a:prstGeom>
            <a:noFill/>
          </p:spPr>
          <p:txBody>
            <a:bodyPr wrap="none" rtlCol="0">
              <a:spAutoFit/>
            </a:bodyPr>
            <a:lstStyle/>
            <a:p>
              <a:r>
                <a:rPr lang="en-US" sz="1200" b="1" i="1" dirty="0" smtClean="0">
                  <a:latin typeface="Verdana" panose="020B0604030504040204" pitchFamily="34" charset="0"/>
                </a:rPr>
                <a:t>Tying action to impact</a:t>
              </a:r>
              <a:endParaRPr lang="en-US" sz="1200" b="1" i="1" dirty="0">
                <a:latin typeface="Verdana" panose="020B0604030504040204" pitchFamily="34" charset="0"/>
              </a:endParaRPr>
            </a:p>
          </p:txBody>
        </p:sp>
        <p:sp>
          <p:nvSpPr>
            <p:cNvPr id="36" name="TextBox 35"/>
            <p:cNvSpPr txBox="1"/>
            <p:nvPr/>
          </p:nvSpPr>
          <p:spPr>
            <a:xfrm>
              <a:off x="5454842" y="4853969"/>
              <a:ext cx="2470548" cy="276999"/>
            </a:xfrm>
            <a:prstGeom prst="rect">
              <a:avLst/>
            </a:prstGeom>
            <a:noFill/>
          </p:spPr>
          <p:txBody>
            <a:bodyPr wrap="none" rtlCol="0">
              <a:spAutoFit/>
            </a:bodyPr>
            <a:lstStyle/>
            <a:p>
              <a:r>
                <a:rPr lang="en-US" sz="1200" b="1" i="1" dirty="0" smtClean="0">
                  <a:latin typeface="Verdana" panose="020B0604030504040204" pitchFamily="34" charset="0"/>
                </a:rPr>
                <a:t>Capturing functional value</a:t>
              </a:r>
              <a:endParaRPr lang="en-US" sz="1200" b="1" i="1" dirty="0">
                <a:latin typeface="Verdana" panose="020B0604030504040204" pitchFamily="34" charset="0"/>
              </a:endParaRPr>
            </a:p>
          </p:txBody>
        </p:sp>
      </p:grpSp>
    </p:spTree>
    <p:extLst>
      <p:ext uri="{BB962C8B-B14F-4D97-AF65-F5344CB8AC3E}">
        <p14:creationId xmlns:p14="http://schemas.microsoft.com/office/powerpoint/2010/main" val="12788518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4575061" y="5888528"/>
            <a:ext cx="4343400" cy="307777"/>
            <a:chOff x="3806633" y="4275121"/>
            <a:chExt cx="4093878" cy="307807"/>
          </a:xfrm>
        </p:grpSpPr>
        <p:grpSp>
          <p:nvGrpSpPr>
            <p:cNvPr id="27" name="Group 26"/>
            <p:cNvGrpSpPr/>
            <p:nvPr/>
          </p:nvGrpSpPr>
          <p:grpSpPr>
            <a:xfrm>
              <a:off x="3806633" y="4309002"/>
              <a:ext cx="4093878" cy="133350"/>
              <a:chOff x="3806633" y="4318543"/>
              <a:chExt cx="4093878" cy="133350"/>
            </a:xfrm>
          </p:grpSpPr>
          <p:cxnSp>
            <p:nvCxnSpPr>
              <p:cNvPr id="31" name="Straight Arrow Connector 30"/>
              <p:cNvCxnSpPr/>
              <p:nvPr/>
            </p:nvCxnSpPr>
            <p:spPr>
              <a:xfrm>
                <a:off x="3806633" y="4391025"/>
                <a:ext cx="4093878" cy="0"/>
              </a:xfrm>
              <a:prstGeom prst="straightConnector1">
                <a:avLst/>
              </a:prstGeom>
              <a:ln>
                <a:solidFill>
                  <a:schemeClr val="tx1">
                    <a:lumMod val="50000"/>
                    <a:lumOff val="50000"/>
                  </a:schemeClr>
                </a:solidFill>
                <a:headEnd type="triangle" w="med" len="lg"/>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5853572" y="4318543"/>
                <a:ext cx="0" cy="133350"/>
              </a:xfrm>
              <a:prstGeom prst="line">
                <a:avLst/>
              </a:prstGeom>
              <a:ln w="952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sp>
          <p:nvSpPr>
            <p:cNvPr id="29" name="TextBox 3"/>
            <p:cNvSpPr txBox="1"/>
            <p:nvPr/>
          </p:nvSpPr>
          <p:spPr>
            <a:xfrm>
              <a:off x="4224595" y="4275121"/>
              <a:ext cx="1134092" cy="307807"/>
            </a:xfrm>
            <a:prstGeom prst="rect">
              <a:avLst/>
            </a:prstGeom>
            <a:solidFill>
              <a:schemeClr val="bg1"/>
            </a:solidFill>
          </p:spPr>
          <p:txBody>
            <a:bodyPr wrap="none" lIns="45720" rIns="4572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700" i="1" dirty="0" smtClean="0">
                  <a:latin typeface="Verdana" panose="020B0604030504040204" pitchFamily="34" charset="0"/>
                  <a:ea typeface="Verdana" panose="020B0604030504040204" pitchFamily="34" charset="0"/>
                  <a:cs typeface="Verdana" panose="020B0604030504040204" pitchFamily="34" charset="0"/>
                </a:rPr>
                <a:t>Utilization Among</a:t>
              </a:r>
              <a:br>
                <a:rPr lang="en-US" sz="700" i="1" dirty="0" smtClean="0">
                  <a:latin typeface="Verdana" panose="020B0604030504040204" pitchFamily="34" charset="0"/>
                  <a:ea typeface="Verdana" panose="020B0604030504040204" pitchFamily="34" charset="0"/>
                  <a:cs typeface="Verdana" panose="020B0604030504040204" pitchFamily="34" charset="0"/>
                </a:rPr>
              </a:br>
              <a:r>
                <a:rPr lang="en-US" sz="700" i="1" dirty="0" smtClean="0">
                  <a:latin typeface="Verdana" panose="020B0604030504040204" pitchFamily="34" charset="0"/>
                  <a:ea typeface="Verdana" panose="020B0604030504040204" pitchFamily="34" charset="0"/>
                  <a:cs typeface="Verdana" panose="020B0604030504040204" pitchFamily="34" charset="0"/>
                </a:rPr>
                <a:t>Association Respondents</a:t>
              </a:r>
              <a:endParaRPr lang="en-US" sz="700" i="1" dirty="0">
                <a:latin typeface="Verdana" panose="020B0604030504040204" pitchFamily="34" charset="0"/>
                <a:ea typeface="Verdana" panose="020B0604030504040204" pitchFamily="34" charset="0"/>
                <a:cs typeface="Verdana" panose="020B0604030504040204" pitchFamily="34" charset="0"/>
              </a:endParaRPr>
            </a:p>
          </p:txBody>
        </p:sp>
        <p:sp>
          <p:nvSpPr>
            <p:cNvPr id="30" name="TextBox 4"/>
            <p:cNvSpPr txBox="1"/>
            <p:nvPr/>
          </p:nvSpPr>
          <p:spPr>
            <a:xfrm>
              <a:off x="6348458" y="4275121"/>
              <a:ext cx="1081209" cy="307807"/>
            </a:xfrm>
            <a:prstGeom prst="rect">
              <a:avLst/>
            </a:prstGeom>
            <a:solidFill>
              <a:schemeClr val="bg1"/>
            </a:solidFill>
          </p:spPr>
          <p:txBody>
            <a:bodyPr wrap="none" lIns="45720" rIns="4572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700" i="1" dirty="0" smtClean="0">
                  <a:latin typeface="Verdana" panose="020B0604030504040204" pitchFamily="34" charset="0"/>
                  <a:ea typeface="Verdana" panose="020B0604030504040204" pitchFamily="34" charset="0"/>
                  <a:cs typeface="Verdana" panose="020B0604030504040204" pitchFamily="34" charset="0"/>
                </a:rPr>
                <a:t>Utilization Among</a:t>
              </a:r>
              <a:br>
                <a:rPr lang="en-US" sz="700" i="1" dirty="0" smtClean="0">
                  <a:latin typeface="Verdana" panose="020B0604030504040204" pitchFamily="34" charset="0"/>
                  <a:ea typeface="Verdana" panose="020B0604030504040204" pitchFamily="34" charset="0"/>
                  <a:cs typeface="Verdana" panose="020B0604030504040204" pitchFamily="34" charset="0"/>
                </a:rPr>
              </a:br>
              <a:r>
                <a:rPr lang="en-US" sz="700" i="1" dirty="0" smtClean="0">
                  <a:latin typeface="Verdana" panose="020B0604030504040204" pitchFamily="34" charset="0"/>
                  <a:ea typeface="Verdana" panose="020B0604030504040204" pitchFamily="34" charset="0"/>
                  <a:cs typeface="Verdana" panose="020B0604030504040204" pitchFamily="34" charset="0"/>
                </a:rPr>
                <a:t>Corporate Respondents</a:t>
              </a:r>
              <a:endParaRPr lang="en-US" sz="700" i="1" dirty="0">
                <a:latin typeface="Verdana" panose="020B0604030504040204" pitchFamily="34" charset="0"/>
                <a:ea typeface="Verdana" panose="020B0604030504040204" pitchFamily="34" charset="0"/>
                <a:cs typeface="Verdana" panose="020B0604030504040204" pitchFamily="34" charset="0"/>
              </a:endParaRPr>
            </a:p>
          </p:txBody>
        </p:sp>
      </p:grpSp>
      <p:graphicFrame>
        <p:nvGraphicFramePr>
          <p:cNvPr id="10" name="Chart 9"/>
          <p:cNvGraphicFramePr/>
          <p:nvPr>
            <p:extLst>
              <p:ext uri="{D42A27DB-BD31-4B8C-83A1-F6EECF244321}">
                <p14:modId xmlns:p14="http://schemas.microsoft.com/office/powerpoint/2010/main" val="1125909155"/>
              </p:ext>
            </p:extLst>
          </p:nvPr>
        </p:nvGraphicFramePr>
        <p:xfrm>
          <a:off x="1636014" y="1600200"/>
          <a:ext cx="7315200" cy="48006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668080" y="2321239"/>
            <a:ext cx="1097280" cy="400110"/>
          </a:xfrm>
          <a:prstGeom prst="rect">
            <a:avLst/>
          </a:prstGeom>
          <a:noFill/>
        </p:spPr>
        <p:txBody>
          <a:bodyPr wrap="none" lIns="91440" rIns="91440" rtlCol="0">
            <a:spAutoFit/>
          </a:bodyPr>
          <a:lstStyle/>
          <a:p>
            <a:pPr algn="ctr"/>
            <a:r>
              <a:rPr lang="en-US" sz="1000" b="1" i="1" dirty="0" smtClean="0">
                <a:latin typeface="Georgia" panose="02040502050405020303" pitchFamily="18" charset="0"/>
              </a:rPr>
              <a:t>Policy Outcome </a:t>
            </a:r>
          </a:p>
          <a:p>
            <a:pPr algn="ctr"/>
            <a:r>
              <a:rPr lang="en-US" sz="1000" b="1" i="1" dirty="0" smtClean="0">
                <a:latin typeface="Georgia" panose="02040502050405020303" pitchFamily="18" charset="0"/>
              </a:rPr>
              <a:t>Measures</a:t>
            </a:r>
            <a:endParaRPr lang="en-US" sz="1000" b="1" i="1" dirty="0">
              <a:latin typeface="Georgia" panose="02040502050405020303" pitchFamily="18" charset="0"/>
            </a:endParaRPr>
          </a:p>
        </p:txBody>
      </p:sp>
      <p:sp>
        <p:nvSpPr>
          <p:cNvPr id="12" name="TextBox 11"/>
          <p:cNvSpPr txBox="1"/>
          <p:nvPr/>
        </p:nvSpPr>
        <p:spPr>
          <a:xfrm>
            <a:off x="668080" y="2977876"/>
            <a:ext cx="1097280" cy="400110"/>
          </a:xfrm>
          <a:prstGeom prst="rect">
            <a:avLst/>
          </a:prstGeom>
          <a:noFill/>
        </p:spPr>
        <p:txBody>
          <a:bodyPr wrap="none" lIns="91440" rIns="91440" rtlCol="0">
            <a:spAutoFit/>
          </a:bodyPr>
          <a:lstStyle/>
          <a:p>
            <a:pPr algn="ctr"/>
            <a:r>
              <a:rPr lang="en-US" sz="1000" b="1" i="1" dirty="0" smtClean="0">
                <a:latin typeface="Georgia" panose="02040502050405020303" pitchFamily="18" charset="0"/>
              </a:rPr>
              <a:t>Stakeholder</a:t>
            </a:r>
          </a:p>
          <a:p>
            <a:pPr algn="ctr"/>
            <a:r>
              <a:rPr lang="en-US" sz="1000" b="1" i="1" dirty="0" smtClean="0">
                <a:latin typeface="Georgia" panose="02040502050405020303" pitchFamily="18" charset="0"/>
              </a:rPr>
              <a:t>Measures</a:t>
            </a:r>
            <a:endParaRPr lang="en-US" sz="1000" b="1" i="1" dirty="0">
              <a:latin typeface="Georgia" panose="02040502050405020303" pitchFamily="18" charset="0"/>
            </a:endParaRPr>
          </a:p>
        </p:txBody>
      </p:sp>
      <p:sp>
        <p:nvSpPr>
          <p:cNvPr id="13" name="TextBox 12"/>
          <p:cNvSpPr txBox="1"/>
          <p:nvPr/>
        </p:nvSpPr>
        <p:spPr>
          <a:xfrm>
            <a:off x="668080" y="3736312"/>
            <a:ext cx="1097280" cy="400110"/>
          </a:xfrm>
          <a:prstGeom prst="rect">
            <a:avLst/>
          </a:prstGeom>
          <a:noFill/>
        </p:spPr>
        <p:txBody>
          <a:bodyPr wrap="none" lIns="91440" rIns="91440" rtlCol="0">
            <a:spAutoFit/>
          </a:bodyPr>
          <a:lstStyle/>
          <a:p>
            <a:pPr algn="ctr"/>
            <a:r>
              <a:rPr lang="en-US" sz="1000" b="1" i="1" dirty="0" smtClean="0">
                <a:latin typeface="Georgia" panose="02040502050405020303" pitchFamily="18" charset="0"/>
              </a:rPr>
              <a:t>Financial </a:t>
            </a:r>
            <a:br>
              <a:rPr lang="en-US" sz="1000" b="1" i="1" dirty="0" smtClean="0">
                <a:latin typeface="Georgia" panose="02040502050405020303" pitchFamily="18" charset="0"/>
              </a:rPr>
            </a:br>
            <a:r>
              <a:rPr lang="en-US" sz="1000" b="1" i="1" dirty="0" smtClean="0">
                <a:latin typeface="Georgia" panose="02040502050405020303" pitchFamily="18" charset="0"/>
              </a:rPr>
              <a:t>Measures</a:t>
            </a:r>
            <a:endParaRPr lang="en-US" sz="1000" b="1" i="1" dirty="0">
              <a:latin typeface="Georgia" panose="02040502050405020303" pitchFamily="18" charset="0"/>
            </a:endParaRPr>
          </a:p>
        </p:txBody>
      </p:sp>
      <p:sp>
        <p:nvSpPr>
          <p:cNvPr id="19" name="Title 1"/>
          <p:cNvSpPr txBox="1">
            <a:spLocks/>
          </p:cNvSpPr>
          <p:nvPr/>
        </p:nvSpPr>
        <p:spPr>
          <a:xfrm>
            <a:off x="327872" y="691135"/>
            <a:ext cx="8689128" cy="369332"/>
          </a:xfrm>
          <a:prstGeom prst="rect">
            <a:avLst/>
          </a:prstGeom>
        </p:spPr>
        <p:txBody>
          <a:bodyPr vert="horz" lIns="91440" tIns="45720" rIns="91440" bIns="45720" rtlCol="0" anchor="b">
            <a:normAutofit fontScale="97500" lnSpcReduction="10000"/>
          </a:bodyPr>
          <a:lstStyle>
            <a:lvl1pPr algn="l" defTabSz="914400" rtl="0" eaLnBrk="1" latinLnBrk="0" hangingPunct="1">
              <a:spcBef>
                <a:spcPct val="0"/>
              </a:spcBef>
              <a:buNone/>
              <a:defRPr sz="2000" b="1" i="0" kern="1200" cap="none" baseline="0">
                <a:solidFill>
                  <a:schemeClr val="tx1"/>
                </a:solidFill>
                <a:latin typeface="Georgia" panose="02040502050405020303" pitchFamily="18" charset="0"/>
                <a:ea typeface="+mj-ea"/>
                <a:cs typeface="+mj-cs"/>
              </a:defRPr>
            </a:lvl1pPr>
          </a:lstStyle>
          <a:p>
            <a:pPr fontAlgn="auto">
              <a:spcAft>
                <a:spcPts val="0"/>
              </a:spcAft>
            </a:pPr>
            <a:r>
              <a:rPr lang="en-US" dirty="0" smtClean="0"/>
              <a:t>Part 2: Moving towards </a:t>
            </a:r>
            <a:r>
              <a:rPr lang="en-US" dirty="0"/>
              <a:t>a more “balanced” scorecard</a:t>
            </a:r>
          </a:p>
        </p:txBody>
      </p:sp>
      <p:sp>
        <p:nvSpPr>
          <p:cNvPr id="20" name="Text Placeholder 18"/>
          <p:cNvSpPr txBox="1">
            <a:spLocks/>
          </p:cNvSpPr>
          <p:nvPr/>
        </p:nvSpPr>
        <p:spPr bwMode="auto">
          <a:xfrm>
            <a:off x="404808" y="6422607"/>
            <a:ext cx="7413630"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dirty="0">
                <a:latin typeface="Georgia"/>
                <a:cs typeface="Georgia"/>
              </a:rPr>
              <a:t>Source: </a:t>
            </a:r>
            <a:r>
              <a:rPr lang="en-US" sz="700" dirty="0" smtClean="0">
                <a:latin typeface="Georgia"/>
                <a:cs typeface="Georgia"/>
              </a:rPr>
              <a:t>Government Affairs Resource Benchmarking </a:t>
            </a:r>
            <a:r>
              <a:rPr lang="en-US" sz="700" dirty="0">
                <a:latin typeface="Georgia"/>
                <a:cs typeface="Georgia"/>
              </a:rPr>
              <a:t>2017; National Journal research and analysis.</a:t>
            </a:r>
          </a:p>
        </p:txBody>
      </p:sp>
      <p:sp>
        <p:nvSpPr>
          <p:cNvPr id="22" name="Text Placeholder 18"/>
          <p:cNvSpPr txBox="1">
            <a:spLocks/>
          </p:cNvSpPr>
          <p:nvPr/>
        </p:nvSpPr>
        <p:spPr bwMode="auto">
          <a:xfrm>
            <a:off x="404808" y="6432767"/>
            <a:ext cx="7413630"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spcAft>
                <a:spcPts val="600"/>
              </a:spcAft>
              <a:buNone/>
              <a:defRPr/>
            </a:pPr>
            <a:endParaRPr lang="en-US" sz="700" dirty="0">
              <a:latin typeface="Georgia"/>
              <a:cs typeface="Georgia"/>
            </a:endParaRPr>
          </a:p>
          <a:p>
            <a:pPr marL="0" indent="0">
              <a:lnSpc>
                <a:spcPct val="110000"/>
              </a:lnSpc>
              <a:spcBef>
                <a:spcPts val="0"/>
              </a:spcBef>
              <a:spcAft>
                <a:spcPts val="600"/>
              </a:spcAft>
              <a:buNone/>
              <a:defRPr/>
            </a:pPr>
            <a:r>
              <a:rPr lang="en-US" sz="700" dirty="0">
                <a:latin typeface="Georgia"/>
                <a:cs typeface="Georgia"/>
              </a:rPr>
              <a:t>© National Journal 2017</a:t>
            </a:r>
          </a:p>
        </p:txBody>
      </p:sp>
      <p:pic>
        <p:nvPicPr>
          <p:cNvPr id="24" name="Picture 23" descr="Logo-NJ-leadership_counci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5983" y="156463"/>
            <a:ext cx="2263332" cy="347386"/>
          </a:xfrm>
          <a:prstGeom prst="rect">
            <a:avLst/>
          </a:prstGeom>
        </p:spPr>
      </p:pic>
      <p:sp>
        <p:nvSpPr>
          <p:cNvPr id="25" name="Rectangle 24"/>
          <p:cNvSpPr>
            <a:spLocks noChangeArrowheads="1"/>
          </p:cNvSpPr>
          <p:nvPr/>
        </p:nvSpPr>
        <p:spPr bwMode="auto">
          <a:xfrm>
            <a:off x="327872" y="1053011"/>
            <a:ext cx="8229600" cy="246221"/>
          </a:xfrm>
          <a:prstGeom prst="rect">
            <a:avLst/>
          </a:prstGeom>
          <a:noFill/>
          <a:ln>
            <a:noFill/>
          </a:ln>
          <a:extLst/>
        </p:spPr>
        <p:txBody>
          <a:bodyPr>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buFontTx/>
              <a:buNone/>
              <a:defRPr/>
            </a:pPr>
            <a:r>
              <a:rPr lang="en-US" altLang="en-US" sz="1000" b="1" dirty="0" smtClean="0">
                <a:solidFill>
                  <a:srgbClr val="8D744B"/>
                </a:solidFill>
              </a:rPr>
              <a:t>Counting wins and losses may be less meaningful for demonstrating value in a slow-moving Washington</a:t>
            </a:r>
            <a:endParaRPr lang="en-US" altLang="en-US" sz="1000" b="1" dirty="0">
              <a:solidFill>
                <a:srgbClr val="8D744B"/>
              </a:solidFill>
            </a:endParaRPr>
          </a:p>
        </p:txBody>
      </p:sp>
      <p:sp>
        <p:nvSpPr>
          <p:cNvPr id="15" name="TextBox 14"/>
          <p:cNvSpPr txBox="1"/>
          <p:nvPr/>
        </p:nvSpPr>
        <p:spPr>
          <a:xfrm>
            <a:off x="760506" y="5464669"/>
            <a:ext cx="912429" cy="400110"/>
          </a:xfrm>
          <a:prstGeom prst="rect">
            <a:avLst/>
          </a:prstGeom>
          <a:noFill/>
        </p:spPr>
        <p:txBody>
          <a:bodyPr wrap="none" lIns="91440" rIns="91440" rtlCol="0">
            <a:spAutoFit/>
          </a:bodyPr>
          <a:lstStyle/>
          <a:p>
            <a:pPr algn="ctr"/>
            <a:r>
              <a:rPr lang="en-US" sz="1000" b="1" i="1" dirty="0" smtClean="0">
                <a:latin typeface="Georgia" panose="02040502050405020303" pitchFamily="18" charset="0"/>
              </a:rPr>
              <a:t>Perceptual</a:t>
            </a:r>
          </a:p>
          <a:p>
            <a:pPr algn="ctr"/>
            <a:r>
              <a:rPr lang="en-US" sz="1000" b="1" i="1" dirty="0" smtClean="0">
                <a:latin typeface="Georgia" panose="02040502050405020303" pitchFamily="18" charset="0"/>
              </a:rPr>
              <a:t>Measures</a:t>
            </a:r>
            <a:endParaRPr lang="en-US" sz="1000" b="1" i="1" dirty="0">
              <a:latin typeface="Georgia" panose="02040502050405020303" pitchFamily="18" charset="0"/>
            </a:endParaRPr>
          </a:p>
        </p:txBody>
      </p:sp>
      <p:sp>
        <p:nvSpPr>
          <p:cNvPr id="16" name="TextBox 15"/>
          <p:cNvSpPr txBox="1"/>
          <p:nvPr/>
        </p:nvSpPr>
        <p:spPr>
          <a:xfrm>
            <a:off x="798978" y="4652215"/>
            <a:ext cx="835485" cy="400110"/>
          </a:xfrm>
          <a:prstGeom prst="rect">
            <a:avLst/>
          </a:prstGeom>
          <a:noFill/>
        </p:spPr>
        <p:txBody>
          <a:bodyPr wrap="none" lIns="91440" rIns="91440" rtlCol="0">
            <a:spAutoFit/>
          </a:bodyPr>
          <a:lstStyle/>
          <a:p>
            <a:pPr algn="ctr"/>
            <a:r>
              <a:rPr lang="en-US" sz="1000" b="1" i="1" dirty="0" smtClean="0">
                <a:latin typeface="Georgia" panose="02040502050405020303" pitchFamily="18" charset="0"/>
              </a:rPr>
              <a:t>Capacity</a:t>
            </a:r>
          </a:p>
          <a:p>
            <a:pPr algn="ctr"/>
            <a:r>
              <a:rPr lang="en-US" sz="1000" b="1" i="1" dirty="0" smtClean="0">
                <a:latin typeface="Georgia" panose="02040502050405020303" pitchFamily="18" charset="0"/>
              </a:rPr>
              <a:t>Measures</a:t>
            </a:r>
            <a:endParaRPr lang="en-US" sz="1000" b="1" i="1" dirty="0">
              <a:latin typeface="Georgia" panose="02040502050405020303" pitchFamily="18" charset="0"/>
            </a:endParaRPr>
          </a:p>
        </p:txBody>
      </p:sp>
      <p:sp>
        <p:nvSpPr>
          <p:cNvPr id="28" name="TextBox 27"/>
          <p:cNvSpPr txBox="1"/>
          <p:nvPr/>
        </p:nvSpPr>
        <p:spPr>
          <a:xfrm>
            <a:off x="8763000" y="6581775"/>
            <a:ext cx="242374" cy="215444"/>
          </a:xfrm>
          <a:prstGeom prst="rect">
            <a:avLst/>
          </a:prstGeom>
          <a:noFill/>
        </p:spPr>
        <p:txBody>
          <a:bodyPr wrap="none">
            <a:spAutoFit/>
          </a:bodyPr>
          <a:lstStyle/>
          <a:p>
            <a:pPr>
              <a:defRPr/>
            </a:pPr>
            <a:fld id="{CDD1FD3D-EC92-964C-83BE-0FE51D50B3C5}" type="slidenum">
              <a:rPr lang="en-US" sz="800">
                <a:solidFill>
                  <a:schemeClr val="tx1">
                    <a:lumMod val="50000"/>
                    <a:lumOff val="50000"/>
                  </a:schemeClr>
                </a:solidFill>
                <a:latin typeface="Georgia" panose="02040502050405020303" pitchFamily="18" charset="0"/>
                <a:cs typeface="Arial" charset="0"/>
              </a:rPr>
              <a:pPr>
                <a:defRPr/>
              </a:pPr>
              <a:t>17</a:t>
            </a:fld>
            <a:endParaRPr lang="en-US" sz="800" dirty="0">
              <a:solidFill>
                <a:schemeClr val="tx1">
                  <a:lumMod val="50000"/>
                  <a:lumOff val="50000"/>
                </a:schemeClr>
              </a:solidFill>
              <a:latin typeface="Georgia" panose="02040502050405020303" pitchFamily="18" charset="0"/>
              <a:cs typeface="Arial" charset="0"/>
            </a:endParaRPr>
          </a:p>
        </p:txBody>
      </p:sp>
      <p:cxnSp>
        <p:nvCxnSpPr>
          <p:cNvPr id="3" name="Straight Connector 2"/>
          <p:cNvCxnSpPr/>
          <p:nvPr/>
        </p:nvCxnSpPr>
        <p:spPr>
          <a:xfrm>
            <a:off x="220862" y="2786469"/>
            <a:ext cx="8686800" cy="0"/>
          </a:xfrm>
          <a:prstGeom prst="line">
            <a:avLst/>
          </a:prstGeom>
          <a:ln w="63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20862" y="3563709"/>
            <a:ext cx="8686800" cy="0"/>
          </a:xfrm>
          <a:prstGeom prst="line">
            <a:avLst/>
          </a:prstGeom>
          <a:ln w="63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220862" y="4340949"/>
            <a:ext cx="8686800" cy="0"/>
          </a:xfrm>
          <a:prstGeom prst="line">
            <a:avLst/>
          </a:prstGeom>
          <a:ln w="63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220862" y="5392136"/>
            <a:ext cx="8686800" cy="0"/>
          </a:xfrm>
          <a:prstGeom prst="line">
            <a:avLst/>
          </a:prstGeom>
          <a:ln w="63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220862" y="2251375"/>
            <a:ext cx="8686800" cy="0"/>
          </a:xfrm>
          <a:prstGeom prst="line">
            <a:avLst/>
          </a:prstGeom>
          <a:ln w="63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4098" name="Picture 2" descr="https://d30y9cdsu7xlg0.cloudfront.net/png/4204-200.png"/>
          <p:cNvPicPr>
            <a:picLocks noChangeAspect="1" noChangeArrowheads="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4522" y="2406994"/>
            <a:ext cx="2286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https://d30y9cdsu7xlg0.cloudfront.net/png/811470-200.png"/>
          <p:cNvPicPr>
            <a:picLocks noChangeAspect="1" noChangeArrowheads="1"/>
          </p:cNvPicPr>
          <p:nvPr/>
        </p:nvPicPr>
        <p:blipFill>
          <a:blip r:embed="rId5">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4522" y="3822067"/>
            <a:ext cx="2286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https://d30y9cdsu7xlg0.cloudfront.net/png/5219-200.png"/>
          <p:cNvPicPr>
            <a:picLocks noChangeAspect="1" noChangeArrowheads="1"/>
          </p:cNvPicPr>
          <p:nvPr/>
        </p:nvPicPr>
        <p:blipFill>
          <a:blip r:embed="rId6">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4522" y="4737970"/>
            <a:ext cx="2286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4112" name="Picture 16" descr="https://d30y9cdsu7xlg0.cloudfront.net/png/14509-200.png"/>
          <p:cNvPicPr>
            <a:picLocks noChangeAspect="1" noChangeArrowheads="1"/>
          </p:cNvPicPr>
          <p:nvPr/>
        </p:nvPicPr>
        <p:blipFill>
          <a:blip r:embed="rId7">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344522" y="5550424"/>
            <a:ext cx="2286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4114" name="Picture 18" descr="https://d30y9cdsu7xlg0.cloudfront.net/png/578264-200.png"/>
          <p:cNvPicPr>
            <a:picLocks noChangeAspect="1" noChangeArrowheads="1"/>
          </p:cNvPicPr>
          <p:nvPr/>
        </p:nvPicPr>
        <p:blipFill>
          <a:blip r:embed="rId8">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8802" y="3017911"/>
            <a:ext cx="320040" cy="320040"/>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p:cNvSpPr txBox="1"/>
          <p:nvPr/>
        </p:nvSpPr>
        <p:spPr>
          <a:xfrm>
            <a:off x="226272" y="245329"/>
            <a:ext cx="5008267" cy="138499"/>
          </a:xfrm>
          <a:prstGeom prst="rect">
            <a:avLst/>
          </a:prstGeom>
          <a:noFill/>
        </p:spPr>
        <p:txBody>
          <a:bodyPr wrap="square" bIns="0" rtlCol="0" anchor="b" anchorCtr="0">
            <a:spAutoFit/>
          </a:bodyPr>
          <a:lstStyle/>
          <a:p>
            <a:r>
              <a:rPr lang="en-US" sz="600" b="1" cap="all" dirty="0" smtClean="0">
                <a:solidFill>
                  <a:srgbClr val="595959"/>
                </a:solidFill>
                <a:latin typeface="Verdana" panose="020B0604030504040204" pitchFamily="34" charset="0"/>
                <a:ea typeface="Verdana" panose="020B0604030504040204" pitchFamily="34" charset="0"/>
                <a:cs typeface="Verdana" panose="020B0604030504040204" pitchFamily="34" charset="0"/>
              </a:rPr>
              <a:t>Closer Look – Performance Management</a:t>
            </a:r>
            <a:endParaRPr lang="en-US" sz="600" b="1" cap="all" dirty="0">
              <a:solidFill>
                <a:srgbClr val="595959"/>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945529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Placeholder 18"/>
          <p:cNvSpPr txBox="1">
            <a:spLocks/>
          </p:cNvSpPr>
          <p:nvPr/>
        </p:nvSpPr>
        <p:spPr bwMode="auto">
          <a:xfrm>
            <a:off x="404808" y="6422607"/>
            <a:ext cx="7413630"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dirty="0">
                <a:latin typeface="Georgia"/>
                <a:cs typeface="Georgia"/>
              </a:rPr>
              <a:t>Source: </a:t>
            </a:r>
            <a:r>
              <a:rPr lang="en-US" sz="700" dirty="0" smtClean="0">
                <a:latin typeface="Georgia"/>
                <a:cs typeface="Georgia"/>
              </a:rPr>
              <a:t>Government Affairs Resource Benchmarking </a:t>
            </a:r>
            <a:r>
              <a:rPr lang="en-US" sz="700" dirty="0">
                <a:latin typeface="Georgia"/>
                <a:cs typeface="Georgia"/>
              </a:rPr>
              <a:t>2017; National Journal research and analysis.</a:t>
            </a:r>
          </a:p>
        </p:txBody>
      </p:sp>
      <p:sp>
        <p:nvSpPr>
          <p:cNvPr id="27" name="Text Placeholder 18"/>
          <p:cNvSpPr txBox="1">
            <a:spLocks/>
          </p:cNvSpPr>
          <p:nvPr/>
        </p:nvSpPr>
        <p:spPr bwMode="auto">
          <a:xfrm>
            <a:off x="404808" y="6432767"/>
            <a:ext cx="7413630"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spcAft>
                <a:spcPts val="600"/>
              </a:spcAft>
              <a:buNone/>
              <a:defRPr/>
            </a:pPr>
            <a:endParaRPr lang="en-US" sz="700" dirty="0">
              <a:latin typeface="Georgia"/>
              <a:cs typeface="Georgia"/>
            </a:endParaRPr>
          </a:p>
          <a:p>
            <a:pPr marL="0" indent="0">
              <a:lnSpc>
                <a:spcPct val="110000"/>
              </a:lnSpc>
              <a:spcBef>
                <a:spcPts val="0"/>
              </a:spcBef>
              <a:spcAft>
                <a:spcPts val="600"/>
              </a:spcAft>
              <a:buNone/>
              <a:defRPr/>
            </a:pPr>
            <a:r>
              <a:rPr lang="en-US" sz="700" dirty="0">
                <a:latin typeface="Georgia"/>
                <a:cs typeface="Georgia"/>
              </a:rPr>
              <a:t>© National Journal 2017</a:t>
            </a:r>
          </a:p>
        </p:txBody>
      </p:sp>
      <p:pic>
        <p:nvPicPr>
          <p:cNvPr id="28" name="Picture 27" descr="Logo-NJ-leadership_council.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5983" y="156463"/>
            <a:ext cx="2263332" cy="347386"/>
          </a:xfrm>
          <a:prstGeom prst="rect">
            <a:avLst/>
          </a:prstGeom>
        </p:spPr>
      </p:pic>
      <p:sp>
        <p:nvSpPr>
          <p:cNvPr id="18" name="TextBox 17"/>
          <p:cNvSpPr txBox="1"/>
          <p:nvPr/>
        </p:nvSpPr>
        <p:spPr>
          <a:xfrm>
            <a:off x="8763000" y="6581775"/>
            <a:ext cx="242374" cy="215444"/>
          </a:xfrm>
          <a:prstGeom prst="rect">
            <a:avLst/>
          </a:prstGeom>
          <a:noFill/>
        </p:spPr>
        <p:txBody>
          <a:bodyPr wrap="none">
            <a:spAutoFit/>
          </a:bodyPr>
          <a:lstStyle/>
          <a:p>
            <a:pPr>
              <a:defRPr/>
            </a:pPr>
            <a:fld id="{CDD1FD3D-EC92-964C-83BE-0FE51D50B3C5}" type="slidenum">
              <a:rPr lang="en-US" sz="800">
                <a:solidFill>
                  <a:schemeClr val="tx1">
                    <a:lumMod val="50000"/>
                    <a:lumOff val="50000"/>
                  </a:schemeClr>
                </a:solidFill>
                <a:latin typeface="Georgia" panose="02040502050405020303" pitchFamily="18" charset="0"/>
                <a:cs typeface="Arial" charset="0"/>
              </a:rPr>
              <a:pPr>
                <a:defRPr/>
              </a:pPr>
              <a:t>18</a:t>
            </a:fld>
            <a:endParaRPr lang="en-US" sz="800" dirty="0">
              <a:solidFill>
                <a:schemeClr val="tx1">
                  <a:lumMod val="50000"/>
                  <a:lumOff val="50000"/>
                </a:schemeClr>
              </a:solidFill>
              <a:latin typeface="Georgia" panose="02040502050405020303" pitchFamily="18" charset="0"/>
              <a:cs typeface="Arial" charset="0"/>
            </a:endParaRPr>
          </a:p>
        </p:txBody>
      </p:sp>
      <p:sp>
        <p:nvSpPr>
          <p:cNvPr id="15" name="Title 1"/>
          <p:cNvSpPr txBox="1">
            <a:spLocks/>
          </p:cNvSpPr>
          <p:nvPr/>
        </p:nvSpPr>
        <p:spPr>
          <a:xfrm>
            <a:off x="327872" y="691135"/>
            <a:ext cx="8689128" cy="369332"/>
          </a:xfrm>
          <a:prstGeom prst="rect">
            <a:avLst/>
          </a:prstGeom>
        </p:spPr>
        <p:txBody>
          <a:bodyPr vert="horz" lIns="91440" tIns="45720" rIns="91440" bIns="45720" rtlCol="0" anchor="b">
            <a:normAutofit fontScale="97500" lnSpcReduction="10000"/>
          </a:bodyPr>
          <a:lstStyle>
            <a:lvl1pPr algn="l" defTabSz="914400" rtl="0" eaLnBrk="1" latinLnBrk="0" hangingPunct="1">
              <a:spcBef>
                <a:spcPct val="0"/>
              </a:spcBef>
              <a:buNone/>
              <a:defRPr sz="2000" b="1" i="0" kern="1200" cap="none" baseline="0">
                <a:solidFill>
                  <a:schemeClr val="tx1"/>
                </a:solidFill>
                <a:latin typeface="Georgia" panose="02040502050405020303" pitchFamily="18" charset="0"/>
                <a:ea typeface="+mj-ea"/>
                <a:cs typeface="+mj-cs"/>
              </a:defRPr>
            </a:lvl1pPr>
          </a:lstStyle>
          <a:p>
            <a:pPr fontAlgn="auto">
              <a:spcAft>
                <a:spcPts val="0"/>
              </a:spcAft>
            </a:pPr>
            <a:r>
              <a:rPr lang="en-US" dirty="0" smtClean="0"/>
              <a:t>National Journal support for your performance metrics</a:t>
            </a:r>
            <a:endParaRPr lang="en-US" dirty="0"/>
          </a:p>
        </p:txBody>
      </p:sp>
      <p:sp>
        <p:nvSpPr>
          <p:cNvPr id="20" name="TextBox 19"/>
          <p:cNvSpPr txBox="1"/>
          <p:nvPr/>
        </p:nvSpPr>
        <p:spPr>
          <a:xfrm>
            <a:off x="1268288" y="1582916"/>
            <a:ext cx="2363147" cy="307777"/>
          </a:xfrm>
          <a:prstGeom prst="rect">
            <a:avLst/>
          </a:prstGeom>
          <a:noFill/>
        </p:spPr>
        <p:txBody>
          <a:bodyPr wrap="none" rtlCol="0">
            <a:spAutoFit/>
          </a:bodyPr>
          <a:lstStyle/>
          <a:p>
            <a:r>
              <a:rPr lang="en-US" sz="1400" b="1" dirty="0" smtClean="0">
                <a:latin typeface="Verdana" panose="020B0604030504040204" pitchFamily="34" charset="0"/>
              </a:rPr>
              <a:t>Good Metric Checklist</a:t>
            </a:r>
            <a:endParaRPr lang="en-US" sz="1400" b="1" dirty="0">
              <a:latin typeface="Verdana" panose="020B0604030504040204" pitchFamily="34" charset="0"/>
            </a:endParaRPr>
          </a:p>
        </p:txBody>
      </p:sp>
      <p:sp>
        <p:nvSpPr>
          <p:cNvPr id="21" name="TextBox 20"/>
          <p:cNvSpPr txBox="1"/>
          <p:nvPr/>
        </p:nvSpPr>
        <p:spPr>
          <a:xfrm>
            <a:off x="6207164" y="1582916"/>
            <a:ext cx="1705916" cy="307777"/>
          </a:xfrm>
          <a:prstGeom prst="rect">
            <a:avLst/>
          </a:prstGeom>
          <a:noFill/>
        </p:spPr>
        <p:txBody>
          <a:bodyPr wrap="none" rtlCol="0">
            <a:spAutoFit/>
          </a:bodyPr>
          <a:lstStyle/>
          <a:p>
            <a:r>
              <a:rPr lang="en-US" sz="1400" b="1" dirty="0" smtClean="0">
                <a:latin typeface="Verdana" panose="020B0604030504040204" pitchFamily="34" charset="0"/>
              </a:rPr>
              <a:t>Metrics Picklist</a:t>
            </a:r>
            <a:endParaRPr lang="en-US" sz="1400" b="1" dirty="0">
              <a:latin typeface="Verdana" panose="020B0604030504040204" pitchFamily="34" charset="0"/>
            </a:endParaRPr>
          </a:p>
        </p:txBody>
      </p:sp>
      <p:grpSp>
        <p:nvGrpSpPr>
          <p:cNvPr id="2053" name="Group 2052"/>
          <p:cNvGrpSpPr/>
          <p:nvPr/>
        </p:nvGrpSpPr>
        <p:grpSpPr>
          <a:xfrm>
            <a:off x="327872" y="2286000"/>
            <a:ext cx="3915735" cy="2286000"/>
            <a:chOff x="327872" y="3045180"/>
            <a:chExt cx="3915735" cy="2286000"/>
          </a:xfrm>
        </p:grpSpPr>
        <p:pic>
          <p:nvPicPr>
            <p:cNvPr id="1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872" y="3515188"/>
              <a:ext cx="914400" cy="1183342"/>
            </a:xfrm>
            <a:prstGeom prst="rect">
              <a:avLst/>
            </a:prstGeom>
            <a:solidFill>
              <a:schemeClr val="bg1"/>
            </a:solidFill>
            <a:ln w="9525">
              <a:solidFill>
                <a:schemeClr val="tx1"/>
              </a:solidFill>
            </a:ln>
            <a:effectLst>
              <a:outerShdw blurRad="50800" dist="38100" dir="2700000" algn="tl" rotWithShape="0">
                <a:prstClr val="black">
                  <a:alpha val="40000"/>
                </a:prstClr>
              </a:outerShdw>
            </a:effectLst>
            <a:extLst/>
          </p:spPr>
        </p:pic>
        <p:grpSp>
          <p:nvGrpSpPr>
            <p:cNvPr id="2" name="Group 1"/>
            <p:cNvGrpSpPr/>
            <p:nvPr/>
          </p:nvGrpSpPr>
          <p:grpSpPr>
            <a:xfrm>
              <a:off x="1500407" y="3045180"/>
              <a:ext cx="2743200" cy="2286000"/>
              <a:chOff x="1538507" y="2837329"/>
              <a:chExt cx="2743200" cy="2286000"/>
            </a:xfrm>
          </p:grpSpPr>
          <p:sp>
            <p:nvSpPr>
              <p:cNvPr id="16" name="Rectangle 16"/>
              <p:cNvSpPr/>
              <p:nvPr/>
            </p:nvSpPr>
            <p:spPr>
              <a:xfrm>
                <a:off x="1538507" y="2837329"/>
                <a:ext cx="2743200" cy="2286000"/>
              </a:xfrm>
              <a:custGeom>
                <a:avLst/>
                <a:gdLst>
                  <a:gd name="connsiteX0" fmla="*/ 0 w 5359400"/>
                  <a:gd name="connsiteY0" fmla="*/ 0 h 3340100"/>
                  <a:gd name="connsiteX1" fmla="*/ 5359400 w 5359400"/>
                  <a:gd name="connsiteY1" fmla="*/ 0 h 3340100"/>
                  <a:gd name="connsiteX2" fmla="*/ 5359400 w 5359400"/>
                  <a:gd name="connsiteY2" fmla="*/ 3340100 h 3340100"/>
                  <a:gd name="connsiteX3" fmla="*/ 0 w 5359400"/>
                  <a:gd name="connsiteY3" fmla="*/ 3340100 h 3340100"/>
                  <a:gd name="connsiteX4" fmla="*/ 0 w 5359400"/>
                  <a:gd name="connsiteY4" fmla="*/ 0 h 3340100"/>
                  <a:gd name="connsiteX0" fmla="*/ 0 w 5359400"/>
                  <a:gd name="connsiteY0" fmla="*/ 0 h 3340100"/>
                  <a:gd name="connsiteX1" fmla="*/ 5359400 w 5359400"/>
                  <a:gd name="connsiteY1" fmla="*/ 0 h 3340100"/>
                  <a:gd name="connsiteX2" fmla="*/ 5359400 w 5359400"/>
                  <a:gd name="connsiteY2" fmla="*/ 3340100 h 3340100"/>
                  <a:gd name="connsiteX3" fmla="*/ 635000 w 5359400"/>
                  <a:gd name="connsiteY3" fmla="*/ 3124200 h 3340100"/>
                  <a:gd name="connsiteX4" fmla="*/ 0 w 5359400"/>
                  <a:gd name="connsiteY4" fmla="*/ 3340100 h 3340100"/>
                  <a:gd name="connsiteX5" fmla="*/ 0 w 5359400"/>
                  <a:gd name="connsiteY5" fmla="*/ 0 h 3340100"/>
                  <a:gd name="connsiteX0" fmla="*/ 0 w 5359400"/>
                  <a:gd name="connsiteY0" fmla="*/ 0 h 3597325"/>
                  <a:gd name="connsiteX1" fmla="*/ 5359400 w 5359400"/>
                  <a:gd name="connsiteY1" fmla="*/ 0 h 3597325"/>
                  <a:gd name="connsiteX2" fmla="*/ 5359400 w 5359400"/>
                  <a:gd name="connsiteY2" fmla="*/ 3340100 h 3597325"/>
                  <a:gd name="connsiteX3" fmla="*/ 1473200 w 5359400"/>
                  <a:gd name="connsiteY3" fmla="*/ 3390900 h 3597325"/>
                  <a:gd name="connsiteX4" fmla="*/ 635000 w 5359400"/>
                  <a:gd name="connsiteY4" fmla="*/ 3124200 h 3597325"/>
                  <a:gd name="connsiteX5" fmla="*/ 0 w 5359400"/>
                  <a:gd name="connsiteY5" fmla="*/ 3340100 h 3597325"/>
                  <a:gd name="connsiteX6" fmla="*/ 0 w 5359400"/>
                  <a:gd name="connsiteY6" fmla="*/ 0 h 3597325"/>
                  <a:gd name="connsiteX0" fmla="*/ 0 w 5359400"/>
                  <a:gd name="connsiteY0" fmla="*/ 0 h 3555425"/>
                  <a:gd name="connsiteX1" fmla="*/ 5359400 w 5359400"/>
                  <a:gd name="connsiteY1" fmla="*/ 0 h 3555425"/>
                  <a:gd name="connsiteX2" fmla="*/ 5359400 w 5359400"/>
                  <a:gd name="connsiteY2" fmla="*/ 3340100 h 3555425"/>
                  <a:gd name="connsiteX3" fmla="*/ 2120900 w 5359400"/>
                  <a:gd name="connsiteY3" fmla="*/ 3162300 h 3555425"/>
                  <a:gd name="connsiteX4" fmla="*/ 1473200 w 5359400"/>
                  <a:gd name="connsiteY4" fmla="*/ 3390900 h 3555425"/>
                  <a:gd name="connsiteX5" fmla="*/ 635000 w 5359400"/>
                  <a:gd name="connsiteY5" fmla="*/ 3124200 h 3555425"/>
                  <a:gd name="connsiteX6" fmla="*/ 0 w 5359400"/>
                  <a:gd name="connsiteY6" fmla="*/ 3340100 h 3555425"/>
                  <a:gd name="connsiteX7" fmla="*/ 0 w 5359400"/>
                  <a:gd name="connsiteY7" fmla="*/ 0 h 3555425"/>
                  <a:gd name="connsiteX0" fmla="*/ 0 w 5359400"/>
                  <a:gd name="connsiteY0" fmla="*/ 0 h 3636656"/>
                  <a:gd name="connsiteX1" fmla="*/ 5359400 w 5359400"/>
                  <a:gd name="connsiteY1" fmla="*/ 0 h 3636656"/>
                  <a:gd name="connsiteX2" fmla="*/ 5359400 w 5359400"/>
                  <a:gd name="connsiteY2" fmla="*/ 3340100 h 3636656"/>
                  <a:gd name="connsiteX3" fmla="*/ 3022600 w 5359400"/>
                  <a:gd name="connsiteY3" fmla="*/ 3479800 h 3636656"/>
                  <a:gd name="connsiteX4" fmla="*/ 2120900 w 5359400"/>
                  <a:gd name="connsiteY4" fmla="*/ 3162300 h 3636656"/>
                  <a:gd name="connsiteX5" fmla="*/ 1473200 w 5359400"/>
                  <a:gd name="connsiteY5" fmla="*/ 3390900 h 3636656"/>
                  <a:gd name="connsiteX6" fmla="*/ 635000 w 5359400"/>
                  <a:gd name="connsiteY6" fmla="*/ 3124200 h 3636656"/>
                  <a:gd name="connsiteX7" fmla="*/ 0 w 5359400"/>
                  <a:gd name="connsiteY7" fmla="*/ 3340100 h 3636656"/>
                  <a:gd name="connsiteX8" fmla="*/ 0 w 5359400"/>
                  <a:gd name="connsiteY8" fmla="*/ 0 h 3636656"/>
                  <a:gd name="connsiteX0" fmla="*/ 0 w 5359400"/>
                  <a:gd name="connsiteY0" fmla="*/ 0 h 3602572"/>
                  <a:gd name="connsiteX1" fmla="*/ 5359400 w 5359400"/>
                  <a:gd name="connsiteY1" fmla="*/ 0 h 3602572"/>
                  <a:gd name="connsiteX2" fmla="*/ 5359400 w 5359400"/>
                  <a:gd name="connsiteY2" fmla="*/ 3340100 h 3602572"/>
                  <a:gd name="connsiteX3" fmla="*/ 3721100 w 5359400"/>
                  <a:gd name="connsiteY3" fmla="*/ 3352799 h 3602572"/>
                  <a:gd name="connsiteX4" fmla="*/ 3022600 w 5359400"/>
                  <a:gd name="connsiteY4" fmla="*/ 3479800 h 3602572"/>
                  <a:gd name="connsiteX5" fmla="*/ 2120900 w 5359400"/>
                  <a:gd name="connsiteY5" fmla="*/ 3162300 h 3602572"/>
                  <a:gd name="connsiteX6" fmla="*/ 1473200 w 5359400"/>
                  <a:gd name="connsiteY6" fmla="*/ 3390900 h 3602572"/>
                  <a:gd name="connsiteX7" fmla="*/ 635000 w 5359400"/>
                  <a:gd name="connsiteY7" fmla="*/ 3124200 h 3602572"/>
                  <a:gd name="connsiteX8" fmla="*/ 0 w 5359400"/>
                  <a:gd name="connsiteY8" fmla="*/ 3340100 h 3602572"/>
                  <a:gd name="connsiteX9" fmla="*/ 0 w 5359400"/>
                  <a:gd name="connsiteY9" fmla="*/ 0 h 3602572"/>
                  <a:gd name="connsiteX0" fmla="*/ 0 w 5359400"/>
                  <a:gd name="connsiteY0" fmla="*/ 0 h 3590520"/>
                  <a:gd name="connsiteX1" fmla="*/ 5359400 w 5359400"/>
                  <a:gd name="connsiteY1" fmla="*/ 0 h 3590520"/>
                  <a:gd name="connsiteX2" fmla="*/ 5359400 w 5359400"/>
                  <a:gd name="connsiteY2" fmla="*/ 3340100 h 3590520"/>
                  <a:gd name="connsiteX3" fmla="*/ 4508500 w 5359400"/>
                  <a:gd name="connsiteY3" fmla="*/ 3289299 h 3590520"/>
                  <a:gd name="connsiteX4" fmla="*/ 3721100 w 5359400"/>
                  <a:gd name="connsiteY4" fmla="*/ 3352799 h 3590520"/>
                  <a:gd name="connsiteX5" fmla="*/ 3022600 w 5359400"/>
                  <a:gd name="connsiteY5" fmla="*/ 3479800 h 3590520"/>
                  <a:gd name="connsiteX6" fmla="*/ 2120900 w 5359400"/>
                  <a:gd name="connsiteY6" fmla="*/ 3162300 h 3590520"/>
                  <a:gd name="connsiteX7" fmla="*/ 1473200 w 5359400"/>
                  <a:gd name="connsiteY7" fmla="*/ 3390900 h 3590520"/>
                  <a:gd name="connsiteX8" fmla="*/ 635000 w 5359400"/>
                  <a:gd name="connsiteY8" fmla="*/ 3124200 h 3590520"/>
                  <a:gd name="connsiteX9" fmla="*/ 0 w 5359400"/>
                  <a:gd name="connsiteY9" fmla="*/ 3340100 h 3590520"/>
                  <a:gd name="connsiteX10" fmla="*/ 0 w 5359400"/>
                  <a:gd name="connsiteY10" fmla="*/ 0 h 3590520"/>
                  <a:gd name="connsiteX0" fmla="*/ 0 w 5359400"/>
                  <a:gd name="connsiteY0" fmla="*/ 0 h 3590520"/>
                  <a:gd name="connsiteX1" fmla="*/ 5359400 w 5359400"/>
                  <a:gd name="connsiteY1" fmla="*/ 0 h 3590520"/>
                  <a:gd name="connsiteX2" fmla="*/ 5359400 w 5359400"/>
                  <a:gd name="connsiteY2" fmla="*/ 3340100 h 3590520"/>
                  <a:gd name="connsiteX3" fmla="*/ 4508500 w 5359400"/>
                  <a:gd name="connsiteY3" fmla="*/ 3289299 h 3590520"/>
                  <a:gd name="connsiteX4" fmla="*/ 4114800 w 5359400"/>
                  <a:gd name="connsiteY4" fmla="*/ 3479799 h 3590520"/>
                  <a:gd name="connsiteX5" fmla="*/ 3721100 w 5359400"/>
                  <a:gd name="connsiteY5" fmla="*/ 3352799 h 3590520"/>
                  <a:gd name="connsiteX6" fmla="*/ 3022600 w 5359400"/>
                  <a:gd name="connsiteY6" fmla="*/ 3479800 h 3590520"/>
                  <a:gd name="connsiteX7" fmla="*/ 2120900 w 5359400"/>
                  <a:gd name="connsiteY7" fmla="*/ 3162300 h 3590520"/>
                  <a:gd name="connsiteX8" fmla="*/ 1473200 w 5359400"/>
                  <a:gd name="connsiteY8" fmla="*/ 3390900 h 3590520"/>
                  <a:gd name="connsiteX9" fmla="*/ 635000 w 5359400"/>
                  <a:gd name="connsiteY9" fmla="*/ 3124200 h 3590520"/>
                  <a:gd name="connsiteX10" fmla="*/ 0 w 5359400"/>
                  <a:gd name="connsiteY10" fmla="*/ 3340100 h 3590520"/>
                  <a:gd name="connsiteX11" fmla="*/ 0 w 5359400"/>
                  <a:gd name="connsiteY11" fmla="*/ 0 h 3590520"/>
                  <a:gd name="connsiteX0" fmla="*/ 0 w 5359400"/>
                  <a:gd name="connsiteY0" fmla="*/ 0 h 3718803"/>
                  <a:gd name="connsiteX1" fmla="*/ 5359400 w 5359400"/>
                  <a:gd name="connsiteY1" fmla="*/ 0 h 3718803"/>
                  <a:gd name="connsiteX2" fmla="*/ 5359400 w 5359400"/>
                  <a:gd name="connsiteY2" fmla="*/ 3340100 h 3718803"/>
                  <a:gd name="connsiteX3" fmla="*/ 5105400 w 5359400"/>
                  <a:gd name="connsiteY3" fmla="*/ 3644899 h 3718803"/>
                  <a:gd name="connsiteX4" fmla="*/ 4508500 w 5359400"/>
                  <a:gd name="connsiteY4" fmla="*/ 3289299 h 3718803"/>
                  <a:gd name="connsiteX5" fmla="*/ 4114800 w 5359400"/>
                  <a:gd name="connsiteY5" fmla="*/ 3479799 h 3718803"/>
                  <a:gd name="connsiteX6" fmla="*/ 3721100 w 5359400"/>
                  <a:gd name="connsiteY6" fmla="*/ 3352799 h 3718803"/>
                  <a:gd name="connsiteX7" fmla="*/ 3022600 w 5359400"/>
                  <a:gd name="connsiteY7" fmla="*/ 3479800 h 3718803"/>
                  <a:gd name="connsiteX8" fmla="*/ 2120900 w 5359400"/>
                  <a:gd name="connsiteY8" fmla="*/ 3162300 h 3718803"/>
                  <a:gd name="connsiteX9" fmla="*/ 1473200 w 5359400"/>
                  <a:gd name="connsiteY9" fmla="*/ 3390900 h 3718803"/>
                  <a:gd name="connsiteX10" fmla="*/ 635000 w 5359400"/>
                  <a:gd name="connsiteY10" fmla="*/ 3124200 h 3718803"/>
                  <a:gd name="connsiteX11" fmla="*/ 0 w 5359400"/>
                  <a:gd name="connsiteY11" fmla="*/ 3340100 h 3718803"/>
                  <a:gd name="connsiteX12" fmla="*/ 0 w 5359400"/>
                  <a:gd name="connsiteY12" fmla="*/ 0 h 3718803"/>
                  <a:gd name="connsiteX0" fmla="*/ 0 w 5359400"/>
                  <a:gd name="connsiteY0" fmla="*/ 0 h 3644899"/>
                  <a:gd name="connsiteX1" fmla="*/ 5359400 w 5359400"/>
                  <a:gd name="connsiteY1" fmla="*/ 0 h 3644899"/>
                  <a:gd name="connsiteX2" fmla="*/ 5359400 w 5359400"/>
                  <a:gd name="connsiteY2" fmla="*/ 3340100 h 3644899"/>
                  <a:gd name="connsiteX3" fmla="*/ 5105400 w 5359400"/>
                  <a:gd name="connsiteY3" fmla="*/ 3644899 h 3644899"/>
                  <a:gd name="connsiteX4" fmla="*/ 4508500 w 5359400"/>
                  <a:gd name="connsiteY4" fmla="*/ 3289299 h 3644899"/>
                  <a:gd name="connsiteX5" fmla="*/ 4114800 w 5359400"/>
                  <a:gd name="connsiteY5" fmla="*/ 3479799 h 3644899"/>
                  <a:gd name="connsiteX6" fmla="*/ 3721100 w 5359400"/>
                  <a:gd name="connsiteY6" fmla="*/ 3352799 h 3644899"/>
                  <a:gd name="connsiteX7" fmla="*/ 3022600 w 5359400"/>
                  <a:gd name="connsiteY7" fmla="*/ 3479800 h 3644899"/>
                  <a:gd name="connsiteX8" fmla="*/ 2120900 w 5359400"/>
                  <a:gd name="connsiteY8" fmla="*/ 3162300 h 3644899"/>
                  <a:gd name="connsiteX9" fmla="*/ 1473200 w 5359400"/>
                  <a:gd name="connsiteY9" fmla="*/ 3390900 h 3644899"/>
                  <a:gd name="connsiteX10" fmla="*/ 635000 w 5359400"/>
                  <a:gd name="connsiteY10" fmla="*/ 3124200 h 3644899"/>
                  <a:gd name="connsiteX11" fmla="*/ 0 w 5359400"/>
                  <a:gd name="connsiteY11" fmla="*/ 3340100 h 3644899"/>
                  <a:gd name="connsiteX12" fmla="*/ 0 w 5359400"/>
                  <a:gd name="connsiteY12" fmla="*/ 0 h 3644899"/>
                  <a:gd name="connsiteX0" fmla="*/ 0 w 5359400"/>
                  <a:gd name="connsiteY0" fmla="*/ 0 h 3644899"/>
                  <a:gd name="connsiteX1" fmla="*/ 5359400 w 5359400"/>
                  <a:gd name="connsiteY1" fmla="*/ 0 h 3644899"/>
                  <a:gd name="connsiteX2" fmla="*/ 5359400 w 5359400"/>
                  <a:gd name="connsiteY2" fmla="*/ 3340100 h 3644899"/>
                  <a:gd name="connsiteX3" fmla="*/ 5105400 w 5359400"/>
                  <a:gd name="connsiteY3" fmla="*/ 3644899 h 3644899"/>
                  <a:gd name="connsiteX4" fmla="*/ 4508500 w 5359400"/>
                  <a:gd name="connsiteY4" fmla="*/ 3289299 h 3644899"/>
                  <a:gd name="connsiteX5" fmla="*/ 4114800 w 5359400"/>
                  <a:gd name="connsiteY5" fmla="*/ 3479799 h 3644899"/>
                  <a:gd name="connsiteX6" fmla="*/ 3721100 w 5359400"/>
                  <a:gd name="connsiteY6" fmla="*/ 3352799 h 3644899"/>
                  <a:gd name="connsiteX7" fmla="*/ 3022600 w 5359400"/>
                  <a:gd name="connsiteY7" fmla="*/ 3479800 h 3644899"/>
                  <a:gd name="connsiteX8" fmla="*/ 2120900 w 5359400"/>
                  <a:gd name="connsiteY8" fmla="*/ 3162300 h 3644899"/>
                  <a:gd name="connsiteX9" fmla="*/ 1473200 w 5359400"/>
                  <a:gd name="connsiteY9" fmla="*/ 3390900 h 3644899"/>
                  <a:gd name="connsiteX10" fmla="*/ 635000 w 5359400"/>
                  <a:gd name="connsiteY10" fmla="*/ 3124200 h 3644899"/>
                  <a:gd name="connsiteX11" fmla="*/ 0 w 5359400"/>
                  <a:gd name="connsiteY11" fmla="*/ 3340100 h 3644899"/>
                  <a:gd name="connsiteX12" fmla="*/ 0 w 5359400"/>
                  <a:gd name="connsiteY12" fmla="*/ 0 h 3644899"/>
                  <a:gd name="connsiteX0" fmla="*/ 0 w 5359400"/>
                  <a:gd name="connsiteY0" fmla="*/ 0 h 3644899"/>
                  <a:gd name="connsiteX1" fmla="*/ 5359400 w 5359400"/>
                  <a:gd name="connsiteY1" fmla="*/ 0 h 3644899"/>
                  <a:gd name="connsiteX2" fmla="*/ 5359400 w 5359400"/>
                  <a:gd name="connsiteY2" fmla="*/ 3340100 h 3644899"/>
                  <a:gd name="connsiteX3" fmla="*/ 5105400 w 5359400"/>
                  <a:gd name="connsiteY3" fmla="*/ 3644899 h 3644899"/>
                  <a:gd name="connsiteX4" fmla="*/ 4508500 w 5359400"/>
                  <a:gd name="connsiteY4" fmla="*/ 3289299 h 3644899"/>
                  <a:gd name="connsiteX5" fmla="*/ 4114800 w 5359400"/>
                  <a:gd name="connsiteY5" fmla="*/ 3479799 h 3644899"/>
                  <a:gd name="connsiteX6" fmla="*/ 3721100 w 5359400"/>
                  <a:gd name="connsiteY6" fmla="*/ 3352799 h 3644899"/>
                  <a:gd name="connsiteX7" fmla="*/ 3022600 w 5359400"/>
                  <a:gd name="connsiteY7" fmla="*/ 3479800 h 3644899"/>
                  <a:gd name="connsiteX8" fmla="*/ 2120900 w 5359400"/>
                  <a:gd name="connsiteY8" fmla="*/ 3162300 h 3644899"/>
                  <a:gd name="connsiteX9" fmla="*/ 1473200 w 5359400"/>
                  <a:gd name="connsiteY9" fmla="*/ 3390900 h 3644899"/>
                  <a:gd name="connsiteX10" fmla="*/ 635000 w 5359400"/>
                  <a:gd name="connsiteY10" fmla="*/ 3124200 h 3644899"/>
                  <a:gd name="connsiteX11" fmla="*/ 0 w 5359400"/>
                  <a:gd name="connsiteY11" fmla="*/ 3340100 h 3644899"/>
                  <a:gd name="connsiteX12" fmla="*/ 0 w 5359400"/>
                  <a:gd name="connsiteY12" fmla="*/ 0 h 3644899"/>
                  <a:gd name="connsiteX0" fmla="*/ 0 w 5359400"/>
                  <a:gd name="connsiteY0" fmla="*/ 0 h 3644899"/>
                  <a:gd name="connsiteX1" fmla="*/ 5359400 w 5359400"/>
                  <a:gd name="connsiteY1" fmla="*/ 0 h 3644899"/>
                  <a:gd name="connsiteX2" fmla="*/ 5359400 w 5359400"/>
                  <a:gd name="connsiteY2" fmla="*/ 3340100 h 3644899"/>
                  <a:gd name="connsiteX3" fmla="*/ 5105400 w 5359400"/>
                  <a:gd name="connsiteY3" fmla="*/ 3644899 h 3644899"/>
                  <a:gd name="connsiteX4" fmla="*/ 4508500 w 5359400"/>
                  <a:gd name="connsiteY4" fmla="*/ 3289299 h 3644899"/>
                  <a:gd name="connsiteX5" fmla="*/ 4114800 w 5359400"/>
                  <a:gd name="connsiteY5" fmla="*/ 3479799 h 3644899"/>
                  <a:gd name="connsiteX6" fmla="*/ 3721100 w 5359400"/>
                  <a:gd name="connsiteY6" fmla="*/ 3352799 h 3644899"/>
                  <a:gd name="connsiteX7" fmla="*/ 3022600 w 5359400"/>
                  <a:gd name="connsiteY7" fmla="*/ 3479800 h 3644899"/>
                  <a:gd name="connsiteX8" fmla="*/ 2120900 w 5359400"/>
                  <a:gd name="connsiteY8" fmla="*/ 3162300 h 3644899"/>
                  <a:gd name="connsiteX9" fmla="*/ 1473200 w 5359400"/>
                  <a:gd name="connsiteY9" fmla="*/ 3390900 h 3644899"/>
                  <a:gd name="connsiteX10" fmla="*/ 635000 w 5359400"/>
                  <a:gd name="connsiteY10" fmla="*/ 3124200 h 3644899"/>
                  <a:gd name="connsiteX11" fmla="*/ 0 w 5359400"/>
                  <a:gd name="connsiteY11" fmla="*/ 3340100 h 3644899"/>
                  <a:gd name="connsiteX12" fmla="*/ 0 w 5359400"/>
                  <a:gd name="connsiteY12" fmla="*/ 0 h 3644899"/>
                  <a:gd name="connsiteX0" fmla="*/ 0 w 5359400"/>
                  <a:gd name="connsiteY0" fmla="*/ 0 h 3644899"/>
                  <a:gd name="connsiteX1" fmla="*/ 5359400 w 5359400"/>
                  <a:gd name="connsiteY1" fmla="*/ 0 h 3644899"/>
                  <a:gd name="connsiteX2" fmla="*/ 5359400 w 5359400"/>
                  <a:gd name="connsiteY2" fmla="*/ 3340100 h 3644899"/>
                  <a:gd name="connsiteX3" fmla="*/ 5105400 w 5359400"/>
                  <a:gd name="connsiteY3" fmla="*/ 3644899 h 3644899"/>
                  <a:gd name="connsiteX4" fmla="*/ 4508500 w 5359400"/>
                  <a:gd name="connsiteY4" fmla="*/ 3289299 h 3644899"/>
                  <a:gd name="connsiteX5" fmla="*/ 4114800 w 5359400"/>
                  <a:gd name="connsiteY5" fmla="*/ 3479799 h 3644899"/>
                  <a:gd name="connsiteX6" fmla="*/ 3721100 w 5359400"/>
                  <a:gd name="connsiteY6" fmla="*/ 3352799 h 3644899"/>
                  <a:gd name="connsiteX7" fmla="*/ 3022600 w 5359400"/>
                  <a:gd name="connsiteY7" fmla="*/ 3479800 h 3644899"/>
                  <a:gd name="connsiteX8" fmla="*/ 2120900 w 5359400"/>
                  <a:gd name="connsiteY8" fmla="*/ 3162300 h 3644899"/>
                  <a:gd name="connsiteX9" fmla="*/ 1473200 w 5359400"/>
                  <a:gd name="connsiteY9" fmla="*/ 3390900 h 3644899"/>
                  <a:gd name="connsiteX10" fmla="*/ 635000 w 5359400"/>
                  <a:gd name="connsiteY10" fmla="*/ 3124200 h 3644899"/>
                  <a:gd name="connsiteX11" fmla="*/ 0 w 5359400"/>
                  <a:gd name="connsiteY11" fmla="*/ 3340100 h 3644899"/>
                  <a:gd name="connsiteX12" fmla="*/ 0 w 5359400"/>
                  <a:gd name="connsiteY12" fmla="*/ 0 h 3644899"/>
                  <a:gd name="connsiteX0" fmla="*/ 0 w 5359400"/>
                  <a:gd name="connsiteY0" fmla="*/ 0 h 3568699"/>
                  <a:gd name="connsiteX1" fmla="*/ 5359400 w 5359400"/>
                  <a:gd name="connsiteY1" fmla="*/ 0 h 3568699"/>
                  <a:gd name="connsiteX2" fmla="*/ 5359400 w 5359400"/>
                  <a:gd name="connsiteY2" fmla="*/ 3340100 h 3568699"/>
                  <a:gd name="connsiteX3" fmla="*/ 5003800 w 5359400"/>
                  <a:gd name="connsiteY3" fmla="*/ 3568699 h 3568699"/>
                  <a:gd name="connsiteX4" fmla="*/ 4508500 w 5359400"/>
                  <a:gd name="connsiteY4" fmla="*/ 3289299 h 3568699"/>
                  <a:gd name="connsiteX5" fmla="*/ 4114800 w 5359400"/>
                  <a:gd name="connsiteY5" fmla="*/ 3479799 h 3568699"/>
                  <a:gd name="connsiteX6" fmla="*/ 3721100 w 5359400"/>
                  <a:gd name="connsiteY6" fmla="*/ 3352799 h 3568699"/>
                  <a:gd name="connsiteX7" fmla="*/ 3022600 w 5359400"/>
                  <a:gd name="connsiteY7" fmla="*/ 3479800 h 3568699"/>
                  <a:gd name="connsiteX8" fmla="*/ 2120900 w 5359400"/>
                  <a:gd name="connsiteY8" fmla="*/ 3162300 h 3568699"/>
                  <a:gd name="connsiteX9" fmla="*/ 1473200 w 5359400"/>
                  <a:gd name="connsiteY9" fmla="*/ 3390900 h 3568699"/>
                  <a:gd name="connsiteX10" fmla="*/ 635000 w 5359400"/>
                  <a:gd name="connsiteY10" fmla="*/ 3124200 h 3568699"/>
                  <a:gd name="connsiteX11" fmla="*/ 0 w 5359400"/>
                  <a:gd name="connsiteY11" fmla="*/ 3340100 h 3568699"/>
                  <a:gd name="connsiteX12" fmla="*/ 0 w 5359400"/>
                  <a:gd name="connsiteY12" fmla="*/ 0 h 3568699"/>
                  <a:gd name="connsiteX0" fmla="*/ 0 w 5359400"/>
                  <a:gd name="connsiteY0" fmla="*/ 0 h 3568699"/>
                  <a:gd name="connsiteX1" fmla="*/ 5359400 w 5359400"/>
                  <a:gd name="connsiteY1" fmla="*/ 0 h 3568699"/>
                  <a:gd name="connsiteX2" fmla="*/ 5359400 w 5359400"/>
                  <a:gd name="connsiteY2" fmla="*/ 3340100 h 3568699"/>
                  <a:gd name="connsiteX3" fmla="*/ 5003800 w 5359400"/>
                  <a:gd name="connsiteY3" fmla="*/ 3568699 h 3568699"/>
                  <a:gd name="connsiteX4" fmla="*/ 4508500 w 5359400"/>
                  <a:gd name="connsiteY4" fmla="*/ 3289299 h 3568699"/>
                  <a:gd name="connsiteX5" fmla="*/ 4114800 w 5359400"/>
                  <a:gd name="connsiteY5" fmla="*/ 3479799 h 3568699"/>
                  <a:gd name="connsiteX6" fmla="*/ 3721100 w 5359400"/>
                  <a:gd name="connsiteY6" fmla="*/ 3352799 h 3568699"/>
                  <a:gd name="connsiteX7" fmla="*/ 3022600 w 5359400"/>
                  <a:gd name="connsiteY7" fmla="*/ 3479800 h 3568699"/>
                  <a:gd name="connsiteX8" fmla="*/ 2120900 w 5359400"/>
                  <a:gd name="connsiteY8" fmla="*/ 3162300 h 3568699"/>
                  <a:gd name="connsiteX9" fmla="*/ 1473200 w 5359400"/>
                  <a:gd name="connsiteY9" fmla="*/ 3390900 h 3568699"/>
                  <a:gd name="connsiteX10" fmla="*/ 635000 w 5359400"/>
                  <a:gd name="connsiteY10" fmla="*/ 3124200 h 3568699"/>
                  <a:gd name="connsiteX11" fmla="*/ 0 w 5359400"/>
                  <a:gd name="connsiteY11" fmla="*/ 3340100 h 3568699"/>
                  <a:gd name="connsiteX12" fmla="*/ 0 w 5359400"/>
                  <a:gd name="connsiteY12" fmla="*/ 0 h 3568699"/>
                  <a:gd name="connsiteX0" fmla="*/ 0 w 5359400"/>
                  <a:gd name="connsiteY0" fmla="*/ 0 h 3568699"/>
                  <a:gd name="connsiteX1" fmla="*/ 5359400 w 5359400"/>
                  <a:gd name="connsiteY1" fmla="*/ 0 h 3568699"/>
                  <a:gd name="connsiteX2" fmla="*/ 5359400 w 5359400"/>
                  <a:gd name="connsiteY2" fmla="*/ 3340100 h 3568699"/>
                  <a:gd name="connsiteX3" fmla="*/ 5003800 w 5359400"/>
                  <a:gd name="connsiteY3" fmla="*/ 3568699 h 3568699"/>
                  <a:gd name="connsiteX4" fmla="*/ 4508500 w 5359400"/>
                  <a:gd name="connsiteY4" fmla="*/ 3289299 h 3568699"/>
                  <a:gd name="connsiteX5" fmla="*/ 4114800 w 5359400"/>
                  <a:gd name="connsiteY5" fmla="*/ 3479799 h 3568699"/>
                  <a:gd name="connsiteX6" fmla="*/ 3721100 w 5359400"/>
                  <a:gd name="connsiteY6" fmla="*/ 3352799 h 3568699"/>
                  <a:gd name="connsiteX7" fmla="*/ 3022600 w 5359400"/>
                  <a:gd name="connsiteY7" fmla="*/ 3479800 h 3568699"/>
                  <a:gd name="connsiteX8" fmla="*/ 2120900 w 5359400"/>
                  <a:gd name="connsiteY8" fmla="*/ 3162300 h 3568699"/>
                  <a:gd name="connsiteX9" fmla="*/ 1473200 w 5359400"/>
                  <a:gd name="connsiteY9" fmla="*/ 3390900 h 3568699"/>
                  <a:gd name="connsiteX10" fmla="*/ 635000 w 5359400"/>
                  <a:gd name="connsiteY10" fmla="*/ 3124200 h 3568699"/>
                  <a:gd name="connsiteX11" fmla="*/ 0 w 5359400"/>
                  <a:gd name="connsiteY11" fmla="*/ 3340100 h 3568699"/>
                  <a:gd name="connsiteX12" fmla="*/ 0 w 5359400"/>
                  <a:gd name="connsiteY12" fmla="*/ 0 h 3568699"/>
                  <a:gd name="connsiteX0" fmla="*/ 0 w 5359400"/>
                  <a:gd name="connsiteY0" fmla="*/ 0 h 3568699"/>
                  <a:gd name="connsiteX1" fmla="*/ 5359400 w 5359400"/>
                  <a:gd name="connsiteY1" fmla="*/ 0 h 3568699"/>
                  <a:gd name="connsiteX2" fmla="*/ 5359400 w 5359400"/>
                  <a:gd name="connsiteY2" fmla="*/ 3340100 h 3568699"/>
                  <a:gd name="connsiteX3" fmla="*/ 5003800 w 5359400"/>
                  <a:gd name="connsiteY3" fmla="*/ 3568699 h 3568699"/>
                  <a:gd name="connsiteX4" fmla="*/ 4508500 w 5359400"/>
                  <a:gd name="connsiteY4" fmla="*/ 3289299 h 3568699"/>
                  <a:gd name="connsiteX5" fmla="*/ 4114800 w 5359400"/>
                  <a:gd name="connsiteY5" fmla="*/ 3479799 h 3568699"/>
                  <a:gd name="connsiteX6" fmla="*/ 3721100 w 5359400"/>
                  <a:gd name="connsiteY6" fmla="*/ 3352799 h 3568699"/>
                  <a:gd name="connsiteX7" fmla="*/ 3022600 w 5359400"/>
                  <a:gd name="connsiteY7" fmla="*/ 3479800 h 3568699"/>
                  <a:gd name="connsiteX8" fmla="*/ 2120900 w 5359400"/>
                  <a:gd name="connsiteY8" fmla="*/ 3162300 h 3568699"/>
                  <a:gd name="connsiteX9" fmla="*/ 1473200 w 5359400"/>
                  <a:gd name="connsiteY9" fmla="*/ 3390900 h 3568699"/>
                  <a:gd name="connsiteX10" fmla="*/ 635000 w 5359400"/>
                  <a:gd name="connsiteY10" fmla="*/ 3124200 h 3568699"/>
                  <a:gd name="connsiteX11" fmla="*/ 0 w 5359400"/>
                  <a:gd name="connsiteY11" fmla="*/ 3340100 h 3568699"/>
                  <a:gd name="connsiteX12" fmla="*/ 0 w 5359400"/>
                  <a:gd name="connsiteY12" fmla="*/ 0 h 3568699"/>
                  <a:gd name="connsiteX0" fmla="*/ 0 w 5359400"/>
                  <a:gd name="connsiteY0" fmla="*/ 0 h 3479800"/>
                  <a:gd name="connsiteX1" fmla="*/ 5359400 w 5359400"/>
                  <a:gd name="connsiteY1" fmla="*/ 0 h 3479800"/>
                  <a:gd name="connsiteX2" fmla="*/ 5359400 w 5359400"/>
                  <a:gd name="connsiteY2" fmla="*/ 3340100 h 3479800"/>
                  <a:gd name="connsiteX3" fmla="*/ 4508500 w 5359400"/>
                  <a:gd name="connsiteY3" fmla="*/ 3289299 h 3479800"/>
                  <a:gd name="connsiteX4" fmla="*/ 4114800 w 5359400"/>
                  <a:gd name="connsiteY4" fmla="*/ 3479799 h 3479800"/>
                  <a:gd name="connsiteX5" fmla="*/ 3721100 w 5359400"/>
                  <a:gd name="connsiteY5" fmla="*/ 3352799 h 3479800"/>
                  <a:gd name="connsiteX6" fmla="*/ 3022600 w 5359400"/>
                  <a:gd name="connsiteY6" fmla="*/ 3479800 h 3479800"/>
                  <a:gd name="connsiteX7" fmla="*/ 2120900 w 5359400"/>
                  <a:gd name="connsiteY7" fmla="*/ 3162300 h 3479800"/>
                  <a:gd name="connsiteX8" fmla="*/ 1473200 w 5359400"/>
                  <a:gd name="connsiteY8" fmla="*/ 3390900 h 3479800"/>
                  <a:gd name="connsiteX9" fmla="*/ 635000 w 5359400"/>
                  <a:gd name="connsiteY9" fmla="*/ 3124200 h 3479800"/>
                  <a:gd name="connsiteX10" fmla="*/ 0 w 5359400"/>
                  <a:gd name="connsiteY10" fmla="*/ 3340100 h 3479800"/>
                  <a:gd name="connsiteX11" fmla="*/ 0 w 5359400"/>
                  <a:gd name="connsiteY11" fmla="*/ 0 h 3479800"/>
                  <a:gd name="connsiteX0" fmla="*/ 0 w 5359400"/>
                  <a:gd name="connsiteY0" fmla="*/ 0 h 3479800"/>
                  <a:gd name="connsiteX1" fmla="*/ 5359400 w 5359400"/>
                  <a:gd name="connsiteY1" fmla="*/ 0 h 3479800"/>
                  <a:gd name="connsiteX2" fmla="*/ 5359400 w 5359400"/>
                  <a:gd name="connsiteY2" fmla="*/ 3340100 h 3479800"/>
                  <a:gd name="connsiteX3" fmla="*/ 4800600 w 5359400"/>
                  <a:gd name="connsiteY3" fmla="*/ 3301999 h 3479800"/>
                  <a:gd name="connsiteX4" fmla="*/ 4114800 w 5359400"/>
                  <a:gd name="connsiteY4" fmla="*/ 3479799 h 3479800"/>
                  <a:gd name="connsiteX5" fmla="*/ 3721100 w 5359400"/>
                  <a:gd name="connsiteY5" fmla="*/ 3352799 h 3479800"/>
                  <a:gd name="connsiteX6" fmla="*/ 3022600 w 5359400"/>
                  <a:gd name="connsiteY6" fmla="*/ 3479800 h 3479800"/>
                  <a:gd name="connsiteX7" fmla="*/ 2120900 w 5359400"/>
                  <a:gd name="connsiteY7" fmla="*/ 3162300 h 3479800"/>
                  <a:gd name="connsiteX8" fmla="*/ 1473200 w 5359400"/>
                  <a:gd name="connsiteY8" fmla="*/ 3390900 h 3479800"/>
                  <a:gd name="connsiteX9" fmla="*/ 635000 w 5359400"/>
                  <a:gd name="connsiteY9" fmla="*/ 3124200 h 3479800"/>
                  <a:gd name="connsiteX10" fmla="*/ 0 w 5359400"/>
                  <a:gd name="connsiteY10" fmla="*/ 3340100 h 3479800"/>
                  <a:gd name="connsiteX11" fmla="*/ 0 w 5359400"/>
                  <a:gd name="connsiteY11" fmla="*/ 0 h 3479800"/>
                  <a:gd name="connsiteX0" fmla="*/ 0 w 5359400"/>
                  <a:gd name="connsiteY0" fmla="*/ 0 h 3479800"/>
                  <a:gd name="connsiteX1" fmla="*/ 5359400 w 5359400"/>
                  <a:gd name="connsiteY1" fmla="*/ 0 h 3479800"/>
                  <a:gd name="connsiteX2" fmla="*/ 5359400 w 5359400"/>
                  <a:gd name="connsiteY2" fmla="*/ 3340100 h 3479800"/>
                  <a:gd name="connsiteX3" fmla="*/ 4800600 w 5359400"/>
                  <a:gd name="connsiteY3" fmla="*/ 3301999 h 3479800"/>
                  <a:gd name="connsiteX4" fmla="*/ 4114800 w 5359400"/>
                  <a:gd name="connsiteY4" fmla="*/ 3479799 h 3479800"/>
                  <a:gd name="connsiteX5" fmla="*/ 3022600 w 5359400"/>
                  <a:gd name="connsiteY5" fmla="*/ 3479800 h 3479800"/>
                  <a:gd name="connsiteX6" fmla="*/ 2120900 w 5359400"/>
                  <a:gd name="connsiteY6" fmla="*/ 3162300 h 3479800"/>
                  <a:gd name="connsiteX7" fmla="*/ 1473200 w 5359400"/>
                  <a:gd name="connsiteY7" fmla="*/ 3390900 h 3479800"/>
                  <a:gd name="connsiteX8" fmla="*/ 635000 w 5359400"/>
                  <a:gd name="connsiteY8" fmla="*/ 3124200 h 3479800"/>
                  <a:gd name="connsiteX9" fmla="*/ 0 w 5359400"/>
                  <a:gd name="connsiteY9" fmla="*/ 3340100 h 3479800"/>
                  <a:gd name="connsiteX10" fmla="*/ 0 w 5359400"/>
                  <a:gd name="connsiteY10" fmla="*/ 0 h 3479800"/>
                  <a:gd name="connsiteX0" fmla="*/ 0 w 5359400"/>
                  <a:gd name="connsiteY0" fmla="*/ 0 h 3479800"/>
                  <a:gd name="connsiteX1" fmla="*/ 5359400 w 5359400"/>
                  <a:gd name="connsiteY1" fmla="*/ 0 h 3479800"/>
                  <a:gd name="connsiteX2" fmla="*/ 5359400 w 5359400"/>
                  <a:gd name="connsiteY2" fmla="*/ 3340100 h 3479800"/>
                  <a:gd name="connsiteX3" fmla="*/ 4800600 w 5359400"/>
                  <a:gd name="connsiteY3" fmla="*/ 3301999 h 3479800"/>
                  <a:gd name="connsiteX4" fmla="*/ 4114800 w 5359400"/>
                  <a:gd name="connsiteY4" fmla="*/ 3479799 h 3479800"/>
                  <a:gd name="connsiteX5" fmla="*/ 3454400 w 5359400"/>
                  <a:gd name="connsiteY5" fmla="*/ 3276599 h 3479800"/>
                  <a:gd name="connsiteX6" fmla="*/ 3022600 w 5359400"/>
                  <a:gd name="connsiteY6" fmla="*/ 3479800 h 3479800"/>
                  <a:gd name="connsiteX7" fmla="*/ 2120900 w 5359400"/>
                  <a:gd name="connsiteY7" fmla="*/ 3162300 h 3479800"/>
                  <a:gd name="connsiteX8" fmla="*/ 1473200 w 5359400"/>
                  <a:gd name="connsiteY8" fmla="*/ 3390900 h 3479800"/>
                  <a:gd name="connsiteX9" fmla="*/ 635000 w 5359400"/>
                  <a:gd name="connsiteY9" fmla="*/ 3124200 h 3479800"/>
                  <a:gd name="connsiteX10" fmla="*/ 0 w 5359400"/>
                  <a:gd name="connsiteY10" fmla="*/ 3340100 h 3479800"/>
                  <a:gd name="connsiteX11" fmla="*/ 0 w 5359400"/>
                  <a:gd name="connsiteY11" fmla="*/ 0 h 3479800"/>
                  <a:gd name="connsiteX0" fmla="*/ 0 w 5359400"/>
                  <a:gd name="connsiteY0" fmla="*/ 0 h 3479799"/>
                  <a:gd name="connsiteX1" fmla="*/ 5359400 w 5359400"/>
                  <a:gd name="connsiteY1" fmla="*/ 0 h 3479799"/>
                  <a:gd name="connsiteX2" fmla="*/ 5359400 w 5359400"/>
                  <a:gd name="connsiteY2" fmla="*/ 3340100 h 3479799"/>
                  <a:gd name="connsiteX3" fmla="*/ 4800600 w 5359400"/>
                  <a:gd name="connsiteY3" fmla="*/ 3301999 h 3479799"/>
                  <a:gd name="connsiteX4" fmla="*/ 4114800 w 5359400"/>
                  <a:gd name="connsiteY4" fmla="*/ 3479799 h 3479799"/>
                  <a:gd name="connsiteX5" fmla="*/ 3454400 w 5359400"/>
                  <a:gd name="connsiteY5" fmla="*/ 3276599 h 3479799"/>
                  <a:gd name="connsiteX6" fmla="*/ 2667000 w 5359400"/>
                  <a:gd name="connsiteY6" fmla="*/ 3429000 h 3479799"/>
                  <a:gd name="connsiteX7" fmla="*/ 2120900 w 5359400"/>
                  <a:gd name="connsiteY7" fmla="*/ 3162300 h 3479799"/>
                  <a:gd name="connsiteX8" fmla="*/ 1473200 w 5359400"/>
                  <a:gd name="connsiteY8" fmla="*/ 3390900 h 3479799"/>
                  <a:gd name="connsiteX9" fmla="*/ 635000 w 5359400"/>
                  <a:gd name="connsiteY9" fmla="*/ 3124200 h 3479799"/>
                  <a:gd name="connsiteX10" fmla="*/ 0 w 5359400"/>
                  <a:gd name="connsiteY10" fmla="*/ 3340100 h 3479799"/>
                  <a:gd name="connsiteX11" fmla="*/ 0 w 5359400"/>
                  <a:gd name="connsiteY11" fmla="*/ 0 h 3479799"/>
                  <a:gd name="connsiteX0" fmla="*/ 0 w 5359400"/>
                  <a:gd name="connsiteY0" fmla="*/ 0 h 3479799"/>
                  <a:gd name="connsiteX1" fmla="*/ 5359400 w 5359400"/>
                  <a:gd name="connsiteY1" fmla="*/ 0 h 3479799"/>
                  <a:gd name="connsiteX2" fmla="*/ 5359400 w 5359400"/>
                  <a:gd name="connsiteY2" fmla="*/ 3340100 h 3479799"/>
                  <a:gd name="connsiteX3" fmla="*/ 4800600 w 5359400"/>
                  <a:gd name="connsiteY3" fmla="*/ 3301999 h 3479799"/>
                  <a:gd name="connsiteX4" fmla="*/ 4114800 w 5359400"/>
                  <a:gd name="connsiteY4" fmla="*/ 3479799 h 3479799"/>
                  <a:gd name="connsiteX5" fmla="*/ 3454400 w 5359400"/>
                  <a:gd name="connsiteY5" fmla="*/ 3276599 h 3479799"/>
                  <a:gd name="connsiteX6" fmla="*/ 2667000 w 5359400"/>
                  <a:gd name="connsiteY6" fmla="*/ 3429000 h 3479799"/>
                  <a:gd name="connsiteX7" fmla="*/ 2120900 w 5359400"/>
                  <a:gd name="connsiteY7" fmla="*/ 3162300 h 3479799"/>
                  <a:gd name="connsiteX8" fmla="*/ 1473200 w 5359400"/>
                  <a:gd name="connsiteY8" fmla="*/ 3390900 h 3479799"/>
                  <a:gd name="connsiteX9" fmla="*/ 609171 w 5359400"/>
                  <a:gd name="connsiteY9" fmla="*/ 3223571 h 3479799"/>
                  <a:gd name="connsiteX10" fmla="*/ 0 w 5359400"/>
                  <a:gd name="connsiteY10" fmla="*/ 3340100 h 3479799"/>
                  <a:gd name="connsiteX11" fmla="*/ 0 w 5359400"/>
                  <a:gd name="connsiteY11" fmla="*/ 0 h 3479799"/>
                  <a:gd name="connsiteX0" fmla="*/ 0 w 5359400"/>
                  <a:gd name="connsiteY0" fmla="*/ 0 h 3479799"/>
                  <a:gd name="connsiteX1" fmla="*/ 5359400 w 5359400"/>
                  <a:gd name="connsiteY1" fmla="*/ 0 h 3479799"/>
                  <a:gd name="connsiteX2" fmla="*/ 5359400 w 5359400"/>
                  <a:gd name="connsiteY2" fmla="*/ 3340100 h 3479799"/>
                  <a:gd name="connsiteX3" fmla="*/ 4800600 w 5359400"/>
                  <a:gd name="connsiteY3" fmla="*/ 3301999 h 3479799"/>
                  <a:gd name="connsiteX4" fmla="*/ 4114800 w 5359400"/>
                  <a:gd name="connsiteY4" fmla="*/ 3479799 h 3479799"/>
                  <a:gd name="connsiteX5" fmla="*/ 3454400 w 5359400"/>
                  <a:gd name="connsiteY5" fmla="*/ 3276599 h 3479799"/>
                  <a:gd name="connsiteX6" fmla="*/ 2667000 w 5359400"/>
                  <a:gd name="connsiteY6" fmla="*/ 3429000 h 3479799"/>
                  <a:gd name="connsiteX7" fmla="*/ 2120900 w 5359400"/>
                  <a:gd name="connsiteY7" fmla="*/ 3228547 h 3479799"/>
                  <a:gd name="connsiteX8" fmla="*/ 1473200 w 5359400"/>
                  <a:gd name="connsiteY8" fmla="*/ 3390900 h 3479799"/>
                  <a:gd name="connsiteX9" fmla="*/ 609171 w 5359400"/>
                  <a:gd name="connsiteY9" fmla="*/ 3223571 h 3479799"/>
                  <a:gd name="connsiteX10" fmla="*/ 0 w 5359400"/>
                  <a:gd name="connsiteY10" fmla="*/ 3340100 h 3479799"/>
                  <a:gd name="connsiteX11" fmla="*/ 0 w 5359400"/>
                  <a:gd name="connsiteY11" fmla="*/ 0 h 3479799"/>
                  <a:gd name="connsiteX0" fmla="*/ 0 w 5359400"/>
                  <a:gd name="connsiteY0" fmla="*/ 0 h 3480597"/>
                  <a:gd name="connsiteX1" fmla="*/ 5359400 w 5359400"/>
                  <a:gd name="connsiteY1" fmla="*/ 0 h 3480597"/>
                  <a:gd name="connsiteX2" fmla="*/ 5359400 w 5359400"/>
                  <a:gd name="connsiteY2" fmla="*/ 3340100 h 3480597"/>
                  <a:gd name="connsiteX3" fmla="*/ 4800600 w 5359400"/>
                  <a:gd name="connsiteY3" fmla="*/ 3301999 h 3480597"/>
                  <a:gd name="connsiteX4" fmla="*/ 4114800 w 5359400"/>
                  <a:gd name="connsiteY4" fmla="*/ 3479799 h 3480597"/>
                  <a:gd name="connsiteX5" fmla="*/ 3770916 w 5359400"/>
                  <a:gd name="connsiteY5" fmla="*/ 3363865 h 3480597"/>
                  <a:gd name="connsiteX6" fmla="*/ 3454400 w 5359400"/>
                  <a:gd name="connsiteY6" fmla="*/ 3276599 h 3480597"/>
                  <a:gd name="connsiteX7" fmla="*/ 2667000 w 5359400"/>
                  <a:gd name="connsiteY7" fmla="*/ 3429000 h 3480597"/>
                  <a:gd name="connsiteX8" fmla="*/ 2120900 w 5359400"/>
                  <a:gd name="connsiteY8" fmla="*/ 3228547 h 3480597"/>
                  <a:gd name="connsiteX9" fmla="*/ 1473200 w 5359400"/>
                  <a:gd name="connsiteY9" fmla="*/ 3390900 h 3480597"/>
                  <a:gd name="connsiteX10" fmla="*/ 609171 w 5359400"/>
                  <a:gd name="connsiteY10" fmla="*/ 3223571 h 3480597"/>
                  <a:gd name="connsiteX11" fmla="*/ 0 w 5359400"/>
                  <a:gd name="connsiteY11" fmla="*/ 3340100 h 3480597"/>
                  <a:gd name="connsiteX12" fmla="*/ 0 w 5359400"/>
                  <a:gd name="connsiteY12" fmla="*/ 0 h 3480597"/>
                  <a:gd name="connsiteX0" fmla="*/ 0 w 5359400"/>
                  <a:gd name="connsiteY0" fmla="*/ 0 h 3480597"/>
                  <a:gd name="connsiteX1" fmla="*/ 5359400 w 5359400"/>
                  <a:gd name="connsiteY1" fmla="*/ 0 h 3480597"/>
                  <a:gd name="connsiteX2" fmla="*/ 5359400 w 5359400"/>
                  <a:gd name="connsiteY2" fmla="*/ 3340100 h 3480597"/>
                  <a:gd name="connsiteX3" fmla="*/ 4800600 w 5359400"/>
                  <a:gd name="connsiteY3" fmla="*/ 3301999 h 3480597"/>
                  <a:gd name="connsiteX4" fmla="*/ 4114800 w 5359400"/>
                  <a:gd name="connsiteY4" fmla="*/ 3479799 h 3480597"/>
                  <a:gd name="connsiteX5" fmla="*/ 3770916 w 5359400"/>
                  <a:gd name="connsiteY5" fmla="*/ 3363865 h 3480597"/>
                  <a:gd name="connsiteX6" fmla="*/ 3454400 w 5359400"/>
                  <a:gd name="connsiteY6" fmla="*/ 3276599 h 3480597"/>
                  <a:gd name="connsiteX7" fmla="*/ 2667000 w 5359400"/>
                  <a:gd name="connsiteY7" fmla="*/ 3429000 h 3480597"/>
                  <a:gd name="connsiteX8" fmla="*/ 2120900 w 5359400"/>
                  <a:gd name="connsiteY8" fmla="*/ 3228547 h 3480597"/>
                  <a:gd name="connsiteX9" fmla="*/ 1473200 w 5359400"/>
                  <a:gd name="connsiteY9" fmla="*/ 3390900 h 3480597"/>
                  <a:gd name="connsiteX10" fmla="*/ 609171 w 5359400"/>
                  <a:gd name="connsiteY10" fmla="*/ 3223571 h 3480597"/>
                  <a:gd name="connsiteX11" fmla="*/ 0 w 5359400"/>
                  <a:gd name="connsiteY11" fmla="*/ 3340100 h 3480597"/>
                  <a:gd name="connsiteX12" fmla="*/ 0 w 5359400"/>
                  <a:gd name="connsiteY12" fmla="*/ 0 h 3480597"/>
                  <a:gd name="connsiteX0" fmla="*/ 0 w 5359400"/>
                  <a:gd name="connsiteY0" fmla="*/ 0 h 3479799"/>
                  <a:gd name="connsiteX1" fmla="*/ 5359400 w 5359400"/>
                  <a:gd name="connsiteY1" fmla="*/ 0 h 3479799"/>
                  <a:gd name="connsiteX2" fmla="*/ 5359400 w 5359400"/>
                  <a:gd name="connsiteY2" fmla="*/ 3340100 h 3479799"/>
                  <a:gd name="connsiteX3" fmla="*/ 4800600 w 5359400"/>
                  <a:gd name="connsiteY3" fmla="*/ 3301999 h 3479799"/>
                  <a:gd name="connsiteX4" fmla="*/ 4114800 w 5359400"/>
                  <a:gd name="connsiteY4" fmla="*/ 3479799 h 3479799"/>
                  <a:gd name="connsiteX5" fmla="*/ 3454400 w 5359400"/>
                  <a:gd name="connsiteY5" fmla="*/ 3276599 h 3479799"/>
                  <a:gd name="connsiteX6" fmla="*/ 2667000 w 5359400"/>
                  <a:gd name="connsiteY6" fmla="*/ 3429000 h 3479799"/>
                  <a:gd name="connsiteX7" fmla="*/ 2120900 w 5359400"/>
                  <a:gd name="connsiteY7" fmla="*/ 3228547 h 3479799"/>
                  <a:gd name="connsiteX8" fmla="*/ 1473200 w 5359400"/>
                  <a:gd name="connsiteY8" fmla="*/ 3390900 h 3479799"/>
                  <a:gd name="connsiteX9" fmla="*/ 609171 w 5359400"/>
                  <a:gd name="connsiteY9" fmla="*/ 3223571 h 3479799"/>
                  <a:gd name="connsiteX10" fmla="*/ 0 w 5359400"/>
                  <a:gd name="connsiteY10" fmla="*/ 3340100 h 3479799"/>
                  <a:gd name="connsiteX11" fmla="*/ 0 w 5359400"/>
                  <a:gd name="connsiteY11" fmla="*/ 0 h 3479799"/>
                  <a:gd name="connsiteX0" fmla="*/ 0 w 5359400"/>
                  <a:gd name="connsiteY0" fmla="*/ 0 h 3479799"/>
                  <a:gd name="connsiteX1" fmla="*/ 5359400 w 5359400"/>
                  <a:gd name="connsiteY1" fmla="*/ 0 h 3479799"/>
                  <a:gd name="connsiteX2" fmla="*/ 5359400 w 5359400"/>
                  <a:gd name="connsiteY2" fmla="*/ 3340100 h 3479799"/>
                  <a:gd name="connsiteX3" fmla="*/ 4800600 w 5359400"/>
                  <a:gd name="connsiteY3" fmla="*/ 3301999 h 3479799"/>
                  <a:gd name="connsiteX4" fmla="*/ 4114800 w 5359400"/>
                  <a:gd name="connsiteY4" fmla="*/ 3479799 h 3479799"/>
                  <a:gd name="connsiteX5" fmla="*/ 3454400 w 5359400"/>
                  <a:gd name="connsiteY5" fmla="*/ 3276599 h 3479799"/>
                  <a:gd name="connsiteX6" fmla="*/ 2667000 w 5359400"/>
                  <a:gd name="connsiteY6" fmla="*/ 3429000 h 3479799"/>
                  <a:gd name="connsiteX7" fmla="*/ 2120900 w 5359400"/>
                  <a:gd name="connsiteY7" fmla="*/ 3228547 h 3479799"/>
                  <a:gd name="connsiteX8" fmla="*/ 1473200 w 5359400"/>
                  <a:gd name="connsiteY8" fmla="*/ 3390900 h 3479799"/>
                  <a:gd name="connsiteX9" fmla="*/ 609171 w 5359400"/>
                  <a:gd name="connsiteY9" fmla="*/ 3223571 h 3479799"/>
                  <a:gd name="connsiteX10" fmla="*/ 0 w 5359400"/>
                  <a:gd name="connsiteY10" fmla="*/ 3340100 h 3479799"/>
                  <a:gd name="connsiteX11" fmla="*/ 0 w 5359400"/>
                  <a:gd name="connsiteY11" fmla="*/ 0 h 3479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59400" h="3479799">
                    <a:moveTo>
                      <a:pt x="0" y="0"/>
                    </a:moveTo>
                    <a:lnTo>
                      <a:pt x="5359400" y="0"/>
                    </a:lnTo>
                    <a:lnTo>
                      <a:pt x="5359400" y="3340100"/>
                    </a:lnTo>
                    <a:lnTo>
                      <a:pt x="4800600" y="3301999"/>
                    </a:lnTo>
                    <a:lnTo>
                      <a:pt x="4114800" y="3479799"/>
                    </a:lnTo>
                    <a:lnTo>
                      <a:pt x="3454400" y="3276599"/>
                    </a:lnTo>
                    <a:lnTo>
                      <a:pt x="2667000" y="3429000"/>
                    </a:lnTo>
                    <a:lnTo>
                      <a:pt x="2120900" y="3228547"/>
                    </a:lnTo>
                    <a:lnTo>
                      <a:pt x="1473200" y="3390900"/>
                    </a:lnTo>
                    <a:lnTo>
                      <a:pt x="609171" y="3223571"/>
                    </a:lnTo>
                    <a:lnTo>
                      <a:pt x="0" y="3340100"/>
                    </a:lnTo>
                    <a:lnTo>
                      <a:pt x="0" y="0"/>
                    </a:lnTo>
                    <a:close/>
                  </a:path>
                </a:pathLst>
              </a:custGeom>
              <a:solidFill>
                <a:schemeClr val="bg1"/>
              </a:solidFill>
              <a:ln w="9525">
                <a:solidFill>
                  <a:schemeClr val="tx1"/>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chemeClr val="tx2"/>
                  </a:solidFill>
                  <a:latin typeface="Verdana" panose="020B0604030504040204" pitchFamily="34" charset="0"/>
                </a:endParaRPr>
              </a:p>
            </p:txBody>
          </p:sp>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b="1604"/>
              <a:stretch/>
            </p:blipFill>
            <p:spPr bwMode="auto">
              <a:xfrm>
                <a:off x="1561367" y="2858976"/>
                <a:ext cx="2697480" cy="20997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4" name="Group 23"/>
            <p:cNvGrpSpPr/>
            <p:nvPr/>
          </p:nvGrpSpPr>
          <p:grpSpPr>
            <a:xfrm>
              <a:off x="1237205" y="3045180"/>
              <a:ext cx="268268" cy="2194228"/>
              <a:chOff x="1242272" y="3045180"/>
              <a:chExt cx="268268" cy="2194228"/>
            </a:xfrm>
          </p:grpSpPr>
          <p:cxnSp>
            <p:nvCxnSpPr>
              <p:cNvPr id="33" name="Straight Connector 32"/>
              <p:cNvCxnSpPr/>
              <p:nvPr/>
            </p:nvCxnSpPr>
            <p:spPr>
              <a:xfrm flipH="1">
                <a:off x="1242272" y="3045180"/>
                <a:ext cx="268268" cy="470008"/>
              </a:xfrm>
              <a:prstGeom prst="line">
                <a:avLst/>
              </a:prstGeom>
              <a:ln>
                <a:solidFill>
                  <a:schemeClr val="bg1">
                    <a:lumMod val="65000"/>
                  </a:schemeClr>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flipV="1">
                <a:off x="1242272" y="4698530"/>
                <a:ext cx="268268" cy="540878"/>
              </a:xfrm>
              <a:prstGeom prst="line">
                <a:avLst/>
              </a:prstGeom>
              <a:ln>
                <a:solidFill>
                  <a:schemeClr val="bg1">
                    <a:lumMod val="65000"/>
                  </a:schemeClr>
                </a:solidFill>
                <a:prstDash val="sysDot"/>
              </a:ln>
              <a:effectLst/>
            </p:spPr>
            <p:style>
              <a:lnRef idx="1">
                <a:schemeClr val="accent1"/>
              </a:lnRef>
              <a:fillRef idx="0">
                <a:schemeClr val="accent1"/>
              </a:fillRef>
              <a:effectRef idx="0">
                <a:schemeClr val="accent1"/>
              </a:effectRef>
              <a:fontRef idx="minor">
                <a:schemeClr val="tx1"/>
              </a:fontRef>
            </p:style>
          </p:cxnSp>
        </p:grpSp>
      </p:grpSp>
      <p:grpSp>
        <p:nvGrpSpPr>
          <p:cNvPr id="2054" name="Group 2053"/>
          <p:cNvGrpSpPr/>
          <p:nvPr/>
        </p:nvGrpSpPr>
        <p:grpSpPr>
          <a:xfrm>
            <a:off x="4955855" y="2286000"/>
            <a:ext cx="3928332" cy="2286000"/>
            <a:chOff x="4955855" y="3045180"/>
            <a:chExt cx="3928332" cy="2286000"/>
          </a:xfrm>
        </p:grpSpPr>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5855" y="3518954"/>
              <a:ext cx="911491" cy="1179576"/>
            </a:xfrm>
            <a:prstGeom prst="rect">
              <a:avLst/>
            </a:prstGeom>
            <a:solidFill>
              <a:schemeClr val="bg1"/>
            </a:solidFill>
            <a:ln w="9525">
              <a:solidFill>
                <a:schemeClr val="tx1"/>
              </a:solidFill>
            </a:ln>
            <a:effectLst>
              <a:outerShdw blurRad="50800" dist="38100" dir="2700000" algn="tl" rotWithShape="0">
                <a:prstClr val="black">
                  <a:alpha val="40000"/>
                </a:prstClr>
              </a:outerShdw>
            </a:effectLst>
            <a:extLst/>
          </p:spPr>
        </p:pic>
        <p:grpSp>
          <p:nvGrpSpPr>
            <p:cNvPr id="3" name="Group 2"/>
            <p:cNvGrpSpPr/>
            <p:nvPr/>
          </p:nvGrpSpPr>
          <p:grpSpPr>
            <a:xfrm>
              <a:off x="6140987" y="3045180"/>
              <a:ext cx="2743200" cy="2286000"/>
              <a:chOff x="6140987" y="3253031"/>
              <a:chExt cx="2743200" cy="2286000"/>
            </a:xfrm>
          </p:grpSpPr>
          <p:sp>
            <p:nvSpPr>
              <p:cNvPr id="30" name="Rectangle 16"/>
              <p:cNvSpPr/>
              <p:nvPr/>
            </p:nvSpPr>
            <p:spPr>
              <a:xfrm>
                <a:off x="6140987" y="3253031"/>
                <a:ext cx="2743200" cy="2286000"/>
              </a:xfrm>
              <a:custGeom>
                <a:avLst/>
                <a:gdLst>
                  <a:gd name="connsiteX0" fmla="*/ 0 w 5359400"/>
                  <a:gd name="connsiteY0" fmla="*/ 0 h 3340100"/>
                  <a:gd name="connsiteX1" fmla="*/ 5359400 w 5359400"/>
                  <a:gd name="connsiteY1" fmla="*/ 0 h 3340100"/>
                  <a:gd name="connsiteX2" fmla="*/ 5359400 w 5359400"/>
                  <a:gd name="connsiteY2" fmla="*/ 3340100 h 3340100"/>
                  <a:gd name="connsiteX3" fmla="*/ 0 w 5359400"/>
                  <a:gd name="connsiteY3" fmla="*/ 3340100 h 3340100"/>
                  <a:gd name="connsiteX4" fmla="*/ 0 w 5359400"/>
                  <a:gd name="connsiteY4" fmla="*/ 0 h 3340100"/>
                  <a:gd name="connsiteX0" fmla="*/ 0 w 5359400"/>
                  <a:gd name="connsiteY0" fmla="*/ 0 h 3340100"/>
                  <a:gd name="connsiteX1" fmla="*/ 5359400 w 5359400"/>
                  <a:gd name="connsiteY1" fmla="*/ 0 h 3340100"/>
                  <a:gd name="connsiteX2" fmla="*/ 5359400 w 5359400"/>
                  <a:gd name="connsiteY2" fmla="*/ 3340100 h 3340100"/>
                  <a:gd name="connsiteX3" fmla="*/ 635000 w 5359400"/>
                  <a:gd name="connsiteY3" fmla="*/ 3124200 h 3340100"/>
                  <a:gd name="connsiteX4" fmla="*/ 0 w 5359400"/>
                  <a:gd name="connsiteY4" fmla="*/ 3340100 h 3340100"/>
                  <a:gd name="connsiteX5" fmla="*/ 0 w 5359400"/>
                  <a:gd name="connsiteY5" fmla="*/ 0 h 3340100"/>
                  <a:gd name="connsiteX0" fmla="*/ 0 w 5359400"/>
                  <a:gd name="connsiteY0" fmla="*/ 0 h 3597325"/>
                  <a:gd name="connsiteX1" fmla="*/ 5359400 w 5359400"/>
                  <a:gd name="connsiteY1" fmla="*/ 0 h 3597325"/>
                  <a:gd name="connsiteX2" fmla="*/ 5359400 w 5359400"/>
                  <a:gd name="connsiteY2" fmla="*/ 3340100 h 3597325"/>
                  <a:gd name="connsiteX3" fmla="*/ 1473200 w 5359400"/>
                  <a:gd name="connsiteY3" fmla="*/ 3390900 h 3597325"/>
                  <a:gd name="connsiteX4" fmla="*/ 635000 w 5359400"/>
                  <a:gd name="connsiteY4" fmla="*/ 3124200 h 3597325"/>
                  <a:gd name="connsiteX5" fmla="*/ 0 w 5359400"/>
                  <a:gd name="connsiteY5" fmla="*/ 3340100 h 3597325"/>
                  <a:gd name="connsiteX6" fmla="*/ 0 w 5359400"/>
                  <a:gd name="connsiteY6" fmla="*/ 0 h 3597325"/>
                  <a:gd name="connsiteX0" fmla="*/ 0 w 5359400"/>
                  <a:gd name="connsiteY0" fmla="*/ 0 h 3555425"/>
                  <a:gd name="connsiteX1" fmla="*/ 5359400 w 5359400"/>
                  <a:gd name="connsiteY1" fmla="*/ 0 h 3555425"/>
                  <a:gd name="connsiteX2" fmla="*/ 5359400 w 5359400"/>
                  <a:gd name="connsiteY2" fmla="*/ 3340100 h 3555425"/>
                  <a:gd name="connsiteX3" fmla="*/ 2120900 w 5359400"/>
                  <a:gd name="connsiteY3" fmla="*/ 3162300 h 3555425"/>
                  <a:gd name="connsiteX4" fmla="*/ 1473200 w 5359400"/>
                  <a:gd name="connsiteY4" fmla="*/ 3390900 h 3555425"/>
                  <a:gd name="connsiteX5" fmla="*/ 635000 w 5359400"/>
                  <a:gd name="connsiteY5" fmla="*/ 3124200 h 3555425"/>
                  <a:gd name="connsiteX6" fmla="*/ 0 w 5359400"/>
                  <a:gd name="connsiteY6" fmla="*/ 3340100 h 3555425"/>
                  <a:gd name="connsiteX7" fmla="*/ 0 w 5359400"/>
                  <a:gd name="connsiteY7" fmla="*/ 0 h 3555425"/>
                  <a:gd name="connsiteX0" fmla="*/ 0 w 5359400"/>
                  <a:gd name="connsiteY0" fmla="*/ 0 h 3636656"/>
                  <a:gd name="connsiteX1" fmla="*/ 5359400 w 5359400"/>
                  <a:gd name="connsiteY1" fmla="*/ 0 h 3636656"/>
                  <a:gd name="connsiteX2" fmla="*/ 5359400 w 5359400"/>
                  <a:gd name="connsiteY2" fmla="*/ 3340100 h 3636656"/>
                  <a:gd name="connsiteX3" fmla="*/ 3022600 w 5359400"/>
                  <a:gd name="connsiteY3" fmla="*/ 3479800 h 3636656"/>
                  <a:gd name="connsiteX4" fmla="*/ 2120900 w 5359400"/>
                  <a:gd name="connsiteY4" fmla="*/ 3162300 h 3636656"/>
                  <a:gd name="connsiteX5" fmla="*/ 1473200 w 5359400"/>
                  <a:gd name="connsiteY5" fmla="*/ 3390900 h 3636656"/>
                  <a:gd name="connsiteX6" fmla="*/ 635000 w 5359400"/>
                  <a:gd name="connsiteY6" fmla="*/ 3124200 h 3636656"/>
                  <a:gd name="connsiteX7" fmla="*/ 0 w 5359400"/>
                  <a:gd name="connsiteY7" fmla="*/ 3340100 h 3636656"/>
                  <a:gd name="connsiteX8" fmla="*/ 0 w 5359400"/>
                  <a:gd name="connsiteY8" fmla="*/ 0 h 3636656"/>
                  <a:gd name="connsiteX0" fmla="*/ 0 w 5359400"/>
                  <a:gd name="connsiteY0" fmla="*/ 0 h 3602572"/>
                  <a:gd name="connsiteX1" fmla="*/ 5359400 w 5359400"/>
                  <a:gd name="connsiteY1" fmla="*/ 0 h 3602572"/>
                  <a:gd name="connsiteX2" fmla="*/ 5359400 w 5359400"/>
                  <a:gd name="connsiteY2" fmla="*/ 3340100 h 3602572"/>
                  <a:gd name="connsiteX3" fmla="*/ 3721100 w 5359400"/>
                  <a:gd name="connsiteY3" fmla="*/ 3352799 h 3602572"/>
                  <a:gd name="connsiteX4" fmla="*/ 3022600 w 5359400"/>
                  <a:gd name="connsiteY4" fmla="*/ 3479800 h 3602572"/>
                  <a:gd name="connsiteX5" fmla="*/ 2120900 w 5359400"/>
                  <a:gd name="connsiteY5" fmla="*/ 3162300 h 3602572"/>
                  <a:gd name="connsiteX6" fmla="*/ 1473200 w 5359400"/>
                  <a:gd name="connsiteY6" fmla="*/ 3390900 h 3602572"/>
                  <a:gd name="connsiteX7" fmla="*/ 635000 w 5359400"/>
                  <a:gd name="connsiteY7" fmla="*/ 3124200 h 3602572"/>
                  <a:gd name="connsiteX8" fmla="*/ 0 w 5359400"/>
                  <a:gd name="connsiteY8" fmla="*/ 3340100 h 3602572"/>
                  <a:gd name="connsiteX9" fmla="*/ 0 w 5359400"/>
                  <a:gd name="connsiteY9" fmla="*/ 0 h 3602572"/>
                  <a:gd name="connsiteX0" fmla="*/ 0 w 5359400"/>
                  <a:gd name="connsiteY0" fmla="*/ 0 h 3590520"/>
                  <a:gd name="connsiteX1" fmla="*/ 5359400 w 5359400"/>
                  <a:gd name="connsiteY1" fmla="*/ 0 h 3590520"/>
                  <a:gd name="connsiteX2" fmla="*/ 5359400 w 5359400"/>
                  <a:gd name="connsiteY2" fmla="*/ 3340100 h 3590520"/>
                  <a:gd name="connsiteX3" fmla="*/ 4508500 w 5359400"/>
                  <a:gd name="connsiteY3" fmla="*/ 3289299 h 3590520"/>
                  <a:gd name="connsiteX4" fmla="*/ 3721100 w 5359400"/>
                  <a:gd name="connsiteY4" fmla="*/ 3352799 h 3590520"/>
                  <a:gd name="connsiteX5" fmla="*/ 3022600 w 5359400"/>
                  <a:gd name="connsiteY5" fmla="*/ 3479800 h 3590520"/>
                  <a:gd name="connsiteX6" fmla="*/ 2120900 w 5359400"/>
                  <a:gd name="connsiteY6" fmla="*/ 3162300 h 3590520"/>
                  <a:gd name="connsiteX7" fmla="*/ 1473200 w 5359400"/>
                  <a:gd name="connsiteY7" fmla="*/ 3390900 h 3590520"/>
                  <a:gd name="connsiteX8" fmla="*/ 635000 w 5359400"/>
                  <a:gd name="connsiteY8" fmla="*/ 3124200 h 3590520"/>
                  <a:gd name="connsiteX9" fmla="*/ 0 w 5359400"/>
                  <a:gd name="connsiteY9" fmla="*/ 3340100 h 3590520"/>
                  <a:gd name="connsiteX10" fmla="*/ 0 w 5359400"/>
                  <a:gd name="connsiteY10" fmla="*/ 0 h 3590520"/>
                  <a:gd name="connsiteX0" fmla="*/ 0 w 5359400"/>
                  <a:gd name="connsiteY0" fmla="*/ 0 h 3590520"/>
                  <a:gd name="connsiteX1" fmla="*/ 5359400 w 5359400"/>
                  <a:gd name="connsiteY1" fmla="*/ 0 h 3590520"/>
                  <a:gd name="connsiteX2" fmla="*/ 5359400 w 5359400"/>
                  <a:gd name="connsiteY2" fmla="*/ 3340100 h 3590520"/>
                  <a:gd name="connsiteX3" fmla="*/ 4508500 w 5359400"/>
                  <a:gd name="connsiteY3" fmla="*/ 3289299 h 3590520"/>
                  <a:gd name="connsiteX4" fmla="*/ 4114800 w 5359400"/>
                  <a:gd name="connsiteY4" fmla="*/ 3479799 h 3590520"/>
                  <a:gd name="connsiteX5" fmla="*/ 3721100 w 5359400"/>
                  <a:gd name="connsiteY5" fmla="*/ 3352799 h 3590520"/>
                  <a:gd name="connsiteX6" fmla="*/ 3022600 w 5359400"/>
                  <a:gd name="connsiteY6" fmla="*/ 3479800 h 3590520"/>
                  <a:gd name="connsiteX7" fmla="*/ 2120900 w 5359400"/>
                  <a:gd name="connsiteY7" fmla="*/ 3162300 h 3590520"/>
                  <a:gd name="connsiteX8" fmla="*/ 1473200 w 5359400"/>
                  <a:gd name="connsiteY8" fmla="*/ 3390900 h 3590520"/>
                  <a:gd name="connsiteX9" fmla="*/ 635000 w 5359400"/>
                  <a:gd name="connsiteY9" fmla="*/ 3124200 h 3590520"/>
                  <a:gd name="connsiteX10" fmla="*/ 0 w 5359400"/>
                  <a:gd name="connsiteY10" fmla="*/ 3340100 h 3590520"/>
                  <a:gd name="connsiteX11" fmla="*/ 0 w 5359400"/>
                  <a:gd name="connsiteY11" fmla="*/ 0 h 3590520"/>
                  <a:gd name="connsiteX0" fmla="*/ 0 w 5359400"/>
                  <a:gd name="connsiteY0" fmla="*/ 0 h 3718803"/>
                  <a:gd name="connsiteX1" fmla="*/ 5359400 w 5359400"/>
                  <a:gd name="connsiteY1" fmla="*/ 0 h 3718803"/>
                  <a:gd name="connsiteX2" fmla="*/ 5359400 w 5359400"/>
                  <a:gd name="connsiteY2" fmla="*/ 3340100 h 3718803"/>
                  <a:gd name="connsiteX3" fmla="*/ 5105400 w 5359400"/>
                  <a:gd name="connsiteY3" fmla="*/ 3644899 h 3718803"/>
                  <a:gd name="connsiteX4" fmla="*/ 4508500 w 5359400"/>
                  <a:gd name="connsiteY4" fmla="*/ 3289299 h 3718803"/>
                  <a:gd name="connsiteX5" fmla="*/ 4114800 w 5359400"/>
                  <a:gd name="connsiteY5" fmla="*/ 3479799 h 3718803"/>
                  <a:gd name="connsiteX6" fmla="*/ 3721100 w 5359400"/>
                  <a:gd name="connsiteY6" fmla="*/ 3352799 h 3718803"/>
                  <a:gd name="connsiteX7" fmla="*/ 3022600 w 5359400"/>
                  <a:gd name="connsiteY7" fmla="*/ 3479800 h 3718803"/>
                  <a:gd name="connsiteX8" fmla="*/ 2120900 w 5359400"/>
                  <a:gd name="connsiteY8" fmla="*/ 3162300 h 3718803"/>
                  <a:gd name="connsiteX9" fmla="*/ 1473200 w 5359400"/>
                  <a:gd name="connsiteY9" fmla="*/ 3390900 h 3718803"/>
                  <a:gd name="connsiteX10" fmla="*/ 635000 w 5359400"/>
                  <a:gd name="connsiteY10" fmla="*/ 3124200 h 3718803"/>
                  <a:gd name="connsiteX11" fmla="*/ 0 w 5359400"/>
                  <a:gd name="connsiteY11" fmla="*/ 3340100 h 3718803"/>
                  <a:gd name="connsiteX12" fmla="*/ 0 w 5359400"/>
                  <a:gd name="connsiteY12" fmla="*/ 0 h 3718803"/>
                  <a:gd name="connsiteX0" fmla="*/ 0 w 5359400"/>
                  <a:gd name="connsiteY0" fmla="*/ 0 h 3644899"/>
                  <a:gd name="connsiteX1" fmla="*/ 5359400 w 5359400"/>
                  <a:gd name="connsiteY1" fmla="*/ 0 h 3644899"/>
                  <a:gd name="connsiteX2" fmla="*/ 5359400 w 5359400"/>
                  <a:gd name="connsiteY2" fmla="*/ 3340100 h 3644899"/>
                  <a:gd name="connsiteX3" fmla="*/ 5105400 w 5359400"/>
                  <a:gd name="connsiteY3" fmla="*/ 3644899 h 3644899"/>
                  <a:gd name="connsiteX4" fmla="*/ 4508500 w 5359400"/>
                  <a:gd name="connsiteY4" fmla="*/ 3289299 h 3644899"/>
                  <a:gd name="connsiteX5" fmla="*/ 4114800 w 5359400"/>
                  <a:gd name="connsiteY5" fmla="*/ 3479799 h 3644899"/>
                  <a:gd name="connsiteX6" fmla="*/ 3721100 w 5359400"/>
                  <a:gd name="connsiteY6" fmla="*/ 3352799 h 3644899"/>
                  <a:gd name="connsiteX7" fmla="*/ 3022600 w 5359400"/>
                  <a:gd name="connsiteY7" fmla="*/ 3479800 h 3644899"/>
                  <a:gd name="connsiteX8" fmla="*/ 2120900 w 5359400"/>
                  <a:gd name="connsiteY8" fmla="*/ 3162300 h 3644899"/>
                  <a:gd name="connsiteX9" fmla="*/ 1473200 w 5359400"/>
                  <a:gd name="connsiteY9" fmla="*/ 3390900 h 3644899"/>
                  <a:gd name="connsiteX10" fmla="*/ 635000 w 5359400"/>
                  <a:gd name="connsiteY10" fmla="*/ 3124200 h 3644899"/>
                  <a:gd name="connsiteX11" fmla="*/ 0 w 5359400"/>
                  <a:gd name="connsiteY11" fmla="*/ 3340100 h 3644899"/>
                  <a:gd name="connsiteX12" fmla="*/ 0 w 5359400"/>
                  <a:gd name="connsiteY12" fmla="*/ 0 h 3644899"/>
                  <a:gd name="connsiteX0" fmla="*/ 0 w 5359400"/>
                  <a:gd name="connsiteY0" fmla="*/ 0 h 3644899"/>
                  <a:gd name="connsiteX1" fmla="*/ 5359400 w 5359400"/>
                  <a:gd name="connsiteY1" fmla="*/ 0 h 3644899"/>
                  <a:gd name="connsiteX2" fmla="*/ 5359400 w 5359400"/>
                  <a:gd name="connsiteY2" fmla="*/ 3340100 h 3644899"/>
                  <a:gd name="connsiteX3" fmla="*/ 5105400 w 5359400"/>
                  <a:gd name="connsiteY3" fmla="*/ 3644899 h 3644899"/>
                  <a:gd name="connsiteX4" fmla="*/ 4508500 w 5359400"/>
                  <a:gd name="connsiteY4" fmla="*/ 3289299 h 3644899"/>
                  <a:gd name="connsiteX5" fmla="*/ 4114800 w 5359400"/>
                  <a:gd name="connsiteY5" fmla="*/ 3479799 h 3644899"/>
                  <a:gd name="connsiteX6" fmla="*/ 3721100 w 5359400"/>
                  <a:gd name="connsiteY6" fmla="*/ 3352799 h 3644899"/>
                  <a:gd name="connsiteX7" fmla="*/ 3022600 w 5359400"/>
                  <a:gd name="connsiteY7" fmla="*/ 3479800 h 3644899"/>
                  <a:gd name="connsiteX8" fmla="*/ 2120900 w 5359400"/>
                  <a:gd name="connsiteY8" fmla="*/ 3162300 h 3644899"/>
                  <a:gd name="connsiteX9" fmla="*/ 1473200 w 5359400"/>
                  <a:gd name="connsiteY9" fmla="*/ 3390900 h 3644899"/>
                  <a:gd name="connsiteX10" fmla="*/ 635000 w 5359400"/>
                  <a:gd name="connsiteY10" fmla="*/ 3124200 h 3644899"/>
                  <a:gd name="connsiteX11" fmla="*/ 0 w 5359400"/>
                  <a:gd name="connsiteY11" fmla="*/ 3340100 h 3644899"/>
                  <a:gd name="connsiteX12" fmla="*/ 0 w 5359400"/>
                  <a:gd name="connsiteY12" fmla="*/ 0 h 3644899"/>
                  <a:gd name="connsiteX0" fmla="*/ 0 w 5359400"/>
                  <a:gd name="connsiteY0" fmla="*/ 0 h 3644899"/>
                  <a:gd name="connsiteX1" fmla="*/ 5359400 w 5359400"/>
                  <a:gd name="connsiteY1" fmla="*/ 0 h 3644899"/>
                  <a:gd name="connsiteX2" fmla="*/ 5359400 w 5359400"/>
                  <a:gd name="connsiteY2" fmla="*/ 3340100 h 3644899"/>
                  <a:gd name="connsiteX3" fmla="*/ 5105400 w 5359400"/>
                  <a:gd name="connsiteY3" fmla="*/ 3644899 h 3644899"/>
                  <a:gd name="connsiteX4" fmla="*/ 4508500 w 5359400"/>
                  <a:gd name="connsiteY4" fmla="*/ 3289299 h 3644899"/>
                  <a:gd name="connsiteX5" fmla="*/ 4114800 w 5359400"/>
                  <a:gd name="connsiteY5" fmla="*/ 3479799 h 3644899"/>
                  <a:gd name="connsiteX6" fmla="*/ 3721100 w 5359400"/>
                  <a:gd name="connsiteY6" fmla="*/ 3352799 h 3644899"/>
                  <a:gd name="connsiteX7" fmla="*/ 3022600 w 5359400"/>
                  <a:gd name="connsiteY7" fmla="*/ 3479800 h 3644899"/>
                  <a:gd name="connsiteX8" fmla="*/ 2120900 w 5359400"/>
                  <a:gd name="connsiteY8" fmla="*/ 3162300 h 3644899"/>
                  <a:gd name="connsiteX9" fmla="*/ 1473200 w 5359400"/>
                  <a:gd name="connsiteY9" fmla="*/ 3390900 h 3644899"/>
                  <a:gd name="connsiteX10" fmla="*/ 635000 w 5359400"/>
                  <a:gd name="connsiteY10" fmla="*/ 3124200 h 3644899"/>
                  <a:gd name="connsiteX11" fmla="*/ 0 w 5359400"/>
                  <a:gd name="connsiteY11" fmla="*/ 3340100 h 3644899"/>
                  <a:gd name="connsiteX12" fmla="*/ 0 w 5359400"/>
                  <a:gd name="connsiteY12" fmla="*/ 0 h 3644899"/>
                  <a:gd name="connsiteX0" fmla="*/ 0 w 5359400"/>
                  <a:gd name="connsiteY0" fmla="*/ 0 h 3644899"/>
                  <a:gd name="connsiteX1" fmla="*/ 5359400 w 5359400"/>
                  <a:gd name="connsiteY1" fmla="*/ 0 h 3644899"/>
                  <a:gd name="connsiteX2" fmla="*/ 5359400 w 5359400"/>
                  <a:gd name="connsiteY2" fmla="*/ 3340100 h 3644899"/>
                  <a:gd name="connsiteX3" fmla="*/ 5105400 w 5359400"/>
                  <a:gd name="connsiteY3" fmla="*/ 3644899 h 3644899"/>
                  <a:gd name="connsiteX4" fmla="*/ 4508500 w 5359400"/>
                  <a:gd name="connsiteY4" fmla="*/ 3289299 h 3644899"/>
                  <a:gd name="connsiteX5" fmla="*/ 4114800 w 5359400"/>
                  <a:gd name="connsiteY5" fmla="*/ 3479799 h 3644899"/>
                  <a:gd name="connsiteX6" fmla="*/ 3721100 w 5359400"/>
                  <a:gd name="connsiteY6" fmla="*/ 3352799 h 3644899"/>
                  <a:gd name="connsiteX7" fmla="*/ 3022600 w 5359400"/>
                  <a:gd name="connsiteY7" fmla="*/ 3479800 h 3644899"/>
                  <a:gd name="connsiteX8" fmla="*/ 2120900 w 5359400"/>
                  <a:gd name="connsiteY8" fmla="*/ 3162300 h 3644899"/>
                  <a:gd name="connsiteX9" fmla="*/ 1473200 w 5359400"/>
                  <a:gd name="connsiteY9" fmla="*/ 3390900 h 3644899"/>
                  <a:gd name="connsiteX10" fmla="*/ 635000 w 5359400"/>
                  <a:gd name="connsiteY10" fmla="*/ 3124200 h 3644899"/>
                  <a:gd name="connsiteX11" fmla="*/ 0 w 5359400"/>
                  <a:gd name="connsiteY11" fmla="*/ 3340100 h 3644899"/>
                  <a:gd name="connsiteX12" fmla="*/ 0 w 5359400"/>
                  <a:gd name="connsiteY12" fmla="*/ 0 h 3644899"/>
                  <a:gd name="connsiteX0" fmla="*/ 0 w 5359400"/>
                  <a:gd name="connsiteY0" fmla="*/ 0 h 3644899"/>
                  <a:gd name="connsiteX1" fmla="*/ 5359400 w 5359400"/>
                  <a:gd name="connsiteY1" fmla="*/ 0 h 3644899"/>
                  <a:gd name="connsiteX2" fmla="*/ 5359400 w 5359400"/>
                  <a:gd name="connsiteY2" fmla="*/ 3340100 h 3644899"/>
                  <a:gd name="connsiteX3" fmla="*/ 5105400 w 5359400"/>
                  <a:gd name="connsiteY3" fmla="*/ 3644899 h 3644899"/>
                  <a:gd name="connsiteX4" fmla="*/ 4508500 w 5359400"/>
                  <a:gd name="connsiteY4" fmla="*/ 3289299 h 3644899"/>
                  <a:gd name="connsiteX5" fmla="*/ 4114800 w 5359400"/>
                  <a:gd name="connsiteY5" fmla="*/ 3479799 h 3644899"/>
                  <a:gd name="connsiteX6" fmla="*/ 3721100 w 5359400"/>
                  <a:gd name="connsiteY6" fmla="*/ 3352799 h 3644899"/>
                  <a:gd name="connsiteX7" fmla="*/ 3022600 w 5359400"/>
                  <a:gd name="connsiteY7" fmla="*/ 3479800 h 3644899"/>
                  <a:gd name="connsiteX8" fmla="*/ 2120900 w 5359400"/>
                  <a:gd name="connsiteY8" fmla="*/ 3162300 h 3644899"/>
                  <a:gd name="connsiteX9" fmla="*/ 1473200 w 5359400"/>
                  <a:gd name="connsiteY9" fmla="*/ 3390900 h 3644899"/>
                  <a:gd name="connsiteX10" fmla="*/ 635000 w 5359400"/>
                  <a:gd name="connsiteY10" fmla="*/ 3124200 h 3644899"/>
                  <a:gd name="connsiteX11" fmla="*/ 0 w 5359400"/>
                  <a:gd name="connsiteY11" fmla="*/ 3340100 h 3644899"/>
                  <a:gd name="connsiteX12" fmla="*/ 0 w 5359400"/>
                  <a:gd name="connsiteY12" fmla="*/ 0 h 3644899"/>
                  <a:gd name="connsiteX0" fmla="*/ 0 w 5359400"/>
                  <a:gd name="connsiteY0" fmla="*/ 0 h 3568699"/>
                  <a:gd name="connsiteX1" fmla="*/ 5359400 w 5359400"/>
                  <a:gd name="connsiteY1" fmla="*/ 0 h 3568699"/>
                  <a:gd name="connsiteX2" fmla="*/ 5359400 w 5359400"/>
                  <a:gd name="connsiteY2" fmla="*/ 3340100 h 3568699"/>
                  <a:gd name="connsiteX3" fmla="*/ 5003800 w 5359400"/>
                  <a:gd name="connsiteY3" fmla="*/ 3568699 h 3568699"/>
                  <a:gd name="connsiteX4" fmla="*/ 4508500 w 5359400"/>
                  <a:gd name="connsiteY4" fmla="*/ 3289299 h 3568699"/>
                  <a:gd name="connsiteX5" fmla="*/ 4114800 w 5359400"/>
                  <a:gd name="connsiteY5" fmla="*/ 3479799 h 3568699"/>
                  <a:gd name="connsiteX6" fmla="*/ 3721100 w 5359400"/>
                  <a:gd name="connsiteY6" fmla="*/ 3352799 h 3568699"/>
                  <a:gd name="connsiteX7" fmla="*/ 3022600 w 5359400"/>
                  <a:gd name="connsiteY7" fmla="*/ 3479800 h 3568699"/>
                  <a:gd name="connsiteX8" fmla="*/ 2120900 w 5359400"/>
                  <a:gd name="connsiteY8" fmla="*/ 3162300 h 3568699"/>
                  <a:gd name="connsiteX9" fmla="*/ 1473200 w 5359400"/>
                  <a:gd name="connsiteY9" fmla="*/ 3390900 h 3568699"/>
                  <a:gd name="connsiteX10" fmla="*/ 635000 w 5359400"/>
                  <a:gd name="connsiteY10" fmla="*/ 3124200 h 3568699"/>
                  <a:gd name="connsiteX11" fmla="*/ 0 w 5359400"/>
                  <a:gd name="connsiteY11" fmla="*/ 3340100 h 3568699"/>
                  <a:gd name="connsiteX12" fmla="*/ 0 w 5359400"/>
                  <a:gd name="connsiteY12" fmla="*/ 0 h 3568699"/>
                  <a:gd name="connsiteX0" fmla="*/ 0 w 5359400"/>
                  <a:gd name="connsiteY0" fmla="*/ 0 h 3568699"/>
                  <a:gd name="connsiteX1" fmla="*/ 5359400 w 5359400"/>
                  <a:gd name="connsiteY1" fmla="*/ 0 h 3568699"/>
                  <a:gd name="connsiteX2" fmla="*/ 5359400 w 5359400"/>
                  <a:gd name="connsiteY2" fmla="*/ 3340100 h 3568699"/>
                  <a:gd name="connsiteX3" fmla="*/ 5003800 w 5359400"/>
                  <a:gd name="connsiteY3" fmla="*/ 3568699 h 3568699"/>
                  <a:gd name="connsiteX4" fmla="*/ 4508500 w 5359400"/>
                  <a:gd name="connsiteY4" fmla="*/ 3289299 h 3568699"/>
                  <a:gd name="connsiteX5" fmla="*/ 4114800 w 5359400"/>
                  <a:gd name="connsiteY5" fmla="*/ 3479799 h 3568699"/>
                  <a:gd name="connsiteX6" fmla="*/ 3721100 w 5359400"/>
                  <a:gd name="connsiteY6" fmla="*/ 3352799 h 3568699"/>
                  <a:gd name="connsiteX7" fmla="*/ 3022600 w 5359400"/>
                  <a:gd name="connsiteY7" fmla="*/ 3479800 h 3568699"/>
                  <a:gd name="connsiteX8" fmla="*/ 2120900 w 5359400"/>
                  <a:gd name="connsiteY8" fmla="*/ 3162300 h 3568699"/>
                  <a:gd name="connsiteX9" fmla="*/ 1473200 w 5359400"/>
                  <a:gd name="connsiteY9" fmla="*/ 3390900 h 3568699"/>
                  <a:gd name="connsiteX10" fmla="*/ 635000 w 5359400"/>
                  <a:gd name="connsiteY10" fmla="*/ 3124200 h 3568699"/>
                  <a:gd name="connsiteX11" fmla="*/ 0 w 5359400"/>
                  <a:gd name="connsiteY11" fmla="*/ 3340100 h 3568699"/>
                  <a:gd name="connsiteX12" fmla="*/ 0 w 5359400"/>
                  <a:gd name="connsiteY12" fmla="*/ 0 h 3568699"/>
                  <a:gd name="connsiteX0" fmla="*/ 0 w 5359400"/>
                  <a:gd name="connsiteY0" fmla="*/ 0 h 3568699"/>
                  <a:gd name="connsiteX1" fmla="*/ 5359400 w 5359400"/>
                  <a:gd name="connsiteY1" fmla="*/ 0 h 3568699"/>
                  <a:gd name="connsiteX2" fmla="*/ 5359400 w 5359400"/>
                  <a:gd name="connsiteY2" fmla="*/ 3340100 h 3568699"/>
                  <a:gd name="connsiteX3" fmla="*/ 5003800 w 5359400"/>
                  <a:gd name="connsiteY3" fmla="*/ 3568699 h 3568699"/>
                  <a:gd name="connsiteX4" fmla="*/ 4508500 w 5359400"/>
                  <a:gd name="connsiteY4" fmla="*/ 3289299 h 3568699"/>
                  <a:gd name="connsiteX5" fmla="*/ 4114800 w 5359400"/>
                  <a:gd name="connsiteY5" fmla="*/ 3479799 h 3568699"/>
                  <a:gd name="connsiteX6" fmla="*/ 3721100 w 5359400"/>
                  <a:gd name="connsiteY6" fmla="*/ 3352799 h 3568699"/>
                  <a:gd name="connsiteX7" fmla="*/ 3022600 w 5359400"/>
                  <a:gd name="connsiteY7" fmla="*/ 3479800 h 3568699"/>
                  <a:gd name="connsiteX8" fmla="*/ 2120900 w 5359400"/>
                  <a:gd name="connsiteY8" fmla="*/ 3162300 h 3568699"/>
                  <a:gd name="connsiteX9" fmla="*/ 1473200 w 5359400"/>
                  <a:gd name="connsiteY9" fmla="*/ 3390900 h 3568699"/>
                  <a:gd name="connsiteX10" fmla="*/ 635000 w 5359400"/>
                  <a:gd name="connsiteY10" fmla="*/ 3124200 h 3568699"/>
                  <a:gd name="connsiteX11" fmla="*/ 0 w 5359400"/>
                  <a:gd name="connsiteY11" fmla="*/ 3340100 h 3568699"/>
                  <a:gd name="connsiteX12" fmla="*/ 0 w 5359400"/>
                  <a:gd name="connsiteY12" fmla="*/ 0 h 3568699"/>
                  <a:gd name="connsiteX0" fmla="*/ 0 w 5359400"/>
                  <a:gd name="connsiteY0" fmla="*/ 0 h 3568699"/>
                  <a:gd name="connsiteX1" fmla="*/ 5359400 w 5359400"/>
                  <a:gd name="connsiteY1" fmla="*/ 0 h 3568699"/>
                  <a:gd name="connsiteX2" fmla="*/ 5359400 w 5359400"/>
                  <a:gd name="connsiteY2" fmla="*/ 3340100 h 3568699"/>
                  <a:gd name="connsiteX3" fmla="*/ 5003800 w 5359400"/>
                  <a:gd name="connsiteY3" fmla="*/ 3568699 h 3568699"/>
                  <a:gd name="connsiteX4" fmla="*/ 4508500 w 5359400"/>
                  <a:gd name="connsiteY4" fmla="*/ 3289299 h 3568699"/>
                  <a:gd name="connsiteX5" fmla="*/ 4114800 w 5359400"/>
                  <a:gd name="connsiteY5" fmla="*/ 3479799 h 3568699"/>
                  <a:gd name="connsiteX6" fmla="*/ 3721100 w 5359400"/>
                  <a:gd name="connsiteY6" fmla="*/ 3352799 h 3568699"/>
                  <a:gd name="connsiteX7" fmla="*/ 3022600 w 5359400"/>
                  <a:gd name="connsiteY7" fmla="*/ 3479800 h 3568699"/>
                  <a:gd name="connsiteX8" fmla="*/ 2120900 w 5359400"/>
                  <a:gd name="connsiteY8" fmla="*/ 3162300 h 3568699"/>
                  <a:gd name="connsiteX9" fmla="*/ 1473200 w 5359400"/>
                  <a:gd name="connsiteY9" fmla="*/ 3390900 h 3568699"/>
                  <a:gd name="connsiteX10" fmla="*/ 635000 w 5359400"/>
                  <a:gd name="connsiteY10" fmla="*/ 3124200 h 3568699"/>
                  <a:gd name="connsiteX11" fmla="*/ 0 w 5359400"/>
                  <a:gd name="connsiteY11" fmla="*/ 3340100 h 3568699"/>
                  <a:gd name="connsiteX12" fmla="*/ 0 w 5359400"/>
                  <a:gd name="connsiteY12" fmla="*/ 0 h 3568699"/>
                  <a:gd name="connsiteX0" fmla="*/ 0 w 5359400"/>
                  <a:gd name="connsiteY0" fmla="*/ 0 h 3479800"/>
                  <a:gd name="connsiteX1" fmla="*/ 5359400 w 5359400"/>
                  <a:gd name="connsiteY1" fmla="*/ 0 h 3479800"/>
                  <a:gd name="connsiteX2" fmla="*/ 5359400 w 5359400"/>
                  <a:gd name="connsiteY2" fmla="*/ 3340100 h 3479800"/>
                  <a:gd name="connsiteX3" fmla="*/ 4508500 w 5359400"/>
                  <a:gd name="connsiteY3" fmla="*/ 3289299 h 3479800"/>
                  <a:gd name="connsiteX4" fmla="*/ 4114800 w 5359400"/>
                  <a:gd name="connsiteY4" fmla="*/ 3479799 h 3479800"/>
                  <a:gd name="connsiteX5" fmla="*/ 3721100 w 5359400"/>
                  <a:gd name="connsiteY5" fmla="*/ 3352799 h 3479800"/>
                  <a:gd name="connsiteX6" fmla="*/ 3022600 w 5359400"/>
                  <a:gd name="connsiteY6" fmla="*/ 3479800 h 3479800"/>
                  <a:gd name="connsiteX7" fmla="*/ 2120900 w 5359400"/>
                  <a:gd name="connsiteY7" fmla="*/ 3162300 h 3479800"/>
                  <a:gd name="connsiteX8" fmla="*/ 1473200 w 5359400"/>
                  <a:gd name="connsiteY8" fmla="*/ 3390900 h 3479800"/>
                  <a:gd name="connsiteX9" fmla="*/ 635000 w 5359400"/>
                  <a:gd name="connsiteY9" fmla="*/ 3124200 h 3479800"/>
                  <a:gd name="connsiteX10" fmla="*/ 0 w 5359400"/>
                  <a:gd name="connsiteY10" fmla="*/ 3340100 h 3479800"/>
                  <a:gd name="connsiteX11" fmla="*/ 0 w 5359400"/>
                  <a:gd name="connsiteY11" fmla="*/ 0 h 3479800"/>
                  <a:gd name="connsiteX0" fmla="*/ 0 w 5359400"/>
                  <a:gd name="connsiteY0" fmla="*/ 0 h 3479800"/>
                  <a:gd name="connsiteX1" fmla="*/ 5359400 w 5359400"/>
                  <a:gd name="connsiteY1" fmla="*/ 0 h 3479800"/>
                  <a:gd name="connsiteX2" fmla="*/ 5359400 w 5359400"/>
                  <a:gd name="connsiteY2" fmla="*/ 3340100 h 3479800"/>
                  <a:gd name="connsiteX3" fmla="*/ 4800600 w 5359400"/>
                  <a:gd name="connsiteY3" fmla="*/ 3301999 h 3479800"/>
                  <a:gd name="connsiteX4" fmla="*/ 4114800 w 5359400"/>
                  <a:gd name="connsiteY4" fmla="*/ 3479799 h 3479800"/>
                  <a:gd name="connsiteX5" fmla="*/ 3721100 w 5359400"/>
                  <a:gd name="connsiteY5" fmla="*/ 3352799 h 3479800"/>
                  <a:gd name="connsiteX6" fmla="*/ 3022600 w 5359400"/>
                  <a:gd name="connsiteY6" fmla="*/ 3479800 h 3479800"/>
                  <a:gd name="connsiteX7" fmla="*/ 2120900 w 5359400"/>
                  <a:gd name="connsiteY7" fmla="*/ 3162300 h 3479800"/>
                  <a:gd name="connsiteX8" fmla="*/ 1473200 w 5359400"/>
                  <a:gd name="connsiteY8" fmla="*/ 3390900 h 3479800"/>
                  <a:gd name="connsiteX9" fmla="*/ 635000 w 5359400"/>
                  <a:gd name="connsiteY9" fmla="*/ 3124200 h 3479800"/>
                  <a:gd name="connsiteX10" fmla="*/ 0 w 5359400"/>
                  <a:gd name="connsiteY10" fmla="*/ 3340100 h 3479800"/>
                  <a:gd name="connsiteX11" fmla="*/ 0 w 5359400"/>
                  <a:gd name="connsiteY11" fmla="*/ 0 h 3479800"/>
                  <a:gd name="connsiteX0" fmla="*/ 0 w 5359400"/>
                  <a:gd name="connsiteY0" fmla="*/ 0 h 3479800"/>
                  <a:gd name="connsiteX1" fmla="*/ 5359400 w 5359400"/>
                  <a:gd name="connsiteY1" fmla="*/ 0 h 3479800"/>
                  <a:gd name="connsiteX2" fmla="*/ 5359400 w 5359400"/>
                  <a:gd name="connsiteY2" fmla="*/ 3340100 h 3479800"/>
                  <a:gd name="connsiteX3" fmla="*/ 4800600 w 5359400"/>
                  <a:gd name="connsiteY3" fmla="*/ 3301999 h 3479800"/>
                  <a:gd name="connsiteX4" fmla="*/ 4114800 w 5359400"/>
                  <a:gd name="connsiteY4" fmla="*/ 3479799 h 3479800"/>
                  <a:gd name="connsiteX5" fmla="*/ 3022600 w 5359400"/>
                  <a:gd name="connsiteY5" fmla="*/ 3479800 h 3479800"/>
                  <a:gd name="connsiteX6" fmla="*/ 2120900 w 5359400"/>
                  <a:gd name="connsiteY6" fmla="*/ 3162300 h 3479800"/>
                  <a:gd name="connsiteX7" fmla="*/ 1473200 w 5359400"/>
                  <a:gd name="connsiteY7" fmla="*/ 3390900 h 3479800"/>
                  <a:gd name="connsiteX8" fmla="*/ 635000 w 5359400"/>
                  <a:gd name="connsiteY8" fmla="*/ 3124200 h 3479800"/>
                  <a:gd name="connsiteX9" fmla="*/ 0 w 5359400"/>
                  <a:gd name="connsiteY9" fmla="*/ 3340100 h 3479800"/>
                  <a:gd name="connsiteX10" fmla="*/ 0 w 5359400"/>
                  <a:gd name="connsiteY10" fmla="*/ 0 h 3479800"/>
                  <a:gd name="connsiteX0" fmla="*/ 0 w 5359400"/>
                  <a:gd name="connsiteY0" fmla="*/ 0 h 3479800"/>
                  <a:gd name="connsiteX1" fmla="*/ 5359400 w 5359400"/>
                  <a:gd name="connsiteY1" fmla="*/ 0 h 3479800"/>
                  <a:gd name="connsiteX2" fmla="*/ 5359400 w 5359400"/>
                  <a:gd name="connsiteY2" fmla="*/ 3340100 h 3479800"/>
                  <a:gd name="connsiteX3" fmla="*/ 4800600 w 5359400"/>
                  <a:gd name="connsiteY3" fmla="*/ 3301999 h 3479800"/>
                  <a:gd name="connsiteX4" fmla="*/ 4114800 w 5359400"/>
                  <a:gd name="connsiteY4" fmla="*/ 3479799 h 3479800"/>
                  <a:gd name="connsiteX5" fmla="*/ 3454400 w 5359400"/>
                  <a:gd name="connsiteY5" fmla="*/ 3276599 h 3479800"/>
                  <a:gd name="connsiteX6" fmla="*/ 3022600 w 5359400"/>
                  <a:gd name="connsiteY6" fmla="*/ 3479800 h 3479800"/>
                  <a:gd name="connsiteX7" fmla="*/ 2120900 w 5359400"/>
                  <a:gd name="connsiteY7" fmla="*/ 3162300 h 3479800"/>
                  <a:gd name="connsiteX8" fmla="*/ 1473200 w 5359400"/>
                  <a:gd name="connsiteY8" fmla="*/ 3390900 h 3479800"/>
                  <a:gd name="connsiteX9" fmla="*/ 635000 w 5359400"/>
                  <a:gd name="connsiteY9" fmla="*/ 3124200 h 3479800"/>
                  <a:gd name="connsiteX10" fmla="*/ 0 w 5359400"/>
                  <a:gd name="connsiteY10" fmla="*/ 3340100 h 3479800"/>
                  <a:gd name="connsiteX11" fmla="*/ 0 w 5359400"/>
                  <a:gd name="connsiteY11" fmla="*/ 0 h 3479800"/>
                  <a:gd name="connsiteX0" fmla="*/ 0 w 5359400"/>
                  <a:gd name="connsiteY0" fmla="*/ 0 h 3479799"/>
                  <a:gd name="connsiteX1" fmla="*/ 5359400 w 5359400"/>
                  <a:gd name="connsiteY1" fmla="*/ 0 h 3479799"/>
                  <a:gd name="connsiteX2" fmla="*/ 5359400 w 5359400"/>
                  <a:gd name="connsiteY2" fmla="*/ 3340100 h 3479799"/>
                  <a:gd name="connsiteX3" fmla="*/ 4800600 w 5359400"/>
                  <a:gd name="connsiteY3" fmla="*/ 3301999 h 3479799"/>
                  <a:gd name="connsiteX4" fmla="*/ 4114800 w 5359400"/>
                  <a:gd name="connsiteY4" fmla="*/ 3479799 h 3479799"/>
                  <a:gd name="connsiteX5" fmla="*/ 3454400 w 5359400"/>
                  <a:gd name="connsiteY5" fmla="*/ 3276599 h 3479799"/>
                  <a:gd name="connsiteX6" fmla="*/ 2667000 w 5359400"/>
                  <a:gd name="connsiteY6" fmla="*/ 3429000 h 3479799"/>
                  <a:gd name="connsiteX7" fmla="*/ 2120900 w 5359400"/>
                  <a:gd name="connsiteY7" fmla="*/ 3162300 h 3479799"/>
                  <a:gd name="connsiteX8" fmla="*/ 1473200 w 5359400"/>
                  <a:gd name="connsiteY8" fmla="*/ 3390900 h 3479799"/>
                  <a:gd name="connsiteX9" fmla="*/ 635000 w 5359400"/>
                  <a:gd name="connsiteY9" fmla="*/ 3124200 h 3479799"/>
                  <a:gd name="connsiteX10" fmla="*/ 0 w 5359400"/>
                  <a:gd name="connsiteY10" fmla="*/ 3340100 h 3479799"/>
                  <a:gd name="connsiteX11" fmla="*/ 0 w 5359400"/>
                  <a:gd name="connsiteY11" fmla="*/ 0 h 3479799"/>
                  <a:gd name="connsiteX0" fmla="*/ 0 w 5359400"/>
                  <a:gd name="connsiteY0" fmla="*/ 0 h 3479799"/>
                  <a:gd name="connsiteX1" fmla="*/ 5359400 w 5359400"/>
                  <a:gd name="connsiteY1" fmla="*/ 0 h 3479799"/>
                  <a:gd name="connsiteX2" fmla="*/ 5359400 w 5359400"/>
                  <a:gd name="connsiteY2" fmla="*/ 3340100 h 3479799"/>
                  <a:gd name="connsiteX3" fmla="*/ 4800600 w 5359400"/>
                  <a:gd name="connsiteY3" fmla="*/ 3301999 h 3479799"/>
                  <a:gd name="connsiteX4" fmla="*/ 4114800 w 5359400"/>
                  <a:gd name="connsiteY4" fmla="*/ 3479799 h 3479799"/>
                  <a:gd name="connsiteX5" fmla="*/ 3454400 w 5359400"/>
                  <a:gd name="connsiteY5" fmla="*/ 3276599 h 3479799"/>
                  <a:gd name="connsiteX6" fmla="*/ 2667000 w 5359400"/>
                  <a:gd name="connsiteY6" fmla="*/ 3429000 h 3479799"/>
                  <a:gd name="connsiteX7" fmla="*/ 2120900 w 5359400"/>
                  <a:gd name="connsiteY7" fmla="*/ 3162300 h 3479799"/>
                  <a:gd name="connsiteX8" fmla="*/ 1473200 w 5359400"/>
                  <a:gd name="connsiteY8" fmla="*/ 3390900 h 3479799"/>
                  <a:gd name="connsiteX9" fmla="*/ 609171 w 5359400"/>
                  <a:gd name="connsiteY9" fmla="*/ 3223571 h 3479799"/>
                  <a:gd name="connsiteX10" fmla="*/ 0 w 5359400"/>
                  <a:gd name="connsiteY10" fmla="*/ 3340100 h 3479799"/>
                  <a:gd name="connsiteX11" fmla="*/ 0 w 5359400"/>
                  <a:gd name="connsiteY11" fmla="*/ 0 h 3479799"/>
                  <a:gd name="connsiteX0" fmla="*/ 0 w 5359400"/>
                  <a:gd name="connsiteY0" fmla="*/ 0 h 3479799"/>
                  <a:gd name="connsiteX1" fmla="*/ 5359400 w 5359400"/>
                  <a:gd name="connsiteY1" fmla="*/ 0 h 3479799"/>
                  <a:gd name="connsiteX2" fmla="*/ 5359400 w 5359400"/>
                  <a:gd name="connsiteY2" fmla="*/ 3340100 h 3479799"/>
                  <a:gd name="connsiteX3" fmla="*/ 4800600 w 5359400"/>
                  <a:gd name="connsiteY3" fmla="*/ 3301999 h 3479799"/>
                  <a:gd name="connsiteX4" fmla="*/ 4114800 w 5359400"/>
                  <a:gd name="connsiteY4" fmla="*/ 3479799 h 3479799"/>
                  <a:gd name="connsiteX5" fmla="*/ 3454400 w 5359400"/>
                  <a:gd name="connsiteY5" fmla="*/ 3276599 h 3479799"/>
                  <a:gd name="connsiteX6" fmla="*/ 2667000 w 5359400"/>
                  <a:gd name="connsiteY6" fmla="*/ 3429000 h 3479799"/>
                  <a:gd name="connsiteX7" fmla="*/ 2120900 w 5359400"/>
                  <a:gd name="connsiteY7" fmla="*/ 3228547 h 3479799"/>
                  <a:gd name="connsiteX8" fmla="*/ 1473200 w 5359400"/>
                  <a:gd name="connsiteY8" fmla="*/ 3390900 h 3479799"/>
                  <a:gd name="connsiteX9" fmla="*/ 609171 w 5359400"/>
                  <a:gd name="connsiteY9" fmla="*/ 3223571 h 3479799"/>
                  <a:gd name="connsiteX10" fmla="*/ 0 w 5359400"/>
                  <a:gd name="connsiteY10" fmla="*/ 3340100 h 3479799"/>
                  <a:gd name="connsiteX11" fmla="*/ 0 w 5359400"/>
                  <a:gd name="connsiteY11" fmla="*/ 0 h 3479799"/>
                  <a:gd name="connsiteX0" fmla="*/ 0 w 5359400"/>
                  <a:gd name="connsiteY0" fmla="*/ 0 h 3480597"/>
                  <a:gd name="connsiteX1" fmla="*/ 5359400 w 5359400"/>
                  <a:gd name="connsiteY1" fmla="*/ 0 h 3480597"/>
                  <a:gd name="connsiteX2" fmla="*/ 5359400 w 5359400"/>
                  <a:gd name="connsiteY2" fmla="*/ 3340100 h 3480597"/>
                  <a:gd name="connsiteX3" fmla="*/ 4800600 w 5359400"/>
                  <a:gd name="connsiteY3" fmla="*/ 3301999 h 3480597"/>
                  <a:gd name="connsiteX4" fmla="*/ 4114800 w 5359400"/>
                  <a:gd name="connsiteY4" fmla="*/ 3479799 h 3480597"/>
                  <a:gd name="connsiteX5" fmla="*/ 3770916 w 5359400"/>
                  <a:gd name="connsiteY5" fmla="*/ 3363865 h 3480597"/>
                  <a:gd name="connsiteX6" fmla="*/ 3454400 w 5359400"/>
                  <a:gd name="connsiteY6" fmla="*/ 3276599 h 3480597"/>
                  <a:gd name="connsiteX7" fmla="*/ 2667000 w 5359400"/>
                  <a:gd name="connsiteY7" fmla="*/ 3429000 h 3480597"/>
                  <a:gd name="connsiteX8" fmla="*/ 2120900 w 5359400"/>
                  <a:gd name="connsiteY8" fmla="*/ 3228547 h 3480597"/>
                  <a:gd name="connsiteX9" fmla="*/ 1473200 w 5359400"/>
                  <a:gd name="connsiteY9" fmla="*/ 3390900 h 3480597"/>
                  <a:gd name="connsiteX10" fmla="*/ 609171 w 5359400"/>
                  <a:gd name="connsiteY10" fmla="*/ 3223571 h 3480597"/>
                  <a:gd name="connsiteX11" fmla="*/ 0 w 5359400"/>
                  <a:gd name="connsiteY11" fmla="*/ 3340100 h 3480597"/>
                  <a:gd name="connsiteX12" fmla="*/ 0 w 5359400"/>
                  <a:gd name="connsiteY12" fmla="*/ 0 h 3480597"/>
                  <a:gd name="connsiteX0" fmla="*/ 0 w 5359400"/>
                  <a:gd name="connsiteY0" fmla="*/ 0 h 3480597"/>
                  <a:gd name="connsiteX1" fmla="*/ 5359400 w 5359400"/>
                  <a:gd name="connsiteY1" fmla="*/ 0 h 3480597"/>
                  <a:gd name="connsiteX2" fmla="*/ 5359400 w 5359400"/>
                  <a:gd name="connsiteY2" fmla="*/ 3340100 h 3480597"/>
                  <a:gd name="connsiteX3" fmla="*/ 4800600 w 5359400"/>
                  <a:gd name="connsiteY3" fmla="*/ 3301999 h 3480597"/>
                  <a:gd name="connsiteX4" fmla="*/ 4114800 w 5359400"/>
                  <a:gd name="connsiteY4" fmla="*/ 3479799 h 3480597"/>
                  <a:gd name="connsiteX5" fmla="*/ 3770916 w 5359400"/>
                  <a:gd name="connsiteY5" fmla="*/ 3363865 h 3480597"/>
                  <a:gd name="connsiteX6" fmla="*/ 3454400 w 5359400"/>
                  <a:gd name="connsiteY6" fmla="*/ 3276599 h 3480597"/>
                  <a:gd name="connsiteX7" fmla="*/ 2667000 w 5359400"/>
                  <a:gd name="connsiteY7" fmla="*/ 3429000 h 3480597"/>
                  <a:gd name="connsiteX8" fmla="*/ 2120900 w 5359400"/>
                  <a:gd name="connsiteY8" fmla="*/ 3228547 h 3480597"/>
                  <a:gd name="connsiteX9" fmla="*/ 1473200 w 5359400"/>
                  <a:gd name="connsiteY9" fmla="*/ 3390900 h 3480597"/>
                  <a:gd name="connsiteX10" fmla="*/ 609171 w 5359400"/>
                  <a:gd name="connsiteY10" fmla="*/ 3223571 h 3480597"/>
                  <a:gd name="connsiteX11" fmla="*/ 0 w 5359400"/>
                  <a:gd name="connsiteY11" fmla="*/ 3340100 h 3480597"/>
                  <a:gd name="connsiteX12" fmla="*/ 0 w 5359400"/>
                  <a:gd name="connsiteY12" fmla="*/ 0 h 3480597"/>
                  <a:gd name="connsiteX0" fmla="*/ 0 w 5359400"/>
                  <a:gd name="connsiteY0" fmla="*/ 0 h 3479799"/>
                  <a:gd name="connsiteX1" fmla="*/ 5359400 w 5359400"/>
                  <a:gd name="connsiteY1" fmla="*/ 0 h 3479799"/>
                  <a:gd name="connsiteX2" fmla="*/ 5359400 w 5359400"/>
                  <a:gd name="connsiteY2" fmla="*/ 3340100 h 3479799"/>
                  <a:gd name="connsiteX3" fmla="*/ 4800600 w 5359400"/>
                  <a:gd name="connsiteY3" fmla="*/ 3301999 h 3479799"/>
                  <a:gd name="connsiteX4" fmla="*/ 4114800 w 5359400"/>
                  <a:gd name="connsiteY4" fmla="*/ 3479799 h 3479799"/>
                  <a:gd name="connsiteX5" fmla="*/ 3454400 w 5359400"/>
                  <a:gd name="connsiteY5" fmla="*/ 3276599 h 3479799"/>
                  <a:gd name="connsiteX6" fmla="*/ 2667000 w 5359400"/>
                  <a:gd name="connsiteY6" fmla="*/ 3429000 h 3479799"/>
                  <a:gd name="connsiteX7" fmla="*/ 2120900 w 5359400"/>
                  <a:gd name="connsiteY7" fmla="*/ 3228547 h 3479799"/>
                  <a:gd name="connsiteX8" fmla="*/ 1473200 w 5359400"/>
                  <a:gd name="connsiteY8" fmla="*/ 3390900 h 3479799"/>
                  <a:gd name="connsiteX9" fmla="*/ 609171 w 5359400"/>
                  <a:gd name="connsiteY9" fmla="*/ 3223571 h 3479799"/>
                  <a:gd name="connsiteX10" fmla="*/ 0 w 5359400"/>
                  <a:gd name="connsiteY10" fmla="*/ 3340100 h 3479799"/>
                  <a:gd name="connsiteX11" fmla="*/ 0 w 5359400"/>
                  <a:gd name="connsiteY11" fmla="*/ 0 h 3479799"/>
                  <a:gd name="connsiteX0" fmla="*/ 0 w 5359400"/>
                  <a:gd name="connsiteY0" fmla="*/ 0 h 3479799"/>
                  <a:gd name="connsiteX1" fmla="*/ 5359400 w 5359400"/>
                  <a:gd name="connsiteY1" fmla="*/ 0 h 3479799"/>
                  <a:gd name="connsiteX2" fmla="*/ 5359400 w 5359400"/>
                  <a:gd name="connsiteY2" fmla="*/ 3340100 h 3479799"/>
                  <a:gd name="connsiteX3" fmla="*/ 4800600 w 5359400"/>
                  <a:gd name="connsiteY3" fmla="*/ 3301999 h 3479799"/>
                  <a:gd name="connsiteX4" fmla="*/ 4114800 w 5359400"/>
                  <a:gd name="connsiteY4" fmla="*/ 3479799 h 3479799"/>
                  <a:gd name="connsiteX5" fmla="*/ 3454400 w 5359400"/>
                  <a:gd name="connsiteY5" fmla="*/ 3276599 h 3479799"/>
                  <a:gd name="connsiteX6" fmla="*/ 2667000 w 5359400"/>
                  <a:gd name="connsiteY6" fmla="*/ 3429000 h 3479799"/>
                  <a:gd name="connsiteX7" fmla="*/ 2120900 w 5359400"/>
                  <a:gd name="connsiteY7" fmla="*/ 3228547 h 3479799"/>
                  <a:gd name="connsiteX8" fmla="*/ 1473200 w 5359400"/>
                  <a:gd name="connsiteY8" fmla="*/ 3390900 h 3479799"/>
                  <a:gd name="connsiteX9" fmla="*/ 609171 w 5359400"/>
                  <a:gd name="connsiteY9" fmla="*/ 3223571 h 3479799"/>
                  <a:gd name="connsiteX10" fmla="*/ 0 w 5359400"/>
                  <a:gd name="connsiteY10" fmla="*/ 3340100 h 3479799"/>
                  <a:gd name="connsiteX11" fmla="*/ 0 w 5359400"/>
                  <a:gd name="connsiteY11" fmla="*/ 0 h 3479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59400" h="3479799">
                    <a:moveTo>
                      <a:pt x="0" y="0"/>
                    </a:moveTo>
                    <a:lnTo>
                      <a:pt x="5359400" y="0"/>
                    </a:lnTo>
                    <a:lnTo>
                      <a:pt x="5359400" y="3340100"/>
                    </a:lnTo>
                    <a:lnTo>
                      <a:pt x="4800600" y="3301999"/>
                    </a:lnTo>
                    <a:lnTo>
                      <a:pt x="4114800" y="3479799"/>
                    </a:lnTo>
                    <a:lnTo>
                      <a:pt x="3454400" y="3276599"/>
                    </a:lnTo>
                    <a:lnTo>
                      <a:pt x="2667000" y="3429000"/>
                    </a:lnTo>
                    <a:lnTo>
                      <a:pt x="2120900" y="3228547"/>
                    </a:lnTo>
                    <a:lnTo>
                      <a:pt x="1473200" y="3390900"/>
                    </a:lnTo>
                    <a:lnTo>
                      <a:pt x="609171" y="3223571"/>
                    </a:lnTo>
                    <a:lnTo>
                      <a:pt x="0" y="3340100"/>
                    </a:lnTo>
                    <a:lnTo>
                      <a:pt x="0" y="0"/>
                    </a:lnTo>
                    <a:close/>
                  </a:path>
                </a:pathLst>
              </a:custGeom>
              <a:solidFill>
                <a:schemeClr val="bg1"/>
              </a:solidFill>
              <a:ln w="9525">
                <a:solidFill>
                  <a:schemeClr val="tx1"/>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chemeClr val="tx2"/>
                  </a:solidFill>
                  <a:latin typeface="Verdana" panose="020B0604030504040204" pitchFamily="34" charset="0"/>
                </a:endParaRPr>
              </a:p>
            </p:txBody>
          </p:sp>
          <p:pic>
            <p:nvPicPr>
              <p:cNvPr id="2052"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b="1791"/>
              <a:stretch/>
            </p:blipFill>
            <p:spPr bwMode="auto">
              <a:xfrm>
                <a:off x="6163847" y="3266844"/>
                <a:ext cx="2697480" cy="2095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0" name="Group 39"/>
            <p:cNvGrpSpPr/>
            <p:nvPr/>
          </p:nvGrpSpPr>
          <p:grpSpPr>
            <a:xfrm>
              <a:off x="5870032" y="3045180"/>
              <a:ext cx="268268" cy="2194228"/>
              <a:chOff x="1242272" y="3045180"/>
              <a:chExt cx="268268" cy="2194228"/>
            </a:xfrm>
          </p:grpSpPr>
          <p:cxnSp>
            <p:nvCxnSpPr>
              <p:cNvPr id="41" name="Straight Connector 40"/>
              <p:cNvCxnSpPr/>
              <p:nvPr/>
            </p:nvCxnSpPr>
            <p:spPr>
              <a:xfrm flipH="1">
                <a:off x="1242272" y="3045180"/>
                <a:ext cx="268268" cy="470008"/>
              </a:xfrm>
              <a:prstGeom prst="line">
                <a:avLst/>
              </a:prstGeom>
              <a:ln>
                <a:solidFill>
                  <a:schemeClr val="bg1">
                    <a:lumMod val="65000"/>
                  </a:schemeClr>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flipV="1">
                <a:off x="1242272" y="4698530"/>
                <a:ext cx="268268" cy="540878"/>
              </a:xfrm>
              <a:prstGeom prst="line">
                <a:avLst/>
              </a:prstGeom>
              <a:ln>
                <a:solidFill>
                  <a:schemeClr val="bg1">
                    <a:lumMod val="65000"/>
                  </a:schemeClr>
                </a:solidFill>
                <a:prstDash val="sysDot"/>
              </a:ln>
              <a:effectLst/>
            </p:spPr>
            <p:style>
              <a:lnRef idx="1">
                <a:schemeClr val="accent1"/>
              </a:lnRef>
              <a:fillRef idx="0">
                <a:schemeClr val="accent1"/>
              </a:fillRef>
              <a:effectRef idx="0">
                <a:schemeClr val="accent1"/>
              </a:effectRef>
              <a:fontRef idx="minor">
                <a:schemeClr val="tx1"/>
              </a:fontRef>
            </p:style>
          </p:cxnSp>
        </p:grpSp>
      </p:grpSp>
      <p:sp>
        <p:nvSpPr>
          <p:cNvPr id="29" name="TextBox 28"/>
          <p:cNvSpPr txBox="1"/>
          <p:nvPr/>
        </p:nvSpPr>
        <p:spPr>
          <a:xfrm>
            <a:off x="226272" y="245329"/>
            <a:ext cx="5008267" cy="138499"/>
          </a:xfrm>
          <a:prstGeom prst="rect">
            <a:avLst/>
          </a:prstGeom>
          <a:noFill/>
        </p:spPr>
        <p:txBody>
          <a:bodyPr wrap="square" bIns="0" rtlCol="0" anchor="b" anchorCtr="0">
            <a:spAutoFit/>
          </a:bodyPr>
          <a:lstStyle/>
          <a:p>
            <a:r>
              <a:rPr lang="en-US" sz="600" b="1" cap="all" dirty="0" smtClean="0">
                <a:solidFill>
                  <a:srgbClr val="595959"/>
                </a:solidFill>
                <a:latin typeface="Verdana" panose="020B0604030504040204" pitchFamily="34" charset="0"/>
                <a:ea typeface="Verdana" panose="020B0604030504040204" pitchFamily="34" charset="0"/>
                <a:cs typeface="Verdana" panose="020B0604030504040204" pitchFamily="34" charset="0"/>
              </a:rPr>
              <a:t>Closer Look – Performance Management</a:t>
            </a:r>
            <a:endParaRPr lang="en-US" sz="600" b="1" cap="all" dirty="0">
              <a:solidFill>
                <a:srgbClr val="595959"/>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9409893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extLst>
              <p:ext uri="{D42A27DB-BD31-4B8C-83A1-F6EECF244321}">
                <p14:modId xmlns:p14="http://schemas.microsoft.com/office/powerpoint/2010/main" val="2080425858"/>
              </p:ext>
            </p:extLst>
          </p:nvPr>
        </p:nvGraphicFramePr>
        <p:xfrm>
          <a:off x="404808" y="1679171"/>
          <a:ext cx="8229600"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26" name="Text Placeholder 18"/>
          <p:cNvSpPr txBox="1">
            <a:spLocks/>
          </p:cNvSpPr>
          <p:nvPr/>
        </p:nvSpPr>
        <p:spPr bwMode="auto">
          <a:xfrm>
            <a:off x="404808" y="6422607"/>
            <a:ext cx="7413630"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dirty="0">
                <a:latin typeface="Georgia"/>
                <a:cs typeface="Georgia"/>
              </a:rPr>
              <a:t>Source: </a:t>
            </a:r>
            <a:r>
              <a:rPr lang="en-US" sz="700" dirty="0" smtClean="0">
                <a:latin typeface="Georgia"/>
                <a:cs typeface="Georgia"/>
              </a:rPr>
              <a:t>Government Affairs Resource Benchmarking </a:t>
            </a:r>
            <a:r>
              <a:rPr lang="en-US" sz="700" dirty="0">
                <a:latin typeface="Georgia"/>
                <a:cs typeface="Georgia"/>
              </a:rPr>
              <a:t>2017; National Journal research and analysis.</a:t>
            </a:r>
          </a:p>
        </p:txBody>
      </p:sp>
      <p:sp>
        <p:nvSpPr>
          <p:cNvPr id="27" name="Text Placeholder 18"/>
          <p:cNvSpPr txBox="1">
            <a:spLocks/>
          </p:cNvSpPr>
          <p:nvPr/>
        </p:nvSpPr>
        <p:spPr bwMode="auto">
          <a:xfrm>
            <a:off x="404808" y="6432767"/>
            <a:ext cx="7413630"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spcAft>
                <a:spcPts val="600"/>
              </a:spcAft>
              <a:buNone/>
              <a:defRPr/>
            </a:pPr>
            <a:endParaRPr lang="en-US" sz="700" dirty="0">
              <a:latin typeface="Georgia"/>
              <a:cs typeface="Georgia"/>
            </a:endParaRPr>
          </a:p>
          <a:p>
            <a:pPr marL="0" indent="0">
              <a:lnSpc>
                <a:spcPct val="110000"/>
              </a:lnSpc>
              <a:spcBef>
                <a:spcPts val="0"/>
              </a:spcBef>
              <a:spcAft>
                <a:spcPts val="600"/>
              </a:spcAft>
              <a:buNone/>
              <a:defRPr/>
            </a:pPr>
            <a:r>
              <a:rPr lang="en-US" sz="700" dirty="0">
                <a:latin typeface="Georgia"/>
                <a:cs typeface="Georgia"/>
              </a:rPr>
              <a:t>© National Journal 2017</a:t>
            </a:r>
          </a:p>
        </p:txBody>
      </p:sp>
      <p:pic>
        <p:nvPicPr>
          <p:cNvPr id="28" name="Picture 27" descr="Logo-NJ-leadership_counci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5983" y="156463"/>
            <a:ext cx="2263332" cy="347386"/>
          </a:xfrm>
          <a:prstGeom prst="rect">
            <a:avLst/>
          </a:prstGeom>
        </p:spPr>
      </p:pic>
      <p:sp>
        <p:nvSpPr>
          <p:cNvPr id="18" name="TextBox 17"/>
          <p:cNvSpPr txBox="1"/>
          <p:nvPr/>
        </p:nvSpPr>
        <p:spPr>
          <a:xfrm>
            <a:off x="8763000" y="6581775"/>
            <a:ext cx="242374" cy="215444"/>
          </a:xfrm>
          <a:prstGeom prst="rect">
            <a:avLst/>
          </a:prstGeom>
          <a:noFill/>
        </p:spPr>
        <p:txBody>
          <a:bodyPr wrap="none">
            <a:spAutoFit/>
          </a:bodyPr>
          <a:lstStyle/>
          <a:p>
            <a:pPr>
              <a:defRPr/>
            </a:pPr>
            <a:fld id="{CDD1FD3D-EC92-964C-83BE-0FE51D50B3C5}" type="slidenum">
              <a:rPr lang="en-US" sz="800">
                <a:solidFill>
                  <a:schemeClr val="tx1">
                    <a:lumMod val="50000"/>
                    <a:lumOff val="50000"/>
                  </a:schemeClr>
                </a:solidFill>
                <a:latin typeface="Georgia" panose="02040502050405020303" pitchFamily="18" charset="0"/>
                <a:cs typeface="Arial" charset="0"/>
              </a:rPr>
              <a:pPr>
                <a:defRPr/>
              </a:pPr>
              <a:t>19</a:t>
            </a:fld>
            <a:endParaRPr lang="en-US" sz="800" dirty="0">
              <a:solidFill>
                <a:schemeClr val="tx1">
                  <a:lumMod val="50000"/>
                  <a:lumOff val="50000"/>
                </a:schemeClr>
              </a:solidFill>
              <a:latin typeface="Georgia" panose="02040502050405020303" pitchFamily="18" charset="0"/>
              <a:cs typeface="Arial" charset="0"/>
            </a:endParaRPr>
          </a:p>
        </p:txBody>
      </p:sp>
      <p:sp>
        <p:nvSpPr>
          <p:cNvPr id="9" name="Title 1"/>
          <p:cNvSpPr>
            <a:spLocks noGrp="1"/>
          </p:cNvSpPr>
          <p:nvPr>
            <p:ph type="ctrTitle"/>
          </p:nvPr>
        </p:nvSpPr>
        <p:spPr>
          <a:xfrm>
            <a:off x="226272" y="691135"/>
            <a:ext cx="8689128" cy="369332"/>
          </a:xfrm>
        </p:spPr>
        <p:txBody>
          <a:bodyPr vert="horz" lIns="91440" tIns="45720" rIns="91440" bIns="45720" rtlCol="0" anchor="b">
            <a:noAutofit/>
          </a:bodyPr>
          <a:lstStyle/>
          <a:p>
            <a:r>
              <a:rPr lang="en-US" dirty="0" smtClean="0">
                <a:ea typeface="MS PGothic" charset="0"/>
              </a:rPr>
              <a:t>Not just show and tell</a:t>
            </a:r>
            <a:endParaRPr lang="en-US" dirty="0">
              <a:ea typeface="MS PGothic" charset="0"/>
            </a:endParaRPr>
          </a:p>
        </p:txBody>
      </p:sp>
      <p:sp>
        <p:nvSpPr>
          <p:cNvPr id="10" name="Rectangle 9"/>
          <p:cNvSpPr>
            <a:spLocks noChangeArrowheads="1"/>
          </p:cNvSpPr>
          <p:nvPr/>
        </p:nvSpPr>
        <p:spPr bwMode="auto">
          <a:xfrm>
            <a:off x="226272" y="1053011"/>
            <a:ext cx="8229600" cy="246221"/>
          </a:xfrm>
          <a:prstGeom prst="rect">
            <a:avLst/>
          </a:prstGeom>
          <a:noFill/>
          <a:ln>
            <a:noFill/>
          </a:ln>
          <a:extLst/>
        </p:spPr>
        <p:txBody>
          <a:bodyPr>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buFontTx/>
              <a:buNone/>
              <a:defRPr/>
            </a:pPr>
            <a:r>
              <a:rPr lang="en-US" altLang="en-US" sz="1000" b="1" dirty="0" smtClean="0">
                <a:solidFill>
                  <a:srgbClr val="8D744B"/>
                </a:solidFill>
              </a:rPr>
              <a:t>Activity reporting more prevalent among associations; corporations more focused on measurement</a:t>
            </a:r>
            <a:endParaRPr lang="en-US" altLang="en-US" sz="1000" b="1" dirty="0">
              <a:solidFill>
                <a:srgbClr val="8D744B"/>
              </a:solidFill>
            </a:endParaRPr>
          </a:p>
        </p:txBody>
      </p:sp>
      <p:cxnSp>
        <p:nvCxnSpPr>
          <p:cNvPr id="3" name="Straight Connector 2"/>
          <p:cNvCxnSpPr/>
          <p:nvPr/>
        </p:nvCxnSpPr>
        <p:spPr>
          <a:xfrm>
            <a:off x="4561310" y="2190750"/>
            <a:ext cx="0" cy="3533775"/>
          </a:xfrm>
          <a:prstGeom prst="line">
            <a:avLst/>
          </a:prstGeom>
          <a:ln w="3175">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714874" y="4857750"/>
            <a:ext cx="1828800" cy="230832"/>
          </a:xfrm>
          <a:prstGeom prst="homePlate">
            <a:avLst/>
          </a:prstGeom>
          <a:solidFill>
            <a:schemeClr val="bg1">
              <a:lumMod val="50000"/>
            </a:schemeClr>
          </a:solidFill>
        </p:spPr>
        <p:txBody>
          <a:bodyPr wrap="none" rtlCol="0">
            <a:spAutoFit/>
          </a:bodyPr>
          <a:lstStyle/>
          <a:p>
            <a:pPr algn="ctr"/>
            <a:r>
              <a:rPr lang="en-US" sz="9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Reporting on Performance</a:t>
            </a:r>
            <a:endParaRPr lang="en-US" sz="9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5" name="TextBox 14"/>
          <p:cNvSpPr txBox="1"/>
          <p:nvPr/>
        </p:nvSpPr>
        <p:spPr>
          <a:xfrm flipH="1">
            <a:off x="2578947" y="4857750"/>
            <a:ext cx="1828800" cy="230832"/>
          </a:xfrm>
          <a:prstGeom prst="homePlate">
            <a:avLst/>
          </a:prstGeom>
          <a:solidFill>
            <a:schemeClr val="bg1">
              <a:lumMod val="50000"/>
            </a:schemeClr>
          </a:solidFill>
        </p:spPr>
        <p:txBody>
          <a:bodyPr wrap="none" rtlCol="0">
            <a:spAutoFit/>
          </a:bodyPr>
          <a:lstStyle>
            <a:defPPr>
              <a:defRPr lang="en-US"/>
            </a:defPPr>
            <a:lvl1pPr>
              <a:defRPr sz="9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algn="ctr"/>
            <a:r>
              <a:rPr lang="en-US" dirty="0"/>
              <a:t>Reporting on Activity</a:t>
            </a:r>
          </a:p>
        </p:txBody>
      </p:sp>
      <p:sp>
        <p:nvSpPr>
          <p:cNvPr id="13" name="TextBox 12"/>
          <p:cNvSpPr txBox="1"/>
          <p:nvPr/>
        </p:nvSpPr>
        <p:spPr>
          <a:xfrm>
            <a:off x="226272" y="245329"/>
            <a:ext cx="5008267" cy="138499"/>
          </a:xfrm>
          <a:prstGeom prst="rect">
            <a:avLst/>
          </a:prstGeom>
          <a:noFill/>
        </p:spPr>
        <p:txBody>
          <a:bodyPr wrap="square" bIns="0" rtlCol="0" anchor="b" anchorCtr="0">
            <a:spAutoFit/>
          </a:bodyPr>
          <a:lstStyle/>
          <a:p>
            <a:r>
              <a:rPr lang="en-US" sz="600" b="1" cap="all" dirty="0" smtClean="0">
                <a:solidFill>
                  <a:srgbClr val="595959"/>
                </a:solidFill>
                <a:latin typeface="Verdana" panose="020B0604030504040204" pitchFamily="34" charset="0"/>
                <a:ea typeface="Verdana" panose="020B0604030504040204" pitchFamily="34" charset="0"/>
                <a:cs typeface="Verdana" panose="020B0604030504040204" pitchFamily="34" charset="0"/>
              </a:rPr>
              <a:t>Closer Look – Performance Management</a:t>
            </a:r>
            <a:endParaRPr lang="en-US" sz="600" b="1" cap="all" dirty="0">
              <a:solidFill>
                <a:srgbClr val="595959"/>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5064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063156" y="1510729"/>
            <a:ext cx="4480560" cy="334906"/>
          </a:xfrm>
          <a:prstGeom prst="rect">
            <a:avLst/>
          </a:prstGeom>
          <a:solidFill>
            <a:srgbClr val="F0EAE3"/>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37160" rIns="182880" bIns="137160"/>
          <a:lstStyle/>
          <a:p>
            <a:pPr>
              <a:lnSpc>
                <a:spcPct val="110000"/>
              </a:lnSpc>
              <a:spcAft>
                <a:spcPts val="50"/>
              </a:spcAft>
              <a:defRPr/>
            </a:pPr>
            <a:endParaRPr lang="en-US" sz="900" dirty="0" smtClean="0">
              <a:solidFill>
                <a:schemeClr val="tx1"/>
              </a:solidFill>
              <a:latin typeface="Georgia"/>
              <a:cs typeface="Georgia"/>
            </a:endParaRPr>
          </a:p>
        </p:txBody>
      </p:sp>
      <p:sp>
        <p:nvSpPr>
          <p:cNvPr id="13" name="Title 1"/>
          <p:cNvSpPr txBox="1">
            <a:spLocks/>
          </p:cNvSpPr>
          <p:nvPr/>
        </p:nvSpPr>
        <p:spPr bwMode="auto">
          <a:xfrm>
            <a:off x="404814" y="756919"/>
            <a:ext cx="8407400" cy="609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200" b="1" kern="1200">
                <a:solidFill>
                  <a:schemeClr val="tx1"/>
                </a:solidFill>
                <a:latin typeface="Georgia" panose="02040502050405020303" pitchFamily="18" charset="0"/>
                <a:ea typeface="ＭＳ Ｐゴシック" panose="020B0600070205080204" pitchFamily="34" charset="-128"/>
                <a:cs typeface="MS PGothic" charset="0"/>
              </a:defRPr>
            </a:lvl1pPr>
            <a:lvl2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2pPr>
            <a:lvl3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3pPr>
            <a:lvl4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4pPr>
            <a:lvl5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5pPr>
            <a:lvl6pPr marL="4572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6pPr>
            <a:lvl7pPr marL="9144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7pPr>
            <a:lvl8pPr marL="13716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8pPr>
            <a:lvl9pPr marL="18288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9pPr>
          </a:lstStyle>
          <a:p>
            <a:pPr marL="0" marR="0" lvl="0" indent="0" algn="l" defTabSz="457200" rtl="0" eaLnBrk="0" fontAlgn="base" latinLnBrk="0" hangingPunct="0">
              <a:lnSpc>
                <a:spcPct val="9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prstClr val="black"/>
                </a:solidFill>
                <a:effectLst/>
                <a:uLnTx/>
                <a:uFillTx/>
                <a:latin typeface="Georgia" charset="0"/>
                <a:ea typeface="ＭＳ Ｐゴシック" charset="-128"/>
                <a:cs typeface="MS PGothic" charset="-128"/>
              </a:rPr>
              <a:t>R</a:t>
            </a:r>
            <a:r>
              <a:rPr kumimoji="0" lang="en-US" altLang="en-US" sz="2000" b="1" i="0" u="none" strike="noStrike" kern="1200" cap="none" spc="0" normalizeH="0" baseline="0" noProof="0" dirty="0" smtClean="0">
                <a:ln>
                  <a:noFill/>
                </a:ln>
                <a:solidFill>
                  <a:prstClr val="black"/>
                </a:solidFill>
                <a:effectLst/>
                <a:uLnTx/>
                <a:uFillTx/>
                <a:latin typeface="Georgia" charset="0"/>
                <a:ea typeface="ＭＳ Ｐゴシック" charset="-128"/>
                <a:cs typeface="MS PGothic" charset="-128"/>
              </a:rPr>
              <a:t>oadmap</a:t>
            </a:r>
            <a:endParaRPr kumimoji="0" lang="en-US" altLang="en-US" sz="2000" b="1" i="0" u="none" strike="noStrike" kern="1200" cap="none" spc="0" normalizeH="0" baseline="0" noProof="0" dirty="0">
              <a:ln>
                <a:noFill/>
              </a:ln>
              <a:solidFill>
                <a:prstClr val="black"/>
              </a:solidFill>
              <a:effectLst/>
              <a:uLnTx/>
              <a:uFillTx/>
              <a:latin typeface="Georgia" charset="0"/>
              <a:ea typeface="ＭＳ Ｐゴシック" charset="-128"/>
              <a:cs typeface="MS PGothic" charset="-128"/>
            </a:endParaRPr>
          </a:p>
        </p:txBody>
      </p:sp>
      <p:cxnSp>
        <p:nvCxnSpPr>
          <p:cNvPr id="25" name="Straight Arrow Connector 24"/>
          <p:cNvCxnSpPr/>
          <p:nvPr/>
        </p:nvCxnSpPr>
        <p:spPr>
          <a:xfrm flipV="1">
            <a:off x="1289708" y="1563922"/>
            <a:ext cx="1657" cy="3391827"/>
          </a:xfrm>
          <a:prstGeom prst="straightConnector1">
            <a:avLst/>
          </a:prstGeom>
          <a:ln>
            <a:solidFill>
              <a:srgbClr val="9D7C46"/>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6" name="Oval 25"/>
          <p:cNvSpPr>
            <a:spLocks noChangeAspect="1"/>
          </p:cNvSpPr>
          <p:nvPr/>
        </p:nvSpPr>
        <p:spPr>
          <a:xfrm>
            <a:off x="1190092" y="2213863"/>
            <a:ext cx="199233" cy="201168"/>
          </a:xfrm>
          <a:prstGeom prst="ellipse">
            <a:avLst/>
          </a:prstGeom>
          <a:solidFill>
            <a:schemeClr val="bg1"/>
          </a:solidFill>
          <a:ln>
            <a:solidFill>
              <a:srgbClr val="9D7C4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Verdana"/>
              <a:ea typeface="+mn-ea"/>
              <a:cs typeface="+mn-cs"/>
            </a:endParaRPr>
          </a:p>
        </p:txBody>
      </p:sp>
      <p:sp>
        <p:nvSpPr>
          <p:cNvPr id="27" name="Oval 26"/>
          <p:cNvSpPr>
            <a:spLocks noChangeAspect="1"/>
          </p:cNvSpPr>
          <p:nvPr/>
        </p:nvSpPr>
        <p:spPr>
          <a:xfrm>
            <a:off x="1190092" y="2858441"/>
            <a:ext cx="199233" cy="201168"/>
          </a:xfrm>
          <a:prstGeom prst="ellipse">
            <a:avLst/>
          </a:prstGeom>
          <a:solidFill>
            <a:schemeClr val="bg1"/>
          </a:solidFill>
          <a:ln>
            <a:solidFill>
              <a:srgbClr val="9D7C4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Verdana"/>
              <a:ea typeface="+mn-ea"/>
              <a:cs typeface="+mn-cs"/>
            </a:endParaRPr>
          </a:p>
        </p:txBody>
      </p:sp>
      <p:sp>
        <p:nvSpPr>
          <p:cNvPr id="28" name="Oval 27"/>
          <p:cNvSpPr>
            <a:spLocks noChangeAspect="1"/>
          </p:cNvSpPr>
          <p:nvPr/>
        </p:nvSpPr>
        <p:spPr>
          <a:xfrm>
            <a:off x="1190092" y="3503019"/>
            <a:ext cx="199233" cy="201168"/>
          </a:xfrm>
          <a:prstGeom prst="ellipse">
            <a:avLst/>
          </a:prstGeom>
          <a:solidFill>
            <a:schemeClr val="bg1"/>
          </a:solidFill>
          <a:ln>
            <a:solidFill>
              <a:srgbClr val="9D7C4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Verdana"/>
              <a:ea typeface="+mn-ea"/>
              <a:cs typeface="+mn-cs"/>
            </a:endParaRPr>
          </a:p>
        </p:txBody>
      </p:sp>
      <p:sp>
        <p:nvSpPr>
          <p:cNvPr id="29" name="Oval 28"/>
          <p:cNvSpPr>
            <a:spLocks noChangeAspect="1"/>
          </p:cNvSpPr>
          <p:nvPr/>
        </p:nvSpPr>
        <p:spPr>
          <a:xfrm>
            <a:off x="1190092" y="4147597"/>
            <a:ext cx="199233" cy="201168"/>
          </a:xfrm>
          <a:prstGeom prst="ellipse">
            <a:avLst/>
          </a:prstGeom>
          <a:solidFill>
            <a:schemeClr val="bg1"/>
          </a:solidFill>
          <a:ln>
            <a:solidFill>
              <a:srgbClr val="9D7C4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Verdana"/>
              <a:ea typeface="+mn-ea"/>
              <a:cs typeface="+mn-cs"/>
            </a:endParaRPr>
          </a:p>
        </p:txBody>
      </p:sp>
      <p:sp>
        <p:nvSpPr>
          <p:cNvPr id="30" name="Oval 29"/>
          <p:cNvSpPr>
            <a:spLocks noChangeAspect="1"/>
          </p:cNvSpPr>
          <p:nvPr/>
        </p:nvSpPr>
        <p:spPr>
          <a:xfrm>
            <a:off x="1190092" y="4792177"/>
            <a:ext cx="199233" cy="201168"/>
          </a:xfrm>
          <a:prstGeom prst="ellipse">
            <a:avLst/>
          </a:prstGeom>
          <a:solidFill>
            <a:schemeClr val="bg1"/>
          </a:solidFill>
          <a:ln>
            <a:solidFill>
              <a:srgbClr val="9D7C4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Verdana"/>
              <a:ea typeface="+mn-ea"/>
              <a:cs typeface="+mn-cs"/>
            </a:endParaRPr>
          </a:p>
        </p:txBody>
      </p:sp>
      <p:sp>
        <p:nvSpPr>
          <p:cNvPr id="35" name="Rectangle 34"/>
          <p:cNvSpPr>
            <a:spLocks noChangeArrowheads="1"/>
          </p:cNvSpPr>
          <p:nvPr/>
        </p:nvSpPr>
        <p:spPr bwMode="auto">
          <a:xfrm>
            <a:off x="1416650" y="1525707"/>
            <a:ext cx="5549415" cy="3539430"/>
          </a:xfrm>
          <a:prstGeom prst="rect">
            <a:avLst/>
          </a:prstGeom>
          <a:noFill/>
          <a:ln>
            <a:noFill/>
          </a:ln>
          <a:extLst/>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1400" i="0" u="none" strike="noStrike" kern="1200" cap="none" spc="0" normalizeH="0" baseline="0" noProof="0" dirty="0" smtClean="0">
                <a:ln>
                  <a:noFill/>
                </a:ln>
                <a:solidFill>
                  <a:prstClr val="black"/>
                </a:solidFill>
                <a:effectLst/>
                <a:uLnTx/>
                <a:uFillTx/>
                <a:latin typeface="Georgia"/>
                <a:cs typeface="Georgia"/>
              </a:rPr>
              <a:t>Overview of the Resource Benchmarking Initiative</a:t>
            </a:r>
          </a:p>
          <a:p>
            <a:pPr marL="228600" marR="0" lvl="0" indent="-228600" algn="l" defTabSz="457200" rtl="0" eaLnBrk="1" fontAlgn="auto" latinLnBrk="0" hangingPunct="1">
              <a:lnSpc>
                <a:spcPct val="100000"/>
              </a:lnSpc>
              <a:spcBef>
                <a:spcPct val="0"/>
              </a:spcBef>
              <a:spcAft>
                <a:spcPts val="0"/>
              </a:spcAft>
              <a:buClrTx/>
              <a:buSzTx/>
              <a:buFontTx/>
              <a:buAutoNum type="arabicPeriod"/>
              <a:tabLst/>
              <a:defRPr/>
            </a:pPr>
            <a:endParaRPr kumimoji="0" lang="en-US" altLang="en-US" sz="1400" b="1" i="0" u="none" strike="noStrike" kern="1200" cap="none" spc="0" normalizeH="0" baseline="0" noProof="0" dirty="0" smtClean="0">
              <a:ln>
                <a:noFill/>
              </a:ln>
              <a:solidFill>
                <a:prstClr val="black"/>
              </a:solidFill>
              <a:effectLst/>
              <a:uLnTx/>
              <a:uFillTx/>
              <a:latin typeface="Georgia"/>
              <a:cs typeface="Georgia"/>
            </a:endParaRPr>
          </a:p>
          <a:p>
            <a:pPr marL="228600" marR="0" lvl="0" indent="-228600" algn="l" defTabSz="457200" rtl="0" eaLnBrk="1" fontAlgn="auto" latinLnBrk="0" hangingPunct="1">
              <a:lnSpc>
                <a:spcPct val="100000"/>
              </a:lnSpc>
              <a:spcBef>
                <a:spcPct val="0"/>
              </a:spcBef>
              <a:spcAft>
                <a:spcPts val="0"/>
              </a:spcAft>
              <a:buClrTx/>
              <a:buSzTx/>
              <a:buFontTx/>
              <a:buAutoNum type="arabicPeriod"/>
              <a:tabLst/>
              <a:defRPr/>
            </a:pPr>
            <a:endParaRPr kumimoji="0" lang="en-US" altLang="en-US" sz="1400" b="1" i="0" u="none" strike="noStrike" kern="1200" cap="none" spc="0" normalizeH="0" baseline="0" noProof="0" dirty="0">
              <a:ln>
                <a:noFill/>
              </a:ln>
              <a:solidFill>
                <a:prstClr val="black"/>
              </a:solidFill>
              <a:effectLst/>
              <a:uLnTx/>
              <a:uFillTx/>
              <a:latin typeface="Georgia"/>
              <a:cs typeface="Georgia"/>
            </a:endParaRPr>
          </a:p>
          <a:p>
            <a:pPr>
              <a:spcBef>
                <a:spcPct val="0"/>
              </a:spcBef>
              <a:defRPr/>
            </a:pPr>
            <a:r>
              <a:rPr lang="en-US" altLang="en-US" sz="1400" dirty="0" smtClean="0">
                <a:solidFill>
                  <a:prstClr val="black"/>
                </a:solidFill>
                <a:latin typeface="Georgia"/>
                <a:cs typeface="Georgia"/>
              </a:rPr>
              <a:t>Exploring patterns in spending and staffing levels</a:t>
            </a:r>
            <a:endParaRPr kumimoji="0" lang="en-US" altLang="en-US" sz="1400" b="0" i="0" u="none" strike="noStrike" kern="1200" cap="none" spc="0" normalizeH="0" baseline="0" noProof="0" dirty="0">
              <a:ln>
                <a:noFill/>
              </a:ln>
              <a:solidFill>
                <a:prstClr val="black"/>
              </a:solidFill>
              <a:effectLst/>
              <a:uLnTx/>
              <a:uFillTx/>
              <a:latin typeface="Georgia"/>
              <a:cs typeface="Georgia"/>
            </a:endParaRPr>
          </a:p>
          <a:p>
            <a:pPr marL="228600" marR="0" lvl="0" indent="-228600" algn="l" defTabSz="457200" rtl="0" eaLnBrk="1" fontAlgn="auto" latinLnBrk="0" hangingPunct="1">
              <a:lnSpc>
                <a:spcPct val="100000"/>
              </a:lnSpc>
              <a:spcBef>
                <a:spcPct val="0"/>
              </a:spcBef>
              <a:spcAft>
                <a:spcPts val="0"/>
              </a:spcAft>
              <a:buClrTx/>
              <a:buSzTx/>
              <a:buFontTx/>
              <a:buAutoNum type="arabicPeriod"/>
              <a:tabLst/>
              <a:defRPr/>
            </a:pPr>
            <a:endParaRPr kumimoji="0" lang="en-US" altLang="en-US" sz="1400" b="0" i="0" u="none" strike="noStrike" kern="1200" cap="none" spc="0" normalizeH="0" baseline="0" noProof="0" dirty="0">
              <a:ln>
                <a:noFill/>
              </a:ln>
              <a:solidFill>
                <a:prstClr val="black"/>
              </a:solidFill>
              <a:effectLst/>
              <a:uLnTx/>
              <a:uFillTx/>
              <a:latin typeface="Georgia"/>
              <a:cs typeface="Georgia"/>
            </a:endParaRPr>
          </a:p>
          <a:p>
            <a:pPr marR="0" lvl="0" algn="l" defTabSz="457200" rtl="0" eaLnBrk="1" fontAlgn="auto" latinLnBrk="0" hangingPunct="1">
              <a:lnSpc>
                <a:spcPct val="100000"/>
              </a:lnSpc>
              <a:spcBef>
                <a:spcPct val="0"/>
              </a:spcBef>
              <a:spcAft>
                <a:spcPts val="0"/>
              </a:spcAft>
              <a:buClrTx/>
              <a:buSzTx/>
              <a:tabLst/>
              <a:defRPr/>
            </a:pPr>
            <a:endParaRPr lang="en-US" altLang="en-US" sz="1400" dirty="0">
              <a:solidFill>
                <a:prstClr val="black"/>
              </a:solidFill>
              <a:latin typeface="Georgia"/>
              <a:cs typeface="Georgia"/>
            </a:endParaRPr>
          </a:p>
          <a:p>
            <a:pPr>
              <a:spcBef>
                <a:spcPct val="0"/>
              </a:spcBef>
              <a:defRPr/>
            </a:pPr>
            <a:r>
              <a:rPr lang="en-US" altLang="en-US" sz="1400" dirty="0" smtClean="0">
                <a:solidFill>
                  <a:prstClr val="black"/>
                </a:solidFill>
                <a:latin typeface="Georgia"/>
                <a:cs typeface="Georgia"/>
              </a:rPr>
              <a:t>Closer look at budget and headcount trends</a:t>
            </a:r>
            <a:endParaRPr lang="en-US" altLang="en-US" sz="1400" dirty="0">
              <a:solidFill>
                <a:prstClr val="black"/>
              </a:solidFill>
              <a:latin typeface="Georgia"/>
              <a:cs typeface="Georgia"/>
            </a:endParaRPr>
          </a:p>
          <a:p>
            <a:pPr marR="0" lvl="0" algn="l" defTabSz="457200" rtl="0" eaLnBrk="1" fontAlgn="auto" latinLnBrk="0" hangingPunct="1">
              <a:lnSpc>
                <a:spcPct val="100000"/>
              </a:lnSpc>
              <a:spcBef>
                <a:spcPct val="0"/>
              </a:spcBef>
              <a:spcAft>
                <a:spcPts val="0"/>
              </a:spcAft>
              <a:buClrTx/>
              <a:buSzTx/>
              <a:tabLst/>
              <a:defRPr/>
            </a:pPr>
            <a:endParaRPr kumimoji="0" lang="en-US" altLang="en-US" sz="1400" b="0" i="0" u="none" strike="noStrike" kern="1200" cap="none" spc="0" normalizeH="0" baseline="0" noProof="0" dirty="0" smtClean="0">
              <a:ln>
                <a:noFill/>
              </a:ln>
              <a:solidFill>
                <a:prstClr val="black"/>
              </a:solidFill>
              <a:effectLst/>
              <a:uLnTx/>
              <a:uFillTx/>
              <a:latin typeface="Georgia"/>
              <a:cs typeface="Georgia"/>
            </a:endParaRPr>
          </a:p>
          <a:p>
            <a:pPr marR="0" lvl="0" algn="l" defTabSz="457200" rtl="0" eaLnBrk="1" fontAlgn="auto" latinLnBrk="0" hangingPunct="1">
              <a:lnSpc>
                <a:spcPct val="100000"/>
              </a:lnSpc>
              <a:spcBef>
                <a:spcPct val="0"/>
              </a:spcBef>
              <a:spcAft>
                <a:spcPts val="0"/>
              </a:spcAft>
              <a:buClrTx/>
              <a:buSzTx/>
              <a:tabLst/>
              <a:defRPr/>
            </a:pPr>
            <a:endParaRPr kumimoji="0" lang="en-US" altLang="en-US" sz="1400" b="0" i="0" u="none" strike="noStrike" kern="1200" cap="none" spc="0" normalizeH="0" baseline="0" noProof="0" dirty="0">
              <a:ln>
                <a:noFill/>
              </a:ln>
              <a:solidFill>
                <a:prstClr val="black"/>
              </a:solidFill>
              <a:effectLst/>
              <a:uLnTx/>
              <a:uFillTx/>
              <a:latin typeface="Georgia"/>
              <a:cs typeface="Georgia"/>
            </a:endParaRPr>
          </a:p>
          <a:p>
            <a:pPr marL="0" marR="0" lvl="0" indent="0" algn="l" defTabSz="457200" rtl="0" eaLnBrk="1" fontAlgn="auto" latinLnBrk="0" hangingPunct="1">
              <a:lnSpc>
                <a:spcPct val="100000"/>
              </a:lnSpc>
              <a:spcBef>
                <a:spcPct val="0"/>
              </a:spcBef>
              <a:spcAft>
                <a:spcPts val="0"/>
              </a:spcAft>
              <a:buClrTx/>
              <a:buSzTx/>
              <a:buFontTx/>
              <a:buNone/>
              <a:tabLst/>
              <a:defRPr/>
            </a:pPr>
            <a:r>
              <a:rPr lang="en-US" altLang="en-US" sz="1400" dirty="0" smtClean="0">
                <a:solidFill>
                  <a:prstClr val="black"/>
                </a:solidFill>
                <a:latin typeface="Georgia"/>
                <a:cs typeface="Georgia"/>
              </a:rPr>
              <a:t>Long-term </a:t>
            </a:r>
            <a:r>
              <a:rPr kumimoji="0" lang="en-US" altLang="en-US" sz="1400" b="0" i="0" u="none" strike="noStrike" kern="1200" cap="none" spc="0" normalizeH="0" baseline="0" noProof="0" dirty="0" smtClean="0">
                <a:ln>
                  <a:noFill/>
                </a:ln>
                <a:solidFill>
                  <a:prstClr val="black"/>
                </a:solidFill>
                <a:effectLst/>
                <a:uLnTx/>
                <a:uFillTx/>
                <a:latin typeface="Georgia"/>
                <a:cs typeface="Georgia"/>
              </a:rPr>
              <a:t>investment </a:t>
            </a:r>
            <a:r>
              <a:rPr lang="en-US" altLang="en-US" sz="1400" noProof="0" dirty="0" smtClean="0">
                <a:solidFill>
                  <a:prstClr val="black"/>
                </a:solidFill>
                <a:latin typeface="Georgia"/>
                <a:cs typeface="Georgia"/>
              </a:rPr>
              <a:t>p</a:t>
            </a:r>
            <a:r>
              <a:rPr kumimoji="0" lang="en-US" altLang="en-US" sz="1400" b="0" i="0" u="none" strike="noStrike" kern="1200" cap="none" spc="0" normalizeH="0" baseline="0" noProof="0" dirty="0" smtClean="0">
                <a:ln>
                  <a:noFill/>
                </a:ln>
                <a:solidFill>
                  <a:prstClr val="black"/>
                </a:solidFill>
                <a:effectLst/>
                <a:uLnTx/>
                <a:uFillTx/>
                <a:latin typeface="Georgia"/>
                <a:cs typeface="Georgia"/>
              </a:rPr>
              <a:t>riorities</a:t>
            </a:r>
          </a:p>
          <a:p>
            <a:pPr marL="228600" marR="0" lvl="0" indent="-228600" algn="l" defTabSz="457200" rtl="0" eaLnBrk="1" fontAlgn="auto" latinLnBrk="0" hangingPunct="1">
              <a:lnSpc>
                <a:spcPct val="100000"/>
              </a:lnSpc>
              <a:spcBef>
                <a:spcPct val="0"/>
              </a:spcBef>
              <a:spcAft>
                <a:spcPts val="0"/>
              </a:spcAft>
              <a:buClrTx/>
              <a:buSzTx/>
              <a:buFontTx/>
              <a:buAutoNum type="arabicPeriod"/>
              <a:tabLst/>
              <a:defRPr/>
            </a:pPr>
            <a:endParaRPr kumimoji="0" lang="en-US" altLang="en-US" sz="1400" b="0" i="0" u="none" strike="noStrike" kern="1200" cap="none" spc="0" normalizeH="0" baseline="0" noProof="0" dirty="0" smtClean="0">
              <a:ln>
                <a:noFill/>
              </a:ln>
              <a:solidFill>
                <a:prstClr val="black"/>
              </a:solidFill>
              <a:effectLst/>
              <a:uLnTx/>
              <a:uFillTx/>
              <a:latin typeface="Georgia"/>
              <a:cs typeface="Georgia"/>
            </a:endParaRPr>
          </a:p>
          <a:p>
            <a:pPr marL="228600" marR="0" lvl="0" indent="-228600" algn="l" defTabSz="457200" rtl="0" eaLnBrk="1" fontAlgn="auto" latinLnBrk="0" hangingPunct="1">
              <a:lnSpc>
                <a:spcPct val="100000"/>
              </a:lnSpc>
              <a:spcBef>
                <a:spcPct val="0"/>
              </a:spcBef>
              <a:spcAft>
                <a:spcPts val="0"/>
              </a:spcAft>
              <a:buClrTx/>
              <a:buSzTx/>
              <a:buFontTx/>
              <a:buAutoNum type="arabicPeriod"/>
              <a:tabLst/>
              <a:defRPr/>
            </a:pPr>
            <a:endParaRPr kumimoji="0" lang="en-US" altLang="en-US" sz="1400" b="0" i="0" u="none" strike="noStrike" kern="1200" cap="none" spc="0" normalizeH="0" baseline="0" noProof="0" dirty="0">
              <a:ln>
                <a:noFill/>
              </a:ln>
              <a:solidFill>
                <a:prstClr val="black"/>
              </a:solidFill>
              <a:effectLst/>
              <a:uLnTx/>
              <a:uFillTx/>
              <a:latin typeface="Georgia"/>
              <a:cs typeface="Georgia"/>
            </a:endParaRPr>
          </a:p>
          <a:p>
            <a:pPr marR="0" lvl="0" algn="l" defTabSz="457200" rtl="0" eaLnBrk="1" fontAlgn="auto" latinLnBrk="0" hangingPunct="1">
              <a:lnSpc>
                <a:spcPct val="100000"/>
              </a:lnSpc>
              <a:spcBef>
                <a:spcPct val="0"/>
              </a:spcBef>
              <a:spcAft>
                <a:spcPts val="0"/>
              </a:spcAft>
              <a:buClrTx/>
              <a:buSzTx/>
              <a:tabLst/>
              <a:defRPr/>
            </a:pPr>
            <a:r>
              <a:rPr kumimoji="0" lang="en-US" altLang="en-US" sz="1400" b="0" i="0" u="none" strike="noStrike" kern="1200" cap="none" spc="0" normalizeH="0" baseline="0" noProof="0" dirty="0" smtClean="0">
                <a:ln>
                  <a:noFill/>
                </a:ln>
                <a:solidFill>
                  <a:prstClr val="black"/>
                </a:solidFill>
                <a:effectLst/>
                <a:uLnTx/>
                <a:uFillTx/>
                <a:latin typeface="Georgia"/>
                <a:cs typeface="Georgia"/>
              </a:rPr>
              <a:t>Takeaways from</a:t>
            </a:r>
            <a:r>
              <a:rPr kumimoji="0" lang="en-US" altLang="en-US" sz="1400" b="0" i="0" u="none" strike="noStrike" kern="1200" cap="none" spc="0" normalizeH="0" noProof="0" dirty="0" smtClean="0">
                <a:ln>
                  <a:noFill/>
                </a:ln>
                <a:solidFill>
                  <a:prstClr val="black"/>
                </a:solidFill>
                <a:effectLst/>
                <a:uLnTx/>
                <a:uFillTx/>
                <a:latin typeface="Georgia"/>
                <a:cs typeface="Georgia"/>
              </a:rPr>
              <a:t> the initiative</a:t>
            </a:r>
            <a:endParaRPr kumimoji="0" lang="en-US" altLang="en-US" sz="1400" b="0" i="0" u="none" strike="noStrike" kern="1200" cap="none" spc="0" normalizeH="0" baseline="0" noProof="0" dirty="0" smtClean="0">
              <a:ln>
                <a:noFill/>
              </a:ln>
              <a:solidFill>
                <a:prstClr val="black"/>
              </a:solidFill>
              <a:effectLst/>
              <a:uLnTx/>
              <a:uFillTx/>
              <a:latin typeface="Georgia"/>
              <a:cs typeface="Georgia"/>
            </a:endParaRPr>
          </a:p>
          <a:p>
            <a:pPr marR="0" lvl="0" algn="l" defTabSz="457200" rtl="0" eaLnBrk="1" fontAlgn="auto" latinLnBrk="0" hangingPunct="1">
              <a:lnSpc>
                <a:spcPct val="100000"/>
              </a:lnSpc>
              <a:spcBef>
                <a:spcPct val="0"/>
              </a:spcBef>
              <a:spcAft>
                <a:spcPts val="0"/>
              </a:spcAft>
              <a:buClrTx/>
              <a:buSzTx/>
              <a:tabLst/>
              <a:defRPr/>
            </a:pPr>
            <a:endParaRPr kumimoji="0" lang="en-US" altLang="en-US" sz="1400" b="0" i="0" u="none" strike="noStrike" kern="1200" cap="none" spc="0" normalizeH="0" baseline="0" noProof="0" dirty="0" smtClean="0">
              <a:ln>
                <a:noFill/>
              </a:ln>
              <a:solidFill>
                <a:prstClr val="black"/>
              </a:solidFill>
              <a:effectLst/>
              <a:uLnTx/>
              <a:uFillTx/>
              <a:latin typeface="Georgia"/>
              <a:cs typeface="Georgia"/>
            </a:endParaRPr>
          </a:p>
          <a:p>
            <a:pPr marL="228600" marR="0" lvl="0" indent="-228600" algn="l" defTabSz="457200" rtl="0" eaLnBrk="1" fontAlgn="auto" latinLnBrk="0" hangingPunct="1">
              <a:lnSpc>
                <a:spcPct val="100000"/>
              </a:lnSpc>
              <a:spcBef>
                <a:spcPct val="0"/>
              </a:spcBef>
              <a:spcAft>
                <a:spcPts val="0"/>
              </a:spcAft>
              <a:buClrTx/>
              <a:buSzTx/>
              <a:buFontTx/>
              <a:buAutoNum type="arabicPeriod"/>
              <a:tabLst/>
              <a:defRPr/>
            </a:pPr>
            <a:endParaRPr kumimoji="0" lang="en-US" altLang="en-US" sz="1400" b="0" i="0" u="none" strike="noStrike" kern="1200" cap="none" spc="0" normalizeH="0" baseline="0" noProof="0" dirty="0">
              <a:ln>
                <a:noFill/>
              </a:ln>
              <a:solidFill>
                <a:prstClr val="black"/>
              </a:solidFill>
              <a:effectLst/>
              <a:uLnTx/>
              <a:uFillTx/>
              <a:latin typeface="Georgia"/>
              <a:cs typeface="Georgia"/>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dirty="0" smtClean="0">
                <a:ln>
                  <a:noFill/>
                </a:ln>
                <a:solidFill>
                  <a:prstClr val="black"/>
                </a:solidFill>
                <a:effectLst/>
                <a:uLnTx/>
                <a:uFillTx/>
                <a:latin typeface="Georgia"/>
                <a:cs typeface="Georgia"/>
              </a:rPr>
              <a:t>Question and answer</a:t>
            </a:r>
            <a:endParaRPr kumimoji="0" lang="en-US" altLang="en-US" sz="1400" b="0" i="0" u="none" strike="noStrike" kern="1200" cap="none" spc="0" normalizeH="0" baseline="0" noProof="0" dirty="0">
              <a:ln>
                <a:noFill/>
              </a:ln>
              <a:solidFill>
                <a:prstClr val="black"/>
              </a:solidFill>
              <a:effectLst/>
              <a:uLnTx/>
              <a:uFillTx/>
              <a:latin typeface="Georgia"/>
              <a:cs typeface="Georgia"/>
            </a:endParaRPr>
          </a:p>
        </p:txBody>
      </p:sp>
      <p:sp>
        <p:nvSpPr>
          <p:cNvPr id="36" name="Oval 35"/>
          <p:cNvSpPr>
            <a:spLocks noChangeAspect="1"/>
          </p:cNvSpPr>
          <p:nvPr/>
        </p:nvSpPr>
        <p:spPr>
          <a:xfrm>
            <a:off x="1190092" y="1569285"/>
            <a:ext cx="199233" cy="201168"/>
          </a:xfrm>
          <a:prstGeom prst="ellipse">
            <a:avLst/>
          </a:prstGeom>
          <a:solidFill>
            <a:srgbClr val="9F7E49"/>
          </a:solidFill>
          <a:ln>
            <a:solidFill>
              <a:srgbClr val="9D7C4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Verdana"/>
              <a:ea typeface="+mn-ea"/>
              <a:cs typeface="+mn-cs"/>
            </a:endParaRPr>
          </a:p>
        </p:txBody>
      </p:sp>
      <p:sp>
        <p:nvSpPr>
          <p:cNvPr id="19" name="Text Placeholder 18"/>
          <p:cNvSpPr txBox="1">
            <a:spLocks/>
          </p:cNvSpPr>
          <p:nvPr/>
        </p:nvSpPr>
        <p:spPr bwMode="auto">
          <a:xfrm>
            <a:off x="404808" y="6432767"/>
            <a:ext cx="7413630"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spcAft>
                <a:spcPts val="600"/>
              </a:spcAft>
              <a:buNone/>
              <a:defRPr/>
            </a:pPr>
            <a:endParaRPr lang="en-US" sz="700" dirty="0">
              <a:latin typeface="Georgia"/>
              <a:cs typeface="Georgia"/>
            </a:endParaRPr>
          </a:p>
          <a:p>
            <a:pPr marL="0" indent="0">
              <a:lnSpc>
                <a:spcPct val="110000"/>
              </a:lnSpc>
              <a:spcBef>
                <a:spcPts val="0"/>
              </a:spcBef>
              <a:spcAft>
                <a:spcPts val="600"/>
              </a:spcAft>
              <a:buNone/>
              <a:defRPr/>
            </a:pPr>
            <a:r>
              <a:rPr lang="en-US" sz="700" dirty="0">
                <a:latin typeface="Georgia"/>
                <a:cs typeface="Georgia"/>
              </a:rPr>
              <a:t>© National Journal 2017</a:t>
            </a:r>
          </a:p>
        </p:txBody>
      </p:sp>
      <p:sp>
        <p:nvSpPr>
          <p:cNvPr id="22" name="TextBox 21"/>
          <p:cNvSpPr txBox="1"/>
          <p:nvPr/>
        </p:nvSpPr>
        <p:spPr>
          <a:xfrm>
            <a:off x="8763000" y="6581775"/>
            <a:ext cx="235962" cy="215444"/>
          </a:xfrm>
          <a:prstGeom prst="rect">
            <a:avLst/>
          </a:prstGeom>
          <a:noFill/>
        </p:spPr>
        <p:txBody>
          <a:bodyPr wrap="none">
            <a:spAutoFit/>
          </a:bodyPr>
          <a:lstStyle/>
          <a:p>
            <a:pPr>
              <a:defRPr/>
            </a:pPr>
            <a:fld id="{CDD1FD3D-EC92-964C-83BE-0FE51D50B3C5}" type="slidenum">
              <a:rPr lang="en-US" sz="800">
                <a:solidFill>
                  <a:schemeClr val="tx1">
                    <a:lumMod val="50000"/>
                    <a:lumOff val="50000"/>
                  </a:schemeClr>
                </a:solidFill>
                <a:latin typeface="Georgia" panose="02040502050405020303" pitchFamily="18" charset="0"/>
                <a:cs typeface="Arial" charset="0"/>
              </a:rPr>
              <a:pPr>
                <a:defRPr/>
              </a:pPr>
              <a:t>2</a:t>
            </a:fld>
            <a:endParaRPr lang="en-US" sz="800" dirty="0">
              <a:solidFill>
                <a:schemeClr val="tx1">
                  <a:lumMod val="50000"/>
                  <a:lumOff val="50000"/>
                </a:schemeClr>
              </a:solidFill>
              <a:latin typeface="Georgia" panose="02040502050405020303" pitchFamily="18" charset="0"/>
              <a:cs typeface="Arial" charset="0"/>
            </a:endParaRPr>
          </a:p>
        </p:txBody>
      </p:sp>
      <p:pic>
        <p:nvPicPr>
          <p:cNvPr id="33" name="Picture 32" descr="Logo-NJ-leadership_counci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5983" y="156463"/>
            <a:ext cx="2263332" cy="347386"/>
          </a:xfrm>
          <a:prstGeom prst="rect">
            <a:avLst/>
          </a:prstGeom>
        </p:spPr>
      </p:pic>
      <p:sp>
        <p:nvSpPr>
          <p:cNvPr id="34" name="TextBox 33"/>
          <p:cNvSpPr txBox="1"/>
          <p:nvPr/>
        </p:nvSpPr>
        <p:spPr>
          <a:xfrm>
            <a:off x="226272" y="245329"/>
            <a:ext cx="5008267" cy="138499"/>
          </a:xfrm>
          <a:prstGeom prst="rect">
            <a:avLst/>
          </a:prstGeom>
          <a:noFill/>
        </p:spPr>
        <p:txBody>
          <a:bodyPr wrap="square" bIns="0" rtlCol="0" anchor="b" anchorCtr="0">
            <a:spAutoFit/>
          </a:bodyPr>
          <a:lstStyle>
            <a:defPPr>
              <a:defRPr lang="en-US"/>
            </a:defPPr>
            <a:lvl1pPr>
              <a:defRPr sz="600" b="1" cap="all">
                <a:solidFill>
                  <a:srgbClr val="595959"/>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Resource benchmarking webinar</a:t>
            </a:r>
            <a:endParaRPr lang="en-US" dirty="0"/>
          </a:p>
        </p:txBody>
      </p:sp>
    </p:spTree>
    <p:extLst>
      <p:ext uri="{BB962C8B-B14F-4D97-AF65-F5344CB8AC3E}">
        <p14:creationId xmlns:p14="http://schemas.microsoft.com/office/powerpoint/2010/main" val="23603752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6272" y="691135"/>
            <a:ext cx="8689128" cy="369332"/>
          </a:xfrm>
        </p:spPr>
        <p:txBody>
          <a:bodyPr vert="horz" lIns="91440" tIns="45720" rIns="91440" bIns="45720" rtlCol="0" anchor="b">
            <a:noAutofit/>
          </a:bodyPr>
          <a:lstStyle/>
          <a:p>
            <a:r>
              <a:rPr lang="en-US" dirty="0" smtClean="0">
                <a:ea typeface="MS PGothic" charset="0"/>
              </a:rPr>
              <a:t>What’s the frequency?</a:t>
            </a:r>
            <a:endParaRPr lang="en-US" dirty="0">
              <a:ea typeface="MS PGothic" charset="0"/>
            </a:endParaRPr>
          </a:p>
        </p:txBody>
      </p:sp>
      <p:sp>
        <p:nvSpPr>
          <p:cNvPr id="5" name="TextBox 4"/>
          <p:cNvSpPr txBox="1"/>
          <p:nvPr/>
        </p:nvSpPr>
        <p:spPr>
          <a:xfrm>
            <a:off x="8763000" y="6581775"/>
            <a:ext cx="242374" cy="215444"/>
          </a:xfrm>
          <a:prstGeom prst="rect">
            <a:avLst/>
          </a:prstGeom>
          <a:noFill/>
        </p:spPr>
        <p:txBody>
          <a:bodyPr wrap="none">
            <a:spAutoFit/>
          </a:bodyPr>
          <a:lstStyle/>
          <a:p>
            <a:pPr>
              <a:defRPr/>
            </a:pPr>
            <a:fld id="{CDD1FD3D-EC92-964C-83BE-0FE51D50B3C5}" type="slidenum">
              <a:rPr lang="en-US" sz="800">
                <a:solidFill>
                  <a:schemeClr val="tx1">
                    <a:lumMod val="50000"/>
                    <a:lumOff val="50000"/>
                  </a:schemeClr>
                </a:solidFill>
                <a:latin typeface="Georgia" panose="02040502050405020303" pitchFamily="18" charset="0"/>
                <a:cs typeface="Arial" charset="0"/>
              </a:rPr>
              <a:pPr>
                <a:defRPr/>
              </a:pPr>
              <a:t>20</a:t>
            </a:fld>
            <a:endParaRPr lang="en-US" sz="800" dirty="0">
              <a:solidFill>
                <a:schemeClr val="tx1">
                  <a:lumMod val="50000"/>
                  <a:lumOff val="50000"/>
                </a:schemeClr>
              </a:solidFill>
              <a:latin typeface="Georgia" panose="02040502050405020303" pitchFamily="18" charset="0"/>
              <a:cs typeface="Arial" charset="0"/>
            </a:endParaRPr>
          </a:p>
        </p:txBody>
      </p:sp>
      <p:graphicFrame>
        <p:nvGraphicFramePr>
          <p:cNvPr id="6" name="Chart 5"/>
          <p:cNvGraphicFramePr>
            <a:graphicFrameLocks/>
          </p:cNvGraphicFramePr>
          <p:nvPr>
            <p:extLst>
              <p:ext uri="{D42A27DB-BD31-4B8C-83A1-F6EECF244321}">
                <p14:modId xmlns:p14="http://schemas.microsoft.com/office/powerpoint/2010/main" val="3078464496"/>
              </p:ext>
            </p:extLst>
          </p:nvPr>
        </p:nvGraphicFramePr>
        <p:xfrm>
          <a:off x="415255" y="1757199"/>
          <a:ext cx="4114800" cy="4343400"/>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p:cNvSpPr>
            <a:spLocks noChangeArrowheads="1"/>
          </p:cNvSpPr>
          <p:nvPr/>
        </p:nvSpPr>
        <p:spPr bwMode="auto">
          <a:xfrm>
            <a:off x="226272" y="1053011"/>
            <a:ext cx="8229600" cy="246221"/>
          </a:xfrm>
          <a:prstGeom prst="rect">
            <a:avLst/>
          </a:prstGeom>
          <a:noFill/>
          <a:ln>
            <a:noFill/>
          </a:ln>
          <a:extLst/>
        </p:spPr>
        <p:txBody>
          <a:bodyPr>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buFontTx/>
              <a:buNone/>
              <a:defRPr/>
            </a:pPr>
            <a:r>
              <a:rPr lang="en-US" altLang="en-US" sz="1000" b="1" dirty="0" smtClean="0">
                <a:solidFill>
                  <a:srgbClr val="8D744B"/>
                </a:solidFill>
              </a:rPr>
              <a:t>Associations formally updating leadership more often than their corporate peers</a:t>
            </a:r>
            <a:endParaRPr lang="en-US" altLang="en-US" sz="1000" b="1" dirty="0">
              <a:solidFill>
                <a:srgbClr val="8D744B"/>
              </a:solidFill>
            </a:endParaRPr>
          </a:p>
        </p:txBody>
      </p:sp>
      <p:graphicFrame>
        <p:nvGraphicFramePr>
          <p:cNvPr id="12" name="Chart 11"/>
          <p:cNvGraphicFramePr>
            <a:graphicFrameLocks/>
          </p:cNvGraphicFramePr>
          <p:nvPr>
            <p:extLst>
              <p:ext uri="{D42A27DB-BD31-4B8C-83A1-F6EECF244321}">
                <p14:modId xmlns:p14="http://schemas.microsoft.com/office/powerpoint/2010/main" val="541104383"/>
              </p:ext>
            </p:extLst>
          </p:nvPr>
        </p:nvGraphicFramePr>
        <p:xfrm>
          <a:off x="4769387" y="1757199"/>
          <a:ext cx="4114800" cy="4343400"/>
        </p:xfrm>
        <a:graphic>
          <a:graphicData uri="http://schemas.openxmlformats.org/drawingml/2006/chart">
            <c:chart xmlns:c="http://schemas.openxmlformats.org/drawingml/2006/chart" xmlns:r="http://schemas.openxmlformats.org/officeDocument/2006/relationships" r:id="rId3"/>
          </a:graphicData>
        </a:graphic>
      </p:graphicFrame>
      <p:pic>
        <p:nvPicPr>
          <p:cNvPr id="21" name="Picture 2" descr="https://d30y9cdsu7xlg0.cloudfront.net/png/1133180-200.png"/>
          <p:cNvPicPr>
            <a:picLocks noChangeAspect="1" noChangeArrowheads="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507670" y="2437474"/>
            <a:ext cx="175365" cy="17536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https://d30y9cdsu7xlg0.cloudfront.net/png/15997-200.png"/>
          <p:cNvPicPr>
            <a:picLocks noChangeAspect="1" noChangeArrowheads="1"/>
          </p:cNvPicPr>
          <p:nvPr/>
        </p:nvPicPr>
        <p:blipFill>
          <a:blip r:embed="rId5">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186840" y="2447996"/>
            <a:ext cx="154321" cy="15432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https://d30y9cdsu7xlg0.cloudfront.net/png/739423-200.png"/>
          <p:cNvPicPr>
            <a:picLocks noChangeAspect="1" noChangeArrowheads="1"/>
          </p:cNvPicPr>
          <p:nvPr/>
        </p:nvPicPr>
        <p:blipFill>
          <a:blip r:embed="rId6">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844966" y="2419937"/>
            <a:ext cx="210437" cy="210437"/>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2" descr="https://d30y9cdsu7xlg0.cloudfront.net/png/1203750-200.png"/>
          <p:cNvPicPr>
            <a:picLocks noChangeAspect="1" noChangeArrowheads="1"/>
          </p:cNvPicPr>
          <p:nvPr/>
        </p:nvPicPr>
        <p:blipFill>
          <a:blip r:embed="rId7">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308522" y="2402401"/>
            <a:ext cx="245510" cy="24551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8" descr="https://d30y9cdsu7xlg0.cloudfront.net/png/132877-200.png"/>
          <p:cNvPicPr>
            <a:picLocks noChangeAspect="1" noChangeArrowheads="1"/>
          </p:cNvPicPr>
          <p:nvPr/>
        </p:nvPicPr>
        <p:blipFill>
          <a:blip r:embed="rId8">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59208" y="2402401"/>
            <a:ext cx="245510" cy="24551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https://d30y9cdsu7xlg0.cloudfront.net/png/5613-200.png"/>
          <p:cNvPicPr>
            <a:picLocks noChangeAspect="1" noChangeArrowheads="1"/>
          </p:cNvPicPr>
          <p:nvPr/>
        </p:nvPicPr>
        <p:blipFill>
          <a:blip r:embed="rId9">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848878" y="2380685"/>
            <a:ext cx="280583" cy="280583"/>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6" descr="https://d30y9cdsu7xlg0.cloudfront.net/png/739423-200.png"/>
          <p:cNvPicPr>
            <a:picLocks noChangeAspect="1" noChangeArrowheads="1"/>
          </p:cNvPicPr>
          <p:nvPr/>
        </p:nvPicPr>
        <p:blipFill>
          <a:blip r:embed="rId6">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14393" y="2415758"/>
            <a:ext cx="210438" cy="210437"/>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2" descr="https://d30y9cdsu7xlg0.cloudfront.net/png/1203750-200.png"/>
          <p:cNvPicPr>
            <a:picLocks noChangeAspect="1" noChangeArrowheads="1"/>
          </p:cNvPicPr>
          <p:nvPr/>
        </p:nvPicPr>
        <p:blipFill>
          <a:blip r:embed="rId7">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59025" y="2398221"/>
            <a:ext cx="245510" cy="24551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8" descr="https://d30y9cdsu7xlg0.cloudfront.net/png/132877-200.png"/>
          <p:cNvPicPr>
            <a:picLocks noChangeAspect="1" noChangeArrowheads="1"/>
          </p:cNvPicPr>
          <p:nvPr/>
        </p:nvPicPr>
        <p:blipFill>
          <a:blip r:embed="rId8">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069173" y="2398221"/>
            <a:ext cx="245510" cy="24551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descr="Logo-NJ-leadership_council.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735983" y="156463"/>
            <a:ext cx="2263332" cy="347386"/>
          </a:xfrm>
          <a:prstGeom prst="rect">
            <a:avLst/>
          </a:prstGeom>
        </p:spPr>
      </p:pic>
      <p:sp>
        <p:nvSpPr>
          <p:cNvPr id="29" name="Text Placeholder 18"/>
          <p:cNvSpPr txBox="1">
            <a:spLocks/>
          </p:cNvSpPr>
          <p:nvPr/>
        </p:nvSpPr>
        <p:spPr bwMode="auto">
          <a:xfrm>
            <a:off x="404808" y="6422607"/>
            <a:ext cx="7413630"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dirty="0">
                <a:latin typeface="Georgia"/>
                <a:cs typeface="Georgia"/>
              </a:rPr>
              <a:t>Source: </a:t>
            </a:r>
            <a:r>
              <a:rPr lang="en-US" sz="700" dirty="0" smtClean="0">
                <a:latin typeface="Georgia"/>
                <a:cs typeface="Georgia"/>
              </a:rPr>
              <a:t>Government Affairs Resource Benchmarking </a:t>
            </a:r>
            <a:r>
              <a:rPr lang="en-US" sz="700" dirty="0">
                <a:latin typeface="Georgia"/>
                <a:cs typeface="Georgia"/>
              </a:rPr>
              <a:t>2017; National Journal research and analysis.</a:t>
            </a:r>
          </a:p>
        </p:txBody>
      </p:sp>
      <p:sp>
        <p:nvSpPr>
          <p:cNvPr id="30" name="Text Placeholder 18"/>
          <p:cNvSpPr txBox="1">
            <a:spLocks/>
          </p:cNvSpPr>
          <p:nvPr/>
        </p:nvSpPr>
        <p:spPr bwMode="auto">
          <a:xfrm>
            <a:off x="404808" y="6432767"/>
            <a:ext cx="7413630"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spcAft>
                <a:spcPts val="600"/>
              </a:spcAft>
              <a:buNone/>
              <a:defRPr/>
            </a:pPr>
            <a:endParaRPr lang="en-US" sz="700" dirty="0">
              <a:latin typeface="Georgia"/>
              <a:cs typeface="Georgia"/>
            </a:endParaRPr>
          </a:p>
          <a:p>
            <a:pPr marL="0" indent="0">
              <a:lnSpc>
                <a:spcPct val="110000"/>
              </a:lnSpc>
              <a:spcBef>
                <a:spcPts val="0"/>
              </a:spcBef>
              <a:spcAft>
                <a:spcPts val="600"/>
              </a:spcAft>
              <a:buNone/>
              <a:defRPr/>
            </a:pPr>
            <a:r>
              <a:rPr lang="en-US" sz="700" dirty="0">
                <a:latin typeface="Georgia"/>
                <a:cs typeface="Georgia"/>
              </a:rPr>
              <a:t>© National Journal 2017</a:t>
            </a:r>
          </a:p>
        </p:txBody>
      </p:sp>
      <p:sp>
        <p:nvSpPr>
          <p:cNvPr id="20" name="TextBox 19"/>
          <p:cNvSpPr txBox="1"/>
          <p:nvPr/>
        </p:nvSpPr>
        <p:spPr>
          <a:xfrm>
            <a:off x="226272" y="245329"/>
            <a:ext cx="5008267" cy="138499"/>
          </a:xfrm>
          <a:prstGeom prst="rect">
            <a:avLst/>
          </a:prstGeom>
          <a:noFill/>
        </p:spPr>
        <p:txBody>
          <a:bodyPr wrap="square" bIns="0" rtlCol="0" anchor="b" anchorCtr="0">
            <a:spAutoFit/>
          </a:bodyPr>
          <a:lstStyle/>
          <a:p>
            <a:r>
              <a:rPr lang="en-US" sz="600" b="1" cap="all" dirty="0" smtClean="0">
                <a:solidFill>
                  <a:srgbClr val="595959"/>
                </a:solidFill>
                <a:latin typeface="Verdana" panose="020B0604030504040204" pitchFamily="34" charset="0"/>
                <a:ea typeface="Verdana" panose="020B0604030504040204" pitchFamily="34" charset="0"/>
                <a:cs typeface="Verdana" panose="020B0604030504040204" pitchFamily="34" charset="0"/>
              </a:rPr>
              <a:t>Closer Look – Performance Management</a:t>
            </a:r>
            <a:endParaRPr lang="en-US" sz="600" b="1" cap="all" dirty="0">
              <a:solidFill>
                <a:srgbClr val="595959"/>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3539361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p:cNvSpPr txBox="1">
            <a:spLocks/>
          </p:cNvSpPr>
          <p:nvPr/>
        </p:nvSpPr>
        <p:spPr>
          <a:xfrm>
            <a:off x="327872" y="691135"/>
            <a:ext cx="8689128" cy="369332"/>
          </a:xfrm>
          <a:prstGeom prst="rect">
            <a:avLst/>
          </a:prstGeom>
        </p:spPr>
        <p:txBody>
          <a:bodyPr vert="horz" lIns="91440" tIns="45720" rIns="91440" bIns="45720" rtlCol="0" anchor="b">
            <a:normAutofit fontScale="97500" lnSpcReduction="10000"/>
          </a:bodyPr>
          <a:lstStyle>
            <a:lvl1pPr algn="l" defTabSz="914400" rtl="0" eaLnBrk="1" latinLnBrk="0" hangingPunct="1">
              <a:spcBef>
                <a:spcPct val="0"/>
              </a:spcBef>
              <a:buNone/>
              <a:defRPr sz="2000" b="1" i="0" kern="1200" cap="none" baseline="0">
                <a:solidFill>
                  <a:schemeClr val="tx1"/>
                </a:solidFill>
                <a:latin typeface="Georgia" panose="02040502050405020303" pitchFamily="18" charset="0"/>
                <a:ea typeface="+mj-ea"/>
                <a:cs typeface="+mj-cs"/>
              </a:defRPr>
            </a:lvl1pPr>
          </a:lstStyle>
          <a:p>
            <a:pPr fontAlgn="auto">
              <a:spcAft>
                <a:spcPts val="0"/>
              </a:spcAft>
            </a:pPr>
            <a:r>
              <a:rPr lang="en-US" dirty="0" smtClean="0"/>
              <a:t>National Journal support for your policy / politics updates</a:t>
            </a:r>
            <a:endParaRPr lang="en-US" dirty="0"/>
          </a:p>
        </p:txBody>
      </p:sp>
      <p:sp>
        <p:nvSpPr>
          <p:cNvPr id="26" name="Text Placeholder 18"/>
          <p:cNvSpPr txBox="1">
            <a:spLocks/>
          </p:cNvSpPr>
          <p:nvPr/>
        </p:nvSpPr>
        <p:spPr bwMode="auto">
          <a:xfrm>
            <a:off x="404808" y="6422607"/>
            <a:ext cx="7413630"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dirty="0">
                <a:latin typeface="Georgia"/>
                <a:cs typeface="Georgia"/>
              </a:rPr>
              <a:t>Source: </a:t>
            </a:r>
            <a:r>
              <a:rPr lang="en-US" sz="700" dirty="0" smtClean="0">
                <a:latin typeface="Georgia"/>
                <a:cs typeface="Georgia"/>
              </a:rPr>
              <a:t>Government Affairs Resource Benchmarking </a:t>
            </a:r>
            <a:r>
              <a:rPr lang="en-US" sz="700" dirty="0">
                <a:latin typeface="Georgia"/>
                <a:cs typeface="Georgia"/>
              </a:rPr>
              <a:t>2017; National Journal research and analysis.</a:t>
            </a:r>
          </a:p>
        </p:txBody>
      </p:sp>
      <p:sp>
        <p:nvSpPr>
          <p:cNvPr id="27" name="Text Placeholder 18"/>
          <p:cNvSpPr txBox="1">
            <a:spLocks/>
          </p:cNvSpPr>
          <p:nvPr/>
        </p:nvSpPr>
        <p:spPr bwMode="auto">
          <a:xfrm>
            <a:off x="404808" y="6432767"/>
            <a:ext cx="7413630"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spcAft>
                <a:spcPts val="600"/>
              </a:spcAft>
              <a:buNone/>
              <a:defRPr/>
            </a:pPr>
            <a:endParaRPr lang="en-US" sz="700" dirty="0">
              <a:latin typeface="Georgia"/>
              <a:cs typeface="Georgia"/>
            </a:endParaRPr>
          </a:p>
          <a:p>
            <a:pPr marL="0" indent="0">
              <a:lnSpc>
                <a:spcPct val="110000"/>
              </a:lnSpc>
              <a:spcBef>
                <a:spcPts val="0"/>
              </a:spcBef>
              <a:spcAft>
                <a:spcPts val="600"/>
              </a:spcAft>
              <a:buNone/>
              <a:defRPr/>
            </a:pPr>
            <a:r>
              <a:rPr lang="en-US" sz="700" dirty="0">
                <a:latin typeface="Georgia"/>
                <a:cs typeface="Georgia"/>
              </a:rPr>
              <a:t>© National Journal 2017</a:t>
            </a:r>
          </a:p>
        </p:txBody>
      </p:sp>
      <p:pic>
        <p:nvPicPr>
          <p:cNvPr id="28" name="Picture 27" descr="Logo-NJ-leadership_council.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5983" y="156463"/>
            <a:ext cx="2263332" cy="347386"/>
          </a:xfrm>
          <a:prstGeom prst="rect">
            <a:avLst/>
          </a:prstGeom>
        </p:spPr>
      </p:pic>
      <p:sp>
        <p:nvSpPr>
          <p:cNvPr id="18" name="TextBox 17"/>
          <p:cNvSpPr txBox="1"/>
          <p:nvPr/>
        </p:nvSpPr>
        <p:spPr>
          <a:xfrm>
            <a:off x="8763000" y="6581775"/>
            <a:ext cx="242374" cy="215444"/>
          </a:xfrm>
          <a:prstGeom prst="rect">
            <a:avLst/>
          </a:prstGeom>
          <a:noFill/>
        </p:spPr>
        <p:txBody>
          <a:bodyPr wrap="none">
            <a:spAutoFit/>
          </a:bodyPr>
          <a:lstStyle/>
          <a:p>
            <a:pPr>
              <a:defRPr/>
            </a:pPr>
            <a:fld id="{CDD1FD3D-EC92-964C-83BE-0FE51D50B3C5}" type="slidenum">
              <a:rPr lang="en-US" sz="800">
                <a:solidFill>
                  <a:schemeClr val="tx1">
                    <a:lumMod val="50000"/>
                    <a:lumOff val="50000"/>
                  </a:schemeClr>
                </a:solidFill>
                <a:latin typeface="Georgia" panose="02040502050405020303" pitchFamily="18" charset="0"/>
                <a:cs typeface="Arial" charset="0"/>
              </a:rPr>
              <a:pPr>
                <a:defRPr/>
              </a:pPr>
              <a:t>21</a:t>
            </a:fld>
            <a:endParaRPr lang="en-US" sz="800" dirty="0">
              <a:solidFill>
                <a:schemeClr val="tx1">
                  <a:lumMod val="50000"/>
                  <a:lumOff val="50000"/>
                </a:schemeClr>
              </a:solidFill>
              <a:latin typeface="Georgia" panose="02040502050405020303" pitchFamily="18" charset="0"/>
              <a:cs typeface="Arial" charset="0"/>
            </a:endParaRPr>
          </a:p>
        </p:txBody>
      </p:sp>
      <p:grpSp>
        <p:nvGrpSpPr>
          <p:cNvPr id="2" name="Group 1"/>
          <p:cNvGrpSpPr/>
          <p:nvPr/>
        </p:nvGrpSpPr>
        <p:grpSpPr>
          <a:xfrm>
            <a:off x="869213" y="1600200"/>
            <a:ext cx="6923139" cy="4529445"/>
            <a:chOff x="869213" y="1691640"/>
            <a:chExt cx="6923139" cy="4529445"/>
          </a:xfrm>
        </p:grpSpPr>
        <p:sp>
          <p:nvSpPr>
            <p:cNvPr id="4" name="Rectangle 3"/>
            <p:cNvSpPr/>
            <p:nvPr/>
          </p:nvSpPr>
          <p:spPr>
            <a:xfrm>
              <a:off x="1339160" y="1691640"/>
              <a:ext cx="6453192" cy="4529445"/>
            </a:xfrm>
            <a:prstGeom prst="rect">
              <a:avLst/>
            </a:prstGeom>
          </p:spPr>
          <p:txBody>
            <a:bodyPr wrap="square">
              <a:spAutoFit/>
            </a:bodyPr>
            <a:lstStyle/>
            <a:p>
              <a:pPr>
                <a:spcAft>
                  <a:spcPts val="600"/>
                </a:spcAft>
              </a:pPr>
              <a:r>
                <a:rPr lang="en-US" sz="1400" b="1" dirty="0" smtClean="0">
                  <a:latin typeface="Verdana" panose="020B0604030504040204" pitchFamily="34" charset="0"/>
                </a:rPr>
                <a:t>Daily</a:t>
              </a:r>
              <a:r>
                <a:rPr lang="en-US" sz="1400" b="1" dirty="0">
                  <a:latin typeface="Verdana" panose="020B0604030504040204" pitchFamily="34" charset="0"/>
                </a:rPr>
                <a:t>: </a:t>
              </a:r>
              <a:endParaRPr lang="en-US" sz="1400" b="1" dirty="0" smtClean="0">
                <a:latin typeface="Verdana" panose="020B0604030504040204" pitchFamily="34" charset="0"/>
              </a:endParaRPr>
            </a:p>
            <a:p>
              <a:pPr>
                <a:spcAft>
                  <a:spcPts val="1600"/>
                </a:spcAft>
              </a:pPr>
              <a:r>
                <a:rPr lang="en-US" sz="1400" dirty="0" smtClean="0">
                  <a:latin typeface="Verdana" panose="020B0604030504040204" pitchFamily="34" charset="0"/>
                </a:rPr>
                <a:t>Daily Presentation Center </a:t>
              </a:r>
              <a:r>
                <a:rPr lang="en-US" sz="1400" dirty="0">
                  <a:latin typeface="Verdana" panose="020B0604030504040204" pitchFamily="34" charset="0"/>
                </a:rPr>
                <a:t>email </a:t>
              </a:r>
              <a:r>
                <a:rPr lang="en-US" sz="1400" dirty="0" smtClean="0">
                  <a:latin typeface="Verdana" panose="020B0604030504040204" pitchFamily="34" charset="0"/>
                </a:rPr>
                <a:t>containing </a:t>
              </a:r>
              <a:r>
                <a:rPr lang="en-US" sz="1400" dirty="0">
                  <a:latin typeface="Verdana" panose="020B0604030504040204" pitchFamily="34" charset="0"/>
                </a:rPr>
                <a:t>slides on the latest </a:t>
              </a:r>
              <a:r>
                <a:rPr lang="en-US" sz="1400" dirty="0" smtClean="0">
                  <a:latin typeface="Verdana" panose="020B0604030504040204" pitchFamily="34" charset="0"/>
                </a:rPr>
                <a:t>events around politics and policy</a:t>
              </a:r>
              <a:endParaRPr lang="en-US" sz="1400" dirty="0">
                <a:latin typeface="Verdana" panose="020B0604030504040204" pitchFamily="34" charset="0"/>
              </a:endParaRPr>
            </a:p>
            <a:p>
              <a:pPr>
                <a:spcAft>
                  <a:spcPts val="600"/>
                </a:spcAft>
              </a:pPr>
              <a:r>
                <a:rPr lang="en-US" sz="1400" b="1" dirty="0">
                  <a:latin typeface="Verdana" panose="020B0604030504040204" pitchFamily="34" charset="0"/>
                </a:rPr>
                <a:t>Weekly: </a:t>
              </a:r>
              <a:endParaRPr lang="en-US" sz="1400" b="1" dirty="0" smtClean="0">
                <a:latin typeface="Verdana" panose="020B0604030504040204" pitchFamily="34" charset="0"/>
              </a:endParaRPr>
            </a:p>
            <a:p>
              <a:pPr>
                <a:spcAft>
                  <a:spcPts val="1600"/>
                </a:spcAft>
              </a:pPr>
              <a:r>
                <a:rPr lang="en-US" sz="1400" dirty="0" smtClean="0">
                  <a:latin typeface="Verdana" panose="020B0604030504040204" pitchFamily="34" charset="0"/>
                </a:rPr>
                <a:t>Washington </a:t>
              </a:r>
              <a:r>
                <a:rPr lang="en-US" sz="1400" dirty="0">
                  <a:latin typeface="Verdana" panose="020B0604030504040204" pitchFamily="34" charset="0"/>
                </a:rPr>
                <a:t>Briefing, a weekly </a:t>
              </a:r>
              <a:r>
                <a:rPr lang="en-US" sz="1400" dirty="0" smtClean="0">
                  <a:latin typeface="Verdana" panose="020B0604030504040204" pitchFamily="34" charset="0"/>
                </a:rPr>
                <a:t>Thursday newsletter </a:t>
              </a:r>
              <a:r>
                <a:rPr lang="en-US" sz="1400" dirty="0">
                  <a:latin typeface="Verdana" panose="020B0604030504040204" pitchFamily="34" charset="0"/>
                </a:rPr>
                <a:t>with content from NJ's Hotline and The </a:t>
              </a:r>
              <a:r>
                <a:rPr lang="en-US" sz="1400" dirty="0" smtClean="0">
                  <a:latin typeface="Verdana" panose="020B0604030504040204" pitchFamily="34" charset="0"/>
                </a:rPr>
                <a:t>Atlantic</a:t>
              </a:r>
              <a:endParaRPr lang="en-US" sz="1400" dirty="0">
                <a:latin typeface="Verdana" panose="020B0604030504040204" pitchFamily="34" charset="0"/>
              </a:endParaRPr>
            </a:p>
            <a:p>
              <a:pPr>
                <a:spcAft>
                  <a:spcPts val="600"/>
                </a:spcAft>
              </a:pPr>
              <a:r>
                <a:rPr lang="en-US" sz="1400" b="1" dirty="0">
                  <a:latin typeface="Verdana" panose="020B0604030504040204" pitchFamily="34" charset="0"/>
                </a:rPr>
                <a:t>Monthly: </a:t>
              </a:r>
              <a:endParaRPr lang="en-US" sz="1400" b="1" dirty="0" smtClean="0">
                <a:latin typeface="Verdana" panose="020B0604030504040204" pitchFamily="34" charset="0"/>
              </a:endParaRPr>
            </a:p>
            <a:p>
              <a:pPr>
                <a:spcAft>
                  <a:spcPts val="1600"/>
                </a:spcAft>
              </a:pPr>
              <a:r>
                <a:rPr lang="en-US" sz="1400" dirty="0" smtClean="0">
                  <a:latin typeface="Verdana" panose="020B0604030504040204" pitchFamily="34" charset="0"/>
                </a:rPr>
                <a:t>Legislative </a:t>
              </a:r>
              <a:r>
                <a:rPr lang="en-US" sz="1400" dirty="0">
                  <a:latin typeface="Verdana" panose="020B0604030504040204" pitchFamily="34" charset="0"/>
                </a:rPr>
                <a:t>Forecast, a monthly overview of major issues facing Congress as well as a forecast of </a:t>
              </a:r>
              <a:r>
                <a:rPr lang="en-US" sz="1400" dirty="0" smtClean="0">
                  <a:latin typeface="Verdana" panose="020B0604030504040204" pitchFamily="34" charset="0"/>
                </a:rPr>
                <a:t>outcomes</a:t>
              </a:r>
              <a:endParaRPr lang="en-US" sz="1400" dirty="0">
                <a:latin typeface="Verdana" panose="020B0604030504040204" pitchFamily="34" charset="0"/>
              </a:endParaRPr>
            </a:p>
            <a:p>
              <a:pPr>
                <a:spcAft>
                  <a:spcPts val="600"/>
                </a:spcAft>
              </a:pPr>
              <a:r>
                <a:rPr lang="en-US" sz="1400" b="1" dirty="0">
                  <a:latin typeface="Verdana" panose="020B0604030504040204" pitchFamily="34" charset="0"/>
                </a:rPr>
                <a:t>Quarterly: </a:t>
              </a:r>
              <a:endParaRPr lang="en-US" sz="1400" b="1" dirty="0" smtClean="0">
                <a:latin typeface="Verdana" panose="020B0604030504040204" pitchFamily="34" charset="0"/>
              </a:endParaRPr>
            </a:p>
            <a:p>
              <a:pPr>
                <a:spcAft>
                  <a:spcPts val="1600"/>
                </a:spcAft>
              </a:pPr>
              <a:r>
                <a:rPr lang="en-US" sz="1400" dirty="0" smtClean="0">
                  <a:latin typeface="Verdana" panose="020B0604030504040204" pitchFamily="34" charset="0"/>
                </a:rPr>
                <a:t>Washington </a:t>
              </a:r>
              <a:r>
                <a:rPr lang="en-US" sz="1400" dirty="0">
                  <a:latin typeface="Verdana" panose="020B0604030504040204" pitchFamily="34" charset="0"/>
                </a:rPr>
                <a:t>Quarterly Report, </a:t>
              </a:r>
              <a:r>
                <a:rPr lang="en-US" sz="1400" dirty="0" smtClean="0">
                  <a:latin typeface="Verdana" panose="020B0604030504040204" pitchFamily="34" charset="0"/>
                </a:rPr>
                <a:t>offering a review of </a:t>
              </a:r>
              <a:r>
                <a:rPr lang="en-US" sz="1400" dirty="0">
                  <a:latin typeface="Verdana" panose="020B0604030504040204" pitchFamily="34" charset="0"/>
                </a:rPr>
                <a:t>government actions, financial indicators and upcoming </a:t>
              </a:r>
              <a:r>
                <a:rPr lang="en-US" sz="1400" dirty="0" smtClean="0">
                  <a:latin typeface="Verdana" panose="020B0604030504040204" pitchFamily="34" charset="0"/>
                </a:rPr>
                <a:t>elections </a:t>
              </a:r>
              <a:endParaRPr lang="en-US" sz="1400" dirty="0">
                <a:latin typeface="Verdana" panose="020B0604030504040204" pitchFamily="34" charset="0"/>
              </a:endParaRPr>
            </a:p>
            <a:p>
              <a:pPr>
                <a:spcAft>
                  <a:spcPts val="600"/>
                </a:spcAft>
              </a:pPr>
              <a:r>
                <a:rPr lang="en-US" sz="1400" b="1" dirty="0">
                  <a:latin typeface="Verdana" panose="020B0604030504040204" pitchFamily="34" charset="0"/>
                </a:rPr>
                <a:t>Yearly: </a:t>
              </a:r>
              <a:endParaRPr lang="en-US" sz="1400" b="1" dirty="0" smtClean="0">
                <a:latin typeface="Verdana" panose="020B0604030504040204" pitchFamily="34" charset="0"/>
              </a:endParaRPr>
            </a:p>
            <a:p>
              <a:pPr>
                <a:spcAft>
                  <a:spcPts val="1600"/>
                </a:spcAft>
              </a:pPr>
              <a:r>
                <a:rPr lang="en-US" sz="1400" dirty="0" smtClean="0">
                  <a:latin typeface="Verdana" panose="020B0604030504040204" pitchFamily="34" charset="0"/>
                </a:rPr>
                <a:t>Presentation products </a:t>
              </a:r>
              <a:r>
                <a:rPr lang="en-US" sz="1400" dirty="0">
                  <a:latin typeface="Verdana" panose="020B0604030504040204" pitchFamily="34" charset="0"/>
                </a:rPr>
                <a:t>that chronicle long-term </a:t>
              </a:r>
              <a:r>
                <a:rPr lang="en-US" sz="1400" dirty="0" smtClean="0">
                  <a:latin typeface="Verdana" panose="020B0604030504040204" pitchFamily="34" charset="0"/>
                </a:rPr>
                <a:t>themes, such as the year-in-review, Trump administration </a:t>
              </a:r>
              <a:r>
                <a:rPr lang="en-US" sz="1400" dirty="0">
                  <a:latin typeface="Verdana" panose="020B0604030504040204" pitchFamily="34" charset="0"/>
                </a:rPr>
                <a:t>toolbox and </a:t>
              </a:r>
              <a:r>
                <a:rPr lang="en-US" sz="1400" dirty="0" smtClean="0">
                  <a:latin typeface="Verdana" panose="020B0604030504040204" pitchFamily="34" charset="0"/>
                </a:rPr>
                <a:t>election </a:t>
              </a:r>
              <a:r>
                <a:rPr lang="en-US" sz="1400" dirty="0">
                  <a:latin typeface="Verdana" panose="020B0604030504040204" pitchFamily="34" charset="0"/>
                </a:rPr>
                <a:t>intel </a:t>
              </a:r>
              <a:r>
                <a:rPr lang="en-US" sz="1400" dirty="0" smtClean="0">
                  <a:latin typeface="Verdana" panose="020B0604030504040204" pitchFamily="34" charset="0"/>
                </a:rPr>
                <a:t>decks</a:t>
              </a:r>
              <a:endParaRPr lang="en-US" sz="1400" dirty="0">
                <a:latin typeface="Verdana" panose="020B0604030504040204" pitchFamily="34" charset="0"/>
              </a:endParaRPr>
            </a:p>
          </p:txBody>
        </p:sp>
        <p:pic>
          <p:nvPicPr>
            <p:cNvPr id="17" name="Picture 2" descr="https://d30y9cdsu7xlg0.cloudfront.net/png/1133180-200.png"/>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23980" y="1789859"/>
              <a:ext cx="273833" cy="27383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https://d30y9cdsu7xlg0.cloudfront.net/png/15997-200.png"/>
            <p:cNvPicPr>
              <a:picLocks noChangeAspect="1" noChangeArrowheads="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40410" y="2719011"/>
              <a:ext cx="240973" cy="24097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https://d30y9cdsu7xlg0.cloudfront.net/png/739423-200.png"/>
            <p:cNvPicPr>
              <a:picLocks noChangeAspect="1" noChangeArrowheads="1"/>
            </p:cNvPicPr>
            <p:nvPr/>
          </p:nvPicPr>
          <p:blipFill>
            <a:blip r:embed="rId5">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96597" y="3584012"/>
              <a:ext cx="328599" cy="32859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2" descr="https://d30y9cdsu7xlg0.cloudfront.net/png/1203750-200.png"/>
            <p:cNvPicPr>
              <a:picLocks noChangeAspect="1" noChangeArrowheads="1"/>
            </p:cNvPicPr>
            <p:nvPr/>
          </p:nvPicPr>
          <p:blipFill>
            <a:blip r:embed="rId6">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69213" y="5429613"/>
              <a:ext cx="383366" cy="38336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https://d30y9cdsu7xlg0.cloudfront.net/png/132877-200.png"/>
            <p:cNvPicPr>
              <a:picLocks noChangeAspect="1" noChangeArrowheads="1"/>
            </p:cNvPicPr>
            <p:nvPr/>
          </p:nvPicPr>
          <p:blipFill>
            <a:blip r:embed="rId7">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69213" y="4463783"/>
              <a:ext cx="383366" cy="383366"/>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TextBox 14"/>
          <p:cNvSpPr txBox="1"/>
          <p:nvPr/>
        </p:nvSpPr>
        <p:spPr>
          <a:xfrm>
            <a:off x="226272" y="245329"/>
            <a:ext cx="5008267" cy="138499"/>
          </a:xfrm>
          <a:prstGeom prst="rect">
            <a:avLst/>
          </a:prstGeom>
          <a:noFill/>
        </p:spPr>
        <p:txBody>
          <a:bodyPr wrap="square" bIns="0" rtlCol="0" anchor="b" anchorCtr="0">
            <a:spAutoFit/>
          </a:bodyPr>
          <a:lstStyle/>
          <a:p>
            <a:r>
              <a:rPr lang="en-US" sz="600" b="1" cap="all" dirty="0" smtClean="0">
                <a:solidFill>
                  <a:srgbClr val="595959"/>
                </a:solidFill>
                <a:latin typeface="Verdana" panose="020B0604030504040204" pitchFamily="34" charset="0"/>
                <a:ea typeface="Verdana" panose="020B0604030504040204" pitchFamily="34" charset="0"/>
                <a:cs typeface="Verdana" panose="020B0604030504040204" pitchFamily="34" charset="0"/>
              </a:rPr>
              <a:t>Closer Look – Performance Management</a:t>
            </a:r>
            <a:endParaRPr lang="en-US" sz="600" b="1" cap="all" dirty="0">
              <a:solidFill>
                <a:srgbClr val="595959"/>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5183044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063156" y="2790931"/>
            <a:ext cx="4480560" cy="334906"/>
          </a:xfrm>
          <a:prstGeom prst="rect">
            <a:avLst/>
          </a:prstGeom>
          <a:solidFill>
            <a:srgbClr val="F0EAE3"/>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37160" rIns="182880" bIns="137160"/>
          <a:lstStyle/>
          <a:p>
            <a:pPr>
              <a:lnSpc>
                <a:spcPct val="110000"/>
              </a:lnSpc>
              <a:spcAft>
                <a:spcPts val="50"/>
              </a:spcAft>
              <a:defRPr/>
            </a:pPr>
            <a:endParaRPr lang="en-US" sz="900" dirty="0" smtClean="0">
              <a:solidFill>
                <a:schemeClr val="tx1"/>
              </a:solidFill>
              <a:latin typeface="Georgia"/>
              <a:cs typeface="Georgia"/>
            </a:endParaRPr>
          </a:p>
        </p:txBody>
      </p:sp>
      <p:sp>
        <p:nvSpPr>
          <p:cNvPr id="13" name="Title 1"/>
          <p:cNvSpPr txBox="1">
            <a:spLocks/>
          </p:cNvSpPr>
          <p:nvPr/>
        </p:nvSpPr>
        <p:spPr bwMode="auto">
          <a:xfrm>
            <a:off x="404814" y="756919"/>
            <a:ext cx="8407400" cy="609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200" b="1" kern="1200">
                <a:solidFill>
                  <a:schemeClr val="tx1"/>
                </a:solidFill>
                <a:latin typeface="Georgia" panose="02040502050405020303" pitchFamily="18" charset="0"/>
                <a:ea typeface="ＭＳ Ｐゴシック" panose="020B0600070205080204" pitchFamily="34" charset="-128"/>
                <a:cs typeface="MS PGothic" charset="0"/>
              </a:defRPr>
            </a:lvl1pPr>
            <a:lvl2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2pPr>
            <a:lvl3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3pPr>
            <a:lvl4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4pPr>
            <a:lvl5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5pPr>
            <a:lvl6pPr marL="4572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6pPr>
            <a:lvl7pPr marL="9144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7pPr>
            <a:lvl8pPr marL="13716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8pPr>
            <a:lvl9pPr marL="18288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9pPr>
          </a:lstStyle>
          <a:p>
            <a:pPr marL="0" marR="0" lvl="0" indent="0" algn="l" defTabSz="457200" rtl="0" eaLnBrk="0" fontAlgn="base" latinLnBrk="0" hangingPunct="0">
              <a:lnSpc>
                <a:spcPct val="9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prstClr val="black"/>
                </a:solidFill>
                <a:effectLst/>
                <a:uLnTx/>
                <a:uFillTx/>
                <a:latin typeface="Georgia" charset="0"/>
                <a:ea typeface="ＭＳ Ｐゴシック" charset="-128"/>
                <a:cs typeface="MS PGothic" charset="-128"/>
              </a:rPr>
              <a:t>R</a:t>
            </a:r>
            <a:r>
              <a:rPr kumimoji="0" lang="en-US" altLang="en-US" sz="2000" b="1" i="0" u="none" strike="noStrike" kern="1200" cap="none" spc="0" normalizeH="0" baseline="0" noProof="0" dirty="0" smtClean="0">
                <a:ln>
                  <a:noFill/>
                </a:ln>
                <a:solidFill>
                  <a:prstClr val="black"/>
                </a:solidFill>
                <a:effectLst/>
                <a:uLnTx/>
                <a:uFillTx/>
                <a:latin typeface="Georgia" charset="0"/>
                <a:ea typeface="ＭＳ Ｐゴシック" charset="-128"/>
                <a:cs typeface="MS PGothic" charset="-128"/>
              </a:rPr>
              <a:t>oadmap</a:t>
            </a:r>
            <a:endParaRPr kumimoji="0" lang="en-US" altLang="en-US" sz="2000" b="1" i="0" u="none" strike="noStrike" kern="1200" cap="none" spc="0" normalizeH="0" baseline="0" noProof="0" dirty="0">
              <a:ln>
                <a:noFill/>
              </a:ln>
              <a:solidFill>
                <a:prstClr val="black"/>
              </a:solidFill>
              <a:effectLst/>
              <a:uLnTx/>
              <a:uFillTx/>
              <a:latin typeface="Georgia" charset="0"/>
              <a:ea typeface="ＭＳ Ｐゴシック" charset="-128"/>
              <a:cs typeface="MS PGothic" charset="-128"/>
            </a:endParaRPr>
          </a:p>
        </p:txBody>
      </p:sp>
      <p:cxnSp>
        <p:nvCxnSpPr>
          <p:cNvPr id="25" name="Straight Arrow Connector 24"/>
          <p:cNvCxnSpPr/>
          <p:nvPr/>
        </p:nvCxnSpPr>
        <p:spPr>
          <a:xfrm flipV="1">
            <a:off x="1289708" y="1563922"/>
            <a:ext cx="1657" cy="3391827"/>
          </a:xfrm>
          <a:prstGeom prst="straightConnector1">
            <a:avLst/>
          </a:prstGeom>
          <a:ln>
            <a:solidFill>
              <a:srgbClr val="9D7C46"/>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6" name="Oval 25"/>
          <p:cNvSpPr>
            <a:spLocks noChangeAspect="1"/>
          </p:cNvSpPr>
          <p:nvPr/>
        </p:nvSpPr>
        <p:spPr>
          <a:xfrm>
            <a:off x="1190092" y="2213863"/>
            <a:ext cx="199233" cy="201168"/>
          </a:xfrm>
          <a:prstGeom prst="ellipse">
            <a:avLst/>
          </a:prstGeom>
          <a:solidFill>
            <a:schemeClr val="bg1"/>
          </a:solidFill>
          <a:ln>
            <a:solidFill>
              <a:srgbClr val="9D7C4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pPr>
            <a:endParaRPr lang="en-US" dirty="0">
              <a:solidFill>
                <a:prstClr val="white"/>
              </a:solidFill>
              <a:latin typeface="Verdana"/>
            </a:endParaRPr>
          </a:p>
        </p:txBody>
      </p:sp>
      <p:sp>
        <p:nvSpPr>
          <p:cNvPr id="27" name="Oval 26"/>
          <p:cNvSpPr>
            <a:spLocks noChangeAspect="1"/>
          </p:cNvSpPr>
          <p:nvPr/>
        </p:nvSpPr>
        <p:spPr>
          <a:xfrm>
            <a:off x="1190092" y="2858441"/>
            <a:ext cx="199233" cy="201168"/>
          </a:xfrm>
          <a:prstGeom prst="ellipse">
            <a:avLst/>
          </a:prstGeom>
          <a:solidFill>
            <a:srgbClr val="9F7E49"/>
          </a:solidFill>
          <a:ln>
            <a:solidFill>
              <a:srgbClr val="9D7C4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pPr>
            <a:endParaRPr lang="en-US" dirty="0">
              <a:solidFill>
                <a:prstClr val="white"/>
              </a:solidFill>
              <a:latin typeface="Verdana"/>
            </a:endParaRPr>
          </a:p>
        </p:txBody>
      </p:sp>
      <p:sp>
        <p:nvSpPr>
          <p:cNvPr id="28" name="Oval 27"/>
          <p:cNvSpPr>
            <a:spLocks noChangeAspect="1"/>
          </p:cNvSpPr>
          <p:nvPr/>
        </p:nvSpPr>
        <p:spPr>
          <a:xfrm>
            <a:off x="1190092" y="3503019"/>
            <a:ext cx="199233" cy="201168"/>
          </a:xfrm>
          <a:prstGeom prst="ellipse">
            <a:avLst/>
          </a:prstGeom>
          <a:solidFill>
            <a:schemeClr val="bg1"/>
          </a:solidFill>
          <a:ln>
            <a:solidFill>
              <a:srgbClr val="9D7C4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Verdana"/>
              <a:ea typeface="+mn-ea"/>
              <a:cs typeface="+mn-cs"/>
            </a:endParaRPr>
          </a:p>
        </p:txBody>
      </p:sp>
      <p:sp>
        <p:nvSpPr>
          <p:cNvPr id="29" name="Oval 28"/>
          <p:cNvSpPr>
            <a:spLocks noChangeAspect="1"/>
          </p:cNvSpPr>
          <p:nvPr/>
        </p:nvSpPr>
        <p:spPr>
          <a:xfrm>
            <a:off x="1190092" y="4147597"/>
            <a:ext cx="199233" cy="201168"/>
          </a:xfrm>
          <a:prstGeom prst="ellipse">
            <a:avLst/>
          </a:prstGeom>
          <a:solidFill>
            <a:schemeClr val="bg1"/>
          </a:solidFill>
          <a:ln>
            <a:solidFill>
              <a:srgbClr val="9D7C4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Verdana"/>
              <a:ea typeface="+mn-ea"/>
              <a:cs typeface="+mn-cs"/>
            </a:endParaRPr>
          </a:p>
        </p:txBody>
      </p:sp>
      <p:sp>
        <p:nvSpPr>
          <p:cNvPr id="30" name="Oval 29"/>
          <p:cNvSpPr>
            <a:spLocks noChangeAspect="1"/>
          </p:cNvSpPr>
          <p:nvPr/>
        </p:nvSpPr>
        <p:spPr>
          <a:xfrm>
            <a:off x="1190092" y="4792177"/>
            <a:ext cx="199233" cy="201168"/>
          </a:xfrm>
          <a:prstGeom prst="ellipse">
            <a:avLst/>
          </a:prstGeom>
          <a:solidFill>
            <a:schemeClr val="bg1"/>
          </a:solidFill>
          <a:ln>
            <a:solidFill>
              <a:srgbClr val="9D7C4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Verdana"/>
              <a:ea typeface="+mn-ea"/>
              <a:cs typeface="+mn-cs"/>
            </a:endParaRPr>
          </a:p>
        </p:txBody>
      </p:sp>
      <p:sp>
        <p:nvSpPr>
          <p:cNvPr id="35" name="Rectangle 34"/>
          <p:cNvSpPr>
            <a:spLocks noChangeArrowheads="1"/>
          </p:cNvSpPr>
          <p:nvPr/>
        </p:nvSpPr>
        <p:spPr bwMode="auto">
          <a:xfrm>
            <a:off x="1416650" y="1525707"/>
            <a:ext cx="5549415" cy="3539430"/>
          </a:xfrm>
          <a:prstGeom prst="rect">
            <a:avLst/>
          </a:prstGeom>
          <a:noFill/>
          <a:ln>
            <a:noFill/>
          </a:ln>
          <a:extLst/>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1400" i="0" u="none" strike="noStrike" kern="1200" cap="none" spc="0" normalizeH="0" baseline="0" noProof="0" dirty="0" smtClean="0">
                <a:ln>
                  <a:noFill/>
                </a:ln>
                <a:solidFill>
                  <a:prstClr val="black"/>
                </a:solidFill>
                <a:effectLst/>
                <a:uLnTx/>
                <a:uFillTx/>
                <a:latin typeface="Georgia"/>
                <a:cs typeface="Georgia"/>
              </a:rPr>
              <a:t>Overview of the Resource Benchmarking Initiative</a:t>
            </a:r>
          </a:p>
          <a:p>
            <a:pPr marL="228600" marR="0" lvl="0" indent="-228600" algn="l" defTabSz="457200" rtl="0" eaLnBrk="1" fontAlgn="auto" latinLnBrk="0" hangingPunct="1">
              <a:lnSpc>
                <a:spcPct val="100000"/>
              </a:lnSpc>
              <a:spcBef>
                <a:spcPct val="0"/>
              </a:spcBef>
              <a:spcAft>
                <a:spcPts val="0"/>
              </a:spcAft>
              <a:buClrTx/>
              <a:buSzTx/>
              <a:buFontTx/>
              <a:buAutoNum type="arabicPeriod"/>
              <a:tabLst/>
              <a:defRPr/>
            </a:pPr>
            <a:endParaRPr kumimoji="0" lang="en-US" altLang="en-US" sz="1400" b="1" i="0" u="none" strike="noStrike" kern="1200" cap="none" spc="0" normalizeH="0" baseline="0" noProof="0" dirty="0" smtClean="0">
              <a:ln>
                <a:noFill/>
              </a:ln>
              <a:solidFill>
                <a:prstClr val="black"/>
              </a:solidFill>
              <a:effectLst/>
              <a:uLnTx/>
              <a:uFillTx/>
              <a:latin typeface="Georgia"/>
              <a:cs typeface="Georgia"/>
            </a:endParaRPr>
          </a:p>
          <a:p>
            <a:pPr marL="228600" marR="0" lvl="0" indent="-228600" algn="l" defTabSz="457200" rtl="0" eaLnBrk="1" fontAlgn="auto" latinLnBrk="0" hangingPunct="1">
              <a:lnSpc>
                <a:spcPct val="100000"/>
              </a:lnSpc>
              <a:spcBef>
                <a:spcPct val="0"/>
              </a:spcBef>
              <a:spcAft>
                <a:spcPts val="0"/>
              </a:spcAft>
              <a:buClrTx/>
              <a:buSzTx/>
              <a:buFontTx/>
              <a:buAutoNum type="arabicPeriod"/>
              <a:tabLst/>
              <a:defRPr/>
            </a:pPr>
            <a:endParaRPr kumimoji="0" lang="en-US" altLang="en-US" sz="1400" b="1" i="0" u="none" strike="noStrike" kern="1200" cap="none" spc="0" normalizeH="0" baseline="0" noProof="0" dirty="0">
              <a:ln>
                <a:noFill/>
              </a:ln>
              <a:solidFill>
                <a:prstClr val="black"/>
              </a:solidFill>
              <a:effectLst/>
              <a:uLnTx/>
              <a:uFillTx/>
              <a:latin typeface="Georgia"/>
              <a:cs typeface="Georgia"/>
            </a:endParaRPr>
          </a:p>
          <a:p>
            <a:pPr>
              <a:spcBef>
                <a:spcPct val="0"/>
              </a:spcBef>
              <a:defRPr/>
            </a:pPr>
            <a:r>
              <a:rPr lang="en-US" altLang="en-US" sz="1400" dirty="0" smtClean="0">
                <a:solidFill>
                  <a:prstClr val="black"/>
                </a:solidFill>
                <a:latin typeface="Georgia"/>
                <a:cs typeface="Georgia"/>
              </a:rPr>
              <a:t>Exploring patterns in spending and staffing levels</a:t>
            </a:r>
            <a:endParaRPr kumimoji="0" lang="en-US" altLang="en-US" sz="1400" b="0" i="0" u="none" strike="noStrike" kern="1200" cap="none" spc="0" normalizeH="0" baseline="0" noProof="0" dirty="0">
              <a:ln>
                <a:noFill/>
              </a:ln>
              <a:solidFill>
                <a:prstClr val="black"/>
              </a:solidFill>
              <a:effectLst/>
              <a:uLnTx/>
              <a:uFillTx/>
              <a:latin typeface="Georgia"/>
              <a:cs typeface="Georgia"/>
            </a:endParaRPr>
          </a:p>
          <a:p>
            <a:pPr marL="228600" marR="0" lvl="0" indent="-228600" algn="l" defTabSz="457200" rtl="0" eaLnBrk="1" fontAlgn="auto" latinLnBrk="0" hangingPunct="1">
              <a:lnSpc>
                <a:spcPct val="100000"/>
              </a:lnSpc>
              <a:spcBef>
                <a:spcPct val="0"/>
              </a:spcBef>
              <a:spcAft>
                <a:spcPts val="0"/>
              </a:spcAft>
              <a:buClrTx/>
              <a:buSzTx/>
              <a:buFontTx/>
              <a:buAutoNum type="arabicPeriod"/>
              <a:tabLst/>
              <a:defRPr/>
            </a:pPr>
            <a:endParaRPr kumimoji="0" lang="en-US" altLang="en-US" sz="1400" b="0" i="0" u="none" strike="noStrike" kern="1200" cap="none" spc="0" normalizeH="0" baseline="0" noProof="0" dirty="0">
              <a:ln>
                <a:noFill/>
              </a:ln>
              <a:solidFill>
                <a:prstClr val="black"/>
              </a:solidFill>
              <a:effectLst/>
              <a:uLnTx/>
              <a:uFillTx/>
              <a:latin typeface="Georgia"/>
              <a:cs typeface="Georgia"/>
            </a:endParaRPr>
          </a:p>
          <a:p>
            <a:pPr marR="0" lvl="0" algn="l" defTabSz="457200" rtl="0" eaLnBrk="1" fontAlgn="auto" latinLnBrk="0" hangingPunct="1">
              <a:lnSpc>
                <a:spcPct val="100000"/>
              </a:lnSpc>
              <a:spcBef>
                <a:spcPct val="0"/>
              </a:spcBef>
              <a:spcAft>
                <a:spcPts val="0"/>
              </a:spcAft>
              <a:buClrTx/>
              <a:buSzTx/>
              <a:tabLst/>
              <a:defRPr/>
            </a:pPr>
            <a:endParaRPr lang="en-US" altLang="en-US" sz="1400" dirty="0">
              <a:solidFill>
                <a:prstClr val="black"/>
              </a:solidFill>
              <a:latin typeface="Georgia"/>
              <a:cs typeface="Georgia"/>
            </a:endParaRPr>
          </a:p>
          <a:p>
            <a:pPr>
              <a:spcBef>
                <a:spcPct val="0"/>
              </a:spcBef>
              <a:defRPr/>
            </a:pPr>
            <a:r>
              <a:rPr lang="en-US" altLang="en-US" sz="1400" dirty="0" smtClean="0">
                <a:solidFill>
                  <a:prstClr val="black"/>
                </a:solidFill>
                <a:latin typeface="Georgia"/>
                <a:cs typeface="Georgia"/>
              </a:rPr>
              <a:t>Closer look at budget and headcount trends</a:t>
            </a:r>
            <a:endParaRPr lang="en-US" altLang="en-US" sz="1400" dirty="0">
              <a:solidFill>
                <a:prstClr val="black"/>
              </a:solidFill>
              <a:latin typeface="Georgia"/>
              <a:cs typeface="Georgia"/>
            </a:endParaRPr>
          </a:p>
          <a:p>
            <a:pPr marR="0" lvl="0" algn="l" defTabSz="457200" rtl="0" eaLnBrk="1" fontAlgn="auto" latinLnBrk="0" hangingPunct="1">
              <a:lnSpc>
                <a:spcPct val="100000"/>
              </a:lnSpc>
              <a:spcBef>
                <a:spcPct val="0"/>
              </a:spcBef>
              <a:spcAft>
                <a:spcPts val="0"/>
              </a:spcAft>
              <a:buClrTx/>
              <a:buSzTx/>
              <a:tabLst/>
              <a:defRPr/>
            </a:pPr>
            <a:endParaRPr kumimoji="0" lang="en-US" altLang="en-US" sz="1400" b="0" i="0" u="none" strike="noStrike" kern="1200" cap="none" spc="0" normalizeH="0" baseline="0" noProof="0" dirty="0" smtClean="0">
              <a:ln>
                <a:noFill/>
              </a:ln>
              <a:solidFill>
                <a:prstClr val="black"/>
              </a:solidFill>
              <a:effectLst/>
              <a:uLnTx/>
              <a:uFillTx/>
              <a:latin typeface="Georgia"/>
              <a:cs typeface="Georgia"/>
            </a:endParaRPr>
          </a:p>
          <a:p>
            <a:pPr marR="0" lvl="0" algn="l" defTabSz="457200" rtl="0" eaLnBrk="1" fontAlgn="auto" latinLnBrk="0" hangingPunct="1">
              <a:lnSpc>
                <a:spcPct val="100000"/>
              </a:lnSpc>
              <a:spcBef>
                <a:spcPct val="0"/>
              </a:spcBef>
              <a:spcAft>
                <a:spcPts val="0"/>
              </a:spcAft>
              <a:buClrTx/>
              <a:buSzTx/>
              <a:tabLst/>
              <a:defRPr/>
            </a:pPr>
            <a:endParaRPr kumimoji="0" lang="en-US" altLang="en-US" sz="1400" b="0" i="0" u="none" strike="noStrike" kern="1200" cap="none" spc="0" normalizeH="0" baseline="0" noProof="0" dirty="0">
              <a:ln>
                <a:noFill/>
              </a:ln>
              <a:solidFill>
                <a:prstClr val="black"/>
              </a:solidFill>
              <a:effectLst/>
              <a:uLnTx/>
              <a:uFillTx/>
              <a:latin typeface="Georgia"/>
              <a:cs typeface="Georgia"/>
            </a:endParaRPr>
          </a:p>
          <a:p>
            <a:pPr marL="0" marR="0" lvl="0" indent="0" algn="l" defTabSz="457200" rtl="0" eaLnBrk="1" fontAlgn="auto" latinLnBrk="0" hangingPunct="1">
              <a:lnSpc>
                <a:spcPct val="100000"/>
              </a:lnSpc>
              <a:spcBef>
                <a:spcPct val="0"/>
              </a:spcBef>
              <a:spcAft>
                <a:spcPts val="0"/>
              </a:spcAft>
              <a:buClrTx/>
              <a:buSzTx/>
              <a:buFontTx/>
              <a:buNone/>
              <a:tabLst/>
              <a:defRPr/>
            </a:pPr>
            <a:r>
              <a:rPr lang="en-US" altLang="en-US" sz="1400" dirty="0" smtClean="0">
                <a:solidFill>
                  <a:prstClr val="black"/>
                </a:solidFill>
                <a:latin typeface="Georgia"/>
                <a:cs typeface="Georgia"/>
              </a:rPr>
              <a:t>Long-term </a:t>
            </a:r>
            <a:r>
              <a:rPr kumimoji="0" lang="en-US" altLang="en-US" sz="1400" b="0" i="0" u="none" strike="noStrike" kern="1200" cap="none" spc="0" normalizeH="0" baseline="0" noProof="0" dirty="0" smtClean="0">
                <a:ln>
                  <a:noFill/>
                </a:ln>
                <a:solidFill>
                  <a:prstClr val="black"/>
                </a:solidFill>
                <a:effectLst/>
                <a:uLnTx/>
                <a:uFillTx/>
                <a:latin typeface="Georgia"/>
                <a:cs typeface="Georgia"/>
              </a:rPr>
              <a:t>investment </a:t>
            </a:r>
            <a:r>
              <a:rPr lang="en-US" altLang="en-US" sz="1400" noProof="0" dirty="0" smtClean="0">
                <a:solidFill>
                  <a:prstClr val="black"/>
                </a:solidFill>
                <a:latin typeface="Georgia"/>
                <a:cs typeface="Georgia"/>
              </a:rPr>
              <a:t>p</a:t>
            </a:r>
            <a:r>
              <a:rPr kumimoji="0" lang="en-US" altLang="en-US" sz="1400" b="0" i="0" u="none" strike="noStrike" kern="1200" cap="none" spc="0" normalizeH="0" baseline="0" noProof="0" dirty="0" smtClean="0">
                <a:ln>
                  <a:noFill/>
                </a:ln>
                <a:solidFill>
                  <a:prstClr val="black"/>
                </a:solidFill>
                <a:effectLst/>
                <a:uLnTx/>
                <a:uFillTx/>
                <a:latin typeface="Georgia"/>
                <a:cs typeface="Georgia"/>
              </a:rPr>
              <a:t>riorities</a:t>
            </a:r>
          </a:p>
          <a:p>
            <a:pPr marL="228600" marR="0" lvl="0" indent="-228600" algn="l" defTabSz="457200" rtl="0" eaLnBrk="1" fontAlgn="auto" latinLnBrk="0" hangingPunct="1">
              <a:lnSpc>
                <a:spcPct val="100000"/>
              </a:lnSpc>
              <a:spcBef>
                <a:spcPct val="0"/>
              </a:spcBef>
              <a:spcAft>
                <a:spcPts val="0"/>
              </a:spcAft>
              <a:buClrTx/>
              <a:buSzTx/>
              <a:buFontTx/>
              <a:buAutoNum type="arabicPeriod"/>
              <a:tabLst/>
              <a:defRPr/>
            </a:pPr>
            <a:endParaRPr kumimoji="0" lang="en-US" altLang="en-US" sz="1400" b="0" i="0" u="none" strike="noStrike" kern="1200" cap="none" spc="0" normalizeH="0" baseline="0" noProof="0" dirty="0" smtClean="0">
              <a:ln>
                <a:noFill/>
              </a:ln>
              <a:solidFill>
                <a:prstClr val="black"/>
              </a:solidFill>
              <a:effectLst/>
              <a:uLnTx/>
              <a:uFillTx/>
              <a:latin typeface="Georgia"/>
              <a:cs typeface="Georgia"/>
            </a:endParaRPr>
          </a:p>
          <a:p>
            <a:pPr marL="228600" marR="0" lvl="0" indent="-228600" algn="l" defTabSz="457200" rtl="0" eaLnBrk="1" fontAlgn="auto" latinLnBrk="0" hangingPunct="1">
              <a:lnSpc>
                <a:spcPct val="100000"/>
              </a:lnSpc>
              <a:spcBef>
                <a:spcPct val="0"/>
              </a:spcBef>
              <a:spcAft>
                <a:spcPts val="0"/>
              </a:spcAft>
              <a:buClrTx/>
              <a:buSzTx/>
              <a:buFontTx/>
              <a:buAutoNum type="arabicPeriod"/>
              <a:tabLst/>
              <a:defRPr/>
            </a:pPr>
            <a:endParaRPr kumimoji="0" lang="en-US" altLang="en-US" sz="1400" b="0" i="0" u="none" strike="noStrike" kern="1200" cap="none" spc="0" normalizeH="0" baseline="0" noProof="0" dirty="0">
              <a:ln>
                <a:noFill/>
              </a:ln>
              <a:solidFill>
                <a:prstClr val="black"/>
              </a:solidFill>
              <a:effectLst/>
              <a:uLnTx/>
              <a:uFillTx/>
              <a:latin typeface="Georgia"/>
              <a:cs typeface="Georgia"/>
            </a:endParaRPr>
          </a:p>
          <a:p>
            <a:pPr marR="0" lvl="0" algn="l" defTabSz="457200" rtl="0" eaLnBrk="1" fontAlgn="auto" latinLnBrk="0" hangingPunct="1">
              <a:lnSpc>
                <a:spcPct val="100000"/>
              </a:lnSpc>
              <a:spcBef>
                <a:spcPct val="0"/>
              </a:spcBef>
              <a:spcAft>
                <a:spcPts val="0"/>
              </a:spcAft>
              <a:buClrTx/>
              <a:buSzTx/>
              <a:tabLst/>
              <a:defRPr/>
            </a:pPr>
            <a:r>
              <a:rPr kumimoji="0" lang="en-US" altLang="en-US" sz="1400" b="0" i="0" u="none" strike="noStrike" kern="1200" cap="none" spc="0" normalizeH="0" baseline="0" noProof="0" dirty="0" smtClean="0">
                <a:ln>
                  <a:noFill/>
                </a:ln>
                <a:solidFill>
                  <a:prstClr val="black"/>
                </a:solidFill>
                <a:effectLst/>
                <a:uLnTx/>
                <a:uFillTx/>
                <a:latin typeface="Georgia"/>
                <a:cs typeface="Georgia"/>
              </a:rPr>
              <a:t>Takeaways from</a:t>
            </a:r>
            <a:r>
              <a:rPr kumimoji="0" lang="en-US" altLang="en-US" sz="1400" b="0" i="0" u="none" strike="noStrike" kern="1200" cap="none" spc="0" normalizeH="0" noProof="0" dirty="0" smtClean="0">
                <a:ln>
                  <a:noFill/>
                </a:ln>
                <a:solidFill>
                  <a:prstClr val="black"/>
                </a:solidFill>
                <a:effectLst/>
                <a:uLnTx/>
                <a:uFillTx/>
                <a:latin typeface="Georgia"/>
                <a:cs typeface="Georgia"/>
              </a:rPr>
              <a:t> the initiative</a:t>
            </a:r>
            <a:endParaRPr kumimoji="0" lang="en-US" altLang="en-US" sz="1400" b="0" i="0" u="none" strike="noStrike" kern="1200" cap="none" spc="0" normalizeH="0" baseline="0" noProof="0" dirty="0" smtClean="0">
              <a:ln>
                <a:noFill/>
              </a:ln>
              <a:solidFill>
                <a:prstClr val="black"/>
              </a:solidFill>
              <a:effectLst/>
              <a:uLnTx/>
              <a:uFillTx/>
              <a:latin typeface="Georgia"/>
              <a:cs typeface="Georgia"/>
            </a:endParaRPr>
          </a:p>
          <a:p>
            <a:pPr marR="0" lvl="0" algn="l" defTabSz="457200" rtl="0" eaLnBrk="1" fontAlgn="auto" latinLnBrk="0" hangingPunct="1">
              <a:lnSpc>
                <a:spcPct val="100000"/>
              </a:lnSpc>
              <a:spcBef>
                <a:spcPct val="0"/>
              </a:spcBef>
              <a:spcAft>
                <a:spcPts val="0"/>
              </a:spcAft>
              <a:buClrTx/>
              <a:buSzTx/>
              <a:tabLst/>
              <a:defRPr/>
            </a:pPr>
            <a:endParaRPr kumimoji="0" lang="en-US" altLang="en-US" sz="1400" b="0" i="0" u="none" strike="noStrike" kern="1200" cap="none" spc="0" normalizeH="0" baseline="0" noProof="0" dirty="0" smtClean="0">
              <a:ln>
                <a:noFill/>
              </a:ln>
              <a:solidFill>
                <a:prstClr val="black"/>
              </a:solidFill>
              <a:effectLst/>
              <a:uLnTx/>
              <a:uFillTx/>
              <a:latin typeface="Georgia"/>
              <a:cs typeface="Georgia"/>
            </a:endParaRPr>
          </a:p>
          <a:p>
            <a:pPr marL="228600" marR="0" lvl="0" indent="-228600" algn="l" defTabSz="457200" rtl="0" eaLnBrk="1" fontAlgn="auto" latinLnBrk="0" hangingPunct="1">
              <a:lnSpc>
                <a:spcPct val="100000"/>
              </a:lnSpc>
              <a:spcBef>
                <a:spcPct val="0"/>
              </a:spcBef>
              <a:spcAft>
                <a:spcPts val="0"/>
              </a:spcAft>
              <a:buClrTx/>
              <a:buSzTx/>
              <a:buFontTx/>
              <a:buAutoNum type="arabicPeriod"/>
              <a:tabLst/>
              <a:defRPr/>
            </a:pPr>
            <a:endParaRPr kumimoji="0" lang="en-US" altLang="en-US" sz="1400" b="0" i="0" u="none" strike="noStrike" kern="1200" cap="none" spc="0" normalizeH="0" baseline="0" noProof="0" dirty="0">
              <a:ln>
                <a:noFill/>
              </a:ln>
              <a:solidFill>
                <a:prstClr val="black"/>
              </a:solidFill>
              <a:effectLst/>
              <a:uLnTx/>
              <a:uFillTx/>
              <a:latin typeface="Georgia"/>
              <a:cs typeface="Georgia"/>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dirty="0" smtClean="0">
                <a:ln>
                  <a:noFill/>
                </a:ln>
                <a:solidFill>
                  <a:prstClr val="black"/>
                </a:solidFill>
                <a:effectLst/>
                <a:uLnTx/>
                <a:uFillTx/>
                <a:latin typeface="Georgia"/>
                <a:cs typeface="Georgia"/>
              </a:rPr>
              <a:t>Question and answer</a:t>
            </a:r>
            <a:endParaRPr kumimoji="0" lang="en-US" altLang="en-US" sz="1400" b="0" i="0" u="none" strike="noStrike" kern="1200" cap="none" spc="0" normalizeH="0" baseline="0" noProof="0" dirty="0">
              <a:ln>
                <a:noFill/>
              </a:ln>
              <a:solidFill>
                <a:prstClr val="black"/>
              </a:solidFill>
              <a:effectLst/>
              <a:uLnTx/>
              <a:uFillTx/>
              <a:latin typeface="Georgia"/>
              <a:cs typeface="Georgia"/>
            </a:endParaRPr>
          </a:p>
        </p:txBody>
      </p:sp>
      <p:sp>
        <p:nvSpPr>
          <p:cNvPr id="36" name="Oval 35"/>
          <p:cNvSpPr>
            <a:spLocks noChangeAspect="1"/>
          </p:cNvSpPr>
          <p:nvPr/>
        </p:nvSpPr>
        <p:spPr>
          <a:xfrm>
            <a:off x="1190092" y="1569285"/>
            <a:ext cx="199233" cy="201168"/>
          </a:xfrm>
          <a:prstGeom prst="ellipse">
            <a:avLst/>
          </a:prstGeom>
          <a:solidFill>
            <a:schemeClr val="bg1"/>
          </a:solidFill>
          <a:ln>
            <a:solidFill>
              <a:srgbClr val="9D7C4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pPr>
            <a:endParaRPr lang="en-US" dirty="0">
              <a:solidFill>
                <a:prstClr val="white"/>
              </a:solidFill>
              <a:latin typeface="Verdana"/>
            </a:endParaRPr>
          </a:p>
        </p:txBody>
      </p:sp>
      <p:sp>
        <p:nvSpPr>
          <p:cNvPr id="19" name="Text Placeholder 18"/>
          <p:cNvSpPr txBox="1">
            <a:spLocks/>
          </p:cNvSpPr>
          <p:nvPr/>
        </p:nvSpPr>
        <p:spPr bwMode="auto">
          <a:xfrm>
            <a:off x="404808" y="6432767"/>
            <a:ext cx="7413630"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spcAft>
                <a:spcPts val="600"/>
              </a:spcAft>
              <a:buNone/>
              <a:defRPr/>
            </a:pPr>
            <a:endParaRPr lang="en-US" sz="700" dirty="0">
              <a:latin typeface="Georgia"/>
              <a:cs typeface="Georgia"/>
            </a:endParaRPr>
          </a:p>
          <a:p>
            <a:pPr marL="0" indent="0">
              <a:lnSpc>
                <a:spcPct val="110000"/>
              </a:lnSpc>
              <a:spcBef>
                <a:spcPts val="0"/>
              </a:spcBef>
              <a:spcAft>
                <a:spcPts val="600"/>
              </a:spcAft>
              <a:buNone/>
              <a:defRPr/>
            </a:pPr>
            <a:r>
              <a:rPr lang="en-US" sz="700" dirty="0">
                <a:latin typeface="Georgia"/>
                <a:cs typeface="Georgia"/>
              </a:rPr>
              <a:t>© National Journal 2017</a:t>
            </a:r>
          </a:p>
        </p:txBody>
      </p:sp>
      <p:pic>
        <p:nvPicPr>
          <p:cNvPr id="20" name="Picture 19" descr="Logo-NJ-leadership_counci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5983" y="156463"/>
            <a:ext cx="2263332" cy="347386"/>
          </a:xfrm>
          <a:prstGeom prst="rect">
            <a:avLst/>
          </a:prstGeom>
        </p:spPr>
      </p:pic>
      <p:sp>
        <p:nvSpPr>
          <p:cNvPr id="15" name="TextBox 14"/>
          <p:cNvSpPr txBox="1"/>
          <p:nvPr/>
        </p:nvSpPr>
        <p:spPr>
          <a:xfrm>
            <a:off x="8763000" y="6581775"/>
            <a:ext cx="235962" cy="215444"/>
          </a:xfrm>
          <a:prstGeom prst="rect">
            <a:avLst/>
          </a:prstGeom>
          <a:noFill/>
        </p:spPr>
        <p:txBody>
          <a:bodyPr wrap="none">
            <a:spAutoFit/>
          </a:bodyPr>
          <a:lstStyle/>
          <a:p>
            <a:pPr>
              <a:defRPr/>
            </a:pPr>
            <a:fld id="{CDD1FD3D-EC92-964C-83BE-0FE51D50B3C5}" type="slidenum">
              <a:rPr lang="en-US" sz="800">
                <a:solidFill>
                  <a:schemeClr val="tx1">
                    <a:lumMod val="50000"/>
                    <a:lumOff val="50000"/>
                  </a:schemeClr>
                </a:solidFill>
                <a:latin typeface="Georgia" panose="02040502050405020303" pitchFamily="18" charset="0"/>
                <a:cs typeface="Arial" charset="0"/>
              </a:rPr>
              <a:pPr>
                <a:defRPr/>
              </a:pPr>
              <a:t>22</a:t>
            </a:fld>
            <a:endParaRPr lang="en-US" sz="800" dirty="0">
              <a:solidFill>
                <a:schemeClr val="tx1">
                  <a:lumMod val="50000"/>
                  <a:lumOff val="50000"/>
                </a:schemeClr>
              </a:solidFill>
              <a:latin typeface="Georgia" panose="02040502050405020303" pitchFamily="18" charset="0"/>
              <a:cs typeface="Arial" charset="0"/>
            </a:endParaRPr>
          </a:p>
        </p:txBody>
      </p:sp>
      <p:sp>
        <p:nvSpPr>
          <p:cNvPr id="16" name="TextBox 15"/>
          <p:cNvSpPr txBox="1"/>
          <p:nvPr/>
        </p:nvSpPr>
        <p:spPr>
          <a:xfrm>
            <a:off x="226272" y="245329"/>
            <a:ext cx="5008267" cy="138499"/>
          </a:xfrm>
          <a:prstGeom prst="rect">
            <a:avLst/>
          </a:prstGeom>
          <a:noFill/>
        </p:spPr>
        <p:txBody>
          <a:bodyPr wrap="square" bIns="0" rtlCol="0" anchor="b" anchorCtr="0">
            <a:spAutoFit/>
          </a:bodyPr>
          <a:lstStyle>
            <a:defPPr>
              <a:defRPr lang="en-US"/>
            </a:defPPr>
            <a:lvl1pPr>
              <a:defRPr sz="600" b="1" cap="all">
                <a:solidFill>
                  <a:srgbClr val="595959"/>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Resource benchmarking webinar</a:t>
            </a:r>
            <a:endParaRPr lang="en-US" dirty="0"/>
          </a:p>
        </p:txBody>
      </p:sp>
    </p:spTree>
    <p:extLst>
      <p:ext uri="{BB962C8B-B14F-4D97-AF65-F5344CB8AC3E}">
        <p14:creationId xmlns:p14="http://schemas.microsoft.com/office/powerpoint/2010/main" val="22835481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26272" y="245329"/>
            <a:ext cx="5008267" cy="138499"/>
          </a:xfrm>
          <a:prstGeom prst="rect">
            <a:avLst/>
          </a:prstGeom>
          <a:noFill/>
        </p:spPr>
        <p:txBody>
          <a:bodyPr wrap="square" bIns="0" rtlCol="0" anchor="b" anchorCtr="0">
            <a:spAutoFit/>
          </a:bodyPr>
          <a:lstStyle>
            <a:defPPr>
              <a:defRPr lang="en-US"/>
            </a:defPPr>
            <a:lvl1pPr>
              <a:defRPr sz="600" b="1" cap="all">
                <a:solidFill>
                  <a:srgbClr val="595959"/>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Spending Trends</a:t>
            </a:r>
          </a:p>
        </p:txBody>
      </p:sp>
      <p:sp>
        <p:nvSpPr>
          <p:cNvPr id="25" name="Title 1"/>
          <p:cNvSpPr txBox="1">
            <a:spLocks/>
          </p:cNvSpPr>
          <p:nvPr/>
        </p:nvSpPr>
        <p:spPr>
          <a:xfrm>
            <a:off x="327872" y="691135"/>
            <a:ext cx="8689128" cy="369332"/>
          </a:xfrm>
          <a:prstGeom prst="rect">
            <a:avLst/>
          </a:prstGeom>
        </p:spPr>
        <p:txBody>
          <a:bodyPr vert="horz" lIns="91440" tIns="45720" rIns="91440" bIns="45720" rtlCol="0" anchor="b">
            <a:normAutofit fontScale="97500" lnSpcReduction="10000"/>
          </a:bodyPr>
          <a:lstStyle>
            <a:lvl1pPr algn="l" defTabSz="914400" rtl="0" eaLnBrk="1" latinLnBrk="0" hangingPunct="1">
              <a:spcBef>
                <a:spcPct val="0"/>
              </a:spcBef>
              <a:buNone/>
              <a:defRPr sz="2000" b="1" i="0" kern="1200" cap="none" baseline="0">
                <a:solidFill>
                  <a:schemeClr val="tx1"/>
                </a:solidFill>
                <a:latin typeface="Georgia" panose="02040502050405020303" pitchFamily="18" charset="0"/>
                <a:ea typeface="+mj-ea"/>
                <a:cs typeface="+mj-cs"/>
              </a:defRPr>
            </a:lvl1pPr>
          </a:lstStyle>
          <a:p>
            <a:pPr fontAlgn="auto">
              <a:spcAft>
                <a:spcPts val="0"/>
              </a:spcAft>
            </a:pPr>
            <a:r>
              <a:rPr lang="en-US" dirty="0" smtClean="0"/>
              <a:t>Modest growth in spending levels for 2018</a:t>
            </a:r>
            <a:endParaRPr lang="en-US" dirty="0"/>
          </a:p>
        </p:txBody>
      </p:sp>
      <p:sp>
        <p:nvSpPr>
          <p:cNvPr id="26" name="Text Placeholder 18"/>
          <p:cNvSpPr txBox="1">
            <a:spLocks/>
          </p:cNvSpPr>
          <p:nvPr/>
        </p:nvSpPr>
        <p:spPr bwMode="auto">
          <a:xfrm>
            <a:off x="404808" y="6422607"/>
            <a:ext cx="7413630"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dirty="0">
                <a:latin typeface="Georgia"/>
                <a:cs typeface="Georgia"/>
              </a:rPr>
              <a:t>Source: </a:t>
            </a:r>
            <a:r>
              <a:rPr lang="en-US" sz="700" dirty="0" smtClean="0">
                <a:latin typeface="Georgia"/>
                <a:cs typeface="Georgia"/>
              </a:rPr>
              <a:t>Government Affairs Resource Benchmarking </a:t>
            </a:r>
            <a:r>
              <a:rPr lang="en-US" sz="700" dirty="0">
                <a:latin typeface="Georgia"/>
                <a:cs typeface="Georgia"/>
              </a:rPr>
              <a:t>2017; National Journal research and analysis.</a:t>
            </a:r>
          </a:p>
        </p:txBody>
      </p:sp>
      <p:sp>
        <p:nvSpPr>
          <p:cNvPr id="27" name="Text Placeholder 18"/>
          <p:cNvSpPr txBox="1">
            <a:spLocks/>
          </p:cNvSpPr>
          <p:nvPr/>
        </p:nvSpPr>
        <p:spPr bwMode="auto">
          <a:xfrm>
            <a:off x="404808" y="6432767"/>
            <a:ext cx="7413630"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spcAft>
                <a:spcPts val="600"/>
              </a:spcAft>
              <a:buNone/>
              <a:defRPr/>
            </a:pPr>
            <a:endParaRPr lang="en-US" sz="700" dirty="0">
              <a:latin typeface="Georgia"/>
              <a:cs typeface="Georgia"/>
            </a:endParaRPr>
          </a:p>
          <a:p>
            <a:pPr marL="0" indent="0">
              <a:lnSpc>
                <a:spcPct val="110000"/>
              </a:lnSpc>
              <a:spcBef>
                <a:spcPts val="0"/>
              </a:spcBef>
              <a:spcAft>
                <a:spcPts val="600"/>
              </a:spcAft>
              <a:buNone/>
              <a:defRPr/>
            </a:pPr>
            <a:r>
              <a:rPr lang="en-US" sz="700" dirty="0">
                <a:latin typeface="Georgia"/>
                <a:cs typeface="Georgia"/>
              </a:rPr>
              <a:t>© National Journal 2017</a:t>
            </a:r>
          </a:p>
        </p:txBody>
      </p:sp>
      <p:pic>
        <p:nvPicPr>
          <p:cNvPr id="28" name="Picture 27" descr="Logo-NJ-leadership_council.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5983" y="156463"/>
            <a:ext cx="2263332" cy="347386"/>
          </a:xfrm>
          <a:prstGeom prst="rect">
            <a:avLst/>
          </a:prstGeom>
        </p:spPr>
      </p:pic>
      <p:sp>
        <p:nvSpPr>
          <p:cNvPr id="29" name="Rectangle 28"/>
          <p:cNvSpPr>
            <a:spLocks noChangeArrowheads="1"/>
          </p:cNvSpPr>
          <p:nvPr/>
        </p:nvSpPr>
        <p:spPr bwMode="auto">
          <a:xfrm>
            <a:off x="327872" y="1053011"/>
            <a:ext cx="8229600" cy="246221"/>
          </a:xfrm>
          <a:prstGeom prst="rect">
            <a:avLst/>
          </a:prstGeom>
          <a:noFill/>
          <a:ln>
            <a:noFill/>
          </a:ln>
          <a:extLst/>
        </p:spPr>
        <p:txBody>
          <a:bodyPr>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buFontTx/>
              <a:buNone/>
              <a:defRPr/>
            </a:pPr>
            <a:r>
              <a:rPr lang="en-US" altLang="en-US" sz="1000" b="1" dirty="0" smtClean="0">
                <a:solidFill>
                  <a:srgbClr val="8D744B"/>
                </a:solidFill>
              </a:rPr>
              <a:t>Half of the associations surveyed look to increase budgets, while half of corporates plan to hold spending constant</a:t>
            </a:r>
            <a:endParaRPr lang="en-US" altLang="en-US" sz="1000" b="1" dirty="0">
              <a:solidFill>
                <a:srgbClr val="8D744B"/>
              </a:solidFill>
            </a:endParaRPr>
          </a:p>
        </p:txBody>
      </p:sp>
      <p:sp>
        <p:nvSpPr>
          <p:cNvPr id="18" name="TextBox 17"/>
          <p:cNvSpPr txBox="1"/>
          <p:nvPr/>
        </p:nvSpPr>
        <p:spPr>
          <a:xfrm>
            <a:off x="8763000" y="6581775"/>
            <a:ext cx="242374" cy="215444"/>
          </a:xfrm>
          <a:prstGeom prst="rect">
            <a:avLst/>
          </a:prstGeom>
          <a:noFill/>
        </p:spPr>
        <p:txBody>
          <a:bodyPr wrap="none">
            <a:spAutoFit/>
          </a:bodyPr>
          <a:lstStyle/>
          <a:p>
            <a:pPr>
              <a:defRPr/>
            </a:pPr>
            <a:fld id="{CDD1FD3D-EC92-964C-83BE-0FE51D50B3C5}" type="slidenum">
              <a:rPr lang="en-US" sz="800">
                <a:solidFill>
                  <a:schemeClr val="tx1">
                    <a:lumMod val="50000"/>
                    <a:lumOff val="50000"/>
                  </a:schemeClr>
                </a:solidFill>
                <a:latin typeface="Georgia" panose="02040502050405020303" pitchFamily="18" charset="0"/>
                <a:cs typeface="Arial" charset="0"/>
              </a:rPr>
              <a:pPr>
                <a:defRPr/>
              </a:pPr>
              <a:t>23</a:t>
            </a:fld>
            <a:endParaRPr lang="en-US" sz="800" dirty="0">
              <a:solidFill>
                <a:schemeClr val="tx1">
                  <a:lumMod val="50000"/>
                  <a:lumOff val="50000"/>
                </a:schemeClr>
              </a:solidFill>
              <a:latin typeface="Georgia" panose="02040502050405020303" pitchFamily="18" charset="0"/>
              <a:cs typeface="Arial" charset="0"/>
            </a:endParaRPr>
          </a:p>
        </p:txBody>
      </p:sp>
      <p:graphicFrame>
        <p:nvGraphicFramePr>
          <p:cNvPr id="15" name="Chart 11"/>
          <p:cNvGraphicFramePr>
            <a:graphicFrameLocks/>
          </p:cNvGraphicFramePr>
          <p:nvPr>
            <p:extLst>
              <p:ext uri="{D42A27DB-BD31-4B8C-83A1-F6EECF244321}">
                <p14:modId xmlns:p14="http://schemas.microsoft.com/office/powerpoint/2010/main" val="3960285355"/>
              </p:ext>
            </p:extLst>
          </p:nvPr>
        </p:nvGraphicFramePr>
        <p:xfrm>
          <a:off x="454695" y="1645920"/>
          <a:ext cx="3657600" cy="2286000"/>
        </p:xfrm>
        <a:graphic>
          <a:graphicData uri="http://schemas.openxmlformats.org/drawingml/2006/chart">
            <c:chart xmlns:c="http://schemas.openxmlformats.org/drawingml/2006/chart" xmlns:r="http://schemas.openxmlformats.org/officeDocument/2006/relationships" r:id="rId3"/>
          </a:graphicData>
        </a:graphic>
      </p:graphicFrame>
      <p:cxnSp>
        <p:nvCxnSpPr>
          <p:cNvPr id="24" name="Straight Arrow Connector 23"/>
          <p:cNvCxnSpPr/>
          <p:nvPr/>
        </p:nvCxnSpPr>
        <p:spPr>
          <a:xfrm>
            <a:off x="3174048" y="2773963"/>
            <a:ext cx="0" cy="1920240"/>
          </a:xfrm>
          <a:prstGeom prst="straightConnector1">
            <a:avLst/>
          </a:prstGeom>
          <a:ln w="3175">
            <a:solidFill>
              <a:srgbClr val="8D734A"/>
            </a:solidFill>
            <a:headEnd type="oval" w="med" len="med"/>
            <a:tailEnd type="none" w="med" len="med"/>
          </a:ln>
          <a:effectLst/>
        </p:spPr>
        <p:style>
          <a:lnRef idx="2">
            <a:schemeClr val="accent1"/>
          </a:lnRef>
          <a:fillRef idx="0">
            <a:schemeClr val="accent1"/>
          </a:fillRef>
          <a:effectRef idx="1">
            <a:schemeClr val="accent1"/>
          </a:effectRef>
          <a:fontRef idx="minor">
            <a:schemeClr val="tx1"/>
          </a:fontRef>
        </p:style>
      </p:cxnSp>
      <p:graphicFrame>
        <p:nvGraphicFramePr>
          <p:cNvPr id="17" name="Chart 11"/>
          <p:cNvGraphicFramePr>
            <a:graphicFrameLocks/>
          </p:cNvGraphicFramePr>
          <p:nvPr>
            <p:extLst>
              <p:ext uri="{D42A27DB-BD31-4B8C-83A1-F6EECF244321}">
                <p14:modId xmlns:p14="http://schemas.microsoft.com/office/powerpoint/2010/main" val="1919883673"/>
              </p:ext>
            </p:extLst>
          </p:nvPr>
        </p:nvGraphicFramePr>
        <p:xfrm>
          <a:off x="5026695" y="1645920"/>
          <a:ext cx="3657600" cy="2286000"/>
        </p:xfrm>
        <a:graphic>
          <a:graphicData uri="http://schemas.openxmlformats.org/drawingml/2006/chart">
            <c:chart xmlns:c="http://schemas.openxmlformats.org/drawingml/2006/chart" xmlns:r="http://schemas.openxmlformats.org/officeDocument/2006/relationships" r:id="rId4"/>
          </a:graphicData>
        </a:graphic>
      </p:graphicFrame>
      <p:cxnSp>
        <p:nvCxnSpPr>
          <p:cNvPr id="31" name="Straight Arrow Connector 30"/>
          <p:cNvCxnSpPr/>
          <p:nvPr/>
        </p:nvCxnSpPr>
        <p:spPr>
          <a:xfrm>
            <a:off x="7730808" y="2781583"/>
            <a:ext cx="0" cy="1920240"/>
          </a:xfrm>
          <a:prstGeom prst="straightConnector1">
            <a:avLst/>
          </a:prstGeom>
          <a:ln w="3175">
            <a:solidFill>
              <a:srgbClr val="8D734A"/>
            </a:solidFill>
            <a:headEnd type="oval"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1585276" y="4569976"/>
            <a:ext cx="2011680" cy="104644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45720" rIns="45720" rtlCol="0" anchor="ctr">
            <a:spAutoFit/>
          </a:bodyPr>
          <a:lstStyle>
            <a:defPPr>
              <a:defRPr lang="en-US"/>
            </a:defPPr>
            <a:lvl1pPr algn="ctr">
              <a:spcAft>
                <a:spcPts val="600"/>
              </a:spcAft>
              <a:defRPr sz="800">
                <a:latin typeface="Verdana" panose="020B0604030504040204" pitchFamily="34" charset="0"/>
                <a:ea typeface="Verdana" panose="020B0604030504040204" pitchFamily="34" charset="0"/>
                <a:cs typeface="Verdana" panose="020B0604030504040204" pitchFamily="34" charset="0"/>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spcAft>
                <a:spcPts val="0"/>
              </a:spcAft>
            </a:pPr>
            <a:r>
              <a:rPr lang="en-US" sz="1000" dirty="0">
                <a:solidFill>
                  <a:schemeClr val="tx1"/>
                </a:solidFill>
              </a:rPr>
              <a:t>Average </a:t>
            </a:r>
            <a:r>
              <a:rPr lang="en-US" sz="1000" b="1" dirty="0">
                <a:solidFill>
                  <a:schemeClr val="tx1"/>
                </a:solidFill>
              </a:rPr>
              <a:t>size</a:t>
            </a:r>
            <a:r>
              <a:rPr lang="en-US" sz="1000" dirty="0">
                <a:solidFill>
                  <a:schemeClr val="tx1"/>
                </a:solidFill>
              </a:rPr>
              <a:t> of </a:t>
            </a:r>
            <a:r>
              <a:rPr lang="en-US" sz="1000" dirty="0" smtClean="0">
                <a:solidFill>
                  <a:schemeClr val="tx1"/>
                </a:solidFill>
              </a:rPr>
              <a:t>spending </a:t>
            </a:r>
            <a:r>
              <a:rPr lang="en-US" sz="1000" b="1" dirty="0">
                <a:solidFill>
                  <a:schemeClr val="tx1"/>
                </a:solidFill>
              </a:rPr>
              <a:t>increase</a:t>
            </a:r>
            <a:r>
              <a:rPr lang="en-US" sz="1000" dirty="0">
                <a:solidFill>
                  <a:schemeClr val="tx1"/>
                </a:solidFill>
              </a:rPr>
              <a:t> for </a:t>
            </a:r>
            <a:r>
              <a:rPr lang="en-US" sz="1000" b="1" dirty="0">
                <a:solidFill>
                  <a:schemeClr val="tx1"/>
                </a:solidFill>
              </a:rPr>
              <a:t>Associations</a:t>
            </a:r>
            <a:r>
              <a:rPr lang="en-US" sz="1000" dirty="0">
                <a:solidFill>
                  <a:schemeClr val="tx1"/>
                </a:solidFill>
              </a:rPr>
              <a:t> </a:t>
            </a:r>
            <a:r>
              <a:rPr lang="en-US" sz="1000" b="1" dirty="0">
                <a:solidFill>
                  <a:schemeClr val="tx1"/>
                </a:solidFill>
              </a:rPr>
              <a:t>growing</a:t>
            </a:r>
            <a:r>
              <a:rPr lang="en-US" sz="1000" dirty="0">
                <a:solidFill>
                  <a:schemeClr val="tx1"/>
                </a:solidFill>
              </a:rPr>
              <a:t> budgets </a:t>
            </a:r>
            <a:r>
              <a:rPr lang="en-US" sz="1000" dirty="0" smtClean="0">
                <a:solidFill>
                  <a:schemeClr val="tx1"/>
                </a:solidFill>
              </a:rPr>
              <a:t>between 2017-2018</a:t>
            </a:r>
            <a:endParaRPr lang="en-US" sz="1000" dirty="0">
              <a:solidFill>
                <a:schemeClr val="tx1"/>
              </a:solidFill>
            </a:endParaRPr>
          </a:p>
          <a:p>
            <a:pPr>
              <a:spcAft>
                <a:spcPts val="0"/>
              </a:spcAft>
            </a:pPr>
            <a:endParaRPr lang="en-US" sz="1000" dirty="0">
              <a:solidFill>
                <a:schemeClr val="tx1"/>
              </a:solidFill>
            </a:endParaRPr>
          </a:p>
          <a:p>
            <a:pPr>
              <a:spcAft>
                <a:spcPts val="0"/>
              </a:spcAft>
            </a:pPr>
            <a:r>
              <a:rPr lang="en-US" sz="1200" b="1" dirty="0">
                <a:solidFill>
                  <a:schemeClr val="tx1"/>
                </a:solidFill>
              </a:rPr>
              <a:t>+9.9%</a:t>
            </a:r>
          </a:p>
        </p:txBody>
      </p:sp>
      <p:sp>
        <p:nvSpPr>
          <p:cNvPr id="30" name="TextBox 29"/>
          <p:cNvSpPr txBox="1"/>
          <p:nvPr/>
        </p:nvSpPr>
        <p:spPr>
          <a:xfrm>
            <a:off x="6187756" y="4569976"/>
            <a:ext cx="2011680" cy="104644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45720" rIns="45720" rtlCol="0" anchor="ctr">
            <a:spAutoFit/>
          </a:bodyPr>
          <a:lstStyle>
            <a:defPPr>
              <a:defRPr lang="en-US"/>
            </a:defPPr>
            <a:lvl1pPr algn="ctr">
              <a:spcAft>
                <a:spcPts val="0"/>
              </a:spcAft>
              <a:defRPr sz="1000">
                <a:latin typeface="Verdana" panose="020B0604030504040204" pitchFamily="34" charset="0"/>
                <a:ea typeface="Verdana" panose="020B0604030504040204" pitchFamily="34" charset="0"/>
                <a:cs typeface="Verdana" panose="020B0604030504040204" pitchFamily="34" charset="0"/>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a:solidFill>
                  <a:schemeClr val="tx1"/>
                </a:solidFill>
              </a:rPr>
              <a:t>Average </a:t>
            </a:r>
            <a:r>
              <a:rPr lang="en-US" b="1" dirty="0">
                <a:solidFill>
                  <a:schemeClr val="tx1"/>
                </a:solidFill>
              </a:rPr>
              <a:t>size</a:t>
            </a:r>
            <a:r>
              <a:rPr lang="en-US" dirty="0">
                <a:solidFill>
                  <a:schemeClr val="tx1"/>
                </a:solidFill>
              </a:rPr>
              <a:t> of spending </a:t>
            </a:r>
            <a:r>
              <a:rPr lang="en-US" b="1" dirty="0">
                <a:solidFill>
                  <a:schemeClr val="tx1"/>
                </a:solidFill>
              </a:rPr>
              <a:t>increase</a:t>
            </a:r>
            <a:r>
              <a:rPr lang="en-US" dirty="0">
                <a:solidFill>
                  <a:schemeClr val="tx1"/>
                </a:solidFill>
              </a:rPr>
              <a:t> for </a:t>
            </a:r>
            <a:r>
              <a:rPr lang="en-US" b="1" dirty="0">
                <a:solidFill>
                  <a:schemeClr val="tx1"/>
                </a:solidFill>
              </a:rPr>
              <a:t>Corporations</a:t>
            </a:r>
            <a:r>
              <a:rPr lang="en-US" dirty="0">
                <a:solidFill>
                  <a:schemeClr val="tx1"/>
                </a:solidFill>
              </a:rPr>
              <a:t> </a:t>
            </a:r>
            <a:r>
              <a:rPr lang="en-US" b="1" dirty="0">
                <a:solidFill>
                  <a:schemeClr val="tx1"/>
                </a:solidFill>
              </a:rPr>
              <a:t>growing</a:t>
            </a:r>
            <a:r>
              <a:rPr lang="en-US" dirty="0">
                <a:solidFill>
                  <a:schemeClr val="tx1"/>
                </a:solidFill>
              </a:rPr>
              <a:t> budgets </a:t>
            </a:r>
            <a:r>
              <a:rPr lang="en-US" dirty="0" smtClean="0">
                <a:solidFill>
                  <a:schemeClr val="tx1"/>
                </a:solidFill>
              </a:rPr>
              <a:t>between 2017-2018</a:t>
            </a:r>
            <a:endParaRPr lang="en-US" dirty="0">
              <a:solidFill>
                <a:schemeClr val="tx1"/>
              </a:solidFill>
            </a:endParaRPr>
          </a:p>
          <a:p>
            <a:endParaRPr lang="en-US" dirty="0">
              <a:solidFill>
                <a:schemeClr val="tx1"/>
              </a:solidFill>
            </a:endParaRPr>
          </a:p>
          <a:p>
            <a:r>
              <a:rPr lang="en-US" sz="1200" b="1" dirty="0">
                <a:solidFill>
                  <a:schemeClr val="tx1"/>
                </a:solidFill>
              </a:rPr>
              <a:t>+7.5%</a:t>
            </a:r>
          </a:p>
        </p:txBody>
      </p:sp>
    </p:spTree>
    <p:extLst>
      <p:ext uri="{BB962C8B-B14F-4D97-AF65-F5344CB8AC3E}">
        <p14:creationId xmlns:p14="http://schemas.microsoft.com/office/powerpoint/2010/main" val="28193957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extLst>
              <p:ext uri="{D42A27DB-BD31-4B8C-83A1-F6EECF244321}">
                <p14:modId xmlns:p14="http://schemas.microsoft.com/office/powerpoint/2010/main" val="2365575134"/>
              </p:ext>
            </p:extLst>
          </p:nvPr>
        </p:nvGraphicFramePr>
        <p:xfrm>
          <a:off x="267648" y="1679171"/>
          <a:ext cx="43434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26" name="Text Placeholder 18"/>
          <p:cNvSpPr txBox="1">
            <a:spLocks/>
          </p:cNvSpPr>
          <p:nvPr/>
        </p:nvSpPr>
        <p:spPr bwMode="auto">
          <a:xfrm>
            <a:off x="404808" y="6422607"/>
            <a:ext cx="7413630"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dirty="0">
                <a:latin typeface="Georgia"/>
                <a:cs typeface="Georgia"/>
              </a:rPr>
              <a:t>Source: </a:t>
            </a:r>
            <a:r>
              <a:rPr lang="en-US" sz="700" dirty="0" smtClean="0">
                <a:latin typeface="Georgia"/>
                <a:cs typeface="Georgia"/>
              </a:rPr>
              <a:t>Government Affairs Resource Benchmarking </a:t>
            </a:r>
            <a:r>
              <a:rPr lang="en-US" sz="700" dirty="0">
                <a:latin typeface="Georgia"/>
                <a:cs typeface="Georgia"/>
              </a:rPr>
              <a:t>2017; National Journal research and analysis.</a:t>
            </a:r>
          </a:p>
        </p:txBody>
      </p:sp>
      <p:sp>
        <p:nvSpPr>
          <p:cNvPr id="27" name="Text Placeholder 18"/>
          <p:cNvSpPr txBox="1">
            <a:spLocks/>
          </p:cNvSpPr>
          <p:nvPr/>
        </p:nvSpPr>
        <p:spPr bwMode="auto">
          <a:xfrm>
            <a:off x="404808" y="6432767"/>
            <a:ext cx="7413630"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spcAft>
                <a:spcPts val="600"/>
              </a:spcAft>
              <a:buNone/>
              <a:defRPr/>
            </a:pPr>
            <a:endParaRPr lang="en-US" sz="700" dirty="0">
              <a:latin typeface="Georgia"/>
              <a:cs typeface="Georgia"/>
            </a:endParaRPr>
          </a:p>
          <a:p>
            <a:pPr marL="0" indent="0">
              <a:lnSpc>
                <a:spcPct val="110000"/>
              </a:lnSpc>
              <a:spcBef>
                <a:spcPts val="0"/>
              </a:spcBef>
              <a:spcAft>
                <a:spcPts val="600"/>
              </a:spcAft>
              <a:buNone/>
              <a:defRPr/>
            </a:pPr>
            <a:r>
              <a:rPr lang="en-US" sz="700" dirty="0">
                <a:latin typeface="Georgia"/>
                <a:cs typeface="Georgia"/>
              </a:rPr>
              <a:t>© National Journal 2017</a:t>
            </a:r>
          </a:p>
        </p:txBody>
      </p:sp>
      <p:pic>
        <p:nvPicPr>
          <p:cNvPr id="28" name="Picture 27" descr="Logo-NJ-leadership_counci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5983" y="156463"/>
            <a:ext cx="2263332" cy="347386"/>
          </a:xfrm>
          <a:prstGeom prst="rect">
            <a:avLst/>
          </a:prstGeom>
        </p:spPr>
      </p:pic>
      <p:sp>
        <p:nvSpPr>
          <p:cNvPr id="18" name="TextBox 17"/>
          <p:cNvSpPr txBox="1"/>
          <p:nvPr/>
        </p:nvSpPr>
        <p:spPr>
          <a:xfrm>
            <a:off x="8763000" y="6581775"/>
            <a:ext cx="242374" cy="215444"/>
          </a:xfrm>
          <a:prstGeom prst="rect">
            <a:avLst/>
          </a:prstGeom>
          <a:noFill/>
        </p:spPr>
        <p:txBody>
          <a:bodyPr wrap="none">
            <a:spAutoFit/>
          </a:bodyPr>
          <a:lstStyle/>
          <a:p>
            <a:pPr>
              <a:defRPr/>
            </a:pPr>
            <a:fld id="{CDD1FD3D-EC92-964C-83BE-0FE51D50B3C5}" type="slidenum">
              <a:rPr lang="en-US" sz="800">
                <a:solidFill>
                  <a:schemeClr val="tx1">
                    <a:lumMod val="50000"/>
                    <a:lumOff val="50000"/>
                  </a:schemeClr>
                </a:solidFill>
                <a:latin typeface="Georgia" panose="02040502050405020303" pitchFamily="18" charset="0"/>
                <a:cs typeface="Arial" charset="0"/>
              </a:rPr>
              <a:pPr>
                <a:defRPr/>
              </a:pPr>
              <a:t>24</a:t>
            </a:fld>
            <a:endParaRPr lang="en-US" sz="800" dirty="0">
              <a:solidFill>
                <a:schemeClr val="tx1">
                  <a:lumMod val="50000"/>
                  <a:lumOff val="50000"/>
                </a:schemeClr>
              </a:solidFill>
              <a:latin typeface="Georgia" panose="02040502050405020303" pitchFamily="18" charset="0"/>
              <a:cs typeface="Arial" charset="0"/>
            </a:endParaRPr>
          </a:p>
        </p:txBody>
      </p:sp>
      <p:sp>
        <p:nvSpPr>
          <p:cNvPr id="11" name="TextBox 10"/>
          <p:cNvSpPr txBox="1"/>
          <p:nvPr/>
        </p:nvSpPr>
        <p:spPr>
          <a:xfrm>
            <a:off x="226272" y="245329"/>
            <a:ext cx="5008267" cy="138499"/>
          </a:xfrm>
          <a:prstGeom prst="rect">
            <a:avLst/>
          </a:prstGeom>
          <a:noFill/>
        </p:spPr>
        <p:txBody>
          <a:bodyPr wrap="square" bIns="0" rtlCol="0" anchor="b" anchorCtr="0">
            <a:spAutoFit/>
          </a:bodyPr>
          <a:lstStyle>
            <a:defPPr>
              <a:defRPr lang="en-US"/>
            </a:defPPr>
            <a:lvl1pPr>
              <a:defRPr sz="600" b="1" cap="all">
                <a:solidFill>
                  <a:srgbClr val="595959"/>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Closer Look – Spending Trends</a:t>
            </a:r>
          </a:p>
        </p:txBody>
      </p:sp>
      <p:graphicFrame>
        <p:nvGraphicFramePr>
          <p:cNvPr id="10" name="Chart 9"/>
          <p:cNvGraphicFramePr/>
          <p:nvPr>
            <p:extLst>
              <p:ext uri="{D42A27DB-BD31-4B8C-83A1-F6EECF244321}">
                <p14:modId xmlns:p14="http://schemas.microsoft.com/office/powerpoint/2010/main" val="1471524801"/>
              </p:ext>
            </p:extLst>
          </p:nvPr>
        </p:nvGraphicFramePr>
        <p:xfrm>
          <a:off x="4518755" y="1679171"/>
          <a:ext cx="4343400" cy="4114800"/>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1"/>
          <p:cNvSpPr txBox="1">
            <a:spLocks/>
          </p:cNvSpPr>
          <p:nvPr/>
        </p:nvSpPr>
        <p:spPr>
          <a:xfrm>
            <a:off x="327872" y="691135"/>
            <a:ext cx="8689128" cy="369332"/>
          </a:xfrm>
          <a:prstGeom prst="rect">
            <a:avLst/>
          </a:prstGeom>
        </p:spPr>
        <p:txBody>
          <a:bodyPr vert="horz" lIns="91440" tIns="45720" rIns="91440" bIns="45720" rtlCol="0" anchor="b">
            <a:normAutofit fontScale="97500" lnSpcReduction="10000"/>
          </a:bodyPr>
          <a:lstStyle>
            <a:lvl1pPr algn="l" defTabSz="914400" rtl="0" eaLnBrk="1" latinLnBrk="0" hangingPunct="1">
              <a:spcBef>
                <a:spcPct val="0"/>
              </a:spcBef>
              <a:buNone/>
              <a:defRPr sz="2000" b="1" i="0" kern="1200" cap="none" baseline="0">
                <a:solidFill>
                  <a:schemeClr val="tx1"/>
                </a:solidFill>
                <a:latin typeface="Georgia" panose="02040502050405020303" pitchFamily="18" charset="0"/>
                <a:ea typeface="+mj-ea"/>
                <a:cs typeface="+mj-cs"/>
              </a:defRPr>
            </a:lvl1pPr>
          </a:lstStyle>
          <a:p>
            <a:pPr fontAlgn="auto">
              <a:spcAft>
                <a:spcPts val="0"/>
              </a:spcAft>
            </a:pPr>
            <a:r>
              <a:rPr lang="en-US" dirty="0" smtClean="0"/>
              <a:t>No cons for pros</a:t>
            </a:r>
            <a:endParaRPr lang="en-US" dirty="0"/>
          </a:p>
        </p:txBody>
      </p:sp>
      <p:sp>
        <p:nvSpPr>
          <p:cNvPr id="13" name="Rectangle 12"/>
          <p:cNvSpPr>
            <a:spLocks noChangeArrowheads="1"/>
          </p:cNvSpPr>
          <p:nvPr/>
        </p:nvSpPr>
        <p:spPr bwMode="auto">
          <a:xfrm>
            <a:off x="327872" y="1053011"/>
            <a:ext cx="8229600" cy="246221"/>
          </a:xfrm>
          <a:prstGeom prst="rect">
            <a:avLst/>
          </a:prstGeom>
          <a:noFill/>
          <a:ln>
            <a:noFill/>
          </a:ln>
          <a:extLst/>
        </p:spPr>
        <p:txBody>
          <a:bodyPr>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buNone/>
              <a:defRPr/>
            </a:pPr>
            <a:r>
              <a:rPr lang="en-US" altLang="en-US" sz="1000" b="1" dirty="0" smtClean="0">
                <a:solidFill>
                  <a:srgbClr val="8D744B"/>
                </a:solidFill>
              </a:rPr>
              <a:t>Associations </a:t>
            </a:r>
            <a:r>
              <a:rPr lang="en-US" altLang="en-US" sz="1000" b="1" dirty="0">
                <a:solidFill>
                  <a:srgbClr val="8D744B"/>
                </a:solidFill>
              </a:rPr>
              <a:t>and corporations </a:t>
            </a:r>
            <a:r>
              <a:rPr lang="en-US" altLang="en-US" sz="1000" b="1" dirty="0" smtClean="0">
                <a:solidFill>
                  <a:srgbClr val="8D744B"/>
                </a:solidFill>
              </a:rPr>
              <a:t>more likely to increase spending on professional staff, compared to other budget categories</a:t>
            </a:r>
            <a:endParaRPr lang="en-US" altLang="en-US" sz="1000" b="1" dirty="0">
              <a:solidFill>
                <a:srgbClr val="8D744B"/>
              </a:solidFill>
            </a:endParaRPr>
          </a:p>
        </p:txBody>
      </p:sp>
      <p:sp>
        <p:nvSpPr>
          <p:cNvPr id="14" name="TextBox 13"/>
          <p:cNvSpPr txBox="1"/>
          <p:nvPr/>
        </p:nvSpPr>
        <p:spPr>
          <a:xfrm>
            <a:off x="802544" y="2439797"/>
            <a:ext cx="1927861" cy="33855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45720" rIns="45720" rtlCol="0" anchor="ctr">
            <a:spAutoFit/>
          </a:bodyPr>
          <a:lstStyle>
            <a:defPPr>
              <a:defRPr lang="en-US"/>
            </a:defPPr>
            <a:lvl1pPr algn="ctr">
              <a:spcAft>
                <a:spcPts val="600"/>
              </a:spcAft>
              <a:defRPr sz="8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Professional staff investments the main focus of budget increases</a:t>
            </a:r>
            <a:endParaRPr lang="en-US" dirty="0"/>
          </a:p>
        </p:txBody>
      </p:sp>
      <p:cxnSp>
        <p:nvCxnSpPr>
          <p:cNvPr id="15" name="Straight Arrow Connector 14"/>
          <p:cNvCxnSpPr>
            <a:endCxn id="14" idx="3"/>
          </p:cNvCxnSpPr>
          <p:nvPr/>
        </p:nvCxnSpPr>
        <p:spPr>
          <a:xfrm flipH="1" flipV="1">
            <a:off x="2730405" y="2609074"/>
            <a:ext cx="2695035" cy="172926"/>
          </a:xfrm>
          <a:prstGeom prst="straightConnector1">
            <a:avLst/>
          </a:prstGeom>
          <a:ln w="3175">
            <a:solidFill>
              <a:srgbClr val="8D734A"/>
            </a:solidFill>
            <a:headEnd type="oval"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V="1">
            <a:off x="1450244" y="2781999"/>
            <a:ext cx="0" cy="172925"/>
          </a:xfrm>
          <a:prstGeom prst="straightConnector1">
            <a:avLst/>
          </a:prstGeom>
          <a:ln w="3175">
            <a:solidFill>
              <a:srgbClr val="8D734A"/>
            </a:solidFill>
            <a:headEnd type="oval"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11766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26272" y="245329"/>
            <a:ext cx="5008267" cy="138499"/>
          </a:xfrm>
          <a:prstGeom prst="rect">
            <a:avLst/>
          </a:prstGeom>
          <a:noFill/>
        </p:spPr>
        <p:txBody>
          <a:bodyPr wrap="square" bIns="0" rtlCol="0" anchor="b" anchorCtr="0">
            <a:spAutoFit/>
          </a:bodyPr>
          <a:lstStyle>
            <a:defPPr>
              <a:defRPr lang="en-US"/>
            </a:defPPr>
            <a:lvl1pPr>
              <a:defRPr sz="600" b="1" cap="all">
                <a:solidFill>
                  <a:srgbClr val="595959"/>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Staffing Trends</a:t>
            </a:r>
          </a:p>
        </p:txBody>
      </p:sp>
      <p:grpSp>
        <p:nvGrpSpPr>
          <p:cNvPr id="8" name="Group 7"/>
          <p:cNvGrpSpPr/>
          <p:nvPr/>
        </p:nvGrpSpPr>
        <p:grpSpPr>
          <a:xfrm>
            <a:off x="457200" y="1626509"/>
            <a:ext cx="8229600" cy="2305411"/>
            <a:chOff x="291861" y="1626509"/>
            <a:chExt cx="8229600" cy="2305411"/>
          </a:xfrm>
        </p:grpSpPr>
        <p:graphicFrame>
          <p:nvGraphicFramePr>
            <p:cNvPr id="15" name="Chart 11"/>
            <p:cNvGraphicFramePr>
              <a:graphicFrameLocks/>
            </p:cNvGraphicFramePr>
            <p:nvPr>
              <p:extLst>
                <p:ext uri="{D42A27DB-BD31-4B8C-83A1-F6EECF244321}">
                  <p14:modId xmlns:p14="http://schemas.microsoft.com/office/powerpoint/2010/main" val="4046023577"/>
                </p:ext>
              </p:extLst>
            </p:nvPr>
          </p:nvGraphicFramePr>
          <p:xfrm>
            <a:off x="291861" y="1645920"/>
            <a:ext cx="3657600" cy="2286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Chart 11"/>
            <p:cNvGraphicFramePr>
              <a:graphicFrameLocks/>
            </p:cNvGraphicFramePr>
            <p:nvPr>
              <p:extLst>
                <p:ext uri="{D42A27DB-BD31-4B8C-83A1-F6EECF244321}">
                  <p14:modId xmlns:p14="http://schemas.microsoft.com/office/powerpoint/2010/main" val="3735585682"/>
                </p:ext>
              </p:extLst>
            </p:nvPr>
          </p:nvGraphicFramePr>
          <p:xfrm>
            <a:off x="4863861" y="1626509"/>
            <a:ext cx="3657600" cy="2286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23" name="Title 1"/>
          <p:cNvSpPr txBox="1">
            <a:spLocks/>
          </p:cNvSpPr>
          <p:nvPr/>
        </p:nvSpPr>
        <p:spPr>
          <a:xfrm>
            <a:off x="327872" y="691135"/>
            <a:ext cx="8689128" cy="369332"/>
          </a:xfrm>
          <a:prstGeom prst="rect">
            <a:avLst/>
          </a:prstGeom>
        </p:spPr>
        <p:txBody>
          <a:bodyPr vert="horz" lIns="91440" tIns="45720" rIns="91440" bIns="45720" rtlCol="0" anchor="b">
            <a:normAutofit fontScale="97500" lnSpcReduction="10000"/>
          </a:bodyPr>
          <a:lstStyle>
            <a:lvl1pPr algn="l" defTabSz="914400" rtl="0" eaLnBrk="1" latinLnBrk="0" hangingPunct="1">
              <a:spcBef>
                <a:spcPct val="0"/>
              </a:spcBef>
              <a:buNone/>
              <a:defRPr sz="2000" b="1" i="0" kern="1200" cap="none" baseline="0">
                <a:solidFill>
                  <a:schemeClr val="tx1"/>
                </a:solidFill>
                <a:latin typeface="Georgia" panose="02040502050405020303" pitchFamily="18" charset="0"/>
                <a:ea typeface="+mj-ea"/>
                <a:cs typeface="+mj-cs"/>
              </a:defRPr>
            </a:lvl1pPr>
          </a:lstStyle>
          <a:p>
            <a:pPr fontAlgn="auto">
              <a:spcAft>
                <a:spcPts val="0"/>
              </a:spcAft>
            </a:pPr>
            <a:r>
              <a:rPr lang="en-US" dirty="0" smtClean="0"/>
              <a:t>Majority plan to hold headcount levels flat for 2018</a:t>
            </a:r>
            <a:endParaRPr lang="en-US" dirty="0"/>
          </a:p>
        </p:txBody>
      </p:sp>
      <p:sp>
        <p:nvSpPr>
          <p:cNvPr id="24" name="Text Placeholder 18"/>
          <p:cNvSpPr txBox="1">
            <a:spLocks/>
          </p:cNvSpPr>
          <p:nvPr/>
        </p:nvSpPr>
        <p:spPr bwMode="auto">
          <a:xfrm>
            <a:off x="404808" y="6422607"/>
            <a:ext cx="7413630"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dirty="0">
                <a:latin typeface="Georgia"/>
                <a:cs typeface="Georgia"/>
              </a:rPr>
              <a:t>Source: </a:t>
            </a:r>
            <a:r>
              <a:rPr lang="en-US" sz="700" dirty="0" smtClean="0">
                <a:latin typeface="Georgia"/>
                <a:cs typeface="Georgia"/>
              </a:rPr>
              <a:t>Government Affairs Resource Benchmarking </a:t>
            </a:r>
            <a:r>
              <a:rPr lang="en-US" sz="700" dirty="0">
                <a:latin typeface="Georgia"/>
                <a:cs typeface="Georgia"/>
              </a:rPr>
              <a:t>2017; National Journal research and analysis.</a:t>
            </a:r>
          </a:p>
        </p:txBody>
      </p:sp>
      <p:sp>
        <p:nvSpPr>
          <p:cNvPr id="25" name="Text Placeholder 18"/>
          <p:cNvSpPr txBox="1">
            <a:spLocks/>
          </p:cNvSpPr>
          <p:nvPr/>
        </p:nvSpPr>
        <p:spPr bwMode="auto">
          <a:xfrm>
            <a:off x="404808" y="6432767"/>
            <a:ext cx="7413630"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spcAft>
                <a:spcPts val="600"/>
              </a:spcAft>
              <a:buNone/>
              <a:defRPr/>
            </a:pPr>
            <a:endParaRPr lang="en-US" sz="700" dirty="0">
              <a:latin typeface="Georgia"/>
              <a:cs typeface="Georgia"/>
            </a:endParaRPr>
          </a:p>
          <a:p>
            <a:pPr marL="0" indent="0">
              <a:lnSpc>
                <a:spcPct val="110000"/>
              </a:lnSpc>
              <a:spcBef>
                <a:spcPts val="0"/>
              </a:spcBef>
              <a:spcAft>
                <a:spcPts val="600"/>
              </a:spcAft>
              <a:buNone/>
              <a:defRPr/>
            </a:pPr>
            <a:r>
              <a:rPr lang="en-US" sz="700" dirty="0">
                <a:latin typeface="Georgia"/>
                <a:cs typeface="Georgia"/>
              </a:rPr>
              <a:t>© National Journal 2017</a:t>
            </a:r>
          </a:p>
        </p:txBody>
      </p:sp>
      <p:pic>
        <p:nvPicPr>
          <p:cNvPr id="26" name="Picture 25" descr="Logo-NJ-leadership_council.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35983" y="156463"/>
            <a:ext cx="2263332" cy="347386"/>
          </a:xfrm>
          <a:prstGeom prst="rect">
            <a:avLst/>
          </a:prstGeom>
        </p:spPr>
      </p:pic>
      <p:sp>
        <p:nvSpPr>
          <p:cNvPr id="27" name="Rectangle 26"/>
          <p:cNvSpPr>
            <a:spLocks noChangeArrowheads="1"/>
          </p:cNvSpPr>
          <p:nvPr/>
        </p:nvSpPr>
        <p:spPr bwMode="auto">
          <a:xfrm>
            <a:off x="327872" y="1053011"/>
            <a:ext cx="8229600" cy="246221"/>
          </a:xfrm>
          <a:prstGeom prst="rect">
            <a:avLst/>
          </a:prstGeom>
          <a:noFill/>
          <a:ln>
            <a:noFill/>
          </a:ln>
          <a:extLst/>
        </p:spPr>
        <p:txBody>
          <a:bodyPr>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buFontTx/>
              <a:buNone/>
              <a:defRPr/>
            </a:pPr>
            <a:r>
              <a:rPr lang="en-US" altLang="en-US" sz="1000" b="1" dirty="0" smtClean="0">
                <a:solidFill>
                  <a:srgbClr val="8D744B"/>
                </a:solidFill>
              </a:rPr>
              <a:t>Those that plan to increase headcount will raise staffing levels by 20-40%</a:t>
            </a:r>
            <a:endParaRPr lang="en-US" altLang="en-US" sz="1000" b="1" dirty="0">
              <a:solidFill>
                <a:srgbClr val="8D744B"/>
              </a:solidFill>
            </a:endParaRPr>
          </a:p>
        </p:txBody>
      </p:sp>
      <p:sp>
        <p:nvSpPr>
          <p:cNvPr id="18" name="TextBox 17"/>
          <p:cNvSpPr txBox="1"/>
          <p:nvPr/>
        </p:nvSpPr>
        <p:spPr>
          <a:xfrm>
            <a:off x="8763000" y="6581775"/>
            <a:ext cx="242374" cy="215444"/>
          </a:xfrm>
          <a:prstGeom prst="rect">
            <a:avLst/>
          </a:prstGeom>
          <a:noFill/>
        </p:spPr>
        <p:txBody>
          <a:bodyPr wrap="none">
            <a:spAutoFit/>
          </a:bodyPr>
          <a:lstStyle/>
          <a:p>
            <a:pPr>
              <a:defRPr/>
            </a:pPr>
            <a:fld id="{CDD1FD3D-EC92-964C-83BE-0FE51D50B3C5}" type="slidenum">
              <a:rPr lang="en-US" sz="800">
                <a:solidFill>
                  <a:schemeClr val="tx1">
                    <a:lumMod val="50000"/>
                    <a:lumOff val="50000"/>
                  </a:schemeClr>
                </a:solidFill>
                <a:latin typeface="Georgia" panose="02040502050405020303" pitchFamily="18" charset="0"/>
                <a:cs typeface="Arial" charset="0"/>
              </a:rPr>
              <a:pPr>
                <a:defRPr/>
              </a:pPr>
              <a:t>25</a:t>
            </a:fld>
            <a:endParaRPr lang="en-US" sz="800" dirty="0">
              <a:solidFill>
                <a:schemeClr val="tx1">
                  <a:lumMod val="50000"/>
                  <a:lumOff val="50000"/>
                </a:schemeClr>
              </a:solidFill>
              <a:latin typeface="Georgia" panose="02040502050405020303" pitchFamily="18" charset="0"/>
              <a:cs typeface="Arial" charset="0"/>
            </a:endParaRPr>
          </a:p>
        </p:txBody>
      </p:sp>
      <p:cxnSp>
        <p:nvCxnSpPr>
          <p:cNvPr id="16" name="Straight Arrow Connector 15"/>
          <p:cNvCxnSpPr/>
          <p:nvPr/>
        </p:nvCxnSpPr>
        <p:spPr>
          <a:xfrm>
            <a:off x="3242628" y="3741703"/>
            <a:ext cx="0" cy="956325"/>
          </a:xfrm>
          <a:prstGeom prst="straightConnector1">
            <a:avLst/>
          </a:prstGeom>
          <a:ln w="3175">
            <a:solidFill>
              <a:srgbClr val="8D734A"/>
            </a:solidFill>
            <a:headEnd type="oval"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7799388" y="3745498"/>
            <a:ext cx="0" cy="956325"/>
          </a:xfrm>
          <a:prstGeom prst="straightConnector1">
            <a:avLst/>
          </a:prstGeom>
          <a:ln w="3175">
            <a:solidFill>
              <a:srgbClr val="8D734A"/>
            </a:solidFill>
            <a:headEnd type="oval"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1585276" y="4569976"/>
            <a:ext cx="2011680" cy="104644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45720" rIns="45720" rtlCol="0" anchor="ctr">
            <a:spAutoFit/>
          </a:bodyPr>
          <a:lstStyle>
            <a:defPPr>
              <a:defRPr lang="en-US"/>
            </a:defPPr>
            <a:lvl1pPr algn="ctr">
              <a:spcAft>
                <a:spcPts val="600"/>
              </a:spcAft>
              <a:defRPr sz="800">
                <a:latin typeface="Verdana" panose="020B0604030504040204" pitchFamily="34" charset="0"/>
                <a:ea typeface="Verdana" panose="020B0604030504040204" pitchFamily="34" charset="0"/>
                <a:cs typeface="Verdana" panose="020B0604030504040204" pitchFamily="34" charset="0"/>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spcAft>
                <a:spcPts val="0"/>
              </a:spcAft>
            </a:pPr>
            <a:r>
              <a:rPr lang="en-US" sz="1000" dirty="0">
                <a:solidFill>
                  <a:schemeClr val="tx1"/>
                </a:solidFill>
              </a:rPr>
              <a:t>Average </a:t>
            </a:r>
            <a:r>
              <a:rPr lang="en-US" sz="1000" b="1" dirty="0">
                <a:solidFill>
                  <a:schemeClr val="tx1"/>
                </a:solidFill>
              </a:rPr>
              <a:t>size</a:t>
            </a:r>
            <a:r>
              <a:rPr lang="en-US" sz="1000" dirty="0">
                <a:solidFill>
                  <a:schemeClr val="tx1"/>
                </a:solidFill>
              </a:rPr>
              <a:t> of </a:t>
            </a:r>
            <a:r>
              <a:rPr lang="en-US" sz="1000" dirty="0" smtClean="0">
                <a:solidFill>
                  <a:schemeClr val="tx1"/>
                </a:solidFill>
              </a:rPr>
              <a:t>staffing </a:t>
            </a:r>
            <a:r>
              <a:rPr lang="en-US" sz="1000" b="1" dirty="0" smtClean="0">
                <a:solidFill>
                  <a:schemeClr val="tx1"/>
                </a:solidFill>
              </a:rPr>
              <a:t>increase</a:t>
            </a:r>
            <a:r>
              <a:rPr lang="en-US" sz="1000" dirty="0" smtClean="0">
                <a:solidFill>
                  <a:schemeClr val="tx1"/>
                </a:solidFill>
              </a:rPr>
              <a:t> </a:t>
            </a:r>
            <a:r>
              <a:rPr lang="en-US" sz="1000" dirty="0">
                <a:solidFill>
                  <a:schemeClr val="tx1"/>
                </a:solidFill>
              </a:rPr>
              <a:t>for </a:t>
            </a:r>
            <a:r>
              <a:rPr lang="en-US" sz="1000" b="1" dirty="0">
                <a:solidFill>
                  <a:schemeClr val="tx1"/>
                </a:solidFill>
              </a:rPr>
              <a:t>Associations</a:t>
            </a:r>
            <a:r>
              <a:rPr lang="en-US" sz="1000" dirty="0">
                <a:solidFill>
                  <a:schemeClr val="tx1"/>
                </a:solidFill>
              </a:rPr>
              <a:t> </a:t>
            </a:r>
            <a:r>
              <a:rPr lang="en-US" sz="1000" b="1" dirty="0">
                <a:solidFill>
                  <a:schemeClr val="tx1"/>
                </a:solidFill>
              </a:rPr>
              <a:t>growing</a:t>
            </a:r>
            <a:r>
              <a:rPr lang="en-US" sz="1000" dirty="0">
                <a:solidFill>
                  <a:schemeClr val="tx1"/>
                </a:solidFill>
              </a:rPr>
              <a:t> </a:t>
            </a:r>
            <a:r>
              <a:rPr lang="en-US" sz="1000" dirty="0" smtClean="0">
                <a:solidFill>
                  <a:schemeClr val="tx1"/>
                </a:solidFill>
              </a:rPr>
              <a:t>headcount between 2017-2018</a:t>
            </a:r>
            <a:endParaRPr lang="en-US" sz="1000" dirty="0">
              <a:solidFill>
                <a:schemeClr val="tx1"/>
              </a:solidFill>
            </a:endParaRPr>
          </a:p>
          <a:p>
            <a:pPr>
              <a:spcAft>
                <a:spcPts val="0"/>
              </a:spcAft>
            </a:pPr>
            <a:endParaRPr lang="en-US" sz="1000" dirty="0">
              <a:solidFill>
                <a:schemeClr val="tx1"/>
              </a:solidFill>
            </a:endParaRPr>
          </a:p>
          <a:p>
            <a:pPr>
              <a:spcAft>
                <a:spcPts val="0"/>
              </a:spcAft>
            </a:pPr>
            <a:r>
              <a:rPr lang="en-US" sz="1200" b="1" dirty="0" smtClean="0">
                <a:solidFill>
                  <a:schemeClr val="tx1"/>
                </a:solidFill>
              </a:rPr>
              <a:t>+19.5%</a:t>
            </a:r>
            <a:endParaRPr lang="en-US" sz="1200" b="1" dirty="0">
              <a:solidFill>
                <a:schemeClr val="tx1"/>
              </a:solidFill>
            </a:endParaRPr>
          </a:p>
        </p:txBody>
      </p:sp>
      <p:sp>
        <p:nvSpPr>
          <p:cNvPr id="22" name="TextBox 21"/>
          <p:cNvSpPr txBox="1"/>
          <p:nvPr/>
        </p:nvSpPr>
        <p:spPr>
          <a:xfrm>
            <a:off x="6187756" y="4569976"/>
            <a:ext cx="2011680" cy="104644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45720" rIns="45720" rtlCol="0" anchor="ctr">
            <a:spAutoFit/>
          </a:bodyPr>
          <a:lstStyle>
            <a:defPPr>
              <a:defRPr lang="en-US"/>
            </a:defPPr>
            <a:lvl1pPr algn="ctr">
              <a:spcAft>
                <a:spcPts val="0"/>
              </a:spcAft>
              <a:defRPr sz="1000">
                <a:latin typeface="Verdana" panose="020B0604030504040204" pitchFamily="34" charset="0"/>
                <a:ea typeface="Verdana" panose="020B0604030504040204" pitchFamily="34" charset="0"/>
                <a:cs typeface="Verdana" panose="020B0604030504040204" pitchFamily="34" charset="0"/>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a:solidFill>
                  <a:schemeClr val="tx1"/>
                </a:solidFill>
              </a:rPr>
              <a:t>Average </a:t>
            </a:r>
            <a:r>
              <a:rPr lang="en-US" b="1" dirty="0">
                <a:solidFill>
                  <a:schemeClr val="tx1"/>
                </a:solidFill>
              </a:rPr>
              <a:t>size</a:t>
            </a:r>
            <a:r>
              <a:rPr lang="en-US" dirty="0">
                <a:solidFill>
                  <a:schemeClr val="tx1"/>
                </a:solidFill>
              </a:rPr>
              <a:t> of </a:t>
            </a:r>
            <a:r>
              <a:rPr lang="en-US" dirty="0" smtClean="0">
                <a:solidFill>
                  <a:schemeClr val="tx1"/>
                </a:solidFill>
              </a:rPr>
              <a:t>staffing </a:t>
            </a:r>
            <a:r>
              <a:rPr lang="en-US" b="1" dirty="0" smtClean="0">
                <a:solidFill>
                  <a:schemeClr val="tx1"/>
                </a:solidFill>
              </a:rPr>
              <a:t>increase</a:t>
            </a:r>
            <a:r>
              <a:rPr lang="en-US" dirty="0" smtClean="0">
                <a:solidFill>
                  <a:schemeClr val="tx1"/>
                </a:solidFill>
              </a:rPr>
              <a:t> </a:t>
            </a:r>
            <a:r>
              <a:rPr lang="en-US" dirty="0">
                <a:solidFill>
                  <a:schemeClr val="tx1"/>
                </a:solidFill>
              </a:rPr>
              <a:t>for </a:t>
            </a:r>
            <a:r>
              <a:rPr lang="en-US" b="1" dirty="0">
                <a:solidFill>
                  <a:schemeClr val="tx1"/>
                </a:solidFill>
              </a:rPr>
              <a:t>Corporations</a:t>
            </a:r>
            <a:r>
              <a:rPr lang="en-US" dirty="0">
                <a:solidFill>
                  <a:schemeClr val="tx1"/>
                </a:solidFill>
              </a:rPr>
              <a:t> </a:t>
            </a:r>
            <a:r>
              <a:rPr lang="en-US" b="1" dirty="0">
                <a:solidFill>
                  <a:schemeClr val="tx1"/>
                </a:solidFill>
              </a:rPr>
              <a:t>growing</a:t>
            </a:r>
            <a:r>
              <a:rPr lang="en-US" dirty="0">
                <a:solidFill>
                  <a:schemeClr val="tx1"/>
                </a:solidFill>
              </a:rPr>
              <a:t> headcount </a:t>
            </a:r>
            <a:r>
              <a:rPr lang="en-US" dirty="0" smtClean="0">
                <a:solidFill>
                  <a:schemeClr val="tx1"/>
                </a:solidFill>
              </a:rPr>
              <a:t>between 2017-2018</a:t>
            </a:r>
            <a:endParaRPr lang="en-US" dirty="0">
              <a:solidFill>
                <a:schemeClr val="tx1"/>
              </a:solidFill>
            </a:endParaRPr>
          </a:p>
          <a:p>
            <a:endParaRPr lang="en-US" dirty="0">
              <a:solidFill>
                <a:schemeClr val="tx1"/>
              </a:solidFill>
            </a:endParaRPr>
          </a:p>
          <a:p>
            <a:r>
              <a:rPr lang="en-US" sz="1200" b="1" dirty="0" smtClean="0">
                <a:solidFill>
                  <a:schemeClr val="tx1"/>
                </a:solidFill>
              </a:rPr>
              <a:t>+37.1%</a:t>
            </a:r>
            <a:endParaRPr lang="en-US" sz="1200" b="1" dirty="0">
              <a:solidFill>
                <a:schemeClr val="tx1"/>
              </a:solidFill>
            </a:endParaRPr>
          </a:p>
        </p:txBody>
      </p:sp>
    </p:spTree>
    <p:extLst>
      <p:ext uri="{BB962C8B-B14F-4D97-AF65-F5344CB8AC3E}">
        <p14:creationId xmlns:p14="http://schemas.microsoft.com/office/powerpoint/2010/main" val="26639518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extLst>
              <p:ext uri="{D42A27DB-BD31-4B8C-83A1-F6EECF244321}">
                <p14:modId xmlns:p14="http://schemas.microsoft.com/office/powerpoint/2010/main" val="182465070"/>
              </p:ext>
            </p:extLst>
          </p:nvPr>
        </p:nvGraphicFramePr>
        <p:xfrm>
          <a:off x="267648" y="1679171"/>
          <a:ext cx="43434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26" name="Text Placeholder 18"/>
          <p:cNvSpPr txBox="1">
            <a:spLocks/>
          </p:cNvSpPr>
          <p:nvPr/>
        </p:nvSpPr>
        <p:spPr bwMode="auto">
          <a:xfrm>
            <a:off x="404808" y="6422607"/>
            <a:ext cx="7413630"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dirty="0">
                <a:latin typeface="Georgia"/>
                <a:cs typeface="Georgia"/>
              </a:rPr>
              <a:t>Source: </a:t>
            </a:r>
            <a:r>
              <a:rPr lang="en-US" sz="700" dirty="0" smtClean="0">
                <a:latin typeface="Georgia"/>
                <a:cs typeface="Georgia"/>
              </a:rPr>
              <a:t>Government Affairs Resource Benchmarking </a:t>
            </a:r>
            <a:r>
              <a:rPr lang="en-US" sz="700" dirty="0">
                <a:latin typeface="Georgia"/>
                <a:cs typeface="Georgia"/>
              </a:rPr>
              <a:t>2017; National Journal research and analysis.</a:t>
            </a:r>
          </a:p>
        </p:txBody>
      </p:sp>
      <p:sp>
        <p:nvSpPr>
          <p:cNvPr id="27" name="Text Placeholder 18"/>
          <p:cNvSpPr txBox="1">
            <a:spLocks/>
          </p:cNvSpPr>
          <p:nvPr/>
        </p:nvSpPr>
        <p:spPr bwMode="auto">
          <a:xfrm>
            <a:off x="404808" y="6432767"/>
            <a:ext cx="7413630"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spcAft>
                <a:spcPts val="600"/>
              </a:spcAft>
              <a:buNone/>
              <a:defRPr/>
            </a:pPr>
            <a:endParaRPr lang="en-US" sz="700" dirty="0">
              <a:latin typeface="Georgia"/>
              <a:cs typeface="Georgia"/>
            </a:endParaRPr>
          </a:p>
          <a:p>
            <a:pPr marL="0" indent="0">
              <a:lnSpc>
                <a:spcPct val="110000"/>
              </a:lnSpc>
              <a:spcBef>
                <a:spcPts val="0"/>
              </a:spcBef>
              <a:spcAft>
                <a:spcPts val="600"/>
              </a:spcAft>
              <a:buNone/>
              <a:defRPr/>
            </a:pPr>
            <a:r>
              <a:rPr lang="en-US" sz="700" dirty="0">
                <a:latin typeface="Georgia"/>
                <a:cs typeface="Georgia"/>
              </a:rPr>
              <a:t>© National Journal 2017</a:t>
            </a:r>
          </a:p>
        </p:txBody>
      </p:sp>
      <p:pic>
        <p:nvPicPr>
          <p:cNvPr id="28" name="Picture 27" descr="Logo-NJ-leadership_counci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5983" y="156463"/>
            <a:ext cx="2263332" cy="347386"/>
          </a:xfrm>
          <a:prstGeom prst="rect">
            <a:avLst/>
          </a:prstGeom>
        </p:spPr>
      </p:pic>
      <p:sp>
        <p:nvSpPr>
          <p:cNvPr id="18" name="TextBox 17"/>
          <p:cNvSpPr txBox="1"/>
          <p:nvPr/>
        </p:nvSpPr>
        <p:spPr>
          <a:xfrm>
            <a:off x="8763000" y="6581775"/>
            <a:ext cx="242374" cy="215444"/>
          </a:xfrm>
          <a:prstGeom prst="rect">
            <a:avLst/>
          </a:prstGeom>
          <a:noFill/>
        </p:spPr>
        <p:txBody>
          <a:bodyPr wrap="none">
            <a:spAutoFit/>
          </a:bodyPr>
          <a:lstStyle/>
          <a:p>
            <a:pPr>
              <a:defRPr/>
            </a:pPr>
            <a:fld id="{CDD1FD3D-EC92-964C-83BE-0FE51D50B3C5}" type="slidenum">
              <a:rPr lang="en-US" sz="800">
                <a:solidFill>
                  <a:schemeClr val="tx1">
                    <a:lumMod val="50000"/>
                    <a:lumOff val="50000"/>
                  </a:schemeClr>
                </a:solidFill>
                <a:latin typeface="Georgia" panose="02040502050405020303" pitchFamily="18" charset="0"/>
                <a:cs typeface="Arial" charset="0"/>
              </a:rPr>
              <a:pPr>
                <a:defRPr/>
              </a:pPr>
              <a:t>26</a:t>
            </a:fld>
            <a:endParaRPr lang="en-US" sz="800" dirty="0">
              <a:solidFill>
                <a:schemeClr val="tx1">
                  <a:lumMod val="50000"/>
                  <a:lumOff val="50000"/>
                </a:schemeClr>
              </a:solidFill>
              <a:latin typeface="Georgia" panose="02040502050405020303" pitchFamily="18" charset="0"/>
              <a:cs typeface="Arial" charset="0"/>
            </a:endParaRPr>
          </a:p>
        </p:txBody>
      </p:sp>
      <p:sp>
        <p:nvSpPr>
          <p:cNvPr id="11" name="TextBox 10"/>
          <p:cNvSpPr txBox="1"/>
          <p:nvPr/>
        </p:nvSpPr>
        <p:spPr>
          <a:xfrm>
            <a:off x="226272" y="245329"/>
            <a:ext cx="5008267" cy="138499"/>
          </a:xfrm>
          <a:prstGeom prst="rect">
            <a:avLst/>
          </a:prstGeom>
          <a:noFill/>
        </p:spPr>
        <p:txBody>
          <a:bodyPr wrap="square" bIns="0" rtlCol="0" anchor="b" anchorCtr="0">
            <a:spAutoFit/>
          </a:bodyPr>
          <a:lstStyle>
            <a:defPPr>
              <a:defRPr lang="en-US"/>
            </a:defPPr>
            <a:lvl1pPr>
              <a:defRPr sz="600" b="1" cap="all">
                <a:solidFill>
                  <a:srgbClr val="595959"/>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Closer Look – Staffing Trends</a:t>
            </a:r>
          </a:p>
        </p:txBody>
      </p:sp>
      <p:graphicFrame>
        <p:nvGraphicFramePr>
          <p:cNvPr id="10" name="Chart 9"/>
          <p:cNvGraphicFramePr/>
          <p:nvPr>
            <p:extLst>
              <p:ext uri="{D42A27DB-BD31-4B8C-83A1-F6EECF244321}">
                <p14:modId xmlns:p14="http://schemas.microsoft.com/office/powerpoint/2010/main" val="4008897301"/>
              </p:ext>
            </p:extLst>
          </p:nvPr>
        </p:nvGraphicFramePr>
        <p:xfrm>
          <a:off x="4518755" y="1679171"/>
          <a:ext cx="4343400" cy="4114800"/>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1"/>
          <p:cNvSpPr txBox="1">
            <a:spLocks/>
          </p:cNvSpPr>
          <p:nvPr/>
        </p:nvSpPr>
        <p:spPr>
          <a:xfrm>
            <a:off x="327872" y="691135"/>
            <a:ext cx="8689128" cy="369332"/>
          </a:xfrm>
          <a:prstGeom prst="rect">
            <a:avLst/>
          </a:prstGeom>
        </p:spPr>
        <p:txBody>
          <a:bodyPr vert="horz" lIns="91440" tIns="45720" rIns="91440" bIns="45720" rtlCol="0" anchor="b">
            <a:normAutofit fontScale="97500" lnSpcReduction="10000"/>
          </a:bodyPr>
          <a:lstStyle>
            <a:lvl1pPr algn="l" defTabSz="914400" rtl="0" eaLnBrk="1" latinLnBrk="0" hangingPunct="1">
              <a:spcBef>
                <a:spcPct val="0"/>
              </a:spcBef>
              <a:buNone/>
              <a:defRPr sz="2000" b="1" i="0" kern="1200" cap="none" baseline="0">
                <a:solidFill>
                  <a:schemeClr val="tx1"/>
                </a:solidFill>
                <a:latin typeface="Georgia" panose="02040502050405020303" pitchFamily="18" charset="0"/>
                <a:ea typeface="+mj-ea"/>
                <a:cs typeface="+mj-cs"/>
              </a:defRPr>
            </a:lvl1pPr>
          </a:lstStyle>
          <a:p>
            <a:pPr fontAlgn="auto">
              <a:spcAft>
                <a:spcPts val="0"/>
              </a:spcAft>
            </a:pPr>
            <a:r>
              <a:rPr lang="en-US" dirty="0" smtClean="0"/>
              <a:t>Not yet fed up</a:t>
            </a:r>
            <a:endParaRPr lang="en-US" dirty="0"/>
          </a:p>
        </p:txBody>
      </p:sp>
      <p:sp>
        <p:nvSpPr>
          <p:cNvPr id="14" name="TextBox 13"/>
          <p:cNvSpPr txBox="1"/>
          <p:nvPr/>
        </p:nvSpPr>
        <p:spPr>
          <a:xfrm>
            <a:off x="2331720" y="2439797"/>
            <a:ext cx="1927861" cy="33855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45720" rIns="45720" rtlCol="0" anchor="ctr">
            <a:spAutoFit/>
          </a:bodyPr>
          <a:lstStyle>
            <a:defPPr>
              <a:defRPr lang="en-US"/>
            </a:defPPr>
            <a:lvl1pPr algn="ctr">
              <a:spcAft>
                <a:spcPts val="600"/>
              </a:spcAft>
              <a:defRPr sz="8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Federal government affairs a main focus of headcount increases</a:t>
            </a:r>
            <a:endParaRPr lang="en-US" dirty="0"/>
          </a:p>
        </p:txBody>
      </p:sp>
      <p:cxnSp>
        <p:nvCxnSpPr>
          <p:cNvPr id="15" name="Straight Arrow Connector 14"/>
          <p:cNvCxnSpPr>
            <a:endCxn id="14" idx="3"/>
          </p:cNvCxnSpPr>
          <p:nvPr/>
        </p:nvCxnSpPr>
        <p:spPr>
          <a:xfrm flipH="1" flipV="1">
            <a:off x="4259581" y="2609074"/>
            <a:ext cx="815342" cy="169281"/>
          </a:xfrm>
          <a:prstGeom prst="straightConnector1">
            <a:avLst/>
          </a:prstGeom>
          <a:ln w="3175">
            <a:solidFill>
              <a:srgbClr val="8D734A"/>
            </a:solidFill>
            <a:headEnd type="oval"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endCxn id="14" idx="1"/>
          </p:cNvCxnSpPr>
          <p:nvPr/>
        </p:nvCxnSpPr>
        <p:spPr>
          <a:xfrm flipV="1">
            <a:off x="1485900" y="2609074"/>
            <a:ext cx="845820" cy="515131"/>
          </a:xfrm>
          <a:prstGeom prst="straightConnector1">
            <a:avLst/>
          </a:prstGeom>
          <a:ln w="3175">
            <a:solidFill>
              <a:srgbClr val="8D734A"/>
            </a:solidFill>
            <a:headEnd type="oval"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7" name="Rectangle 16"/>
          <p:cNvSpPr>
            <a:spLocks noChangeArrowheads="1"/>
          </p:cNvSpPr>
          <p:nvPr/>
        </p:nvSpPr>
        <p:spPr bwMode="auto">
          <a:xfrm>
            <a:off x="327872" y="1053011"/>
            <a:ext cx="8503920" cy="400110"/>
          </a:xfrm>
          <a:prstGeom prst="rect">
            <a:avLst/>
          </a:prstGeom>
          <a:noFill/>
          <a:ln>
            <a:noFill/>
          </a:ln>
          <a:extLst/>
        </p:spPr>
        <p:txBody>
          <a:bodyPr>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buFontTx/>
              <a:buNone/>
              <a:defRPr/>
            </a:pPr>
            <a:r>
              <a:rPr lang="en-US" altLang="en-US" sz="1000" b="1" dirty="0" smtClean="0">
                <a:solidFill>
                  <a:srgbClr val="8D744B"/>
                </a:solidFill>
              </a:rPr>
              <a:t>Associations and corporations more likely to add staff for federal government affairs, compared to other headcount categories</a:t>
            </a:r>
            <a:endParaRPr lang="en-US" altLang="en-US" sz="1000" b="1" dirty="0">
              <a:solidFill>
                <a:srgbClr val="8D744B"/>
              </a:solidFill>
            </a:endParaRPr>
          </a:p>
        </p:txBody>
      </p:sp>
    </p:spTree>
    <p:extLst>
      <p:ext uri="{BB962C8B-B14F-4D97-AF65-F5344CB8AC3E}">
        <p14:creationId xmlns:p14="http://schemas.microsoft.com/office/powerpoint/2010/main" val="37402464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327872" y="691135"/>
            <a:ext cx="8689128" cy="369332"/>
          </a:xfrm>
        </p:spPr>
        <p:txBody>
          <a:bodyPr>
            <a:noAutofit/>
          </a:bodyPr>
          <a:lstStyle/>
          <a:p>
            <a:r>
              <a:rPr lang="en-US" dirty="0" smtClean="0"/>
              <a:t>Maintaining focus on state / local activity</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2541585181"/>
              </p:ext>
            </p:extLst>
          </p:nvPr>
        </p:nvGraphicFramePr>
        <p:xfrm>
          <a:off x="365760" y="1643194"/>
          <a:ext cx="4114800" cy="3886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p:cNvGraphicFramePr>
            <a:graphicFrameLocks/>
          </p:cNvGraphicFramePr>
          <p:nvPr>
            <p:extLst>
              <p:ext uri="{D42A27DB-BD31-4B8C-83A1-F6EECF244321}">
                <p14:modId xmlns:p14="http://schemas.microsoft.com/office/powerpoint/2010/main" val="344374865"/>
              </p:ext>
            </p:extLst>
          </p:nvPr>
        </p:nvGraphicFramePr>
        <p:xfrm>
          <a:off x="4530055" y="1643194"/>
          <a:ext cx="4114800" cy="3886200"/>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Box 8"/>
          <p:cNvSpPr txBox="1"/>
          <p:nvPr/>
        </p:nvSpPr>
        <p:spPr>
          <a:xfrm>
            <a:off x="226272" y="245329"/>
            <a:ext cx="5008267" cy="138499"/>
          </a:xfrm>
          <a:prstGeom prst="rect">
            <a:avLst/>
          </a:prstGeom>
          <a:noFill/>
        </p:spPr>
        <p:txBody>
          <a:bodyPr wrap="square" bIns="0" rtlCol="0" anchor="b" anchorCtr="0">
            <a:spAutoFit/>
          </a:bodyPr>
          <a:lstStyle>
            <a:defPPr>
              <a:defRPr lang="en-US"/>
            </a:defPPr>
            <a:lvl1pPr>
              <a:defRPr sz="600" b="1" cap="all">
                <a:solidFill>
                  <a:srgbClr val="595959"/>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Closer Look – State / Local Government Affairs</a:t>
            </a:r>
          </a:p>
        </p:txBody>
      </p:sp>
      <p:sp>
        <p:nvSpPr>
          <p:cNvPr id="13" name="Text Placeholder 18"/>
          <p:cNvSpPr txBox="1">
            <a:spLocks/>
          </p:cNvSpPr>
          <p:nvPr/>
        </p:nvSpPr>
        <p:spPr bwMode="auto">
          <a:xfrm>
            <a:off x="404808" y="6422607"/>
            <a:ext cx="7413630"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dirty="0">
                <a:latin typeface="Georgia"/>
                <a:cs typeface="Georgia"/>
              </a:rPr>
              <a:t>Source: </a:t>
            </a:r>
            <a:r>
              <a:rPr lang="en-US" sz="700" dirty="0" smtClean="0">
                <a:latin typeface="Georgia"/>
                <a:cs typeface="Georgia"/>
              </a:rPr>
              <a:t>Government Affairs Resource Benchmarking </a:t>
            </a:r>
            <a:r>
              <a:rPr lang="en-US" sz="700" dirty="0">
                <a:latin typeface="Georgia"/>
                <a:cs typeface="Georgia"/>
              </a:rPr>
              <a:t>2017; National Journal research and analysis.</a:t>
            </a:r>
          </a:p>
        </p:txBody>
      </p:sp>
      <p:sp>
        <p:nvSpPr>
          <p:cNvPr id="14" name="Text Placeholder 18"/>
          <p:cNvSpPr txBox="1">
            <a:spLocks/>
          </p:cNvSpPr>
          <p:nvPr/>
        </p:nvSpPr>
        <p:spPr bwMode="auto">
          <a:xfrm>
            <a:off x="404808" y="6432767"/>
            <a:ext cx="7413630"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spcAft>
                <a:spcPts val="600"/>
              </a:spcAft>
              <a:buNone/>
              <a:defRPr/>
            </a:pPr>
            <a:endParaRPr lang="en-US" sz="700" dirty="0">
              <a:latin typeface="Georgia"/>
              <a:cs typeface="Georgia"/>
            </a:endParaRPr>
          </a:p>
          <a:p>
            <a:pPr marL="0" indent="0">
              <a:lnSpc>
                <a:spcPct val="110000"/>
              </a:lnSpc>
              <a:spcBef>
                <a:spcPts val="0"/>
              </a:spcBef>
              <a:spcAft>
                <a:spcPts val="600"/>
              </a:spcAft>
              <a:buNone/>
              <a:defRPr/>
            </a:pPr>
            <a:r>
              <a:rPr lang="en-US" sz="700" dirty="0">
                <a:latin typeface="Georgia"/>
                <a:cs typeface="Georgia"/>
              </a:rPr>
              <a:t>© National Journal 2017</a:t>
            </a:r>
          </a:p>
        </p:txBody>
      </p:sp>
      <p:pic>
        <p:nvPicPr>
          <p:cNvPr id="17" name="Picture 16" descr="Logo-NJ-leadership_council.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35983" y="156463"/>
            <a:ext cx="2263332" cy="347386"/>
          </a:xfrm>
          <a:prstGeom prst="rect">
            <a:avLst/>
          </a:prstGeom>
        </p:spPr>
      </p:pic>
      <p:sp>
        <p:nvSpPr>
          <p:cNvPr id="18" name="Rectangle 17"/>
          <p:cNvSpPr>
            <a:spLocks noChangeArrowheads="1"/>
          </p:cNvSpPr>
          <p:nvPr/>
        </p:nvSpPr>
        <p:spPr bwMode="auto">
          <a:xfrm>
            <a:off x="327872" y="1053011"/>
            <a:ext cx="8229600" cy="246221"/>
          </a:xfrm>
          <a:prstGeom prst="rect">
            <a:avLst/>
          </a:prstGeom>
          <a:noFill/>
          <a:ln>
            <a:noFill/>
          </a:ln>
          <a:extLst/>
        </p:spPr>
        <p:txBody>
          <a:bodyPr>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buFontTx/>
              <a:buNone/>
              <a:defRPr/>
            </a:pPr>
            <a:r>
              <a:rPr lang="en-US" altLang="en-US" sz="1000" b="1" dirty="0" smtClean="0">
                <a:solidFill>
                  <a:srgbClr val="8D744B"/>
                </a:solidFill>
              </a:rPr>
              <a:t>Investment in state and local activity constant or growing</a:t>
            </a:r>
            <a:endParaRPr lang="en-US" altLang="en-US" sz="1000" b="1" dirty="0">
              <a:solidFill>
                <a:srgbClr val="8D744B"/>
              </a:solidFill>
            </a:endParaRPr>
          </a:p>
        </p:txBody>
      </p:sp>
      <p:sp>
        <p:nvSpPr>
          <p:cNvPr id="15" name="TextBox 14"/>
          <p:cNvSpPr txBox="1"/>
          <p:nvPr/>
        </p:nvSpPr>
        <p:spPr>
          <a:xfrm>
            <a:off x="8763000" y="6581775"/>
            <a:ext cx="242374" cy="215444"/>
          </a:xfrm>
          <a:prstGeom prst="rect">
            <a:avLst/>
          </a:prstGeom>
          <a:noFill/>
        </p:spPr>
        <p:txBody>
          <a:bodyPr wrap="none">
            <a:spAutoFit/>
          </a:bodyPr>
          <a:lstStyle/>
          <a:p>
            <a:pPr>
              <a:defRPr/>
            </a:pPr>
            <a:fld id="{CDD1FD3D-EC92-964C-83BE-0FE51D50B3C5}" type="slidenum">
              <a:rPr lang="en-US" sz="800">
                <a:solidFill>
                  <a:schemeClr val="tx1">
                    <a:lumMod val="50000"/>
                    <a:lumOff val="50000"/>
                  </a:schemeClr>
                </a:solidFill>
                <a:latin typeface="Georgia" panose="02040502050405020303" pitchFamily="18" charset="0"/>
                <a:cs typeface="Arial" charset="0"/>
              </a:rPr>
              <a:pPr>
                <a:defRPr/>
              </a:pPr>
              <a:t>27</a:t>
            </a:fld>
            <a:endParaRPr lang="en-US" sz="800" dirty="0">
              <a:solidFill>
                <a:schemeClr val="tx1">
                  <a:lumMod val="50000"/>
                  <a:lumOff val="50000"/>
                </a:schemeClr>
              </a:solidFill>
              <a:latin typeface="Georgia" panose="02040502050405020303" pitchFamily="18" charset="0"/>
              <a:cs typeface="Arial" charset="0"/>
            </a:endParaRPr>
          </a:p>
        </p:txBody>
      </p:sp>
      <p:sp>
        <p:nvSpPr>
          <p:cNvPr id="3" name="TextBox 2"/>
          <p:cNvSpPr txBox="1"/>
          <p:nvPr/>
        </p:nvSpPr>
        <p:spPr>
          <a:xfrm>
            <a:off x="2468880" y="5486400"/>
            <a:ext cx="4206240" cy="553998"/>
          </a:xfrm>
          <a:prstGeom prst="rect">
            <a:avLst/>
          </a:prstGeom>
          <a:solidFill>
            <a:schemeClr val="bg2">
              <a:lumMod val="90000"/>
            </a:schemeClr>
          </a:solidFill>
        </p:spPr>
        <p:txBody>
          <a:bodyPr wrap="square" rtlCol="0">
            <a:spAutoFit/>
          </a:bodyPr>
          <a:lstStyle/>
          <a:p>
            <a:r>
              <a:rPr lang="en-US" sz="1000" dirty="0" smtClean="0">
                <a:latin typeface="Verdana" panose="020B0604030504040204" pitchFamily="34" charset="0"/>
                <a:ea typeface="Verdana" panose="020B0604030504040204" pitchFamily="34" charset="0"/>
                <a:cs typeface="Verdana" panose="020B0604030504040204" pitchFamily="34" charset="0"/>
              </a:rPr>
              <a:t>For government affairs </a:t>
            </a:r>
            <a:r>
              <a:rPr lang="en-US" sz="1000" b="1" dirty="0" smtClean="0">
                <a:latin typeface="Verdana" panose="020B0604030504040204" pitchFamily="34" charset="0"/>
                <a:ea typeface="Verdana" panose="020B0604030504040204" pitchFamily="34" charset="0"/>
                <a:cs typeface="Verdana" panose="020B0604030504040204" pitchFamily="34" charset="0"/>
              </a:rPr>
              <a:t>offices growing budgets </a:t>
            </a:r>
            <a:r>
              <a:rPr lang="en-US" sz="1000" dirty="0" smtClean="0">
                <a:latin typeface="Verdana" panose="020B0604030504040204" pitchFamily="34" charset="0"/>
                <a:ea typeface="Verdana" panose="020B0604030504040204" pitchFamily="34" charset="0"/>
                <a:cs typeface="Verdana" panose="020B0604030504040204" pitchFamily="34" charset="0"/>
              </a:rPr>
              <a:t>in 2018, </a:t>
            </a:r>
            <a:r>
              <a:rPr lang="en-US" sz="1000" b="1" dirty="0" smtClean="0">
                <a:latin typeface="Verdana" panose="020B0604030504040204" pitchFamily="34" charset="0"/>
                <a:ea typeface="Verdana" panose="020B0604030504040204" pitchFamily="34" charset="0"/>
                <a:cs typeface="Verdana" panose="020B0604030504040204" pitchFamily="34" charset="0"/>
              </a:rPr>
              <a:t>three-quarters</a:t>
            </a:r>
            <a:r>
              <a:rPr lang="en-US" sz="1000" dirty="0" smtClean="0">
                <a:latin typeface="Verdana" panose="020B0604030504040204" pitchFamily="34" charset="0"/>
                <a:ea typeface="Verdana" panose="020B0604030504040204" pitchFamily="34" charset="0"/>
                <a:cs typeface="Verdana" panose="020B0604030504040204" pitchFamily="34" charset="0"/>
              </a:rPr>
              <a:t> (72%) of </a:t>
            </a:r>
            <a:r>
              <a:rPr lang="en-US" sz="1000" b="1" dirty="0">
                <a:latin typeface="Verdana" panose="020B0604030504040204" pitchFamily="34" charset="0"/>
                <a:ea typeface="Verdana" panose="020B0604030504040204" pitchFamily="34" charset="0"/>
                <a:cs typeface="Verdana" panose="020B0604030504040204" pitchFamily="34" charset="0"/>
              </a:rPr>
              <a:t>those with an existing</a:t>
            </a:r>
            <a:r>
              <a:rPr lang="en-US" sz="1000" dirty="0">
                <a:latin typeface="Verdana" panose="020B0604030504040204" pitchFamily="34" charset="0"/>
                <a:ea typeface="Verdana" panose="020B0604030504040204" pitchFamily="34" charset="0"/>
                <a:cs typeface="Verdana" panose="020B0604030504040204" pitchFamily="34" charset="0"/>
              </a:rPr>
              <a:t> </a:t>
            </a:r>
            <a:r>
              <a:rPr lang="en-US" sz="1000" dirty="0" smtClean="0">
                <a:latin typeface="Verdana" panose="020B0604030504040204" pitchFamily="34" charset="0"/>
                <a:ea typeface="Verdana" panose="020B0604030504040204" pitchFamily="34" charset="0"/>
                <a:cs typeface="Verdana" panose="020B0604030504040204" pitchFamily="34" charset="0"/>
              </a:rPr>
              <a:t>state / local strategy </a:t>
            </a:r>
            <a:r>
              <a:rPr lang="en-US" sz="1000" b="1" dirty="0" smtClean="0">
                <a:latin typeface="Verdana" panose="020B0604030504040204" pitchFamily="34" charset="0"/>
                <a:ea typeface="Verdana" panose="020B0604030504040204" pitchFamily="34" charset="0"/>
                <a:cs typeface="Verdana" panose="020B0604030504040204" pitchFamily="34" charset="0"/>
              </a:rPr>
              <a:t>plan </a:t>
            </a:r>
            <a:r>
              <a:rPr lang="en-US" sz="1000" b="1" dirty="0">
                <a:latin typeface="Verdana" panose="020B0604030504040204" pitchFamily="34" charset="0"/>
                <a:ea typeface="Verdana" panose="020B0604030504040204" pitchFamily="34" charset="0"/>
                <a:cs typeface="Verdana" panose="020B0604030504040204" pitchFamily="34" charset="0"/>
              </a:rPr>
              <a:t>to increase spending </a:t>
            </a:r>
            <a:r>
              <a:rPr lang="en-US" sz="1000" dirty="0" smtClean="0">
                <a:latin typeface="Verdana" panose="020B0604030504040204" pitchFamily="34" charset="0"/>
                <a:ea typeface="Verdana" panose="020B0604030504040204" pitchFamily="34" charset="0"/>
                <a:cs typeface="Verdana" panose="020B0604030504040204" pitchFamily="34" charset="0"/>
              </a:rPr>
              <a:t>on this area</a:t>
            </a:r>
            <a:endParaRPr lang="en-US" sz="1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08839910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7872" y="691135"/>
            <a:ext cx="8689128" cy="369332"/>
          </a:xfrm>
        </p:spPr>
        <p:txBody>
          <a:bodyPr>
            <a:noAutofit/>
          </a:bodyPr>
          <a:lstStyle/>
          <a:p>
            <a:r>
              <a:rPr lang="en-US" dirty="0" smtClean="0"/>
              <a:t>Growing grassroots programming</a:t>
            </a:r>
            <a:endParaRPr lang="en-US" dirty="0"/>
          </a:p>
        </p:txBody>
      </p:sp>
      <p:graphicFrame>
        <p:nvGraphicFramePr>
          <p:cNvPr id="6" name="Chart 5"/>
          <p:cNvGraphicFramePr>
            <a:graphicFrameLocks/>
          </p:cNvGraphicFramePr>
          <p:nvPr>
            <p:extLst>
              <p:ext uri="{D42A27DB-BD31-4B8C-83A1-F6EECF244321}">
                <p14:modId xmlns:p14="http://schemas.microsoft.com/office/powerpoint/2010/main" val="1502815815"/>
              </p:ext>
            </p:extLst>
          </p:nvPr>
        </p:nvGraphicFramePr>
        <p:xfrm>
          <a:off x="4672436" y="1669117"/>
          <a:ext cx="4114800" cy="3657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3025729909"/>
              </p:ext>
            </p:extLst>
          </p:nvPr>
        </p:nvGraphicFramePr>
        <p:xfrm>
          <a:off x="365760" y="1643194"/>
          <a:ext cx="4114800" cy="36576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226272" y="245329"/>
            <a:ext cx="5008267" cy="138499"/>
          </a:xfrm>
          <a:prstGeom prst="rect">
            <a:avLst/>
          </a:prstGeom>
          <a:noFill/>
        </p:spPr>
        <p:txBody>
          <a:bodyPr wrap="square" bIns="0" rtlCol="0" anchor="b" anchorCtr="0">
            <a:spAutoFit/>
          </a:bodyPr>
          <a:lstStyle>
            <a:defPPr>
              <a:defRPr lang="en-US"/>
            </a:defPPr>
            <a:lvl1pPr>
              <a:defRPr sz="600" b="1" cap="all">
                <a:solidFill>
                  <a:srgbClr val="595959"/>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Closer Look – Grassroots / Grasstops Activities</a:t>
            </a:r>
          </a:p>
        </p:txBody>
      </p:sp>
      <p:sp>
        <p:nvSpPr>
          <p:cNvPr id="17" name="Text Placeholder 18"/>
          <p:cNvSpPr txBox="1">
            <a:spLocks/>
          </p:cNvSpPr>
          <p:nvPr/>
        </p:nvSpPr>
        <p:spPr bwMode="auto">
          <a:xfrm>
            <a:off x="404808" y="6422607"/>
            <a:ext cx="7413630"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dirty="0">
                <a:latin typeface="Georgia"/>
                <a:cs typeface="Georgia"/>
              </a:rPr>
              <a:t>Source: </a:t>
            </a:r>
            <a:r>
              <a:rPr lang="en-US" sz="700" dirty="0" smtClean="0">
                <a:latin typeface="Georgia"/>
                <a:cs typeface="Georgia"/>
              </a:rPr>
              <a:t>Government Affairs Resource Benchmarking </a:t>
            </a:r>
            <a:r>
              <a:rPr lang="en-US" sz="700" dirty="0">
                <a:latin typeface="Georgia"/>
                <a:cs typeface="Georgia"/>
              </a:rPr>
              <a:t>2017; National Journal research and analysis.</a:t>
            </a:r>
          </a:p>
        </p:txBody>
      </p:sp>
      <p:sp>
        <p:nvSpPr>
          <p:cNvPr id="18" name="Text Placeholder 18"/>
          <p:cNvSpPr txBox="1">
            <a:spLocks/>
          </p:cNvSpPr>
          <p:nvPr/>
        </p:nvSpPr>
        <p:spPr bwMode="auto">
          <a:xfrm>
            <a:off x="404808" y="6432767"/>
            <a:ext cx="7413630"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spcAft>
                <a:spcPts val="600"/>
              </a:spcAft>
              <a:buNone/>
              <a:defRPr/>
            </a:pPr>
            <a:endParaRPr lang="en-US" sz="700" dirty="0">
              <a:latin typeface="Georgia"/>
              <a:cs typeface="Georgia"/>
            </a:endParaRPr>
          </a:p>
          <a:p>
            <a:pPr marL="0" indent="0">
              <a:lnSpc>
                <a:spcPct val="110000"/>
              </a:lnSpc>
              <a:spcBef>
                <a:spcPts val="0"/>
              </a:spcBef>
              <a:spcAft>
                <a:spcPts val="600"/>
              </a:spcAft>
              <a:buNone/>
              <a:defRPr/>
            </a:pPr>
            <a:r>
              <a:rPr lang="en-US" sz="700" dirty="0">
                <a:latin typeface="Georgia"/>
                <a:cs typeface="Georgia"/>
              </a:rPr>
              <a:t>© National Journal 2017</a:t>
            </a:r>
          </a:p>
        </p:txBody>
      </p:sp>
      <p:pic>
        <p:nvPicPr>
          <p:cNvPr id="19" name="Picture 18" descr="Logo-NJ-leadership_council.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35983" y="156463"/>
            <a:ext cx="2263332" cy="347386"/>
          </a:xfrm>
          <a:prstGeom prst="rect">
            <a:avLst/>
          </a:prstGeom>
        </p:spPr>
      </p:pic>
      <p:sp>
        <p:nvSpPr>
          <p:cNvPr id="20" name="Rectangle 19"/>
          <p:cNvSpPr>
            <a:spLocks noChangeArrowheads="1"/>
          </p:cNvSpPr>
          <p:nvPr/>
        </p:nvSpPr>
        <p:spPr bwMode="auto">
          <a:xfrm>
            <a:off x="327872" y="1053011"/>
            <a:ext cx="8229600" cy="246221"/>
          </a:xfrm>
          <a:prstGeom prst="rect">
            <a:avLst/>
          </a:prstGeom>
          <a:noFill/>
          <a:ln>
            <a:noFill/>
          </a:ln>
          <a:extLst/>
        </p:spPr>
        <p:txBody>
          <a:bodyPr>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buFontTx/>
              <a:buNone/>
              <a:defRPr/>
            </a:pPr>
            <a:r>
              <a:rPr lang="en-US" altLang="en-US" sz="1000" b="1" dirty="0" smtClean="0">
                <a:solidFill>
                  <a:srgbClr val="8D744B"/>
                </a:solidFill>
              </a:rPr>
              <a:t>Grassroots a continued priority among Associations in particular</a:t>
            </a:r>
            <a:endParaRPr lang="en-US" altLang="en-US" sz="1000" b="1" dirty="0">
              <a:solidFill>
                <a:srgbClr val="8D744B"/>
              </a:solidFill>
            </a:endParaRPr>
          </a:p>
        </p:txBody>
      </p:sp>
      <p:sp>
        <p:nvSpPr>
          <p:cNvPr id="21" name="TextBox 20"/>
          <p:cNvSpPr txBox="1"/>
          <p:nvPr/>
        </p:nvSpPr>
        <p:spPr>
          <a:xfrm>
            <a:off x="8763000" y="6581775"/>
            <a:ext cx="300082" cy="215444"/>
          </a:xfrm>
          <a:prstGeom prst="rect">
            <a:avLst/>
          </a:prstGeom>
          <a:noFill/>
        </p:spPr>
        <p:txBody>
          <a:bodyPr wrap="none">
            <a:spAutoFit/>
          </a:bodyPr>
          <a:lstStyle/>
          <a:p>
            <a:pPr>
              <a:defRPr/>
            </a:pPr>
            <a:fld id="{CDD1FD3D-EC92-964C-83BE-0FE51D50B3C5}" type="slidenum">
              <a:rPr lang="en-US" sz="800" smtClean="0">
                <a:solidFill>
                  <a:schemeClr val="tx1">
                    <a:lumMod val="50000"/>
                    <a:lumOff val="50000"/>
                  </a:schemeClr>
                </a:solidFill>
                <a:latin typeface="Georgia" panose="02040502050405020303" pitchFamily="18" charset="0"/>
                <a:cs typeface="Arial" charset="0"/>
              </a:rPr>
              <a:pPr>
                <a:defRPr/>
              </a:pPr>
              <a:t>28</a:t>
            </a:fld>
            <a:endParaRPr lang="en-US" sz="800" dirty="0">
              <a:solidFill>
                <a:schemeClr val="tx1">
                  <a:lumMod val="50000"/>
                  <a:lumOff val="50000"/>
                </a:schemeClr>
              </a:solidFill>
              <a:latin typeface="Georgia" panose="02040502050405020303" pitchFamily="18" charset="0"/>
              <a:cs typeface="Arial" charset="0"/>
            </a:endParaRPr>
          </a:p>
        </p:txBody>
      </p:sp>
      <p:sp>
        <p:nvSpPr>
          <p:cNvPr id="11" name="TextBox 10"/>
          <p:cNvSpPr txBox="1"/>
          <p:nvPr/>
        </p:nvSpPr>
        <p:spPr>
          <a:xfrm>
            <a:off x="2468880" y="5486400"/>
            <a:ext cx="4206240" cy="553998"/>
          </a:xfrm>
          <a:prstGeom prst="rect">
            <a:avLst/>
          </a:prstGeom>
          <a:solidFill>
            <a:schemeClr val="bg2">
              <a:lumMod val="90000"/>
            </a:schemeClr>
          </a:solidFill>
        </p:spPr>
        <p:txBody>
          <a:bodyPr wrap="square" rtlCol="0">
            <a:spAutoFit/>
          </a:bodyPr>
          <a:lstStyle/>
          <a:p>
            <a:r>
              <a:rPr lang="en-US" sz="1000" dirty="0" smtClean="0">
                <a:latin typeface="Verdana" panose="020B0604030504040204" pitchFamily="34" charset="0"/>
                <a:ea typeface="Verdana" panose="020B0604030504040204" pitchFamily="34" charset="0"/>
                <a:cs typeface="Verdana" panose="020B0604030504040204" pitchFamily="34" charset="0"/>
              </a:rPr>
              <a:t>For government affairs </a:t>
            </a:r>
            <a:r>
              <a:rPr lang="en-US" sz="1000" b="1" dirty="0" smtClean="0">
                <a:latin typeface="Verdana" panose="020B0604030504040204" pitchFamily="34" charset="0"/>
                <a:ea typeface="Verdana" panose="020B0604030504040204" pitchFamily="34" charset="0"/>
                <a:cs typeface="Verdana" panose="020B0604030504040204" pitchFamily="34" charset="0"/>
              </a:rPr>
              <a:t>offices growing budgets </a:t>
            </a:r>
            <a:r>
              <a:rPr lang="en-US" sz="1000" dirty="0" smtClean="0">
                <a:latin typeface="Verdana" panose="020B0604030504040204" pitchFamily="34" charset="0"/>
                <a:ea typeface="Verdana" panose="020B0604030504040204" pitchFamily="34" charset="0"/>
                <a:cs typeface="Verdana" panose="020B0604030504040204" pitchFamily="34" charset="0"/>
              </a:rPr>
              <a:t>in 2018, </a:t>
            </a:r>
            <a:r>
              <a:rPr lang="en-US" sz="1000" b="1" dirty="0" smtClean="0">
                <a:latin typeface="Verdana" panose="020B0604030504040204" pitchFamily="34" charset="0"/>
                <a:ea typeface="Verdana" panose="020B0604030504040204" pitchFamily="34" charset="0"/>
                <a:cs typeface="Verdana" panose="020B0604030504040204" pitchFamily="34" charset="0"/>
              </a:rPr>
              <a:t>two-thirds</a:t>
            </a:r>
            <a:r>
              <a:rPr lang="en-US" sz="1000" dirty="0" smtClean="0">
                <a:latin typeface="Verdana" panose="020B0604030504040204" pitchFamily="34" charset="0"/>
                <a:ea typeface="Verdana" panose="020B0604030504040204" pitchFamily="34" charset="0"/>
                <a:cs typeface="Verdana" panose="020B0604030504040204" pitchFamily="34" charset="0"/>
              </a:rPr>
              <a:t> (67%) of </a:t>
            </a:r>
            <a:r>
              <a:rPr lang="en-US" sz="1000" b="1" dirty="0">
                <a:latin typeface="Verdana" panose="020B0604030504040204" pitchFamily="34" charset="0"/>
                <a:ea typeface="Verdana" panose="020B0604030504040204" pitchFamily="34" charset="0"/>
                <a:cs typeface="Verdana" panose="020B0604030504040204" pitchFamily="34" charset="0"/>
              </a:rPr>
              <a:t>those with an existing</a:t>
            </a:r>
            <a:r>
              <a:rPr lang="en-US" sz="1000" dirty="0">
                <a:latin typeface="Verdana" panose="020B0604030504040204" pitchFamily="34" charset="0"/>
                <a:ea typeface="Verdana" panose="020B0604030504040204" pitchFamily="34" charset="0"/>
                <a:cs typeface="Verdana" panose="020B0604030504040204" pitchFamily="34" charset="0"/>
              </a:rPr>
              <a:t> </a:t>
            </a:r>
            <a:r>
              <a:rPr lang="en-US" sz="1000" dirty="0" smtClean="0">
                <a:latin typeface="Verdana" panose="020B0604030504040204" pitchFamily="34" charset="0"/>
                <a:ea typeface="Verdana" panose="020B0604030504040204" pitchFamily="34" charset="0"/>
                <a:cs typeface="Verdana" panose="020B0604030504040204" pitchFamily="34" charset="0"/>
              </a:rPr>
              <a:t>grassroots program </a:t>
            </a:r>
            <a:r>
              <a:rPr lang="en-US" sz="1000" b="1" dirty="0" smtClean="0">
                <a:latin typeface="Verdana" panose="020B0604030504040204" pitchFamily="34" charset="0"/>
                <a:ea typeface="Verdana" panose="020B0604030504040204" pitchFamily="34" charset="0"/>
                <a:cs typeface="Verdana" panose="020B0604030504040204" pitchFamily="34" charset="0"/>
              </a:rPr>
              <a:t>plan </a:t>
            </a:r>
            <a:r>
              <a:rPr lang="en-US" sz="1000" b="1" dirty="0">
                <a:latin typeface="Verdana" panose="020B0604030504040204" pitchFamily="34" charset="0"/>
                <a:ea typeface="Verdana" panose="020B0604030504040204" pitchFamily="34" charset="0"/>
                <a:cs typeface="Verdana" panose="020B0604030504040204" pitchFamily="34" charset="0"/>
              </a:rPr>
              <a:t>to increase spending </a:t>
            </a:r>
            <a:r>
              <a:rPr lang="en-US" sz="1000" dirty="0" smtClean="0">
                <a:latin typeface="Verdana" panose="020B0604030504040204" pitchFamily="34" charset="0"/>
                <a:ea typeface="Verdana" panose="020B0604030504040204" pitchFamily="34" charset="0"/>
                <a:cs typeface="Verdana" panose="020B0604030504040204" pitchFamily="34" charset="0"/>
              </a:rPr>
              <a:t>on this area</a:t>
            </a:r>
            <a:endParaRPr lang="en-US" sz="1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8902558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763000" y="6581775"/>
            <a:ext cx="242374" cy="215444"/>
          </a:xfrm>
          <a:prstGeom prst="rect">
            <a:avLst/>
          </a:prstGeom>
          <a:noFill/>
        </p:spPr>
        <p:txBody>
          <a:bodyPr wrap="none">
            <a:spAutoFit/>
          </a:bodyPr>
          <a:lstStyle/>
          <a:p>
            <a:pPr>
              <a:defRPr/>
            </a:pPr>
            <a:fld id="{CDD1FD3D-EC92-964C-83BE-0FE51D50B3C5}" type="slidenum">
              <a:rPr lang="en-US" sz="800">
                <a:solidFill>
                  <a:schemeClr val="tx1">
                    <a:lumMod val="50000"/>
                    <a:lumOff val="50000"/>
                  </a:schemeClr>
                </a:solidFill>
                <a:latin typeface="Georgia" panose="02040502050405020303" pitchFamily="18" charset="0"/>
                <a:cs typeface="Arial" charset="0"/>
              </a:rPr>
              <a:pPr>
                <a:defRPr/>
              </a:pPr>
              <a:t>29</a:t>
            </a:fld>
            <a:endParaRPr lang="en-US" sz="800" dirty="0">
              <a:solidFill>
                <a:schemeClr val="tx1">
                  <a:lumMod val="50000"/>
                  <a:lumOff val="50000"/>
                </a:schemeClr>
              </a:solidFill>
              <a:latin typeface="Georgia" panose="02040502050405020303" pitchFamily="18" charset="0"/>
              <a:cs typeface="Arial" charset="0"/>
            </a:endParaRPr>
          </a:p>
        </p:txBody>
      </p:sp>
      <p:graphicFrame>
        <p:nvGraphicFramePr>
          <p:cNvPr id="5" name="Chart 4"/>
          <p:cNvGraphicFramePr/>
          <p:nvPr>
            <p:extLst>
              <p:ext uri="{D42A27DB-BD31-4B8C-83A1-F6EECF244321}">
                <p14:modId xmlns:p14="http://schemas.microsoft.com/office/powerpoint/2010/main" val="2046599370"/>
              </p:ext>
            </p:extLst>
          </p:nvPr>
        </p:nvGraphicFramePr>
        <p:xfrm>
          <a:off x="228600" y="1645920"/>
          <a:ext cx="41148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Chart 19"/>
          <p:cNvGraphicFramePr/>
          <p:nvPr>
            <p:extLst>
              <p:ext uri="{D42A27DB-BD31-4B8C-83A1-F6EECF244321}">
                <p14:modId xmlns:p14="http://schemas.microsoft.com/office/powerpoint/2010/main" val="2348656170"/>
              </p:ext>
            </p:extLst>
          </p:nvPr>
        </p:nvGraphicFramePr>
        <p:xfrm>
          <a:off x="4800600" y="1645920"/>
          <a:ext cx="4114800" cy="4114800"/>
        </p:xfrm>
        <a:graphic>
          <a:graphicData uri="http://schemas.openxmlformats.org/drawingml/2006/chart">
            <c:chart xmlns:c="http://schemas.openxmlformats.org/drawingml/2006/chart" xmlns:r="http://schemas.openxmlformats.org/officeDocument/2006/relationships" r:id="rId4"/>
          </a:graphicData>
        </a:graphic>
      </p:graphicFrame>
      <p:sp>
        <p:nvSpPr>
          <p:cNvPr id="11" name="Title 2"/>
          <p:cNvSpPr txBox="1">
            <a:spLocks/>
          </p:cNvSpPr>
          <p:nvPr/>
        </p:nvSpPr>
        <p:spPr>
          <a:xfrm>
            <a:off x="327872" y="691135"/>
            <a:ext cx="8689128" cy="369332"/>
          </a:xfrm>
          <a:prstGeom prst="rect">
            <a:avLst/>
          </a:prstGeom>
        </p:spPr>
        <p:txBody>
          <a:bodyPr vert="horz" lIns="91440" tIns="45720" rIns="91440" bIns="45720" rtlCol="0" anchor="b">
            <a:noAutofit/>
          </a:bodyPr>
          <a:lstStyle>
            <a:lvl1pPr algn="l" defTabSz="914400" rtl="0" eaLnBrk="1" latinLnBrk="0" hangingPunct="1">
              <a:spcBef>
                <a:spcPct val="0"/>
              </a:spcBef>
              <a:buNone/>
              <a:defRPr sz="2000" b="1" i="0" kern="1200" cap="none" baseline="0">
                <a:solidFill>
                  <a:schemeClr val="tx1"/>
                </a:solidFill>
                <a:latin typeface="Georgia" panose="02040502050405020303" pitchFamily="18" charset="0"/>
                <a:ea typeface="+mj-ea"/>
                <a:cs typeface="+mj-cs"/>
              </a:defRPr>
            </a:lvl1pPr>
          </a:lstStyle>
          <a:p>
            <a:pPr fontAlgn="auto">
              <a:spcAft>
                <a:spcPts val="0"/>
              </a:spcAft>
            </a:pPr>
            <a:r>
              <a:rPr lang="en-US" dirty="0">
                <a:ea typeface="MS PGothic" charset="0"/>
              </a:rPr>
              <a:t>Higher </a:t>
            </a:r>
            <a:r>
              <a:rPr lang="en-US" dirty="0" smtClean="0">
                <a:ea typeface="MS PGothic" charset="0"/>
              </a:rPr>
              <a:t>utilization </a:t>
            </a:r>
            <a:r>
              <a:rPr lang="en-US" dirty="0">
                <a:ea typeface="MS PGothic" charset="0"/>
              </a:rPr>
              <a:t>of </a:t>
            </a:r>
            <a:r>
              <a:rPr lang="en-US" dirty="0" smtClean="0">
                <a:ea typeface="MS PGothic" charset="0"/>
              </a:rPr>
              <a:t>external lobbyists </a:t>
            </a:r>
            <a:r>
              <a:rPr lang="en-US" dirty="0">
                <a:ea typeface="MS PGothic" charset="0"/>
              </a:rPr>
              <a:t>by </a:t>
            </a:r>
            <a:r>
              <a:rPr lang="en-US" dirty="0" smtClean="0">
                <a:ea typeface="MS PGothic" charset="0"/>
              </a:rPr>
              <a:t>corporate offices</a:t>
            </a:r>
            <a:endParaRPr lang="en-US" dirty="0"/>
          </a:p>
        </p:txBody>
      </p:sp>
      <p:sp>
        <p:nvSpPr>
          <p:cNvPr id="13" name="Text Placeholder 18"/>
          <p:cNvSpPr txBox="1">
            <a:spLocks/>
          </p:cNvSpPr>
          <p:nvPr/>
        </p:nvSpPr>
        <p:spPr bwMode="auto">
          <a:xfrm>
            <a:off x="404808" y="6422607"/>
            <a:ext cx="7413630"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dirty="0">
                <a:latin typeface="Georgia"/>
                <a:cs typeface="Georgia"/>
              </a:rPr>
              <a:t>Source: </a:t>
            </a:r>
            <a:r>
              <a:rPr lang="en-US" sz="700" dirty="0" smtClean="0">
                <a:latin typeface="Georgia"/>
                <a:cs typeface="Georgia"/>
              </a:rPr>
              <a:t>Government Affairs Resource Benchmarking </a:t>
            </a:r>
            <a:r>
              <a:rPr lang="en-US" sz="700" dirty="0">
                <a:latin typeface="Georgia"/>
                <a:cs typeface="Georgia"/>
              </a:rPr>
              <a:t>2017; National Journal research and analysis.</a:t>
            </a:r>
          </a:p>
        </p:txBody>
      </p:sp>
      <p:sp>
        <p:nvSpPr>
          <p:cNvPr id="14" name="Text Placeholder 18"/>
          <p:cNvSpPr txBox="1">
            <a:spLocks/>
          </p:cNvSpPr>
          <p:nvPr/>
        </p:nvSpPr>
        <p:spPr bwMode="auto">
          <a:xfrm>
            <a:off x="404808" y="6432767"/>
            <a:ext cx="7413630"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spcAft>
                <a:spcPts val="600"/>
              </a:spcAft>
              <a:buNone/>
              <a:defRPr/>
            </a:pPr>
            <a:endParaRPr lang="en-US" sz="700" dirty="0">
              <a:latin typeface="Georgia"/>
              <a:cs typeface="Georgia"/>
            </a:endParaRPr>
          </a:p>
          <a:p>
            <a:pPr marL="0" indent="0">
              <a:lnSpc>
                <a:spcPct val="110000"/>
              </a:lnSpc>
              <a:spcBef>
                <a:spcPts val="0"/>
              </a:spcBef>
              <a:spcAft>
                <a:spcPts val="600"/>
              </a:spcAft>
              <a:buNone/>
              <a:defRPr/>
            </a:pPr>
            <a:r>
              <a:rPr lang="en-US" sz="700" dirty="0">
                <a:latin typeface="Georgia"/>
                <a:cs typeface="Georgia"/>
              </a:rPr>
              <a:t>© National Journal 2017</a:t>
            </a:r>
          </a:p>
        </p:txBody>
      </p:sp>
      <p:pic>
        <p:nvPicPr>
          <p:cNvPr id="15" name="Picture 14" descr="Logo-NJ-leadership_council.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35983" y="156463"/>
            <a:ext cx="2263332" cy="347386"/>
          </a:xfrm>
          <a:prstGeom prst="rect">
            <a:avLst/>
          </a:prstGeom>
        </p:spPr>
      </p:pic>
      <p:sp>
        <p:nvSpPr>
          <p:cNvPr id="17" name="Rectangle 16"/>
          <p:cNvSpPr>
            <a:spLocks noChangeArrowheads="1"/>
          </p:cNvSpPr>
          <p:nvPr/>
        </p:nvSpPr>
        <p:spPr bwMode="auto">
          <a:xfrm>
            <a:off x="327872" y="1053011"/>
            <a:ext cx="8229600" cy="246221"/>
          </a:xfrm>
          <a:prstGeom prst="rect">
            <a:avLst/>
          </a:prstGeom>
          <a:noFill/>
          <a:ln>
            <a:noFill/>
          </a:ln>
          <a:extLst/>
        </p:spPr>
        <p:txBody>
          <a:bodyPr>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buFontTx/>
              <a:buNone/>
              <a:defRPr/>
            </a:pPr>
            <a:r>
              <a:rPr lang="en-US" altLang="en-US" sz="1000" b="1" dirty="0" smtClean="0">
                <a:solidFill>
                  <a:srgbClr val="8D744B"/>
                </a:solidFill>
              </a:rPr>
              <a:t>Both associations and corporations rely on outside firms for other services as well</a:t>
            </a:r>
            <a:endParaRPr lang="en-US" altLang="en-US" sz="1000" b="1" dirty="0">
              <a:solidFill>
                <a:srgbClr val="8D744B"/>
              </a:solidFill>
            </a:endParaRPr>
          </a:p>
        </p:txBody>
      </p:sp>
      <p:sp>
        <p:nvSpPr>
          <p:cNvPr id="12" name="TextBox 11"/>
          <p:cNvSpPr txBox="1"/>
          <p:nvPr/>
        </p:nvSpPr>
        <p:spPr>
          <a:xfrm>
            <a:off x="1661709" y="2844225"/>
            <a:ext cx="1463040" cy="584775"/>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45720" rIns="45720" rtlCol="0" anchor="ctr">
            <a:spAutoFit/>
          </a:bodyPr>
          <a:lstStyle>
            <a:defPPr>
              <a:defRPr lang="en-US"/>
            </a:defPPr>
            <a:lvl1pPr algn="ctr">
              <a:spcAft>
                <a:spcPts val="600"/>
              </a:spcAft>
              <a:defRPr sz="8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87% of Associations and 85% of Corporations plan to keep contract lobbying firms flat for 2018</a:t>
            </a:r>
            <a:endParaRPr lang="en-US" dirty="0"/>
          </a:p>
        </p:txBody>
      </p:sp>
      <p:sp>
        <p:nvSpPr>
          <p:cNvPr id="18" name="TextBox 17"/>
          <p:cNvSpPr txBox="1"/>
          <p:nvPr/>
        </p:nvSpPr>
        <p:spPr>
          <a:xfrm>
            <a:off x="226272" y="245329"/>
            <a:ext cx="5008267" cy="138499"/>
          </a:xfrm>
          <a:prstGeom prst="rect">
            <a:avLst/>
          </a:prstGeom>
          <a:noFill/>
        </p:spPr>
        <p:txBody>
          <a:bodyPr wrap="square" bIns="0" rtlCol="0" anchor="b" anchorCtr="0">
            <a:spAutoFit/>
          </a:bodyPr>
          <a:lstStyle>
            <a:defPPr>
              <a:defRPr lang="en-US"/>
            </a:defPPr>
            <a:lvl1pPr>
              <a:defRPr sz="600" b="1" cap="all">
                <a:solidFill>
                  <a:srgbClr val="595959"/>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Closer Look – Professional Services Firms</a:t>
            </a:r>
          </a:p>
        </p:txBody>
      </p:sp>
      <p:sp>
        <p:nvSpPr>
          <p:cNvPr id="19" name="TextBox 18"/>
          <p:cNvSpPr txBox="1"/>
          <p:nvPr/>
        </p:nvSpPr>
        <p:spPr>
          <a:xfrm>
            <a:off x="4057836" y="4509656"/>
            <a:ext cx="1463040" cy="584775"/>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45720" rIns="45720" rtlCol="0" anchor="ctr">
            <a:spAutoFit/>
          </a:bodyPr>
          <a:lstStyle>
            <a:defPPr>
              <a:defRPr lang="en-US"/>
            </a:defPPr>
            <a:lvl1pPr algn="ctr">
              <a:spcAft>
                <a:spcPts val="600"/>
              </a:spcAft>
              <a:defRPr sz="8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93% of Associations and 83% of Corporations plan to keep other professional services flat for 2018</a:t>
            </a:r>
            <a:endParaRPr lang="en-US" dirty="0"/>
          </a:p>
        </p:txBody>
      </p:sp>
      <p:cxnSp>
        <p:nvCxnSpPr>
          <p:cNvPr id="21" name="Straight Arrow Connector 20"/>
          <p:cNvCxnSpPr/>
          <p:nvPr/>
        </p:nvCxnSpPr>
        <p:spPr>
          <a:xfrm flipV="1">
            <a:off x="1878676" y="3429000"/>
            <a:ext cx="514553" cy="935184"/>
          </a:xfrm>
          <a:prstGeom prst="straightConnector1">
            <a:avLst/>
          </a:prstGeom>
          <a:ln w="3175">
            <a:solidFill>
              <a:srgbClr val="8D734A"/>
            </a:solidFill>
            <a:headEnd type="oval"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endCxn id="12" idx="3"/>
          </p:cNvCxnSpPr>
          <p:nvPr/>
        </p:nvCxnSpPr>
        <p:spPr>
          <a:xfrm flipH="1">
            <a:off x="3124749" y="3136612"/>
            <a:ext cx="2403214" cy="1"/>
          </a:xfrm>
          <a:prstGeom prst="straightConnector1">
            <a:avLst/>
          </a:prstGeom>
          <a:ln w="3175">
            <a:solidFill>
              <a:srgbClr val="8D734A"/>
            </a:solidFill>
            <a:headEnd type="oval"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a:off x="3643428" y="4802043"/>
            <a:ext cx="365760" cy="1"/>
          </a:xfrm>
          <a:prstGeom prst="straightConnector1">
            <a:avLst/>
          </a:prstGeom>
          <a:ln w="3175">
            <a:solidFill>
              <a:srgbClr val="8D734A"/>
            </a:solidFill>
            <a:headEnd type="oval"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flipH="1">
            <a:off x="5569525" y="4802043"/>
            <a:ext cx="1737360" cy="0"/>
          </a:xfrm>
          <a:prstGeom prst="straightConnector1">
            <a:avLst/>
          </a:prstGeom>
          <a:ln w="3175">
            <a:solidFill>
              <a:srgbClr val="8D734A"/>
            </a:solidFill>
            <a:headEnd type="oval"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34877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348579" y="4180052"/>
            <a:ext cx="3804247" cy="2031325"/>
          </a:xfrm>
          <a:prstGeom prst="rect">
            <a:avLst/>
          </a:prstGeom>
          <a:solidFill>
            <a:schemeClr val="bg2">
              <a:lumMod val="90000"/>
            </a:schemeClr>
          </a:solidFill>
        </p:spPr>
        <p:txBody>
          <a:bodyPr wrap="none" rtlCol="0">
            <a:spAutoFit/>
          </a:bodyPr>
          <a:lstStyle/>
          <a:p>
            <a:pPr algn="ctr">
              <a:spcAft>
                <a:spcPts val="600"/>
              </a:spcAft>
            </a:pPr>
            <a:r>
              <a:rPr lang="en-US" sz="1200" b="1" dirty="0" smtClean="0">
                <a:latin typeface="Georgia" panose="02040502050405020303" pitchFamily="18" charset="0"/>
                <a:ea typeface="Verdana" panose="020B0604030504040204" pitchFamily="34" charset="0"/>
                <a:cs typeface="Verdana" panose="020B0604030504040204" pitchFamily="34" charset="0"/>
              </a:rPr>
              <a:t>Scope of Survey</a:t>
            </a:r>
          </a:p>
          <a:p>
            <a:pPr marL="117475" indent="-117475">
              <a:spcAft>
                <a:spcPts val="600"/>
              </a:spcAft>
              <a:buFont typeface="Arial" pitchFamily="34" charset="0"/>
              <a:buChar char="•"/>
            </a:pPr>
            <a:r>
              <a:rPr lang="en-US" sz="1050" dirty="0" smtClean="0">
                <a:latin typeface="Verdana" panose="020B0604030504040204" pitchFamily="34" charset="0"/>
                <a:ea typeface="Verdana" panose="020B0604030504040204" pitchFamily="34" charset="0"/>
                <a:cs typeface="Verdana" panose="020B0604030504040204" pitchFamily="34" charset="0"/>
              </a:rPr>
              <a:t>Organizational Background and Reporting Structure</a:t>
            </a:r>
          </a:p>
          <a:p>
            <a:pPr marL="117475" indent="-117475">
              <a:spcAft>
                <a:spcPts val="600"/>
              </a:spcAft>
              <a:buFont typeface="Arial" pitchFamily="34" charset="0"/>
              <a:buChar char="•"/>
            </a:pPr>
            <a:r>
              <a:rPr lang="en-US" sz="1050" dirty="0" smtClean="0">
                <a:latin typeface="Verdana" panose="020B0604030504040204" pitchFamily="34" charset="0"/>
                <a:ea typeface="Verdana" panose="020B0604030504040204" pitchFamily="34" charset="0"/>
                <a:cs typeface="Verdana" panose="020B0604030504040204" pitchFamily="34" charset="0"/>
              </a:rPr>
              <a:t>Strategic Goals, Functional Activities and Outcomes</a:t>
            </a:r>
          </a:p>
          <a:p>
            <a:pPr marL="117475" indent="-117475">
              <a:spcAft>
                <a:spcPts val="600"/>
              </a:spcAft>
              <a:buFont typeface="Arial" pitchFamily="34" charset="0"/>
              <a:buChar char="•"/>
            </a:pPr>
            <a:r>
              <a:rPr lang="en-US" sz="1050" dirty="0" smtClean="0">
                <a:latin typeface="Verdana" panose="020B0604030504040204" pitchFamily="34" charset="0"/>
                <a:ea typeface="Verdana" panose="020B0604030504040204" pitchFamily="34" charset="0"/>
                <a:cs typeface="Verdana" panose="020B0604030504040204" pitchFamily="34" charset="0"/>
              </a:rPr>
              <a:t>Current and Future Staffing </a:t>
            </a:r>
          </a:p>
          <a:p>
            <a:pPr marL="117475" indent="-117475">
              <a:spcAft>
                <a:spcPts val="600"/>
              </a:spcAft>
              <a:buFont typeface="Arial" pitchFamily="34" charset="0"/>
              <a:buChar char="•"/>
            </a:pPr>
            <a:r>
              <a:rPr lang="en-US" sz="1050" dirty="0" smtClean="0">
                <a:latin typeface="Verdana" panose="020B0604030504040204" pitchFamily="34" charset="0"/>
                <a:ea typeface="Verdana" panose="020B0604030504040204" pitchFamily="34" charset="0"/>
                <a:cs typeface="Verdana" panose="020B0604030504040204" pitchFamily="34" charset="0"/>
              </a:rPr>
              <a:t>Current and Future Spending</a:t>
            </a:r>
          </a:p>
          <a:p>
            <a:pPr marL="117475" indent="-117475">
              <a:spcAft>
                <a:spcPts val="600"/>
              </a:spcAft>
              <a:buFont typeface="Arial" pitchFamily="34" charset="0"/>
              <a:buChar char="•"/>
            </a:pPr>
            <a:r>
              <a:rPr lang="en-US" sz="1050" dirty="0">
                <a:latin typeface="Verdana" panose="020B0604030504040204" pitchFamily="34" charset="0"/>
                <a:ea typeface="Verdana" panose="020B0604030504040204" pitchFamily="34" charset="0"/>
                <a:cs typeface="Verdana" panose="020B0604030504040204" pitchFamily="34" charset="0"/>
              </a:rPr>
              <a:t>Professional Services Firm Utilization</a:t>
            </a:r>
          </a:p>
          <a:p>
            <a:pPr marL="117475" indent="-117475">
              <a:spcAft>
                <a:spcPts val="600"/>
              </a:spcAft>
              <a:buFont typeface="Arial" pitchFamily="34" charset="0"/>
              <a:buChar char="•"/>
            </a:pPr>
            <a:r>
              <a:rPr lang="en-US" sz="1050" dirty="0" smtClean="0">
                <a:latin typeface="Verdana" panose="020B0604030504040204" pitchFamily="34" charset="0"/>
                <a:ea typeface="Verdana" panose="020B0604030504040204" pitchFamily="34" charset="0"/>
                <a:cs typeface="Verdana" panose="020B0604030504040204" pitchFamily="34" charset="0"/>
              </a:rPr>
              <a:t>Social Media and Digital Communications</a:t>
            </a:r>
          </a:p>
          <a:p>
            <a:pPr algn="ctr">
              <a:spcAft>
                <a:spcPts val="600"/>
              </a:spcAft>
            </a:pPr>
            <a:r>
              <a:rPr lang="en-US" sz="1100" b="1" dirty="0" smtClean="0">
                <a:latin typeface="Georgia" panose="02040502050405020303" pitchFamily="18" charset="0"/>
                <a:ea typeface="Verdana" panose="020B0604030504040204" pitchFamily="34" charset="0"/>
                <a:cs typeface="Verdana" panose="020B0604030504040204" pitchFamily="34" charset="0"/>
              </a:rPr>
              <a:t>~150+ variables analyzed</a:t>
            </a:r>
          </a:p>
        </p:txBody>
      </p:sp>
      <p:sp>
        <p:nvSpPr>
          <p:cNvPr id="2" name="TextBox 1"/>
          <p:cNvSpPr txBox="1"/>
          <p:nvPr/>
        </p:nvSpPr>
        <p:spPr>
          <a:xfrm>
            <a:off x="8763000" y="6581775"/>
            <a:ext cx="242374" cy="215444"/>
          </a:xfrm>
          <a:prstGeom prst="rect">
            <a:avLst/>
          </a:prstGeom>
          <a:noFill/>
        </p:spPr>
        <p:txBody>
          <a:bodyPr wrap="none">
            <a:spAutoFit/>
          </a:bodyPr>
          <a:lstStyle/>
          <a:p>
            <a:pPr>
              <a:defRPr/>
            </a:pPr>
            <a:fld id="{CDD1FD3D-EC92-964C-83BE-0FE51D50B3C5}" type="slidenum">
              <a:rPr lang="en-US" sz="800">
                <a:solidFill>
                  <a:schemeClr val="tx1">
                    <a:lumMod val="50000"/>
                    <a:lumOff val="50000"/>
                  </a:schemeClr>
                </a:solidFill>
                <a:latin typeface="Georgia" panose="02040502050405020303" pitchFamily="18" charset="0"/>
                <a:cs typeface="Arial" charset="0"/>
              </a:rPr>
              <a:pPr>
                <a:defRPr/>
              </a:pPr>
              <a:t>3</a:t>
            </a:fld>
            <a:endParaRPr lang="en-US" sz="800" dirty="0">
              <a:solidFill>
                <a:schemeClr val="tx1">
                  <a:lumMod val="50000"/>
                  <a:lumOff val="50000"/>
                </a:schemeClr>
              </a:solidFill>
              <a:latin typeface="Georgia" panose="02040502050405020303" pitchFamily="18" charset="0"/>
              <a:cs typeface="Arial" charset="0"/>
            </a:endParaRPr>
          </a:p>
        </p:txBody>
      </p:sp>
      <p:sp>
        <p:nvSpPr>
          <p:cNvPr id="16" name="Trapezoid 15"/>
          <p:cNvSpPr/>
          <p:nvPr/>
        </p:nvSpPr>
        <p:spPr>
          <a:xfrm rot="16200000">
            <a:off x="2346277" y="2490370"/>
            <a:ext cx="3296129" cy="1303005"/>
          </a:xfrm>
          <a:custGeom>
            <a:avLst/>
            <a:gdLst>
              <a:gd name="connsiteX0" fmla="*/ 0 w 4160520"/>
              <a:gd name="connsiteY0" fmla="*/ 1220106 h 1220106"/>
              <a:gd name="connsiteX1" fmla="*/ 1462297 w 4160520"/>
              <a:gd name="connsiteY1" fmla="*/ 0 h 1220106"/>
              <a:gd name="connsiteX2" fmla="*/ 2698223 w 4160520"/>
              <a:gd name="connsiteY2" fmla="*/ 0 h 1220106"/>
              <a:gd name="connsiteX3" fmla="*/ 4160520 w 4160520"/>
              <a:gd name="connsiteY3" fmla="*/ 1220106 h 1220106"/>
              <a:gd name="connsiteX4" fmla="*/ 0 w 4160520"/>
              <a:gd name="connsiteY4" fmla="*/ 1220106 h 1220106"/>
              <a:gd name="connsiteX0" fmla="*/ 0 w 4951095"/>
              <a:gd name="connsiteY0" fmla="*/ 1226456 h 1226456"/>
              <a:gd name="connsiteX1" fmla="*/ 2252872 w 4951095"/>
              <a:gd name="connsiteY1" fmla="*/ 0 h 1226456"/>
              <a:gd name="connsiteX2" fmla="*/ 3488798 w 4951095"/>
              <a:gd name="connsiteY2" fmla="*/ 0 h 1226456"/>
              <a:gd name="connsiteX3" fmla="*/ 4951095 w 4951095"/>
              <a:gd name="connsiteY3" fmla="*/ 1220106 h 1226456"/>
              <a:gd name="connsiteX4" fmla="*/ 0 w 4951095"/>
              <a:gd name="connsiteY4" fmla="*/ 1226456 h 1226456"/>
              <a:gd name="connsiteX0" fmla="*/ 0 w 4115279"/>
              <a:gd name="connsiteY0" fmla="*/ 1226456 h 1226456"/>
              <a:gd name="connsiteX1" fmla="*/ 2252872 w 4115279"/>
              <a:gd name="connsiteY1" fmla="*/ 0 h 1226456"/>
              <a:gd name="connsiteX2" fmla="*/ 3488798 w 4115279"/>
              <a:gd name="connsiteY2" fmla="*/ 0 h 1226456"/>
              <a:gd name="connsiteX3" fmla="*/ 4115279 w 4115279"/>
              <a:gd name="connsiteY3" fmla="*/ 1220109 h 1226456"/>
              <a:gd name="connsiteX4" fmla="*/ 0 w 4115279"/>
              <a:gd name="connsiteY4" fmla="*/ 1226456 h 1226456"/>
              <a:gd name="connsiteX0" fmla="*/ 0 w 3296129"/>
              <a:gd name="connsiteY0" fmla="*/ 1226456 h 1226456"/>
              <a:gd name="connsiteX1" fmla="*/ 1433722 w 3296129"/>
              <a:gd name="connsiteY1" fmla="*/ 0 h 1226456"/>
              <a:gd name="connsiteX2" fmla="*/ 2669648 w 3296129"/>
              <a:gd name="connsiteY2" fmla="*/ 0 h 1226456"/>
              <a:gd name="connsiteX3" fmla="*/ 3296129 w 3296129"/>
              <a:gd name="connsiteY3" fmla="*/ 1220109 h 1226456"/>
              <a:gd name="connsiteX4" fmla="*/ 0 w 3296129"/>
              <a:gd name="connsiteY4" fmla="*/ 1226456 h 1226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129" h="1226456">
                <a:moveTo>
                  <a:pt x="0" y="1226456"/>
                </a:moveTo>
                <a:lnTo>
                  <a:pt x="1433722" y="0"/>
                </a:lnTo>
                <a:lnTo>
                  <a:pt x="2669648" y="0"/>
                </a:lnTo>
                <a:lnTo>
                  <a:pt x="3296129" y="1220109"/>
                </a:lnTo>
                <a:lnTo>
                  <a:pt x="0" y="1226456"/>
                </a:lnTo>
                <a:close/>
              </a:path>
            </a:pathLst>
          </a:custGeom>
          <a:solidFill>
            <a:srgbClr val="D9D9D9">
              <a:alpha val="5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Verdana" panose="020B0604030504040204" pitchFamily="34" charset="0"/>
            </a:endParaRPr>
          </a:p>
        </p:txBody>
      </p:sp>
      <p:sp>
        <p:nvSpPr>
          <p:cNvPr id="14" name="Text Placeholder 18"/>
          <p:cNvSpPr txBox="1">
            <a:spLocks/>
          </p:cNvSpPr>
          <p:nvPr/>
        </p:nvSpPr>
        <p:spPr bwMode="auto">
          <a:xfrm>
            <a:off x="404808" y="6422607"/>
            <a:ext cx="7413630"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dirty="0">
                <a:latin typeface="Georgia"/>
                <a:cs typeface="Georgia"/>
              </a:rPr>
              <a:t>Source: </a:t>
            </a:r>
            <a:r>
              <a:rPr lang="en-US" sz="700" dirty="0" smtClean="0">
                <a:latin typeface="Georgia"/>
                <a:cs typeface="Georgia"/>
              </a:rPr>
              <a:t>Government Affairs Resource Benchmarking </a:t>
            </a:r>
            <a:r>
              <a:rPr lang="en-US" sz="700" dirty="0">
                <a:latin typeface="Georgia"/>
                <a:cs typeface="Georgia"/>
              </a:rPr>
              <a:t>2017; National Journal research and analysis.</a:t>
            </a:r>
          </a:p>
        </p:txBody>
      </p:sp>
      <p:sp>
        <p:nvSpPr>
          <p:cNvPr id="15" name="Text Placeholder 18"/>
          <p:cNvSpPr txBox="1">
            <a:spLocks/>
          </p:cNvSpPr>
          <p:nvPr/>
        </p:nvSpPr>
        <p:spPr bwMode="auto">
          <a:xfrm>
            <a:off x="404808" y="6432767"/>
            <a:ext cx="7413630"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spcAft>
                <a:spcPts val="600"/>
              </a:spcAft>
              <a:buNone/>
              <a:defRPr/>
            </a:pPr>
            <a:endParaRPr lang="en-US" sz="700" dirty="0">
              <a:latin typeface="Georgia"/>
              <a:cs typeface="Georgia"/>
            </a:endParaRPr>
          </a:p>
          <a:p>
            <a:pPr marL="0" indent="0">
              <a:lnSpc>
                <a:spcPct val="110000"/>
              </a:lnSpc>
              <a:spcBef>
                <a:spcPts val="0"/>
              </a:spcBef>
              <a:spcAft>
                <a:spcPts val="600"/>
              </a:spcAft>
              <a:buNone/>
              <a:defRPr/>
            </a:pPr>
            <a:r>
              <a:rPr lang="en-US" sz="700" dirty="0">
                <a:latin typeface="Georgia"/>
                <a:cs typeface="Georgia"/>
              </a:rPr>
              <a:t>© National Journal 2017</a:t>
            </a:r>
          </a:p>
        </p:txBody>
      </p:sp>
      <p:pic>
        <p:nvPicPr>
          <p:cNvPr id="18" name="Picture 17" descr="Logo-NJ-leadership_council.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5983" y="156463"/>
            <a:ext cx="2263332" cy="347386"/>
          </a:xfrm>
          <a:prstGeom prst="rect">
            <a:avLst/>
          </a:prstGeom>
        </p:spPr>
      </p:pic>
      <p:grpSp>
        <p:nvGrpSpPr>
          <p:cNvPr id="5" name="Group 4"/>
          <p:cNvGrpSpPr/>
          <p:nvPr/>
        </p:nvGrpSpPr>
        <p:grpSpPr>
          <a:xfrm>
            <a:off x="605405" y="1872628"/>
            <a:ext cx="3290594" cy="1920240"/>
            <a:chOff x="605405" y="1872628"/>
            <a:chExt cx="3290594" cy="1920240"/>
          </a:xfrm>
        </p:grpSpPr>
        <p:grpSp>
          <p:nvGrpSpPr>
            <p:cNvPr id="3" name="Group 2"/>
            <p:cNvGrpSpPr/>
            <p:nvPr/>
          </p:nvGrpSpPr>
          <p:grpSpPr>
            <a:xfrm>
              <a:off x="1121814" y="1977180"/>
              <a:ext cx="2257777" cy="1451818"/>
              <a:chOff x="1110229" y="1977180"/>
              <a:chExt cx="2257777" cy="1451818"/>
            </a:xfrm>
          </p:grpSpPr>
          <p:pic>
            <p:nvPicPr>
              <p:cNvPr id="23"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r="39614" b="31042"/>
              <a:stretch/>
            </p:blipFill>
            <p:spPr bwMode="auto">
              <a:xfrm>
                <a:off x="1110229" y="1977180"/>
                <a:ext cx="2257777" cy="1450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30560" t="12919" r="13745" b="27980"/>
              <a:stretch/>
            </p:blipFill>
            <p:spPr bwMode="auto">
              <a:xfrm>
                <a:off x="1167801" y="2174081"/>
                <a:ext cx="2103120" cy="1254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4" name="Picture 23"/>
            <p:cNvPicPr>
              <a:picLocks noChangeAspect="1"/>
            </p:cNvPicPr>
            <p:nvPr/>
          </p:nvPicPr>
          <p:blipFill rotWithShape="1">
            <a:blip r:embed="rId5">
              <a:duotone>
                <a:schemeClr val="bg2">
                  <a:shade val="45000"/>
                  <a:satMod val="135000"/>
                </a:schemeClr>
                <a:prstClr val="white"/>
              </a:duotone>
              <a:extLst>
                <a:ext uri="{28A0092B-C50C-407E-A947-70E740481C1C}">
                  <a14:useLocalDpi xmlns:a14="http://schemas.microsoft.com/office/drawing/2010/main" val="0"/>
                </a:ext>
              </a:extLst>
            </a:blip>
            <a:srcRect t="27171" b="14473"/>
            <a:stretch/>
          </p:blipFill>
          <p:spPr>
            <a:xfrm>
              <a:off x="605405" y="1872628"/>
              <a:ext cx="3290594" cy="1920240"/>
            </a:xfrm>
            <a:prstGeom prst="rect">
              <a:avLst/>
            </a:prstGeom>
          </p:spPr>
        </p:pic>
      </p:grpSp>
      <p:pic>
        <p:nvPicPr>
          <p:cNvPr id="21" name="Picture 10"/>
          <p:cNvPicPr>
            <a:picLocks noChangeAspect="1" noChangeArrowheads="1"/>
          </p:cNvPicPr>
          <p:nvPr/>
        </p:nvPicPr>
        <p:blipFill rotWithShape="1">
          <a:blip r:embed="rId4">
            <a:extLst>
              <a:ext uri="{28A0092B-C50C-407E-A947-70E740481C1C}">
                <a14:useLocalDpi xmlns:a14="http://schemas.microsoft.com/office/drawing/2010/main" val="0"/>
              </a:ext>
            </a:extLst>
          </a:blip>
          <a:srcRect l="30708" t="12505" r="33459" b="16910"/>
          <a:stretch/>
        </p:blipFill>
        <p:spPr bwMode="auto">
          <a:xfrm>
            <a:off x="4646662" y="1493807"/>
            <a:ext cx="2971800" cy="3291840"/>
          </a:xfrm>
          <a:prstGeom prst="rect">
            <a:avLst/>
          </a:prstGeom>
          <a:ln>
            <a:solidFill>
              <a:schemeClr val="bg1">
                <a:lumMod val="7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4562715" y="5186113"/>
            <a:ext cx="3200400" cy="830997"/>
          </a:xfrm>
          <a:prstGeom prst="rect">
            <a:avLst/>
          </a:prstGeom>
          <a:noFill/>
        </p:spPr>
        <p:txBody>
          <a:bodyPr wrap="square" rtlCol="0">
            <a:spAutoFit/>
          </a:bodyPr>
          <a:lstStyle>
            <a:defPPr>
              <a:defRPr lang="en-US"/>
            </a:defPPr>
            <a:lvl1pPr>
              <a:defRPr sz="1200" b="1" i="1">
                <a:latin typeface="Verdana" panose="020B0604030504040204" pitchFamily="34" charset="0"/>
              </a:defRPr>
            </a:lvl1pPr>
          </a:lstStyle>
          <a:p>
            <a:r>
              <a:rPr lang="en-US" dirty="0" smtClean="0"/>
              <a:t>Participants </a:t>
            </a:r>
            <a:r>
              <a:rPr lang="en-US" b="0" dirty="0" smtClean="0"/>
              <a:t>receive custom </a:t>
            </a:r>
            <a:r>
              <a:rPr lang="en-US" b="0" dirty="0"/>
              <a:t>reports </a:t>
            </a:r>
            <a:r>
              <a:rPr lang="en-US" dirty="0"/>
              <a:t>tailored to their </a:t>
            </a:r>
            <a:r>
              <a:rPr lang="en-US" dirty="0" smtClean="0"/>
              <a:t>organization</a:t>
            </a:r>
            <a:r>
              <a:rPr lang="en-US" b="0" dirty="0" smtClean="0"/>
              <a:t>, with </a:t>
            </a:r>
            <a:r>
              <a:rPr lang="en-US" dirty="0" smtClean="0"/>
              <a:t>peer comparisons </a:t>
            </a:r>
            <a:r>
              <a:rPr lang="en-US" b="0" dirty="0" smtClean="0"/>
              <a:t>based on industry, size and strategy</a:t>
            </a:r>
            <a:endParaRPr lang="en-US" b="0" dirty="0"/>
          </a:p>
        </p:txBody>
      </p:sp>
      <p:sp>
        <p:nvSpPr>
          <p:cNvPr id="17" name="TextBox 16"/>
          <p:cNvSpPr txBox="1"/>
          <p:nvPr/>
        </p:nvSpPr>
        <p:spPr>
          <a:xfrm>
            <a:off x="226272" y="245329"/>
            <a:ext cx="5008267" cy="138499"/>
          </a:xfrm>
          <a:prstGeom prst="rect">
            <a:avLst/>
          </a:prstGeom>
          <a:noFill/>
        </p:spPr>
        <p:txBody>
          <a:bodyPr wrap="square" bIns="0" rtlCol="0" anchor="b" anchorCtr="0">
            <a:spAutoFit/>
          </a:bodyPr>
          <a:lstStyle>
            <a:defPPr>
              <a:defRPr lang="en-US"/>
            </a:defPPr>
            <a:lvl1pPr>
              <a:defRPr sz="600" b="1" cap="all">
                <a:solidFill>
                  <a:srgbClr val="595959"/>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Resource benchmarking webinar</a:t>
            </a:r>
            <a:endParaRPr lang="en-US" dirty="0"/>
          </a:p>
        </p:txBody>
      </p:sp>
      <p:sp>
        <p:nvSpPr>
          <p:cNvPr id="19" name="Title 1"/>
          <p:cNvSpPr txBox="1">
            <a:spLocks/>
          </p:cNvSpPr>
          <p:nvPr/>
        </p:nvSpPr>
        <p:spPr>
          <a:xfrm>
            <a:off x="327872" y="691135"/>
            <a:ext cx="8689128" cy="369332"/>
          </a:xfrm>
          <a:custGeom>
            <a:avLst/>
            <a:gdLst>
              <a:gd name="T0" fmla="*/ 0 w 7772400"/>
              <a:gd name="T1" fmla="*/ 0 h 400110"/>
              <a:gd name="T2" fmla="*/ 46083567 w 7772400"/>
              <a:gd name="T3" fmla="*/ 0 h 400110"/>
              <a:gd name="T4" fmla="*/ 46083567 w 7772400"/>
              <a:gd name="T5" fmla="*/ 113534 h 400110"/>
              <a:gd name="T6" fmla="*/ 0 w 7772400"/>
              <a:gd name="T7" fmla="*/ 113534 h 400110"/>
              <a:gd name="T8" fmla="*/ 0 w 7772400"/>
              <a:gd name="T9" fmla="*/ 0 h 400110"/>
              <a:gd name="T10" fmla="*/ 0 60000 65536"/>
              <a:gd name="T11" fmla="*/ 0 60000 65536"/>
              <a:gd name="T12" fmla="*/ 0 60000 65536"/>
              <a:gd name="T13" fmla="*/ 0 60000 65536"/>
              <a:gd name="T14" fmla="*/ 0 60000 65536"/>
              <a:gd name="T15" fmla="*/ 0 w 7772400"/>
              <a:gd name="T16" fmla="*/ 0 h 400110"/>
              <a:gd name="T17" fmla="*/ 7772400 w 7772400"/>
              <a:gd name="T18" fmla="*/ 400110 h 400110"/>
            </a:gdLst>
            <a:ahLst/>
            <a:cxnLst>
              <a:cxn ang="T10">
                <a:pos x="T0" y="T1"/>
              </a:cxn>
              <a:cxn ang="T11">
                <a:pos x="T2" y="T3"/>
              </a:cxn>
              <a:cxn ang="T12">
                <a:pos x="T4" y="T5"/>
              </a:cxn>
              <a:cxn ang="T13">
                <a:pos x="T6" y="T7"/>
              </a:cxn>
              <a:cxn ang="T14">
                <a:pos x="T8" y="T9"/>
              </a:cxn>
            </a:cxnLst>
            <a:rect l="T15" t="T16" r="T17" b="T18"/>
            <a:pathLst>
              <a:path w="7772400" h="400110">
                <a:moveTo>
                  <a:pt x="0" y="0"/>
                </a:moveTo>
                <a:lnTo>
                  <a:pt x="7772400" y="0"/>
                </a:lnTo>
                <a:lnTo>
                  <a:pt x="7772400" y="400110"/>
                </a:lnTo>
                <a:lnTo>
                  <a:pt x="0" y="400110"/>
                </a:lnTo>
                <a:lnTo>
                  <a:pt x="0" y="0"/>
                </a:lnTo>
                <a:close/>
              </a:path>
            </a:pathLst>
          </a:custGeom>
        </p:spPr>
        <p:txBody>
          <a:bodyPr vert="horz" lIns="91440" tIns="45720" rIns="91440" bIns="45720" rtlCol="0" anchor="b">
            <a:noAutofit/>
          </a:bodyPr>
          <a:lstStyle>
            <a:lvl1pPr algn="l" defTabSz="914400" rtl="0" eaLnBrk="1" latinLnBrk="0" hangingPunct="1">
              <a:spcBef>
                <a:spcPct val="0"/>
              </a:spcBef>
              <a:buNone/>
              <a:defRPr sz="2000" b="1" i="0" kern="1200" cap="none" baseline="0">
                <a:solidFill>
                  <a:schemeClr val="tx1"/>
                </a:solidFill>
                <a:latin typeface="Georgia" panose="02040502050405020303" pitchFamily="18" charset="0"/>
                <a:ea typeface="+mj-ea"/>
                <a:cs typeface="+mj-cs"/>
              </a:defRPr>
            </a:lvl1pPr>
          </a:lstStyle>
          <a:p>
            <a:pPr fontAlgn="auto">
              <a:spcAft>
                <a:spcPts val="0"/>
              </a:spcAft>
            </a:pPr>
            <a:r>
              <a:rPr lang="en-US" dirty="0">
                <a:ea typeface="MS PGothic" charset="0"/>
              </a:rPr>
              <a:t>Government Affairs Resource Benchmarking Initiative</a:t>
            </a:r>
          </a:p>
        </p:txBody>
      </p:sp>
    </p:spTree>
    <p:extLst>
      <p:ext uri="{BB962C8B-B14F-4D97-AF65-F5344CB8AC3E}">
        <p14:creationId xmlns:p14="http://schemas.microsoft.com/office/powerpoint/2010/main" val="6637927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327872" y="691135"/>
            <a:ext cx="8689128" cy="369332"/>
          </a:xfrm>
          <a:prstGeom prst="rect">
            <a:avLst/>
          </a:prstGeom>
        </p:spPr>
        <p:txBody>
          <a:bodyPr vert="horz" lIns="91440" tIns="45720" rIns="91440" bIns="45720" rtlCol="0" anchor="b">
            <a:normAutofit fontScale="97500" lnSpcReduction="10000"/>
          </a:bodyPr>
          <a:lstStyle>
            <a:lvl1pPr algn="l" defTabSz="914400" rtl="0" eaLnBrk="1" latinLnBrk="0" hangingPunct="1">
              <a:spcBef>
                <a:spcPct val="0"/>
              </a:spcBef>
              <a:buNone/>
              <a:defRPr sz="2000" b="1" i="0" kern="1200" cap="none" baseline="0">
                <a:solidFill>
                  <a:schemeClr val="tx1"/>
                </a:solidFill>
                <a:latin typeface="Georgia" panose="02040502050405020303" pitchFamily="18" charset="0"/>
                <a:ea typeface="+mj-ea"/>
                <a:cs typeface="+mj-cs"/>
              </a:defRPr>
            </a:lvl1pPr>
          </a:lstStyle>
          <a:p>
            <a:pPr fontAlgn="auto">
              <a:spcAft>
                <a:spcPts val="0"/>
              </a:spcAft>
            </a:pPr>
            <a:r>
              <a:rPr lang="en-US" dirty="0" smtClean="0"/>
              <a:t>Looking to outside firms strategic advice beyond lobbying</a:t>
            </a:r>
            <a:endParaRPr lang="en-US" dirty="0"/>
          </a:p>
        </p:txBody>
      </p:sp>
      <p:sp>
        <p:nvSpPr>
          <p:cNvPr id="15" name="Text Placeholder 18"/>
          <p:cNvSpPr txBox="1">
            <a:spLocks/>
          </p:cNvSpPr>
          <p:nvPr/>
        </p:nvSpPr>
        <p:spPr bwMode="auto">
          <a:xfrm>
            <a:off x="404808" y="6422607"/>
            <a:ext cx="7413630"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dirty="0">
                <a:latin typeface="Georgia"/>
                <a:cs typeface="Georgia"/>
              </a:rPr>
              <a:t>Source: </a:t>
            </a:r>
            <a:r>
              <a:rPr lang="en-US" sz="700" dirty="0" smtClean="0">
                <a:latin typeface="Georgia"/>
                <a:cs typeface="Georgia"/>
              </a:rPr>
              <a:t>Government Affairs Resource Benchmarking </a:t>
            </a:r>
            <a:r>
              <a:rPr lang="en-US" sz="700" dirty="0">
                <a:latin typeface="Georgia"/>
                <a:cs typeface="Georgia"/>
              </a:rPr>
              <a:t>2017; National Journal research and analysis.</a:t>
            </a:r>
          </a:p>
        </p:txBody>
      </p:sp>
      <p:sp>
        <p:nvSpPr>
          <p:cNvPr id="17" name="Text Placeholder 18"/>
          <p:cNvSpPr txBox="1">
            <a:spLocks/>
          </p:cNvSpPr>
          <p:nvPr/>
        </p:nvSpPr>
        <p:spPr bwMode="auto">
          <a:xfrm>
            <a:off x="404808" y="6432767"/>
            <a:ext cx="7413630"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spcAft>
                <a:spcPts val="600"/>
              </a:spcAft>
              <a:buNone/>
              <a:defRPr/>
            </a:pPr>
            <a:endParaRPr lang="en-US" sz="700" dirty="0">
              <a:latin typeface="Georgia"/>
              <a:cs typeface="Georgia"/>
            </a:endParaRPr>
          </a:p>
          <a:p>
            <a:pPr marL="0" indent="0">
              <a:lnSpc>
                <a:spcPct val="110000"/>
              </a:lnSpc>
              <a:spcBef>
                <a:spcPts val="0"/>
              </a:spcBef>
              <a:spcAft>
                <a:spcPts val="600"/>
              </a:spcAft>
              <a:buNone/>
              <a:defRPr/>
            </a:pPr>
            <a:r>
              <a:rPr lang="en-US" sz="700" dirty="0">
                <a:latin typeface="Georgia"/>
                <a:cs typeface="Georgia"/>
              </a:rPr>
              <a:t>© National Journal 2017</a:t>
            </a:r>
          </a:p>
        </p:txBody>
      </p:sp>
      <p:pic>
        <p:nvPicPr>
          <p:cNvPr id="18" name="Picture 17" descr="Logo-NJ-leadership_council.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5983" y="156463"/>
            <a:ext cx="2263332" cy="347386"/>
          </a:xfrm>
          <a:prstGeom prst="rect">
            <a:avLst/>
          </a:prstGeom>
        </p:spPr>
      </p:pic>
      <p:sp>
        <p:nvSpPr>
          <p:cNvPr id="19" name="Rectangle 18"/>
          <p:cNvSpPr>
            <a:spLocks noChangeArrowheads="1"/>
          </p:cNvSpPr>
          <p:nvPr/>
        </p:nvSpPr>
        <p:spPr bwMode="auto">
          <a:xfrm>
            <a:off x="327872" y="1053011"/>
            <a:ext cx="8229600" cy="246221"/>
          </a:xfrm>
          <a:prstGeom prst="rect">
            <a:avLst/>
          </a:prstGeom>
          <a:noFill/>
          <a:ln>
            <a:noFill/>
          </a:ln>
          <a:extLst/>
        </p:spPr>
        <p:txBody>
          <a:bodyPr>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buFontTx/>
              <a:buNone/>
              <a:defRPr/>
            </a:pPr>
            <a:r>
              <a:rPr lang="en-US" altLang="en-US" sz="1000" b="1" dirty="0" smtClean="0">
                <a:solidFill>
                  <a:srgbClr val="8D744B"/>
                </a:solidFill>
              </a:rPr>
              <a:t>Use of firms for regulatory lobbying remains high; corporations more likely to rely on counsel for state/local GA activity</a:t>
            </a:r>
            <a:endParaRPr lang="en-US" altLang="en-US" sz="1000" b="1" dirty="0">
              <a:solidFill>
                <a:srgbClr val="8D744B"/>
              </a:solidFill>
            </a:endParaRPr>
          </a:p>
        </p:txBody>
      </p:sp>
      <p:sp>
        <p:nvSpPr>
          <p:cNvPr id="10" name="TextBox 9"/>
          <p:cNvSpPr txBox="1"/>
          <p:nvPr/>
        </p:nvSpPr>
        <p:spPr>
          <a:xfrm>
            <a:off x="8763000" y="6581775"/>
            <a:ext cx="242374" cy="215444"/>
          </a:xfrm>
          <a:prstGeom prst="rect">
            <a:avLst/>
          </a:prstGeom>
          <a:noFill/>
        </p:spPr>
        <p:txBody>
          <a:bodyPr wrap="none">
            <a:spAutoFit/>
          </a:bodyPr>
          <a:lstStyle/>
          <a:p>
            <a:pPr>
              <a:defRPr/>
            </a:pPr>
            <a:fld id="{CDD1FD3D-EC92-964C-83BE-0FE51D50B3C5}" type="slidenum">
              <a:rPr lang="en-US" sz="800">
                <a:solidFill>
                  <a:schemeClr val="tx1">
                    <a:lumMod val="50000"/>
                    <a:lumOff val="50000"/>
                  </a:schemeClr>
                </a:solidFill>
                <a:latin typeface="Georgia" panose="02040502050405020303" pitchFamily="18" charset="0"/>
                <a:cs typeface="Arial" charset="0"/>
              </a:rPr>
              <a:pPr>
                <a:defRPr/>
              </a:pPr>
              <a:t>30</a:t>
            </a:fld>
            <a:endParaRPr lang="en-US" sz="800" dirty="0">
              <a:solidFill>
                <a:schemeClr val="tx1">
                  <a:lumMod val="50000"/>
                  <a:lumOff val="50000"/>
                </a:schemeClr>
              </a:solidFill>
              <a:latin typeface="Georgia" panose="02040502050405020303" pitchFamily="18" charset="0"/>
              <a:cs typeface="Arial"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2900849673"/>
              </p:ext>
            </p:extLst>
          </p:nvPr>
        </p:nvGraphicFramePr>
        <p:xfrm>
          <a:off x="1703801" y="1661107"/>
          <a:ext cx="5720080" cy="4343400"/>
        </p:xfrm>
        <a:graphic>
          <a:graphicData uri="http://schemas.openxmlformats.org/drawingml/2006/table">
            <a:tbl>
              <a:tblPr/>
              <a:tblGrid>
                <a:gridCol w="2743200">
                  <a:extLst>
                    <a:ext uri="{9D8B030D-6E8A-4147-A177-3AD203B41FA5}">
                      <a16:colId xmlns="" xmlns:a16="http://schemas.microsoft.com/office/drawing/2014/main" val="20000"/>
                    </a:ext>
                  </a:extLst>
                </a:gridCol>
                <a:gridCol w="116840">
                  <a:extLst>
                    <a:ext uri="{9D8B030D-6E8A-4147-A177-3AD203B41FA5}">
                      <a16:colId xmlns="" xmlns:a16="http://schemas.microsoft.com/office/drawing/2014/main" val="20001"/>
                    </a:ext>
                  </a:extLst>
                </a:gridCol>
                <a:gridCol w="1371600">
                  <a:extLst>
                    <a:ext uri="{9D8B030D-6E8A-4147-A177-3AD203B41FA5}">
                      <a16:colId xmlns="" xmlns:a16="http://schemas.microsoft.com/office/drawing/2014/main" val="20002"/>
                    </a:ext>
                  </a:extLst>
                </a:gridCol>
                <a:gridCol w="116840">
                  <a:extLst>
                    <a:ext uri="{9D8B030D-6E8A-4147-A177-3AD203B41FA5}">
                      <a16:colId xmlns="" xmlns:a16="http://schemas.microsoft.com/office/drawing/2014/main" val="20003"/>
                    </a:ext>
                  </a:extLst>
                </a:gridCol>
                <a:gridCol w="1371600">
                  <a:extLst>
                    <a:ext uri="{9D8B030D-6E8A-4147-A177-3AD203B41FA5}">
                      <a16:colId xmlns="" xmlns:a16="http://schemas.microsoft.com/office/drawing/2014/main" val="20004"/>
                    </a:ext>
                  </a:extLst>
                </a:gridCol>
              </a:tblGrid>
              <a:tr h="685800">
                <a:tc>
                  <a:txBody>
                    <a:bodyPr/>
                    <a:lstStyle/>
                    <a:p>
                      <a:pPr algn="l" fontAlgn="ctr"/>
                      <a:r>
                        <a:rPr lang="en-US" sz="1000" b="1" i="0" u="none" strike="noStrike" dirty="0" smtClean="0">
                          <a:solidFill>
                            <a:srgbClr val="000000"/>
                          </a:solidFill>
                          <a:effectLst/>
                          <a:latin typeface="Georgia"/>
                        </a:rPr>
                        <a:t>Professional</a:t>
                      </a:r>
                      <a:r>
                        <a:rPr lang="en-US" sz="1000" b="1" i="0" u="none" strike="noStrike" baseline="0" dirty="0" smtClean="0">
                          <a:solidFill>
                            <a:srgbClr val="000000"/>
                          </a:solidFill>
                          <a:effectLst/>
                          <a:latin typeface="Georgia"/>
                        </a:rPr>
                        <a:t> Services Firm </a:t>
                      </a:r>
                      <a:br>
                        <a:rPr lang="en-US" sz="1000" b="1" i="0" u="none" strike="noStrike" baseline="0" dirty="0" smtClean="0">
                          <a:solidFill>
                            <a:srgbClr val="000000"/>
                          </a:solidFill>
                          <a:effectLst/>
                          <a:latin typeface="Georgia"/>
                        </a:rPr>
                      </a:br>
                      <a:r>
                        <a:rPr lang="en-US" sz="1000" b="1" i="0" u="none" strike="noStrike" baseline="0" dirty="0" smtClean="0">
                          <a:solidFill>
                            <a:srgbClr val="000000"/>
                          </a:solidFill>
                          <a:effectLst/>
                          <a:latin typeface="Georgia"/>
                        </a:rPr>
                        <a:t>Engagement by Services Utilized</a:t>
                      </a:r>
                      <a:endParaRPr lang="en-US" sz="1000" b="1" i="0" u="none" strike="noStrike" dirty="0">
                        <a:solidFill>
                          <a:srgbClr val="000000"/>
                        </a:solidFill>
                        <a:effectLst/>
                        <a:latin typeface="Georgia"/>
                      </a:endParaRPr>
                    </a:p>
                  </a:txBody>
                  <a:tcPr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endParaRPr lang="en-US" sz="1000" b="1" i="0" u="none" strike="noStrike" dirty="0">
                        <a:solidFill>
                          <a:srgbClr val="000000"/>
                        </a:solidFill>
                        <a:effectLst/>
                        <a:latin typeface="Georgia"/>
                      </a:endParaRPr>
                    </a:p>
                  </a:txBody>
                  <a:tcPr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n-US" sz="1000" b="1" i="0" u="none" strike="noStrike" dirty="0" smtClean="0">
                          <a:solidFill>
                            <a:srgbClr val="000000"/>
                          </a:solidFill>
                          <a:effectLst/>
                          <a:latin typeface="Georgia"/>
                        </a:rPr>
                        <a:t>Utilization Among Association</a:t>
                      </a:r>
                      <a:r>
                        <a:rPr lang="en-US" sz="1000" b="1" i="0" u="none" strike="noStrike" baseline="0" dirty="0" smtClean="0">
                          <a:solidFill>
                            <a:srgbClr val="000000"/>
                          </a:solidFill>
                          <a:effectLst/>
                          <a:latin typeface="Georgia"/>
                        </a:rPr>
                        <a:t> Respondents</a:t>
                      </a:r>
                      <a:endParaRPr lang="en-US" sz="1000" b="1" i="0" u="none" strike="noStrike" dirty="0">
                        <a:solidFill>
                          <a:srgbClr val="000000"/>
                        </a:solidFill>
                        <a:effectLst/>
                        <a:latin typeface="Georgia"/>
                      </a:endParaRPr>
                    </a:p>
                  </a:txBody>
                  <a:tcPr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endParaRPr lang="en-US" sz="1000" b="1" i="0" u="none" strike="noStrike" dirty="0">
                        <a:solidFill>
                          <a:srgbClr val="000000"/>
                        </a:solidFill>
                        <a:effectLst/>
                        <a:latin typeface="Georgia"/>
                      </a:endParaRPr>
                    </a:p>
                  </a:txBody>
                  <a:tcPr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n-US" sz="1000" b="1" i="0" u="none" strike="noStrike" dirty="0" smtClean="0">
                          <a:solidFill>
                            <a:srgbClr val="000000"/>
                          </a:solidFill>
                          <a:effectLst/>
                          <a:latin typeface="Georgia"/>
                        </a:rPr>
                        <a:t>Utilization Among Corporate Respondents</a:t>
                      </a:r>
                      <a:endParaRPr lang="en-US" sz="1000" b="1" i="0" u="none" strike="noStrike" dirty="0">
                        <a:solidFill>
                          <a:srgbClr val="000000"/>
                        </a:solidFill>
                        <a:effectLst/>
                        <a:latin typeface="Georgia"/>
                      </a:endParaRPr>
                    </a:p>
                  </a:txBody>
                  <a:tcPr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365760">
                <a:tc>
                  <a:txBody>
                    <a:bodyPr/>
                    <a:lstStyle/>
                    <a:p>
                      <a:pPr algn="l" rtl="0" fontAlgn="ctr"/>
                      <a:r>
                        <a:rPr lang="en-US" sz="900" b="0" i="0" u="none" strike="noStrike" dirty="0">
                          <a:solidFill>
                            <a:srgbClr val="000000"/>
                          </a:solidFill>
                          <a:effectLst/>
                          <a:latin typeface="Verdana"/>
                        </a:rPr>
                        <a:t>Federal Legislative Lobbying</a:t>
                      </a:r>
                    </a:p>
                  </a:txBody>
                  <a:tcPr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endParaRPr lang="en-US" sz="900" b="0" i="0" u="none" strike="noStrike" dirty="0">
                        <a:solidFill>
                          <a:schemeClr val="bg1"/>
                        </a:solidFill>
                        <a:effectLst/>
                        <a:latin typeface="Verdana"/>
                      </a:endParaRPr>
                    </a:p>
                  </a:txBody>
                  <a:tcPr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ctr" fontAlgn="ctr"/>
                      <a:endParaRPr lang="en-US" sz="900" b="0" i="0" u="none" strike="noStrike" dirty="0">
                        <a:solidFill>
                          <a:schemeClr val="tx1"/>
                        </a:solidFill>
                        <a:effectLst/>
                        <a:latin typeface="Verdana"/>
                      </a:endParaRPr>
                    </a:p>
                  </a:txBody>
                  <a:tcPr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endParaRPr lang="en-US" sz="900" b="0" i="0" u="none" strike="noStrike" dirty="0">
                        <a:solidFill>
                          <a:schemeClr val="tx1"/>
                        </a:solidFill>
                        <a:effectLst/>
                        <a:latin typeface="Verdana"/>
                      </a:endParaRPr>
                    </a:p>
                  </a:txBody>
                  <a:tcPr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ctr" fontAlgn="ctr"/>
                      <a:endParaRPr lang="en-US" sz="900" b="0" i="0" u="none" strike="noStrike" dirty="0">
                        <a:solidFill>
                          <a:schemeClr val="tx1"/>
                        </a:solidFill>
                        <a:effectLst/>
                        <a:latin typeface="Verdana"/>
                      </a:endParaRPr>
                    </a:p>
                  </a:txBody>
                  <a:tcPr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1"/>
                  </a:ext>
                </a:extLst>
              </a:tr>
              <a:tr h="365760">
                <a:tc>
                  <a:txBody>
                    <a:bodyPr/>
                    <a:lstStyle/>
                    <a:p>
                      <a:pPr algn="l" rtl="0" fontAlgn="ctr"/>
                      <a:r>
                        <a:rPr lang="en-US" sz="900" b="0" i="0" u="none" strike="noStrike" dirty="0">
                          <a:solidFill>
                            <a:srgbClr val="000000"/>
                          </a:solidFill>
                          <a:effectLst/>
                          <a:latin typeface="Verdana"/>
                        </a:rPr>
                        <a:t>Federal Regulatory Lobbying</a:t>
                      </a:r>
                    </a:p>
                  </a:txBody>
                  <a:tcPr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endParaRPr lang="en-US" sz="900" b="0" i="0" u="none" strike="noStrike" dirty="0">
                        <a:solidFill>
                          <a:schemeClr val="bg1"/>
                        </a:solidFill>
                        <a:effectLst/>
                        <a:latin typeface="Verdana"/>
                      </a:endParaRPr>
                    </a:p>
                  </a:txBody>
                  <a:tcPr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ctr" fontAlgn="ctr"/>
                      <a:endParaRPr lang="en-US" sz="900" b="0" i="0" u="none" strike="noStrike" dirty="0">
                        <a:solidFill>
                          <a:schemeClr val="tx1"/>
                        </a:solidFill>
                        <a:effectLst/>
                        <a:latin typeface="Verdana"/>
                      </a:endParaRPr>
                    </a:p>
                  </a:txBody>
                  <a:tcPr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endParaRPr lang="en-US" sz="900" b="0" i="0" u="none" strike="noStrike" dirty="0">
                        <a:solidFill>
                          <a:schemeClr val="tx1"/>
                        </a:solidFill>
                        <a:effectLst/>
                        <a:latin typeface="Verdana"/>
                      </a:endParaRPr>
                    </a:p>
                  </a:txBody>
                  <a:tcPr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ctr" fontAlgn="ctr"/>
                      <a:endParaRPr lang="en-US" sz="900" b="0" i="0" u="none" strike="noStrike" dirty="0">
                        <a:solidFill>
                          <a:schemeClr val="tx1"/>
                        </a:solidFill>
                        <a:effectLst/>
                        <a:latin typeface="Verdana"/>
                      </a:endParaRPr>
                    </a:p>
                  </a:txBody>
                  <a:tcPr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2"/>
                  </a:ext>
                </a:extLst>
              </a:tr>
              <a:tr h="365760">
                <a:tc>
                  <a:txBody>
                    <a:bodyPr/>
                    <a:lstStyle/>
                    <a:p>
                      <a:pPr algn="l" rtl="0" fontAlgn="ctr"/>
                      <a:r>
                        <a:rPr lang="en-US" sz="900" b="0" i="0" u="none" strike="noStrike" dirty="0">
                          <a:solidFill>
                            <a:srgbClr val="000000"/>
                          </a:solidFill>
                          <a:effectLst/>
                          <a:latin typeface="Verdana"/>
                        </a:rPr>
                        <a:t>Federal Legislative or Regulatory Strategy</a:t>
                      </a:r>
                    </a:p>
                  </a:txBody>
                  <a:tcPr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endParaRPr lang="en-US" sz="900" b="0" i="0" u="none" strike="noStrike" dirty="0">
                        <a:solidFill>
                          <a:schemeClr val="tx1"/>
                        </a:solidFill>
                        <a:effectLst/>
                        <a:latin typeface="Verdana"/>
                      </a:endParaRPr>
                    </a:p>
                  </a:txBody>
                  <a:tcPr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endParaRPr lang="en-US" sz="900" b="0" i="0" u="none" strike="noStrike" dirty="0">
                        <a:solidFill>
                          <a:schemeClr val="tx1"/>
                        </a:solidFill>
                        <a:effectLst/>
                        <a:latin typeface="Verdana"/>
                      </a:endParaRPr>
                    </a:p>
                  </a:txBody>
                  <a:tcPr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endParaRPr lang="en-US" sz="900" b="0" i="0" u="none" strike="noStrike" dirty="0">
                        <a:solidFill>
                          <a:schemeClr val="tx1"/>
                        </a:solidFill>
                        <a:effectLst/>
                        <a:latin typeface="Verdana"/>
                      </a:endParaRPr>
                    </a:p>
                  </a:txBody>
                  <a:tcPr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ctr" fontAlgn="ctr"/>
                      <a:endParaRPr lang="en-US" sz="900" b="0" i="0" u="none" strike="noStrike" dirty="0">
                        <a:solidFill>
                          <a:schemeClr val="tx1"/>
                        </a:solidFill>
                        <a:effectLst/>
                        <a:latin typeface="Verdana"/>
                      </a:endParaRPr>
                    </a:p>
                  </a:txBody>
                  <a:tcPr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3"/>
                  </a:ext>
                </a:extLst>
              </a:tr>
              <a:tr h="365760">
                <a:tc>
                  <a:txBody>
                    <a:bodyPr/>
                    <a:lstStyle/>
                    <a:p>
                      <a:pPr algn="l" rtl="0" fontAlgn="ctr"/>
                      <a:r>
                        <a:rPr lang="en-US" sz="900" b="0" i="0" u="none" strike="noStrike" dirty="0">
                          <a:solidFill>
                            <a:srgbClr val="000000"/>
                          </a:solidFill>
                          <a:effectLst/>
                          <a:latin typeface="Verdana"/>
                        </a:rPr>
                        <a:t>State/Local Lobbying or Strategy</a:t>
                      </a:r>
                    </a:p>
                  </a:txBody>
                  <a:tcPr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endParaRPr lang="en-US" sz="900" b="0" i="0" u="none" strike="noStrike" dirty="0">
                        <a:solidFill>
                          <a:schemeClr val="bg1"/>
                        </a:solidFill>
                        <a:effectLst/>
                        <a:latin typeface="Verdana"/>
                      </a:endParaRPr>
                    </a:p>
                  </a:txBody>
                  <a:tcPr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ctr" fontAlgn="ctr"/>
                      <a:endParaRPr lang="en-US" sz="900" b="0" i="0" u="none" strike="noStrike" dirty="0">
                        <a:solidFill>
                          <a:schemeClr val="tx1"/>
                        </a:solidFill>
                        <a:effectLst/>
                        <a:latin typeface="Verdana"/>
                      </a:endParaRPr>
                    </a:p>
                  </a:txBody>
                  <a:tcPr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endParaRPr lang="en-US" sz="900" b="0" i="0" u="none" strike="noStrike" dirty="0">
                        <a:solidFill>
                          <a:schemeClr val="tx1"/>
                        </a:solidFill>
                        <a:effectLst/>
                        <a:latin typeface="Verdana"/>
                      </a:endParaRPr>
                    </a:p>
                  </a:txBody>
                  <a:tcPr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ctr" fontAlgn="ctr"/>
                      <a:endParaRPr lang="en-US" sz="900" b="0" i="0" u="none" strike="noStrike" dirty="0">
                        <a:solidFill>
                          <a:schemeClr val="tx1"/>
                        </a:solidFill>
                        <a:effectLst/>
                        <a:latin typeface="Verdana"/>
                      </a:endParaRPr>
                    </a:p>
                  </a:txBody>
                  <a:tcPr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4"/>
                  </a:ext>
                </a:extLst>
              </a:tr>
              <a:tr h="365760">
                <a:tc>
                  <a:txBody>
                    <a:bodyPr/>
                    <a:lstStyle/>
                    <a:p>
                      <a:pPr algn="l" rtl="0" fontAlgn="ctr"/>
                      <a:r>
                        <a:rPr lang="en-US" sz="900" b="0" i="0" u="none" strike="noStrike" dirty="0">
                          <a:solidFill>
                            <a:srgbClr val="000000"/>
                          </a:solidFill>
                          <a:effectLst/>
                          <a:latin typeface="Verdana"/>
                        </a:rPr>
                        <a:t>International Lobbying or Strategy</a:t>
                      </a:r>
                    </a:p>
                  </a:txBody>
                  <a:tcPr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endParaRPr lang="en-US" sz="900" b="0" i="0" u="none" strike="noStrike" dirty="0">
                        <a:solidFill>
                          <a:schemeClr val="bg1"/>
                        </a:solidFill>
                        <a:effectLst/>
                        <a:latin typeface="Verdana"/>
                      </a:endParaRPr>
                    </a:p>
                  </a:txBody>
                  <a:tcPr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ctr" fontAlgn="ctr"/>
                      <a:endParaRPr lang="en-US" sz="900" b="0" i="0" u="none" strike="noStrike" dirty="0">
                        <a:solidFill>
                          <a:schemeClr val="tx1"/>
                        </a:solidFill>
                        <a:effectLst/>
                        <a:latin typeface="Verdana"/>
                      </a:endParaRPr>
                    </a:p>
                  </a:txBody>
                  <a:tcPr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endParaRPr lang="en-US" sz="900" b="0" i="0" u="none" strike="noStrike" dirty="0">
                        <a:solidFill>
                          <a:schemeClr val="tx1"/>
                        </a:solidFill>
                        <a:effectLst/>
                        <a:latin typeface="Verdana"/>
                      </a:endParaRPr>
                    </a:p>
                  </a:txBody>
                  <a:tcPr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ctr" fontAlgn="ctr"/>
                      <a:endParaRPr lang="en-US" sz="900" b="0" i="0" u="none" strike="noStrike" dirty="0">
                        <a:solidFill>
                          <a:schemeClr val="tx1"/>
                        </a:solidFill>
                        <a:effectLst/>
                        <a:latin typeface="Verdana"/>
                      </a:endParaRPr>
                    </a:p>
                  </a:txBody>
                  <a:tcPr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5"/>
                  </a:ext>
                </a:extLst>
              </a:tr>
              <a:tr h="365760">
                <a:tc>
                  <a:txBody>
                    <a:bodyPr/>
                    <a:lstStyle/>
                    <a:p>
                      <a:pPr algn="l" rtl="0" fontAlgn="ctr"/>
                      <a:r>
                        <a:rPr lang="en-US" sz="900" b="0" i="0" u="none" strike="noStrike" dirty="0">
                          <a:solidFill>
                            <a:srgbClr val="000000"/>
                          </a:solidFill>
                          <a:effectLst/>
                          <a:latin typeface="Verdana"/>
                        </a:rPr>
                        <a:t>PAC Management</a:t>
                      </a:r>
                    </a:p>
                  </a:txBody>
                  <a:tcPr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endParaRPr lang="en-US" sz="900" b="0" i="0" u="none" strike="noStrike" dirty="0">
                        <a:solidFill>
                          <a:schemeClr val="bg1"/>
                        </a:solidFill>
                        <a:effectLst/>
                        <a:latin typeface="Verdana"/>
                      </a:endParaRPr>
                    </a:p>
                  </a:txBody>
                  <a:tcPr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ctr" fontAlgn="ctr"/>
                      <a:endParaRPr lang="en-US" sz="900" b="0" i="0" u="none" strike="noStrike" dirty="0">
                        <a:solidFill>
                          <a:schemeClr val="tx1"/>
                        </a:solidFill>
                        <a:effectLst/>
                        <a:latin typeface="Verdana"/>
                      </a:endParaRPr>
                    </a:p>
                  </a:txBody>
                  <a:tcPr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endParaRPr lang="en-US" sz="900" b="0" i="0" u="none" strike="noStrike" dirty="0">
                        <a:solidFill>
                          <a:schemeClr val="tx1"/>
                        </a:solidFill>
                        <a:effectLst/>
                        <a:latin typeface="Verdana"/>
                      </a:endParaRPr>
                    </a:p>
                  </a:txBody>
                  <a:tcPr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ctr" fontAlgn="ctr"/>
                      <a:endParaRPr lang="en-US" sz="900" b="0" i="0" u="none" strike="noStrike" dirty="0">
                        <a:solidFill>
                          <a:schemeClr val="tx1"/>
                        </a:solidFill>
                        <a:effectLst/>
                        <a:latin typeface="Verdana"/>
                      </a:endParaRPr>
                    </a:p>
                  </a:txBody>
                  <a:tcPr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6"/>
                  </a:ext>
                </a:extLst>
              </a:tr>
              <a:tr h="365760">
                <a:tc>
                  <a:txBody>
                    <a:bodyPr/>
                    <a:lstStyle/>
                    <a:p>
                      <a:pPr algn="l" rtl="0" fontAlgn="ctr"/>
                      <a:r>
                        <a:rPr lang="en-US" sz="900" b="0" i="0" u="none" strike="noStrike" dirty="0">
                          <a:solidFill>
                            <a:srgbClr val="000000"/>
                          </a:solidFill>
                          <a:effectLst/>
                          <a:latin typeface="Verdana"/>
                        </a:rPr>
                        <a:t>Public Relations and Communications</a:t>
                      </a:r>
                    </a:p>
                  </a:txBody>
                  <a:tcPr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endParaRPr lang="en-US" sz="900" b="0" i="0" u="none" strike="noStrike" dirty="0">
                        <a:solidFill>
                          <a:schemeClr val="tx1"/>
                        </a:solidFill>
                        <a:effectLst/>
                        <a:latin typeface="Verdana"/>
                      </a:endParaRPr>
                    </a:p>
                  </a:txBody>
                  <a:tcPr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endParaRPr lang="en-US" sz="900" b="0" i="0" u="none" strike="noStrike" dirty="0">
                        <a:solidFill>
                          <a:schemeClr val="tx1"/>
                        </a:solidFill>
                        <a:effectLst/>
                        <a:latin typeface="Verdana"/>
                      </a:endParaRPr>
                    </a:p>
                  </a:txBody>
                  <a:tcPr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endParaRPr lang="en-US" sz="900" b="0" i="0" u="none" strike="noStrike" dirty="0">
                        <a:solidFill>
                          <a:schemeClr val="tx1"/>
                        </a:solidFill>
                        <a:effectLst/>
                        <a:latin typeface="Verdana"/>
                      </a:endParaRPr>
                    </a:p>
                  </a:txBody>
                  <a:tcPr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ctr" fontAlgn="ctr"/>
                      <a:endParaRPr lang="en-US" sz="900" b="0" i="0" u="none" strike="noStrike" dirty="0">
                        <a:solidFill>
                          <a:schemeClr val="tx1"/>
                        </a:solidFill>
                        <a:effectLst/>
                        <a:latin typeface="Verdana"/>
                      </a:endParaRPr>
                    </a:p>
                  </a:txBody>
                  <a:tcPr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7"/>
                  </a:ext>
                </a:extLst>
              </a:tr>
              <a:tr h="365760">
                <a:tc>
                  <a:txBody>
                    <a:bodyPr/>
                    <a:lstStyle/>
                    <a:p>
                      <a:pPr algn="l" rtl="0" fontAlgn="ctr"/>
                      <a:r>
                        <a:rPr lang="en-US" sz="900" b="0" i="0" u="none" strike="noStrike" dirty="0">
                          <a:solidFill>
                            <a:srgbClr val="000000"/>
                          </a:solidFill>
                          <a:effectLst/>
                          <a:latin typeface="Verdana"/>
                        </a:rPr>
                        <a:t>Grassroots / Community Management</a:t>
                      </a:r>
                    </a:p>
                  </a:txBody>
                  <a:tcPr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endParaRPr lang="en-US" sz="900" b="0" i="0" u="none" strike="noStrike" dirty="0">
                        <a:solidFill>
                          <a:schemeClr val="bg1"/>
                        </a:solidFill>
                        <a:effectLst/>
                        <a:latin typeface="Verdana"/>
                      </a:endParaRPr>
                    </a:p>
                  </a:txBody>
                  <a:tcPr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ctr" fontAlgn="ctr"/>
                      <a:endParaRPr lang="en-US" sz="900" b="0" i="0" u="none" strike="noStrike" dirty="0">
                        <a:solidFill>
                          <a:schemeClr val="tx1"/>
                        </a:solidFill>
                        <a:effectLst/>
                        <a:latin typeface="Verdana"/>
                      </a:endParaRPr>
                    </a:p>
                  </a:txBody>
                  <a:tcPr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endParaRPr lang="en-US" sz="900" b="0" i="0" u="none" strike="noStrike" dirty="0">
                        <a:solidFill>
                          <a:schemeClr val="tx1"/>
                        </a:solidFill>
                        <a:effectLst/>
                        <a:latin typeface="Verdana"/>
                      </a:endParaRPr>
                    </a:p>
                  </a:txBody>
                  <a:tcPr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ctr" fontAlgn="ctr"/>
                      <a:endParaRPr lang="en-US" sz="900" b="0" i="0" u="none" strike="noStrike" dirty="0">
                        <a:solidFill>
                          <a:schemeClr val="tx1"/>
                        </a:solidFill>
                        <a:effectLst/>
                        <a:latin typeface="Verdana"/>
                      </a:endParaRPr>
                    </a:p>
                  </a:txBody>
                  <a:tcPr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8"/>
                  </a:ext>
                </a:extLst>
              </a:tr>
              <a:tr h="365760">
                <a:tc>
                  <a:txBody>
                    <a:bodyPr/>
                    <a:lstStyle/>
                    <a:p>
                      <a:pPr algn="l" rtl="0" fontAlgn="ctr"/>
                      <a:r>
                        <a:rPr lang="en-US" sz="900" b="0" i="0" u="none" strike="noStrike" dirty="0">
                          <a:solidFill>
                            <a:srgbClr val="000000"/>
                          </a:solidFill>
                          <a:effectLst/>
                          <a:latin typeface="Verdana"/>
                        </a:rPr>
                        <a:t>Opinion Research</a:t>
                      </a:r>
                    </a:p>
                  </a:txBody>
                  <a:tcPr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endParaRPr lang="en-US" sz="900" b="0" i="0" u="none" strike="noStrike" dirty="0">
                        <a:solidFill>
                          <a:schemeClr val="bg1"/>
                        </a:solidFill>
                        <a:effectLst/>
                        <a:latin typeface="Verdana"/>
                      </a:endParaRPr>
                    </a:p>
                  </a:txBody>
                  <a:tcPr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ctr" fontAlgn="ctr"/>
                      <a:endParaRPr lang="en-US" sz="900" b="0" i="0" u="none" strike="noStrike" dirty="0">
                        <a:solidFill>
                          <a:schemeClr val="tx1"/>
                        </a:solidFill>
                        <a:effectLst/>
                        <a:latin typeface="Verdana"/>
                      </a:endParaRPr>
                    </a:p>
                  </a:txBody>
                  <a:tcPr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endParaRPr lang="en-US" sz="900" b="0" i="0" u="none" strike="noStrike" dirty="0">
                        <a:solidFill>
                          <a:schemeClr val="tx1"/>
                        </a:solidFill>
                        <a:effectLst/>
                        <a:latin typeface="Verdana"/>
                      </a:endParaRPr>
                    </a:p>
                  </a:txBody>
                  <a:tcPr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ctr" fontAlgn="ctr"/>
                      <a:endParaRPr lang="en-US" sz="900" b="0" i="0" u="none" strike="noStrike" dirty="0">
                        <a:solidFill>
                          <a:schemeClr val="tx1"/>
                        </a:solidFill>
                        <a:effectLst/>
                        <a:latin typeface="Verdana"/>
                      </a:endParaRPr>
                    </a:p>
                  </a:txBody>
                  <a:tcPr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9"/>
                  </a:ext>
                </a:extLst>
              </a:tr>
              <a:tr h="365760">
                <a:tc>
                  <a:txBody>
                    <a:bodyPr/>
                    <a:lstStyle/>
                    <a:p>
                      <a:pPr algn="l" rtl="0" fontAlgn="ctr"/>
                      <a:r>
                        <a:rPr lang="en-US" sz="900" b="0" i="0" u="none" strike="noStrike" dirty="0">
                          <a:solidFill>
                            <a:srgbClr val="000000"/>
                          </a:solidFill>
                          <a:effectLst/>
                          <a:latin typeface="Verdana"/>
                        </a:rPr>
                        <a:t>Compliance Services</a:t>
                      </a:r>
                    </a:p>
                  </a:txBody>
                  <a:tcPr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endParaRPr lang="en-US" sz="900" b="0" i="0" u="none" strike="noStrike" dirty="0">
                        <a:solidFill>
                          <a:schemeClr val="tx1"/>
                        </a:solidFill>
                        <a:effectLst/>
                        <a:latin typeface="Verdana"/>
                      </a:endParaRPr>
                    </a:p>
                  </a:txBody>
                  <a:tcPr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ctr" fontAlgn="ctr"/>
                      <a:endParaRPr lang="en-US" sz="900" b="0" i="0" u="none" strike="noStrike" dirty="0">
                        <a:solidFill>
                          <a:schemeClr val="tx1"/>
                        </a:solidFill>
                        <a:effectLst/>
                        <a:latin typeface="Verdana"/>
                      </a:endParaRPr>
                    </a:p>
                  </a:txBody>
                  <a:tcPr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endParaRPr lang="en-US" sz="900" b="0" i="0" u="none" strike="noStrike" dirty="0">
                        <a:solidFill>
                          <a:schemeClr val="tx1"/>
                        </a:solidFill>
                        <a:effectLst/>
                        <a:latin typeface="Verdana"/>
                      </a:endParaRPr>
                    </a:p>
                  </a:txBody>
                  <a:tcPr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ctr" fontAlgn="ctr"/>
                      <a:endParaRPr lang="en-US" sz="900" b="0" i="0" u="none" strike="noStrike" dirty="0">
                        <a:solidFill>
                          <a:schemeClr val="tx1"/>
                        </a:solidFill>
                        <a:effectLst/>
                        <a:latin typeface="Verdana"/>
                      </a:endParaRPr>
                    </a:p>
                  </a:txBody>
                  <a:tcPr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10"/>
                  </a:ext>
                </a:extLst>
              </a:tr>
            </a:tbl>
          </a:graphicData>
        </a:graphic>
      </p:graphicFrame>
      <p:sp>
        <p:nvSpPr>
          <p:cNvPr id="13" name="Oval 12"/>
          <p:cNvSpPr>
            <a:spLocks noChangeAspect="1"/>
          </p:cNvSpPr>
          <p:nvPr/>
        </p:nvSpPr>
        <p:spPr>
          <a:xfrm>
            <a:off x="5146416" y="2408307"/>
            <a:ext cx="233406" cy="233406"/>
          </a:xfrm>
          <a:prstGeom prst="ellipse">
            <a:avLst/>
          </a:prstGeom>
          <a:solidFill>
            <a:srgbClr val="917CA8"/>
          </a:solidFill>
          <a:ln>
            <a:solidFill>
              <a:srgbClr val="917CA8"/>
            </a:solidFill>
          </a:ln>
        </p:spPr>
        <p:txBody>
          <a:bodyPr wrap="none" lIns="228600" tIns="228600" rIns="228600" bIns="228600" rtlCol="0" anchor="t">
            <a:noAutofit/>
          </a:bodyPr>
          <a:lstStyle/>
          <a:p>
            <a:pPr algn="ctr"/>
            <a:endParaRPr lang="en-US" sz="1000" dirty="0">
              <a:latin typeface="Verdana" panose="020B0604030504040204" pitchFamily="34" charset="0"/>
            </a:endParaRPr>
          </a:p>
        </p:txBody>
      </p:sp>
      <p:sp>
        <p:nvSpPr>
          <p:cNvPr id="16" name="Oval 15"/>
          <p:cNvSpPr>
            <a:spLocks noChangeAspect="1"/>
          </p:cNvSpPr>
          <p:nvPr/>
        </p:nvSpPr>
        <p:spPr>
          <a:xfrm>
            <a:off x="5146416" y="2775117"/>
            <a:ext cx="233406" cy="233406"/>
          </a:xfrm>
          <a:prstGeom prst="ellipse">
            <a:avLst/>
          </a:prstGeom>
          <a:solidFill>
            <a:srgbClr val="917CA8"/>
          </a:solidFill>
          <a:ln>
            <a:solidFill>
              <a:srgbClr val="917CA8"/>
            </a:solidFill>
          </a:ln>
        </p:spPr>
        <p:txBody>
          <a:bodyPr wrap="none" lIns="228600" tIns="228600" rIns="228600" bIns="228600" rtlCol="0" anchor="t">
            <a:noAutofit/>
          </a:bodyPr>
          <a:lstStyle/>
          <a:p>
            <a:pPr algn="ctr"/>
            <a:endParaRPr lang="en-US" sz="1000" dirty="0">
              <a:latin typeface="Verdana" panose="020B0604030504040204" pitchFamily="34" charset="0"/>
            </a:endParaRPr>
          </a:p>
        </p:txBody>
      </p:sp>
      <p:sp>
        <p:nvSpPr>
          <p:cNvPr id="20" name="Oval 19"/>
          <p:cNvSpPr>
            <a:spLocks noChangeAspect="1"/>
          </p:cNvSpPr>
          <p:nvPr/>
        </p:nvSpPr>
        <p:spPr>
          <a:xfrm>
            <a:off x="5146416" y="3141927"/>
            <a:ext cx="233406" cy="233406"/>
          </a:xfrm>
          <a:prstGeom prst="ellipse">
            <a:avLst/>
          </a:prstGeom>
          <a:solidFill>
            <a:srgbClr val="917CA8"/>
          </a:solidFill>
          <a:ln>
            <a:solidFill>
              <a:srgbClr val="917CA8"/>
            </a:solidFill>
          </a:ln>
        </p:spPr>
        <p:txBody>
          <a:bodyPr wrap="none" lIns="228600" tIns="228600" rIns="228600" bIns="228600" rtlCol="0" anchor="t">
            <a:noAutofit/>
          </a:bodyPr>
          <a:lstStyle/>
          <a:p>
            <a:pPr algn="ctr"/>
            <a:endParaRPr lang="en-US" sz="1000" dirty="0">
              <a:latin typeface="Verdana" panose="020B0604030504040204" pitchFamily="34" charset="0"/>
            </a:endParaRPr>
          </a:p>
        </p:txBody>
      </p:sp>
      <p:sp>
        <p:nvSpPr>
          <p:cNvPr id="21" name="Oval 20"/>
          <p:cNvSpPr>
            <a:spLocks noChangeAspect="1"/>
          </p:cNvSpPr>
          <p:nvPr/>
        </p:nvSpPr>
        <p:spPr>
          <a:xfrm>
            <a:off x="6629861" y="2408307"/>
            <a:ext cx="233406" cy="233406"/>
          </a:xfrm>
          <a:prstGeom prst="ellipse">
            <a:avLst/>
          </a:prstGeom>
          <a:solidFill>
            <a:srgbClr val="6FB1C7"/>
          </a:solidFill>
          <a:ln>
            <a:solidFill>
              <a:srgbClr val="6FB1C7"/>
            </a:solidFill>
          </a:ln>
        </p:spPr>
        <p:txBody>
          <a:bodyPr wrap="none" lIns="228600" tIns="228600" rIns="228600" bIns="228600" rtlCol="0" anchor="t">
            <a:noAutofit/>
          </a:bodyPr>
          <a:lstStyle/>
          <a:p>
            <a:pPr algn="ctr"/>
            <a:endParaRPr lang="en-US" sz="1000" dirty="0">
              <a:latin typeface="Verdana" panose="020B0604030504040204" pitchFamily="34" charset="0"/>
            </a:endParaRPr>
          </a:p>
        </p:txBody>
      </p:sp>
      <p:sp>
        <p:nvSpPr>
          <p:cNvPr id="22" name="Oval 21"/>
          <p:cNvSpPr>
            <a:spLocks noChangeAspect="1"/>
          </p:cNvSpPr>
          <p:nvPr/>
        </p:nvSpPr>
        <p:spPr>
          <a:xfrm>
            <a:off x="6629861" y="3142081"/>
            <a:ext cx="233406" cy="233406"/>
          </a:xfrm>
          <a:prstGeom prst="ellipse">
            <a:avLst/>
          </a:prstGeom>
          <a:solidFill>
            <a:srgbClr val="6FB1C7"/>
          </a:solidFill>
          <a:ln>
            <a:solidFill>
              <a:srgbClr val="6FB1C7"/>
            </a:solidFill>
          </a:ln>
        </p:spPr>
        <p:txBody>
          <a:bodyPr wrap="none" lIns="228600" tIns="228600" rIns="228600" bIns="228600" rtlCol="0" anchor="t">
            <a:noAutofit/>
          </a:bodyPr>
          <a:lstStyle/>
          <a:p>
            <a:pPr algn="ctr"/>
            <a:endParaRPr lang="en-US" sz="1000" dirty="0">
              <a:latin typeface="Verdana" panose="020B0604030504040204" pitchFamily="34" charset="0"/>
            </a:endParaRPr>
          </a:p>
        </p:txBody>
      </p:sp>
      <p:sp>
        <p:nvSpPr>
          <p:cNvPr id="23" name="Oval 22"/>
          <p:cNvSpPr>
            <a:spLocks noChangeAspect="1"/>
          </p:cNvSpPr>
          <p:nvPr/>
        </p:nvSpPr>
        <p:spPr>
          <a:xfrm>
            <a:off x="6629861" y="3508968"/>
            <a:ext cx="233406" cy="233406"/>
          </a:xfrm>
          <a:prstGeom prst="ellipse">
            <a:avLst/>
          </a:prstGeom>
          <a:solidFill>
            <a:srgbClr val="6FB1C7"/>
          </a:solidFill>
          <a:ln>
            <a:solidFill>
              <a:srgbClr val="6FB1C7"/>
            </a:solidFill>
          </a:ln>
        </p:spPr>
        <p:txBody>
          <a:bodyPr wrap="none" lIns="228600" tIns="228600" rIns="228600" bIns="228600" rtlCol="0" anchor="t">
            <a:noAutofit/>
          </a:bodyPr>
          <a:lstStyle/>
          <a:p>
            <a:pPr algn="ctr"/>
            <a:endParaRPr lang="en-US" sz="1000" dirty="0">
              <a:latin typeface="Verdana" panose="020B0604030504040204" pitchFamily="34" charset="0"/>
            </a:endParaRPr>
          </a:p>
        </p:txBody>
      </p:sp>
      <p:sp>
        <p:nvSpPr>
          <p:cNvPr id="24" name="Oval 23"/>
          <p:cNvSpPr>
            <a:spLocks noChangeAspect="1"/>
          </p:cNvSpPr>
          <p:nvPr/>
        </p:nvSpPr>
        <p:spPr>
          <a:xfrm>
            <a:off x="6629861" y="5343403"/>
            <a:ext cx="233406" cy="233406"/>
          </a:xfrm>
          <a:prstGeom prst="ellipse">
            <a:avLst/>
          </a:prstGeom>
          <a:solidFill>
            <a:schemeClr val="bg1"/>
          </a:solidFill>
          <a:ln>
            <a:solidFill>
              <a:srgbClr val="6FB1C7"/>
            </a:solidFill>
          </a:ln>
        </p:spPr>
        <p:txBody>
          <a:bodyPr wrap="none" lIns="228600" tIns="228600" rIns="228600" bIns="228600" rtlCol="0" anchor="t">
            <a:noAutofit/>
          </a:bodyPr>
          <a:lstStyle/>
          <a:p>
            <a:pPr algn="ctr"/>
            <a:endParaRPr lang="en-US" sz="1000" dirty="0">
              <a:latin typeface="Verdana" panose="020B0604030504040204" pitchFamily="34" charset="0"/>
            </a:endParaRPr>
          </a:p>
        </p:txBody>
      </p:sp>
      <p:sp>
        <p:nvSpPr>
          <p:cNvPr id="25" name="Oval 24"/>
          <p:cNvSpPr>
            <a:spLocks noChangeAspect="1"/>
          </p:cNvSpPr>
          <p:nvPr/>
        </p:nvSpPr>
        <p:spPr>
          <a:xfrm>
            <a:off x="6629861" y="4609629"/>
            <a:ext cx="233406" cy="233406"/>
          </a:xfrm>
          <a:prstGeom prst="ellipse">
            <a:avLst/>
          </a:prstGeom>
          <a:solidFill>
            <a:schemeClr val="bg1"/>
          </a:solidFill>
          <a:ln>
            <a:solidFill>
              <a:srgbClr val="6FB1C7"/>
            </a:solidFill>
          </a:ln>
        </p:spPr>
        <p:txBody>
          <a:bodyPr wrap="none" lIns="228600" tIns="228600" rIns="228600" bIns="228600" rtlCol="0" anchor="t">
            <a:noAutofit/>
          </a:bodyPr>
          <a:lstStyle/>
          <a:p>
            <a:pPr algn="ctr"/>
            <a:endParaRPr lang="en-US" sz="1000" dirty="0">
              <a:latin typeface="Verdana" panose="020B0604030504040204" pitchFamily="34" charset="0"/>
            </a:endParaRPr>
          </a:p>
        </p:txBody>
      </p:sp>
      <p:sp>
        <p:nvSpPr>
          <p:cNvPr id="26" name="Oval 25"/>
          <p:cNvSpPr>
            <a:spLocks noChangeAspect="1"/>
          </p:cNvSpPr>
          <p:nvPr/>
        </p:nvSpPr>
        <p:spPr>
          <a:xfrm>
            <a:off x="5146416" y="3875547"/>
            <a:ext cx="233406" cy="233406"/>
          </a:xfrm>
          <a:prstGeom prst="ellipse">
            <a:avLst/>
          </a:prstGeom>
          <a:solidFill>
            <a:schemeClr val="bg1"/>
          </a:solidFill>
          <a:ln>
            <a:solidFill>
              <a:srgbClr val="917CA8"/>
            </a:solidFill>
          </a:ln>
        </p:spPr>
        <p:txBody>
          <a:bodyPr wrap="none" lIns="228600" tIns="228600" rIns="228600" bIns="228600" rtlCol="0" anchor="t">
            <a:noAutofit/>
          </a:bodyPr>
          <a:lstStyle/>
          <a:p>
            <a:pPr algn="ctr"/>
            <a:endParaRPr lang="en-US" sz="1000" dirty="0">
              <a:latin typeface="Verdana" panose="020B0604030504040204" pitchFamily="34" charset="0"/>
            </a:endParaRPr>
          </a:p>
        </p:txBody>
      </p:sp>
      <p:sp>
        <p:nvSpPr>
          <p:cNvPr id="27" name="Oval 26"/>
          <p:cNvSpPr>
            <a:spLocks noChangeAspect="1"/>
          </p:cNvSpPr>
          <p:nvPr/>
        </p:nvSpPr>
        <p:spPr>
          <a:xfrm>
            <a:off x="5146416" y="5709595"/>
            <a:ext cx="233406" cy="233406"/>
          </a:xfrm>
          <a:prstGeom prst="ellipse">
            <a:avLst/>
          </a:prstGeom>
          <a:solidFill>
            <a:schemeClr val="bg1"/>
          </a:solidFill>
          <a:ln>
            <a:solidFill>
              <a:srgbClr val="917CA8"/>
            </a:solidFill>
          </a:ln>
        </p:spPr>
        <p:txBody>
          <a:bodyPr wrap="none" lIns="228600" tIns="228600" rIns="228600" bIns="228600" rtlCol="0" anchor="t">
            <a:noAutofit/>
          </a:bodyPr>
          <a:lstStyle/>
          <a:p>
            <a:pPr algn="ctr"/>
            <a:endParaRPr lang="en-US" sz="1000" dirty="0">
              <a:latin typeface="Verdana" panose="020B0604030504040204" pitchFamily="34" charset="0"/>
            </a:endParaRPr>
          </a:p>
        </p:txBody>
      </p:sp>
      <p:grpSp>
        <p:nvGrpSpPr>
          <p:cNvPr id="28" name="Group 27"/>
          <p:cNvGrpSpPr>
            <a:grpSpLocks noChangeAspect="1"/>
          </p:cNvGrpSpPr>
          <p:nvPr/>
        </p:nvGrpSpPr>
        <p:grpSpPr>
          <a:xfrm flipH="1">
            <a:off x="5146416" y="4609167"/>
            <a:ext cx="233406" cy="233406"/>
            <a:chOff x="-2619443" y="1204976"/>
            <a:chExt cx="914400" cy="914400"/>
          </a:xfrm>
        </p:grpSpPr>
        <p:sp>
          <p:nvSpPr>
            <p:cNvPr id="29" name="Oval 28"/>
            <p:cNvSpPr/>
            <p:nvPr/>
          </p:nvSpPr>
          <p:spPr>
            <a:xfrm>
              <a:off x="-2619443" y="1204976"/>
              <a:ext cx="914400" cy="914400"/>
            </a:xfrm>
            <a:prstGeom prst="ellipse">
              <a:avLst/>
            </a:prstGeom>
            <a:solidFill>
              <a:schemeClr val="bg1"/>
            </a:solidFill>
            <a:ln>
              <a:solidFill>
                <a:srgbClr val="917CA8"/>
              </a:solidFill>
            </a:ln>
          </p:spPr>
          <p:txBody>
            <a:bodyPr wrap="none" lIns="228600" tIns="228600" rIns="228600" bIns="228600" rtlCol="0" anchor="t">
              <a:noAutofit/>
            </a:bodyPr>
            <a:lstStyle/>
            <a:p>
              <a:pPr algn="ctr"/>
              <a:endParaRPr lang="en-US" sz="1000" dirty="0">
                <a:latin typeface="Verdana" panose="020B0604030504040204" pitchFamily="34" charset="0"/>
              </a:endParaRPr>
            </a:p>
          </p:txBody>
        </p:sp>
        <p:sp>
          <p:nvSpPr>
            <p:cNvPr id="30" name="Chord 29"/>
            <p:cNvSpPr/>
            <p:nvPr/>
          </p:nvSpPr>
          <p:spPr>
            <a:xfrm>
              <a:off x="-2619443" y="1204976"/>
              <a:ext cx="914400" cy="914400"/>
            </a:xfrm>
            <a:prstGeom prst="chord">
              <a:avLst>
                <a:gd name="adj1" fmla="val 5454820"/>
                <a:gd name="adj2" fmla="val 16200000"/>
              </a:avLst>
            </a:prstGeom>
            <a:solidFill>
              <a:srgbClr val="917CA8"/>
            </a:solidFill>
            <a:ln>
              <a:solidFill>
                <a:srgbClr val="917CA8"/>
              </a:solidFill>
            </a:ln>
          </p:spPr>
          <p:txBody>
            <a:bodyPr wrap="none" lIns="228600" tIns="228600" rIns="228600" bIns="228600" rtlCol="0" anchor="t">
              <a:noAutofit/>
            </a:bodyPr>
            <a:lstStyle/>
            <a:p>
              <a:pPr algn="ctr"/>
              <a:endParaRPr lang="en-US" sz="1000" dirty="0">
                <a:latin typeface="Verdana" panose="020B0604030504040204" pitchFamily="34" charset="0"/>
              </a:endParaRPr>
            </a:p>
          </p:txBody>
        </p:sp>
      </p:grpSp>
      <p:grpSp>
        <p:nvGrpSpPr>
          <p:cNvPr id="31" name="Group 30"/>
          <p:cNvGrpSpPr>
            <a:grpSpLocks noChangeAspect="1"/>
          </p:cNvGrpSpPr>
          <p:nvPr/>
        </p:nvGrpSpPr>
        <p:grpSpPr>
          <a:xfrm flipH="1">
            <a:off x="6629861" y="3875855"/>
            <a:ext cx="233406" cy="233406"/>
            <a:chOff x="-2619443" y="1204976"/>
            <a:chExt cx="914400" cy="914400"/>
          </a:xfrm>
        </p:grpSpPr>
        <p:sp>
          <p:nvSpPr>
            <p:cNvPr id="32" name="Oval 31"/>
            <p:cNvSpPr/>
            <p:nvPr/>
          </p:nvSpPr>
          <p:spPr>
            <a:xfrm>
              <a:off x="-2619443" y="1204976"/>
              <a:ext cx="914400" cy="914400"/>
            </a:xfrm>
            <a:prstGeom prst="ellipse">
              <a:avLst/>
            </a:prstGeom>
            <a:solidFill>
              <a:schemeClr val="bg1"/>
            </a:solidFill>
            <a:ln>
              <a:solidFill>
                <a:srgbClr val="6FB1C7"/>
              </a:solidFill>
            </a:ln>
          </p:spPr>
          <p:txBody>
            <a:bodyPr wrap="none" lIns="228600" tIns="228600" rIns="228600" bIns="228600" rtlCol="0" anchor="t">
              <a:noAutofit/>
            </a:bodyPr>
            <a:lstStyle/>
            <a:p>
              <a:pPr algn="ctr"/>
              <a:endParaRPr lang="en-US" sz="1000" dirty="0">
                <a:latin typeface="Verdana" panose="020B0604030504040204" pitchFamily="34" charset="0"/>
              </a:endParaRPr>
            </a:p>
          </p:txBody>
        </p:sp>
        <p:sp>
          <p:nvSpPr>
            <p:cNvPr id="33" name="Chord 32"/>
            <p:cNvSpPr/>
            <p:nvPr/>
          </p:nvSpPr>
          <p:spPr>
            <a:xfrm>
              <a:off x="-2619443" y="1204976"/>
              <a:ext cx="914400" cy="914400"/>
            </a:xfrm>
            <a:prstGeom prst="chord">
              <a:avLst>
                <a:gd name="adj1" fmla="val 5454820"/>
                <a:gd name="adj2" fmla="val 16200000"/>
              </a:avLst>
            </a:prstGeom>
            <a:solidFill>
              <a:srgbClr val="6FB1C7"/>
            </a:solidFill>
            <a:ln>
              <a:solidFill>
                <a:srgbClr val="6FB1C7"/>
              </a:solidFill>
            </a:ln>
          </p:spPr>
          <p:txBody>
            <a:bodyPr wrap="none" lIns="228600" tIns="228600" rIns="228600" bIns="228600" rtlCol="0" anchor="t">
              <a:noAutofit/>
            </a:bodyPr>
            <a:lstStyle/>
            <a:p>
              <a:pPr algn="ctr"/>
              <a:endParaRPr lang="en-US" sz="1000" dirty="0">
                <a:latin typeface="Verdana" panose="020B0604030504040204" pitchFamily="34" charset="0"/>
              </a:endParaRPr>
            </a:p>
          </p:txBody>
        </p:sp>
      </p:grpSp>
      <p:grpSp>
        <p:nvGrpSpPr>
          <p:cNvPr id="34" name="Group 33"/>
          <p:cNvGrpSpPr>
            <a:grpSpLocks noChangeAspect="1"/>
          </p:cNvGrpSpPr>
          <p:nvPr/>
        </p:nvGrpSpPr>
        <p:grpSpPr>
          <a:xfrm flipH="1">
            <a:off x="6629861" y="2775194"/>
            <a:ext cx="233406" cy="233406"/>
            <a:chOff x="-3608832" y="5466080"/>
            <a:chExt cx="914400" cy="914400"/>
          </a:xfrm>
        </p:grpSpPr>
        <p:sp>
          <p:nvSpPr>
            <p:cNvPr id="35" name="Oval 34"/>
            <p:cNvSpPr/>
            <p:nvPr/>
          </p:nvSpPr>
          <p:spPr>
            <a:xfrm>
              <a:off x="-3608832" y="5466080"/>
              <a:ext cx="914400" cy="914400"/>
            </a:xfrm>
            <a:prstGeom prst="ellipse">
              <a:avLst/>
            </a:prstGeom>
            <a:solidFill>
              <a:schemeClr val="bg1"/>
            </a:solidFill>
            <a:ln>
              <a:solidFill>
                <a:srgbClr val="6FB1C7"/>
              </a:solidFill>
            </a:ln>
          </p:spPr>
          <p:txBody>
            <a:bodyPr wrap="none" lIns="228600" tIns="228600" rIns="228600" bIns="228600" rtlCol="0" anchor="t">
              <a:noAutofit/>
            </a:bodyPr>
            <a:lstStyle/>
            <a:p>
              <a:pPr algn="ctr"/>
              <a:endParaRPr lang="en-US" sz="1000" dirty="0">
                <a:latin typeface="Verdana" panose="020B0604030504040204" pitchFamily="34" charset="0"/>
              </a:endParaRPr>
            </a:p>
          </p:txBody>
        </p:sp>
        <p:sp>
          <p:nvSpPr>
            <p:cNvPr id="36" name="Pie 35"/>
            <p:cNvSpPr/>
            <p:nvPr/>
          </p:nvSpPr>
          <p:spPr>
            <a:xfrm>
              <a:off x="-3608832" y="5466080"/>
              <a:ext cx="914400" cy="914400"/>
            </a:xfrm>
            <a:prstGeom prst="pie">
              <a:avLst/>
            </a:prstGeom>
            <a:solidFill>
              <a:srgbClr val="6FB1C7"/>
            </a:solidFill>
            <a:ln>
              <a:solidFill>
                <a:srgbClr val="6FB1C7"/>
              </a:solidFill>
            </a:ln>
          </p:spPr>
          <p:txBody>
            <a:bodyPr wrap="none" lIns="228600" tIns="228600" rIns="228600" bIns="228600" rtlCol="0" anchor="t">
              <a:noAutofit/>
            </a:bodyPr>
            <a:lstStyle/>
            <a:p>
              <a:pPr algn="ctr"/>
              <a:endParaRPr lang="en-US" sz="1000" dirty="0">
                <a:latin typeface="Verdana" panose="020B0604030504040204" pitchFamily="34" charset="0"/>
              </a:endParaRPr>
            </a:p>
          </p:txBody>
        </p:sp>
      </p:grpSp>
      <p:grpSp>
        <p:nvGrpSpPr>
          <p:cNvPr id="37" name="Group 36"/>
          <p:cNvGrpSpPr>
            <a:grpSpLocks noChangeAspect="1"/>
          </p:cNvGrpSpPr>
          <p:nvPr/>
        </p:nvGrpSpPr>
        <p:grpSpPr>
          <a:xfrm flipH="1">
            <a:off x="6629861" y="4242742"/>
            <a:ext cx="233406" cy="233406"/>
            <a:chOff x="-3608832" y="5466080"/>
            <a:chExt cx="914400" cy="914400"/>
          </a:xfrm>
        </p:grpSpPr>
        <p:sp>
          <p:nvSpPr>
            <p:cNvPr id="38" name="Oval 37"/>
            <p:cNvSpPr/>
            <p:nvPr/>
          </p:nvSpPr>
          <p:spPr>
            <a:xfrm>
              <a:off x="-3608832" y="5466080"/>
              <a:ext cx="914400" cy="914400"/>
            </a:xfrm>
            <a:prstGeom prst="ellipse">
              <a:avLst/>
            </a:prstGeom>
            <a:solidFill>
              <a:schemeClr val="bg1"/>
            </a:solidFill>
            <a:ln>
              <a:solidFill>
                <a:srgbClr val="6FB1C7"/>
              </a:solidFill>
            </a:ln>
          </p:spPr>
          <p:txBody>
            <a:bodyPr wrap="none" lIns="228600" tIns="228600" rIns="228600" bIns="228600" rtlCol="0" anchor="t">
              <a:noAutofit/>
            </a:bodyPr>
            <a:lstStyle/>
            <a:p>
              <a:pPr algn="ctr"/>
              <a:endParaRPr lang="en-US" sz="1000" dirty="0">
                <a:latin typeface="Verdana" panose="020B0604030504040204" pitchFamily="34" charset="0"/>
              </a:endParaRPr>
            </a:p>
          </p:txBody>
        </p:sp>
        <p:sp>
          <p:nvSpPr>
            <p:cNvPr id="39" name="Pie 38"/>
            <p:cNvSpPr/>
            <p:nvPr/>
          </p:nvSpPr>
          <p:spPr>
            <a:xfrm>
              <a:off x="-3608832" y="5466080"/>
              <a:ext cx="914400" cy="914400"/>
            </a:xfrm>
            <a:prstGeom prst="pie">
              <a:avLst/>
            </a:prstGeom>
            <a:solidFill>
              <a:srgbClr val="6FB1C7"/>
            </a:solidFill>
            <a:ln>
              <a:solidFill>
                <a:srgbClr val="6FB1C7"/>
              </a:solidFill>
            </a:ln>
          </p:spPr>
          <p:txBody>
            <a:bodyPr wrap="none" lIns="228600" tIns="228600" rIns="228600" bIns="228600" rtlCol="0" anchor="t">
              <a:noAutofit/>
            </a:bodyPr>
            <a:lstStyle/>
            <a:p>
              <a:pPr algn="ctr"/>
              <a:endParaRPr lang="en-US" sz="1000" dirty="0">
                <a:latin typeface="Verdana" panose="020B0604030504040204" pitchFamily="34" charset="0"/>
              </a:endParaRPr>
            </a:p>
          </p:txBody>
        </p:sp>
      </p:grpSp>
      <p:grpSp>
        <p:nvGrpSpPr>
          <p:cNvPr id="40" name="Group 39"/>
          <p:cNvGrpSpPr>
            <a:grpSpLocks noChangeAspect="1"/>
          </p:cNvGrpSpPr>
          <p:nvPr/>
        </p:nvGrpSpPr>
        <p:grpSpPr>
          <a:xfrm>
            <a:off x="5146416" y="3508737"/>
            <a:ext cx="233406" cy="233406"/>
            <a:chOff x="-2389465" y="3093205"/>
            <a:chExt cx="914400" cy="914400"/>
          </a:xfrm>
        </p:grpSpPr>
        <p:sp>
          <p:nvSpPr>
            <p:cNvPr id="41" name="Oval 40"/>
            <p:cNvSpPr/>
            <p:nvPr/>
          </p:nvSpPr>
          <p:spPr>
            <a:xfrm>
              <a:off x="-2389465" y="3093205"/>
              <a:ext cx="914400" cy="914400"/>
            </a:xfrm>
            <a:prstGeom prst="ellipse">
              <a:avLst/>
            </a:prstGeom>
            <a:solidFill>
              <a:srgbClr val="917CA8"/>
            </a:solidFill>
            <a:ln>
              <a:solidFill>
                <a:srgbClr val="917CA8"/>
              </a:solidFill>
            </a:ln>
          </p:spPr>
          <p:txBody>
            <a:bodyPr wrap="none" lIns="228600" tIns="228600" rIns="228600" bIns="228600" rtlCol="0" anchor="t">
              <a:noAutofit/>
            </a:bodyPr>
            <a:lstStyle/>
            <a:p>
              <a:pPr algn="ctr"/>
              <a:endParaRPr lang="en-US" sz="1000" dirty="0">
                <a:latin typeface="Verdana" panose="020B0604030504040204" pitchFamily="34" charset="0"/>
              </a:endParaRPr>
            </a:p>
          </p:txBody>
        </p:sp>
        <p:sp>
          <p:nvSpPr>
            <p:cNvPr id="42" name="Pie 41"/>
            <p:cNvSpPr/>
            <p:nvPr/>
          </p:nvSpPr>
          <p:spPr>
            <a:xfrm>
              <a:off x="-2389465" y="3093205"/>
              <a:ext cx="914400" cy="914400"/>
            </a:xfrm>
            <a:prstGeom prst="pie">
              <a:avLst/>
            </a:prstGeom>
            <a:solidFill>
              <a:schemeClr val="bg1"/>
            </a:solidFill>
            <a:ln>
              <a:solidFill>
                <a:srgbClr val="917CA8"/>
              </a:solidFill>
            </a:ln>
          </p:spPr>
          <p:txBody>
            <a:bodyPr wrap="none" lIns="228600" tIns="228600" rIns="228600" bIns="228600" rtlCol="0" anchor="t">
              <a:noAutofit/>
            </a:bodyPr>
            <a:lstStyle/>
            <a:p>
              <a:pPr algn="ctr"/>
              <a:endParaRPr lang="en-US" sz="1000" dirty="0">
                <a:latin typeface="Verdana" panose="020B0604030504040204" pitchFamily="34" charset="0"/>
              </a:endParaRPr>
            </a:p>
          </p:txBody>
        </p:sp>
      </p:grpSp>
      <p:grpSp>
        <p:nvGrpSpPr>
          <p:cNvPr id="43" name="Group 42"/>
          <p:cNvGrpSpPr>
            <a:grpSpLocks noChangeAspect="1"/>
          </p:cNvGrpSpPr>
          <p:nvPr/>
        </p:nvGrpSpPr>
        <p:grpSpPr>
          <a:xfrm>
            <a:off x="5146416" y="4242357"/>
            <a:ext cx="233406" cy="233406"/>
            <a:chOff x="-2389465" y="3093205"/>
            <a:chExt cx="914400" cy="914400"/>
          </a:xfrm>
        </p:grpSpPr>
        <p:sp>
          <p:nvSpPr>
            <p:cNvPr id="44" name="Oval 43"/>
            <p:cNvSpPr/>
            <p:nvPr/>
          </p:nvSpPr>
          <p:spPr>
            <a:xfrm>
              <a:off x="-2389465" y="3093205"/>
              <a:ext cx="914400" cy="914400"/>
            </a:xfrm>
            <a:prstGeom prst="ellipse">
              <a:avLst/>
            </a:prstGeom>
            <a:solidFill>
              <a:srgbClr val="917CA8"/>
            </a:solidFill>
            <a:ln>
              <a:solidFill>
                <a:srgbClr val="917CA8"/>
              </a:solidFill>
            </a:ln>
          </p:spPr>
          <p:txBody>
            <a:bodyPr wrap="none" lIns="228600" tIns="228600" rIns="228600" bIns="228600" rtlCol="0" anchor="t">
              <a:noAutofit/>
            </a:bodyPr>
            <a:lstStyle/>
            <a:p>
              <a:pPr algn="ctr"/>
              <a:endParaRPr lang="en-US" sz="1000" dirty="0">
                <a:latin typeface="Verdana" panose="020B0604030504040204" pitchFamily="34" charset="0"/>
              </a:endParaRPr>
            </a:p>
          </p:txBody>
        </p:sp>
        <p:sp>
          <p:nvSpPr>
            <p:cNvPr id="45" name="Pie 44"/>
            <p:cNvSpPr/>
            <p:nvPr/>
          </p:nvSpPr>
          <p:spPr>
            <a:xfrm>
              <a:off x="-2389465" y="3093205"/>
              <a:ext cx="914400" cy="914400"/>
            </a:xfrm>
            <a:prstGeom prst="pie">
              <a:avLst/>
            </a:prstGeom>
            <a:solidFill>
              <a:schemeClr val="bg1"/>
            </a:solidFill>
            <a:ln>
              <a:solidFill>
                <a:srgbClr val="917CA8"/>
              </a:solidFill>
            </a:ln>
          </p:spPr>
          <p:txBody>
            <a:bodyPr wrap="none" lIns="228600" tIns="228600" rIns="228600" bIns="228600" rtlCol="0" anchor="t">
              <a:noAutofit/>
            </a:bodyPr>
            <a:lstStyle/>
            <a:p>
              <a:pPr algn="ctr"/>
              <a:endParaRPr lang="en-US" sz="1000" dirty="0">
                <a:latin typeface="Verdana" panose="020B0604030504040204" pitchFamily="34" charset="0"/>
              </a:endParaRPr>
            </a:p>
          </p:txBody>
        </p:sp>
      </p:grpSp>
      <p:grpSp>
        <p:nvGrpSpPr>
          <p:cNvPr id="46" name="Group 45"/>
          <p:cNvGrpSpPr>
            <a:grpSpLocks noChangeAspect="1"/>
          </p:cNvGrpSpPr>
          <p:nvPr/>
        </p:nvGrpSpPr>
        <p:grpSpPr>
          <a:xfrm>
            <a:off x="5146416" y="4975977"/>
            <a:ext cx="233406" cy="233406"/>
            <a:chOff x="-2389465" y="3093205"/>
            <a:chExt cx="914400" cy="914400"/>
          </a:xfrm>
        </p:grpSpPr>
        <p:sp>
          <p:nvSpPr>
            <p:cNvPr id="47" name="Oval 46"/>
            <p:cNvSpPr/>
            <p:nvPr/>
          </p:nvSpPr>
          <p:spPr>
            <a:xfrm>
              <a:off x="-2389465" y="3093205"/>
              <a:ext cx="914400" cy="914400"/>
            </a:xfrm>
            <a:prstGeom prst="ellipse">
              <a:avLst/>
            </a:prstGeom>
            <a:solidFill>
              <a:srgbClr val="917CA8"/>
            </a:solidFill>
            <a:ln>
              <a:solidFill>
                <a:srgbClr val="917CA8"/>
              </a:solidFill>
            </a:ln>
          </p:spPr>
          <p:txBody>
            <a:bodyPr wrap="none" lIns="228600" tIns="228600" rIns="228600" bIns="228600" rtlCol="0" anchor="t">
              <a:noAutofit/>
            </a:bodyPr>
            <a:lstStyle/>
            <a:p>
              <a:pPr algn="ctr"/>
              <a:endParaRPr lang="en-US" sz="1000" dirty="0">
                <a:latin typeface="Verdana" panose="020B0604030504040204" pitchFamily="34" charset="0"/>
              </a:endParaRPr>
            </a:p>
          </p:txBody>
        </p:sp>
        <p:sp>
          <p:nvSpPr>
            <p:cNvPr id="48" name="Pie 47"/>
            <p:cNvSpPr/>
            <p:nvPr/>
          </p:nvSpPr>
          <p:spPr>
            <a:xfrm>
              <a:off x="-2389465" y="3093205"/>
              <a:ext cx="914400" cy="914400"/>
            </a:xfrm>
            <a:prstGeom prst="pie">
              <a:avLst/>
            </a:prstGeom>
            <a:solidFill>
              <a:schemeClr val="bg1"/>
            </a:solidFill>
            <a:ln>
              <a:solidFill>
                <a:srgbClr val="917CA8"/>
              </a:solidFill>
            </a:ln>
          </p:spPr>
          <p:txBody>
            <a:bodyPr wrap="none" lIns="228600" tIns="228600" rIns="228600" bIns="228600" rtlCol="0" anchor="t">
              <a:noAutofit/>
            </a:bodyPr>
            <a:lstStyle/>
            <a:p>
              <a:pPr algn="ctr"/>
              <a:endParaRPr lang="en-US" sz="1000" dirty="0">
                <a:latin typeface="Verdana" panose="020B0604030504040204" pitchFamily="34" charset="0"/>
              </a:endParaRPr>
            </a:p>
          </p:txBody>
        </p:sp>
      </p:grpSp>
      <p:grpSp>
        <p:nvGrpSpPr>
          <p:cNvPr id="49" name="Group 48"/>
          <p:cNvGrpSpPr>
            <a:grpSpLocks noChangeAspect="1"/>
          </p:cNvGrpSpPr>
          <p:nvPr/>
        </p:nvGrpSpPr>
        <p:grpSpPr>
          <a:xfrm>
            <a:off x="5146416" y="5342787"/>
            <a:ext cx="233406" cy="233406"/>
            <a:chOff x="-2389465" y="3093205"/>
            <a:chExt cx="914400" cy="914400"/>
          </a:xfrm>
        </p:grpSpPr>
        <p:sp>
          <p:nvSpPr>
            <p:cNvPr id="50" name="Oval 49"/>
            <p:cNvSpPr/>
            <p:nvPr/>
          </p:nvSpPr>
          <p:spPr>
            <a:xfrm>
              <a:off x="-2389465" y="3093205"/>
              <a:ext cx="914400" cy="914400"/>
            </a:xfrm>
            <a:prstGeom prst="ellipse">
              <a:avLst/>
            </a:prstGeom>
            <a:solidFill>
              <a:srgbClr val="917CA8"/>
            </a:solidFill>
            <a:ln>
              <a:solidFill>
                <a:srgbClr val="917CA8"/>
              </a:solidFill>
            </a:ln>
          </p:spPr>
          <p:txBody>
            <a:bodyPr wrap="none" lIns="228600" tIns="228600" rIns="228600" bIns="228600" rtlCol="0" anchor="t">
              <a:noAutofit/>
            </a:bodyPr>
            <a:lstStyle/>
            <a:p>
              <a:pPr algn="ctr"/>
              <a:endParaRPr lang="en-US" sz="1000" dirty="0">
                <a:latin typeface="Verdana" panose="020B0604030504040204" pitchFamily="34" charset="0"/>
              </a:endParaRPr>
            </a:p>
          </p:txBody>
        </p:sp>
        <p:sp>
          <p:nvSpPr>
            <p:cNvPr id="51" name="Pie 50"/>
            <p:cNvSpPr/>
            <p:nvPr/>
          </p:nvSpPr>
          <p:spPr>
            <a:xfrm>
              <a:off x="-2389465" y="3093205"/>
              <a:ext cx="914400" cy="914400"/>
            </a:xfrm>
            <a:prstGeom prst="pie">
              <a:avLst/>
            </a:prstGeom>
            <a:solidFill>
              <a:schemeClr val="bg1"/>
            </a:solidFill>
            <a:ln>
              <a:solidFill>
                <a:srgbClr val="917CA8"/>
              </a:solidFill>
            </a:ln>
          </p:spPr>
          <p:txBody>
            <a:bodyPr wrap="none" lIns="228600" tIns="228600" rIns="228600" bIns="228600" rtlCol="0" anchor="t">
              <a:noAutofit/>
            </a:bodyPr>
            <a:lstStyle/>
            <a:p>
              <a:pPr algn="ctr"/>
              <a:endParaRPr lang="en-US" sz="1000" dirty="0">
                <a:latin typeface="Verdana" panose="020B0604030504040204" pitchFamily="34" charset="0"/>
              </a:endParaRPr>
            </a:p>
          </p:txBody>
        </p:sp>
      </p:grpSp>
      <p:grpSp>
        <p:nvGrpSpPr>
          <p:cNvPr id="52" name="Group 51"/>
          <p:cNvGrpSpPr>
            <a:grpSpLocks noChangeAspect="1"/>
          </p:cNvGrpSpPr>
          <p:nvPr/>
        </p:nvGrpSpPr>
        <p:grpSpPr>
          <a:xfrm>
            <a:off x="6629861" y="4976516"/>
            <a:ext cx="233406" cy="233406"/>
            <a:chOff x="-2389465" y="3093205"/>
            <a:chExt cx="914400" cy="914400"/>
          </a:xfrm>
        </p:grpSpPr>
        <p:sp>
          <p:nvSpPr>
            <p:cNvPr id="53" name="Oval 52"/>
            <p:cNvSpPr/>
            <p:nvPr/>
          </p:nvSpPr>
          <p:spPr>
            <a:xfrm>
              <a:off x="-2389465" y="3093205"/>
              <a:ext cx="914400" cy="914400"/>
            </a:xfrm>
            <a:prstGeom prst="ellipse">
              <a:avLst/>
            </a:prstGeom>
            <a:solidFill>
              <a:srgbClr val="6FB1C7"/>
            </a:solidFill>
            <a:ln>
              <a:solidFill>
                <a:srgbClr val="6FB1C7"/>
              </a:solidFill>
            </a:ln>
          </p:spPr>
          <p:txBody>
            <a:bodyPr wrap="none" lIns="228600" tIns="228600" rIns="228600" bIns="228600" rtlCol="0" anchor="t">
              <a:noAutofit/>
            </a:bodyPr>
            <a:lstStyle/>
            <a:p>
              <a:pPr algn="ctr"/>
              <a:endParaRPr lang="en-US" sz="1000" dirty="0">
                <a:latin typeface="Verdana" panose="020B0604030504040204" pitchFamily="34" charset="0"/>
              </a:endParaRPr>
            </a:p>
          </p:txBody>
        </p:sp>
        <p:sp>
          <p:nvSpPr>
            <p:cNvPr id="54" name="Pie 53"/>
            <p:cNvSpPr/>
            <p:nvPr/>
          </p:nvSpPr>
          <p:spPr>
            <a:xfrm>
              <a:off x="-2389465" y="3093205"/>
              <a:ext cx="914400" cy="914400"/>
            </a:xfrm>
            <a:prstGeom prst="pie">
              <a:avLst/>
            </a:prstGeom>
            <a:solidFill>
              <a:schemeClr val="bg1"/>
            </a:solidFill>
            <a:ln>
              <a:solidFill>
                <a:srgbClr val="6FB1C7"/>
              </a:solidFill>
            </a:ln>
          </p:spPr>
          <p:txBody>
            <a:bodyPr wrap="none" lIns="228600" tIns="228600" rIns="228600" bIns="228600" rtlCol="0" anchor="t">
              <a:noAutofit/>
            </a:bodyPr>
            <a:lstStyle/>
            <a:p>
              <a:pPr algn="ctr"/>
              <a:endParaRPr lang="en-US" sz="1000" dirty="0">
                <a:latin typeface="Verdana" panose="020B0604030504040204" pitchFamily="34" charset="0"/>
              </a:endParaRPr>
            </a:p>
          </p:txBody>
        </p:sp>
      </p:grpSp>
      <p:grpSp>
        <p:nvGrpSpPr>
          <p:cNvPr id="55" name="Group 54"/>
          <p:cNvGrpSpPr>
            <a:grpSpLocks noChangeAspect="1"/>
          </p:cNvGrpSpPr>
          <p:nvPr/>
        </p:nvGrpSpPr>
        <p:grpSpPr>
          <a:xfrm>
            <a:off x="6629861" y="5710290"/>
            <a:ext cx="233406" cy="233406"/>
            <a:chOff x="-2389465" y="3093205"/>
            <a:chExt cx="914400" cy="914400"/>
          </a:xfrm>
        </p:grpSpPr>
        <p:sp>
          <p:nvSpPr>
            <p:cNvPr id="56" name="Oval 55"/>
            <p:cNvSpPr/>
            <p:nvPr/>
          </p:nvSpPr>
          <p:spPr>
            <a:xfrm>
              <a:off x="-2389465" y="3093205"/>
              <a:ext cx="914400" cy="914400"/>
            </a:xfrm>
            <a:prstGeom prst="ellipse">
              <a:avLst/>
            </a:prstGeom>
            <a:solidFill>
              <a:srgbClr val="6FB1C7"/>
            </a:solidFill>
            <a:ln>
              <a:solidFill>
                <a:srgbClr val="6FB1C7"/>
              </a:solidFill>
            </a:ln>
          </p:spPr>
          <p:txBody>
            <a:bodyPr wrap="none" lIns="228600" tIns="228600" rIns="228600" bIns="228600" rtlCol="0" anchor="t">
              <a:noAutofit/>
            </a:bodyPr>
            <a:lstStyle/>
            <a:p>
              <a:pPr algn="ctr"/>
              <a:endParaRPr lang="en-US" sz="1000" dirty="0">
                <a:latin typeface="Verdana" panose="020B0604030504040204" pitchFamily="34" charset="0"/>
              </a:endParaRPr>
            </a:p>
          </p:txBody>
        </p:sp>
        <p:sp>
          <p:nvSpPr>
            <p:cNvPr id="57" name="Pie 56"/>
            <p:cNvSpPr/>
            <p:nvPr/>
          </p:nvSpPr>
          <p:spPr>
            <a:xfrm>
              <a:off x="-2389465" y="3093205"/>
              <a:ext cx="914400" cy="914400"/>
            </a:xfrm>
            <a:prstGeom prst="pie">
              <a:avLst/>
            </a:prstGeom>
            <a:solidFill>
              <a:schemeClr val="bg1"/>
            </a:solidFill>
            <a:ln>
              <a:solidFill>
                <a:srgbClr val="6FB1C7"/>
              </a:solidFill>
            </a:ln>
          </p:spPr>
          <p:txBody>
            <a:bodyPr wrap="none" lIns="228600" tIns="228600" rIns="228600" bIns="228600" rtlCol="0" anchor="t">
              <a:noAutofit/>
            </a:bodyPr>
            <a:lstStyle/>
            <a:p>
              <a:pPr algn="ctr"/>
              <a:endParaRPr lang="en-US" sz="1000" dirty="0">
                <a:latin typeface="Verdana" panose="020B0604030504040204" pitchFamily="34" charset="0"/>
              </a:endParaRPr>
            </a:p>
          </p:txBody>
        </p:sp>
      </p:grpSp>
      <p:grpSp>
        <p:nvGrpSpPr>
          <p:cNvPr id="58" name="Group 57"/>
          <p:cNvGrpSpPr/>
          <p:nvPr/>
        </p:nvGrpSpPr>
        <p:grpSpPr>
          <a:xfrm>
            <a:off x="7871672" y="4624137"/>
            <a:ext cx="685800" cy="1380370"/>
            <a:chOff x="7796725" y="2163028"/>
            <a:chExt cx="685800" cy="1380370"/>
          </a:xfrm>
        </p:grpSpPr>
        <p:grpSp>
          <p:nvGrpSpPr>
            <p:cNvPr id="59" name="Group 58"/>
            <p:cNvGrpSpPr/>
            <p:nvPr/>
          </p:nvGrpSpPr>
          <p:grpSpPr>
            <a:xfrm>
              <a:off x="7868509" y="2256885"/>
              <a:ext cx="609409" cy="1201894"/>
              <a:chOff x="8700289" y="1928242"/>
              <a:chExt cx="609409" cy="1201894"/>
            </a:xfrm>
          </p:grpSpPr>
          <p:sp>
            <p:nvSpPr>
              <p:cNvPr id="61" name="Oval 60"/>
              <p:cNvSpPr>
                <a:spLocks noChangeAspect="1"/>
              </p:cNvSpPr>
              <p:nvPr/>
            </p:nvSpPr>
            <p:spPr>
              <a:xfrm>
                <a:off x="8700289" y="2987464"/>
                <a:ext cx="91440" cy="91440"/>
              </a:xfrm>
              <a:prstGeom prst="ellipse">
                <a:avLst/>
              </a:prstGeom>
              <a:solidFill>
                <a:schemeClr val="bg1"/>
              </a:solidFill>
              <a:ln>
                <a:solidFill>
                  <a:schemeClr val="bg1">
                    <a:lumMod val="65000"/>
                  </a:schemeClr>
                </a:solidFill>
              </a:ln>
            </p:spPr>
            <p:txBody>
              <a:bodyPr wrap="none" lIns="228600" tIns="228600" rIns="228600" bIns="228600" rtlCol="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1000" dirty="0">
                  <a:latin typeface="Verdana" panose="020B0604030504040204" pitchFamily="34" charset="0"/>
                </a:endParaRPr>
              </a:p>
            </p:txBody>
          </p:sp>
          <p:grpSp>
            <p:nvGrpSpPr>
              <p:cNvPr id="62" name="Group 61"/>
              <p:cNvGrpSpPr>
                <a:grpSpLocks noChangeAspect="1"/>
              </p:cNvGrpSpPr>
              <p:nvPr/>
            </p:nvGrpSpPr>
            <p:grpSpPr>
              <a:xfrm>
                <a:off x="8700289" y="2733157"/>
                <a:ext cx="91440" cy="91440"/>
                <a:chOff x="-2389465" y="3093205"/>
                <a:chExt cx="914400" cy="914400"/>
              </a:xfrm>
            </p:grpSpPr>
            <p:sp>
              <p:nvSpPr>
                <p:cNvPr id="73" name="Oval 72"/>
                <p:cNvSpPr/>
                <p:nvPr/>
              </p:nvSpPr>
              <p:spPr>
                <a:xfrm>
                  <a:off x="-2389465" y="3093205"/>
                  <a:ext cx="914400" cy="914400"/>
                </a:xfrm>
                <a:prstGeom prst="ellipse">
                  <a:avLst/>
                </a:prstGeom>
                <a:solidFill>
                  <a:schemeClr val="bg1">
                    <a:lumMod val="65000"/>
                  </a:schemeClr>
                </a:solidFill>
                <a:ln>
                  <a:solidFill>
                    <a:schemeClr val="bg1">
                      <a:lumMod val="65000"/>
                    </a:schemeClr>
                  </a:solidFill>
                </a:ln>
              </p:spPr>
              <p:txBody>
                <a:bodyPr wrap="none" lIns="228600" tIns="228600" rIns="228600" bIns="228600" rtlCol="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1000" dirty="0">
                    <a:latin typeface="Verdana" panose="020B0604030504040204" pitchFamily="34" charset="0"/>
                  </a:endParaRPr>
                </a:p>
              </p:txBody>
            </p:sp>
            <p:sp>
              <p:nvSpPr>
                <p:cNvPr id="74" name="Pie 73"/>
                <p:cNvSpPr/>
                <p:nvPr/>
              </p:nvSpPr>
              <p:spPr>
                <a:xfrm>
                  <a:off x="-2389465" y="3093205"/>
                  <a:ext cx="914400" cy="914400"/>
                </a:xfrm>
                <a:prstGeom prst="pie">
                  <a:avLst/>
                </a:prstGeom>
                <a:solidFill>
                  <a:schemeClr val="bg1"/>
                </a:solidFill>
                <a:ln>
                  <a:solidFill>
                    <a:schemeClr val="bg1">
                      <a:lumMod val="65000"/>
                    </a:schemeClr>
                  </a:solidFill>
                </a:ln>
              </p:spPr>
              <p:txBody>
                <a:bodyPr wrap="none" lIns="228600" tIns="228600" rIns="228600" bIns="228600" rtlCol="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1000" dirty="0">
                    <a:latin typeface="Verdana" panose="020B0604030504040204" pitchFamily="34" charset="0"/>
                  </a:endParaRPr>
                </a:p>
              </p:txBody>
            </p:sp>
          </p:grpSp>
          <p:grpSp>
            <p:nvGrpSpPr>
              <p:cNvPr id="63" name="Group 62"/>
              <p:cNvGrpSpPr>
                <a:grpSpLocks noChangeAspect="1"/>
              </p:cNvGrpSpPr>
              <p:nvPr/>
            </p:nvGrpSpPr>
            <p:grpSpPr>
              <a:xfrm flipH="1">
                <a:off x="8700289" y="2478850"/>
                <a:ext cx="91440" cy="91440"/>
                <a:chOff x="-2619443" y="1204976"/>
                <a:chExt cx="914400" cy="914400"/>
              </a:xfrm>
            </p:grpSpPr>
            <p:sp>
              <p:nvSpPr>
                <p:cNvPr id="71" name="Oval 70"/>
                <p:cNvSpPr/>
                <p:nvPr/>
              </p:nvSpPr>
              <p:spPr>
                <a:xfrm>
                  <a:off x="-2619443" y="1204976"/>
                  <a:ext cx="914400" cy="914400"/>
                </a:xfrm>
                <a:prstGeom prst="ellipse">
                  <a:avLst/>
                </a:prstGeom>
                <a:solidFill>
                  <a:schemeClr val="bg1"/>
                </a:solidFill>
                <a:ln>
                  <a:solidFill>
                    <a:schemeClr val="bg1">
                      <a:lumMod val="65000"/>
                    </a:schemeClr>
                  </a:solidFill>
                </a:ln>
              </p:spPr>
              <p:txBody>
                <a:bodyPr wrap="none" lIns="228600" tIns="228600" rIns="228600" bIns="228600" rtlCol="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1000" dirty="0">
                    <a:latin typeface="Verdana" panose="020B0604030504040204" pitchFamily="34" charset="0"/>
                  </a:endParaRPr>
                </a:p>
              </p:txBody>
            </p:sp>
            <p:sp>
              <p:nvSpPr>
                <p:cNvPr id="72" name="Chord 71"/>
                <p:cNvSpPr/>
                <p:nvPr/>
              </p:nvSpPr>
              <p:spPr>
                <a:xfrm>
                  <a:off x="-2619443" y="1204976"/>
                  <a:ext cx="914400" cy="914400"/>
                </a:xfrm>
                <a:prstGeom prst="chord">
                  <a:avLst>
                    <a:gd name="adj1" fmla="val 5454820"/>
                    <a:gd name="adj2" fmla="val 16200000"/>
                  </a:avLst>
                </a:prstGeom>
                <a:solidFill>
                  <a:schemeClr val="bg1">
                    <a:lumMod val="65000"/>
                  </a:schemeClr>
                </a:solidFill>
                <a:ln>
                  <a:solidFill>
                    <a:schemeClr val="bg1">
                      <a:lumMod val="65000"/>
                    </a:schemeClr>
                  </a:solidFill>
                </a:ln>
              </p:spPr>
              <p:txBody>
                <a:bodyPr wrap="none" lIns="228600" tIns="228600" rIns="228600" bIns="228600" rtlCol="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1000" dirty="0">
                    <a:latin typeface="Verdana" panose="020B0604030504040204" pitchFamily="34" charset="0"/>
                  </a:endParaRPr>
                </a:p>
              </p:txBody>
            </p:sp>
          </p:grpSp>
          <p:grpSp>
            <p:nvGrpSpPr>
              <p:cNvPr id="64" name="Group 63"/>
              <p:cNvGrpSpPr>
                <a:grpSpLocks noChangeAspect="1"/>
              </p:cNvGrpSpPr>
              <p:nvPr/>
            </p:nvGrpSpPr>
            <p:grpSpPr>
              <a:xfrm flipH="1">
                <a:off x="8700289" y="2224543"/>
                <a:ext cx="91440" cy="91440"/>
                <a:chOff x="-3608832" y="5466080"/>
                <a:chExt cx="914400" cy="914400"/>
              </a:xfrm>
            </p:grpSpPr>
            <p:sp>
              <p:nvSpPr>
                <p:cNvPr id="69" name="Oval 68"/>
                <p:cNvSpPr/>
                <p:nvPr/>
              </p:nvSpPr>
              <p:spPr>
                <a:xfrm>
                  <a:off x="-3608832" y="5466080"/>
                  <a:ext cx="914400" cy="914400"/>
                </a:xfrm>
                <a:prstGeom prst="ellipse">
                  <a:avLst/>
                </a:prstGeom>
                <a:solidFill>
                  <a:schemeClr val="bg1"/>
                </a:solidFill>
                <a:ln>
                  <a:solidFill>
                    <a:schemeClr val="bg1">
                      <a:lumMod val="65000"/>
                    </a:schemeClr>
                  </a:solidFill>
                </a:ln>
              </p:spPr>
              <p:txBody>
                <a:bodyPr wrap="none" lIns="228600" tIns="228600" rIns="228600" bIns="228600" rtlCol="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1000" dirty="0">
                    <a:latin typeface="Verdana" panose="020B0604030504040204" pitchFamily="34" charset="0"/>
                  </a:endParaRPr>
                </a:p>
              </p:txBody>
            </p:sp>
            <p:sp>
              <p:nvSpPr>
                <p:cNvPr id="70" name="Pie 69"/>
                <p:cNvSpPr/>
                <p:nvPr/>
              </p:nvSpPr>
              <p:spPr>
                <a:xfrm>
                  <a:off x="-3608832" y="5466080"/>
                  <a:ext cx="914400" cy="914400"/>
                </a:xfrm>
                <a:prstGeom prst="pie">
                  <a:avLst/>
                </a:prstGeom>
                <a:solidFill>
                  <a:schemeClr val="bg1">
                    <a:lumMod val="65000"/>
                  </a:schemeClr>
                </a:solidFill>
                <a:ln>
                  <a:solidFill>
                    <a:schemeClr val="bg1">
                      <a:lumMod val="65000"/>
                    </a:schemeClr>
                  </a:solidFill>
                </a:ln>
              </p:spPr>
              <p:txBody>
                <a:bodyPr wrap="none" lIns="228600" tIns="228600" rIns="228600" bIns="228600" rtlCol="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1000" dirty="0">
                    <a:latin typeface="Verdana" panose="020B0604030504040204" pitchFamily="34" charset="0"/>
                  </a:endParaRPr>
                </a:p>
              </p:txBody>
            </p:sp>
          </p:grpSp>
          <p:sp>
            <p:nvSpPr>
              <p:cNvPr id="65" name="Oval 64"/>
              <p:cNvSpPr>
                <a:spLocks noChangeAspect="1"/>
              </p:cNvSpPr>
              <p:nvPr/>
            </p:nvSpPr>
            <p:spPr>
              <a:xfrm>
                <a:off x="8700289" y="1970236"/>
                <a:ext cx="91440" cy="91440"/>
              </a:xfrm>
              <a:prstGeom prst="ellipse">
                <a:avLst/>
              </a:prstGeom>
              <a:solidFill>
                <a:schemeClr val="bg1">
                  <a:lumMod val="65000"/>
                </a:schemeClr>
              </a:solidFill>
              <a:ln>
                <a:solidFill>
                  <a:schemeClr val="bg1">
                    <a:lumMod val="65000"/>
                  </a:schemeClr>
                </a:solidFill>
              </a:ln>
            </p:spPr>
            <p:txBody>
              <a:bodyPr wrap="none" lIns="228600" tIns="228600" rIns="228600" bIns="228600" rtlCol="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1000" dirty="0">
                  <a:latin typeface="Verdana" panose="020B0604030504040204" pitchFamily="34" charset="0"/>
                </a:endParaRPr>
              </a:p>
            </p:txBody>
          </p:sp>
          <p:sp>
            <p:nvSpPr>
              <p:cNvPr id="66" name="TextBox 1"/>
              <p:cNvSpPr txBox="1"/>
              <p:nvPr/>
            </p:nvSpPr>
            <p:spPr>
              <a:xfrm>
                <a:off x="8801225" y="2945470"/>
                <a:ext cx="364202" cy="184666"/>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600" dirty="0">
                    <a:solidFill>
                      <a:srgbClr val="8D734A"/>
                    </a:solidFill>
                    <a:latin typeface="Verdana" panose="020B0604030504040204" pitchFamily="34" charset="0"/>
                  </a:rPr>
                  <a:t>LOW</a:t>
                </a:r>
              </a:p>
            </p:txBody>
          </p:sp>
          <p:sp>
            <p:nvSpPr>
              <p:cNvPr id="67" name="TextBox 129"/>
              <p:cNvSpPr txBox="1"/>
              <p:nvPr/>
            </p:nvSpPr>
            <p:spPr>
              <a:xfrm>
                <a:off x="8801225" y="1928242"/>
                <a:ext cx="391454" cy="184666"/>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600" dirty="0">
                    <a:solidFill>
                      <a:srgbClr val="8D734A"/>
                    </a:solidFill>
                    <a:latin typeface="Verdana" panose="020B0604030504040204" pitchFamily="34" charset="0"/>
                  </a:rPr>
                  <a:t>HIGH</a:t>
                </a:r>
              </a:p>
            </p:txBody>
          </p:sp>
          <p:sp>
            <p:nvSpPr>
              <p:cNvPr id="68" name="TextBox 130"/>
              <p:cNvSpPr txBox="1"/>
              <p:nvPr/>
            </p:nvSpPr>
            <p:spPr>
              <a:xfrm>
                <a:off x="8801225" y="2436856"/>
                <a:ext cx="508473" cy="184666"/>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600" dirty="0">
                    <a:solidFill>
                      <a:srgbClr val="8D734A"/>
                    </a:solidFill>
                    <a:latin typeface="Verdana" panose="020B0604030504040204" pitchFamily="34" charset="0"/>
                  </a:rPr>
                  <a:t>MEDIUM</a:t>
                </a:r>
              </a:p>
            </p:txBody>
          </p:sp>
        </p:grpSp>
        <p:sp>
          <p:nvSpPr>
            <p:cNvPr id="60" name="Rectangle 59"/>
            <p:cNvSpPr/>
            <p:nvPr/>
          </p:nvSpPr>
          <p:spPr>
            <a:xfrm>
              <a:off x="7796725" y="2163028"/>
              <a:ext cx="685800" cy="1380370"/>
            </a:xfrm>
            <a:prstGeom prst="rect">
              <a:avLst/>
            </a:prstGeom>
            <a:no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75" name="TextBox 74"/>
          <p:cNvSpPr txBox="1"/>
          <p:nvPr/>
        </p:nvSpPr>
        <p:spPr>
          <a:xfrm>
            <a:off x="226272" y="245329"/>
            <a:ext cx="5008267" cy="138499"/>
          </a:xfrm>
          <a:prstGeom prst="rect">
            <a:avLst/>
          </a:prstGeom>
          <a:noFill/>
        </p:spPr>
        <p:txBody>
          <a:bodyPr wrap="square" bIns="0" rtlCol="0" anchor="b" anchorCtr="0">
            <a:spAutoFit/>
          </a:bodyPr>
          <a:lstStyle>
            <a:defPPr>
              <a:defRPr lang="en-US"/>
            </a:defPPr>
            <a:lvl1pPr>
              <a:defRPr sz="600" b="1" cap="all">
                <a:solidFill>
                  <a:srgbClr val="595959"/>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Closer Look – Professional Services Firms</a:t>
            </a:r>
          </a:p>
        </p:txBody>
      </p:sp>
    </p:spTree>
    <p:extLst>
      <p:ext uri="{BB962C8B-B14F-4D97-AF65-F5344CB8AC3E}">
        <p14:creationId xmlns:p14="http://schemas.microsoft.com/office/powerpoint/2010/main" val="13448943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063156" y="3439345"/>
            <a:ext cx="4480560" cy="334906"/>
          </a:xfrm>
          <a:prstGeom prst="rect">
            <a:avLst/>
          </a:prstGeom>
          <a:solidFill>
            <a:srgbClr val="F0EAE3"/>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37160" rIns="182880" bIns="137160"/>
          <a:lstStyle/>
          <a:p>
            <a:pPr>
              <a:lnSpc>
                <a:spcPct val="110000"/>
              </a:lnSpc>
              <a:spcAft>
                <a:spcPts val="50"/>
              </a:spcAft>
              <a:defRPr/>
            </a:pPr>
            <a:endParaRPr lang="en-US" sz="900" dirty="0" smtClean="0">
              <a:solidFill>
                <a:schemeClr val="tx1"/>
              </a:solidFill>
              <a:latin typeface="Georgia"/>
              <a:cs typeface="Georgia"/>
            </a:endParaRPr>
          </a:p>
        </p:txBody>
      </p:sp>
      <p:sp>
        <p:nvSpPr>
          <p:cNvPr id="13" name="Title 1"/>
          <p:cNvSpPr txBox="1">
            <a:spLocks/>
          </p:cNvSpPr>
          <p:nvPr/>
        </p:nvSpPr>
        <p:spPr bwMode="auto">
          <a:xfrm>
            <a:off x="404814" y="756919"/>
            <a:ext cx="8407400" cy="609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200" b="1" kern="1200">
                <a:solidFill>
                  <a:schemeClr val="tx1"/>
                </a:solidFill>
                <a:latin typeface="Georgia" panose="02040502050405020303" pitchFamily="18" charset="0"/>
                <a:ea typeface="ＭＳ Ｐゴシック" panose="020B0600070205080204" pitchFamily="34" charset="-128"/>
                <a:cs typeface="MS PGothic" charset="0"/>
              </a:defRPr>
            </a:lvl1pPr>
            <a:lvl2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2pPr>
            <a:lvl3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3pPr>
            <a:lvl4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4pPr>
            <a:lvl5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5pPr>
            <a:lvl6pPr marL="4572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6pPr>
            <a:lvl7pPr marL="9144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7pPr>
            <a:lvl8pPr marL="13716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8pPr>
            <a:lvl9pPr marL="18288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9pPr>
          </a:lstStyle>
          <a:p>
            <a:pPr marL="0" marR="0" lvl="0" indent="0" algn="l" defTabSz="457200" rtl="0" eaLnBrk="0" fontAlgn="base" latinLnBrk="0" hangingPunct="0">
              <a:lnSpc>
                <a:spcPct val="9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prstClr val="black"/>
                </a:solidFill>
                <a:effectLst/>
                <a:uLnTx/>
                <a:uFillTx/>
                <a:latin typeface="Georgia" charset="0"/>
                <a:ea typeface="ＭＳ Ｐゴシック" charset="-128"/>
                <a:cs typeface="MS PGothic" charset="-128"/>
              </a:rPr>
              <a:t>R</a:t>
            </a:r>
            <a:r>
              <a:rPr kumimoji="0" lang="en-US" altLang="en-US" sz="2000" b="1" i="0" u="none" strike="noStrike" kern="1200" cap="none" spc="0" normalizeH="0" baseline="0" noProof="0" dirty="0" smtClean="0">
                <a:ln>
                  <a:noFill/>
                </a:ln>
                <a:solidFill>
                  <a:prstClr val="black"/>
                </a:solidFill>
                <a:effectLst/>
                <a:uLnTx/>
                <a:uFillTx/>
                <a:latin typeface="Georgia" charset="0"/>
                <a:ea typeface="ＭＳ Ｐゴシック" charset="-128"/>
                <a:cs typeface="MS PGothic" charset="-128"/>
              </a:rPr>
              <a:t>oadmap</a:t>
            </a:r>
            <a:endParaRPr kumimoji="0" lang="en-US" altLang="en-US" sz="2000" b="1" i="0" u="none" strike="noStrike" kern="1200" cap="none" spc="0" normalizeH="0" baseline="0" noProof="0" dirty="0">
              <a:ln>
                <a:noFill/>
              </a:ln>
              <a:solidFill>
                <a:prstClr val="black"/>
              </a:solidFill>
              <a:effectLst/>
              <a:uLnTx/>
              <a:uFillTx/>
              <a:latin typeface="Georgia" charset="0"/>
              <a:ea typeface="ＭＳ Ｐゴシック" charset="-128"/>
              <a:cs typeface="MS PGothic" charset="-128"/>
            </a:endParaRPr>
          </a:p>
        </p:txBody>
      </p:sp>
      <p:cxnSp>
        <p:nvCxnSpPr>
          <p:cNvPr id="25" name="Straight Arrow Connector 24"/>
          <p:cNvCxnSpPr/>
          <p:nvPr/>
        </p:nvCxnSpPr>
        <p:spPr>
          <a:xfrm flipV="1">
            <a:off x="1289708" y="1563922"/>
            <a:ext cx="1657" cy="3391827"/>
          </a:xfrm>
          <a:prstGeom prst="straightConnector1">
            <a:avLst/>
          </a:prstGeom>
          <a:ln>
            <a:solidFill>
              <a:srgbClr val="9D7C46"/>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6" name="Oval 25"/>
          <p:cNvSpPr>
            <a:spLocks noChangeAspect="1"/>
          </p:cNvSpPr>
          <p:nvPr/>
        </p:nvSpPr>
        <p:spPr>
          <a:xfrm>
            <a:off x="1190092" y="2213863"/>
            <a:ext cx="199233" cy="201168"/>
          </a:xfrm>
          <a:prstGeom prst="ellipse">
            <a:avLst/>
          </a:prstGeom>
          <a:solidFill>
            <a:schemeClr val="bg1"/>
          </a:solidFill>
          <a:ln>
            <a:solidFill>
              <a:srgbClr val="9D7C4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pPr>
            <a:endParaRPr lang="en-US" dirty="0">
              <a:solidFill>
                <a:prstClr val="white"/>
              </a:solidFill>
              <a:latin typeface="Verdana"/>
            </a:endParaRPr>
          </a:p>
        </p:txBody>
      </p:sp>
      <p:sp>
        <p:nvSpPr>
          <p:cNvPr id="27" name="Oval 26"/>
          <p:cNvSpPr>
            <a:spLocks noChangeAspect="1"/>
          </p:cNvSpPr>
          <p:nvPr/>
        </p:nvSpPr>
        <p:spPr>
          <a:xfrm>
            <a:off x="1190092" y="2858441"/>
            <a:ext cx="199233" cy="201168"/>
          </a:xfrm>
          <a:prstGeom prst="ellipse">
            <a:avLst/>
          </a:prstGeom>
          <a:solidFill>
            <a:schemeClr val="bg1"/>
          </a:solidFill>
          <a:ln>
            <a:solidFill>
              <a:srgbClr val="9D7C4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pPr>
            <a:endParaRPr lang="en-US" dirty="0">
              <a:solidFill>
                <a:prstClr val="white"/>
              </a:solidFill>
              <a:latin typeface="Verdana"/>
            </a:endParaRPr>
          </a:p>
        </p:txBody>
      </p:sp>
      <p:sp>
        <p:nvSpPr>
          <p:cNvPr id="28" name="Oval 27"/>
          <p:cNvSpPr>
            <a:spLocks noChangeAspect="1"/>
          </p:cNvSpPr>
          <p:nvPr/>
        </p:nvSpPr>
        <p:spPr>
          <a:xfrm>
            <a:off x="1190092" y="3503019"/>
            <a:ext cx="199233" cy="201168"/>
          </a:xfrm>
          <a:prstGeom prst="ellipse">
            <a:avLst/>
          </a:prstGeom>
          <a:solidFill>
            <a:srgbClr val="9F7E49"/>
          </a:solidFill>
          <a:ln>
            <a:solidFill>
              <a:srgbClr val="9D7C4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pPr>
            <a:endParaRPr lang="en-US" dirty="0">
              <a:solidFill>
                <a:prstClr val="white"/>
              </a:solidFill>
              <a:latin typeface="Verdana"/>
            </a:endParaRPr>
          </a:p>
        </p:txBody>
      </p:sp>
      <p:sp>
        <p:nvSpPr>
          <p:cNvPr id="29" name="Oval 28"/>
          <p:cNvSpPr>
            <a:spLocks noChangeAspect="1"/>
          </p:cNvSpPr>
          <p:nvPr/>
        </p:nvSpPr>
        <p:spPr>
          <a:xfrm>
            <a:off x="1190092" y="4147597"/>
            <a:ext cx="199233" cy="201168"/>
          </a:xfrm>
          <a:prstGeom prst="ellipse">
            <a:avLst/>
          </a:prstGeom>
          <a:solidFill>
            <a:schemeClr val="bg1"/>
          </a:solidFill>
          <a:ln>
            <a:solidFill>
              <a:srgbClr val="9D7C4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Verdana"/>
              <a:ea typeface="+mn-ea"/>
              <a:cs typeface="+mn-cs"/>
            </a:endParaRPr>
          </a:p>
        </p:txBody>
      </p:sp>
      <p:sp>
        <p:nvSpPr>
          <p:cNvPr id="30" name="Oval 29"/>
          <p:cNvSpPr>
            <a:spLocks noChangeAspect="1"/>
          </p:cNvSpPr>
          <p:nvPr/>
        </p:nvSpPr>
        <p:spPr>
          <a:xfrm>
            <a:off x="1190092" y="4792177"/>
            <a:ext cx="199233" cy="201168"/>
          </a:xfrm>
          <a:prstGeom prst="ellipse">
            <a:avLst/>
          </a:prstGeom>
          <a:solidFill>
            <a:schemeClr val="bg1"/>
          </a:solidFill>
          <a:ln>
            <a:solidFill>
              <a:srgbClr val="9D7C4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Verdana"/>
              <a:ea typeface="+mn-ea"/>
              <a:cs typeface="+mn-cs"/>
            </a:endParaRPr>
          </a:p>
        </p:txBody>
      </p:sp>
      <p:sp>
        <p:nvSpPr>
          <p:cNvPr id="35" name="Rectangle 34"/>
          <p:cNvSpPr>
            <a:spLocks noChangeArrowheads="1"/>
          </p:cNvSpPr>
          <p:nvPr/>
        </p:nvSpPr>
        <p:spPr bwMode="auto">
          <a:xfrm>
            <a:off x="1416650" y="1525707"/>
            <a:ext cx="5549415" cy="3539430"/>
          </a:xfrm>
          <a:prstGeom prst="rect">
            <a:avLst/>
          </a:prstGeom>
          <a:noFill/>
          <a:ln>
            <a:noFill/>
          </a:ln>
          <a:extLst/>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1400" i="0" u="none" strike="noStrike" kern="1200" cap="none" spc="0" normalizeH="0" baseline="0" noProof="0" dirty="0" smtClean="0">
                <a:ln>
                  <a:noFill/>
                </a:ln>
                <a:solidFill>
                  <a:prstClr val="black"/>
                </a:solidFill>
                <a:effectLst/>
                <a:uLnTx/>
                <a:uFillTx/>
                <a:latin typeface="Georgia"/>
                <a:cs typeface="Georgia"/>
              </a:rPr>
              <a:t>Overview of the Resource Benchmarking Initiative</a:t>
            </a:r>
          </a:p>
          <a:p>
            <a:pPr marL="228600" marR="0" lvl="0" indent="-228600" algn="l" defTabSz="457200" rtl="0" eaLnBrk="1" fontAlgn="auto" latinLnBrk="0" hangingPunct="1">
              <a:lnSpc>
                <a:spcPct val="100000"/>
              </a:lnSpc>
              <a:spcBef>
                <a:spcPct val="0"/>
              </a:spcBef>
              <a:spcAft>
                <a:spcPts val="0"/>
              </a:spcAft>
              <a:buClrTx/>
              <a:buSzTx/>
              <a:buFontTx/>
              <a:buAutoNum type="arabicPeriod"/>
              <a:tabLst/>
              <a:defRPr/>
            </a:pPr>
            <a:endParaRPr kumimoji="0" lang="en-US" altLang="en-US" sz="1400" b="1" i="0" u="none" strike="noStrike" kern="1200" cap="none" spc="0" normalizeH="0" baseline="0" noProof="0" dirty="0" smtClean="0">
              <a:ln>
                <a:noFill/>
              </a:ln>
              <a:solidFill>
                <a:prstClr val="black"/>
              </a:solidFill>
              <a:effectLst/>
              <a:uLnTx/>
              <a:uFillTx/>
              <a:latin typeface="Georgia"/>
              <a:cs typeface="Georgia"/>
            </a:endParaRPr>
          </a:p>
          <a:p>
            <a:pPr marL="228600" marR="0" lvl="0" indent="-228600" algn="l" defTabSz="457200" rtl="0" eaLnBrk="1" fontAlgn="auto" latinLnBrk="0" hangingPunct="1">
              <a:lnSpc>
                <a:spcPct val="100000"/>
              </a:lnSpc>
              <a:spcBef>
                <a:spcPct val="0"/>
              </a:spcBef>
              <a:spcAft>
                <a:spcPts val="0"/>
              </a:spcAft>
              <a:buClrTx/>
              <a:buSzTx/>
              <a:buFontTx/>
              <a:buAutoNum type="arabicPeriod"/>
              <a:tabLst/>
              <a:defRPr/>
            </a:pPr>
            <a:endParaRPr kumimoji="0" lang="en-US" altLang="en-US" sz="1400" b="1" i="0" u="none" strike="noStrike" kern="1200" cap="none" spc="0" normalizeH="0" baseline="0" noProof="0" dirty="0">
              <a:ln>
                <a:noFill/>
              </a:ln>
              <a:solidFill>
                <a:prstClr val="black"/>
              </a:solidFill>
              <a:effectLst/>
              <a:uLnTx/>
              <a:uFillTx/>
              <a:latin typeface="Georgia"/>
              <a:cs typeface="Georgia"/>
            </a:endParaRPr>
          </a:p>
          <a:p>
            <a:pPr>
              <a:spcBef>
                <a:spcPct val="0"/>
              </a:spcBef>
              <a:defRPr/>
            </a:pPr>
            <a:r>
              <a:rPr lang="en-US" altLang="en-US" sz="1400" dirty="0" smtClean="0">
                <a:solidFill>
                  <a:prstClr val="black"/>
                </a:solidFill>
                <a:latin typeface="Georgia"/>
                <a:cs typeface="Georgia"/>
              </a:rPr>
              <a:t>Exploring patterns in spending and staffing levels</a:t>
            </a:r>
            <a:endParaRPr kumimoji="0" lang="en-US" altLang="en-US" sz="1400" b="0" i="0" u="none" strike="noStrike" kern="1200" cap="none" spc="0" normalizeH="0" baseline="0" noProof="0" dirty="0">
              <a:ln>
                <a:noFill/>
              </a:ln>
              <a:solidFill>
                <a:prstClr val="black"/>
              </a:solidFill>
              <a:effectLst/>
              <a:uLnTx/>
              <a:uFillTx/>
              <a:latin typeface="Georgia"/>
              <a:cs typeface="Georgia"/>
            </a:endParaRPr>
          </a:p>
          <a:p>
            <a:pPr marL="228600" marR="0" lvl="0" indent="-228600" algn="l" defTabSz="457200" rtl="0" eaLnBrk="1" fontAlgn="auto" latinLnBrk="0" hangingPunct="1">
              <a:lnSpc>
                <a:spcPct val="100000"/>
              </a:lnSpc>
              <a:spcBef>
                <a:spcPct val="0"/>
              </a:spcBef>
              <a:spcAft>
                <a:spcPts val="0"/>
              </a:spcAft>
              <a:buClrTx/>
              <a:buSzTx/>
              <a:buFontTx/>
              <a:buAutoNum type="arabicPeriod"/>
              <a:tabLst/>
              <a:defRPr/>
            </a:pPr>
            <a:endParaRPr kumimoji="0" lang="en-US" altLang="en-US" sz="1400" b="0" i="0" u="none" strike="noStrike" kern="1200" cap="none" spc="0" normalizeH="0" baseline="0" noProof="0" dirty="0">
              <a:ln>
                <a:noFill/>
              </a:ln>
              <a:solidFill>
                <a:prstClr val="black"/>
              </a:solidFill>
              <a:effectLst/>
              <a:uLnTx/>
              <a:uFillTx/>
              <a:latin typeface="Georgia"/>
              <a:cs typeface="Georgia"/>
            </a:endParaRPr>
          </a:p>
          <a:p>
            <a:pPr marR="0" lvl="0" algn="l" defTabSz="457200" rtl="0" eaLnBrk="1" fontAlgn="auto" latinLnBrk="0" hangingPunct="1">
              <a:lnSpc>
                <a:spcPct val="100000"/>
              </a:lnSpc>
              <a:spcBef>
                <a:spcPct val="0"/>
              </a:spcBef>
              <a:spcAft>
                <a:spcPts val="0"/>
              </a:spcAft>
              <a:buClrTx/>
              <a:buSzTx/>
              <a:tabLst/>
              <a:defRPr/>
            </a:pPr>
            <a:endParaRPr lang="en-US" altLang="en-US" sz="1400" dirty="0">
              <a:solidFill>
                <a:prstClr val="black"/>
              </a:solidFill>
              <a:latin typeface="Georgia"/>
              <a:cs typeface="Georgia"/>
            </a:endParaRPr>
          </a:p>
          <a:p>
            <a:pPr>
              <a:spcBef>
                <a:spcPct val="0"/>
              </a:spcBef>
              <a:defRPr/>
            </a:pPr>
            <a:r>
              <a:rPr lang="en-US" altLang="en-US" sz="1400" dirty="0" smtClean="0">
                <a:solidFill>
                  <a:prstClr val="black"/>
                </a:solidFill>
                <a:latin typeface="Georgia"/>
                <a:cs typeface="Georgia"/>
              </a:rPr>
              <a:t>Closer look at budget and headcount trends</a:t>
            </a:r>
            <a:endParaRPr lang="en-US" altLang="en-US" sz="1400" dirty="0">
              <a:solidFill>
                <a:prstClr val="black"/>
              </a:solidFill>
              <a:latin typeface="Georgia"/>
              <a:cs typeface="Georgia"/>
            </a:endParaRPr>
          </a:p>
          <a:p>
            <a:pPr marR="0" lvl="0" algn="l" defTabSz="457200" rtl="0" eaLnBrk="1" fontAlgn="auto" latinLnBrk="0" hangingPunct="1">
              <a:lnSpc>
                <a:spcPct val="100000"/>
              </a:lnSpc>
              <a:spcBef>
                <a:spcPct val="0"/>
              </a:spcBef>
              <a:spcAft>
                <a:spcPts val="0"/>
              </a:spcAft>
              <a:buClrTx/>
              <a:buSzTx/>
              <a:tabLst/>
              <a:defRPr/>
            </a:pPr>
            <a:endParaRPr kumimoji="0" lang="en-US" altLang="en-US" sz="1400" b="0" i="0" u="none" strike="noStrike" kern="1200" cap="none" spc="0" normalizeH="0" baseline="0" noProof="0" dirty="0" smtClean="0">
              <a:ln>
                <a:noFill/>
              </a:ln>
              <a:solidFill>
                <a:prstClr val="black"/>
              </a:solidFill>
              <a:effectLst/>
              <a:uLnTx/>
              <a:uFillTx/>
              <a:latin typeface="Georgia"/>
              <a:cs typeface="Georgia"/>
            </a:endParaRPr>
          </a:p>
          <a:p>
            <a:pPr marR="0" lvl="0" algn="l" defTabSz="457200" rtl="0" eaLnBrk="1" fontAlgn="auto" latinLnBrk="0" hangingPunct="1">
              <a:lnSpc>
                <a:spcPct val="100000"/>
              </a:lnSpc>
              <a:spcBef>
                <a:spcPct val="0"/>
              </a:spcBef>
              <a:spcAft>
                <a:spcPts val="0"/>
              </a:spcAft>
              <a:buClrTx/>
              <a:buSzTx/>
              <a:tabLst/>
              <a:defRPr/>
            </a:pPr>
            <a:endParaRPr kumimoji="0" lang="en-US" altLang="en-US" sz="1400" b="0" i="0" u="none" strike="noStrike" kern="1200" cap="none" spc="0" normalizeH="0" baseline="0" noProof="0" dirty="0">
              <a:ln>
                <a:noFill/>
              </a:ln>
              <a:solidFill>
                <a:prstClr val="black"/>
              </a:solidFill>
              <a:effectLst/>
              <a:uLnTx/>
              <a:uFillTx/>
              <a:latin typeface="Georgia"/>
              <a:cs typeface="Georgia"/>
            </a:endParaRPr>
          </a:p>
          <a:p>
            <a:pPr marL="0" marR="0" lvl="0" indent="0" algn="l" defTabSz="457200" rtl="0" eaLnBrk="1" fontAlgn="auto" latinLnBrk="0" hangingPunct="1">
              <a:lnSpc>
                <a:spcPct val="100000"/>
              </a:lnSpc>
              <a:spcBef>
                <a:spcPct val="0"/>
              </a:spcBef>
              <a:spcAft>
                <a:spcPts val="0"/>
              </a:spcAft>
              <a:buClrTx/>
              <a:buSzTx/>
              <a:buFontTx/>
              <a:buNone/>
              <a:tabLst/>
              <a:defRPr/>
            </a:pPr>
            <a:r>
              <a:rPr lang="en-US" altLang="en-US" sz="1400" dirty="0" smtClean="0">
                <a:solidFill>
                  <a:prstClr val="black"/>
                </a:solidFill>
                <a:latin typeface="Georgia"/>
                <a:cs typeface="Georgia"/>
              </a:rPr>
              <a:t>Long-term </a:t>
            </a:r>
            <a:r>
              <a:rPr kumimoji="0" lang="en-US" altLang="en-US" sz="1400" b="0" i="0" u="none" strike="noStrike" kern="1200" cap="none" spc="0" normalizeH="0" baseline="0" noProof="0" dirty="0" smtClean="0">
                <a:ln>
                  <a:noFill/>
                </a:ln>
                <a:solidFill>
                  <a:prstClr val="black"/>
                </a:solidFill>
                <a:effectLst/>
                <a:uLnTx/>
                <a:uFillTx/>
                <a:latin typeface="Georgia"/>
                <a:cs typeface="Georgia"/>
              </a:rPr>
              <a:t>investment </a:t>
            </a:r>
            <a:r>
              <a:rPr lang="en-US" altLang="en-US" sz="1400" noProof="0" dirty="0" smtClean="0">
                <a:solidFill>
                  <a:prstClr val="black"/>
                </a:solidFill>
                <a:latin typeface="Georgia"/>
                <a:cs typeface="Georgia"/>
              </a:rPr>
              <a:t>p</a:t>
            </a:r>
            <a:r>
              <a:rPr kumimoji="0" lang="en-US" altLang="en-US" sz="1400" b="0" i="0" u="none" strike="noStrike" kern="1200" cap="none" spc="0" normalizeH="0" baseline="0" noProof="0" dirty="0" smtClean="0">
                <a:ln>
                  <a:noFill/>
                </a:ln>
                <a:solidFill>
                  <a:prstClr val="black"/>
                </a:solidFill>
                <a:effectLst/>
                <a:uLnTx/>
                <a:uFillTx/>
                <a:latin typeface="Georgia"/>
                <a:cs typeface="Georgia"/>
              </a:rPr>
              <a:t>riorities</a:t>
            </a:r>
          </a:p>
          <a:p>
            <a:pPr marL="228600" marR="0" lvl="0" indent="-228600" algn="l" defTabSz="457200" rtl="0" eaLnBrk="1" fontAlgn="auto" latinLnBrk="0" hangingPunct="1">
              <a:lnSpc>
                <a:spcPct val="100000"/>
              </a:lnSpc>
              <a:spcBef>
                <a:spcPct val="0"/>
              </a:spcBef>
              <a:spcAft>
                <a:spcPts val="0"/>
              </a:spcAft>
              <a:buClrTx/>
              <a:buSzTx/>
              <a:buFontTx/>
              <a:buAutoNum type="arabicPeriod"/>
              <a:tabLst/>
              <a:defRPr/>
            </a:pPr>
            <a:endParaRPr kumimoji="0" lang="en-US" altLang="en-US" sz="1400" b="0" i="0" u="none" strike="noStrike" kern="1200" cap="none" spc="0" normalizeH="0" baseline="0" noProof="0" dirty="0" smtClean="0">
              <a:ln>
                <a:noFill/>
              </a:ln>
              <a:solidFill>
                <a:prstClr val="black"/>
              </a:solidFill>
              <a:effectLst/>
              <a:uLnTx/>
              <a:uFillTx/>
              <a:latin typeface="Georgia"/>
              <a:cs typeface="Georgia"/>
            </a:endParaRPr>
          </a:p>
          <a:p>
            <a:pPr marL="228600" marR="0" lvl="0" indent="-228600" algn="l" defTabSz="457200" rtl="0" eaLnBrk="1" fontAlgn="auto" latinLnBrk="0" hangingPunct="1">
              <a:lnSpc>
                <a:spcPct val="100000"/>
              </a:lnSpc>
              <a:spcBef>
                <a:spcPct val="0"/>
              </a:spcBef>
              <a:spcAft>
                <a:spcPts val="0"/>
              </a:spcAft>
              <a:buClrTx/>
              <a:buSzTx/>
              <a:buFontTx/>
              <a:buAutoNum type="arabicPeriod"/>
              <a:tabLst/>
              <a:defRPr/>
            </a:pPr>
            <a:endParaRPr kumimoji="0" lang="en-US" altLang="en-US" sz="1400" b="0" i="0" u="none" strike="noStrike" kern="1200" cap="none" spc="0" normalizeH="0" baseline="0" noProof="0" dirty="0">
              <a:ln>
                <a:noFill/>
              </a:ln>
              <a:solidFill>
                <a:prstClr val="black"/>
              </a:solidFill>
              <a:effectLst/>
              <a:uLnTx/>
              <a:uFillTx/>
              <a:latin typeface="Georgia"/>
              <a:cs typeface="Georgia"/>
            </a:endParaRPr>
          </a:p>
          <a:p>
            <a:pPr marR="0" lvl="0" algn="l" defTabSz="457200" rtl="0" eaLnBrk="1" fontAlgn="auto" latinLnBrk="0" hangingPunct="1">
              <a:lnSpc>
                <a:spcPct val="100000"/>
              </a:lnSpc>
              <a:spcBef>
                <a:spcPct val="0"/>
              </a:spcBef>
              <a:spcAft>
                <a:spcPts val="0"/>
              </a:spcAft>
              <a:buClrTx/>
              <a:buSzTx/>
              <a:tabLst/>
              <a:defRPr/>
            </a:pPr>
            <a:r>
              <a:rPr kumimoji="0" lang="en-US" altLang="en-US" sz="1400" b="0" i="0" u="none" strike="noStrike" kern="1200" cap="none" spc="0" normalizeH="0" baseline="0" noProof="0" dirty="0" smtClean="0">
                <a:ln>
                  <a:noFill/>
                </a:ln>
                <a:solidFill>
                  <a:prstClr val="black"/>
                </a:solidFill>
                <a:effectLst/>
                <a:uLnTx/>
                <a:uFillTx/>
                <a:latin typeface="Georgia"/>
                <a:cs typeface="Georgia"/>
              </a:rPr>
              <a:t>Takeaways from</a:t>
            </a:r>
            <a:r>
              <a:rPr kumimoji="0" lang="en-US" altLang="en-US" sz="1400" b="0" i="0" u="none" strike="noStrike" kern="1200" cap="none" spc="0" normalizeH="0" noProof="0" dirty="0" smtClean="0">
                <a:ln>
                  <a:noFill/>
                </a:ln>
                <a:solidFill>
                  <a:prstClr val="black"/>
                </a:solidFill>
                <a:effectLst/>
                <a:uLnTx/>
                <a:uFillTx/>
                <a:latin typeface="Georgia"/>
                <a:cs typeface="Georgia"/>
              </a:rPr>
              <a:t> the initiative</a:t>
            </a:r>
            <a:endParaRPr kumimoji="0" lang="en-US" altLang="en-US" sz="1400" b="0" i="0" u="none" strike="noStrike" kern="1200" cap="none" spc="0" normalizeH="0" baseline="0" noProof="0" dirty="0" smtClean="0">
              <a:ln>
                <a:noFill/>
              </a:ln>
              <a:solidFill>
                <a:prstClr val="black"/>
              </a:solidFill>
              <a:effectLst/>
              <a:uLnTx/>
              <a:uFillTx/>
              <a:latin typeface="Georgia"/>
              <a:cs typeface="Georgia"/>
            </a:endParaRPr>
          </a:p>
          <a:p>
            <a:pPr marR="0" lvl="0" algn="l" defTabSz="457200" rtl="0" eaLnBrk="1" fontAlgn="auto" latinLnBrk="0" hangingPunct="1">
              <a:lnSpc>
                <a:spcPct val="100000"/>
              </a:lnSpc>
              <a:spcBef>
                <a:spcPct val="0"/>
              </a:spcBef>
              <a:spcAft>
                <a:spcPts val="0"/>
              </a:spcAft>
              <a:buClrTx/>
              <a:buSzTx/>
              <a:tabLst/>
              <a:defRPr/>
            </a:pPr>
            <a:endParaRPr kumimoji="0" lang="en-US" altLang="en-US" sz="1400" b="0" i="0" u="none" strike="noStrike" kern="1200" cap="none" spc="0" normalizeH="0" baseline="0" noProof="0" dirty="0" smtClean="0">
              <a:ln>
                <a:noFill/>
              </a:ln>
              <a:solidFill>
                <a:prstClr val="black"/>
              </a:solidFill>
              <a:effectLst/>
              <a:uLnTx/>
              <a:uFillTx/>
              <a:latin typeface="Georgia"/>
              <a:cs typeface="Georgia"/>
            </a:endParaRPr>
          </a:p>
          <a:p>
            <a:pPr marL="228600" marR="0" lvl="0" indent="-228600" algn="l" defTabSz="457200" rtl="0" eaLnBrk="1" fontAlgn="auto" latinLnBrk="0" hangingPunct="1">
              <a:lnSpc>
                <a:spcPct val="100000"/>
              </a:lnSpc>
              <a:spcBef>
                <a:spcPct val="0"/>
              </a:spcBef>
              <a:spcAft>
                <a:spcPts val="0"/>
              </a:spcAft>
              <a:buClrTx/>
              <a:buSzTx/>
              <a:buFontTx/>
              <a:buAutoNum type="arabicPeriod"/>
              <a:tabLst/>
              <a:defRPr/>
            </a:pPr>
            <a:endParaRPr kumimoji="0" lang="en-US" altLang="en-US" sz="1400" b="0" i="0" u="none" strike="noStrike" kern="1200" cap="none" spc="0" normalizeH="0" baseline="0" noProof="0" dirty="0">
              <a:ln>
                <a:noFill/>
              </a:ln>
              <a:solidFill>
                <a:prstClr val="black"/>
              </a:solidFill>
              <a:effectLst/>
              <a:uLnTx/>
              <a:uFillTx/>
              <a:latin typeface="Georgia"/>
              <a:cs typeface="Georgia"/>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dirty="0" smtClean="0">
                <a:ln>
                  <a:noFill/>
                </a:ln>
                <a:solidFill>
                  <a:prstClr val="black"/>
                </a:solidFill>
                <a:effectLst/>
                <a:uLnTx/>
                <a:uFillTx/>
                <a:latin typeface="Georgia"/>
                <a:cs typeface="Georgia"/>
              </a:rPr>
              <a:t>Question and answer</a:t>
            </a:r>
            <a:endParaRPr kumimoji="0" lang="en-US" altLang="en-US" sz="1400" b="0" i="0" u="none" strike="noStrike" kern="1200" cap="none" spc="0" normalizeH="0" baseline="0" noProof="0" dirty="0">
              <a:ln>
                <a:noFill/>
              </a:ln>
              <a:solidFill>
                <a:prstClr val="black"/>
              </a:solidFill>
              <a:effectLst/>
              <a:uLnTx/>
              <a:uFillTx/>
              <a:latin typeface="Georgia"/>
              <a:cs typeface="Georgia"/>
            </a:endParaRPr>
          </a:p>
        </p:txBody>
      </p:sp>
      <p:sp>
        <p:nvSpPr>
          <p:cNvPr id="36" name="Oval 35"/>
          <p:cNvSpPr>
            <a:spLocks noChangeAspect="1"/>
          </p:cNvSpPr>
          <p:nvPr/>
        </p:nvSpPr>
        <p:spPr>
          <a:xfrm>
            <a:off x="1190092" y="1569285"/>
            <a:ext cx="199233" cy="201168"/>
          </a:xfrm>
          <a:prstGeom prst="ellipse">
            <a:avLst/>
          </a:prstGeom>
          <a:solidFill>
            <a:schemeClr val="bg1"/>
          </a:solidFill>
          <a:ln>
            <a:solidFill>
              <a:srgbClr val="9D7C4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pPr>
            <a:endParaRPr lang="en-US" dirty="0">
              <a:solidFill>
                <a:prstClr val="white"/>
              </a:solidFill>
              <a:latin typeface="Verdana"/>
            </a:endParaRPr>
          </a:p>
        </p:txBody>
      </p:sp>
      <p:sp>
        <p:nvSpPr>
          <p:cNvPr id="19" name="Text Placeholder 18"/>
          <p:cNvSpPr txBox="1">
            <a:spLocks/>
          </p:cNvSpPr>
          <p:nvPr/>
        </p:nvSpPr>
        <p:spPr bwMode="auto">
          <a:xfrm>
            <a:off x="404808" y="6432767"/>
            <a:ext cx="7413630"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spcAft>
                <a:spcPts val="600"/>
              </a:spcAft>
              <a:buNone/>
              <a:defRPr/>
            </a:pPr>
            <a:endParaRPr lang="en-US" sz="700" dirty="0">
              <a:latin typeface="Georgia"/>
              <a:cs typeface="Georgia"/>
            </a:endParaRPr>
          </a:p>
          <a:p>
            <a:pPr marL="0" indent="0">
              <a:lnSpc>
                <a:spcPct val="110000"/>
              </a:lnSpc>
              <a:spcBef>
                <a:spcPts val="0"/>
              </a:spcBef>
              <a:spcAft>
                <a:spcPts val="600"/>
              </a:spcAft>
              <a:buNone/>
              <a:defRPr/>
            </a:pPr>
            <a:r>
              <a:rPr lang="en-US" sz="700" dirty="0">
                <a:latin typeface="Georgia"/>
                <a:cs typeface="Georgia"/>
              </a:rPr>
              <a:t>© National Journal 2017</a:t>
            </a:r>
          </a:p>
        </p:txBody>
      </p:sp>
      <p:pic>
        <p:nvPicPr>
          <p:cNvPr id="20" name="Picture 19" descr="Logo-NJ-leadership_counci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5983" y="156463"/>
            <a:ext cx="2263332" cy="347386"/>
          </a:xfrm>
          <a:prstGeom prst="rect">
            <a:avLst/>
          </a:prstGeom>
        </p:spPr>
      </p:pic>
      <p:sp>
        <p:nvSpPr>
          <p:cNvPr id="15" name="TextBox 14"/>
          <p:cNvSpPr txBox="1"/>
          <p:nvPr/>
        </p:nvSpPr>
        <p:spPr>
          <a:xfrm>
            <a:off x="8763000" y="6581775"/>
            <a:ext cx="235962" cy="215444"/>
          </a:xfrm>
          <a:prstGeom prst="rect">
            <a:avLst/>
          </a:prstGeom>
          <a:noFill/>
        </p:spPr>
        <p:txBody>
          <a:bodyPr wrap="none">
            <a:spAutoFit/>
          </a:bodyPr>
          <a:lstStyle/>
          <a:p>
            <a:pPr>
              <a:defRPr/>
            </a:pPr>
            <a:fld id="{CDD1FD3D-EC92-964C-83BE-0FE51D50B3C5}" type="slidenum">
              <a:rPr lang="en-US" sz="800">
                <a:solidFill>
                  <a:schemeClr val="tx1">
                    <a:lumMod val="50000"/>
                    <a:lumOff val="50000"/>
                  </a:schemeClr>
                </a:solidFill>
                <a:latin typeface="Georgia" panose="02040502050405020303" pitchFamily="18" charset="0"/>
                <a:cs typeface="Arial" charset="0"/>
              </a:rPr>
              <a:pPr>
                <a:defRPr/>
              </a:pPr>
              <a:t>31</a:t>
            </a:fld>
            <a:endParaRPr lang="en-US" sz="800" dirty="0">
              <a:solidFill>
                <a:schemeClr val="tx1">
                  <a:lumMod val="50000"/>
                  <a:lumOff val="50000"/>
                </a:schemeClr>
              </a:solidFill>
              <a:latin typeface="Georgia" panose="02040502050405020303" pitchFamily="18" charset="0"/>
              <a:cs typeface="Arial" charset="0"/>
            </a:endParaRPr>
          </a:p>
        </p:txBody>
      </p:sp>
      <p:sp>
        <p:nvSpPr>
          <p:cNvPr id="16" name="TextBox 15"/>
          <p:cNvSpPr txBox="1"/>
          <p:nvPr/>
        </p:nvSpPr>
        <p:spPr>
          <a:xfrm>
            <a:off x="226272" y="245329"/>
            <a:ext cx="5008267" cy="138499"/>
          </a:xfrm>
          <a:prstGeom prst="rect">
            <a:avLst/>
          </a:prstGeom>
          <a:noFill/>
        </p:spPr>
        <p:txBody>
          <a:bodyPr wrap="square" bIns="0" rtlCol="0" anchor="b" anchorCtr="0">
            <a:spAutoFit/>
          </a:bodyPr>
          <a:lstStyle>
            <a:defPPr>
              <a:defRPr lang="en-US"/>
            </a:defPPr>
            <a:lvl1pPr>
              <a:defRPr sz="600" b="1" cap="all">
                <a:solidFill>
                  <a:srgbClr val="595959"/>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Resource benchmarking webinar</a:t>
            </a:r>
            <a:endParaRPr lang="en-US" dirty="0"/>
          </a:p>
        </p:txBody>
      </p:sp>
    </p:spTree>
    <p:extLst>
      <p:ext uri="{BB962C8B-B14F-4D97-AF65-F5344CB8AC3E}">
        <p14:creationId xmlns:p14="http://schemas.microsoft.com/office/powerpoint/2010/main" val="5131783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ext Placeholder 18"/>
          <p:cNvSpPr txBox="1">
            <a:spLocks/>
          </p:cNvSpPr>
          <p:nvPr/>
        </p:nvSpPr>
        <p:spPr bwMode="auto">
          <a:xfrm>
            <a:off x="404808" y="6422607"/>
            <a:ext cx="7413630"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dirty="0">
                <a:latin typeface="Georgia"/>
                <a:cs typeface="Georgia"/>
              </a:rPr>
              <a:t>Source: </a:t>
            </a:r>
            <a:r>
              <a:rPr lang="en-US" sz="700" dirty="0" smtClean="0">
                <a:latin typeface="Georgia"/>
                <a:cs typeface="Georgia"/>
              </a:rPr>
              <a:t>Government Affairs Resource Benchmarking </a:t>
            </a:r>
            <a:r>
              <a:rPr lang="en-US" sz="700" dirty="0">
                <a:latin typeface="Georgia"/>
                <a:cs typeface="Georgia"/>
              </a:rPr>
              <a:t>2017; National Journal research and analysis.</a:t>
            </a:r>
          </a:p>
        </p:txBody>
      </p:sp>
      <p:sp>
        <p:nvSpPr>
          <p:cNvPr id="18" name="Text Placeholder 18"/>
          <p:cNvSpPr txBox="1">
            <a:spLocks/>
          </p:cNvSpPr>
          <p:nvPr/>
        </p:nvSpPr>
        <p:spPr bwMode="auto">
          <a:xfrm>
            <a:off x="404808" y="6432767"/>
            <a:ext cx="7413630"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spcAft>
                <a:spcPts val="600"/>
              </a:spcAft>
              <a:buNone/>
              <a:defRPr/>
            </a:pPr>
            <a:endParaRPr lang="en-US" sz="700" dirty="0">
              <a:latin typeface="Georgia"/>
              <a:cs typeface="Georgia"/>
            </a:endParaRPr>
          </a:p>
          <a:p>
            <a:pPr marL="0" indent="0">
              <a:lnSpc>
                <a:spcPct val="110000"/>
              </a:lnSpc>
              <a:spcBef>
                <a:spcPts val="0"/>
              </a:spcBef>
              <a:spcAft>
                <a:spcPts val="600"/>
              </a:spcAft>
              <a:buNone/>
              <a:defRPr/>
            </a:pPr>
            <a:r>
              <a:rPr lang="en-US" sz="700" dirty="0">
                <a:latin typeface="Georgia"/>
                <a:cs typeface="Georgia"/>
              </a:rPr>
              <a:t>© National Journal 2017</a:t>
            </a:r>
          </a:p>
        </p:txBody>
      </p:sp>
      <p:pic>
        <p:nvPicPr>
          <p:cNvPr id="19" name="Picture 18" descr="Logo-NJ-leadership_council.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5983" y="156463"/>
            <a:ext cx="2263332" cy="347386"/>
          </a:xfrm>
          <a:prstGeom prst="rect">
            <a:avLst/>
          </a:prstGeom>
        </p:spPr>
      </p:pic>
      <p:sp>
        <p:nvSpPr>
          <p:cNvPr id="21" name="TextBox 20"/>
          <p:cNvSpPr txBox="1"/>
          <p:nvPr/>
        </p:nvSpPr>
        <p:spPr>
          <a:xfrm>
            <a:off x="8763000" y="6581775"/>
            <a:ext cx="300082" cy="215444"/>
          </a:xfrm>
          <a:prstGeom prst="rect">
            <a:avLst/>
          </a:prstGeom>
          <a:noFill/>
        </p:spPr>
        <p:txBody>
          <a:bodyPr wrap="none">
            <a:spAutoFit/>
          </a:bodyPr>
          <a:lstStyle/>
          <a:p>
            <a:pPr>
              <a:defRPr/>
            </a:pPr>
            <a:fld id="{CDD1FD3D-EC92-964C-83BE-0FE51D50B3C5}" type="slidenum">
              <a:rPr lang="en-US" sz="800" smtClean="0">
                <a:solidFill>
                  <a:schemeClr val="tx1">
                    <a:lumMod val="50000"/>
                    <a:lumOff val="50000"/>
                  </a:schemeClr>
                </a:solidFill>
                <a:latin typeface="Georgia" panose="02040502050405020303" pitchFamily="18" charset="0"/>
                <a:cs typeface="Arial" charset="0"/>
              </a:rPr>
              <a:pPr>
                <a:defRPr/>
              </a:pPr>
              <a:t>32</a:t>
            </a:fld>
            <a:endParaRPr lang="en-US" sz="800" dirty="0">
              <a:solidFill>
                <a:schemeClr val="tx1">
                  <a:lumMod val="50000"/>
                  <a:lumOff val="50000"/>
                </a:schemeClr>
              </a:solidFill>
              <a:latin typeface="Georgia" panose="02040502050405020303" pitchFamily="18" charset="0"/>
              <a:cs typeface="Arial" charset="0"/>
            </a:endParaRPr>
          </a:p>
        </p:txBody>
      </p:sp>
      <p:sp>
        <p:nvSpPr>
          <p:cNvPr id="3" name="TextBox 2"/>
          <p:cNvSpPr txBox="1"/>
          <p:nvPr/>
        </p:nvSpPr>
        <p:spPr>
          <a:xfrm>
            <a:off x="1363277" y="2078191"/>
            <a:ext cx="6400800" cy="2246769"/>
          </a:xfrm>
          <a:prstGeom prst="rect">
            <a:avLst/>
          </a:prstGeom>
          <a:noFill/>
        </p:spPr>
        <p:txBody>
          <a:bodyPr wrap="square" rtlCol="0">
            <a:spAutoFit/>
          </a:bodyPr>
          <a:lstStyle/>
          <a:p>
            <a:r>
              <a:rPr lang="en-US" sz="2800" dirty="0" smtClean="0">
                <a:solidFill>
                  <a:srgbClr val="8D744B"/>
                </a:solidFill>
                <a:latin typeface="Georgia" panose="02040502050405020303" pitchFamily="18" charset="0"/>
              </a:rPr>
              <a:t>Where do you anticipate the </a:t>
            </a:r>
            <a:br>
              <a:rPr lang="en-US" sz="2800" dirty="0" smtClean="0">
                <a:solidFill>
                  <a:srgbClr val="8D744B"/>
                </a:solidFill>
                <a:latin typeface="Georgia" panose="02040502050405020303" pitchFamily="18" charset="0"/>
              </a:rPr>
            </a:br>
            <a:r>
              <a:rPr lang="en-US" sz="2800" b="1" dirty="0" smtClean="0">
                <a:solidFill>
                  <a:srgbClr val="8D744B"/>
                </a:solidFill>
                <a:latin typeface="Georgia" panose="02040502050405020303" pitchFamily="18" charset="0"/>
              </a:rPr>
              <a:t>Government Affairs</a:t>
            </a:r>
            <a:r>
              <a:rPr lang="en-US" sz="2800" dirty="0" smtClean="0">
                <a:solidFill>
                  <a:srgbClr val="8D744B"/>
                </a:solidFill>
                <a:latin typeface="Georgia" panose="02040502050405020303" pitchFamily="18" charset="0"/>
              </a:rPr>
              <a:t> group </a:t>
            </a:r>
            <a:br>
              <a:rPr lang="en-US" sz="2800" dirty="0" smtClean="0">
                <a:solidFill>
                  <a:srgbClr val="8D744B"/>
                </a:solidFill>
                <a:latin typeface="Georgia" panose="02040502050405020303" pitchFamily="18" charset="0"/>
              </a:rPr>
            </a:br>
            <a:r>
              <a:rPr lang="en-US" sz="2800" dirty="0" smtClean="0">
                <a:solidFill>
                  <a:srgbClr val="8D744B"/>
                </a:solidFill>
                <a:latin typeface="Georgia" panose="02040502050405020303" pitchFamily="18" charset="0"/>
              </a:rPr>
              <a:t>making </a:t>
            </a:r>
            <a:r>
              <a:rPr lang="en-US" sz="2800" b="1" dirty="0" smtClean="0">
                <a:solidFill>
                  <a:srgbClr val="8D744B"/>
                </a:solidFill>
                <a:latin typeface="Georgia" panose="02040502050405020303" pitchFamily="18" charset="0"/>
              </a:rPr>
              <a:t>significant investments</a:t>
            </a:r>
            <a:r>
              <a:rPr lang="en-US" sz="2800" dirty="0" smtClean="0">
                <a:solidFill>
                  <a:srgbClr val="8D744B"/>
                </a:solidFill>
                <a:latin typeface="Georgia" panose="02040502050405020303" pitchFamily="18" charset="0"/>
              </a:rPr>
              <a:t>—</a:t>
            </a:r>
            <a:br>
              <a:rPr lang="en-US" sz="2800" dirty="0" smtClean="0">
                <a:solidFill>
                  <a:srgbClr val="8D744B"/>
                </a:solidFill>
                <a:latin typeface="Georgia" panose="02040502050405020303" pitchFamily="18" charset="0"/>
              </a:rPr>
            </a:br>
            <a:r>
              <a:rPr lang="en-US" sz="2800" dirty="0" smtClean="0">
                <a:solidFill>
                  <a:srgbClr val="8D744B"/>
                </a:solidFill>
                <a:latin typeface="Georgia" panose="02040502050405020303" pitchFamily="18" charset="0"/>
              </a:rPr>
              <a:t>whether in time, staffing, or spending—</a:t>
            </a:r>
            <a:r>
              <a:rPr lang="en-US" sz="2800" b="1" dirty="0" smtClean="0">
                <a:solidFill>
                  <a:srgbClr val="8D744B"/>
                </a:solidFill>
                <a:latin typeface="Georgia" panose="02040502050405020303" pitchFamily="18" charset="0"/>
              </a:rPr>
              <a:t>over the next three years</a:t>
            </a:r>
            <a:r>
              <a:rPr lang="en-US" sz="2800" dirty="0" smtClean="0">
                <a:solidFill>
                  <a:srgbClr val="8D744B"/>
                </a:solidFill>
                <a:latin typeface="Georgia" panose="02040502050405020303" pitchFamily="18" charset="0"/>
              </a:rPr>
              <a:t>?</a:t>
            </a:r>
            <a:endParaRPr lang="en-US" sz="2800" dirty="0">
              <a:solidFill>
                <a:srgbClr val="8D744B"/>
              </a:solidFill>
              <a:latin typeface="Georgia" panose="02040502050405020303" pitchFamily="18" charset="0"/>
            </a:endParaRPr>
          </a:p>
        </p:txBody>
      </p:sp>
      <p:sp>
        <p:nvSpPr>
          <p:cNvPr id="7" name="TextBox 6"/>
          <p:cNvSpPr txBox="1"/>
          <p:nvPr/>
        </p:nvSpPr>
        <p:spPr>
          <a:xfrm>
            <a:off x="226272" y="245329"/>
            <a:ext cx="5008267" cy="138499"/>
          </a:xfrm>
          <a:prstGeom prst="rect">
            <a:avLst/>
          </a:prstGeom>
          <a:noFill/>
        </p:spPr>
        <p:txBody>
          <a:bodyPr wrap="square" bIns="0" rtlCol="0" anchor="b" anchorCtr="0">
            <a:spAutoFit/>
          </a:bodyPr>
          <a:lstStyle>
            <a:defPPr>
              <a:defRPr lang="en-US"/>
            </a:defPPr>
            <a:lvl1pPr>
              <a:defRPr sz="600" b="1" cap="all">
                <a:solidFill>
                  <a:srgbClr val="595959"/>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Resource benchmarking webinar</a:t>
            </a:r>
            <a:endParaRPr lang="en-US" dirty="0"/>
          </a:p>
        </p:txBody>
      </p:sp>
    </p:spTree>
    <p:extLst>
      <p:ext uri="{BB962C8B-B14F-4D97-AF65-F5344CB8AC3E}">
        <p14:creationId xmlns:p14="http://schemas.microsoft.com/office/powerpoint/2010/main" val="42534135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02037" y="1857375"/>
            <a:ext cx="8313515" cy="2577465"/>
            <a:chOff x="402037" y="1857375"/>
            <a:chExt cx="8313515" cy="2577465"/>
          </a:xfrm>
        </p:grpSpPr>
        <p:sp>
          <p:nvSpPr>
            <p:cNvPr id="32" name="Rectangle 31"/>
            <p:cNvSpPr/>
            <p:nvPr/>
          </p:nvSpPr>
          <p:spPr>
            <a:xfrm>
              <a:off x="877248" y="2564649"/>
              <a:ext cx="3474720" cy="182880"/>
            </a:xfrm>
            <a:prstGeom prst="rect">
              <a:avLst/>
            </a:prstGeom>
            <a:pattFill prst="dkUpDiag">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Verdana" panose="020B0604030504040204" pitchFamily="34" charset="0"/>
              </a:endParaRPr>
            </a:p>
          </p:txBody>
        </p:sp>
        <p:sp>
          <p:nvSpPr>
            <p:cNvPr id="35" name="Rectangle 34"/>
            <p:cNvSpPr/>
            <p:nvPr/>
          </p:nvSpPr>
          <p:spPr>
            <a:xfrm>
              <a:off x="877248" y="2085975"/>
              <a:ext cx="3474720" cy="182880"/>
            </a:xfrm>
            <a:prstGeom prst="rect">
              <a:avLst/>
            </a:prstGeom>
            <a:pattFill prst="dkUpDiag">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Verdana" panose="020B0604030504040204" pitchFamily="34" charset="0"/>
              </a:endParaRPr>
            </a:p>
          </p:txBody>
        </p:sp>
        <p:sp>
          <p:nvSpPr>
            <p:cNvPr id="36" name="Rectangle 35"/>
            <p:cNvSpPr/>
            <p:nvPr/>
          </p:nvSpPr>
          <p:spPr>
            <a:xfrm>
              <a:off x="877248" y="1857375"/>
              <a:ext cx="3474720" cy="182880"/>
            </a:xfrm>
            <a:prstGeom prst="rect">
              <a:avLst/>
            </a:prstGeom>
            <a:pattFill prst="dkUpDiag">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Verdana" panose="020B0604030504040204" pitchFamily="34" charset="0"/>
              </a:endParaRPr>
            </a:p>
          </p:txBody>
        </p:sp>
        <p:cxnSp>
          <p:nvCxnSpPr>
            <p:cNvPr id="6" name="Straight Connector 5"/>
            <p:cNvCxnSpPr/>
            <p:nvPr/>
          </p:nvCxnSpPr>
          <p:spPr>
            <a:xfrm>
              <a:off x="402037" y="3009900"/>
              <a:ext cx="8313515" cy="0"/>
            </a:xfrm>
            <a:prstGeom prst="line">
              <a:avLst/>
            </a:prstGeom>
            <a:ln w="3175">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02037" y="4434840"/>
              <a:ext cx="8313515" cy="0"/>
            </a:xfrm>
            <a:prstGeom prst="line">
              <a:avLst/>
            </a:prstGeom>
            <a:ln w="3175">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327872" y="691135"/>
            <a:ext cx="8689128" cy="369332"/>
          </a:xfrm>
        </p:spPr>
        <p:txBody>
          <a:bodyPr>
            <a:noAutofit/>
          </a:bodyPr>
          <a:lstStyle/>
          <a:p>
            <a:r>
              <a:rPr lang="en-US" dirty="0" smtClean="0"/>
              <a:t>Associations plan for investments in “core” activities</a:t>
            </a:r>
            <a:endParaRPr lang="en-US" dirty="0"/>
          </a:p>
        </p:txBody>
      </p:sp>
      <p:sp>
        <p:nvSpPr>
          <p:cNvPr id="8" name="Text Placeholder 18"/>
          <p:cNvSpPr txBox="1">
            <a:spLocks/>
          </p:cNvSpPr>
          <p:nvPr/>
        </p:nvSpPr>
        <p:spPr bwMode="auto">
          <a:xfrm>
            <a:off x="404808" y="6422607"/>
            <a:ext cx="7413630"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dirty="0">
                <a:latin typeface="Georgia"/>
                <a:cs typeface="Georgia"/>
              </a:rPr>
              <a:t>Source: </a:t>
            </a:r>
            <a:r>
              <a:rPr lang="en-US" sz="700" dirty="0" smtClean="0">
                <a:latin typeface="Georgia"/>
                <a:cs typeface="Georgia"/>
              </a:rPr>
              <a:t>Government Affairs Resource Benchmarking </a:t>
            </a:r>
            <a:r>
              <a:rPr lang="en-US" sz="700" dirty="0">
                <a:latin typeface="Georgia"/>
                <a:cs typeface="Georgia"/>
              </a:rPr>
              <a:t>2017; National Journal research and analysis.</a:t>
            </a:r>
          </a:p>
        </p:txBody>
      </p:sp>
      <p:sp>
        <p:nvSpPr>
          <p:cNvPr id="9" name="Text Placeholder 18"/>
          <p:cNvSpPr txBox="1">
            <a:spLocks/>
          </p:cNvSpPr>
          <p:nvPr/>
        </p:nvSpPr>
        <p:spPr bwMode="auto">
          <a:xfrm>
            <a:off x="404808" y="6432767"/>
            <a:ext cx="7413630"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spcAft>
                <a:spcPts val="600"/>
              </a:spcAft>
              <a:buNone/>
              <a:defRPr/>
            </a:pPr>
            <a:endParaRPr lang="en-US" sz="700" dirty="0">
              <a:latin typeface="Georgia"/>
              <a:cs typeface="Georgia"/>
            </a:endParaRPr>
          </a:p>
          <a:p>
            <a:pPr marL="0" indent="0">
              <a:lnSpc>
                <a:spcPct val="110000"/>
              </a:lnSpc>
              <a:spcBef>
                <a:spcPts val="0"/>
              </a:spcBef>
              <a:spcAft>
                <a:spcPts val="600"/>
              </a:spcAft>
              <a:buNone/>
              <a:defRPr/>
            </a:pPr>
            <a:r>
              <a:rPr lang="en-US" sz="700" dirty="0">
                <a:latin typeface="Georgia"/>
                <a:cs typeface="Georgia"/>
              </a:rPr>
              <a:t>© National Journal 2017</a:t>
            </a:r>
          </a:p>
        </p:txBody>
      </p:sp>
      <p:pic>
        <p:nvPicPr>
          <p:cNvPr id="10" name="Picture 9" descr="Logo-NJ-leadership_council.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5983" y="156463"/>
            <a:ext cx="2263332" cy="347386"/>
          </a:xfrm>
          <a:prstGeom prst="rect">
            <a:avLst/>
          </a:prstGeom>
        </p:spPr>
      </p:pic>
      <p:sp>
        <p:nvSpPr>
          <p:cNvPr id="25" name="Rectangle 24"/>
          <p:cNvSpPr>
            <a:spLocks noChangeArrowheads="1"/>
          </p:cNvSpPr>
          <p:nvPr/>
        </p:nvSpPr>
        <p:spPr bwMode="auto">
          <a:xfrm>
            <a:off x="327872" y="1053011"/>
            <a:ext cx="8229600" cy="246221"/>
          </a:xfrm>
          <a:prstGeom prst="rect">
            <a:avLst/>
          </a:prstGeom>
          <a:noFill/>
          <a:ln>
            <a:noFill/>
          </a:ln>
          <a:extLst/>
        </p:spPr>
        <p:txBody>
          <a:bodyPr>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buFontTx/>
              <a:buNone/>
              <a:defRPr/>
            </a:pPr>
            <a:r>
              <a:rPr lang="en-US" altLang="en-US" sz="1000" b="1" dirty="0" smtClean="0">
                <a:solidFill>
                  <a:srgbClr val="8D744B"/>
                </a:solidFill>
              </a:rPr>
              <a:t>Top investment areas—in terms of dollars, staffing or time—reflect grassroots or federal affairs, as well as brand building</a:t>
            </a:r>
            <a:endParaRPr lang="en-US" altLang="en-US" sz="1000" b="1" dirty="0">
              <a:solidFill>
                <a:srgbClr val="8D744B"/>
              </a:solidFill>
            </a:endParaRPr>
          </a:p>
        </p:txBody>
      </p:sp>
      <p:sp>
        <p:nvSpPr>
          <p:cNvPr id="26" name="TextBox 25"/>
          <p:cNvSpPr txBox="1"/>
          <p:nvPr/>
        </p:nvSpPr>
        <p:spPr>
          <a:xfrm>
            <a:off x="8763000" y="6581775"/>
            <a:ext cx="242374" cy="215444"/>
          </a:xfrm>
          <a:prstGeom prst="rect">
            <a:avLst/>
          </a:prstGeom>
          <a:noFill/>
        </p:spPr>
        <p:txBody>
          <a:bodyPr wrap="none">
            <a:spAutoFit/>
          </a:bodyPr>
          <a:lstStyle/>
          <a:p>
            <a:pPr>
              <a:defRPr/>
            </a:pPr>
            <a:fld id="{CDD1FD3D-EC92-964C-83BE-0FE51D50B3C5}" type="slidenum">
              <a:rPr lang="en-US" sz="800">
                <a:solidFill>
                  <a:schemeClr val="tx1">
                    <a:lumMod val="50000"/>
                    <a:lumOff val="50000"/>
                  </a:schemeClr>
                </a:solidFill>
                <a:latin typeface="Georgia" panose="02040502050405020303" pitchFamily="18" charset="0"/>
                <a:cs typeface="Arial" charset="0"/>
              </a:rPr>
              <a:pPr>
                <a:defRPr/>
              </a:pPr>
              <a:t>33</a:t>
            </a:fld>
            <a:endParaRPr lang="en-US" sz="800" dirty="0">
              <a:solidFill>
                <a:schemeClr val="tx1">
                  <a:lumMod val="50000"/>
                  <a:lumOff val="50000"/>
                </a:schemeClr>
              </a:solidFill>
              <a:latin typeface="Georgia" panose="02040502050405020303" pitchFamily="18" charset="0"/>
              <a:cs typeface="Arial" charset="0"/>
            </a:endParaRPr>
          </a:p>
        </p:txBody>
      </p:sp>
      <p:graphicFrame>
        <p:nvGraphicFramePr>
          <p:cNvPr id="4" name="Chart 3"/>
          <p:cNvGraphicFramePr/>
          <p:nvPr>
            <p:extLst>
              <p:ext uri="{D42A27DB-BD31-4B8C-83A1-F6EECF244321}">
                <p14:modId xmlns:p14="http://schemas.microsoft.com/office/powerpoint/2010/main" val="2393684347"/>
              </p:ext>
            </p:extLst>
          </p:nvPr>
        </p:nvGraphicFramePr>
        <p:xfrm>
          <a:off x="457200" y="1397000"/>
          <a:ext cx="82296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p:cNvSpPr txBox="1"/>
          <p:nvPr/>
        </p:nvSpPr>
        <p:spPr>
          <a:xfrm>
            <a:off x="226272" y="245329"/>
            <a:ext cx="5008267" cy="138499"/>
          </a:xfrm>
          <a:prstGeom prst="rect">
            <a:avLst/>
          </a:prstGeom>
          <a:noFill/>
        </p:spPr>
        <p:txBody>
          <a:bodyPr wrap="square" bIns="0" rtlCol="0" anchor="b" anchorCtr="0">
            <a:spAutoFit/>
          </a:bodyPr>
          <a:lstStyle>
            <a:defPPr>
              <a:defRPr lang="en-US"/>
            </a:defPPr>
            <a:lvl1pPr>
              <a:defRPr sz="600" b="1" cap="all">
                <a:solidFill>
                  <a:srgbClr val="595959"/>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Closer Look – Investment Areas</a:t>
            </a:r>
          </a:p>
        </p:txBody>
      </p:sp>
    </p:spTree>
    <p:extLst>
      <p:ext uri="{BB962C8B-B14F-4D97-AF65-F5344CB8AC3E}">
        <p14:creationId xmlns:p14="http://schemas.microsoft.com/office/powerpoint/2010/main" val="6295897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02037" y="2573655"/>
            <a:ext cx="8313515" cy="1868805"/>
            <a:chOff x="402037" y="2238375"/>
            <a:chExt cx="8313515" cy="1868805"/>
          </a:xfrm>
        </p:grpSpPr>
        <p:sp>
          <p:nvSpPr>
            <p:cNvPr id="13" name="Rectangle 12"/>
            <p:cNvSpPr/>
            <p:nvPr/>
          </p:nvSpPr>
          <p:spPr>
            <a:xfrm>
              <a:off x="877248" y="2466975"/>
              <a:ext cx="3474720" cy="182880"/>
            </a:xfrm>
            <a:prstGeom prst="rect">
              <a:avLst/>
            </a:prstGeom>
            <a:pattFill prst="dkUpDiag">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Verdana" panose="020B0604030504040204" pitchFamily="34" charset="0"/>
              </a:endParaRPr>
            </a:p>
          </p:txBody>
        </p:sp>
        <p:sp>
          <p:nvSpPr>
            <p:cNvPr id="3" name="Rectangle 2"/>
            <p:cNvSpPr/>
            <p:nvPr/>
          </p:nvSpPr>
          <p:spPr>
            <a:xfrm>
              <a:off x="877248" y="2238375"/>
              <a:ext cx="3474720" cy="182880"/>
            </a:xfrm>
            <a:prstGeom prst="rect">
              <a:avLst/>
            </a:prstGeom>
            <a:pattFill prst="dkUpDiag">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Verdana" panose="020B0604030504040204" pitchFamily="34" charset="0"/>
              </a:endParaRPr>
            </a:p>
          </p:txBody>
        </p:sp>
        <p:cxnSp>
          <p:nvCxnSpPr>
            <p:cNvPr id="14" name="Straight Connector 13"/>
            <p:cNvCxnSpPr/>
            <p:nvPr/>
          </p:nvCxnSpPr>
          <p:spPr>
            <a:xfrm>
              <a:off x="402037" y="2682240"/>
              <a:ext cx="8313515" cy="0"/>
            </a:xfrm>
            <a:prstGeom prst="line">
              <a:avLst/>
            </a:prstGeom>
            <a:ln w="3175">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02037" y="4107180"/>
              <a:ext cx="8313515" cy="0"/>
            </a:xfrm>
            <a:prstGeom prst="line">
              <a:avLst/>
            </a:prstGeom>
            <a:ln w="3175">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327872" y="691135"/>
            <a:ext cx="8686800" cy="369332"/>
          </a:xfrm>
        </p:spPr>
        <p:txBody>
          <a:bodyPr>
            <a:noAutofit/>
          </a:bodyPr>
          <a:lstStyle/>
          <a:p>
            <a:r>
              <a:rPr lang="en-US" dirty="0" smtClean="0"/>
              <a:t>Corporates also prioritize “upward management” investments</a:t>
            </a:r>
            <a:endParaRPr lang="en-US" dirty="0"/>
          </a:p>
        </p:txBody>
      </p:sp>
      <p:sp>
        <p:nvSpPr>
          <p:cNvPr id="8" name="Text Placeholder 18"/>
          <p:cNvSpPr txBox="1">
            <a:spLocks/>
          </p:cNvSpPr>
          <p:nvPr/>
        </p:nvSpPr>
        <p:spPr bwMode="auto">
          <a:xfrm>
            <a:off x="404808" y="6422607"/>
            <a:ext cx="7413630"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dirty="0">
                <a:latin typeface="Georgia"/>
                <a:cs typeface="Georgia"/>
              </a:rPr>
              <a:t>Source: </a:t>
            </a:r>
            <a:r>
              <a:rPr lang="en-US" sz="700" dirty="0" smtClean="0">
                <a:latin typeface="Georgia"/>
                <a:cs typeface="Georgia"/>
              </a:rPr>
              <a:t>Government Affairs Resource Benchmarking </a:t>
            </a:r>
            <a:r>
              <a:rPr lang="en-US" sz="700" dirty="0">
                <a:latin typeface="Georgia"/>
                <a:cs typeface="Georgia"/>
              </a:rPr>
              <a:t>2017; National Journal research and analysis.</a:t>
            </a:r>
          </a:p>
        </p:txBody>
      </p:sp>
      <p:sp>
        <p:nvSpPr>
          <p:cNvPr id="9" name="Text Placeholder 18"/>
          <p:cNvSpPr txBox="1">
            <a:spLocks/>
          </p:cNvSpPr>
          <p:nvPr/>
        </p:nvSpPr>
        <p:spPr bwMode="auto">
          <a:xfrm>
            <a:off x="404808" y="6432767"/>
            <a:ext cx="7413630"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spcAft>
                <a:spcPts val="600"/>
              </a:spcAft>
              <a:buNone/>
              <a:defRPr/>
            </a:pPr>
            <a:endParaRPr lang="en-US" sz="700" dirty="0">
              <a:latin typeface="Georgia"/>
              <a:cs typeface="Georgia"/>
            </a:endParaRPr>
          </a:p>
          <a:p>
            <a:pPr marL="0" indent="0">
              <a:lnSpc>
                <a:spcPct val="110000"/>
              </a:lnSpc>
              <a:spcBef>
                <a:spcPts val="0"/>
              </a:spcBef>
              <a:spcAft>
                <a:spcPts val="600"/>
              </a:spcAft>
              <a:buNone/>
              <a:defRPr/>
            </a:pPr>
            <a:r>
              <a:rPr lang="en-US" sz="700" dirty="0">
                <a:latin typeface="Georgia"/>
                <a:cs typeface="Georgia"/>
              </a:rPr>
              <a:t>© National Journal 2017</a:t>
            </a:r>
          </a:p>
        </p:txBody>
      </p:sp>
      <p:pic>
        <p:nvPicPr>
          <p:cNvPr id="10" name="Picture 9" descr="Logo-NJ-leadership_council.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5983" y="156463"/>
            <a:ext cx="2263332" cy="347386"/>
          </a:xfrm>
          <a:prstGeom prst="rect">
            <a:avLst/>
          </a:prstGeom>
        </p:spPr>
      </p:pic>
      <p:sp>
        <p:nvSpPr>
          <p:cNvPr id="25" name="Rectangle 24"/>
          <p:cNvSpPr>
            <a:spLocks noChangeArrowheads="1"/>
          </p:cNvSpPr>
          <p:nvPr/>
        </p:nvSpPr>
        <p:spPr bwMode="auto">
          <a:xfrm>
            <a:off x="327872" y="1053011"/>
            <a:ext cx="8229600" cy="246221"/>
          </a:xfrm>
          <a:prstGeom prst="rect">
            <a:avLst/>
          </a:prstGeom>
          <a:noFill/>
          <a:ln>
            <a:noFill/>
          </a:ln>
          <a:extLst/>
        </p:spPr>
        <p:txBody>
          <a:bodyPr>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buFontTx/>
              <a:buNone/>
              <a:defRPr/>
            </a:pPr>
            <a:r>
              <a:rPr lang="en-US" altLang="en-US" sz="1000" b="1" dirty="0" smtClean="0">
                <a:solidFill>
                  <a:srgbClr val="8D744B"/>
                </a:solidFill>
              </a:rPr>
              <a:t>Top investment areas focus on brand building, extending organizational reach and demonstrating value</a:t>
            </a:r>
            <a:endParaRPr lang="en-US" altLang="en-US" sz="1000" b="1" dirty="0">
              <a:solidFill>
                <a:srgbClr val="8D744B"/>
              </a:solidFill>
            </a:endParaRPr>
          </a:p>
        </p:txBody>
      </p:sp>
      <p:sp>
        <p:nvSpPr>
          <p:cNvPr id="26" name="TextBox 25"/>
          <p:cNvSpPr txBox="1"/>
          <p:nvPr/>
        </p:nvSpPr>
        <p:spPr>
          <a:xfrm>
            <a:off x="8763000" y="6581775"/>
            <a:ext cx="242374" cy="215444"/>
          </a:xfrm>
          <a:prstGeom prst="rect">
            <a:avLst/>
          </a:prstGeom>
          <a:noFill/>
        </p:spPr>
        <p:txBody>
          <a:bodyPr wrap="none">
            <a:spAutoFit/>
          </a:bodyPr>
          <a:lstStyle/>
          <a:p>
            <a:pPr>
              <a:defRPr/>
            </a:pPr>
            <a:fld id="{CDD1FD3D-EC92-964C-83BE-0FE51D50B3C5}" type="slidenum">
              <a:rPr lang="en-US" sz="800">
                <a:solidFill>
                  <a:schemeClr val="tx1">
                    <a:lumMod val="50000"/>
                    <a:lumOff val="50000"/>
                  </a:schemeClr>
                </a:solidFill>
                <a:latin typeface="Georgia" panose="02040502050405020303" pitchFamily="18" charset="0"/>
                <a:cs typeface="Arial" charset="0"/>
              </a:rPr>
              <a:pPr>
                <a:defRPr/>
              </a:pPr>
              <a:t>34</a:t>
            </a:fld>
            <a:endParaRPr lang="en-US" sz="800" dirty="0">
              <a:solidFill>
                <a:schemeClr val="tx1">
                  <a:lumMod val="50000"/>
                  <a:lumOff val="50000"/>
                </a:schemeClr>
              </a:solidFill>
              <a:latin typeface="Georgia" panose="02040502050405020303" pitchFamily="18" charset="0"/>
              <a:cs typeface="Arial" charset="0"/>
            </a:endParaRPr>
          </a:p>
        </p:txBody>
      </p:sp>
      <p:graphicFrame>
        <p:nvGraphicFramePr>
          <p:cNvPr id="4" name="Chart 3"/>
          <p:cNvGraphicFramePr/>
          <p:nvPr>
            <p:extLst>
              <p:ext uri="{D42A27DB-BD31-4B8C-83A1-F6EECF244321}">
                <p14:modId xmlns:p14="http://schemas.microsoft.com/office/powerpoint/2010/main" val="2512140530"/>
              </p:ext>
            </p:extLst>
          </p:nvPr>
        </p:nvGraphicFramePr>
        <p:xfrm>
          <a:off x="457200" y="1397000"/>
          <a:ext cx="82296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17"/>
          <p:cNvSpPr txBox="1"/>
          <p:nvPr/>
        </p:nvSpPr>
        <p:spPr>
          <a:xfrm>
            <a:off x="226272" y="245329"/>
            <a:ext cx="5008267" cy="138499"/>
          </a:xfrm>
          <a:prstGeom prst="rect">
            <a:avLst/>
          </a:prstGeom>
          <a:noFill/>
        </p:spPr>
        <p:txBody>
          <a:bodyPr wrap="square" bIns="0" rtlCol="0" anchor="b" anchorCtr="0">
            <a:spAutoFit/>
          </a:bodyPr>
          <a:lstStyle>
            <a:defPPr>
              <a:defRPr lang="en-US"/>
            </a:defPPr>
            <a:lvl1pPr>
              <a:defRPr sz="600" b="1" cap="all">
                <a:solidFill>
                  <a:srgbClr val="595959"/>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Closer Look – Investment Areas</a:t>
            </a:r>
          </a:p>
        </p:txBody>
      </p:sp>
    </p:spTree>
    <p:extLst>
      <p:ext uri="{BB962C8B-B14F-4D97-AF65-F5344CB8AC3E}">
        <p14:creationId xmlns:p14="http://schemas.microsoft.com/office/powerpoint/2010/main" val="35797227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49681" y="4889500"/>
            <a:ext cx="2514600" cy="457200"/>
          </a:xfrm>
          <a:prstGeom prst="rect">
            <a:avLst/>
          </a:prstGeom>
          <a:pattFill prst="dkUpDiag">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Verdana" panose="020B0604030504040204" pitchFamily="34" charset="0"/>
            </a:endParaRPr>
          </a:p>
        </p:txBody>
      </p:sp>
      <p:sp>
        <p:nvSpPr>
          <p:cNvPr id="36" name="Rectangle 35"/>
          <p:cNvSpPr/>
          <p:nvPr/>
        </p:nvSpPr>
        <p:spPr>
          <a:xfrm>
            <a:off x="449681" y="3973253"/>
            <a:ext cx="2514600" cy="457200"/>
          </a:xfrm>
          <a:prstGeom prst="rect">
            <a:avLst/>
          </a:prstGeom>
          <a:pattFill prst="dkUpDiag">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Verdana" panose="020B0604030504040204" pitchFamily="34" charset="0"/>
            </a:endParaRPr>
          </a:p>
        </p:txBody>
      </p:sp>
      <p:sp>
        <p:nvSpPr>
          <p:cNvPr id="34" name="Rectangle 33"/>
          <p:cNvSpPr/>
          <p:nvPr/>
        </p:nvSpPr>
        <p:spPr>
          <a:xfrm>
            <a:off x="4837978" y="3067165"/>
            <a:ext cx="2514600" cy="457200"/>
          </a:xfrm>
          <a:prstGeom prst="rect">
            <a:avLst/>
          </a:prstGeom>
          <a:pattFill prst="dkUpDiag">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Verdana" panose="020B0604030504040204" pitchFamily="34" charset="0"/>
            </a:endParaRPr>
          </a:p>
        </p:txBody>
      </p:sp>
      <p:sp>
        <p:nvSpPr>
          <p:cNvPr id="35" name="Rectangle 34"/>
          <p:cNvSpPr/>
          <p:nvPr/>
        </p:nvSpPr>
        <p:spPr>
          <a:xfrm>
            <a:off x="4837978" y="3973253"/>
            <a:ext cx="2514600" cy="457200"/>
          </a:xfrm>
          <a:prstGeom prst="rect">
            <a:avLst/>
          </a:prstGeom>
          <a:pattFill prst="dkUpDiag">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Verdana" panose="020B0604030504040204" pitchFamily="34" charset="0"/>
            </a:endParaRPr>
          </a:p>
        </p:txBody>
      </p:sp>
      <p:sp>
        <p:nvSpPr>
          <p:cNvPr id="2" name="Title 1"/>
          <p:cNvSpPr>
            <a:spLocks noGrp="1"/>
          </p:cNvSpPr>
          <p:nvPr>
            <p:ph type="ctrTitle"/>
          </p:nvPr>
        </p:nvSpPr>
        <p:spPr>
          <a:xfrm>
            <a:off x="327872" y="691135"/>
            <a:ext cx="8689128" cy="369332"/>
          </a:xfrm>
        </p:spPr>
        <p:txBody>
          <a:bodyPr>
            <a:noAutofit/>
          </a:bodyPr>
          <a:lstStyle/>
          <a:p>
            <a:r>
              <a:rPr lang="en-US" dirty="0" smtClean="0"/>
              <a:t>Drill-down into anticipated investments</a:t>
            </a:r>
            <a:endParaRPr lang="en-US" dirty="0"/>
          </a:p>
        </p:txBody>
      </p:sp>
      <p:sp>
        <p:nvSpPr>
          <p:cNvPr id="8" name="Text Placeholder 18"/>
          <p:cNvSpPr txBox="1">
            <a:spLocks/>
          </p:cNvSpPr>
          <p:nvPr/>
        </p:nvSpPr>
        <p:spPr bwMode="auto">
          <a:xfrm>
            <a:off x="404808" y="6422607"/>
            <a:ext cx="7413630"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dirty="0">
                <a:latin typeface="Georgia"/>
                <a:cs typeface="Georgia"/>
              </a:rPr>
              <a:t>Source: </a:t>
            </a:r>
            <a:r>
              <a:rPr lang="en-US" sz="700" dirty="0" smtClean="0">
                <a:latin typeface="Georgia"/>
                <a:cs typeface="Georgia"/>
              </a:rPr>
              <a:t>Government Affairs Resource Benchmarking </a:t>
            </a:r>
            <a:r>
              <a:rPr lang="en-US" sz="700" dirty="0">
                <a:latin typeface="Georgia"/>
                <a:cs typeface="Georgia"/>
              </a:rPr>
              <a:t>2017; National Journal research and analysis.</a:t>
            </a:r>
          </a:p>
        </p:txBody>
      </p:sp>
      <p:sp>
        <p:nvSpPr>
          <p:cNvPr id="9" name="Text Placeholder 18"/>
          <p:cNvSpPr txBox="1">
            <a:spLocks/>
          </p:cNvSpPr>
          <p:nvPr/>
        </p:nvSpPr>
        <p:spPr bwMode="auto">
          <a:xfrm>
            <a:off x="404808" y="6432767"/>
            <a:ext cx="7413630"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spcAft>
                <a:spcPts val="600"/>
              </a:spcAft>
              <a:buNone/>
              <a:defRPr/>
            </a:pPr>
            <a:endParaRPr lang="en-US" sz="700" dirty="0">
              <a:latin typeface="Georgia"/>
              <a:cs typeface="Georgia"/>
            </a:endParaRPr>
          </a:p>
          <a:p>
            <a:pPr marL="0" indent="0">
              <a:lnSpc>
                <a:spcPct val="110000"/>
              </a:lnSpc>
              <a:spcBef>
                <a:spcPts val="0"/>
              </a:spcBef>
              <a:spcAft>
                <a:spcPts val="600"/>
              </a:spcAft>
              <a:buNone/>
              <a:defRPr/>
            </a:pPr>
            <a:r>
              <a:rPr lang="en-US" sz="700" dirty="0">
                <a:latin typeface="Georgia"/>
                <a:cs typeface="Georgia"/>
              </a:rPr>
              <a:t>© National Journal 2017</a:t>
            </a:r>
          </a:p>
        </p:txBody>
      </p:sp>
      <p:pic>
        <p:nvPicPr>
          <p:cNvPr id="10" name="Picture 9" descr="Logo-NJ-leadership_council.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5983" y="156463"/>
            <a:ext cx="2263332" cy="347386"/>
          </a:xfrm>
          <a:prstGeom prst="rect">
            <a:avLst/>
          </a:prstGeom>
        </p:spPr>
      </p:pic>
      <p:sp>
        <p:nvSpPr>
          <p:cNvPr id="3" name="TextBox 2"/>
          <p:cNvSpPr txBox="1"/>
          <p:nvPr/>
        </p:nvSpPr>
        <p:spPr>
          <a:xfrm>
            <a:off x="685800" y="1740665"/>
            <a:ext cx="3405411" cy="276999"/>
          </a:xfrm>
          <a:prstGeom prst="rect">
            <a:avLst/>
          </a:prstGeom>
          <a:noFill/>
        </p:spPr>
        <p:txBody>
          <a:bodyPr wrap="square" rtlCol="0">
            <a:spAutoFit/>
          </a:bodyPr>
          <a:lstStyle/>
          <a:p>
            <a:r>
              <a:rPr lang="en-US" sz="1200" b="1" dirty="0" smtClean="0">
                <a:latin typeface="Georgia" panose="02040502050405020303" pitchFamily="18" charset="0"/>
              </a:rPr>
              <a:t>Top 5 Areas of Projected Investment</a:t>
            </a:r>
            <a:endParaRPr lang="en-US" sz="1200" b="1" dirty="0">
              <a:latin typeface="Georgia" panose="02040502050405020303" pitchFamily="18" charset="0"/>
            </a:endParaRPr>
          </a:p>
        </p:txBody>
      </p:sp>
      <p:sp>
        <p:nvSpPr>
          <p:cNvPr id="12" name="TextBox 11"/>
          <p:cNvSpPr txBox="1"/>
          <p:nvPr/>
        </p:nvSpPr>
        <p:spPr>
          <a:xfrm>
            <a:off x="685800" y="2109997"/>
            <a:ext cx="3161841" cy="230832"/>
          </a:xfrm>
          <a:prstGeom prst="rect">
            <a:avLst/>
          </a:prstGeom>
          <a:noFill/>
        </p:spPr>
        <p:txBody>
          <a:bodyPr wrap="square" rtlCol="0">
            <a:spAutoFit/>
          </a:bodyPr>
          <a:lstStyle/>
          <a:p>
            <a:r>
              <a:rPr lang="en-US" sz="90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ASSOCIATIONS’ TOP 5 PROJECTED INVESTMENTS</a:t>
            </a:r>
            <a:endParaRPr lang="en-US" sz="9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4" name="TextBox 13"/>
          <p:cNvSpPr txBox="1"/>
          <p:nvPr/>
        </p:nvSpPr>
        <p:spPr>
          <a:xfrm>
            <a:off x="4937760" y="2100058"/>
            <a:ext cx="3161841" cy="230832"/>
          </a:xfrm>
          <a:prstGeom prst="rect">
            <a:avLst/>
          </a:prstGeom>
          <a:noFill/>
        </p:spPr>
        <p:txBody>
          <a:bodyPr wrap="square" rtlCol="0">
            <a:spAutoFit/>
          </a:bodyPr>
          <a:lstStyle/>
          <a:p>
            <a:r>
              <a:rPr lang="en-US" sz="90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CORPORATIONS’ TOP 5 PROJECTED INVESTMENTS</a:t>
            </a:r>
            <a:endParaRPr lang="en-US" sz="9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25" name="Rectangle 24"/>
          <p:cNvSpPr>
            <a:spLocks noChangeArrowheads="1"/>
          </p:cNvSpPr>
          <p:nvPr/>
        </p:nvSpPr>
        <p:spPr bwMode="auto">
          <a:xfrm>
            <a:off x="327872" y="1053011"/>
            <a:ext cx="8229600" cy="246221"/>
          </a:xfrm>
          <a:prstGeom prst="rect">
            <a:avLst/>
          </a:prstGeom>
          <a:noFill/>
          <a:ln>
            <a:noFill/>
          </a:ln>
          <a:extLst/>
        </p:spPr>
        <p:txBody>
          <a:bodyPr>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buFontTx/>
              <a:buNone/>
              <a:defRPr/>
            </a:pPr>
            <a:r>
              <a:rPr lang="en-US" altLang="en-US" sz="1000" b="1" dirty="0" smtClean="0">
                <a:solidFill>
                  <a:srgbClr val="8D744B"/>
                </a:solidFill>
              </a:rPr>
              <a:t>Associations focus on “external” investments, corporations maintain “internal” focus; share 2 of 5 priority investments</a:t>
            </a:r>
            <a:endParaRPr lang="en-US" altLang="en-US" sz="1000" b="1" dirty="0">
              <a:solidFill>
                <a:srgbClr val="8D744B"/>
              </a:solidFill>
            </a:endParaRPr>
          </a:p>
        </p:txBody>
      </p:sp>
      <p:sp>
        <p:nvSpPr>
          <p:cNvPr id="26" name="TextBox 25"/>
          <p:cNvSpPr txBox="1"/>
          <p:nvPr/>
        </p:nvSpPr>
        <p:spPr>
          <a:xfrm>
            <a:off x="8763000" y="6581775"/>
            <a:ext cx="242374" cy="215444"/>
          </a:xfrm>
          <a:prstGeom prst="rect">
            <a:avLst/>
          </a:prstGeom>
          <a:noFill/>
        </p:spPr>
        <p:txBody>
          <a:bodyPr wrap="none">
            <a:spAutoFit/>
          </a:bodyPr>
          <a:lstStyle/>
          <a:p>
            <a:pPr>
              <a:defRPr/>
            </a:pPr>
            <a:fld id="{CDD1FD3D-EC92-964C-83BE-0FE51D50B3C5}" type="slidenum">
              <a:rPr lang="en-US" sz="800">
                <a:solidFill>
                  <a:schemeClr val="tx1">
                    <a:lumMod val="50000"/>
                    <a:lumOff val="50000"/>
                  </a:schemeClr>
                </a:solidFill>
                <a:latin typeface="Georgia" panose="02040502050405020303" pitchFamily="18" charset="0"/>
                <a:cs typeface="Arial" charset="0"/>
              </a:rPr>
              <a:pPr>
                <a:defRPr/>
              </a:pPr>
              <a:t>35</a:t>
            </a:fld>
            <a:endParaRPr lang="en-US" sz="800" dirty="0">
              <a:solidFill>
                <a:schemeClr val="tx1">
                  <a:lumMod val="50000"/>
                  <a:lumOff val="50000"/>
                </a:schemeClr>
              </a:solidFill>
              <a:latin typeface="Georgia" panose="02040502050405020303" pitchFamily="18" charset="0"/>
              <a:cs typeface="Arial" charset="0"/>
            </a:endParaRPr>
          </a:p>
        </p:txBody>
      </p:sp>
      <p:graphicFrame>
        <p:nvGraphicFramePr>
          <p:cNvPr id="30" name="Table 29"/>
          <p:cNvGraphicFramePr>
            <a:graphicFrameLocks noGrp="1"/>
          </p:cNvGraphicFramePr>
          <p:nvPr>
            <p:extLst>
              <p:ext uri="{D42A27DB-BD31-4B8C-83A1-F6EECF244321}">
                <p14:modId xmlns:p14="http://schemas.microsoft.com/office/powerpoint/2010/main" val="1239098974"/>
              </p:ext>
            </p:extLst>
          </p:nvPr>
        </p:nvGraphicFramePr>
        <p:xfrm>
          <a:off x="457200" y="2605541"/>
          <a:ext cx="3903088" cy="2743200"/>
        </p:xfrm>
        <a:graphic>
          <a:graphicData uri="http://schemas.openxmlformats.org/drawingml/2006/table">
            <a:tbl>
              <a:tblPr/>
              <a:tblGrid>
                <a:gridCol w="448688">
                  <a:extLst>
                    <a:ext uri="{9D8B030D-6E8A-4147-A177-3AD203B41FA5}">
                      <a16:colId xmlns="" xmlns:a16="http://schemas.microsoft.com/office/drawing/2014/main" val="20003"/>
                    </a:ext>
                  </a:extLst>
                </a:gridCol>
                <a:gridCol w="2057400">
                  <a:extLst>
                    <a:ext uri="{9D8B030D-6E8A-4147-A177-3AD203B41FA5}">
                      <a16:colId xmlns="" xmlns:a16="http://schemas.microsoft.com/office/drawing/2014/main" val="20000"/>
                    </a:ext>
                  </a:extLst>
                </a:gridCol>
                <a:gridCol w="116840">
                  <a:extLst>
                    <a:ext uri="{9D8B030D-6E8A-4147-A177-3AD203B41FA5}">
                      <a16:colId xmlns="" xmlns:a16="http://schemas.microsoft.com/office/drawing/2014/main" val="20001"/>
                    </a:ext>
                  </a:extLst>
                </a:gridCol>
                <a:gridCol w="1280160">
                  <a:extLst>
                    <a:ext uri="{9D8B030D-6E8A-4147-A177-3AD203B41FA5}">
                      <a16:colId xmlns="" xmlns:a16="http://schemas.microsoft.com/office/drawing/2014/main" val="20002"/>
                    </a:ext>
                  </a:extLst>
                </a:gridCol>
              </a:tblGrid>
              <a:tr h="457200">
                <a:tc gridSpan="2">
                  <a:txBody>
                    <a:bodyPr/>
                    <a:lstStyle/>
                    <a:p>
                      <a:pPr marL="58738" indent="0" algn="l" fontAlgn="ctr"/>
                      <a:r>
                        <a:rPr lang="en-US" sz="1000" b="1" i="0" u="none" strike="noStrike" dirty="0" smtClean="0">
                          <a:solidFill>
                            <a:srgbClr val="000000"/>
                          </a:solidFill>
                          <a:effectLst/>
                          <a:latin typeface="Georgia"/>
                        </a:rPr>
                        <a:t>Top 5 Areas of Investment </a:t>
                      </a:r>
                      <a:br>
                        <a:rPr lang="en-US" sz="1000" b="1" i="0" u="none" strike="noStrike" dirty="0" smtClean="0">
                          <a:solidFill>
                            <a:srgbClr val="000000"/>
                          </a:solidFill>
                          <a:effectLst/>
                          <a:latin typeface="Georgia"/>
                        </a:rPr>
                      </a:br>
                      <a:r>
                        <a:rPr lang="en-US" sz="1000" b="1" i="0" u="none" strike="noStrike" dirty="0" smtClean="0">
                          <a:solidFill>
                            <a:srgbClr val="000000"/>
                          </a:solidFill>
                          <a:effectLst/>
                          <a:latin typeface="Georgia"/>
                        </a:rPr>
                        <a:t>Over the Next Three Years</a:t>
                      </a:r>
                      <a:endParaRPr lang="en-US" sz="1000" b="1" i="0" u="none" strike="noStrike" dirty="0">
                        <a:solidFill>
                          <a:srgbClr val="000000"/>
                        </a:solidFill>
                        <a:effectLst/>
                        <a:latin typeface="Georgia"/>
                      </a:endParaRP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pPr marL="58738" indent="0" algn="l" fontAlgn="ctr"/>
                      <a:endParaRPr lang="en-US" sz="1000" b="1" i="0" u="none" strike="noStrike" dirty="0">
                        <a:solidFill>
                          <a:srgbClr val="000000"/>
                        </a:solidFill>
                        <a:effectLst/>
                        <a:latin typeface="Georgia"/>
                      </a:endParaRPr>
                    </a:p>
                  </a:txBody>
                  <a:tcPr marL="45720" marR="45720" marT="0" marB="0" anchor="ctr">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endParaRPr lang="en-US" sz="100" b="1" i="0" u="none" strike="noStrike" dirty="0">
                        <a:solidFill>
                          <a:srgbClr val="000000"/>
                        </a:solidFill>
                        <a:effectLst/>
                        <a:latin typeface="Georgia" panose="02040502050405020303" pitchFamily="18" charset="0"/>
                      </a:endParaRP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n-US" sz="1000" b="1" i="0" u="none" strike="noStrike" dirty="0" smtClean="0">
                          <a:solidFill>
                            <a:schemeClr val="bg1"/>
                          </a:solidFill>
                          <a:effectLst/>
                          <a:latin typeface="Georgia"/>
                        </a:rPr>
                        <a:t>% of Association</a:t>
                      </a:r>
                    </a:p>
                    <a:p>
                      <a:pPr algn="ctr" fontAlgn="ctr"/>
                      <a:r>
                        <a:rPr lang="en-US" sz="1000" b="1" i="0" u="none" strike="noStrike" dirty="0" smtClean="0">
                          <a:solidFill>
                            <a:schemeClr val="bg1"/>
                          </a:solidFill>
                          <a:effectLst/>
                          <a:latin typeface="Georgia"/>
                        </a:rPr>
                        <a:t>Respondents </a:t>
                      </a:r>
                      <a:endParaRPr lang="en-US" sz="1000" b="1" i="0" u="none" strike="noStrike" dirty="0">
                        <a:solidFill>
                          <a:schemeClr val="bg1"/>
                        </a:solidFill>
                        <a:effectLst/>
                        <a:latin typeface="Georgia"/>
                      </a:endParaRP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17CA8"/>
                    </a:solidFill>
                  </a:tcPr>
                </a:tc>
                <a:extLst>
                  <a:ext uri="{0D108BD9-81ED-4DB2-BD59-A6C34878D82A}">
                    <a16:rowId xmlns="" xmlns:a16="http://schemas.microsoft.com/office/drawing/2014/main" val="10000"/>
                  </a:ext>
                </a:extLst>
              </a:tr>
              <a:tr h="457200">
                <a:tc>
                  <a:txBody>
                    <a:bodyPr/>
                    <a:lstStyle/>
                    <a:p>
                      <a:pPr marL="58738" indent="0" algn="l" fontAlgn="ctr"/>
                      <a:endParaRPr lang="en-US" sz="900" b="0" i="0" u="none" strike="noStrike" dirty="0">
                        <a:solidFill>
                          <a:srgbClr val="000000"/>
                        </a:solidFill>
                        <a:effectLst/>
                        <a:latin typeface="Verdana"/>
                      </a:endParaRPr>
                    </a:p>
                  </a:txBody>
                  <a:tcPr marL="45720" marR="45720" marT="0" marB="0" anchor="ctr">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58738" indent="0" algn="l" fontAlgn="ctr"/>
                      <a:r>
                        <a:rPr lang="en-US" sz="900" b="0" i="0" u="none" strike="noStrike" dirty="0" smtClean="0">
                          <a:solidFill>
                            <a:srgbClr val="000000"/>
                          </a:solidFill>
                          <a:effectLst/>
                          <a:latin typeface="Verdana"/>
                        </a:rPr>
                        <a:t>Pursuing Grassroots or </a:t>
                      </a:r>
                      <a:br>
                        <a:rPr lang="en-US" sz="900" b="0" i="0" u="none" strike="noStrike" dirty="0" smtClean="0">
                          <a:solidFill>
                            <a:srgbClr val="000000"/>
                          </a:solidFill>
                          <a:effectLst/>
                          <a:latin typeface="Verdana"/>
                        </a:rPr>
                      </a:br>
                      <a:r>
                        <a:rPr lang="en-US" sz="900" b="0" i="0" u="none" strike="noStrike" dirty="0" smtClean="0">
                          <a:solidFill>
                            <a:srgbClr val="000000"/>
                          </a:solidFill>
                          <a:effectLst/>
                          <a:latin typeface="Verdana"/>
                        </a:rPr>
                        <a:t>Grasstops Advocacy </a:t>
                      </a:r>
                      <a:endParaRPr lang="en-US" sz="900" b="0" i="0" u="none" strike="noStrike" dirty="0">
                        <a:solidFill>
                          <a:srgbClr val="000000"/>
                        </a:solidFill>
                        <a:effectLst/>
                        <a:latin typeface="Verdana"/>
                      </a:endParaRPr>
                    </a:p>
                  </a:txBody>
                  <a:tcPr marL="45720" marR="45720" marT="0" marB="0" anchor="ctr">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endParaRPr lang="en-US" sz="100" b="0" i="0" u="none" strike="noStrike" dirty="0">
                        <a:solidFill>
                          <a:schemeClr val="bg1"/>
                        </a:solidFill>
                        <a:effectLst/>
                        <a:latin typeface="Georgia" panose="02040502050405020303" pitchFamily="18" charset="0"/>
                      </a:endParaRP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ctr" fontAlgn="ctr"/>
                      <a:r>
                        <a:rPr lang="en-US" sz="900" b="0" i="0" u="none" strike="noStrike" dirty="0" smtClean="0">
                          <a:solidFill>
                            <a:schemeClr val="tx1"/>
                          </a:solidFill>
                          <a:effectLst/>
                          <a:latin typeface="Verdana"/>
                        </a:rPr>
                        <a:t>72</a:t>
                      </a:r>
                      <a:r>
                        <a:rPr lang="en-US" sz="900" b="0" i="0" u="none" strike="noStrike" dirty="0">
                          <a:solidFill>
                            <a:schemeClr val="tx1"/>
                          </a:solidFill>
                          <a:effectLst/>
                          <a:latin typeface="Verdana"/>
                        </a:rPr>
                        <a:t>%</a:t>
                      </a:r>
                      <a:endParaRPr lang="en-US" sz="900" b="0" i="0" u="none" strike="noStrike" dirty="0" smtClean="0">
                        <a:solidFill>
                          <a:schemeClr val="tx1"/>
                        </a:solidFill>
                        <a:effectLst/>
                        <a:latin typeface="Verdana"/>
                      </a:endParaRP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1"/>
                  </a:ext>
                </a:extLst>
              </a:tr>
              <a:tr h="457200">
                <a:tc>
                  <a:txBody>
                    <a:bodyPr/>
                    <a:lstStyle/>
                    <a:p>
                      <a:pPr marL="58738" indent="0" algn="l" fontAlgn="ctr"/>
                      <a:endParaRPr lang="en-US" sz="900" b="0" i="0" u="none" strike="noStrike" dirty="0">
                        <a:solidFill>
                          <a:srgbClr val="000000"/>
                        </a:solidFill>
                        <a:effectLst/>
                        <a:latin typeface="Verdana"/>
                      </a:endParaRPr>
                    </a:p>
                  </a:txBody>
                  <a:tcPr marL="45720" marR="45720" marT="0" marB="0" anchor="ctr">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58738" indent="0" algn="l" fontAlgn="ctr"/>
                      <a:r>
                        <a:rPr lang="en-US" sz="900" b="0" i="0" u="none" strike="noStrike" dirty="0" smtClean="0">
                          <a:solidFill>
                            <a:srgbClr val="000000"/>
                          </a:solidFill>
                          <a:effectLst/>
                          <a:latin typeface="Verdana"/>
                        </a:rPr>
                        <a:t>Executive Branch &amp; Regulatory Affairs </a:t>
                      </a:r>
                      <a:endParaRPr lang="en-US" sz="900" b="0" i="0" u="none" strike="noStrike" dirty="0">
                        <a:solidFill>
                          <a:srgbClr val="000000"/>
                        </a:solidFill>
                        <a:effectLst/>
                        <a:latin typeface="Verdana"/>
                      </a:endParaRPr>
                    </a:p>
                  </a:txBody>
                  <a:tcPr marL="45720" marR="45720" marT="0" marB="0" anchor="ctr">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endParaRPr lang="en-US" sz="100" b="0" i="0" u="none" strike="noStrike" dirty="0">
                        <a:solidFill>
                          <a:schemeClr val="bg1"/>
                        </a:solidFill>
                        <a:effectLst/>
                        <a:latin typeface="Georgia" panose="02040502050405020303" pitchFamily="18" charset="0"/>
                      </a:endParaRP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ctr" fontAlgn="ctr"/>
                      <a:r>
                        <a:rPr lang="en-US" sz="900" b="0" i="0" u="none" strike="noStrike" dirty="0" smtClean="0">
                          <a:solidFill>
                            <a:schemeClr val="tx1"/>
                          </a:solidFill>
                          <a:effectLst/>
                          <a:latin typeface="Verdana"/>
                        </a:rPr>
                        <a:t>65%</a:t>
                      </a:r>
                      <a:endParaRPr lang="en-US" sz="900" b="0" i="0" u="none" strike="noStrike" dirty="0">
                        <a:solidFill>
                          <a:schemeClr val="tx1"/>
                        </a:solidFill>
                        <a:effectLst/>
                        <a:latin typeface="Verdana"/>
                      </a:endParaRP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2"/>
                  </a:ext>
                </a:extLst>
              </a:tr>
              <a:tr h="457200">
                <a:tc>
                  <a:txBody>
                    <a:bodyPr/>
                    <a:lstStyle/>
                    <a:p>
                      <a:pPr marL="58738" indent="0" algn="l" fontAlgn="ctr"/>
                      <a:endParaRPr lang="en-US" sz="900" b="0" i="0" u="none" strike="noStrike" dirty="0">
                        <a:solidFill>
                          <a:srgbClr val="000000"/>
                        </a:solidFill>
                        <a:effectLst/>
                        <a:latin typeface="Verdana"/>
                      </a:endParaRPr>
                    </a:p>
                  </a:txBody>
                  <a:tcPr marL="45720" marR="45720" marT="0" marB="0" anchor="ctr">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58738" indent="0" algn="l" fontAlgn="ctr"/>
                      <a:r>
                        <a:rPr lang="en-US" sz="900" b="0" i="0" u="none" strike="noStrike" dirty="0" smtClean="0">
                          <a:solidFill>
                            <a:srgbClr val="000000"/>
                          </a:solidFill>
                          <a:effectLst/>
                          <a:latin typeface="Verdana"/>
                        </a:rPr>
                        <a:t>Employing Social Media / </a:t>
                      </a:r>
                      <a:br>
                        <a:rPr lang="en-US" sz="900" b="0" i="0" u="none" strike="noStrike" dirty="0" smtClean="0">
                          <a:solidFill>
                            <a:srgbClr val="000000"/>
                          </a:solidFill>
                          <a:effectLst/>
                          <a:latin typeface="Verdana"/>
                        </a:rPr>
                      </a:br>
                      <a:r>
                        <a:rPr lang="en-US" sz="900" b="0" i="0" u="none" strike="noStrike" dirty="0" smtClean="0">
                          <a:solidFill>
                            <a:srgbClr val="000000"/>
                          </a:solidFill>
                          <a:effectLst/>
                          <a:latin typeface="Verdana"/>
                        </a:rPr>
                        <a:t>Digital Communications Tools </a:t>
                      </a:r>
                      <a:endParaRPr lang="en-US" sz="900" b="0" i="0" u="none" strike="noStrike" dirty="0">
                        <a:solidFill>
                          <a:srgbClr val="000000"/>
                        </a:solidFill>
                        <a:effectLst/>
                        <a:latin typeface="Verdana"/>
                      </a:endParaRPr>
                    </a:p>
                  </a:txBody>
                  <a:tcPr marL="45720" marR="45720" marT="0" marB="0" anchor="ctr">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endParaRPr lang="en-US" sz="100" b="0" i="0" u="none" strike="noStrike" dirty="0">
                        <a:solidFill>
                          <a:schemeClr val="tx1"/>
                        </a:solidFill>
                        <a:effectLst/>
                        <a:latin typeface="Georgia" panose="02040502050405020303" pitchFamily="18" charset="0"/>
                      </a:endParaRP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n-US" sz="900" b="0" i="0" u="none" strike="noStrike" dirty="0" smtClean="0">
                          <a:solidFill>
                            <a:schemeClr val="tx1"/>
                          </a:solidFill>
                          <a:effectLst/>
                          <a:latin typeface="Verdana"/>
                        </a:rPr>
                        <a:t>63%</a:t>
                      </a:r>
                      <a:endParaRPr lang="en-US" sz="900" b="0" i="0" u="none" strike="noStrike" dirty="0">
                        <a:solidFill>
                          <a:schemeClr val="tx1"/>
                        </a:solidFill>
                        <a:effectLst/>
                        <a:latin typeface="Verdana"/>
                      </a:endParaRP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457200">
                <a:tc>
                  <a:txBody>
                    <a:bodyPr/>
                    <a:lstStyle/>
                    <a:p>
                      <a:pPr marL="58738" indent="0" algn="l" fontAlgn="ctr"/>
                      <a:endParaRPr lang="en-US" sz="900" b="0" i="0" u="none" strike="noStrike" dirty="0">
                        <a:solidFill>
                          <a:srgbClr val="000000"/>
                        </a:solidFill>
                        <a:effectLst/>
                        <a:latin typeface="Verdana"/>
                      </a:endParaRPr>
                    </a:p>
                  </a:txBody>
                  <a:tcPr marL="45720" marR="45720" marT="0" marB="0" anchor="ctr">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58738" indent="0" algn="l" fontAlgn="ctr"/>
                      <a:r>
                        <a:rPr lang="en-US" sz="900" b="0" i="0" u="none" strike="noStrike" dirty="0" smtClean="0">
                          <a:solidFill>
                            <a:srgbClr val="000000"/>
                          </a:solidFill>
                          <a:effectLst/>
                          <a:latin typeface="Verdana"/>
                        </a:rPr>
                        <a:t>Federal Legislative Affairs </a:t>
                      </a:r>
                      <a:endParaRPr lang="en-US" sz="900" b="0" i="0" u="none" strike="noStrike" dirty="0">
                        <a:solidFill>
                          <a:srgbClr val="000000"/>
                        </a:solidFill>
                        <a:effectLst/>
                        <a:latin typeface="Verdana"/>
                      </a:endParaRPr>
                    </a:p>
                  </a:txBody>
                  <a:tcPr marL="45720" marR="45720" marT="0" marB="0" anchor="ctr">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endParaRPr lang="en-US" sz="100" b="0" i="0" u="none" strike="noStrike" dirty="0">
                        <a:solidFill>
                          <a:schemeClr val="bg1"/>
                        </a:solidFill>
                        <a:effectLst/>
                        <a:latin typeface="Georgia" panose="02040502050405020303" pitchFamily="18" charset="0"/>
                      </a:endParaRP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ctr" fontAlgn="ctr"/>
                      <a:r>
                        <a:rPr lang="en-US" sz="900" b="0" i="0" u="none" strike="noStrike" dirty="0" smtClean="0">
                          <a:solidFill>
                            <a:schemeClr val="tx1"/>
                          </a:solidFill>
                          <a:effectLst/>
                          <a:latin typeface="Verdana"/>
                        </a:rPr>
                        <a:t>62%</a:t>
                      </a:r>
                      <a:endParaRPr lang="en-US" sz="900" b="0" i="0" u="none" strike="noStrike" dirty="0">
                        <a:solidFill>
                          <a:schemeClr val="tx1"/>
                        </a:solidFill>
                        <a:effectLst/>
                        <a:latin typeface="Verdana"/>
                      </a:endParaRP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5"/>
                  </a:ext>
                </a:extLst>
              </a:tr>
              <a:tr h="457200">
                <a:tc>
                  <a:txBody>
                    <a:bodyPr/>
                    <a:lstStyle/>
                    <a:p>
                      <a:pPr marL="58738" indent="0" algn="l" fontAlgn="ctr"/>
                      <a:endParaRPr lang="en-US" sz="900" b="0" i="0" u="none" strike="noStrike" dirty="0">
                        <a:solidFill>
                          <a:srgbClr val="000000"/>
                        </a:solidFill>
                        <a:effectLst/>
                        <a:latin typeface="Verdana"/>
                      </a:endParaRPr>
                    </a:p>
                  </a:txBody>
                  <a:tcPr marL="45720" marR="45720" marT="0" marB="0" anchor="ctr">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58738" indent="0" algn="l" fontAlgn="ctr"/>
                      <a:r>
                        <a:rPr lang="en-US" sz="900" b="0" i="0" u="none" strike="noStrike" dirty="0" smtClean="0">
                          <a:solidFill>
                            <a:srgbClr val="000000"/>
                          </a:solidFill>
                          <a:effectLst/>
                          <a:latin typeface="Verdana"/>
                        </a:rPr>
                        <a:t>Building or Managing the Org.'s Reputation in Washington </a:t>
                      </a:r>
                      <a:endParaRPr lang="en-US" sz="900" b="0" i="0" u="none" strike="noStrike" dirty="0">
                        <a:solidFill>
                          <a:srgbClr val="000000"/>
                        </a:solidFill>
                        <a:effectLst/>
                        <a:latin typeface="Verdana"/>
                      </a:endParaRPr>
                    </a:p>
                  </a:txBody>
                  <a:tcPr marL="45720" marR="45720" marT="0" marB="0" anchor="ctr">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endParaRPr lang="en-US" sz="100" b="0" i="0" u="none" strike="noStrike" dirty="0">
                        <a:solidFill>
                          <a:schemeClr val="bg1"/>
                        </a:solidFill>
                        <a:effectLst/>
                        <a:latin typeface="Georgia" panose="02040502050405020303" pitchFamily="18" charset="0"/>
                      </a:endParaRP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ctr" fontAlgn="ctr"/>
                      <a:r>
                        <a:rPr lang="en-US" sz="900" b="0" i="0" u="none" strike="noStrike" dirty="0" smtClean="0">
                          <a:solidFill>
                            <a:schemeClr val="tx1"/>
                          </a:solidFill>
                          <a:effectLst/>
                          <a:latin typeface="Verdana"/>
                        </a:rPr>
                        <a:t>60%</a:t>
                      </a:r>
                      <a:endParaRPr lang="en-US" sz="900" b="0" i="0" u="none" strike="noStrike" dirty="0">
                        <a:solidFill>
                          <a:schemeClr val="tx1"/>
                        </a:solidFill>
                        <a:effectLst/>
                        <a:latin typeface="Verdana"/>
                      </a:endParaRP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4"/>
                  </a:ext>
                </a:extLst>
              </a:tr>
            </a:tbl>
          </a:graphicData>
        </a:graphic>
      </p:graphicFrame>
      <p:graphicFrame>
        <p:nvGraphicFramePr>
          <p:cNvPr id="33" name="Table 32"/>
          <p:cNvGraphicFramePr>
            <a:graphicFrameLocks noGrp="1"/>
          </p:cNvGraphicFramePr>
          <p:nvPr>
            <p:extLst>
              <p:ext uri="{D42A27DB-BD31-4B8C-83A1-F6EECF244321}">
                <p14:modId xmlns:p14="http://schemas.microsoft.com/office/powerpoint/2010/main" val="3074465309"/>
              </p:ext>
            </p:extLst>
          </p:nvPr>
        </p:nvGraphicFramePr>
        <p:xfrm>
          <a:off x="4846320" y="2605541"/>
          <a:ext cx="3903088" cy="2743200"/>
        </p:xfrm>
        <a:graphic>
          <a:graphicData uri="http://schemas.openxmlformats.org/drawingml/2006/table">
            <a:tbl>
              <a:tblPr/>
              <a:tblGrid>
                <a:gridCol w="448688">
                  <a:extLst>
                    <a:ext uri="{9D8B030D-6E8A-4147-A177-3AD203B41FA5}">
                      <a16:colId xmlns="" xmlns:a16="http://schemas.microsoft.com/office/drawing/2014/main" val="20003"/>
                    </a:ext>
                  </a:extLst>
                </a:gridCol>
                <a:gridCol w="2057400">
                  <a:extLst>
                    <a:ext uri="{9D8B030D-6E8A-4147-A177-3AD203B41FA5}">
                      <a16:colId xmlns="" xmlns:a16="http://schemas.microsoft.com/office/drawing/2014/main" val="20000"/>
                    </a:ext>
                  </a:extLst>
                </a:gridCol>
                <a:gridCol w="116840">
                  <a:extLst>
                    <a:ext uri="{9D8B030D-6E8A-4147-A177-3AD203B41FA5}">
                      <a16:colId xmlns="" xmlns:a16="http://schemas.microsoft.com/office/drawing/2014/main" val="20001"/>
                    </a:ext>
                  </a:extLst>
                </a:gridCol>
                <a:gridCol w="1280160">
                  <a:extLst>
                    <a:ext uri="{9D8B030D-6E8A-4147-A177-3AD203B41FA5}">
                      <a16:colId xmlns="" xmlns:a16="http://schemas.microsoft.com/office/drawing/2014/main" val="20002"/>
                    </a:ext>
                  </a:extLst>
                </a:gridCol>
              </a:tblGrid>
              <a:tr h="457200">
                <a:tc gridSpan="2">
                  <a:txBody>
                    <a:bodyPr/>
                    <a:lstStyle/>
                    <a:p>
                      <a:pPr marL="58738" indent="0" algn="l" fontAlgn="ctr"/>
                      <a:r>
                        <a:rPr lang="en-US" sz="1000" b="1" i="0" u="none" strike="noStrike" dirty="0" smtClean="0">
                          <a:solidFill>
                            <a:srgbClr val="000000"/>
                          </a:solidFill>
                          <a:effectLst/>
                          <a:latin typeface="Georgia"/>
                        </a:rPr>
                        <a:t>Top 5 Areas of Investment </a:t>
                      </a:r>
                      <a:br>
                        <a:rPr lang="en-US" sz="1000" b="1" i="0" u="none" strike="noStrike" dirty="0" smtClean="0">
                          <a:solidFill>
                            <a:srgbClr val="000000"/>
                          </a:solidFill>
                          <a:effectLst/>
                          <a:latin typeface="Georgia"/>
                        </a:rPr>
                      </a:br>
                      <a:r>
                        <a:rPr lang="en-US" sz="1000" b="1" i="0" u="none" strike="noStrike" dirty="0" smtClean="0">
                          <a:solidFill>
                            <a:srgbClr val="000000"/>
                          </a:solidFill>
                          <a:effectLst/>
                          <a:latin typeface="Georgia"/>
                        </a:rPr>
                        <a:t>Over the Next Three Years</a:t>
                      </a:r>
                      <a:endParaRPr lang="en-US" sz="1000" b="1" i="0" u="none" strike="noStrike" dirty="0">
                        <a:solidFill>
                          <a:srgbClr val="000000"/>
                        </a:solidFill>
                        <a:effectLst/>
                        <a:latin typeface="Georgia"/>
                      </a:endParaRP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pPr marL="58738" indent="0" algn="l" fontAlgn="ctr"/>
                      <a:endParaRPr lang="en-US" sz="1000" b="1" i="0" u="none" strike="noStrike" dirty="0">
                        <a:solidFill>
                          <a:srgbClr val="000000"/>
                        </a:solidFill>
                        <a:effectLst/>
                        <a:latin typeface="Georgia"/>
                      </a:endParaRPr>
                    </a:p>
                  </a:txBody>
                  <a:tcPr marL="45720" marR="45720" marT="0" marB="0" anchor="ctr">
                    <a:lnL w="12700" cap="flat" cmpd="sng" algn="ctr">
                      <a:no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endParaRPr lang="en-US" sz="100" b="1" i="0" u="none" strike="noStrike" dirty="0">
                        <a:solidFill>
                          <a:srgbClr val="000000"/>
                        </a:solidFill>
                        <a:effectLst/>
                        <a:latin typeface="Georgia" panose="02040502050405020303" pitchFamily="18" charset="0"/>
                      </a:endParaRP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n-US" sz="1000" b="1" i="0" u="none" strike="noStrike" dirty="0" smtClean="0">
                          <a:solidFill>
                            <a:schemeClr val="bg1"/>
                          </a:solidFill>
                          <a:effectLst/>
                          <a:latin typeface="Georgia"/>
                        </a:rPr>
                        <a:t>% of Corporation</a:t>
                      </a:r>
                    </a:p>
                    <a:p>
                      <a:pPr algn="ctr" fontAlgn="ctr"/>
                      <a:r>
                        <a:rPr lang="en-US" sz="1000" b="1" i="0" u="none" strike="noStrike" dirty="0" smtClean="0">
                          <a:solidFill>
                            <a:schemeClr val="bg1"/>
                          </a:solidFill>
                          <a:effectLst/>
                          <a:latin typeface="Georgia"/>
                        </a:rPr>
                        <a:t>Respondents</a:t>
                      </a: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6FB1C7"/>
                    </a:solidFill>
                  </a:tcPr>
                </a:tc>
                <a:extLst>
                  <a:ext uri="{0D108BD9-81ED-4DB2-BD59-A6C34878D82A}">
                    <a16:rowId xmlns="" xmlns:a16="http://schemas.microsoft.com/office/drawing/2014/main" val="10000"/>
                  </a:ext>
                </a:extLst>
              </a:tr>
              <a:tr h="457200">
                <a:tc>
                  <a:txBody>
                    <a:bodyPr/>
                    <a:lstStyle/>
                    <a:p>
                      <a:pPr marL="58738" indent="0" algn="l" fontAlgn="ctr"/>
                      <a:endParaRPr lang="en-US" sz="900" b="0" i="0" u="none" strike="noStrike" dirty="0">
                        <a:solidFill>
                          <a:srgbClr val="000000"/>
                        </a:solidFill>
                        <a:effectLst/>
                        <a:latin typeface="Verdana"/>
                      </a:endParaRPr>
                    </a:p>
                  </a:txBody>
                  <a:tcPr marL="45720" marR="45720" marT="0" marB="0" anchor="ctr">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58738" indent="0" algn="l" fontAlgn="ctr"/>
                      <a:r>
                        <a:rPr lang="en-US" sz="900" b="0" i="0" u="none" strike="noStrike" dirty="0" smtClean="0">
                          <a:solidFill>
                            <a:srgbClr val="000000"/>
                          </a:solidFill>
                          <a:effectLst/>
                          <a:latin typeface="Verdana"/>
                        </a:rPr>
                        <a:t>Building or Managing the Org.'s Reputation in Washington </a:t>
                      </a:r>
                      <a:endParaRPr lang="en-US" sz="900" b="0" i="0" u="none" strike="noStrike" dirty="0">
                        <a:solidFill>
                          <a:srgbClr val="000000"/>
                        </a:solidFill>
                        <a:effectLst/>
                        <a:latin typeface="Verdana"/>
                      </a:endParaRPr>
                    </a:p>
                  </a:txBody>
                  <a:tcPr marL="45720" marR="45720" marT="0" marB="0" anchor="ctr">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endParaRPr lang="en-US" sz="100" b="0" i="0" u="none" strike="noStrike" dirty="0">
                        <a:solidFill>
                          <a:schemeClr val="bg1"/>
                        </a:solidFill>
                        <a:effectLst/>
                        <a:latin typeface="Georgia" panose="02040502050405020303" pitchFamily="18" charset="0"/>
                      </a:endParaRP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ctr" fontAlgn="ctr"/>
                      <a:r>
                        <a:rPr lang="en-US" sz="900" b="0" i="0" u="none" strike="noStrike" dirty="0" smtClean="0">
                          <a:solidFill>
                            <a:schemeClr val="tx1"/>
                          </a:solidFill>
                          <a:effectLst/>
                          <a:latin typeface="Verdana"/>
                        </a:rPr>
                        <a:t>58%</a:t>
                      </a: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1"/>
                  </a:ext>
                </a:extLst>
              </a:tr>
              <a:tr h="457200">
                <a:tc>
                  <a:txBody>
                    <a:bodyPr/>
                    <a:lstStyle/>
                    <a:p>
                      <a:pPr marL="58738" indent="0" algn="l" fontAlgn="ctr"/>
                      <a:endParaRPr lang="en-US" sz="900" b="0" i="0" u="none" strike="noStrike" dirty="0">
                        <a:solidFill>
                          <a:srgbClr val="000000"/>
                        </a:solidFill>
                        <a:effectLst/>
                        <a:latin typeface="Verdana"/>
                      </a:endParaRPr>
                    </a:p>
                  </a:txBody>
                  <a:tcPr marL="45720" marR="45720" marT="0" marB="0" anchor="ctr">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58738" indent="0" algn="l" fontAlgn="ctr"/>
                      <a:r>
                        <a:rPr lang="en-US" sz="900" b="0" i="0" u="none" strike="noStrike" dirty="0" smtClean="0">
                          <a:solidFill>
                            <a:srgbClr val="000000"/>
                          </a:solidFill>
                          <a:effectLst/>
                          <a:latin typeface="Verdana"/>
                        </a:rPr>
                        <a:t>Building Coalitions and Partnerships </a:t>
                      </a:r>
                      <a:endParaRPr lang="en-US" sz="900" b="0" i="0" u="none" strike="noStrike" dirty="0">
                        <a:solidFill>
                          <a:srgbClr val="000000"/>
                        </a:solidFill>
                        <a:effectLst/>
                        <a:latin typeface="Verdana"/>
                      </a:endParaRPr>
                    </a:p>
                  </a:txBody>
                  <a:tcPr marL="45720" marR="45720" marT="0" marB="0" anchor="ctr">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endParaRPr lang="en-US" sz="100" b="0" i="0" u="none" strike="noStrike" dirty="0">
                        <a:solidFill>
                          <a:schemeClr val="bg1"/>
                        </a:solidFill>
                        <a:effectLst/>
                        <a:latin typeface="Georgia" panose="02040502050405020303" pitchFamily="18" charset="0"/>
                      </a:endParaRP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ctr" fontAlgn="ctr"/>
                      <a:r>
                        <a:rPr lang="en-US" sz="900" b="0" i="0" u="none" strike="noStrike" dirty="0" smtClean="0">
                          <a:solidFill>
                            <a:schemeClr val="tx1"/>
                          </a:solidFill>
                          <a:effectLst/>
                          <a:latin typeface="Verdana"/>
                        </a:rPr>
                        <a:t>55%</a:t>
                      </a:r>
                      <a:endParaRPr lang="en-US" sz="900" b="0" i="0" u="none" strike="noStrike" dirty="0">
                        <a:solidFill>
                          <a:schemeClr val="tx1"/>
                        </a:solidFill>
                        <a:effectLst/>
                        <a:latin typeface="Verdana"/>
                      </a:endParaRP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2"/>
                  </a:ext>
                </a:extLst>
              </a:tr>
              <a:tr h="457200">
                <a:tc>
                  <a:txBody>
                    <a:bodyPr/>
                    <a:lstStyle/>
                    <a:p>
                      <a:pPr marL="58738" indent="0" algn="l" fontAlgn="ctr"/>
                      <a:endParaRPr lang="en-US" sz="900" b="0" i="0" u="none" strike="noStrike" dirty="0">
                        <a:solidFill>
                          <a:srgbClr val="000000"/>
                        </a:solidFill>
                        <a:effectLst/>
                        <a:latin typeface="Verdana"/>
                      </a:endParaRPr>
                    </a:p>
                  </a:txBody>
                  <a:tcPr marL="45720" marR="45720" marT="0" marB="0" anchor="ctr">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58738" indent="0" algn="l" fontAlgn="ctr"/>
                      <a:r>
                        <a:rPr lang="en-US" sz="900" b="0" i="0" u="none" strike="noStrike" dirty="0" smtClean="0">
                          <a:solidFill>
                            <a:srgbClr val="000000"/>
                          </a:solidFill>
                          <a:effectLst/>
                          <a:latin typeface="Verdana"/>
                        </a:rPr>
                        <a:t>Employing Social Media / </a:t>
                      </a:r>
                      <a:br>
                        <a:rPr lang="en-US" sz="900" b="0" i="0" u="none" strike="noStrike" dirty="0" smtClean="0">
                          <a:solidFill>
                            <a:srgbClr val="000000"/>
                          </a:solidFill>
                          <a:effectLst/>
                          <a:latin typeface="Verdana"/>
                        </a:rPr>
                      </a:br>
                      <a:r>
                        <a:rPr lang="en-US" sz="900" b="0" i="0" u="none" strike="noStrike" dirty="0" smtClean="0">
                          <a:solidFill>
                            <a:srgbClr val="000000"/>
                          </a:solidFill>
                          <a:effectLst/>
                          <a:latin typeface="Verdana"/>
                        </a:rPr>
                        <a:t>Digital Communications Tools </a:t>
                      </a:r>
                      <a:endParaRPr lang="en-US" sz="900" b="0" i="0" u="none" strike="noStrike" dirty="0">
                        <a:solidFill>
                          <a:srgbClr val="000000"/>
                        </a:solidFill>
                        <a:effectLst/>
                        <a:latin typeface="Verdana"/>
                      </a:endParaRPr>
                    </a:p>
                  </a:txBody>
                  <a:tcPr marL="45720" marR="45720" marT="0" marB="0" anchor="ctr">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endParaRPr lang="en-US" sz="100" b="0" i="0" u="none" strike="noStrike" dirty="0">
                        <a:solidFill>
                          <a:schemeClr val="tx1"/>
                        </a:solidFill>
                        <a:effectLst/>
                        <a:latin typeface="Georgia" panose="02040502050405020303" pitchFamily="18" charset="0"/>
                      </a:endParaRP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fontAlgn="ctr"/>
                      <a:r>
                        <a:rPr lang="en-US" sz="900" b="0" i="0" u="none" strike="noStrike" dirty="0" smtClean="0">
                          <a:solidFill>
                            <a:schemeClr val="tx1"/>
                          </a:solidFill>
                          <a:effectLst/>
                          <a:latin typeface="Verdana"/>
                        </a:rPr>
                        <a:t>53%</a:t>
                      </a:r>
                      <a:endParaRPr lang="en-US" sz="900" b="0" i="0" u="none" strike="noStrike" dirty="0">
                        <a:solidFill>
                          <a:schemeClr val="tx1"/>
                        </a:solidFill>
                        <a:effectLst/>
                        <a:latin typeface="Verdana"/>
                      </a:endParaRP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457200">
                <a:tc>
                  <a:txBody>
                    <a:bodyPr/>
                    <a:lstStyle/>
                    <a:p>
                      <a:pPr marL="58738" indent="0" algn="l" fontAlgn="ctr"/>
                      <a:endParaRPr lang="en-US" sz="900" b="0" i="0" u="none" strike="noStrike" dirty="0">
                        <a:solidFill>
                          <a:srgbClr val="000000"/>
                        </a:solidFill>
                        <a:effectLst/>
                        <a:latin typeface="Verdana"/>
                      </a:endParaRPr>
                    </a:p>
                  </a:txBody>
                  <a:tcPr marL="45720" marR="45720" marT="0" marB="0" anchor="ctr">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58738" indent="0" algn="l" fontAlgn="ctr"/>
                      <a:r>
                        <a:rPr lang="en-US" sz="900" b="0" i="0" u="none" strike="noStrike" dirty="0" smtClean="0">
                          <a:solidFill>
                            <a:srgbClr val="000000"/>
                          </a:solidFill>
                          <a:effectLst/>
                          <a:latin typeface="Verdana"/>
                        </a:rPr>
                        <a:t>Engaging Org.'s Sr. Leadership and/or Board of Directors </a:t>
                      </a:r>
                      <a:endParaRPr lang="en-US" sz="900" b="0" i="0" u="none" strike="noStrike" dirty="0">
                        <a:solidFill>
                          <a:srgbClr val="000000"/>
                        </a:solidFill>
                        <a:effectLst/>
                        <a:latin typeface="Verdana"/>
                      </a:endParaRPr>
                    </a:p>
                  </a:txBody>
                  <a:tcPr marL="45720" marR="45720" marT="0" marB="0" anchor="ctr">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endParaRPr lang="en-US" sz="100" b="0" i="0" u="none" strike="noStrike" dirty="0">
                        <a:solidFill>
                          <a:schemeClr val="bg1"/>
                        </a:solidFill>
                        <a:effectLst/>
                        <a:latin typeface="Georgia" panose="02040502050405020303" pitchFamily="18" charset="0"/>
                      </a:endParaRP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ctr" fontAlgn="ctr"/>
                      <a:r>
                        <a:rPr lang="en-US" sz="900" b="0" i="0" u="none" strike="noStrike" dirty="0" smtClean="0">
                          <a:solidFill>
                            <a:schemeClr val="tx1"/>
                          </a:solidFill>
                          <a:effectLst/>
                          <a:latin typeface="Verdana"/>
                        </a:rPr>
                        <a:t>52%</a:t>
                      </a:r>
                      <a:endParaRPr lang="en-US" sz="900" b="0" i="0" u="none" strike="noStrike" dirty="0">
                        <a:solidFill>
                          <a:schemeClr val="tx1"/>
                        </a:solidFill>
                        <a:effectLst/>
                        <a:latin typeface="Verdana"/>
                      </a:endParaRP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5"/>
                  </a:ext>
                </a:extLst>
              </a:tr>
              <a:tr h="457200">
                <a:tc>
                  <a:txBody>
                    <a:bodyPr/>
                    <a:lstStyle/>
                    <a:p>
                      <a:pPr marL="58738" indent="0" algn="l" fontAlgn="ctr"/>
                      <a:endParaRPr lang="en-US" sz="900" b="0" i="0" u="none" strike="noStrike" dirty="0">
                        <a:solidFill>
                          <a:srgbClr val="000000"/>
                        </a:solidFill>
                        <a:effectLst/>
                        <a:latin typeface="Verdana"/>
                      </a:endParaRPr>
                    </a:p>
                  </a:txBody>
                  <a:tcPr marL="45720" marR="45720" marT="0" marB="0" anchor="ctr">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58738" indent="0" algn="l" fontAlgn="ctr"/>
                      <a:r>
                        <a:rPr lang="en-US" sz="900" b="0" i="0" u="none" strike="noStrike" dirty="0" smtClean="0">
                          <a:solidFill>
                            <a:srgbClr val="000000"/>
                          </a:solidFill>
                          <a:effectLst/>
                          <a:latin typeface="Verdana"/>
                        </a:rPr>
                        <a:t>Measuring Government Affairs' Impact on the Organization </a:t>
                      </a:r>
                      <a:endParaRPr lang="en-US" sz="900" b="0" i="0" u="none" strike="noStrike" dirty="0">
                        <a:solidFill>
                          <a:srgbClr val="000000"/>
                        </a:solidFill>
                        <a:effectLst/>
                        <a:latin typeface="Verdana"/>
                      </a:endParaRPr>
                    </a:p>
                  </a:txBody>
                  <a:tcPr marL="45720" marR="45720" marT="0" marB="0" anchor="ctr">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endParaRPr lang="en-US" sz="100" b="0" i="0" u="none" strike="noStrike" dirty="0">
                        <a:solidFill>
                          <a:schemeClr val="bg1"/>
                        </a:solidFill>
                        <a:effectLst/>
                        <a:latin typeface="Georgia" panose="02040502050405020303" pitchFamily="18" charset="0"/>
                      </a:endParaRP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ctr" fontAlgn="ctr"/>
                      <a:r>
                        <a:rPr lang="en-US" sz="900" b="0" i="0" u="none" strike="noStrike" dirty="0" smtClean="0">
                          <a:solidFill>
                            <a:schemeClr val="tx1"/>
                          </a:solidFill>
                          <a:effectLst/>
                          <a:latin typeface="Verdana"/>
                        </a:rPr>
                        <a:t>52%</a:t>
                      </a:r>
                      <a:endParaRPr lang="en-US" sz="900" b="0" i="0" u="none" strike="noStrike" dirty="0">
                        <a:solidFill>
                          <a:schemeClr val="tx1"/>
                        </a:solidFill>
                        <a:effectLst/>
                        <a:latin typeface="Verdana"/>
                      </a:endParaRPr>
                    </a:p>
                  </a:txBody>
                  <a:tcPr marL="45720" marR="4572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4"/>
                  </a:ext>
                </a:extLst>
              </a:tr>
            </a:tbl>
          </a:graphicData>
        </a:graphic>
      </p:graphicFrame>
      <p:cxnSp>
        <p:nvCxnSpPr>
          <p:cNvPr id="5" name="Straight Connector 4"/>
          <p:cNvCxnSpPr/>
          <p:nvPr/>
        </p:nvCxnSpPr>
        <p:spPr>
          <a:xfrm flipV="1">
            <a:off x="4371752" y="3282049"/>
            <a:ext cx="457200" cy="1836052"/>
          </a:xfrm>
          <a:prstGeom prst="line">
            <a:avLst/>
          </a:prstGeom>
          <a:ln w="31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371752" y="4200075"/>
            <a:ext cx="457200" cy="0"/>
          </a:xfrm>
          <a:prstGeom prst="line">
            <a:avLst/>
          </a:prstGeom>
          <a:ln w="31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557553" y="3158605"/>
            <a:ext cx="365760" cy="2113628"/>
            <a:chOff x="989829" y="3158605"/>
            <a:chExt cx="365760" cy="2113628"/>
          </a:xfrm>
        </p:grpSpPr>
        <p:pic>
          <p:nvPicPr>
            <p:cNvPr id="1032" name="Picture 8" descr="https://d30y9cdsu7xlg0.cloudfront.net/png/476924-200.png"/>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89829" y="3572218"/>
              <a:ext cx="365760" cy="36576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H:\PBR\IBI-PBR\FinalReport\Driver Icons\award.png"/>
            <p:cNvPicPr>
              <a:picLocks noChangeAspect="1" noChangeArrowheads="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35549" y="4997913"/>
              <a:ext cx="274320" cy="27432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descr="https://d30y9cdsu7xlg0.cloudfront.net/png/532314-200.png"/>
            <p:cNvPicPr>
              <a:picLocks noChangeAspect="1" noChangeArrowheads="1"/>
            </p:cNvPicPr>
            <p:nvPr/>
          </p:nvPicPr>
          <p:blipFill>
            <a:blip r:embed="rId5">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89829" y="4018973"/>
              <a:ext cx="365760" cy="36576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PBR\IBI-PBR\FinalReport\Driver Icons\leadership.png"/>
            <p:cNvPicPr>
              <a:picLocks noChangeAspect="1" noChangeArrowheads="1"/>
            </p:cNvPicPr>
            <p:nvPr/>
          </p:nvPicPr>
          <p:blipFill>
            <a:blip r:embed="rId6">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49265" y="3158605"/>
              <a:ext cx="246888" cy="246888"/>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H:\PBR\IBI-PBR\FinalReport\Driver Icons\capitol.png"/>
            <p:cNvPicPr>
              <a:picLocks noChangeAspect="1" noChangeArrowheads="1"/>
            </p:cNvPicPr>
            <p:nvPr/>
          </p:nvPicPr>
          <p:blipFill>
            <a:blip r:embed="rId7">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35549" y="4534332"/>
              <a:ext cx="274320" cy="27432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Group 12"/>
          <p:cNvGrpSpPr/>
          <p:nvPr/>
        </p:nvGrpSpPr>
        <p:grpSpPr>
          <a:xfrm>
            <a:off x="4928147" y="3158605"/>
            <a:ext cx="365760" cy="2113628"/>
            <a:chOff x="5244041" y="3158605"/>
            <a:chExt cx="365760" cy="2113628"/>
          </a:xfrm>
        </p:grpSpPr>
        <p:pic>
          <p:nvPicPr>
            <p:cNvPr id="27" name="Picture 9" descr="H:\PBR\IBI-PBR\FinalReport\Driver Icons\award.png"/>
            <p:cNvPicPr>
              <a:picLocks noChangeAspect="1" noChangeArrowheads="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289761" y="3158605"/>
              <a:ext cx="274320" cy="274320"/>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H:\PBR\IBI-PBR\FinalReport\Driver Icons\untitled.png"/>
            <p:cNvPicPr>
              <a:picLocks noChangeAspect="1" noChangeArrowheads="1"/>
            </p:cNvPicPr>
            <p:nvPr/>
          </p:nvPicPr>
          <p:blipFill>
            <a:blip r:embed="rId8">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266901" y="4503159"/>
              <a:ext cx="320040" cy="32004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PBR\IBI-PBR\FinalReport\Driver Icons\collaborate2.png"/>
            <p:cNvPicPr>
              <a:picLocks noChangeAspect="1" noChangeArrowheads="1"/>
            </p:cNvPicPr>
            <p:nvPr/>
          </p:nvPicPr>
          <p:blipFill>
            <a:blip r:embed="rId9">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266901" y="3595078"/>
              <a:ext cx="320040" cy="32004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descr="https://d30y9cdsu7xlg0.cloudfront.net/png/532314-200.png"/>
            <p:cNvPicPr>
              <a:picLocks noChangeAspect="1" noChangeArrowheads="1"/>
            </p:cNvPicPr>
            <p:nvPr/>
          </p:nvPicPr>
          <p:blipFill>
            <a:blip r:embed="rId5">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244041" y="4018973"/>
              <a:ext cx="365760" cy="365760"/>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21" descr="https://d30y9cdsu7xlg0.cloudfront.net/png/829242-200.png"/>
            <p:cNvPicPr>
              <a:picLocks noChangeAspect="1" noChangeArrowheads="1"/>
            </p:cNvPicPr>
            <p:nvPr/>
          </p:nvPicPr>
          <p:blipFill>
            <a:blip r:embed="rId1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289761" y="4997913"/>
              <a:ext cx="274320" cy="274320"/>
            </a:xfrm>
            <a:prstGeom prst="rect">
              <a:avLst/>
            </a:prstGeom>
            <a:noFill/>
            <a:extLst>
              <a:ext uri="{909E8E84-426E-40DD-AFC4-6F175D3DCCD1}">
                <a14:hiddenFill xmlns:a14="http://schemas.microsoft.com/office/drawing/2010/main">
                  <a:solidFill>
                    <a:srgbClr val="FFFFFF"/>
                  </a:solidFill>
                </a14:hiddenFill>
              </a:ext>
            </a:extLst>
          </p:spPr>
        </p:pic>
      </p:grpSp>
      <p:sp>
        <p:nvSpPr>
          <p:cNvPr id="38" name="TextBox 71"/>
          <p:cNvSpPr txBox="1">
            <a:spLocks noChangeArrowheads="1"/>
          </p:cNvSpPr>
          <p:nvPr/>
        </p:nvSpPr>
        <p:spPr bwMode="auto">
          <a:xfrm>
            <a:off x="557553" y="5966536"/>
            <a:ext cx="2386064" cy="216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Gill Sans MT" charset="0"/>
                <a:ea typeface="ＭＳ Ｐゴシック" charset="0"/>
                <a:cs typeface="ＭＳ Ｐゴシック" charset="0"/>
              </a:defRPr>
            </a:lvl1pPr>
            <a:lvl2pPr marL="742950" indent="-285750" eaLnBrk="0" hangingPunct="0">
              <a:defRPr sz="2400">
                <a:solidFill>
                  <a:schemeClr val="tx1"/>
                </a:solidFill>
                <a:latin typeface="Gill Sans MT" charset="0"/>
                <a:ea typeface="ＭＳ Ｐゴシック" charset="0"/>
              </a:defRPr>
            </a:lvl2pPr>
            <a:lvl3pPr marL="1143000" indent="-228600" eaLnBrk="0" hangingPunct="0">
              <a:defRPr sz="2400">
                <a:solidFill>
                  <a:schemeClr val="tx1"/>
                </a:solidFill>
                <a:latin typeface="Gill Sans MT" charset="0"/>
                <a:ea typeface="ＭＳ Ｐゴシック" charset="0"/>
              </a:defRPr>
            </a:lvl3pPr>
            <a:lvl4pPr marL="1600200" indent="-228600" eaLnBrk="0" hangingPunct="0">
              <a:defRPr sz="2400">
                <a:solidFill>
                  <a:schemeClr val="tx1"/>
                </a:solidFill>
                <a:latin typeface="Gill Sans MT" charset="0"/>
                <a:ea typeface="ＭＳ Ｐゴシック" charset="0"/>
              </a:defRPr>
            </a:lvl4pPr>
            <a:lvl5pPr marL="2057400" indent="-228600" eaLnBrk="0" hangingPunct="0">
              <a:defRPr sz="2400">
                <a:solidFill>
                  <a:schemeClr val="tx1"/>
                </a:solidFill>
                <a:latin typeface="Gill Sans MT" charset="0"/>
                <a:ea typeface="ＭＳ Ｐゴシック" charset="0"/>
              </a:defRPr>
            </a:lvl5pPr>
            <a:lvl6pPr marL="2514600" indent="-228600" eaLnBrk="0" fontAlgn="base" hangingPunct="0">
              <a:spcBef>
                <a:spcPct val="0"/>
              </a:spcBef>
              <a:spcAft>
                <a:spcPct val="0"/>
              </a:spcAft>
              <a:defRPr sz="2400">
                <a:solidFill>
                  <a:schemeClr val="tx1"/>
                </a:solidFill>
                <a:latin typeface="Gill Sans MT" charset="0"/>
                <a:ea typeface="ＭＳ Ｐゴシック" charset="0"/>
              </a:defRPr>
            </a:lvl6pPr>
            <a:lvl7pPr marL="2971800" indent="-228600" eaLnBrk="0" fontAlgn="base" hangingPunct="0">
              <a:spcBef>
                <a:spcPct val="0"/>
              </a:spcBef>
              <a:spcAft>
                <a:spcPct val="0"/>
              </a:spcAft>
              <a:defRPr sz="2400">
                <a:solidFill>
                  <a:schemeClr val="tx1"/>
                </a:solidFill>
                <a:latin typeface="Gill Sans MT" charset="0"/>
                <a:ea typeface="ＭＳ Ｐゴシック" charset="0"/>
              </a:defRPr>
            </a:lvl7pPr>
            <a:lvl8pPr marL="3429000" indent="-228600" eaLnBrk="0" fontAlgn="base" hangingPunct="0">
              <a:spcBef>
                <a:spcPct val="0"/>
              </a:spcBef>
              <a:spcAft>
                <a:spcPct val="0"/>
              </a:spcAft>
              <a:defRPr sz="2400">
                <a:solidFill>
                  <a:schemeClr val="tx1"/>
                </a:solidFill>
                <a:latin typeface="Gill Sans MT" charset="0"/>
                <a:ea typeface="ＭＳ Ｐゴシック" charset="0"/>
              </a:defRPr>
            </a:lvl8pPr>
            <a:lvl9pPr marL="3886200" indent="-228600" eaLnBrk="0" fontAlgn="base" hangingPunct="0">
              <a:spcBef>
                <a:spcPct val="0"/>
              </a:spcBef>
              <a:spcAft>
                <a:spcPct val="0"/>
              </a:spcAft>
              <a:defRPr sz="2400">
                <a:solidFill>
                  <a:schemeClr val="tx1"/>
                </a:solidFill>
                <a:latin typeface="Gill Sans MT" charset="0"/>
                <a:ea typeface="ＭＳ Ｐゴシック" charset="0"/>
              </a:defRPr>
            </a:lvl9pPr>
          </a:lstStyle>
          <a:p>
            <a:pPr eaLnBrk="1" hangingPunct="1"/>
            <a:r>
              <a:rPr lang="en-US" sz="800" dirty="0" smtClean="0">
                <a:latin typeface="Georgia" panose="02040502050405020303" pitchFamily="18" charset="0"/>
              </a:rPr>
              <a:t>Areas of overlap in shared investment priorities</a:t>
            </a:r>
            <a:endParaRPr lang="en-US" sz="800" dirty="0">
              <a:latin typeface="Georgia" panose="02040502050405020303" pitchFamily="18" charset="0"/>
            </a:endParaRPr>
          </a:p>
        </p:txBody>
      </p:sp>
      <p:sp>
        <p:nvSpPr>
          <p:cNvPr id="39" name="Rectangle 38"/>
          <p:cNvSpPr/>
          <p:nvPr/>
        </p:nvSpPr>
        <p:spPr>
          <a:xfrm>
            <a:off x="449681" y="6006263"/>
            <a:ext cx="137160" cy="137160"/>
          </a:xfrm>
          <a:prstGeom prst="rect">
            <a:avLst/>
          </a:prstGeom>
          <a:pattFill prst="dkUpDiag">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Verdana" panose="020B0604030504040204" pitchFamily="34" charset="0"/>
            </a:endParaRPr>
          </a:p>
        </p:txBody>
      </p:sp>
      <p:sp>
        <p:nvSpPr>
          <p:cNvPr id="41" name="TextBox 40"/>
          <p:cNvSpPr txBox="1"/>
          <p:nvPr/>
        </p:nvSpPr>
        <p:spPr>
          <a:xfrm>
            <a:off x="226272" y="245329"/>
            <a:ext cx="5008267" cy="138499"/>
          </a:xfrm>
          <a:prstGeom prst="rect">
            <a:avLst/>
          </a:prstGeom>
          <a:noFill/>
        </p:spPr>
        <p:txBody>
          <a:bodyPr wrap="square" bIns="0" rtlCol="0" anchor="b" anchorCtr="0">
            <a:spAutoFit/>
          </a:bodyPr>
          <a:lstStyle>
            <a:defPPr>
              <a:defRPr lang="en-US"/>
            </a:defPPr>
            <a:lvl1pPr>
              <a:defRPr sz="600" b="1" cap="all">
                <a:solidFill>
                  <a:srgbClr val="595959"/>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Closer Look – Investment Areas</a:t>
            </a:r>
          </a:p>
        </p:txBody>
      </p:sp>
    </p:spTree>
    <p:extLst>
      <p:ext uri="{BB962C8B-B14F-4D97-AF65-F5344CB8AC3E}">
        <p14:creationId xmlns:p14="http://schemas.microsoft.com/office/powerpoint/2010/main" val="7952932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Chart 26"/>
          <p:cNvGraphicFramePr/>
          <p:nvPr>
            <p:extLst>
              <p:ext uri="{D42A27DB-BD31-4B8C-83A1-F6EECF244321}">
                <p14:modId xmlns:p14="http://schemas.microsoft.com/office/powerpoint/2010/main" val="3532668606"/>
              </p:ext>
            </p:extLst>
          </p:nvPr>
        </p:nvGraphicFramePr>
        <p:xfrm>
          <a:off x="4111623" y="2062504"/>
          <a:ext cx="4325421" cy="3630083"/>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ctrTitle"/>
          </p:nvPr>
        </p:nvSpPr>
        <p:spPr>
          <a:xfrm>
            <a:off x="327872" y="691135"/>
            <a:ext cx="8689128" cy="369332"/>
          </a:xfrm>
        </p:spPr>
        <p:txBody>
          <a:bodyPr>
            <a:noAutofit/>
          </a:bodyPr>
          <a:lstStyle/>
          <a:p>
            <a:r>
              <a:rPr lang="en-US" dirty="0" smtClean="0"/>
              <a:t>Who’s in control?</a:t>
            </a:r>
            <a:endParaRPr lang="en-US" dirty="0"/>
          </a:p>
        </p:txBody>
      </p:sp>
      <p:sp>
        <p:nvSpPr>
          <p:cNvPr id="12" name="TextBox 11"/>
          <p:cNvSpPr txBox="1"/>
          <p:nvPr/>
        </p:nvSpPr>
        <p:spPr>
          <a:xfrm>
            <a:off x="226272" y="245329"/>
            <a:ext cx="5008267" cy="138499"/>
          </a:xfrm>
          <a:prstGeom prst="rect">
            <a:avLst/>
          </a:prstGeom>
          <a:noFill/>
        </p:spPr>
        <p:txBody>
          <a:bodyPr wrap="square" bIns="0" rtlCol="0" anchor="b" anchorCtr="0">
            <a:spAutoFit/>
          </a:bodyPr>
          <a:lstStyle>
            <a:defPPr>
              <a:defRPr lang="en-US"/>
            </a:defPPr>
            <a:lvl1pPr>
              <a:defRPr sz="600" b="1" cap="all">
                <a:solidFill>
                  <a:srgbClr val="595959"/>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Closer Look – Social Media / Digital Tools</a:t>
            </a:r>
          </a:p>
        </p:txBody>
      </p:sp>
      <p:sp>
        <p:nvSpPr>
          <p:cNvPr id="17" name="Text Placeholder 18"/>
          <p:cNvSpPr txBox="1">
            <a:spLocks/>
          </p:cNvSpPr>
          <p:nvPr/>
        </p:nvSpPr>
        <p:spPr bwMode="auto">
          <a:xfrm>
            <a:off x="404808" y="6422607"/>
            <a:ext cx="7413630"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dirty="0">
                <a:latin typeface="Georgia"/>
                <a:cs typeface="Georgia"/>
              </a:rPr>
              <a:t>Source: </a:t>
            </a:r>
            <a:r>
              <a:rPr lang="en-US" sz="700" dirty="0" smtClean="0">
                <a:latin typeface="Georgia"/>
                <a:cs typeface="Georgia"/>
              </a:rPr>
              <a:t>Government Affairs Resource Benchmarking </a:t>
            </a:r>
            <a:r>
              <a:rPr lang="en-US" sz="700" dirty="0">
                <a:latin typeface="Georgia"/>
                <a:cs typeface="Georgia"/>
              </a:rPr>
              <a:t>2017; National Journal research and analysis.</a:t>
            </a:r>
          </a:p>
        </p:txBody>
      </p:sp>
      <p:sp>
        <p:nvSpPr>
          <p:cNvPr id="18" name="Text Placeholder 18"/>
          <p:cNvSpPr txBox="1">
            <a:spLocks/>
          </p:cNvSpPr>
          <p:nvPr/>
        </p:nvSpPr>
        <p:spPr bwMode="auto">
          <a:xfrm>
            <a:off x="404808" y="6432767"/>
            <a:ext cx="7413630"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spcAft>
                <a:spcPts val="600"/>
              </a:spcAft>
              <a:buNone/>
              <a:defRPr/>
            </a:pPr>
            <a:endParaRPr lang="en-US" sz="700" dirty="0">
              <a:latin typeface="Georgia"/>
              <a:cs typeface="Georgia"/>
            </a:endParaRPr>
          </a:p>
          <a:p>
            <a:pPr marL="0" indent="0">
              <a:lnSpc>
                <a:spcPct val="110000"/>
              </a:lnSpc>
              <a:spcBef>
                <a:spcPts val="0"/>
              </a:spcBef>
              <a:spcAft>
                <a:spcPts val="600"/>
              </a:spcAft>
              <a:buNone/>
              <a:defRPr/>
            </a:pPr>
            <a:r>
              <a:rPr lang="en-US" sz="700" dirty="0">
                <a:latin typeface="Georgia"/>
                <a:cs typeface="Georgia"/>
              </a:rPr>
              <a:t>© National Journal 2017</a:t>
            </a:r>
          </a:p>
        </p:txBody>
      </p:sp>
      <p:pic>
        <p:nvPicPr>
          <p:cNvPr id="19" name="Picture 18" descr="Logo-NJ-leadership_counci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5983" y="156463"/>
            <a:ext cx="2263332" cy="347386"/>
          </a:xfrm>
          <a:prstGeom prst="rect">
            <a:avLst/>
          </a:prstGeom>
        </p:spPr>
      </p:pic>
      <p:sp>
        <p:nvSpPr>
          <p:cNvPr id="20" name="Rectangle 19"/>
          <p:cNvSpPr>
            <a:spLocks noChangeArrowheads="1"/>
          </p:cNvSpPr>
          <p:nvPr/>
        </p:nvSpPr>
        <p:spPr bwMode="auto">
          <a:xfrm>
            <a:off x="327872" y="1053011"/>
            <a:ext cx="8229600" cy="246221"/>
          </a:xfrm>
          <a:prstGeom prst="rect">
            <a:avLst/>
          </a:prstGeom>
          <a:noFill/>
          <a:ln>
            <a:noFill/>
          </a:ln>
          <a:extLst/>
        </p:spPr>
        <p:txBody>
          <a:bodyPr>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buFontTx/>
              <a:buNone/>
              <a:defRPr/>
            </a:pPr>
            <a:r>
              <a:rPr lang="en-US" altLang="en-US" sz="1000" b="1" dirty="0" smtClean="0">
                <a:solidFill>
                  <a:srgbClr val="8D744B"/>
                </a:solidFill>
              </a:rPr>
              <a:t>Ownership of social and digital tools varies between associations and corporations</a:t>
            </a:r>
            <a:endParaRPr lang="en-US" altLang="en-US" sz="1000" b="1" dirty="0">
              <a:solidFill>
                <a:srgbClr val="8D744B"/>
              </a:solidFill>
            </a:endParaRPr>
          </a:p>
        </p:txBody>
      </p:sp>
      <p:graphicFrame>
        <p:nvGraphicFramePr>
          <p:cNvPr id="43" name="Chart 11"/>
          <p:cNvGraphicFramePr>
            <a:graphicFrameLocks/>
          </p:cNvGraphicFramePr>
          <p:nvPr>
            <p:extLst>
              <p:ext uri="{D42A27DB-BD31-4B8C-83A1-F6EECF244321}">
                <p14:modId xmlns:p14="http://schemas.microsoft.com/office/powerpoint/2010/main" val="2250556960"/>
              </p:ext>
            </p:extLst>
          </p:nvPr>
        </p:nvGraphicFramePr>
        <p:xfrm>
          <a:off x="267124" y="1645920"/>
          <a:ext cx="3657600" cy="228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4" name="Chart 11"/>
          <p:cNvGraphicFramePr>
            <a:graphicFrameLocks/>
          </p:cNvGraphicFramePr>
          <p:nvPr>
            <p:extLst>
              <p:ext uri="{D42A27DB-BD31-4B8C-83A1-F6EECF244321}">
                <p14:modId xmlns:p14="http://schemas.microsoft.com/office/powerpoint/2010/main" val="3751396015"/>
              </p:ext>
            </p:extLst>
          </p:nvPr>
        </p:nvGraphicFramePr>
        <p:xfrm>
          <a:off x="267124" y="3860919"/>
          <a:ext cx="3657600" cy="2286000"/>
        </p:xfrm>
        <a:graphic>
          <a:graphicData uri="http://schemas.openxmlformats.org/drawingml/2006/chart">
            <c:chart xmlns:c="http://schemas.openxmlformats.org/drawingml/2006/chart" xmlns:r="http://schemas.openxmlformats.org/officeDocument/2006/relationships" r:id="rId5"/>
          </a:graphicData>
        </a:graphic>
      </p:graphicFrame>
      <p:sp>
        <p:nvSpPr>
          <p:cNvPr id="13" name="TextBox 12"/>
          <p:cNvSpPr txBox="1"/>
          <p:nvPr/>
        </p:nvSpPr>
        <p:spPr>
          <a:xfrm>
            <a:off x="8763000" y="6581775"/>
            <a:ext cx="242374" cy="215444"/>
          </a:xfrm>
          <a:prstGeom prst="rect">
            <a:avLst/>
          </a:prstGeom>
          <a:noFill/>
        </p:spPr>
        <p:txBody>
          <a:bodyPr wrap="none">
            <a:spAutoFit/>
          </a:bodyPr>
          <a:lstStyle/>
          <a:p>
            <a:pPr>
              <a:defRPr/>
            </a:pPr>
            <a:fld id="{CDD1FD3D-EC92-964C-83BE-0FE51D50B3C5}" type="slidenum">
              <a:rPr lang="en-US" sz="800">
                <a:solidFill>
                  <a:schemeClr val="tx1">
                    <a:lumMod val="50000"/>
                    <a:lumOff val="50000"/>
                  </a:schemeClr>
                </a:solidFill>
                <a:latin typeface="Georgia" panose="02040502050405020303" pitchFamily="18" charset="0"/>
                <a:cs typeface="Arial" charset="0"/>
              </a:rPr>
              <a:pPr>
                <a:defRPr/>
              </a:pPr>
              <a:t>36</a:t>
            </a:fld>
            <a:endParaRPr lang="en-US" sz="800" dirty="0">
              <a:solidFill>
                <a:schemeClr val="tx1">
                  <a:lumMod val="50000"/>
                  <a:lumOff val="50000"/>
                </a:schemeClr>
              </a:solidFill>
              <a:latin typeface="Georgia" panose="02040502050405020303" pitchFamily="18" charset="0"/>
              <a:cs typeface="Arial" charset="0"/>
            </a:endParaRPr>
          </a:p>
        </p:txBody>
      </p:sp>
    </p:spTree>
    <p:extLst>
      <p:ext uri="{BB962C8B-B14F-4D97-AF65-F5344CB8AC3E}">
        <p14:creationId xmlns:p14="http://schemas.microsoft.com/office/powerpoint/2010/main" val="27053638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5026933" y="5764511"/>
            <a:ext cx="3749040" cy="307777"/>
            <a:chOff x="3910639" y="4267500"/>
            <a:chExt cx="3885867" cy="307807"/>
          </a:xfrm>
        </p:grpSpPr>
        <p:grpSp>
          <p:nvGrpSpPr>
            <p:cNvPr id="37" name="Group 36"/>
            <p:cNvGrpSpPr/>
            <p:nvPr/>
          </p:nvGrpSpPr>
          <p:grpSpPr>
            <a:xfrm>
              <a:off x="3910639" y="4309002"/>
              <a:ext cx="3885867" cy="133350"/>
              <a:chOff x="3910639" y="4318543"/>
              <a:chExt cx="3885867" cy="133350"/>
            </a:xfrm>
          </p:grpSpPr>
          <p:cxnSp>
            <p:nvCxnSpPr>
              <p:cNvPr id="40" name="Straight Arrow Connector 39"/>
              <p:cNvCxnSpPr/>
              <p:nvPr/>
            </p:nvCxnSpPr>
            <p:spPr>
              <a:xfrm>
                <a:off x="3910639" y="4391025"/>
                <a:ext cx="3885867" cy="0"/>
              </a:xfrm>
              <a:prstGeom prst="straightConnector1">
                <a:avLst/>
              </a:prstGeom>
              <a:ln>
                <a:solidFill>
                  <a:schemeClr val="tx1">
                    <a:lumMod val="50000"/>
                    <a:lumOff val="50000"/>
                  </a:schemeClr>
                </a:solidFill>
                <a:headEnd type="triangle" w="med" len="lg"/>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53573" y="4318543"/>
                <a:ext cx="0" cy="133350"/>
              </a:xfrm>
              <a:prstGeom prst="line">
                <a:avLst/>
              </a:prstGeom>
              <a:ln w="952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sp>
          <p:nvSpPr>
            <p:cNvPr id="38" name="TextBox 3"/>
            <p:cNvSpPr txBox="1"/>
            <p:nvPr/>
          </p:nvSpPr>
          <p:spPr>
            <a:xfrm>
              <a:off x="4250444" y="4267500"/>
              <a:ext cx="1134092" cy="307807"/>
            </a:xfrm>
            <a:prstGeom prst="rect">
              <a:avLst/>
            </a:prstGeom>
            <a:solidFill>
              <a:schemeClr val="bg1"/>
            </a:solidFill>
          </p:spPr>
          <p:txBody>
            <a:bodyPr wrap="none" lIns="45720" rIns="4572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700" i="1" dirty="0" smtClean="0">
                  <a:latin typeface="Verdana" panose="020B0604030504040204" pitchFamily="34" charset="0"/>
                  <a:ea typeface="Verdana" panose="020B0604030504040204" pitchFamily="34" charset="0"/>
                  <a:cs typeface="Verdana" panose="020B0604030504040204" pitchFamily="34" charset="0"/>
                </a:rPr>
                <a:t>Utilization Among</a:t>
              </a:r>
              <a:br>
                <a:rPr lang="en-US" sz="700" i="1" dirty="0" smtClean="0">
                  <a:latin typeface="Verdana" panose="020B0604030504040204" pitchFamily="34" charset="0"/>
                  <a:ea typeface="Verdana" panose="020B0604030504040204" pitchFamily="34" charset="0"/>
                  <a:cs typeface="Verdana" panose="020B0604030504040204" pitchFamily="34" charset="0"/>
                </a:rPr>
              </a:br>
              <a:r>
                <a:rPr lang="en-US" sz="700" i="1" dirty="0" smtClean="0">
                  <a:latin typeface="Verdana" panose="020B0604030504040204" pitchFamily="34" charset="0"/>
                  <a:ea typeface="Verdana" panose="020B0604030504040204" pitchFamily="34" charset="0"/>
                  <a:cs typeface="Verdana" panose="020B0604030504040204" pitchFamily="34" charset="0"/>
                </a:rPr>
                <a:t>Association Respondents</a:t>
              </a:r>
              <a:endParaRPr lang="en-US" sz="700" i="1" dirty="0">
                <a:latin typeface="Verdana" panose="020B0604030504040204" pitchFamily="34" charset="0"/>
                <a:ea typeface="Verdana" panose="020B0604030504040204" pitchFamily="34" charset="0"/>
                <a:cs typeface="Verdana" panose="020B0604030504040204" pitchFamily="34" charset="0"/>
              </a:endParaRPr>
            </a:p>
          </p:txBody>
        </p:sp>
        <p:sp>
          <p:nvSpPr>
            <p:cNvPr id="39" name="TextBox 4"/>
            <p:cNvSpPr txBox="1"/>
            <p:nvPr/>
          </p:nvSpPr>
          <p:spPr>
            <a:xfrm>
              <a:off x="6305376" y="4267500"/>
              <a:ext cx="1081209" cy="307807"/>
            </a:xfrm>
            <a:prstGeom prst="rect">
              <a:avLst/>
            </a:prstGeom>
            <a:solidFill>
              <a:schemeClr val="bg1"/>
            </a:solidFill>
          </p:spPr>
          <p:txBody>
            <a:bodyPr wrap="none" lIns="45720" rIns="4572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700" i="1" dirty="0" smtClean="0">
                  <a:latin typeface="Verdana" panose="020B0604030504040204" pitchFamily="34" charset="0"/>
                  <a:ea typeface="Verdana" panose="020B0604030504040204" pitchFamily="34" charset="0"/>
                  <a:cs typeface="Verdana" panose="020B0604030504040204" pitchFamily="34" charset="0"/>
                </a:rPr>
                <a:t>Utilization Among</a:t>
              </a:r>
              <a:br>
                <a:rPr lang="en-US" sz="700" i="1" dirty="0" smtClean="0">
                  <a:latin typeface="Verdana" panose="020B0604030504040204" pitchFamily="34" charset="0"/>
                  <a:ea typeface="Verdana" panose="020B0604030504040204" pitchFamily="34" charset="0"/>
                  <a:cs typeface="Verdana" panose="020B0604030504040204" pitchFamily="34" charset="0"/>
                </a:rPr>
              </a:br>
              <a:r>
                <a:rPr lang="en-US" sz="700" i="1" dirty="0" smtClean="0">
                  <a:latin typeface="Verdana" panose="020B0604030504040204" pitchFamily="34" charset="0"/>
                  <a:ea typeface="Verdana" panose="020B0604030504040204" pitchFamily="34" charset="0"/>
                  <a:cs typeface="Verdana" panose="020B0604030504040204" pitchFamily="34" charset="0"/>
                </a:rPr>
                <a:t>Corporate Respondents</a:t>
              </a:r>
              <a:endParaRPr lang="en-US" sz="700" i="1" dirty="0">
                <a:latin typeface="Verdana" panose="020B0604030504040204" pitchFamily="34" charset="0"/>
                <a:ea typeface="Verdana" panose="020B0604030504040204" pitchFamily="34" charset="0"/>
                <a:cs typeface="Verdana" panose="020B0604030504040204" pitchFamily="34" charset="0"/>
              </a:endParaRPr>
            </a:p>
          </p:txBody>
        </p:sp>
      </p:grpSp>
      <p:sp>
        <p:nvSpPr>
          <p:cNvPr id="2" name="Title 1"/>
          <p:cNvSpPr>
            <a:spLocks noGrp="1"/>
          </p:cNvSpPr>
          <p:nvPr>
            <p:ph type="ctrTitle"/>
          </p:nvPr>
        </p:nvSpPr>
        <p:spPr>
          <a:xfrm>
            <a:off x="327872" y="691135"/>
            <a:ext cx="8689128" cy="369332"/>
          </a:xfrm>
        </p:spPr>
        <p:txBody>
          <a:bodyPr>
            <a:noAutofit/>
          </a:bodyPr>
          <a:lstStyle/>
          <a:p>
            <a:r>
              <a:rPr lang="en-US" dirty="0" smtClean="0"/>
              <a:t>Two approaches to social media</a:t>
            </a:r>
            <a:endParaRPr lang="en-US" dirty="0"/>
          </a:p>
        </p:txBody>
      </p:sp>
      <p:sp>
        <p:nvSpPr>
          <p:cNvPr id="17" name="Text Placeholder 18"/>
          <p:cNvSpPr txBox="1">
            <a:spLocks/>
          </p:cNvSpPr>
          <p:nvPr/>
        </p:nvSpPr>
        <p:spPr bwMode="auto">
          <a:xfrm>
            <a:off x="404808" y="6422607"/>
            <a:ext cx="7413630"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dirty="0">
                <a:latin typeface="Georgia"/>
                <a:cs typeface="Georgia"/>
              </a:rPr>
              <a:t>Source: </a:t>
            </a:r>
            <a:r>
              <a:rPr lang="en-US" sz="700" dirty="0" smtClean="0">
                <a:latin typeface="Georgia"/>
                <a:cs typeface="Georgia"/>
              </a:rPr>
              <a:t>Government Affairs Resource Benchmarking </a:t>
            </a:r>
            <a:r>
              <a:rPr lang="en-US" sz="700" dirty="0">
                <a:latin typeface="Georgia"/>
                <a:cs typeface="Georgia"/>
              </a:rPr>
              <a:t>2017; National Journal research and analysis.</a:t>
            </a:r>
          </a:p>
        </p:txBody>
      </p:sp>
      <p:sp>
        <p:nvSpPr>
          <p:cNvPr id="18" name="Text Placeholder 18"/>
          <p:cNvSpPr txBox="1">
            <a:spLocks/>
          </p:cNvSpPr>
          <p:nvPr/>
        </p:nvSpPr>
        <p:spPr bwMode="auto">
          <a:xfrm>
            <a:off x="404808" y="6432767"/>
            <a:ext cx="7413630"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spcAft>
                <a:spcPts val="600"/>
              </a:spcAft>
              <a:buNone/>
              <a:defRPr/>
            </a:pPr>
            <a:endParaRPr lang="en-US" sz="700" dirty="0">
              <a:latin typeface="Georgia"/>
              <a:cs typeface="Georgia"/>
            </a:endParaRPr>
          </a:p>
          <a:p>
            <a:pPr marL="0" indent="0">
              <a:lnSpc>
                <a:spcPct val="110000"/>
              </a:lnSpc>
              <a:spcBef>
                <a:spcPts val="0"/>
              </a:spcBef>
              <a:spcAft>
                <a:spcPts val="600"/>
              </a:spcAft>
              <a:buNone/>
              <a:defRPr/>
            </a:pPr>
            <a:r>
              <a:rPr lang="en-US" sz="700" dirty="0">
                <a:latin typeface="Georgia"/>
                <a:cs typeface="Georgia"/>
              </a:rPr>
              <a:t>© National Journal 2017</a:t>
            </a:r>
          </a:p>
        </p:txBody>
      </p:sp>
      <p:pic>
        <p:nvPicPr>
          <p:cNvPr id="19" name="Picture 18" descr="Logo-NJ-leadership_council.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5983" y="156463"/>
            <a:ext cx="2263332" cy="347386"/>
          </a:xfrm>
          <a:prstGeom prst="rect">
            <a:avLst/>
          </a:prstGeom>
        </p:spPr>
      </p:pic>
      <p:sp>
        <p:nvSpPr>
          <p:cNvPr id="20" name="Rectangle 19"/>
          <p:cNvSpPr>
            <a:spLocks noChangeArrowheads="1"/>
          </p:cNvSpPr>
          <p:nvPr/>
        </p:nvSpPr>
        <p:spPr bwMode="auto">
          <a:xfrm>
            <a:off x="327872" y="1053011"/>
            <a:ext cx="8435128" cy="246221"/>
          </a:xfrm>
          <a:prstGeom prst="rect">
            <a:avLst/>
          </a:prstGeom>
          <a:noFill/>
          <a:ln>
            <a:noFill/>
          </a:ln>
          <a:extLst/>
        </p:spPr>
        <p:txBody>
          <a:bodyPr wrap="square">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buFontTx/>
              <a:buNone/>
              <a:defRPr/>
            </a:pPr>
            <a:r>
              <a:rPr lang="en-US" altLang="en-US" sz="1000" b="1" dirty="0" smtClean="0">
                <a:solidFill>
                  <a:srgbClr val="8D744B"/>
                </a:solidFill>
              </a:rPr>
              <a:t>Associations and corporations track issues on social, but </a:t>
            </a:r>
            <a:r>
              <a:rPr lang="en-US" altLang="en-US" sz="1000" b="1" dirty="0">
                <a:solidFill>
                  <a:srgbClr val="8D744B"/>
                </a:solidFill>
              </a:rPr>
              <a:t>a</a:t>
            </a:r>
            <a:r>
              <a:rPr lang="en-US" altLang="en-US" sz="1000" b="1" dirty="0" smtClean="0">
                <a:solidFill>
                  <a:srgbClr val="8D744B"/>
                </a:solidFill>
              </a:rPr>
              <a:t>ssociations far more </a:t>
            </a:r>
            <a:r>
              <a:rPr lang="en-US" altLang="en-US" sz="1000" b="1" dirty="0">
                <a:solidFill>
                  <a:srgbClr val="8D744B"/>
                </a:solidFill>
              </a:rPr>
              <a:t>l</a:t>
            </a:r>
            <a:r>
              <a:rPr lang="en-US" altLang="en-US" sz="1000" b="1" dirty="0" smtClean="0">
                <a:solidFill>
                  <a:srgbClr val="8D744B"/>
                </a:solidFill>
              </a:rPr>
              <a:t>ikely to engage on policy, with advocates </a:t>
            </a:r>
            <a:endParaRPr lang="en-US" altLang="en-US" sz="1000" b="1" dirty="0">
              <a:solidFill>
                <a:srgbClr val="8D744B"/>
              </a:solidFill>
            </a:endParaRPr>
          </a:p>
        </p:txBody>
      </p:sp>
      <p:graphicFrame>
        <p:nvGraphicFramePr>
          <p:cNvPr id="31" name="Chart 30"/>
          <p:cNvGraphicFramePr/>
          <p:nvPr>
            <p:extLst>
              <p:ext uri="{D42A27DB-BD31-4B8C-83A1-F6EECF244321}">
                <p14:modId xmlns:p14="http://schemas.microsoft.com/office/powerpoint/2010/main" val="2708014611"/>
              </p:ext>
            </p:extLst>
          </p:nvPr>
        </p:nvGraphicFramePr>
        <p:xfrm>
          <a:off x="1210984" y="1691825"/>
          <a:ext cx="7772400" cy="4572000"/>
        </p:xfrm>
        <a:graphic>
          <a:graphicData uri="http://schemas.openxmlformats.org/drawingml/2006/chart">
            <c:chart xmlns:c="http://schemas.openxmlformats.org/drawingml/2006/chart" xmlns:r="http://schemas.openxmlformats.org/officeDocument/2006/relationships" r:id="rId3"/>
          </a:graphicData>
        </a:graphic>
      </p:graphicFrame>
      <p:cxnSp>
        <p:nvCxnSpPr>
          <p:cNvPr id="4" name="Straight Connector 3"/>
          <p:cNvCxnSpPr/>
          <p:nvPr/>
        </p:nvCxnSpPr>
        <p:spPr>
          <a:xfrm>
            <a:off x="213405" y="4515211"/>
            <a:ext cx="8412480" cy="0"/>
          </a:xfrm>
          <a:prstGeom prst="line">
            <a:avLst/>
          </a:prstGeom>
          <a:ln w="63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36795" y="2442846"/>
            <a:ext cx="976549" cy="400110"/>
          </a:xfrm>
          <a:prstGeom prst="rect">
            <a:avLst/>
          </a:prstGeom>
          <a:noFill/>
        </p:spPr>
        <p:txBody>
          <a:bodyPr wrap="none" lIns="91440" rIns="91440" rtlCol="0">
            <a:spAutoFit/>
          </a:bodyPr>
          <a:lstStyle/>
          <a:p>
            <a:pPr algn="ctr"/>
            <a:r>
              <a:rPr lang="en-US" sz="1000" b="1" i="1" dirty="0" smtClean="0">
                <a:latin typeface="Georgia" panose="02040502050405020303" pitchFamily="18" charset="0"/>
              </a:rPr>
              <a:t>Gathering</a:t>
            </a:r>
            <a:br>
              <a:rPr lang="en-US" sz="1000" b="1" i="1" dirty="0" smtClean="0">
                <a:latin typeface="Georgia" panose="02040502050405020303" pitchFamily="18" charset="0"/>
              </a:rPr>
            </a:br>
            <a:r>
              <a:rPr lang="en-US" sz="1000" b="1" i="1" dirty="0" smtClean="0">
                <a:latin typeface="Georgia" panose="02040502050405020303" pitchFamily="18" charset="0"/>
              </a:rPr>
              <a:t>Intelligence</a:t>
            </a:r>
            <a:endParaRPr lang="en-US" sz="1000" b="1" i="1" dirty="0">
              <a:latin typeface="Georgia" panose="02040502050405020303" pitchFamily="18" charset="0"/>
            </a:endParaRPr>
          </a:p>
        </p:txBody>
      </p:sp>
      <p:sp>
        <p:nvSpPr>
          <p:cNvPr id="24" name="TextBox 23"/>
          <p:cNvSpPr txBox="1"/>
          <p:nvPr/>
        </p:nvSpPr>
        <p:spPr>
          <a:xfrm>
            <a:off x="222149" y="3395758"/>
            <a:ext cx="1005840" cy="553998"/>
          </a:xfrm>
          <a:prstGeom prst="rect">
            <a:avLst/>
          </a:prstGeom>
          <a:noFill/>
        </p:spPr>
        <p:txBody>
          <a:bodyPr wrap="square" lIns="91440" rIns="91440" rtlCol="0">
            <a:spAutoFit/>
          </a:bodyPr>
          <a:lstStyle/>
          <a:p>
            <a:pPr algn="ctr"/>
            <a:r>
              <a:rPr lang="en-US" sz="1000" b="1" i="1" dirty="0" smtClean="0">
                <a:latin typeface="Georgia" panose="02040502050405020303" pitchFamily="18" charset="0"/>
              </a:rPr>
              <a:t>Spreading</a:t>
            </a:r>
            <a:br>
              <a:rPr lang="en-US" sz="1000" b="1" i="1" dirty="0" smtClean="0">
                <a:latin typeface="Georgia" panose="02040502050405020303" pitchFamily="18" charset="0"/>
              </a:rPr>
            </a:br>
            <a:r>
              <a:rPr lang="en-US" sz="1000" b="1" i="1" dirty="0" smtClean="0">
                <a:latin typeface="Georgia" panose="02040502050405020303" pitchFamily="18" charset="0"/>
              </a:rPr>
              <a:t>Your</a:t>
            </a:r>
            <a:br>
              <a:rPr lang="en-US" sz="1000" b="1" i="1" dirty="0" smtClean="0">
                <a:latin typeface="Georgia" panose="02040502050405020303" pitchFamily="18" charset="0"/>
              </a:rPr>
            </a:br>
            <a:r>
              <a:rPr lang="en-US" sz="1000" b="1" i="1" dirty="0" smtClean="0">
                <a:latin typeface="Georgia" panose="02040502050405020303" pitchFamily="18" charset="0"/>
              </a:rPr>
              <a:t>Message</a:t>
            </a:r>
            <a:endParaRPr lang="en-US" sz="1000" b="1" i="1" dirty="0">
              <a:latin typeface="Georgia" panose="02040502050405020303" pitchFamily="18" charset="0"/>
            </a:endParaRPr>
          </a:p>
        </p:txBody>
      </p:sp>
      <p:sp>
        <p:nvSpPr>
          <p:cNvPr id="22" name="TextBox 21"/>
          <p:cNvSpPr txBox="1"/>
          <p:nvPr/>
        </p:nvSpPr>
        <p:spPr>
          <a:xfrm>
            <a:off x="8763000" y="6581775"/>
            <a:ext cx="242374" cy="215444"/>
          </a:xfrm>
          <a:prstGeom prst="rect">
            <a:avLst/>
          </a:prstGeom>
          <a:noFill/>
        </p:spPr>
        <p:txBody>
          <a:bodyPr wrap="none">
            <a:spAutoFit/>
          </a:bodyPr>
          <a:lstStyle/>
          <a:p>
            <a:pPr>
              <a:defRPr/>
            </a:pPr>
            <a:fld id="{CDD1FD3D-EC92-964C-83BE-0FE51D50B3C5}" type="slidenum">
              <a:rPr lang="en-US" sz="800">
                <a:solidFill>
                  <a:schemeClr val="tx1">
                    <a:lumMod val="50000"/>
                    <a:lumOff val="50000"/>
                  </a:schemeClr>
                </a:solidFill>
                <a:latin typeface="Georgia" panose="02040502050405020303" pitchFamily="18" charset="0"/>
                <a:cs typeface="Arial" charset="0"/>
              </a:rPr>
              <a:pPr>
                <a:defRPr/>
              </a:pPr>
              <a:t>37</a:t>
            </a:fld>
            <a:endParaRPr lang="en-US" sz="800" dirty="0">
              <a:solidFill>
                <a:schemeClr val="tx1">
                  <a:lumMod val="50000"/>
                  <a:lumOff val="50000"/>
                </a:schemeClr>
              </a:solidFill>
              <a:latin typeface="Georgia" panose="02040502050405020303" pitchFamily="18" charset="0"/>
              <a:cs typeface="Arial" charset="0"/>
            </a:endParaRPr>
          </a:p>
        </p:txBody>
      </p:sp>
      <p:cxnSp>
        <p:nvCxnSpPr>
          <p:cNvPr id="42" name="Straight Connector 41"/>
          <p:cNvCxnSpPr/>
          <p:nvPr/>
        </p:nvCxnSpPr>
        <p:spPr>
          <a:xfrm>
            <a:off x="213405" y="3221197"/>
            <a:ext cx="8412480" cy="0"/>
          </a:xfrm>
          <a:prstGeom prst="line">
            <a:avLst/>
          </a:prstGeom>
          <a:ln w="63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267869" y="4723022"/>
            <a:ext cx="914400" cy="400110"/>
          </a:xfrm>
          <a:prstGeom prst="rect">
            <a:avLst/>
          </a:prstGeom>
          <a:noFill/>
        </p:spPr>
        <p:txBody>
          <a:bodyPr wrap="square" lIns="91440" rIns="91440" rtlCol="0">
            <a:spAutoFit/>
          </a:bodyPr>
          <a:lstStyle/>
          <a:p>
            <a:pPr algn="ctr"/>
            <a:r>
              <a:rPr lang="en-US" sz="1000" b="1" i="1" dirty="0" smtClean="0">
                <a:latin typeface="Georgia" panose="02040502050405020303" pitchFamily="18" charset="0"/>
              </a:rPr>
              <a:t>Driving</a:t>
            </a:r>
            <a:br>
              <a:rPr lang="en-US" sz="1000" b="1" i="1" dirty="0" smtClean="0">
                <a:latin typeface="Georgia" panose="02040502050405020303" pitchFamily="18" charset="0"/>
              </a:rPr>
            </a:br>
            <a:r>
              <a:rPr lang="en-US" sz="1000" b="1" i="1" dirty="0" smtClean="0">
                <a:latin typeface="Georgia" panose="02040502050405020303" pitchFamily="18" charset="0"/>
              </a:rPr>
              <a:t>Action</a:t>
            </a:r>
            <a:endParaRPr lang="en-US" sz="1000" b="1" i="1" dirty="0">
              <a:latin typeface="Georgia" panose="02040502050405020303" pitchFamily="18" charset="0"/>
            </a:endParaRPr>
          </a:p>
        </p:txBody>
      </p:sp>
      <p:cxnSp>
        <p:nvCxnSpPr>
          <p:cNvPr id="47" name="Straight Connector 46"/>
          <p:cNvCxnSpPr/>
          <p:nvPr/>
        </p:nvCxnSpPr>
        <p:spPr>
          <a:xfrm>
            <a:off x="213405" y="2359444"/>
            <a:ext cx="8412480" cy="0"/>
          </a:xfrm>
          <a:prstGeom prst="line">
            <a:avLst/>
          </a:prstGeom>
          <a:ln w="63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26" name="Picture 17" descr="H:\PBR\IBI-PBR\FinalReport\Driver Icons\network3.png"/>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496469" y="5089880"/>
            <a:ext cx="457200" cy="457200"/>
          </a:xfrm>
          <a:prstGeom prst="rect">
            <a:avLst/>
          </a:prstGeom>
          <a:extLst>
            <a:ext uri="{909E8E84-426E-40DD-AFC4-6F175D3DCCD1}">
              <a14:hiddenFill xmlns:a14="http://schemas.microsoft.com/office/drawing/2010/main">
                <a:solidFill>
                  <a:srgbClr val="FFFFFF"/>
                </a:solidFill>
              </a14:hiddenFill>
            </a:ext>
          </a:extLst>
        </p:spPr>
      </p:pic>
      <p:pic>
        <p:nvPicPr>
          <p:cNvPr id="27" name="Picture 26"/>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flipH="1">
            <a:off x="565049" y="3941443"/>
            <a:ext cx="320040" cy="320040"/>
          </a:xfrm>
          <a:prstGeom prst="rect">
            <a:avLst/>
          </a:prstGeom>
        </p:spPr>
      </p:pic>
      <p:pic>
        <p:nvPicPr>
          <p:cNvPr id="28" name="Picture 21" descr="H:\PBR\IBI-PBR\FinalReport\Driver Icons\important.png"/>
          <p:cNvPicPr>
            <a:picLocks noChangeAspect="1" noChangeArrowheads="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10769" y="2838824"/>
            <a:ext cx="228600" cy="228600"/>
          </a:xfrm>
          <a:prstGeom prst="rect">
            <a:avLst/>
          </a:prstGeom>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226272" y="245329"/>
            <a:ext cx="5008267" cy="138499"/>
          </a:xfrm>
          <a:prstGeom prst="rect">
            <a:avLst/>
          </a:prstGeom>
          <a:noFill/>
        </p:spPr>
        <p:txBody>
          <a:bodyPr wrap="square" bIns="0" rtlCol="0" anchor="b" anchorCtr="0">
            <a:spAutoFit/>
          </a:bodyPr>
          <a:lstStyle>
            <a:defPPr>
              <a:defRPr lang="en-US"/>
            </a:defPPr>
            <a:lvl1pPr>
              <a:defRPr sz="600" b="1" cap="all">
                <a:solidFill>
                  <a:srgbClr val="595959"/>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Closer Look – Social Media / Digital Tools</a:t>
            </a:r>
          </a:p>
        </p:txBody>
      </p:sp>
    </p:spTree>
    <p:extLst>
      <p:ext uri="{BB962C8B-B14F-4D97-AF65-F5344CB8AC3E}">
        <p14:creationId xmlns:p14="http://schemas.microsoft.com/office/powerpoint/2010/main" val="23713439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063156" y="4079446"/>
            <a:ext cx="4480560" cy="334906"/>
          </a:xfrm>
          <a:prstGeom prst="rect">
            <a:avLst/>
          </a:prstGeom>
          <a:solidFill>
            <a:srgbClr val="F0EAE3"/>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37160" rIns="182880" bIns="137160"/>
          <a:lstStyle/>
          <a:p>
            <a:pPr>
              <a:lnSpc>
                <a:spcPct val="110000"/>
              </a:lnSpc>
              <a:spcAft>
                <a:spcPts val="50"/>
              </a:spcAft>
              <a:defRPr/>
            </a:pPr>
            <a:endParaRPr lang="en-US" sz="900" dirty="0" smtClean="0">
              <a:solidFill>
                <a:schemeClr val="tx1"/>
              </a:solidFill>
              <a:latin typeface="Georgia"/>
              <a:cs typeface="Georgia"/>
            </a:endParaRPr>
          </a:p>
        </p:txBody>
      </p:sp>
      <p:sp>
        <p:nvSpPr>
          <p:cNvPr id="13" name="Title 1"/>
          <p:cNvSpPr txBox="1">
            <a:spLocks/>
          </p:cNvSpPr>
          <p:nvPr/>
        </p:nvSpPr>
        <p:spPr bwMode="auto">
          <a:xfrm>
            <a:off x="404814" y="756919"/>
            <a:ext cx="8407400" cy="609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200" b="1" kern="1200">
                <a:solidFill>
                  <a:schemeClr val="tx1"/>
                </a:solidFill>
                <a:latin typeface="Georgia" panose="02040502050405020303" pitchFamily="18" charset="0"/>
                <a:ea typeface="ＭＳ Ｐゴシック" panose="020B0600070205080204" pitchFamily="34" charset="-128"/>
                <a:cs typeface="MS PGothic" charset="0"/>
              </a:defRPr>
            </a:lvl1pPr>
            <a:lvl2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2pPr>
            <a:lvl3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3pPr>
            <a:lvl4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4pPr>
            <a:lvl5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5pPr>
            <a:lvl6pPr marL="4572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6pPr>
            <a:lvl7pPr marL="9144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7pPr>
            <a:lvl8pPr marL="13716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8pPr>
            <a:lvl9pPr marL="18288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9pPr>
          </a:lstStyle>
          <a:p>
            <a:pPr marL="0" marR="0" lvl="0" indent="0" algn="l" defTabSz="457200" rtl="0" eaLnBrk="0" fontAlgn="base" latinLnBrk="0" hangingPunct="0">
              <a:lnSpc>
                <a:spcPct val="9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prstClr val="black"/>
                </a:solidFill>
                <a:effectLst/>
                <a:uLnTx/>
                <a:uFillTx/>
                <a:latin typeface="Georgia" charset="0"/>
                <a:ea typeface="ＭＳ Ｐゴシック" charset="-128"/>
                <a:cs typeface="MS PGothic" charset="-128"/>
              </a:rPr>
              <a:t>R</a:t>
            </a:r>
            <a:r>
              <a:rPr kumimoji="0" lang="en-US" altLang="en-US" sz="2000" b="1" i="0" u="none" strike="noStrike" kern="1200" cap="none" spc="0" normalizeH="0" baseline="0" noProof="0" dirty="0" smtClean="0">
                <a:ln>
                  <a:noFill/>
                </a:ln>
                <a:solidFill>
                  <a:prstClr val="black"/>
                </a:solidFill>
                <a:effectLst/>
                <a:uLnTx/>
                <a:uFillTx/>
                <a:latin typeface="Georgia" charset="0"/>
                <a:ea typeface="ＭＳ Ｐゴシック" charset="-128"/>
                <a:cs typeface="MS PGothic" charset="-128"/>
              </a:rPr>
              <a:t>oadmap</a:t>
            </a:r>
            <a:endParaRPr kumimoji="0" lang="en-US" altLang="en-US" sz="2000" b="1" i="0" u="none" strike="noStrike" kern="1200" cap="none" spc="0" normalizeH="0" baseline="0" noProof="0" dirty="0">
              <a:ln>
                <a:noFill/>
              </a:ln>
              <a:solidFill>
                <a:prstClr val="black"/>
              </a:solidFill>
              <a:effectLst/>
              <a:uLnTx/>
              <a:uFillTx/>
              <a:latin typeface="Georgia" charset="0"/>
              <a:ea typeface="ＭＳ Ｐゴシック" charset="-128"/>
              <a:cs typeface="MS PGothic" charset="-128"/>
            </a:endParaRPr>
          </a:p>
        </p:txBody>
      </p:sp>
      <p:cxnSp>
        <p:nvCxnSpPr>
          <p:cNvPr id="25" name="Straight Arrow Connector 24"/>
          <p:cNvCxnSpPr/>
          <p:nvPr/>
        </p:nvCxnSpPr>
        <p:spPr>
          <a:xfrm flipV="1">
            <a:off x="1289708" y="1563922"/>
            <a:ext cx="1657" cy="3391827"/>
          </a:xfrm>
          <a:prstGeom prst="straightConnector1">
            <a:avLst/>
          </a:prstGeom>
          <a:ln>
            <a:solidFill>
              <a:srgbClr val="9D7C46"/>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6" name="Oval 25"/>
          <p:cNvSpPr>
            <a:spLocks noChangeAspect="1"/>
          </p:cNvSpPr>
          <p:nvPr/>
        </p:nvSpPr>
        <p:spPr>
          <a:xfrm>
            <a:off x="1190092" y="2213863"/>
            <a:ext cx="199233" cy="201168"/>
          </a:xfrm>
          <a:prstGeom prst="ellipse">
            <a:avLst/>
          </a:prstGeom>
          <a:solidFill>
            <a:schemeClr val="bg1"/>
          </a:solidFill>
          <a:ln>
            <a:solidFill>
              <a:srgbClr val="9D7C4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pPr>
            <a:endParaRPr lang="en-US" dirty="0">
              <a:solidFill>
                <a:prstClr val="white"/>
              </a:solidFill>
              <a:latin typeface="Verdana"/>
            </a:endParaRPr>
          </a:p>
        </p:txBody>
      </p:sp>
      <p:sp>
        <p:nvSpPr>
          <p:cNvPr id="27" name="Oval 26"/>
          <p:cNvSpPr>
            <a:spLocks noChangeAspect="1"/>
          </p:cNvSpPr>
          <p:nvPr/>
        </p:nvSpPr>
        <p:spPr>
          <a:xfrm>
            <a:off x="1190092" y="2858441"/>
            <a:ext cx="199233" cy="201168"/>
          </a:xfrm>
          <a:prstGeom prst="ellipse">
            <a:avLst/>
          </a:prstGeom>
          <a:solidFill>
            <a:schemeClr val="bg1"/>
          </a:solidFill>
          <a:ln>
            <a:solidFill>
              <a:srgbClr val="9D7C4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pPr>
            <a:endParaRPr lang="en-US" dirty="0">
              <a:solidFill>
                <a:prstClr val="white"/>
              </a:solidFill>
              <a:latin typeface="Verdana"/>
            </a:endParaRPr>
          </a:p>
        </p:txBody>
      </p:sp>
      <p:sp>
        <p:nvSpPr>
          <p:cNvPr id="28" name="Oval 27"/>
          <p:cNvSpPr>
            <a:spLocks noChangeAspect="1"/>
          </p:cNvSpPr>
          <p:nvPr/>
        </p:nvSpPr>
        <p:spPr>
          <a:xfrm>
            <a:off x="1190092" y="3503019"/>
            <a:ext cx="199233" cy="201168"/>
          </a:xfrm>
          <a:prstGeom prst="ellipse">
            <a:avLst/>
          </a:prstGeom>
          <a:solidFill>
            <a:schemeClr val="bg1"/>
          </a:solidFill>
          <a:ln>
            <a:solidFill>
              <a:srgbClr val="9D7C4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pPr>
            <a:endParaRPr lang="en-US" dirty="0">
              <a:solidFill>
                <a:prstClr val="white"/>
              </a:solidFill>
              <a:latin typeface="Verdana"/>
            </a:endParaRPr>
          </a:p>
        </p:txBody>
      </p:sp>
      <p:sp>
        <p:nvSpPr>
          <p:cNvPr id="29" name="Oval 28"/>
          <p:cNvSpPr>
            <a:spLocks noChangeAspect="1"/>
          </p:cNvSpPr>
          <p:nvPr/>
        </p:nvSpPr>
        <p:spPr>
          <a:xfrm>
            <a:off x="1190092" y="4147597"/>
            <a:ext cx="199233" cy="201168"/>
          </a:xfrm>
          <a:prstGeom prst="ellipse">
            <a:avLst/>
          </a:prstGeom>
          <a:solidFill>
            <a:srgbClr val="9F7E49"/>
          </a:solidFill>
          <a:ln>
            <a:solidFill>
              <a:srgbClr val="9D7C4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pPr>
            <a:endParaRPr lang="en-US" dirty="0">
              <a:solidFill>
                <a:prstClr val="white"/>
              </a:solidFill>
              <a:latin typeface="Verdana"/>
            </a:endParaRPr>
          </a:p>
        </p:txBody>
      </p:sp>
      <p:sp>
        <p:nvSpPr>
          <p:cNvPr id="30" name="Oval 29"/>
          <p:cNvSpPr>
            <a:spLocks noChangeAspect="1"/>
          </p:cNvSpPr>
          <p:nvPr/>
        </p:nvSpPr>
        <p:spPr>
          <a:xfrm>
            <a:off x="1190092" y="4792177"/>
            <a:ext cx="199233" cy="201168"/>
          </a:xfrm>
          <a:prstGeom prst="ellipse">
            <a:avLst/>
          </a:prstGeom>
          <a:solidFill>
            <a:schemeClr val="bg1"/>
          </a:solidFill>
          <a:ln>
            <a:solidFill>
              <a:srgbClr val="9D7C4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Verdana"/>
              <a:ea typeface="+mn-ea"/>
              <a:cs typeface="+mn-cs"/>
            </a:endParaRPr>
          </a:p>
        </p:txBody>
      </p:sp>
      <p:sp>
        <p:nvSpPr>
          <p:cNvPr id="35" name="Rectangle 34"/>
          <p:cNvSpPr>
            <a:spLocks noChangeArrowheads="1"/>
          </p:cNvSpPr>
          <p:nvPr/>
        </p:nvSpPr>
        <p:spPr bwMode="auto">
          <a:xfrm>
            <a:off x="1416650" y="1525707"/>
            <a:ext cx="5549415" cy="3539430"/>
          </a:xfrm>
          <a:prstGeom prst="rect">
            <a:avLst/>
          </a:prstGeom>
          <a:noFill/>
          <a:ln>
            <a:noFill/>
          </a:ln>
          <a:extLst/>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1400" i="0" u="none" strike="noStrike" kern="1200" cap="none" spc="0" normalizeH="0" baseline="0" noProof="0" dirty="0" smtClean="0">
                <a:ln>
                  <a:noFill/>
                </a:ln>
                <a:solidFill>
                  <a:prstClr val="black"/>
                </a:solidFill>
                <a:effectLst/>
                <a:uLnTx/>
                <a:uFillTx/>
                <a:latin typeface="Georgia"/>
                <a:cs typeface="Georgia"/>
              </a:rPr>
              <a:t>Overview of the Resource Benchmarking Initiative</a:t>
            </a:r>
          </a:p>
          <a:p>
            <a:pPr marL="228600" marR="0" lvl="0" indent="-228600" algn="l" defTabSz="457200" rtl="0" eaLnBrk="1" fontAlgn="auto" latinLnBrk="0" hangingPunct="1">
              <a:lnSpc>
                <a:spcPct val="100000"/>
              </a:lnSpc>
              <a:spcBef>
                <a:spcPct val="0"/>
              </a:spcBef>
              <a:spcAft>
                <a:spcPts val="0"/>
              </a:spcAft>
              <a:buClrTx/>
              <a:buSzTx/>
              <a:buFontTx/>
              <a:buAutoNum type="arabicPeriod"/>
              <a:tabLst/>
              <a:defRPr/>
            </a:pPr>
            <a:endParaRPr kumimoji="0" lang="en-US" altLang="en-US" sz="1400" b="1" i="0" u="none" strike="noStrike" kern="1200" cap="none" spc="0" normalizeH="0" baseline="0" noProof="0" dirty="0" smtClean="0">
              <a:ln>
                <a:noFill/>
              </a:ln>
              <a:solidFill>
                <a:prstClr val="black"/>
              </a:solidFill>
              <a:effectLst/>
              <a:uLnTx/>
              <a:uFillTx/>
              <a:latin typeface="Georgia"/>
              <a:cs typeface="Georgia"/>
            </a:endParaRPr>
          </a:p>
          <a:p>
            <a:pPr marL="228600" marR="0" lvl="0" indent="-228600" algn="l" defTabSz="457200" rtl="0" eaLnBrk="1" fontAlgn="auto" latinLnBrk="0" hangingPunct="1">
              <a:lnSpc>
                <a:spcPct val="100000"/>
              </a:lnSpc>
              <a:spcBef>
                <a:spcPct val="0"/>
              </a:spcBef>
              <a:spcAft>
                <a:spcPts val="0"/>
              </a:spcAft>
              <a:buClrTx/>
              <a:buSzTx/>
              <a:buFontTx/>
              <a:buAutoNum type="arabicPeriod"/>
              <a:tabLst/>
              <a:defRPr/>
            </a:pPr>
            <a:endParaRPr kumimoji="0" lang="en-US" altLang="en-US" sz="1400" b="1" i="0" u="none" strike="noStrike" kern="1200" cap="none" spc="0" normalizeH="0" baseline="0" noProof="0" dirty="0">
              <a:ln>
                <a:noFill/>
              </a:ln>
              <a:solidFill>
                <a:prstClr val="black"/>
              </a:solidFill>
              <a:effectLst/>
              <a:uLnTx/>
              <a:uFillTx/>
              <a:latin typeface="Georgia"/>
              <a:cs typeface="Georgia"/>
            </a:endParaRPr>
          </a:p>
          <a:p>
            <a:pPr>
              <a:spcBef>
                <a:spcPct val="0"/>
              </a:spcBef>
              <a:defRPr/>
            </a:pPr>
            <a:r>
              <a:rPr lang="en-US" altLang="en-US" sz="1400" dirty="0" smtClean="0">
                <a:solidFill>
                  <a:prstClr val="black"/>
                </a:solidFill>
                <a:latin typeface="Georgia"/>
                <a:cs typeface="Georgia"/>
              </a:rPr>
              <a:t>Exploring patterns in spending and staffing levels</a:t>
            </a:r>
            <a:endParaRPr kumimoji="0" lang="en-US" altLang="en-US" sz="1400" b="0" i="0" u="none" strike="noStrike" kern="1200" cap="none" spc="0" normalizeH="0" baseline="0" noProof="0" dirty="0">
              <a:ln>
                <a:noFill/>
              </a:ln>
              <a:solidFill>
                <a:prstClr val="black"/>
              </a:solidFill>
              <a:effectLst/>
              <a:uLnTx/>
              <a:uFillTx/>
              <a:latin typeface="Georgia"/>
              <a:cs typeface="Georgia"/>
            </a:endParaRPr>
          </a:p>
          <a:p>
            <a:pPr marL="228600" marR="0" lvl="0" indent="-228600" algn="l" defTabSz="457200" rtl="0" eaLnBrk="1" fontAlgn="auto" latinLnBrk="0" hangingPunct="1">
              <a:lnSpc>
                <a:spcPct val="100000"/>
              </a:lnSpc>
              <a:spcBef>
                <a:spcPct val="0"/>
              </a:spcBef>
              <a:spcAft>
                <a:spcPts val="0"/>
              </a:spcAft>
              <a:buClrTx/>
              <a:buSzTx/>
              <a:buFontTx/>
              <a:buAutoNum type="arabicPeriod"/>
              <a:tabLst/>
              <a:defRPr/>
            </a:pPr>
            <a:endParaRPr kumimoji="0" lang="en-US" altLang="en-US" sz="1400" b="0" i="0" u="none" strike="noStrike" kern="1200" cap="none" spc="0" normalizeH="0" baseline="0" noProof="0" dirty="0">
              <a:ln>
                <a:noFill/>
              </a:ln>
              <a:solidFill>
                <a:prstClr val="black"/>
              </a:solidFill>
              <a:effectLst/>
              <a:uLnTx/>
              <a:uFillTx/>
              <a:latin typeface="Georgia"/>
              <a:cs typeface="Georgia"/>
            </a:endParaRPr>
          </a:p>
          <a:p>
            <a:pPr marR="0" lvl="0" algn="l" defTabSz="457200" rtl="0" eaLnBrk="1" fontAlgn="auto" latinLnBrk="0" hangingPunct="1">
              <a:lnSpc>
                <a:spcPct val="100000"/>
              </a:lnSpc>
              <a:spcBef>
                <a:spcPct val="0"/>
              </a:spcBef>
              <a:spcAft>
                <a:spcPts val="0"/>
              </a:spcAft>
              <a:buClrTx/>
              <a:buSzTx/>
              <a:tabLst/>
              <a:defRPr/>
            </a:pPr>
            <a:endParaRPr lang="en-US" altLang="en-US" sz="1400" dirty="0">
              <a:solidFill>
                <a:prstClr val="black"/>
              </a:solidFill>
              <a:latin typeface="Georgia"/>
              <a:cs typeface="Georgia"/>
            </a:endParaRPr>
          </a:p>
          <a:p>
            <a:pPr>
              <a:spcBef>
                <a:spcPct val="0"/>
              </a:spcBef>
              <a:defRPr/>
            </a:pPr>
            <a:r>
              <a:rPr lang="en-US" altLang="en-US" sz="1400" dirty="0" smtClean="0">
                <a:solidFill>
                  <a:prstClr val="black"/>
                </a:solidFill>
                <a:latin typeface="Georgia"/>
                <a:cs typeface="Georgia"/>
              </a:rPr>
              <a:t>Closer look at budget and headcount trends</a:t>
            </a:r>
            <a:endParaRPr lang="en-US" altLang="en-US" sz="1400" dirty="0">
              <a:solidFill>
                <a:prstClr val="black"/>
              </a:solidFill>
              <a:latin typeface="Georgia"/>
              <a:cs typeface="Georgia"/>
            </a:endParaRPr>
          </a:p>
          <a:p>
            <a:pPr marR="0" lvl="0" algn="l" defTabSz="457200" rtl="0" eaLnBrk="1" fontAlgn="auto" latinLnBrk="0" hangingPunct="1">
              <a:lnSpc>
                <a:spcPct val="100000"/>
              </a:lnSpc>
              <a:spcBef>
                <a:spcPct val="0"/>
              </a:spcBef>
              <a:spcAft>
                <a:spcPts val="0"/>
              </a:spcAft>
              <a:buClrTx/>
              <a:buSzTx/>
              <a:tabLst/>
              <a:defRPr/>
            </a:pPr>
            <a:endParaRPr kumimoji="0" lang="en-US" altLang="en-US" sz="1400" b="0" i="0" u="none" strike="noStrike" kern="1200" cap="none" spc="0" normalizeH="0" baseline="0" noProof="0" dirty="0" smtClean="0">
              <a:ln>
                <a:noFill/>
              </a:ln>
              <a:solidFill>
                <a:prstClr val="black"/>
              </a:solidFill>
              <a:effectLst/>
              <a:uLnTx/>
              <a:uFillTx/>
              <a:latin typeface="Georgia"/>
              <a:cs typeface="Georgia"/>
            </a:endParaRPr>
          </a:p>
          <a:p>
            <a:pPr marR="0" lvl="0" algn="l" defTabSz="457200" rtl="0" eaLnBrk="1" fontAlgn="auto" latinLnBrk="0" hangingPunct="1">
              <a:lnSpc>
                <a:spcPct val="100000"/>
              </a:lnSpc>
              <a:spcBef>
                <a:spcPct val="0"/>
              </a:spcBef>
              <a:spcAft>
                <a:spcPts val="0"/>
              </a:spcAft>
              <a:buClrTx/>
              <a:buSzTx/>
              <a:tabLst/>
              <a:defRPr/>
            </a:pPr>
            <a:endParaRPr kumimoji="0" lang="en-US" altLang="en-US" sz="1400" b="0" i="0" u="none" strike="noStrike" kern="1200" cap="none" spc="0" normalizeH="0" baseline="0" noProof="0" dirty="0">
              <a:ln>
                <a:noFill/>
              </a:ln>
              <a:solidFill>
                <a:prstClr val="black"/>
              </a:solidFill>
              <a:effectLst/>
              <a:uLnTx/>
              <a:uFillTx/>
              <a:latin typeface="Georgia"/>
              <a:cs typeface="Georgia"/>
            </a:endParaRPr>
          </a:p>
          <a:p>
            <a:pPr marL="0" marR="0" lvl="0" indent="0" algn="l" defTabSz="457200" rtl="0" eaLnBrk="1" fontAlgn="auto" latinLnBrk="0" hangingPunct="1">
              <a:lnSpc>
                <a:spcPct val="100000"/>
              </a:lnSpc>
              <a:spcBef>
                <a:spcPct val="0"/>
              </a:spcBef>
              <a:spcAft>
                <a:spcPts val="0"/>
              </a:spcAft>
              <a:buClrTx/>
              <a:buSzTx/>
              <a:buFontTx/>
              <a:buNone/>
              <a:tabLst/>
              <a:defRPr/>
            </a:pPr>
            <a:r>
              <a:rPr lang="en-US" altLang="en-US" sz="1400" dirty="0" smtClean="0">
                <a:solidFill>
                  <a:prstClr val="black"/>
                </a:solidFill>
                <a:latin typeface="Georgia"/>
                <a:cs typeface="Georgia"/>
              </a:rPr>
              <a:t>Long-term </a:t>
            </a:r>
            <a:r>
              <a:rPr kumimoji="0" lang="en-US" altLang="en-US" sz="1400" b="0" i="0" u="none" strike="noStrike" kern="1200" cap="none" spc="0" normalizeH="0" baseline="0" noProof="0" dirty="0" smtClean="0">
                <a:ln>
                  <a:noFill/>
                </a:ln>
                <a:solidFill>
                  <a:prstClr val="black"/>
                </a:solidFill>
                <a:effectLst/>
                <a:uLnTx/>
                <a:uFillTx/>
                <a:latin typeface="Georgia"/>
                <a:cs typeface="Georgia"/>
              </a:rPr>
              <a:t>investment </a:t>
            </a:r>
            <a:r>
              <a:rPr lang="en-US" altLang="en-US" sz="1400" noProof="0" dirty="0" smtClean="0">
                <a:solidFill>
                  <a:prstClr val="black"/>
                </a:solidFill>
                <a:latin typeface="Georgia"/>
                <a:cs typeface="Georgia"/>
              </a:rPr>
              <a:t>p</a:t>
            </a:r>
            <a:r>
              <a:rPr kumimoji="0" lang="en-US" altLang="en-US" sz="1400" b="0" i="0" u="none" strike="noStrike" kern="1200" cap="none" spc="0" normalizeH="0" baseline="0" noProof="0" dirty="0" smtClean="0">
                <a:ln>
                  <a:noFill/>
                </a:ln>
                <a:solidFill>
                  <a:prstClr val="black"/>
                </a:solidFill>
                <a:effectLst/>
                <a:uLnTx/>
                <a:uFillTx/>
                <a:latin typeface="Georgia"/>
                <a:cs typeface="Georgia"/>
              </a:rPr>
              <a:t>riorities</a:t>
            </a:r>
          </a:p>
          <a:p>
            <a:pPr marL="228600" marR="0" lvl="0" indent="-228600" algn="l" defTabSz="457200" rtl="0" eaLnBrk="1" fontAlgn="auto" latinLnBrk="0" hangingPunct="1">
              <a:lnSpc>
                <a:spcPct val="100000"/>
              </a:lnSpc>
              <a:spcBef>
                <a:spcPct val="0"/>
              </a:spcBef>
              <a:spcAft>
                <a:spcPts val="0"/>
              </a:spcAft>
              <a:buClrTx/>
              <a:buSzTx/>
              <a:buFontTx/>
              <a:buAutoNum type="arabicPeriod"/>
              <a:tabLst/>
              <a:defRPr/>
            </a:pPr>
            <a:endParaRPr kumimoji="0" lang="en-US" altLang="en-US" sz="1400" b="0" i="0" u="none" strike="noStrike" kern="1200" cap="none" spc="0" normalizeH="0" baseline="0" noProof="0" dirty="0" smtClean="0">
              <a:ln>
                <a:noFill/>
              </a:ln>
              <a:solidFill>
                <a:prstClr val="black"/>
              </a:solidFill>
              <a:effectLst/>
              <a:uLnTx/>
              <a:uFillTx/>
              <a:latin typeface="Georgia"/>
              <a:cs typeface="Georgia"/>
            </a:endParaRPr>
          </a:p>
          <a:p>
            <a:pPr marL="228600" marR="0" lvl="0" indent="-228600" algn="l" defTabSz="457200" rtl="0" eaLnBrk="1" fontAlgn="auto" latinLnBrk="0" hangingPunct="1">
              <a:lnSpc>
                <a:spcPct val="100000"/>
              </a:lnSpc>
              <a:spcBef>
                <a:spcPct val="0"/>
              </a:spcBef>
              <a:spcAft>
                <a:spcPts val="0"/>
              </a:spcAft>
              <a:buClrTx/>
              <a:buSzTx/>
              <a:buFontTx/>
              <a:buAutoNum type="arabicPeriod"/>
              <a:tabLst/>
              <a:defRPr/>
            </a:pPr>
            <a:endParaRPr kumimoji="0" lang="en-US" altLang="en-US" sz="1400" b="0" i="0" u="none" strike="noStrike" kern="1200" cap="none" spc="0" normalizeH="0" baseline="0" noProof="0" dirty="0">
              <a:ln>
                <a:noFill/>
              </a:ln>
              <a:solidFill>
                <a:prstClr val="black"/>
              </a:solidFill>
              <a:effectLst/>
              <a:uLnTx/>
              <a:uFillTx/>
              <a:latin typeface="Georgia"/>
              <a:cs typeface="Georgia"/>
            </a:endParaRPr>
          </a:p>
          <a:p>
            <a:pPr marR="0" lvl="0" algn="l" defTabSz="457200" rtl="0" eaLnBrk="1" fontAlgn="auto" latinLnBrk="0" hangingPunct="1">
              <a:lnSpc>
                <a:spcPct val="100000"/>
              </a:lnSpc>
              <a:spcBef>
                <a:spcPct val="0"/>
              </a:spcBef>
              <a:spcAft>
                <a:spcPts val="0"/>
              </a:spcAft>
              <a:buClrTx/>
              <a:buSzTx/>
              <a:tabLst/>
              <a:defRPr/>
            </a:pPr>
            <a:r>
              <a:rPr kumimoji="0" lang="en-US" altLang="en-US" sz="1400" b="0" i="0" u="none" strike="noStrike" kern="1200" cap="none" spc="0" normalizeH="0" baseline="0" noProof="0" dirty="0" smtClean="0">
                <a:ln>
                  <a:noFill/>
                </a:ln>
                <a:solidFill>
                  <a:prstClr val="black"/>
                </a:solidFill>
                <a:effectLst/>
                <a:uLnTx/>
                <a:uFillTx/>
                <a:latin typeface="Georgia"/>
                <a:cs typeface="Georgia"/>
              </a:rPr>
              <a:t>Takeaways from</a:t>
            </a:r>
            <a:r>
              <a:rPr kumimoji="0" lang="en-US" altLang="en-US" sz="1400" b="0" i="0" u="none" strike="noStrike" kern="1200" cap="none" spc="0" normalizeH="0" noProof="0" dirty="0" smtClean="0">
                <a:ln>
                  <a:noFill/>
                </a:ln>
                <a:solidFill>
                  <a:prstClr val="black"/>
                </a:solidFill>
                <a:effectLst/>
                <a:uLnTx/>
                <a:uFillTx/>
                <a:latin typeface="Georgia"/>
                <a:cs typeface="Georgia"/>
              </a:rPr>
              <a:t> the initiative</a:t>
            </a:r>
            <a:endParaRPr kumimoji="0" lang="en-US" altLang="en-US" sz="1400" b="0" i="0" u="none" strike="noStrike" kern="1200" cap="none" spc="0" normalizeH="0" baseline="0" noProof="0" dirty="0" smtClean="0">
              <a:ln>
                <a:noFill/>
              </a:ln>
              <a:solidFill>
                <a:prstClr val="black"/>
              </a:solidFill>
              <a:effectLst/>
              <a:uLnTx/>
              <a:uFillTx/>
              <a:latin typeface="Georgia"/>
              <a:cs typeface="Georgia"/>
            </a:endParaRPr>
          </a:p>
          <a:p>
            <a:pPr marR="0" lvl="0" algn="l" defTabSz="457200" rtl="0" eaLnBrk="1" fontAlgn="auto" latinLnBrk="0" hangingPunct="1">
              <a:lnSpc>
                <a:spcPct val="100000"/>
              </a:lnSpc>
              <a:spcBef>
                <a:spcPct val="0"/>
              </a:spcBef>
              <a:spcAft>
                <a:spcPts val="0"/>
              </a:spcAft>
              <a:buClrTx/>
              <a:buSzTx/>
              <a:tabLst/>
              <a:defRPr/>
            </a:pPr>
            <a:endParaRPr kumimoji="0" lang="en-US" altLang="en-US" sz="1400" b="0" i="0" u="none" strike="noStrike" kern="1200" cap="none" spc="0" normalizeH="0" baseline="0" noProof="0" dirty="0" smtClean="0">
              <a:ln>
                <a:noFill/>
              </a:ln>
              <a:solidFill>
                <a:prstClr val="black"/>
              </a:solidFill>
              <a:effectLst/>
              <a:uLnTx/>
              <a:uFillTx/>
              <a:latin typeface="Georgia"/>
              <a:cs typeface="Georgia"/>
            </a:endParaRPr>
          </a:p>
          <a:p>
            <a:pPr marL="228600" marR="0" lvl="0" indent="-228600" algn="l" defTabSz="457200" rtl="0" eaLnBrk="1" fontAlgn="auto" latinLnBrk="0" hangingPunct="1">
              <a:lnSpc>
                <a:spcPct val="100000"/>
              </a:lnSpc>
              <a:spcBef>
                <a:spcPct val="0"/>
              </a:spcBef>
              <a:spcAft>
                <a:spcPts val="0"/>
              </a:spcAft>
              <a:buClrTx/>
              <a:buSzTx/>
              <a:buFontTx/>
              <a:buAutoNum type="arabicPeriod"/>
              <a:tabLst/>
              <a:defRPr/>
            </a:pPr>
            <a:endParaRPr kumimoji="0" lang="en-US" altLang="en-US" sz="1400" b="0" i="0" u="none" strike="noStrike" kern="1200" cap="none" spc="0" normalizeH="0" baseline="0" noProof="0" dirty="0">
              <a:ln>
                <a:noFill/>
              </a:ln>
              <a:solidFill>
                <a:prstClr val="black"/>
              </a:solidFill>
              <a:effectLst/>
              <a:uLnTx/>
              <a:uFillTx/>
              <a:latin typeface="Georgia"/>
              <a:cs typeface="Georgia"/>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dirty="0" smtClean="0">
                <a:ln>
                  <a:noFill/>
                </a:ln>
                <a:solidFill>
                  <a:prstClr val="black"/>
                </a:solidFill>
                <a:effectLst/>
                <a:uLnTx/>
                <a:uFillTx/>
                <a:latin typeface="Georgia"/>
                <a:cs typeface="Georgia"/>
              </a:rPr>
              <a:t>Question and answer</a:t>
            </a:r>
            <a:endParaRPr kumimoji="0" lang="en-US" altLang="en-US" sz="1400" b="0" i="0" u="none" strike="noStrike" kern="1200" cap="none" spc="0" normalizeH="0" baseline="0" noProof="0" dirty="0">
              <a:ln>
                <a:noFill/>
              </a:ln>
              <a:solidFill>
                <a:prstClr val="black"/>
              </a:solidFill>
              <a:effectLst/>
              <a:uLnTx/>
              <a:uFillTx/>
              <a:latin typeface="Georgia"/>
              <a:cs typeface="Georgia"/>
            </a:endParaRPr>
          </a:p>
        </p:txBody>
      </p:sp>
      <p:sp>
        <p:nvSpPr>
          <p:cNvPr id="36" name="Oval 35"/>
          <p:cNvSpPr>
            <a:spLocks noChangeAspect="1"/>
          </p:cNvSpPr>
          <p:nvPr/>
        </p:nvSpPr>
        <p:spPr>
          <a:xfrm>
            <a:off x="1190092" y="1569285"/>
            <a:ext cx="199233" cy="201168"/>
          </a:xfrm>
          <a:prstGeom prst="ellipse">
            <a:avLst/>
          </a:prstGeom>
          <a:solidFill>
            <a:schemeClr val="bg1"/>
          </a:solidFill>
          <a:ln>
            <a:solidFill>
              <a:srgbClr val="9D7C4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pPr>
            <a:endParaRPr lang="en-US" dirty="0">
              <a:solidFill>
                <a:prstClr val="white"/>
              </a:solidFill>
              <a:latin typeface="Verdana"/>
            </a:endParaRPr>
          </a:p>
        </p:txBody>
      </p:sp>
      <p:sp>
        <p:nvSpPr>
          <p:cNvPr id="19" name="Text Placeholder 18"/>
          <p:cNvSpPr txBox="1">
            <a:spLocks/>
          </p:cNvSpPr>
          <p:nvPr/>
        </p:nvSpPr>
        <p:spPr bwMode="auto">
          <a:xfrm>
            <a:off x="404808" y="6432767"/>
            <a:ext cx="7413630"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spcAft>
                <a:spcPts val="600"/>
              </a:spcAft>
              <a:buNone/>
              <a:defRPr/>
            </a:pPr>
            <a:endParaRPr lang="en-US" sz="700" dirty="0">
              <a:latin typeface="Georgia"/>
              <a:cs typeface="Georgia"/>
            </a:endParaRPr>
          </a:p>
          <a:p>
            <a:pPr marL="0" indent="0">
              <a:lnSpc>
                <a:spcPct val="110000"/>
              </a:lnSpc>
              <a:spcBef>
                <a:spcPts val="0"/>
              </a:spcBef>
              <a:spcAft>
                <a:spcPts val="600"/>
              </a:spcAft>
              <a:buNone/>
              <a:defRPr/>
            </a:pPr>
            <a:r>
              <a:rPr lang="en-US" sz="700" dirty="0">
                <a:latin typeface="Georgia"/>
                <a:cs typeface="Georgia"/>
              </a:rPr>
              <a:t>© National Journal 2017</a:t>
            </a:r>
          </a:p>
        </p:txBody>
      </p:sp>
      <p:pic>
        <p:nvPicPr>
          <p:cNvPr id="20" name="Picture 19" descr="Logo-NJ-leadership_counci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5983" y="156463"/>
            <a:ext cx="2263332" cy="347386"/>
          </a:xfrm>
          <a:prstGeom prst="rect">
            <a:avLst/>
          </a:prstGeom>
        </p:spPr>
      </p:pic>
      <p:sp>
        <p:nvSpPr>
          <p:cNvPr id="15" name="TextBox 14"/>
          <p:cNvSpPr txBox="1"/>
          <p:nvPr/>
        </p:nvSpPr>
        <p:spPr>
          <a:xfrm>
            <a:off x="8763000" y="6581775"/>
            <a:ext cx="235962" cy="215444"/>
          </a:xfrm>
          <a:prstGeom prst="rect">
            <a:avLst/>
          </a:prstGeom>
          <a:noFill/>
        </p:spPr>
        <p:txBody>
          <a:bodyPr wrap="none">
            <a:spAutoFit/>
          </a:bodyPr>
          <a:lstStyle/>
          <a:p>
            <a:pPr>
              <a:defRPr/>
            </a:pPr>
            <a:fld id="{CDD1FD3D-EC92-964C-83BE-0FE51D50B3C5}" type="slidenum">
              <a:rPr lang="en-US" sz="800">
                <a:solidFill>
                  <a:schemeClr val="tx1">
                    <a:lumMod val="50000"/>
                    <a:lumOff val="50000"/>
                  </a:schemeClr>
                </a:solidFill>
                <a:latin typeface="Georgia" panose="02040502050405020303" pitchFamily="18" charset="0"/>
                <a:cs typeface="Arial" charset="0"/>
              </a:rPr>
              <a:pPr>
                <a:defRPr/>
              </a:pPr>
              <a:t>38</a:t>
            </a:fld>
            <a:endParaRPr lang="en-US" sz="800" dirty="0">
              <a:solidFill>
                <a:schemeClr val="tx1">
                  <a:lumMod val="50000"/>
                  <a:lumOff val="50000"/>
                </a:schemeClr>
              </a:solidFill>
              <a:latin typeface="Georgia" panose="02040502050405020303" pitchFamily="18" charset="0"/>
              <a:cs typeface="Arial" charset="0"/>
            </a:endParaRPr>
          </a:p>
        </p:txBody>
      </p:sp>
      <p:sp>
        <p:nvSpPr>
          <p:cNvPr id="16" name="TextBox 15"/>
          <p:cNvSpPr txBox="1"/>
          <p:nvPr/>
        </p:nvSpPr>
        <p:spPr>
          <a:xfrm>
            <a:off x="226272" y="245329"/>
            <a:ext cx="5008267" cy="138499"/>
          </a:xfrm>
          <a:prstGeom prst="rect">
            <a:avLst/>
          </a:prstGeom>
          <a:noFill/>
        </p:spPr>
        <p:txBody>
          <a:bodyPr wrap="square" bIns="0" rtlCol="0" anchor="b" anchorCtr="0">
            <a:spAutoFit/>
          </a:bodyPr>
          <a:lstStyle>
            <a:defPPr>
              <a:defRPr lang="en-US"/>
            </a:defPPr>
            <a:lvl1pPr>
              <a:defRPr sz="600" b="1" cap="all">
                <a:solidFill>
                  <a:srgbClr val="595959"/>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Resource benchmarking webinar</a:t>
            </a:r>
            <a:endParaRPr lang="en-US" dirty="0"/>
          </a:p>
        </p:txBody>
      </p:sp>
    </p:spTree>
    <p:extLst>
      <p:ext uri="{BB962C8B-B14F-4D97-AF65-F5344CB8AC3E}">
        <p14:creationId xmlns:p14="http://schemas.microsoft.com/office/powerpoint/2010/main" val="287905050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a:spLocks noChangeAspect="1"/>
          </p:cNvSpPr>
          <p:nvPr/>
        </p:nvSpPr>
        <p:spPr>
          <a:xfrm>
            <a:off x="589311" y="1364487"/>
            <a:ext cx="199233" cy="201168"/>
          </a:xfrm>
          <a:prstGeom prst="ellipse">
            <a:avLst/>
          </a:prstGeom>
          <a:solidFill>
            <a:srgbClr val="9F7E49"/>
          </a:solidFill>
          <a:ln>
            <a:solidFill>
              <a:srgbClr val="9D7C4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pPr>
            <a:endParaRPr lang="en-US" dirty="0">
              <a:solidFill>
                <a:prstClr val="white"/>
              </a:solidFill>
              <a:latin typeface="Verdana"/>
            </a:endParaRPr>
          </a:p>
        </p:txBody>
      </p:sp>
      <p:sp>
        <p:nvSpPr>
          <p:cNvPr id="12" name="Oval 11"/>
          <p:cNvSpPr>
            <a:spLocks noChangeAspect="1"/>
          </p:cNvSpPr>
          <p:nvPr/>
        </p:nvSpPr>
        <p:spPr>
          <a:xfrm>
            <a:off x="589311" y="2051673"/>
            <a:ext cx="199233" cy="201168"/>
          </a:xfrm>
          <a:prstGeom prst="ellipse">
            <a:avLst/>
          </a:prstGeom>
          <a:solidFill>
            <a:srgbClr val="9F7E49"/>
          </a:solidFill>
          <a:ln>
            <a:solidFill>
              <a:srgbClr val="9D7C4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pPr>
            <a:endParaRPr lang="en-US" dirty="0">
              <a:solidFill>
                <a:prstClr val="white"/>
              </a:solidFill>
              <a:latin typeface="Verdana"/>
            </a:endParaRPr>
          </a:p>
        </p:txBody>
      </p:sp>
      <p:sp>
        <p:nvSpPr>
          <p:cNvPr id="14" name="Oval 13"/>
          <p:cNvSpPr>
            <a:spLocks noChangeAspect="1"/>
          </p:cNvSpPr>
          <p:nvPr/>
        </p:nvSpPr>
        <p:spPr>
          <a:xfrm>
            <a:off x="589311" y="2738859"/>
            <a:ext cx="199233" cy="201168"/>
          </a:xfrm>
          <a:prstGeom prst="ellipse">
            <a:avLst/>
          </a:prstGeom>
          <a:solidFill>
            <a:srgbClr val="9F7E49"/>
          </a:solidFill>
          <a:ln>
            <a:solidFill>
              <a:srgbClr val="9D7C4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pPr>
            <a:endParaRPr lang="en-US" dirty="0">
              <a:solidFill>
                <a:prstClr val="white"/>
              </a:solidFill>
              <a:latin typeface="Verdana"/>
            </a:endParaRPr>
          </a:p>
        </p:txBody>
      </p:sp>
      <p:sp>
        <p:nvSpPr>
          <p:cNvPr id="15" name="Oval 14"/>
          <p:cNvSpPr>
            <a:spLocks noChangeAspect="1"/>
          </p:cNvSpPr>
          <p:nvPr/>
        </p:nvSpPr>
        <p:spPr>
          <a:xfrm>
            <a:off x="589311" y="3426045"/>
            <a:ext cx="199233" cy="201168"/>
          </a:xfrm>
          <a:prstGeom prst="ellipse">
            <a:avLst/>
          </a:prstGeom>
          <a:solidFill>
            <a:srgbClr val="9F7E49"/>
          </a:solidFill>
          <a:ln>
            <a:solidFill>
              <a:srgbClr val="9D7C4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pPr>
            <a:endParaRPr lang="en-US" dirty="0">
              <a:solidFill>
                <a:prstClr val="white"/>
              </a:solidFill>
              <a:latin typeface="Verdana"/>
            </a:endParaRPr>
          </a:p>
        </p:txBody>
      </p:sp>
      <p:sp>
        <p:nvSpPr>
          <p:cNvPr id="16" name="Oval 15"/>
          <p:cNvSpPr>
            <a:spLocks noChangeAspect="1"/>
          </p:cNvSpPr>
          <p:nvPr/>
        </p:nvSpPr>
        <p:spPr>
          <a:xfrm>
            <a:off x="589311" y="4113231"/>
            <a:ext cx="199233" cy="201168"/>
          </a:xfrm>
          <a:prstGeom prst="ellipse">
            <a:avLst/>
          </a:prstGeom>
          <a:solidFill>
            <a:srgbClr val="9F7E49"/>
          </a:solidFill>
          <a:ln>
            <a:solidFill>
              <a:srgbClr val="9D7C4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pPr>
            <a:endParaRPr lang="en-US" dirty="0">
              <a:solidFill>
                <a:prstClr val="white"/>
              </a:solidFill>
              <a:latin typeface="Verdana"/>
            </a:endParaRPr>
          </a:p>
        </p:txBody>
      </p:sp>
      <p:sp>
        <p:nvSpPr>
          <p:cNvPr id="17" name="Oval 16"/>
          <p:cNvSpPr>
            <a:spLocks noChangeAspect="1"/>
          </p:cNvSpPr>
          <p:nvPr/>
        </p:nvSpPr>
        <p:spPr>
          <a:xfrm>
            <a:off x="589311" y="4775478"/>
            <a:ext cx="199233" cy="201168"/>
          </a:xfrm>
          <a:prstGeom prst="ellipse">
            <a:avLst/>
          </a:prstGeom>
          <a:solidFill>
            <a:srgbClr val="9F7E49"/>
          </a:solidFill>
          <a:ln>
            <a:solidFill>
              <a:srgbClr val="9D7C4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pPr>
            <a:endParaRPr lang="en-US" dirty="0">
              <a:solidFill>
                <a:prstClr val="white"/>
              </a:solidFill>
              <a:latin typeface="Verdana"/>
            </a:endParaRPr>
          </a:p>
        </p:txBody>
      </p:sp>
      <p:sp>
        <p:nvSpPr>
          <p:cNvPr id="18" name="Oval 17"/>
          <p:cNvSpPr>
            <a:spLocks noChangeAspect="1"/>
          </p:cNvSpPr>
          <p:nvPr/>
        </p:nvSpPr>
        <p:spPr>
          <a:xfrm>
            <a:off x="589311" y="5487602"/>
            <a:ext cx="199233" cy="201168"/>
          </a:xfrm>
          <a:prstGeom prst="ellipse">
            <a:avLst/>
          </a:prstGeom>
          <a:solidFill>
            <a:srgbClr val="9F7E49"/>
          </a:solidFill>
          <a:ln>
            <a:solidFill>
              <a:srgbClr val="9D7C4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pPr>
            <a:endParaRPr lang="en-US" dirty="0">
              <a:solidFill>
                <a:prstClr val="white"/>
              </a:solidFill>
              <a:latin typeface="Verdana"/>
            </a:endParaRPr>
          </a:p>
        </p:txBody>
      </p:sp>
      <p:sp>
        <p:nvSpPr>
          <p:cNvPr id="3" name="Title 2"/>
          <p:cNvSpPr>
            <a:spLocks noGrp="1"/>
          </p:cNvSpPr>
          <p:nvPr>
            <p:ph type="ctrTitle"/>
          </p:nvPr>
        </p:nvSpPr>
        <p:spPr>
          <a:xfrm>
            <a:off x="327872" y="691135"/>
            <a:ext cx="8689128" cy="369332"/>
          </a:xfrm>
        </p:spPr>
        <p:txBody>
          <a:bodyPr>
            <a:noAutofit/>
          </a:bodyPr>
          <a:lstStyle/>
          <a:p>
            <a:r>
              <a:rPr lang="en-US" dirty="0" smtClean="0"/>
              <a:t>Takeaways from the initiative</a:t>
            </a:r>
            <a:endParaRPr lang="en-US" dirty="0"/>
          </a:p>
        </p:txBody>
      </p:sp>
      <p:sp>
        <p:nvSpPr>
          <p:cNvPr id="8" name="Text Placeholder 18"/>
          <p:cNvSpPr txBox="1">
            <a:spLocks/>
          </p:cNvSpPr>
          <p:nvPr/>
        </p:nvSpPr>
        <p:spPr bwMode="auto">
          <a:xfrm>
            <a:off x="404808" y="6422607"/>
            <a:ext cx="7413630"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dirty="0">
                <a:latin typeface="Georgia"/>
                <a:cs typeface="Georgia"/>
              </a:rPr>
              <a:t>Source: </a:t>
            </a:r>
            <a:r>
              <a:rPr lang="en-US" sz="700" dirty="0" smtClean="0">
                <a:latin typeface="Georgia"/>
                <a:cs typeface="Georgia"/>
              </a:rPr>
              <a:t>Government Affairs Resource Benchmarking </a:t>
            </a:r>
            <a:r>
              <a:rPr lang="en-US" sz="700" dirty="0">
                <a:latin typeface="Georgia"/>
                <a:cs typeface="Georgia"/>
              </a:rPr>
              <a:t>2017; National Journal research and analysis.</a:t>
            </a:r>
          </a:p>
        </p:txBody>
      </p:sp>
      <p:sp>
        <p:nvSpPr>
          <p:cNvPr id="9" name="Text Placeholder 18"/>
          <p:cNvSpPr txBox="1">
            <a:spLocks/>
          </p:cNvSpPr>
          <p:nvPr/>
        </p:nvSpPr>
        <p:spPr bwMode="auto">
          <a:xfrm>
            <a:off x="404808" y="6432767"/>
            <a:ext cx="7413630"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spcAft>
                <a:spcPts val="600"/>
              </a:spcAft>
              <a:buNone/>
              <a:defRPr/>
            </a:pPr>
            <a:endParaRPr lang="en-US" sz="700" dirty="0">
              <a:latin typeface="Georgia"/>
              <a:cs typeface="Georgia"/>
            </a:endParaRPr>
          </a:p>
          <a:p>
            <a:pPr marL="0" indent="0">
              <a:lnSpc>
                <a:spcPct val="110000"/>
              </a:lnSpc>
              <a:spcBef>
                <a:spcPts val="0"/>
              </a:spcBef>
              <a:spcAft>
                <a:spcPts val="600"/>
              </a:spcAft>
              <a:buNone/>
              <a:defRPr/>
            </a:pPr>
            <a:r>
              <a:rPr lang="en-US" sz="700" dirty="0">
                <a:latin typeface="Georgia"/>
                <a:cs typeface="Georgia"/>
              </a:rPr>
              <a:t>© National Journal 2017</a:t>
            </a:r>
          </a:p>
        </p:txBody>
      </p:sp>
      <p:pic>
        <p:nvPicPr>
          <p:cNvPr id="10" name="Picture 9" descr="Logo-NJ-leadership_council.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5983" y="156463"/>
            <a:ext cx="2263332" cy="347386"/>
          </a:xfrm>
          <a:prstGeom prst="rect">
            <a:avLst/>
          </a:prstGeom>
        </p:spPr>
      </p:pic>
      <p:sp>
        <p:nvSpPr>
          <p:cNvPr id="13" name="TextBox 12"/>
          <p:cNvSpPr txBox="1"/>
          <p:nvPr/>
        </p:nvSpPr>
        <p:spPr>
          <a:xfrm>
            <a:off x="8763000" y="6581775"/>
            <a:ext cx="242374" cy="215444"/>
          </a:xfrm>
          <a:prstGeom prst="rect">
            <a:avLst/>
          </a:prstGeom>
          <a:noFill/>
        </p:spPr>
        <p:txBody>
          <a:bodyPr wrap="none">
            <a:spAutoFit/>
          </a:bodyPr>
          <a:lstStyle/>
          <a:p>
            <a:pPr>
              <a:defRPr/>
            </a:pPr>
            <a:fld id="{CDD1FD3D-EC92-964C-83BE-0FE51D50B3C5}" type="slidenum">
              <a:rPr lang="en-US" sz="800">
                <a:solidFill>
                  <a:schemeClr val="tx1">
                    <a:lumMod val="50000"/>
                    <a:lumOff val="50000"/>
                  </a:schemeClr>
                </a:solidFill>
                <a:latin typeface="Georgia" panose="02040502050405020303" pitchFamily="18" charset="0"/>
                <a:cs typeface="Arial" charset="0"/>
              </a:rPr>
              <a:pPr>
                <a:defRPr/>
              </a:pPr>
              <a:t>39</a:t>
            </a:fld>
            <a:endParaRPr lang="en-US" sz="800" dirty="0">
              <a:solidFill>
                <a:schemeClr val="tx1">
                  <a:lumMod val="50000"/>
                  <a:lumOff val="50000"/>
                </a:schemeClr>
              </a:solidFill>
              <a:latin typeface="Georgia" panose="02040502050405020303" pitchFamily="18" charset="0"/>
              <a:cs typeface="Arial"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576465837"/>
              </p:ext>
            </p:extLst>
          </p:nvPr>
        </p:nvGraphicFramePr>
        <p:xfrm>
          <a:off x="457200" y="1280160"/>
          <a:ext cx="8001000" cy="4876800"/>
        </p:xfrm>
        <a:graphic>
          <a:graphicData uri="http://schemas.openxmlformats.org/drawingml/2006/table">
            <a:tbl>
              <a:tblPr>
                <a:tableStyleId>{5C22544A-7EE6-4342-B048-85BDC9FD1C3A}</a:tableStyleId>
              </a:tblPr>
              <a:tblGrid>
                <a:gridCol w="470647"/>
                <a:gridCol w="7530353"/>
              </a:tblGrid>
              <a:tr h="685800">
                <a:tc>
                  <a:txBody>
                    <a:bodyPr/>
                    <a:lstStyle/>
                    <a:p>
                      <a:pPr algn="ctr"/>
                      <a:r>
                        <a:rPr lang="en-US" sz="1400" dirty="0" smtClean="0">
                          <a:solidFill>
                            <a:schemeClr val="bg1"/>
                          </a:solidFill>
                          <a:latin typeface="Georgia" panose="02040502050405020303" pitchFamily="18" charset="0"/>
                        </a:rPr>
                        <a:t>1</a:t>
                      </a:r>
                      <a:endParaRPr lang="en-US" sz="1400" dirty="0">
                        <a:solidFill>
                          <a:schemeClr val="bg1"/>
                        </a:solidFill>
                        <a:latin typeface="Georgia" panose="02040502050405020303" pitchFamily="18"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defTabSz="457200" fontAlgn="auto">
                        <a:spcAft>
                          <a:spcPts val="1000"/>
                        </a:spcAft>
                        <a:buClr>
                          <a:schemeClr val="bg1"/>
                        </a:buClr>
                        <a:buFont typeface="+mj-lt"/>
                        <a:buNone/>
                        <a:defRPr/>
                      </a:pPr>
                      <a:r>
                        <a:rPr lang="en-US" sz="1100" b="1" i="0" u="none" dirty="0" smtClean="0">
                          <a:solidFill>
                            <a:srgbClr val="8E744A"/>
                          </a:solidFill>
                          <a:latin typeface="Verdana" panose="020B0604030504040204" pitchFamily="34" charset="0"/>
                          <a:ea typeface="Verdana" panose="020B0604030504040204" pitchFamily="34" charset="0"/>
                          <a:cs typeface="Verdana" panose="020B0604030504040204" pitchFamily="34" charset="0"/>
                        </a:rPr>
                        <a:t>Not so bullish yet. </a:t>
                      </a:r>
                      <a:r>
                        <a:rPr lang="en-US" sz="1100" b="0" i="0" u="none" dirty="0" smtClean="0">
                          <a:solidFill>
                            <a:schemeClr val="dk1"/>
                          </a:solidFill>
                          <a:latin typeface="Verdana" panose="020B0604030504040204" pitchFamily="34" charset="0"/>
                          <a:ea typeface="Verdana" panose="020B0604030504040204" pitchFamily="34" charset="0"/>
                          <a:cs typeface="Verdana" panose="020B0604030504040204" pitchFamily="34" charset="0"/>
                        </a:rPr>
                        <a:t>For</a:t>
                      </a:r>
                      <a:r>
                        <a:rPr lang="en-US" sz="1100" b="0" i="0" u="none" baseline="0" dirty="0" smtClean="0">
                          <a:solidFill>
                            <a:schemeClr val="dk1"/>
                          </a:solidFill>
                          <a:latin typeface="Verdana" panose="020B0604030504040204" pitchFamily="34" charset="0"/>
                          <a:ea typeface="Verdana" panose="020B0604030504040204" pitchFamily="34" charset="0"/>
                          <a:cs typeface="Verdana" panose="020B0604030504040204" pitchFamily="34" charset="0"/>
                        </a:rPr>
                        <a:t> 2018, sp</a:t>
                      </a:r>
                      <a:r>
                        <a:rPr lang="en-US" sz="1100" i="0" dirty="0" smtClean="0">
                          <a:latin typeface="Verdana" panose="020B0604030504040204" pitchFamily="34" charset="0"/>
                          <a:ea typeface="Verdana" panose="020B0604030504040204" pitchFamily="34" charset="0"/>
                          <a:cs typeface="Verdana" panose="020B0604030504040204" pitchFamily="34" charset="0"/>
                        </a:rPr>
                        <a:t>ending increases are more likely than staffing increases among associations, while most</a:t>
                      </a:r>
                      <a:r>
                        <a:rPr lang="en-US" sz="1100" i="0" baseline="0" dirty="0" smtClean="0">
                          <a:latin typeface="Verdana" panose="020B0604030504040204" pitchFamily="34" charset="0"/>
                          <a:ea typeface="Verdana" panose="020B0604030504040204" pitchFamily="34" charset="0"/>
                          <a:cs typeface="Verdana" panose="020B0604030504040204" pitchFamily="34" charset="0"/>
                        </a:rPr>
                        <a:t> corporations—roughly half of those surveyed—will hold spending and staffing flat</a:t>
                      </a:r>
                      <a:r>
                        <a:rPr lang="en-US" sz="1100" i="0" dirty="0" smtClean="0">
                          <a:latin typeface="Verdana" panose="020B0604030504040204" pitchFamily="34" charset="0"/>
                          <a:ea typeface="Verdana" panose="020B0604030504040204" pitchFamily="34" charset="0"/>
                          <a:cs typeface="Verdana" panose="020B0604030504040204" pitchFamily="34" charset="0"/>
                        </a:rPr>
                        <a:t>; approximately one-half of associations expect budget growth, compared to one-third of corporations</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685800">
                <a:tc>
                  <a:txBody>
                    <a:bodyPr/>
                    <a:lstStyle/>
                    <a:p>
                      <a:pPr algn="ctr"/>
                      <a:r>
                        <a:rPr lang="en-US" sz="1400" dirty="0" smtClean="0">
                          <a:solidFill>
                            <a:schemeClr val="bg1"/>
                          </a:solidFill>
                          <a:latin typeface="Georgia" panose="02040502050405020303" pitchFamily="18" charset="0"/>
                        </a:rPr>
                        <a:t>2</a:t>
                      </a:r>
                      <a:endParaRPr lang="en-US" sz="1400" dirty="0">
                        <a:solidFill>
                          <a:schemeClr val="bg1"/>
                        </a:solidFill>
                        <a:latin typeface="Georgia" panose="02040502050405020303" pitchFamily="18"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defTabSz="457200" fontAlgn="auto">
                        <a:spcAft>
                          <a:spcPts val="1000"/>
                        </a:spcAft>
                        <a:buClr>
                          <a:schemeClr val="bg1"/>
                        </a:buClr>
                        <a:buFont typeface="+mj-lt"/>
                        <a:buNone/>
                        <a:defRPr/>
                      </a:pPr>
                      <a:r>
                        <a:rPr lang="en-US" sz="1100" b="1" i="0" u="none" kern="1200" dirty="0" smtClean="0">
                          <a:solidFill>
                            <a:srgbClr val="8E744A"/>
                          </a:solidFill>
                          <a:latin typeface="Verdana" panose="020B0604030504040204" pitchFamily="34" charset="0"/>
                          <a:ea typeface="Verdana" panose="020B0604030504040204" pitchFamily="34" charset="0"/>
                          <a:cs typeface="Verdana" panose="020B0604030504040204" pitchFamily="34" charset="0"/>
                        </a:rPr>
                        <a:t>Approaching 2018 staffing with caution. </a:t>
                      </a:r>
                      <a:r>
                        <a:rPr lang="en-US" sz="1100" dirty="0" smtClean="0">
                          <a:latin typeface="Verdana" panose="020B0604030504040204" pitchFamily="34" charset="0"/>
                          <a:ea typeface="Verdana" panose="020B0604030504040204" pitchFamily="34" charset="0"/>
                          <a:cs typeface="Verdana" panose="020B0604030504040204" pitchFamily="34" charset="0"/>
                        </a:rPr>
                        <a:t>The majority of government affairs organizations are holding headcount levels steady in 2018—perhaps reflecting the uncertainty of</a:t>
                      </a:r>
                      <a:r>
                        <a:rPr lang="en-US" sz="1100" baseline="0" dirty="0" smtClean="0">
                          <a:latin typeface="Verdana" panose="020B0604030504040204" pitchFamily="34" charset="0"/>
                          <a:ea typeface="Verdana" panose="020B0604030504040204" pitchFamily="34" charset="0"/>
                          <a:cs typeface="Verdana" panose="020B0604030504040204" pitchFamily="34" charset="0"/>
                        </a:rPr>
                        <a:t> the </a:t>
                      </a:r>
                      <a:r>
                        <a:rPr lang="en-US" sz="1100" dirty="0" smtClean="0">
                          <a:latin typeface="Verdana" panose="020B0604030504040204" pitchFamily="34" charset="0"/>
                          <a:ea typeface="Verdana" panose="020B0604030504040204" pitchFamily="34" charset="0"/>
                          <a:cs typeface="Verdana" panose="020B0604030504040204" pitchFamily="34" charset="0"/>
                        </a:rPr>
                        <a:t>economic and policy environment—while one-quarter of associations and one-third of corporations plan for increases</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685800">
                <a:tc>
                  <a:txBody>
                    <a:bodyPr/>
                    <a:lstStyle/>
                    <a:p>
                      <a:pPr algn="ctr"/>
                      <a:r>
                        <a:rPr lang="en-US" sz="1400" dirty="0" smtClean="0">
                          <a:solidFill>
                            <a:schemeClr val="bg1"/>
                          </a:solidFill>
                          <a:latin typeface="Georgia" panose="02040502050405020303" pitchFamily="18" charset="0"/>
                        </a:rPr>
                        <a:t>3</a:t>
                      </a:r>
                      <a:endParaRPr lang="en-US" sz="1400" dirty="0">
                        <a:solidFill>
                          <a:schemeClr val="bg1"/>
                        </a:solidFill>
                        <a:latin typeface="Georgia" panose="02040502050405020303" pitchFamily="18"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0" u="none" kern="1200" dirty="0" smtClean="0">
                          <a:solidFill>
                            <a:srgbClr val="8E744A"/>
                          </a:solidFill>
                          <a:latin typeface="Verdana" panose="020B0604030504040204" pitchFamily="34" charset="0"/>
                          <a:ea typeface="Verdana" panose="020B0604030504040204" pitchFamily="34" charset="0"/>
                          <a:cs typeface="Verdana" panose="020B0604030504040204" pitchFamily="34" charset="0"/>
                        </a:rPr>
                        <a:t>Commonalities in top spending and staffing priorities for 2018. </a:t>
                      </a:r>
                      <a:r>
                        <a:rPr lang="en-US" sz="1100" dirty="0" smtClean="0">
                          <a:latin typeface="Verdana" panose="020B0604030504040204" pitchFamily="34" charset="0"/>
                          <a:ea typeface="Verdana" panose="020B0604030504040204" pitchFamily="34" charset="0"/>
                          <a:cs typeface="Verdana" panose="020B0604030504040204" pitchFamily="34" charset="0"/>
                        </a:rPr>
                        <a:t>Both associations and corporations with plans to increase budgets are most likely to invest in professional staff, and those that anticipate headcount increases plan to hire federal government affairs talent</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685800">
                <a:tc>
                  <a:txBody>
                    <a:bodyPr/>
                    <a:lstStyle/>
                    <a:p>
                      <a:pPr algn="ctr"/>
                      <a:r>
                        <a:rPr lang="en-US" sz="1400" dirty="0" smtClean="0">
                          <a:solidFill>
                            <a:schemeClr val="bg1"/>
                          </a:solidFill>
                          <a:latin typeface="Georgia" panose="02040502050405020303" pitchFamily="18" charset="0"/>
                        </a:rPr>
                        <a:t>4</a:t>
                      </a:r>
                      <a:endParaRPr lang="en-US" sz="1400" dirty="0">
                        <a:solidFill>
                          <a:schemeClr val="bg1"/>
                        </a:solidFill>
                        <a:latin typeface="Georgia" panose="02040502050405020303" pitchFamily="18"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0" u="none" kern="1200" dirty="0" smtClean="0">
                          <a:solidFill>
                            <a:srgbClr val="8E744A"/>
                          </a:solidFill>
                          <a:latin typeface="Verdana" panose="020B0604030504040204" pitchFamily="34" charset="0"/>
                          <a:ea typeface="Verdana" panose="020B0604030504040204" pitchFamily="34" charset="0"/>
                          <a:cs typeface="Verdana" panose="020B0604030504040204" pitchFamily="34" charset="0"/>
                        </a:rPr>
                        <a:t>Growth offices look to complement “boots-on-the-ground.” </a:t>
                      </a:r>
                      <a:r>
                        <a:rPr lang="en-US" sz="1100" dirty="0" smtClean="0">
                          <a:latin typeface="Verdana" panose="020B0604030504040204" pitchFamily="34" charset="0"/>
                          <a:ea typeface="Verdana" panose="020B0604030504040204" pitchFamily="34" charset="0"/>
                          <a:cs typeface="Verdana" panose="020B0604030504040204" pitchFamily="34" charset="0"/>
                        </a:rPr>
                        <a:t>Organizations with growing budgets aim to increase grassroots and state spend, suggesting that tactics to grow constituent networks and “go-local” approaches are viewed as higher return investments in today’s Washington</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685800">
                <a:tc>
                  <a:txBody>
                    <a:bodyPr/>
                    <a:lstStyle/>
                    <a:p>
                      <a:pPr algn="ctr"/>
                      <a:r>
                        <a:rPr lang="en-US" sz="1400" dirty="0" smtClean="0">
                          <a:solidFill>
                            <a:schemeClr val="bg1"/>
                          </a:solidFill>
                          <a:latin typeface="Georgia" panose="02040502050405020303" pitchFamily="18" charset="0"/>
                        </a:rPr>
                        <a:t>5</a:t>
                      </a:r>
                      <a:endParaRPr lang="en-US" sz="1400" dirty="0">
                        <a:solidFill>
                          <a:schemeClr val="bg1"/>
                        </a:solidFill>
                        <a:latin typeface="Georgia" panose="02040502050405020303" pitchFamily="18"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0" u="none" kern="1200" dirty="0" smtClean="0">
                          <a:solidFill>
                            <a:srgbClr val="8E744A"/>
                          </a:solidFill>
                          <a:latin typeface="Verdana" panose="020B0604030504040204" pitchFamily="34" charset="0"/>
                          <a:ea typeface="Verdana" panose="020B0604030504040204" pitchFamily="34" charset="0"/>
                          <a:cs typeface="Verdana" panose="020B0604030504040204" pitchFamily="34" charset="0"/>
                        </a:rPr>
                        <a:t>Slowdown in Washington drives broader view of performance. </a:t>
                      </a:r>
                      <a:r>
                        <a:rPr lang="en-US" sz="1100" dirty="0" smtClean="0">
                          <a:latin typeface="Verdana" panose="020B0604030504040204" pitchFamily="34" charset="0"/>
                          <a:ea typeface="Verdana" panose="020B0604030504040204" pitchFamily="34" charset="0"/>
                          <a:cs typeface="Verdana" panose="020B0604030504040204" pitchFamily="34" charset="0"/>
                        </a:rPr>
                        <a:t>With fewer legislative and regulatory outcomes to point to, organizations </a:t>
                      </a:r>
                      <a:r>
                        <a:rPr lang="en-US" sz="1100" baseline="0" dirty="0" smtClean="0">
                          <a:latin typeface="Verdana" panose="020B0604030504040204" pitchFamily="34" charset="0"/>
                          <a:ea typeface="Verdana" panose="020B0604030504040204" pitchFamily="34" charset="0"/>
                          <a:cs typeface="Verdana" panose="020B0604030504040204" pitchFamily="34" charset="0"/>
                        </a:rPr>
                        <a:t>are exploring </a:t>
                      </a:r>
                      <a:r>
                        <a:rPr lang="en-US" sz="1100" dirty="0" smtClean="0">
                          <a:latin typeface="Verdana" panose="020B0604030504040204" pitchFamily="34" charset="0"/>
                          <a:ea typeface="Verdana" panose="020B0604030504040204" pitchFamily="34" charset="0"/>
                          <a:cs typeface="Verdana" panose="020B0604030504040204" pitchFamily="34" charset="0"/>
                        </a:rPr>
                        <a:t>forward-looking metrics that capture advocacy capacity </a:t>
                      </a:r>
                      <a:r>
                        <a:rPr lang="en-US" sz="1100" i="0" dirty="0" smtClean="0">
                          <a:latin typeface="Verdana" panose="020B0604030504040204" pitchFamily="34" charset="0"/>
                          <a:ea typeface="Verdana" panose="020B0604030504040204" pitchFamily="34" charset="0"/>
                          <a:cs typeface="Verdana" panose="020B0604030504040204" pitchFamily="34" charset="0"/>
                        </a:rPr>
                        <a:t>and</a:t>
                      </a:r>
                      <a:r>
                        <a:rPr lang="en-US" sz="1100" dirty="0" smtClean="0">
                          <a:latin typeface="Verdana" panose="020B0604030504040204" pitchFamily="34" charset="0"/>
                          <a:ea typeface="Verdana" panose="020B0604030504040204" pitchFamily="34" charset="0"/>
                          <a:cs typeface="Verdana" panose="020B0604030504040204" pitchFamily="34" charset="0"/>
                        </a:rPr>
                        <a:t> stakeholder</a:t>
                      </a:r>
                      <a:r>
                        <a:rPr lang="en-US" sz="1100" baseline="0" dirty="0" smtClean="0">
                          <a:latin typeface="Verdana" panose="020B0604030504040204" pitchFamily="34" charset="0"/>
                          <a:ea typeface="Verdana" panose="020B0604030504040204" pitchFamily="34" charset="0"/>
                          <a:cs typeface="Verdana" panose="020B0604030504040204" pitchFamily="34" charset="0"/>
                        </a:rPr>
                        <a:t> mindshare</a:t>
                      </a:r>
                      <a:r>
                        <a:rPr lang="en-US" sz="1100" dirty="0" smtClean="0">
                          <a:latin typeface="Verdana" panose="020B0604030504040204" pitchFamily="34" charset="0"/>
                          <a:ea typeface="Verdana" panose="020B0604030504040204" pitchFamily="34" charset="0"/>
                          <a:cs typeface="Verdana" panose="020B0604030504040204" pitchFamily="34" charset="0"/>
                        </a:rPr>
                        <a:t>, markers of an opportunity for future success</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685800">
                <a:tc>
                  <a:txBody>
                    <a:bodyPr/>
                    <a:lstStyle/>
                    <a:p>
                      <a:pPr algn="ctr"/>
                      <a:r>
                        <a:rPr lang="en-US" sz="1400" dirty="0" smtClean="0">
                          <a:solidFill>
                            <a:schemeClr val="bg1"/>
                          </a:solidFill>
                          <a:latin typeface="Georgia" panose="02040502050405020303" pitchFamily="18" charset="0"/>
                        </a:rPr>
                        <a:t>6</a:t>
                      </a:r>
                      <a:endParaRPr lang="en-US" sz="1400" dirty="0">
                        <a:solidFill>
                          <a:schemeClr val="bg1"/>
                        </a:solidFill>
                        <a:latin typeface="Georgia" panose="02040502050405020303" pitchFamily="18"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u="none" dirty="0" smtClean="0">
                          <a:solidFill>
                            <a:srgbClr val="8E744A"/>
                          </a:solidFill>
                          <a:latin typeface="Verdana" panose="020B0604030504040204" pitchFamily="34" charset="0"/>
                          <a:ea typeface="Verdana" panose="020B0604030504040204" pitchFamily="34" charset="0"/>
                          <a:cs typeface="Verdana" panose="020B0604030504040204" pitchFamily="34" charset="0"/>
                        </a:rPr>
                        <a:t>Expa</a:t>
                      </a:r>
                      <a:r>
                        <a:rPr lang="en-US" sz="1100" b="1" i="0" u="none" kern="1200" dirty="0" smtClean="0">
                          <a:solidFill>
                            <a:srgbClr val="8E744A"/>
                          </a:solidFill>
                          <a:latin typeface="Verdana" panose="020B0604030504040204" pitchFamily="34" charset="0"/>
                          <a:ea typeface="Verdana" panose="020B0604030504040204" pitchFamily="34" charset="0"/>
                          <a:cs typeface="Verdana" panose="020B0604030504040204" pitchFamily="34" charset="0"/>
                        </a:rPr>
                        <a:t>nded metrics mirror anticipated investments. </a:t>
                      </a:r>
                      <a:r>
                        <a:rPr lang="en-US" sz="1100" dirty="0" smtClean="0">
                          <a:latin typeface="Verdana" panose="020B0604030504040204" pitchFamily="34" charset="0"/>
                          <a:ea typeface="Verdana" panose="020B0604030504040204" pitchFamily="34" charset="0"/>
                          <a:cs typeface="Verdana" panose="020B0604030504040204" pitchFamily="34" charset="0"/>
                        </a:rPr>
                        <a:t>Common long-term priorities for associations and corporations include a focus on organizational brand building and use of social media and digital tools, signaling continued awareness of the need for a “surround sound” approach to DC advocacy</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algn="ctr"/>
                      <a:r>
                        <a:rPr lang="en-US" sz="1400" dirty="0" smtClean="0">
                          <a:solidFill>
                            <a:schemeClr val="bg1"/>
                          </a:solidFill>
                          <a:latin typeface="Georgia" panose="02040502050405020303" pitchFamily="18" charset="0"/>
                        </a:rPr>
                        <a:t>7</a:t>
                      </a:r>
                      <a:endParaRPr lang="en-US" sz="1400" dirty="0">
                        <a:solidFill>
                          <a:schemeClr val="bg1"/>
                        </a:solidFill>
                        <a:latin typeface="Georgia" panose="02040502050405020303" pitchFamily="18"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u="none" dirty="0" smtClean="0">
                          <a:solidFill>
                            <a:srgbClr val="8E744A"/>
                          </a:solidFill>
                          <a:latin typeface="Verdana" panose="020B0604030504040204" pitchFamily="34" charset="0"/>
                          <a:ea typeface="Verdana" panose="020B0604030504040204" pitchFamily="34" charset="0"/>
                          <a:cs typeface="Verdana" panose="020B0604030504040204" pitchFamily="34" charset="0"/>
                        </a:rPr>
                        <a:t>Small bets on everything. </a:t>
                      </a:r>
                      <a:r>
                        <a:rPr lang="en-US" sz="1100" dirty="0" smtClean="0">
                          <a:latin typeface="Verdana" panose="020B0604030504040204" pitchFamily="34" charset="0"/>
                          <a:ea typeface="Verdana" panose="020B0604030504040204" pitchFamily="34" charset="0"/>
                          <a:cs typeface="Verdana" panose="020B0604030504040204" pitchFamily="34" charset="0"/>
                        </a:rPr>
                        <a:t>The near-term investments</a:t>
                      </a:r>
                      <a:r>
                        <a:rPr lang="en-US" sz="1100" baseline="0" dirty="0" smtClean="0">
                          <a:latin typeface="Verdana" panose="020B0604030504040204" pitchFamily="34" charset="0"/>
                          <a:ea typeface="Verdana" panose="020B0604030504040204" pitchFamily="34" charset="0"/>
                          <a:cs typeface="Verdana" panose="020B0604030504040204" pitchFamily="34" charset="0"/>
                        </a:rPr>
                        <a:t> in </a:t>
                      </a:r>
                      <a:r>
                        <a:rPr lang="en-US" sz="1100" dirty="0" smtClean="0">
                          <a:latin typeface="Verdana" panose="020B0604030504040204" pitchFamily="34" charset="0"/>
                          <a:ea typeface="Verdana" panose="020B0604030504040204" pitchFamily="34" charset="0"/>
                          <a:cs typeface="Verdana" panose="020B0604030504040204" pitchFamily="34" charset="0"/>
                        </a:rPr>
                        <a:t>federal affairs staff—including lobbyists—as well as grassroots and state/local programs, coupled with longer-term investment in brand building and social media suggest that, in an unpredictable policy environment, most are opting to take small bets on everything, rather than go “all in” around any specific area</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9" name="TextBox 18"/>
          <p:cNvSpPr txBox="1"/>
          <p:nvPr/>
        </p:nvSpPr>
        <p:spPr>
          <a:xfrm>
            <a:off x="226272" y="245329"/>
            <a:ext cx="5008267" cy="138499"/>
          </a:xfrm>
          <a:prstGeom prst="rect">
            <a:avLst/>
          </a:prstGeom>
          <a:noFill/>
        </p:spPr>
        <p:txBody>
          <a:bodyPr wrap="square" bIns="0" rtlCol="0" anchor="b" anchorCtr="0">
            <a:spAutoFit/>
          </a:bodyPr>
          <a:lstStyle>
            <a:defPPr>
              <a:defRPr lang="en-US"/>
            </a:defPPr>
            <a:lvl1pPr>
              <a:defRPr sz="600" b="1" cap="all">
                <a:solidFill>
                  <a:srgbClr val="595959"/>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Resource benchmarking webinar</a:t>
            </a:r>
            <a:endParaRPr lang="en-US" dirty="0"/>
          </a:p>
        </p:txBody>
      </p:sp>
    </p:spTree>
    <p:extLst>
      <p:ext uri="{BB962C8B-B14F-4D97-AF65-F5344CB8AC3E}">
        <p14:creationId xmlns:p14="http://schemas.microsoft.com/office/powerpoint/2010/main" val="30930602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240256" y="1645920"/>
            <a:ext cx="3476648" cy="3505200"/>
            <a:chOff x="2323386" y="1645920"/>
            <a:chExt cx="3476648" cy="3505200"/>
          </a:xfrm>
        </p:grpSpPr>
        <p:sp>
          <p:nvSpPr>
            <p:cNvPr id="8217" name="TextBox 28"/>
            <p:cNvSpPr txBox="1">
              <a:spLocks noChangeArrowheads="1"/>
            </p:cNvSpPr>
            <p:nvPr/>
          </p:nvSpPr>
          <p:spPr bwMode="auto">
            <a:xfrm>
              <a:off x="3298064" y="1645920"/>
              <a:ext cx="214834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Gill Sans MT" charset="0"/>
                  <a:ea typeface="ＭＳ Ｐゴシック" charset="0"/>
                  <a:cs typeface="ＭＳ Ｐゴシック" charset="0"/>
                </a:defRPr>
              </a:lvl1pPr>
              <a:lvl2pPr marL="742950" indent="-285750" eaLnBrk="0" hangingPunct="0">
                <a:defRPr sz="2400">
                  <a:solidFill>
                    <a:schemeClr val="tx1"/>
                  </a:solidFill>
                  <a:latin typeface="Gill Sans MT" charset="0"/>
                  <a:ea typeface="ＭＳ Ｐゴシック" charset="0"/>
                </a:defRPr>
              </a:lvl2pPr>
              <a:lvl3pPr marL="1143000" indent="-228600" eaLnBrk="0" hangingPunct="0">
                <a:defRPr sz="2400">
                  <a:solidFill>
                    <a:schemeClr val="tx1"/>
                  </a:solidFill>
                  <a:latin typeface="Gill Sans MT" charset="0"/>
                  <a:ea typeface="ＭＳ Ｐゴシック" charset="0"/>
                </a:defRPr>
              </a:lvl3pPr>
              <a:lvl4pPr marL="1600200" indent="-228600" eaLnBrk="0" hangingPunct="0">
                <a:defRPr sz="2400">
                  <a:solidFill>
                    <a:schemeClr val="tx1"/>
                  </a:solidFill>
                  <a:latin typeface="Gill Sans MT" charset="0"/>
                  <a:ea typeface="ＭＳ Ｐゴシック" charset="0"/>
                </a:defRPr>
              </a:lvl4pPr>
              <a:lvl5pPr marL="2057400" indent="-228600" eaLnBrk="0" hangingPunct="0">
                <a:defRPr sz="2400">
                  <a:solidFill>
                    <a:schemeClr val="tx1"/>
                  </a:solidFill>
                  <a:latin typeface="Gill Sans MT" charset="0"/>
                  <a:ea typeface="ＭＳ Ｐゴシック" charset="0"/>
                </a:defRPr>
              </a:lvl5pPr>
              <a:lvl6pPr marL="2514600" indent="-228600" eaLnBrk="0" fontAlgn="base" hangingPunct="0">
                <a:spcBef>
                  <a:spcPct val="0"/>
                </a:spcBef>
                <a:spcAft>
                  <a:spcPct val="0"/>
                </a:spcAft>
                <a:defRPr sz="2400">
                  <a:solidFill>
                    <a:schemeClr val="tx1"/>
                  </a:solidFill>
                  <a:latin typeface="Gill Sans MT" charset="0"/>
                  <a:ea typeface="ＭＳ Ｐゴシック" charset="0"/>
                </a:defRPr>
              </a:lvl6pPr>
              <a:lvl7pPr marL="2971800" indent="-228600" eaLnBrk="0" fontAlgn="base" hangingPunct="0">
                <a:spcBef>
                  <a:spcPct val="0"/>
                </a:spcBef>
                <a:spcAft>
                  <a:spcPct val="0"/>
                </a:spcAft>
                <a:defRPr sz="2400">
                  <a:solidFill>
                    <a:schemeClr val="tx1"/>
                  </a:solidFill>
                  <a:latin typeface="Gill Sans MT" charset="0"/>
                  <a:ea typeface="ＭＳ Ｐゴシック" charset="0"/>
                </a:defRPr>
              </a:lvl7pPr>
              <a:lvl8pPr marL="3429000" indent="-228600" eaLnBrk="0" fontAlgn="base" hangingPunct="0">
                <a:spcBef>
                  <a:spcPct val="0"/>
                </a:spcBef>
                <a:spcAft>
                  <a:spcPct val="0"/>
                </a:spcAft>
                <a:defRPr sz="2400">
                  <a:solidFill>
                    <a:schemeClr val="tx1"/>
                  </a:solidFill>
                  <a:latin typeface="Gill Sans MT" charset="0"/>
                  <a:ea typeface="ＭＳ Ｐゴシック" charset="0"/>
                </a:defRPr>
              </a:lvl8pPr>
              <a:lvl9pPr marL="3886200" indent="-228600" eaLnBrk="0" fontAlgn="base" hangingPunct="0">
                <a:spcBef>
                  <a:spcPct val="0"/>
                </a:spcBef>
                <a:spcAft>
                  <a:spcPct val="0"/>
                </a:spcAft>
                <a:defRPr sz="2400">
                  <a:solidFill>
                    <a:schemeClr val="tx1"/>
                  </a:solidFill>
                  <a:latin typeface="Gill Sans MT" charset="0"/>
                  <a:ea typeface="ＭＳ Ｐゴシック" charset="0"/>
                </a:defRPr>
              </a:lvl9pPr>
            </a:lstStyle>
            <a:p>
              <a:pPr algn="ctr" eaLnBrk="1" hangingPunct="1"/>
              <a:r>
                <a:rPr lang="en-US" sz="1200" b="1" dirty="0" smtClean="0">
                  <a:latin typeface="Georgia" panose="02040502050405020303" pitchFamily="18" charset="0"/>
                </a:rPr>
                <a:t>Organization Type</a:t>
              </a:r>
              <a:endParaRPr lang="en-US" sz="1200" b="1" dirty="0">
                <a:latin typeface="Georgia" panose="02040502050405020303" pitchFamily="18" charset="0"/>
              </a:endParaRPr>
            </a:p>
            <a:p>
              <a:pPr algn="ctr" eaLnBrk="1" hangingPunct="1"/>
              <a:r>
                <a:rPr lang="en-US" sz="90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PERCENTAGE OF RESPONDENTS*</a:t>
              </a:r>
              <a:endParaRPr lang="en-US" sz="9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53" name="Chart 48"/>
            <p:cNvGraphicFramePr>
              <a:graphicFrameLocks/>
            </p:cNvGraphicFramePr>
            <p:nvPr>
              <p:extLst>
                <p:ext uri="{D42A27DB-BD31-4B8C-83A1-F6EECF244321}">
                  <p14:modId xmlns:p14="http://schemas.microsoft.com/office/powerpoint/2010/main" val="3585965755"/>
                </p:ext>
              </p:extLst>
            </p:nvPr>
          </p:nvGraphicFramePr>
          <p:xfrm>
            <a:off x="3038736" y="2484120"/>
            <a:ext cx="2667000" cy="2667000"/>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Box 67"/>
            <p:cNvSpPr txBox="1">
              <a:spLocks noChangeArrowheads="1"/>
            </p:cNvSpPr>
            <p:nvPr/>
          </p:nvSpPr>
          <p:spPr bwMode="auto">
            <a:xfrm>
              <a:off x="2323386" y="2648150"/>
              <a:ext cx="14478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Gill Sans MT" charset="0"/>
                  <a:ea typeface="ＭＳ Ｐゴシック" charset="0"/>
                  <a:cs typeface="ＭＳ Ｐゴシック" charset="0"/>
                </a:defRPr>
              </a:lvl1pPr>
              <a:lvl2pPr marL="742950" indent="-285750" eaLnBrk="0" hangingPunct="0">
                <a:defRPr sz="2400">
                  <a:solidFill>
                    <a:schemeClr val="tx1"/>
                  </a:solidFill>
                  <a:latin typeface="Gill Sans MT" charset="0"/>
                  <a:ea typeface="ＭＳ Ｐゴシック" charset="0"/>
                </a:defRPr>
              </a:lvl2pPr>
              <a:lvl3pPr marL="1143000" indent="-228600" eaLnBrk="0" hangingPunct="0">
                <a:defRPr sz="2400">
                  <a:solidFill>
                    <a:schemeClr val="tx1"/>
                  </a:solidFill>
                  <a:latin typeface="Gill Sans MT" charset="0"/>
                  <a:ea typeface="ＭＳ Ｐゴシック" charset="0"/>
                </a:defRPr>
              </a:lvl3pPr>
              <a:lvl4pPr marL="1600200" indent="-228600" eaLnBrk="0" hangingPunct="0">
                <a:defRPr sz="2400">
                  <a:solidFill>
                    <a:schemeClr val="tx1"/>
                  </a:solidFill>
                  <a:latin typeface="Gill Sans MT" charset="0"/>
                  <a:ea typeface="ＭＳ Ｐゴシック" charset="0"/>
                </a:defRPr>
              </a:lvl4pPr>
              <a:lvl5pPr marL="2057400" indent="-228600" eaLnBrk="0" hangingPunct="0">
                <a:defRPr sz="2400">
                  <a:solidFill>
                    <a:schemeClr val="tx1"/>
                  </a:solidFill>
                  <a:latin typeface="Gill Sans MT" charset="0"/>
                  <a:ea typeface="ＭＳ Ｐゴシック" charset="0"/>
                </a:defRPr>
              </a:lvl5pPr>
              <a:lvl6pPr marL="2514600" indent="-228600" eaLnBrk="0" fontAlgn="base" hangingPunct="0">
                <a:spcBef>
                  <a:spcPct val="0"/>
                </a:spcBef>
                <a:spcAft>
                  <a:spcPct val="0"/>
                </a:spcAft>
                <a:defRPr sz="2400">
                  <a:solidFill>
                    <a:schemeClr val="tx1"/>
                  </a:solidFill>
                  <a:latin typeface="Gill Sans MT" charset="0"/>
                  <a:ea typeface="ＭＳ Ｐゴシック" charset="0"/>
                </a:defRPr>
              </a:lvl6pPr>
              <a:lvl7pPr marL="2971800" indent="-228600" eaLnBrk="0" fontAlgn="base" hangingPunct="0">
                <a:spcBef>
                  <a:spcPct val="0"/>
                </a:spcBef>
                <a:spcAft>
                  <a:spcPct val="0"/>
                </a:spcAft>
                <a:defRPr sz="2400">
                  <a:solidFill>
                    <a:schemeClr val="tx1"/>
                  </a:solidFill>
                  <a:latin typeface="Gill Sans MT" charset="0"/>
                  <a:ea typeface="ＭＳ Ｐゴシック" charset="0"/>
                </a:defRPr>
              </a:lvl7pPr>
              <a:lvl8pPr marL="3429000" indent="-228600" eaLnBrk="0" fontAlgn="base" hangingPunct="0">
                <a:spcBef>
                  <a:spcPct val="0"/>
                </a:spcBef>
                <a:spcAft>
                  <a:spcPct val="0"/>
                </a:spcAft>
                <a:defRPr sz="2400">
                  <a:solidFill>
                    <a:schemeClr val="tx1"/>
                  </a:solidFill>
                  <a:latin typeface="Gill Sans MT" charset="0"/>
                  <a:ea typeface="ＭＳ Ｐゴシック" charset="0"/>
                </a:defRPr>
              </a:lvl8pPr>
              <a:lvl9pPr marL="3886200" indent="-228600" eaLnBrk="0" fontAlgn="base" hangingPunct="0">
                <a:spcBef>
                  <a:spcPct val="0"/>
                </a:spcBef>
                <a:spcAft>
                  <a:spcPct val="0"/>
                </a:spcAft>
                <a:defRPr sz="2400">
                  <a:solidFill>
                    <a:schemeClr val="tx1"/>
                  </a:solidFill>
                  <a:latin typeface="Gill Sans MT" charset="0"/>
                  <a:ea typeface="ＭＳ Ｐゴシック" charset="0"/>
                </a:defRPr>
              </a:lvl9pPr>
            </a:lstStyle>
            <a:p>
              <a:pPr algn="r" eaLnBrk="1" hangingPunct="1"/>
              <a:r>
                <a:rPr lang="en-US" sz="80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ASSOCIATIONS**</a:t>
              </a:r>
              <a:endParaRPr lang="en-US" sz="8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49" name="TextBox 70"/>
            <p:cNvSpPr txBox="1">
              <a:spLocks noChangeArrowheads="1"/>
            </p:cNvSpPr>
            <p:nvPr/>
          </p:nvSpPr>
          <p:spPr bwMode="auto">
            <a:xfrm>
              <a:off x="4772189" y="2648150"/>
              <a:ext cx="102784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Gill Sans MT" charset="0"/>
                  <a:ea typeface="ＭＳ Ｐゴシック" charset="0"/>
                  <a:cs typeface="ＭＳ Ｐゴシック" charset="0"/>
                </a:defRPr>
              </a:lvl1pPr>
              <a:lvl2pPr marL="742950" indent="-285750" eaLnBrk="0" hangingPunct="0">
                <a:defRPr sz="2400">
                  <a:solidFill>
                    <a:schemeClr val="tx1"/>
                  </a:solidFill>
                  <a:latin typeface="Gill Sans MT" charset="0"/>
                  <a:ea typeface="ＭＳ Ｐゴシック" charset="0"/>
                </a:defRPr>
              </a:lvl2pPr>
              <a:lvl3pPr marL="1143000" indent="-228600" eaLnBrk="0" hangingPunct="0">
                <a:defRPr sz="2400">
                  <a:solidFill>
                    <a:schemeClr val="tx1"/>
                  </a:solidFill>
                  <a:latin typeface="Gill Sans MT" charset="0"/>
                  <a:ea typeface="ＭＳ Ｐゴシック" charset="0"/>
                </a:defRPr>
              </a:lvl3pPr>
              <a:lvl4pPr marL="1600200" indent="-228600" eaLnBrk="0" hangingPunct="0">
                <a:defRPr sz="2400">
                  <a:solidFill>
                    <a:schemeClr val="tx1"/>
                  </a:solidFill>
                  <a:latin typeface="Gill Sans MT" charset="0"/>
                  <a:ea typeface="ＭＳ Ｐゴシック" charset="0"/>
                </a:defRPr>
              </a:lvl4pPr>
              <a:lvl5pPr marL="2057400" indent="-228600" eaLnBrk="0" hangingPunct="0">
                <a:defRPr sz="2400">
                  <a:solidFill>
                    <a:schemeClr val="tx1"/>
                  </a:solidFill>
                  <a:latin typeface="Gill Sans MT" charset="0"/>
                  <a:ea typeface="ＭＳ Ｐゴシック" charset="0"/>
                </a:defRPr>
              </a:lvl5pPr>
              <a:lvl6pPr marL="2514600" indent="-228600" eaLnBrk="0" fontAlgn="base" hangingPunct="0">
                <a:spcBef>
                  <a:spcPct val="0"/>
                </a:spcBef>
                <a:spcAft>
                  <a:spcPct val="0"/>
                </a:spcAft>
                <a:defRPr sz="2400">
                  <a:solidFill>
                    <a:schemeClr val="tx1"/>
                  </a:solidFill>
                  <a:latin typeface="Gill Sans MT" charset="0"/>
                  <a:ea typeface="ＭＳ Ｐゴシック" charset="0"/>
                </a:defRPr>
              </a:lvl6pPr>
              <a:lvl7pPr marL="2971800" indent="-228600" eaLnBrk="0" fontAlgn="base" hangingPunct="0">
                <a:spcBef>
                  <a:spcPct val="0"/>
                </a:spcBef>
                <a:spcAft>
                  <a:spcPct val="0"/>
                </a:spcAft>
                <a:defRPr sz="2400">
                  <a:solidFill>
                    <a:schemeClr val="tx1"/>
                  </a:solidFill>
                  <a:latin typeface="Gill Sans MT" charset="0"/>
                  <a:ea typeface="ＭＳ Ｐゴシック" charset="0"/>
                </a:defRPr>
              </a:lvl7pPr>
              <a:lvl8pPr marL="3429000" indent="-228600" eaLnBrk="0" fontAlgn="base" hangingPunct="0">
                <a:spcBef>
                  <a:spcPct val="0"/>
                </a:spcBef>
                <a:spcAft>
                  <a:spcPct val="0"/>
                </a:spcAft>
                <a:defRPr sz="2400">
                  <a:solidFill>
                    <a:schemeClr val="tx1"/>
                  </a:solidFill>
                  <a:latin typeface="Gill Sans MT" charset="0"/>
                  <a:ea typeface="ＭＳ Ｐゴシック" charset="0"/>
                </a:defRPr>
              </a:lvl8pPr>
              <a:lvl9pPr marL="3886200" indent="-228600" eaLnBrk="0" fontAlgn="base" hangingPunct="0">
                <a:spcBef>
                  <a:spcPct val="0"/>
                </a:spcBef>
                <a:spcAft>
                  <a:spcPct val="0"/>
                </a:spcAft>
                <a:defRPr sz="2400">
                  <a:solidFill>
                    <a:schemeClr val="tx1"/>
                  </a:solidFill>
                  <a:latin typeface="Gill Sans MT" charset="0"/>
                  <a:ea typeface="ＭＳ Ｐゴシック" charset="0"/>
                </a:defRPr>
              </a:lvl9pPr>
            </a:lstStyle>
            <a:p>
              <a:pPr eaLnBrk="1" hangingPunct="1"/>
              <a:r>
                <a:rPr lang="en-US" sz="80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CORPORATIONS</a:t>
              </a:r>
              <a:endParaRPr lang="en-US" sz="8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1" name="Group 10"/>
          <p:cNvGrpSpPr/>
          <p:nvPr/>
        </p:nvGrpSpPr>
        <p:grpSpPr>
          <a:xfrm>
            <a:off x="5928594" y="1645920"/>
            <a:ext cx="3037712" cy="3505200"/>
            <a:chOff x="6036663" y="1645920"/>
            <a:chExt cx="3037712" cy="3505200"/>
          </a:xfrm>
        </p:grpSpPr>
        <p:sp>
          <p:nvSpPr>
            <p:cNvPr id="8215" name="TextBox 16"/>
            <p:cNvSpPr txBox="1">
              <a:spLocks noChangeArrowheads="1"/>
            </p:cNvSpPr>
            <p:nvPr/>
          </p:nvSpPr>
          <p:spPr bwMode="auto">
            <a:xfrm>
              <a:off x="6625825" y="1645920"/>
              <a:ext cx="2074607"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Gill Sans MT" charset="0"/>
                  <a:ea typeface="ＭＳ Ｐゴシック" charset="0"/>
                  <a:cs typeface="ＭＳ Ｐゴシック" charset="0"/>
                </a:defRPr>
              </a:lvl1pPr>
              <a:lvl2pPr marL="742950" indent="-285750" eaLnBrk="0" hangingPunct="0">
                <a:defRPr sz="2400">
                  <a:solidFill>
                    <a:schemeClr val="tx1"/>
                  </a:solidFill>
                  <a:latin typeface="Gill Sans MT" charset="0"/>
                  <a:ea typeface="ＭＳ Ｐゴシック" charset="0"/>
                </a:defRPr>
              </a:lvl2pPr>
              <a:lvl3pPr marL="1143000" indent="-228600" eaLnBrk="0" hangingPunct="0">
                <a:defRPr sz="2400">
                  <a:solidFill>
                    <a:schemeClr val="tx1"/>
                  </a:solidFill>
                  <a:latin typeface="Gill Sans MT" charset="0"/>
                  <a:ea typeface="ＭＳ Ｐゴシック" charset="0"/>
                </a:defRPr>
              </a:lvl3pPr>
              <a:lvl4pPr marL="1600200" indent="-228600" eaLnBrk="0" hangingPunct="0">
                <a:defRPr sz="2400">
                  <a:solidFill>
                    <a:schemeClr val="tx1"/>
                  </a:solidFill>
                  <a:latin typeface="Gill Sans MT" charset="0"/>
                  <a:ea typeface="ＭＳ Ｐゴシック" charset="0"/>
                </a:defRPr>
              </a:lvl4pPr>
              <a:lvl5pPr marL="2057400" indent="-228600" eaLnBrk="0" hangingPunct="0">
                <a:defRPr sz="2400">
                  <a:solidFill>
                    <a:schemeClr val="tx1"/>
                  </a:solidFill>
                  <a:latin typeface="Gill Sans MT" charset="0"/>
                  <a:ea typeface="ＭＳ Ｐゴシック" charset="0"/>
                </a:defRPr>
              </a:lvl5pPr>
              <a:lvl6pPr marL="2514600" indent="-228600" eaLnBrk="0" fontAlgn="base" hangingPunct="0">
                <a:spcBef>
                  <a:spcPct val="0"/>
                </a:spcBef>
                <a:spcAft>
                  <a:spcPct val="0"/>
                </a:spcAft>
                <a:defRPr sz="2400">
                  <a:solidFill>
                    <a:schemeClr val="tx1"/>
                  </a:solidFill>
                  <a:latin typeface="Gill Sans MT" charset="0"/>
                  <a:ea typeface="ＭＳ Ｐゴシック" charset="0"/>
                </a:defRPr>
              </a:lvl6pPr>
              <a:lvl7pPr marL="2971800" indent="-228600" eaLnBrk="0" fontAlgn="base" hangingPunct="0">
                <a:spcBef>
                  <a:spcPct val="0"/>
                </a:spcBef>
                <a:spcAft>
                  <a:spcPct val="0"/>
                </a:spcAft>
                <a:defRPr sz="2400">
                  <a:solidFill>
                    <a:schemeClr val="tx1"/>
                  </a:solidFill>
                  <a:latin typeface="Gill Sans MT" charset="0"/>
                  <a:ea typeface="ＭＳ Ｐゴシック" charset="0"/>
                </a:defRPr>
              </a:lvl7pPr>
              <a:lvl8pPr marL="3429000" indent="-228600" eaLnBrk="0" fontAlgn="base" hangingPunct="0">
                <a:spcBef>
                  <a:spcPct val="0"/>
                </a:spcBef>
                <a:spcAft>
                  <a:spcPct val="0"/>
                </a:spcAft>
                <a:defRPr sz="2400">
                  <a:solidFill>
                    <a:schemeClr val="tx1"/>
                  </a:solidFill>
                  <a:latin typeface="Gill Sans MT" charset="0"/>
                  <a:ea typeface="ＭＳ Ｐゴシック" charset="0"/>
                </a:defRPr>
              </a:lvl8pPr>
              <a:lvl9pPr marL="3886200" indent="-228600" eaLnBrk="0" fontAlgn="base" hangingPunct="0">
                <a:spcBef>
                  <a:spcPct val="0"/>
                </a:spcBef>
                <a:spcAft>
                  <a:spcPct val="0"/>
                </a:spcAft>
                <a:defRPr sz="2400">
                  <a:solidFill>
                    <a:schemeClr val="tx1"/>
                  </a:solidFill>
                  <a:latin typeface="Gill Sans MT" charset="0"/>
                  <a:ea typeface="ＭＳ Ｐゴシック" charset="0"/>
                </a:defRPr>
              </a:lvl9pPr>
            </a:lstStyle>
            <a:p>
              <a:pPr algn="ctr" eaLnBrk="1" hangingPunct="1"/>
              <a:r>
                <a:rPr lang="en-US" sz="1200" b="1" dirty="0" smtClean="0">
                  <a:latin typeface="Georgia" panose="02040502050405020303" pitchFamily="18" charset="0"/>
                </a:rPr>
                <a:t>Organization Size</a:t>
              </a:r>
              <a:endParaRPr lang="en-US" sz="1200" b="1" dirty="0">
                <a:latin typeface="Georgia" panose="02040502050405020303" pitchFamily="18" charset="0"/>
              </a:endParaRPr>
            </a:p>
            <a:p>
              <a:pPr algn="ctr" eaLnBrk="1" hangingPunct="1"/>
              <a:r>
                <a:rPr lang="en-US" sz="90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PERCENTAGE OF RESPONDENTS</a:t>
              </a:r>
              <a:endParaRPr lang="en-US" sz="9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5" name="Chart 30"/>
            <p:cNvGraphicFramePr>
              <a:graphicFrameLocks/>
            </p:cNvGraphicFramePr>
            <p:nvPr>
              <p:extLst>
                <p:ext uri="{D42A27DB-BD31-4B8C-83A1-F6EECF244321}">
                  <p14:modId xmlns:p14="http://schemas.microsoft.com/office/powerpoint/2010/main" val="3907473383"/>
                </p:ext>
              </p:extLst>
            </p:nvPr>
          </p:nvGraphicFramePr>
          <p:xfrm>
            <a:off x="6329627" y="2484120"/>
            <a:ext cx="2667000" cy="2667000"/>
          </p:xfrm>
          <a:graphic>
            <a:graphicData uri="http://schemas.openxmlformats.org/drawingml/2006/chart">
              <c:chart xmlns:c="http://schemas.openxmlformats.org/drawingml/2006/chart" xmlns:r="http://schemas.openxmlformats.org/officeDocument/2006/relationships" r:id="rId3"/>
            </a:graphicData>
          </a:graphic>
        </p:graphicFrame>
        <p:sp>
          <p:nvSpPr>
            <p:cNvPr id="59" name="TextBox 49"/>
            <p:cNvSpPr txBox="1">
              <a:spLocks noChangeArrowheads="1"/>
            </p:cNvSpPr>
            <p:nvPr/>
          </p:nvSpPr>
          <p:spPr bwMode="auto">
            <a:xfrm>
              <a:off x="6128106" y="2648150"/>
              <a:ext cx="9906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Gill Sans MT" charset="0"/>
                  <a:ea typeface="ＭＳ Ｐゴシック" charset="0"/>
                  <a:cs typeface="ＭＳ Ｐゴシック" charset="0"/>
                </a:defRPr>
              </a:lvl1pPr>
              <a:lvl2pPr marL="742950" indent="-285750" eaLnBrk="0" hangingPunct="0">
                <a:defRPr sz="2400">
                  <a:solidFill>
                    <a:schemeClr val="tx1"/>
                  </a:solidFill>
                  <a:latin typeface="Gill Sans MT" charset="0"/>
                  <a:ea typeface="ＭＳ Ｐゴシック" charset="0"/>
                </a:defRPr>
              </a:lvl2pPr>
              <a:lvl3pPr marL="1143000" indent="-228600" eaLnBrk="0" hangingPunct="0">
                <a:defRPr sz="2400">
                  <a:solidFill>
                    <a:schemeClr val="tx1"/>
                  </a:solidFill>
                  <a:latin typeface="Gill Sans MT" charset="0"/>
                  <a:ea typeface="ＭＳ Ｐゴシック" charset="0"/>
                </a:defRPr>
              </a:lvl3pPr>
              <a:lvl4pPr marL="1600200" indent="-228600" eaLnBrk="0" hangingPunct="0">
                <a:defRPr sz="2400">
                  <a:solidFill>
                    <a:schemeClr val="tx1"/>
                  </a:solidFill>
                  <a:latin typeface="Gill Sans MT" charset="0"/>
                  <a:ea typeface="ＭＳ Ｐゴシック" charset="0"/>
                </a:defRPr>
              </a:lvl4pPr>
              <a:lvl5pPr marL="2057400" indent="-228600" eaLnBrk="0" hangingPunct="0">
                <a:defRPr sz="2400">
                  <a:solidFill>
                    <a:schemeClr val="tx1"/>
                  </a:solidFill>
                  <a:latin typeface="Gill Sans MT" charset="0"/>
                  <a:ea typeface="ＭＳ Ｐゴシック" charset="0"/>
                </a:defRPr>
              </a:lvl5pPr>
              <a:lvl6pPr marL="2514600" indent="-228600" eaLnBrk="0" fontAlgn="base" hangingPunct="0">
                <a:spcBef>
                  <a:spcPct val="0"/>
                </a:spcBef>
                <a:spcAft>
                  <a:spcPct val="0"/>
                </a:spcAft>
                <a:defRPr sz="2400">
                  <a:solidFill>
                    <a:schemeClr val="tx1"/>
                  </a:solidFill>
                  <a:latin typeface="Gill Sans MT" charset="0"/>
                  <a:ea typeface="ＭＳ Ｐゴシック" charset="0"/>
                </a:defRPr>
              </a:lvl6pPr>
              <a:lvl7pPr marL="2971800" indent="-228600" eaLnBrk="0" fontAlgn="base" hangingPunct="0">
                <a:spcBef>
                  <a:spcPct val="0"/>
                </a:spcBef>
                <a:spcAft>
                  <a:spcPct val="0"/>
                </a:spcAft>
                <a:defRPr sz="2400">
                  <a:solidFill>
                    <a:schemeClr val="tx1"/>
                  </a:solidFill>
                  <a:latin typeface="Gill Sans MT" charset="0"/>
                  <a:ea typeface="ＭＳ Ｐゴシック" charset="0"/>
                </a:defRPr>
              </a:lvl7pPr>
              <a:lvl8pPr marL="3429000" indent="-228600" eaLnBrk="0" fontAlgn="base" hangingPunct="0">
                <a:spcBef>
                  <a:spcPct val="0"/>
                </a:spcBef>
                <a:spcAft>
                  <a:spcPct val="0"/>
                </a:spcAft>
                <a:defRPr sz="2400">
                  <a:solidFill>
                    <a:schemeClr val="tx1"/>
                  </a:solidFill>
                  <a:latin typeface="Gill Sans MT" charset="0"/>
                  <a:ea typeface="ＭＳ Ｐゴシック" charset="0"/>
                </a:defRPr>
              </a:lvl8pPr>
              <a:lvl9pPr marL="3886200" indent="-228600" eaLnBrk="0" fontAlgn="base" hangingPunct="0">
                <a:spcBef>
                  <a:spcPct val="0"/>
                </a:spcBef>
                <a:spcAft>
                  <a:spcPct val="0"/>
                </a:spcAft>
                <a:defRPr sz="2400">
                  <a:solidFill>
                    <a:schemeClr val="tx1"/>
                  </a:solidFill>
                  <a:latin typeface="Gill Sans MT" charset="0"/>
                  <a:ea typeface="ＭＳ Ｐゴシック" charset="0"/>
                </a:defRPr>
              </a:lvl9pPr>
            </a:lstStyle>
            <a:p>
              <a:pPr algn="r" eaLnBrk="1" hangingPunct="1"/>
              <a:r>
                <a:rPr lang="en-US" sz="80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3-5 PEOPLE</a:t>
              </a:r>
              <a:endParaRPr lang="en-US" sz="8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60" name="TextBox 49"/>
            <p:cNvSpPr txBox="1">
              <a:spLocks noChangeArrowheads="1"/>
            </p:cNvSpPr>
            <p:nvPr/>
          </p:nvSpPr>
          <p:spPr bwMode="auto">
            <a:xfrm>
              <a:off x="6036663" y="4699000"/>
              <a:ext cx="9906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Gill Sans MT" charset="0"/>
                  <a:ea typeface="ＭＳ Ｐゴシック" charset="0"/>
                  <a:cs typeface="ＭＳ Ｐゴシック" charset="0"/>
                </a:defRPr>
              </a:lvl1pPr>
              <a:lvl2pPr marL="742950" indent="-285750" eaLnBrk="0" hangingPunct="0">
                <a:defRPr sz="2400">
                  <a:solidFill>
                    <a:schemeClr val="tx1"/>
                  </a:solidFill>
                  <a:latin typeface="Gill Sans MT" charset="0"/>
                  <a:ea typeface="ＭＳ Ｐゴシック" charset="0"/>
                </a:defRPr>
              </a:lvl2pPr>
              <a:lvl3pPr marL="1143000" indent="-228600" eaLnBrk="0" hangingPunct="0">
                <a:defRPr sz="2400">
                  <a:solidFill>
                    <a:schemeClr val="tx1"/>
                  </a:solidFill>
                  <a:latin typeface="Gill Sans MT" charset="0"/>
                  <a:ea typeface="ＭＳ Ｐゴシック" charset="0"/>
                </a:defRPr>
              </a:lvl3pPr>
              <a:lvl4pPr marL="1600200" indent="-228600" eaLnBrk="0" hangingPunct="0">
                <a:defRPr sz="2400">
                  <a:solidFill>
                    <a:schemeClr val="tx1"/>
                  </a:solidFill>
                  <a:latin typeface="Gill Sans MT" charset="0"/>
                  <a:ea typeface="ＭＳ Ｐゴシック" charset="0"/>
                </a:defRPr>
              </a:lvl4pPr>
              <a:lvl5pPr marL="2057400" indent="-228600" eaLnBrk="0" hangingPunct="0">
                <a:defRPr sz="2400">
                  <a:solidFill>
                    <a:schemeClr val="tx1"/>
                  </a:solidFill>
                  <a:latin typeface="Gill Sans MT" charset="0"/>
                  <a:ea typeface="ＭＳ Ｐゴシック" charset="0"/>
                </a:defRPr>
              </a:lvl5pPr>
              <a:lvl6pPr marL="2514600" indent="-228600" eaLnBrk="0" fontAlgn="base" hangingPunct="0">
                <a:spcBef>
                  <a:spcPct val="0"/>
                </a:spcBef>
                <a:spcAft>
                  <a:spcPct val="0"/>
                </a:spcAft>
                <a:defRPr sz="2400">
                  <a:solidFill>
                    <a:schemeClr val="tx1"/>
                  </a:solidFill>
                  <a:latin typeface="Gill Sans MT" charset="0"/>
                  <a:ea typeface="ＭＳ Ｐゴシック" charset="0"/>
                </a:defRPr>
              </a:lvl6pPr>
              <a:lvl7pPr marL="2971800" indent="-228600" eaLnBrk="0" fontAlgn="base" hangingPunct="0">
                <a:spcBef>
                  <a:spcPct val="0"/>
                </a:spcBef>
                <a:spcAft>
                  <a:spcPct val="0"/>
                </a:spcAft>
                <a:defRPr sz="2400">
                  <a:solidFill>
                    <a:schemeClr val="tx1"/>
                  </a:solidFill>
                  <a:latin typeface="Gill Sans MT" charset="0"/>
                  <a:ea typeface="ＭＳ Ｐゴシック" charset="0"/>
                </a:defRPr>
              </a:lvl7pPr>
              <a:lvl8pPr marL="3429000" indent="-228600" eaLnBrk="0" fontAlgn="base" hangingPunct="0">
                <a:spcBef>
                  <a:spcPct val="0"/>
                </a:spcBef>
                <a:spcAft>
                  <a:spcPct val="0"/>
                </a:spcAft>
                <a:defRPr sz="2400">
                  <a:solidFill>
                    <a:schemeClr val="tx1"/>
                  </a:solidFill>
                  <a:latin typeface="Gill Sans MT" charset="0"/>
                  <a:ea typeface="ＭＳ Ｐゴシック" charset="0"/>
                </a:defRPr>
              </a:lvl8pPr>
              <a:lvl9pPr marL="3886200" indent="-228600" eaLnBrk="0" fontAlgn="base" hangingPunct="0">
                <a:spcBef>
                  <a:spcPct val="0"/>
                </a:spcBef>
                <a:spcAft>
                  <a:spcPct val="0"/>
                </a:spcAft>
                <a:defRPr sz="2400">
                  <a:solidFill>
                    <a:schemeClr val="tx1"/>
                  </a:solidFill>
                  <a:latin typeface="Gill Sans MT" charset="0"/>
                  <a:ea typeface="ＭＳ Ｐゴシック" charset="0"/>
                </a:defRPr>
              </a:lvl9pPr>
            </a:lstStyle>
            <a:p>
              <a:pPr algn="r" eaLnBrk="1" hangingPunct="1"/>
              <a:r>
                <a:rPr lang="en-US" sz="80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1-2 PEOPLE</a:t>
              </a:r>
              <a:endParaRPr lang="en-US" sz="8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61" name="TextBox 49"/>
            <p:cNvSpPr txBox="1">
              <a:spLocks noChangeArrowheads="1"/>
            </p:cNvSpPr>
            <p:nvPr/>
          </p:nvSpPr>
          <p:spPr bwMode="auto">
            <a:xfrm>
              <a:off x="8033897" y="2648150"/>
              <a:ext cx="9906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Gill Sans MT" charset="0"/>
                  <a:ea typeface="ＭＳ Ｐゴシック" charset="0"/>
                  <a:cs typeface="ＭＳ Ｐゴシック" charset="0"/>
                </a:defRPr>
              </a:lvl1pPr>
              <a:lvl2pPr marL="742950" indent="-285750" eaLnBrk="0" hangingPunct="0">
                <a:defRPr sz="2400">
                  <a:solidFill>
                    <a:schemeClr val="tx1"/>
                  </a:solidFill>
                  <a:latin typeface="Gill Sans MT" charset="0"/>
                  <a:ea typeface="ＭＳ Ｐゴシック" charset="0"/>
                </a:defRPr>
              </a:lvl2pPr>
              <a:lvl3pPr marL="1143000" indent="-228600" eaLnBrk="0" hangingPunct="0">
                <a:defRPr sz="2400">
                  <a:solidFill>
                    <a:schemeClr val="tx1"/>
                  </a:solidFill>
                  <a:latin typeface="Gill Sans MT" charset="0"/>
                  <a:ea typeface="ＭＳ Ｐゴシック" charset="0"/>
                </a:defRPr>
              </a:lvl3pPr>
              <a:lvl4pPr marL="1600200" indent="-228600" eaLnBrk="0" hangingPunct="0">
                <a:defRPr sz="2400">
                  <a:solidFill>
                    <a:schemeClr val="tx1"/>
                  </a:solidFill>
                  <a:latin typeface="Gill Sans MT" charset="0"/>
                  <a:ea typeface="ＭＳ Ｐゴシック" charset="0"/>
                </a:defRPr>
              </a:lvl4pPr>
              <a:lvl5pPr marL="2057400" indent="-228600" eaLnBrk="0" hangingPunct="0">
                <a:defRPr sz="2400">
                  <a:solidFill>
                    <a:schemeClr val="tx1"/>
                  </a:solidFill>
                  <a:latin typeface="Gill Sans MT" charset="0"/>
                  <a:ea typeface="ＭＳ Ｐゴシック" charset="0"/>
                </a:defRPr>
              </a:lvl5pPr>
              <a:lvl6pPr marL="2514600" indent="-228600" eaLnBrk="0" fontAlgn="base" hangingPunct="0">
                <a:spcBef>
                  <a:spcPct val="0"/>
                </a:spcBef>
                <a:spcAft>
                  <a:spcPct val="0"/>
                </a:spcAft>
                <a:defRPr sz="2400">
                  <a:solidFill>
                    <a:schemeClr val="tx1"/>
                  </a:solidFill>
                  <a:latin typeface="Gill Sans MT" charset="0"/>
                  <a:ea typeface="ＭＳ Ｐゴシック" charset="0"/>
                </a:defRPr>
              </a:lvl6pPr>
              <a:lvl7pPr marL="2971800" indent="-228600" eaLnBrk="0" fontAlgn="base" hangingPunct="0">
                <a:spcBef>
                  <a:spcPct val="0"/>
                </a:spcBef>
                <a:spcAft>
                  <a:spcPct val="0"/>
                </a:spcAft>
                <a:defRPr sz="2400">
                  <a:solidFill>
                    <a:schemeClr val="tx1"/>
                  </a:solidFill>
                  <a:latin typeface="Gill Sans MT" charset="0"/>
                  <a:ea typeface="ＭＳ Ｐゴシック" charset="0"/>
                </a:defRPr>
              </a:lvl7pPr>
              <a:lvl8pPr marL="3429000" indent="-228600" eaLnBrk="0" fontAlgn="base" hangingPunct="0">
                <a:spcBef>
                  <a:spcPct val="0"/>
                </a:spcBef>
                <a:spcAft>
                  <a:spcPct val="0"/>
                </a:spcAft>
                <a:defRPr sz="2400">
                  <a:solidFill>
                    <a:schemeClr val="tx1"/>
                  </a:solidFill>
                  <a:latin typeface="Gill Sans MT" charset="0"/>
                  <a:ea typeface="ＭＳ Ｐゴシック" charset="0"/>
                </a:defRPr>
              </a:lvl8pPr>
              <a:lvl9pPr marL="3886200" indent="-228600" eaLnBrk="0" fontAlgn="base" hangingPunct="0">
                <a:spcBef>
                  <a:spcPct val="0"/>
                </a:spcBef>
                <a:spcAft>
                  <a:spcPct val="0"/>
                </a:spcAft>
                <a:defRPr sz="2400">
                  <a:solidFill>
                    <a:schemeClr val="tx1"/>
                  </a:solidFill>
                  <a:latin typeface="Gill Sans MT" charset="0"/>
                  <a:ea typeface="ＭＳ Ｐゴシック" charset="0"/>
                </a:defRPr>
              </a:lvl9pPr>
            </a:lstStyle>
            <a:p>
              <a:pPr eaLnBrk="1" hangingPunct="1"/>
              <a:r>
                <a:rPr lang="en-US" sz="80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6-10 PEOPLE</a:t>
              </a:r>
              <a:endParaRPr lang="en-US" sz="8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62" name="TextBox 49"/>
            <p:cNvSpPr txBox="1">
              <a:spLocks noChangeArrowheads="1"/>
            </p:cNvSpPr>
            <p:nvPr/>
          </p:nvSpPr>
          <p:spPr bwMode="auto">
            <a:xfrm>
              <a:off x="8083775" y="4698226"/>
              <a:ext cx="9906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Gill Sans MT" charset="0"/>
                  <a:ea typeface="ＭＳ Ｐゴシック" charset="0"/>
                  <a:cs typeface="ＭＳ Ｐゴシック" charset="0"/>
                </a:defRPr>
              </a:lvl1pPr>
              <a:lvl2pPr marL="742950" indent="-285750" eaLnBrk="0" hangingPunct="0">
                <a:defRPr sz="2400">
                  <a:solidFill>
                    <a:schemeClr val="tx1"/>
                  </a:solidFill>
                  <a:latin typeface="Gill Sans MT" charset="0"/>
                  <a:ea typeface="ＭＳ Ｐゴシック" charset="0"/>
                </a:defRPr>
              </a:lvl2pPr>
              <a:lvl3pPr marL="1143000" indent="-228600" eaLnBrk="0" hangingPunct="0">
                <a:defRPr sz="2400">
                  <a:solidFill>
                    <a:schemeClr val="tx1"/>
                  </a:solidFill>
                  <a:latin typeface="Gill Sans MT" charset="0"/>
                  <a:ea typeface="ＭＳ Ｐゴシック" charset="0"/>
                </a:defRPr>
              </a:lvl3pPr>
              <a:lvl4pPr marL="1600200" indent="-228600" eaLnBrk="0" hangingPunct="0">
                <a:defRPr sz="2400">
                  <a:solidFill>
                    <a:schemeClr val="tx1"/>
                  </a:solidFill>
                  <a:latin typeface="Gill Sans MT" charset="0"/>
                  <a:ea typeface="ＭＳ Ｐゴシック" charset="0"/>
                </a:defRPr>
              </a:lvl4pPr>
              <a:lvl5pPr marL="2057400" indent="-228600" eaLnBrk="0" hangingPunct="0">
                <a:defRPr sz="2400">
                  <a:solidFill>
                    <a:schemeClr val="tx1"/>
                  </a:solidFill>
                  <a:latin typeface="Gill Sans MT" charset="0"/>
                  <a:ea typeface="ＭＳ Ｐゴシック" charset="0"/>
                </a:defRPr>
              </a:lvl5pPr>
              <a:lvl6pPr marL="2514600" indent="-228600" eaLnBrk="0" fontAlgn="base" hangingPunct="0">
                <a:spcBef>
                  <a:spcPct val="0"/>
                </a:spcBef>
                <a:spcAft>
                  <a:spcPct val="0"/>
                </a:spcAft>
                <a:defRPr sz="2400">
                  <a:solidFill>
                    <a:schemeClr val="tx1"/>
                  </a:solidFill>
                  <a:latin typeface="Gill Sans MT" charset="0"/>
                  <a:ea typeface="ＭＳ Ｐゴシック" charset="0"/>
                </a:defRPr>
              </a:lvl6pPr>
              <a:lvl7pPr marL="2971800" indent="-228600" eaLnBrk="0" fontAlgn="base" hangingPunct="0">
                <a:spcBef>
                  <a:spcPct val="0"/>
                </a:spcBef>
                <a:spcAft>
                  <a:spcPct val="0"/>
                </a:spcAft>
                <a:defRPr sz="2400">
                  <a:solidFill>
                    <a:schemeClr val="tx1"/>
                  </a:solidFill>
                  <a:latin typeface="Gill Sans MT" charset="0"/>
                  <a:ea typeface="ＭＳ Ｐゴシック" charset="0"/>
                </a:defRPr>
              </a:lvl7pPr>
              <a:lvl8pPr marL="3429000" indent="-228600" eaLnBrk="0" fontAlgn="base" hangingPunct="0">
                <a:spcBef>
                  <a:spcPct val="0"/>
                </a:spcBef>
                <a:spcAft>
                  <a:spcPct val="0"/>
                </a:spcAft>
                <a:defRPr sz="2400">
                  <a:solidFill>
                    <a:schemeClr val="tx1"/>
                  </a:solidFill>
                  <a:latin typeface="Gill Sans MT" charset="0"/>
                  <a:ea typeface="ＭＳ Ｐゴシック" charset="0"/>
                </a:defRPr>
              </a:lvl8pPr>
              <a:lvl9pPr marL="3886200" indent="-228600" eaLnBrk="0" fontAlgn="base" hangingPunct="0">
                <a:spcBef>
                  <a:spcPct val="0"/>
                </a:spcBef>
                <a:spcAft>
                  <a:spcPct val="0"/>
                </a:spcAft>
                <a:defRPr sz="2400">
                  <a:solidFill>
                    <a:schemeClr val="tx1"/>
                  </a:solidFill>
                  <a:latin typeface="Gill Sans MT" charset="0"/>
                  <a:ea typeface="ＭＳ Ｐゴシック" charset="0"/>
                </a:defRPr>
              </a:lvl9pPr>
            </a:lstStyle>
            <a:p>
              <a:pPr eaLnBrk="1" hangingPunct="1"/>
              <a:r>
                <a:rPr lang="en-US" sz="80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11+ PEOPLE</a:t>
              </a:r>
              <a:endParaRPr lang="en-US" sz="8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2" name="TextBox 1"/>
          <p:cNvSpPr txBox="1"/>
          <p:nvPr/>
        </p:nvSpPr>
        <p:spPr>
          <a:xfrm>
            <a:off x="8763000" y="6581775"/>
            <a:ext cx="239168" cy="215444"/>
          </a:xfrm>
          <a:prstGeom prst="rect">
            <a:avLst/>
          </a:prstGeom>
          <a:noFill/>
        </p:spPr>
        <p:txBody>
          <a:bodyPr wrap="none">
            <a:spAutoFit/>
          </a:bodyPr>
          <a:lstStyle/>
          <a:p>
            <a:pPr>
              <a:defRPr/>
            </a:pPr>
            <a:fld id="{45F1BF9E-B238-7B4E-A34B-172BB71F4700}" type="slidenum">
              <a:rPr lang="en-US" sz="800">
                <a:solidFill>
                  <a:schemeClr val="tx1">
                    <a:lumMod val="50000"/>
                    <a:lumOff val="50000"/>
                  </a:schemeClr>
                </a:solidFill>
                <a:latin typeface="Georgia" panose="02040502050405020303" pitchFamily="18" charset="0"/>
                <a:cs typeface="Arial" charset="0"/>
              </a:rPr>
              <a:pPr>
                <a:defRPr/>
              </a:pPr>
              <a:t>4</a:t>
            </a:fld>
            <a:endParaRPr lang="en-US" sz="800" dirty="0">
              <a:solidFill>
                <a:schemeClr val="tx1">
                  <a:lumMod val="50000"/>
                  <a:lumOff val="50000"/>
                </a:schemeClr>
              </a:solidFill>
              <a:latin typeface="Georgia" panose="02040502050405020303" pitchFamily="18" charset="0"/>
              <a:cs typeface="Arial" charset="0"/>
            </a:endParaRPr>
          </a:p>
        </p:txBody>
      </p:sp>
      <p:grpSp>
        <p:nvGrpSpPr>
          <p:cNvPr id="8" name="Group 7"/>
          <p:cNvGrpSpPr/>
          <p:nvPr/>
        </p:nvGrpSpPr>
        <p:grpSpPr>
          <a:xfrm>
            <a:off x="213590" y="1645920"/>
            <a:ext cx="2286000" cy="3810000"/>
            <a:chOff x="118340" y="1645920"/>
            <a:chExt cx="2286000" cy="3810000"/>
          </a:xfrm>
        </p:grpSpPr>
        <p:sp>
          <p:nvSpPr>
            <p:cNvPr id="3" name="Rectangle 2"/>
            <p:cNvSpPr/>
            <p:nvPr/>
          </p:nvSpPr>
          <p:spPr>
            <a:xfrm>
              <a:off x="118340" y="2223045"/>
              <a:ext cx="2286000" cy="3232875"/>
            </a:xfrm>
            <a:prstGeom prst="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Verdana" panose="020B0604030504040204" pitchFamily="34" charset="0"/>
              </a:endParaRPr>
            </a:p>
          </p:txBody>
        </p:sp>
        <p:sp>
          <p:nvSpPr>
            <p:cNvPr id="63" name="TextBox 62"/>
            <p:cNvSpPr txBox="1"/>
            <p:nvPr/>
          </p:nvSpPr>
          <p:spPr>
            <a:xfrm>
              <a:off x="228045" y="1645920"/>
              <a:ext cx="2066592" cy="3708708"/>
            </a:xfrm>
            <a:prstGeom prst="rect">
              <a:avLst/>
            </a:prstGeom>
            <a:noFill/>
          </p:spPr>
          <p:txBody>
            <a:bodyPr wrap="none" rtlCol="0">
              <a:spAutoFit/>
            </a:bodyPr>
            <a:lstStyle/>
            <a:p>
              <a:pPr algn="ctr"/>
              <a:r>
                <a:rPr lang="en-US" sz="1200" b="1" dirty="0" smtClean="0">
                  <a:latin typeface="Georgia" panose="02040502050405020303" pitchFamily="18" charset="0"/>
                </a:rPr>
                <a:t>Organization Industry</a:t>
              </a:r>
            </a:p>
            <a:p>
              <a:pPr algn="ctr"/>
              <a:r>
                <a:rPr lang="en-US" sz="90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MAJOR SECTORS REPRESENTED</a:t>
              </a:r>
            </a:p>
            <a:p>
              <a:pPr marL="285750" indent="-285750">
                <a:buFont typeface="Arial" pitchFamily="34" charset="0"/>
                <a:buChar char="•"/>
              </a:pPr>
              <a:endParaRPr lang="en-US" sz="1200" dirty="0" smtClean="0">
                <a:latin typeface="Verdana" panose="020B0604030504040204" pitchFamily="34" charset="0"/>
              </a:endParaRPr>
            </a:p>
            <a:p>
              <a:pPr marL="285750" indent="-285750">
                <a:buFont typeface="Arial" pitchFamily="34" charset="0"/>
                <a:buChar char="•"/>
              </a:pPr>
              <a:endParaRPr lang="en-US" sz="1200" dirty="0" smtClean="0">
                <a:latin typeface="Verdana" panose="020B0604030504040204" pitchFamily="34" charset="0"/>
              </a:endParaRPr>
            </a:p>
            <a:p>
              <a:pPr marL="168275" indent="-168275">
                <a:spcAft>
                  <a:spcPts val="600"/>
                </a:spcAft>
                <a:buFont typeface="Arial" pitchFamily="34" charset="0"/>
                <a:buChar char="•"/>
              </a:pPr>
              <a:r>
                <a:rPr lang="en-US" sz="1000" dirty="0" smtClean="0">
                  <a:latin typeface="Georgia" panose="02040502050405020303" pitchFamily="18" charset="0"/>
                </a:rPr>
                <a:t>Agriculture &amp; Food</a:t>
              </a:r>
              <a:endParaRPr lang="en-US" sz="1000" dirty="0">
                <a:latin typeface="Georgia" panose="02040502050405020303" pitchFamily="18" charset="0"/>
              </a:endParaRPr>
            </a:p>
            <a:p>
              <a:pPr marL="168275" indent="-168275">
                <a:spcAft>
                  <a:spcPts val="600"/>
                </a:spcAft>
                <a:buFont typeface="Arial" pitchFamily="34" charset="0"/>
                <a:buChar char="•"/>
              </a:pPr>
              <a:r>
                <a:rPr lang="en-US" sz="1000" dirty="0" smtClean="0">
                  <a:latin typeface="Georgia" panose="02040502050405020303" pitchFamily="18" charset="0"/>
                </a:rPr>
                <a:t>Consumer Goods &amp; Services</a:t>
              </a:r>
              <a:endParaRPr lang="en-US" sz="1000" dirty="0">
                <a:latin typeface="Georgia" panose="02040502050405020303" pitchFamily="18" charset="0"/>
              </a:endParaRPr>
            </a:p>
            <a:p>
              <a:pPr marL="168275" indent="-168275">
                <a:spcAft>
                  <a:spcPts val="600"/>
                </a:spcAft>
                <a:buFont typeface="Arial" pitchFamily="34" charset="0"/>
                <a:buChar char="•"/>
              </a:pPr>
              <a:r>
                <a:rPr lang="en-US" sz="1000" dirty="0" smtClean="0">
                  <a:latin typeface="Georgia" panose="02040502050405020303" pitchFamily="18" charset="0"/>
                </a:rPr>
                <a:t>Education</a:t>
              </a:r>
              <a:endParaRPr lang="en-US" sz="1000" dirty="0">
                <a:latin typeface="Georgia" panose="02040502050405020303" pitchFamily="18" charset="0"/>
              </a:endParaRPr>
            </a:p>
            <a:p>
              <a:pPr marL="168275" indent="-168275">
                <a:spcAft>
                  <a:spcPts val="600"/>
                </a:spcAft>
                <a:buFont typeface="Arial" pitchFamily="34" charset="0"/>
                <a:buChar char="•"/>
              </a:pPr>
              <a:r>
                <a:rPr lang="en-US" sz="1000" dirty="0" smtClean="0">
                  <a:latin typeface="Georgia" panose="02040502050405020303" pitchFamily="18" charset="0"/>
                </a:rPr>
                <a:t>Energy &amp; Natural Resources</a:t>
              </a:r>
              <a:endParaRPr lang="en-US" sz="1000" dirty="0">
                <a:latin typeface="Georgia" panose="02040502050405020303" pitchFamily="18" charset="0"/>
              </a:endParaRPr>
            </a:p>
            <a:p>
              <a:pPr marL="168275" indent="-168275">
                <a:spcAft>
                  <a:spcPts val="600"/>
                </a:spcAft>
                <a:buFont typeface="Arial" pitchFamily="34" charset="0"/>
                <a:buChar char="•"/>
              </a:pPr>
              <a:r>
                <a:rPr lang="en-US" sz="1000" dirty="0">
                  <a:latin typeface="Georgia" panose="02040502050405020303" pitchFamily="18" charset="0"/>
                </a:rPr>
                <a:t>Finance &amp; Banking</a:t>
              </a:r>
            </a:p>
            <a:p>
              <a:pPr marL="168275" indent="-168275">
                <a:spcAft>
                  <a:spcPts val="600"/>
                </a:spcAft>
                <a:buFont typeface="Arial" pitchFamily="34" charset="0"/>
                <a:buChar char="•"/>
              </a:pPr>
              <a:r>
                <a:rPr lang="en-US" sz="1000" dirty="0" smtClean="0">
                  <a:latin typeface="Georgia" panose="02040502050405020303" pitchFamily="18" charset="0"/>
                </a:rPr>
                <a:t>Health Care</a:t>
              </a:r>
            </a:p>
            <a:p>
              <a:pPr marL="168275" indent="-168275">
                <a:spcAft>
                  <a:spcPts val="600"/>
                </a:spcAft>
                <a:buFont typeface="Arial" pitchFamily="34" charset="0"/>
                <a:buChar char="•"/>
              </a:pPr>
              <a:r>
                <a:rPr lang="en-US" sz="1000" dirty="0" smtClean="0">
                  <a:latin typeface="Georgia" panose="02040502050405020303" pitchFamily="18" charset="0"/>
                </a:rPr>
                <a:t>Manufacturing</a:t>
              </a:r>
            </a:p>
            <a:p>
              <a:pPr marL="168275" indent="-168275">
                <a:spcAft>
                  <a:spcPts val="600"/>
                </a:spcAft>
                <a:buFont typeface="Arial" pitchFamily="34" charset="0"/>
                <a:buChar char="•"/>
              </a:pPr>
              <a:r>
                <a:rPr lang="en-US" sz="1000" dirty="0" smtClean="0">
                  <a:latin typeface="Georgia" panose="02040502050405020303" pitchFamily="18" charset="0"/>
                </a:rPr>
                <a:t>Materials</a:t>
              </a:r>
            </a:p>
            <a:p>
              <a:pPr marL="168275" indent="-168275">
                <a:spcAft>
                  <a:spcPts val="600"/>
                </a:spcAft>
                <a:buFont typeface="Arial" pitchFamily="34" charset="0"/>
                <a:buChar char="•"/>
              </a:pPr>
              <a:r>
                <a:rPr lang="en-US" sz="1000" dirty="0" smtClean="0">
                  <a:latin typeface="Georgia" panose="02040502050405020303" pitchFamily="18" charset="0"/>
                </a:rPr>
                <a:t>Professional Services</a:t>
              </a:r>
              <a:endParaRPr lang="en-US" sz="1000" dirty="0">
                <a:latin typeface="Georgia" panose="02040502050405020303" pitchFamily="18" charset="0"/>
              </a:endParaRPr>
            </a:p>
            <a:p>
              <a:pPr marL="168275" indent="-168275">
                <a:spcAft>
                  <a:spcPts val="600"/>
                </a:spcAft>
                <a:buFont typeface="Arial" pitchFamily="34" charset="0"/>
                <a:buChar char="•"/>
              </a:pPr>
              <a:r>
                <a:rPr lang="en-US" sz="1000" dirty="0" smtClean="0">
                  <a:latin typeface="Georgia" panose="02040502050405020303" pitchFamily="18" charset="0"/>
                </a:rPr>
                <a:t>Technology</a:t>
              </a:r>
            </a:p>
            <a:p>
              <a:pPr marL="168275" indent="-168275">
                <a:spcAft>
                  <a:spcPts val="600"/>
                </a:spcAft>
                <a:buFont typeface="Arial" pitchFamily="34" charset="0"/>
                <a:buChar char="•"/>
              </a:pPr>
              <a:r>
                <a:rPr lang="en-US" sz="1000" dirty="0" smtClean="0">
                  <a:latin typeface="Georgia" panose="02040502050405020303" pitchFamily="18" charset="0"/>
                </a:rPr>
                <a:t>Telecommunications</a:t>
              </a:r>
              <a:endParaRPr lang="en-US" sz="1000" dirty="0">
                <a:latin typeface="Georgia" panose="02040502050405020303" pitchFamily="18" charset="0"/>
              </a:endParaRPr>
            </a:p>
            <a:p>
              <a:pPr marL="168275" indent="-168275">
                <a:spcAft>
                  <a:spcPts val="600"/>
                </a:spcAft>
                <a:buFont typeface="Arial" pitchFamily="34" charset="0"/>
                <a:buChar char="•"/>
              </a:pPr>
              <a:r>
                <a:rPr lang="en-US" sz="1000" dirty="0" smtClean="0">
                  <a:latin typeface="Georgia" panose="02040502050405020303" pitchFamily="18" charset="0"/>
                </a:rPr>
                <a:t>Transportation</a:t>
              </a:r>
            </a:p>
            <a:p>
              <a:pPr marL="168275" indent="-168275">
                <a:spcAft>
                  <a:spcPts val="600"/>
                </a:spcAft>
                <a:buFont typeface="Arial" pitchFamily="34" charset="0"/>
                <a:buChar char="•"/>
              </a:pPr>
              <a:r>
                <a:rPr lang="en-US" sz="1000" dirty="0" smtClean="0">
                  <a:latin typeface="Georgia" panose="02040502050405020303" pitchFamily="18" charset="0"/>
                </a:rPr>
                <a:t>Utilities</a:t>
              </a:r>
              <a:endParaRPr lang="en-US" sz="1000" dirty="0">
                <a:latin typeface="Georgia" panose="02040502050405020303" pitchFamily="18" charset="0"/>
              </a:endParaRPr>
            </a:p>
          </p:txBody>
        </p:sp>
      </p:grpSp>
      <p:sp>
        <p:nvSpPr>
          <p:cNvPr id="67" name="TextBox 71"/>
          <p:cNvSpPr txBox="1">
            <a:spLocks noChangeArrowheads="1"/>
          </p:cNvSpPr>
          <p:nvPr/>
        </p:nvSpPr>
        <p:spPr bwMode="auto">
          <a:xfrm>
            <a:off x="228599" y="6039128"/>
            <a:ext cx="857250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Gill Sans MT" charset="0"/>
                <a:ea typeface="ＭＳ Ｐゴシック" charset="0"/>
                <a:cs typeface="ＭＳ Ｐゴシック" charset="0"/>
              </a:defRPr>
            </a:lvl1pPr>
            <a:lvl2pPr marL="742950" indent="-285750" eaLnBrk="0" hangingPunct="0">
              <a:defRPr sz="2400">
                <a:solidFill>
                  <a:schemeClr val="tx1"/>
                </a:solidFill>
                <a:latin typeface="Gill Sans MT" charset="0"/>
                <a:ea typeface="ＭＳ Ｐゴシック" charset="0"/>
              </a:defRPr>
            </a:lvl2pPr>
            <a:lvl3pPr marL="1143000" indent="-228600" eaLnBrk="0" hangingPunct="0">
              <a:defRPr sz="2400">
                <a:solidFill>
                  <a:schemeClr val="tx1"/>
                </a:solidFill>
                <a:latin typeface="Gill Sans MT" charset="0"/>
                <a:ea typeface="ＭＳ Ｐゴシック" charset="0"/>
              </a:defRPr>
            </a:lvl3pPr>
            <a:lvl4pPr marL="1600200" indent="-228600" eaLnBrk="0" hangingPunct="0">
              <a:defRPr sz="2400">
                <a:solidFill>
                  <a:schemeClr val="tx1"/>
                </a:solidFill>
                <a:latin typeface="Gill Sans MT" charset="0"/>
                <a:ea typeface="ＭＳ Ｐゴシック" charset="0"/>
              </a:defRPr>
            </a:lvl4pPr>
            <a:lvl5pPr marL="2057400" indent="-228600" eaLnBrk="0" hangingPunct="0">
              <a:defRPr sz="2400">
                <a:solidFill>
                  <a:schemeClr val="tx1"/>
                </a:solidFill>
                <a:latin typeface="Gill Sans MT" charset="0"/>
                <a:ea typeface="ＭＳ Ｐゴシック" charset="0"/>
              </a:defRPr>
            </a:lvl5pPr>
            <a:lvl6pPr marL="2514600" indent="-228600" eaLnBrk="0" fontAlgn="base" hangingPunct="0">
              <a:spcBef>
                <a:spcPct val="0"/>
              </a:spcBef>
              <a:spcAft>
                <a:spcPct val="0"/>
              </a:spcAft>
              <a:defRPr sz="2400">
                <a:solidFill>
                  <a:schemeClr val="tx1"/>
                </a:solidFill>
                <a:latin typeface="Gill Sans MT" charset="0"/>
                <a:ea typeface="ＭＳ Ｐゴシック" charset="0"/>
              </a:defRPr>
            </a:lvl6pPr>
            <a:lvl7pPr marL="2971800" indent="-228600" eaLnBrk="0" fontAlgn="base" hangingPunct="0">
              <a:spcBef>
                <a:spcPct val="0"/>
              </a:spcBef>
              <a:spcAft>
                <a:spcPct val="0"/>
              </a:spcAft>
              <a:defRPr sz="2400">
                <a:solidFill>
                  <a:schemeClr val="tx1"/>
                </a:solidFill>
                <a:latin typeface="Gill Sans MT" charset="0"/>
                <a:ea typeface="ＭＳ Ｐゴシック" charset="0"/>
              </a:defRPr>
            </a:lvl7pPr>
            <a:lvl8pPr marL="3429000" indent="-228600" eaLnBrk="0" fontAlgn="base" hangingPunct="0">
              <a:spcBef>
                <a:spcPct val="0"/>
              </a:spcBef>
              <a:spcAft>
                <a:spcPct val="0"/>
              </a:spcAft>
              <a:defRPr sz="2400">
                <a:solidFill>
                  <a:schemeClr val="tx1"/>
                </a:solidFill>
                <a:latin typeface="Gill Sans MT" charset="0"/>
                <a:ea typeface="ＭＳ Ｐゴシック" charset="0"/>
              </a:defRPr>
            </a:lvl8pPr>
            <a:lvl9pPr marL="3886200" indent="-228600" eaLnBrk="0" fontAlgn="base" hangingPunct="0">
              <a:spcBef>
                <a:spcPct val="0"/>
              </a:spcBef>
              <a:spcAft>
                <a:spcPct val="0"/>
              </a:spcAft>
              <a:defRPr sz="2400">
                <a:solidFill>
                  <a:schemeClr val="tx1"/>
                </a:solidFill>
                <a:latin typeface="Gill Sans MT" charset="0"/>
                <a:ea typeface="ＭＳ Ｐゴシック" charset="0"/>
              </a:defRPr>
            </a:lvl9pPr>
          </a:lstStyle>
          <a:p>
            <a:pPr eaLnBrk="1" hangingPunct="1"/>
            <a:r>
              <a:rPr lang="en-US" sz="800" dirty="0" smtClean="0">
                <a:latin typeface="Georgia" panose="02040502050405020303" pitchFamily="18" charset="0"/>
              </a:rPr>
              <a:t>*86 respondents, contributing ~10,000 data points</a:t>
            </a:r>
          </a:p>
          <a:p>
            <a:pPr eaLnBrk="1" hangingPunct="1"/>
            <a:r>
              <a:rPr lang="en-US" sz="800" dirty="0" smtClean="0">
                <a:latin typeface="Georgia" panose="02040502050405020303" pitchFamily="18" charset="0"/>
              </a:rPr>
              <a:t>**Associations data include responses from interest groups, think tanks, and other not-for-profit advocacy entities</a:t>
            </a:r>
          </a:p>
        </p:txBody>
      </p:sp>
      <p:sp>
        <p:nvSpPr>
          <p:cNvPr id="25" name="Title 1"/>
          <p:cNvSpPr txBox="1">
            <a:spLocks/>
          </p:cNvSpPr>
          <p:nvPr/>
        </p:nvSpPr>
        <p:spPr>
          <a:xfrm>
            <a:off x="327872" y="691135"/>
            <a:ext cx="8689128" cy="369332"/>
          </a:xfrm>
          <a:custGeom>
            <a:avLst/>
            <a:gdLst>
              <a:gd name="T0" fmla="*/ 0 w 7772400"/>
              <a:gd name="T1" fmla="*/ 0 h 400110"/>
              <a:gd name="T2" fmla="*/ 46083567 w 7772400"/>
              <a:gd name="T3" fmla="*/ 0 h 400110"/>
              <a:gd name="T4" fmla="*/ 46083567 w 7772400"/>
              <a:gd name="T5" fmla="*/ 113534 h 400110"/>
              <a:gd name="T6" fmla="*/ 0 w 7772400"/>
              <a:gd name="T7" fmla="*/ 113534 h 400110"/>
              <a:gd name="T8" fmla="*/ 0 w 7772400"/>
              <a:gd name="T9" fmla="*/ 0 h 400110"/>
              <a:gd name="T10" fmla="*/ 0 60000 65536"/>
              <a:gd name="T11" fmla="*/ 0 60000 65536"/>
              <a:gd name="T12" fmla="*/ 0 60000 65536"/>
              <a:gd name="T13" fmla="*/ 0 60000 65536"/>
              <a:gd name="T14" fmla="*/ 0 60000 65536"/>
              <a:gd name="T15" fmla="*/ 0 w 7772400"/>
              <a:gd name="T16" fmla="*/ 0 h 400110"/>
              <a:gd name="T17" fmla="*/ 7772400 w 7772400"/>
              <a:gd name="T18" fmla="*/ 400110 h 400110"/>
            </a:gdLst>
            <a:ahLst/>
            <a:cxnLst>
              <a:cxn ang="T10">
                <a:pos x="T0" y="T1"/>
              </a:cxn>
              <a:cxn ang="T11">
                <a:pos x="T2" y="T3"/>
              </a:cxn>
              <a:cxn ang="T12">
                <a:pos x="T4" y="T5"/>
              </a:cxn>
              <a:cxn ang="T13">
                <a:pos x="T6" y="T7"/>
              </a:cxn>
              <a:cxn ang="T14">
                <a:pos x="T8" y="T9"/>
              </a:cxn>
            </a:cxnLst>
            <a:rect l="T15" t="T16" r="T17" b="T18"/>
            <a:pathLst>
              <a:path w="7772400" h="400110">
                <a:moveTo>
                  <a:pt x="0" y="0"/>
                </a:moveTo>
                <a:lnTo>
                  <a:pt x="7772400" y="0"/>
                </a:lnTo>
                <a:lnTo>
                  <a:pt x="7772400" y="400110"/>
                </a:lnTo>
                <a:lnTo>
                  <a:pt x="0" y="400110"/>
                </a:lnTo>
                <a:lnTo>
                  <a:pt x="0" y="0"/>
                </a:lnTo>
                <a:close/>
              </a:path>
            </a:pathLst>
          </a:custGeom>
        </p:spPr>
        <p:txBody>
          <a:bodyPr vert="horz" lIns="91440" tIns="45720" rIns="91440" bIns="45720" rtlCol="0" anchor="b">
            <a:noAutofit/>
          </a:bodyPr>
          <a:lstStyle>
            <a:lvl1pPr algn="l" defTabSz="914400" rtl="0" eaLnBrk="1" latinLnBrk="0" hangingPunct="1">
              <a:spcBef>
                <a:spcPct val="0"/>
              </a:spcBef>
              <a:buNone/>
              <a:defRPr sz="2000" b="1" i="0" kern="1200" cap="none" baseline="0">
                <a:solidFill>
                  <a:schemeClr val="tx1"/>
                </a:solidFill>
                <a:latin typeface="Georgia" panose="02040502050405020303" pitchFamily="18" charset="0"/>
                <a:ea typeface="+mj-ea"/>
                <a:cs typeface="+mj-cs"/>
              </a:defRPr>
            </a:lvl1pPr>
          </a:lstStyle>
          <a:p>
            <a:pPr fontAlgn="auto">
              <a:spcAft>
                <a:spcPts val="0"/>
              </a:spcAft>
            </a:pPr>
            <a:r>
              <a:rPr lang="en-US" dirty="0" smtClean="0">
                <a:ea typeface="MS PGothic" charset="0"/>
              </a:rPr>
              <a:t>Broad range of views from across the membership</a:t>
            </a:r>
            <a:endParaRPr lang="en-US" dirty="0">
              <a:ea typeface="MS PGothic" charset="0"/>
            </a:endParaRPr>
          </a:p>
        </p:txBody>
      </p:sp>
      <p:sp>
        <p:nvSpPr>
          <p:cNvPr id="29" name="Text Placeholder 18"/>
          <p:cNvSpPr txBox="1">
            <a:spLocks/>
          </p:cNvSpPr>
          <p:nvPr/>
        </p:nvSpPr>
        <p:spPr bwMode="auto">
          <a:xfrm>
            <a:off x="404808" y="6422607"/>
            <a:ext cx="7413630"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dirty="0">
                <a:latin typeface="Georgia"/>
                <a:cs typeface="Georgia"/>
              </a:rPr>
              <a:t>Source: </a:t>
            </a:r>
            <a:r>
              <a:rPr lang="en-US" sz="700" dirty="0" smtClean="0">
                <a:latin typeface="Georgia"/>
                <a:cs typeface="Georgia"/>
              </a:rPr>
              <a:t>Government Affairs Resource Benchmarking </a:t>
            </a:r>
            <a:r>
              <a:rPr lang="en-US" sz="700" dirty="0">
                <a:latin typeface="Georgia"/>
                <a:cs typeface="Georgia"/>
              </a:rPr>
              <a:t>2017; National Journal research and analysis.</a:t>
            </a:r>
          </a:p>
        </p:txBody>
      </p:sp>
      <p:sp>
        <p:nvSpPr>
          <p:cNvPr id="30" name="Text Placeholder 18"/>
          <p:cNvSpPr txBox="1">
            <a:spLocks/>
          </p:cNvSpPr>
          <p:nvPr/>
        </p:nvSpPr>
        <p:spPr bwMode="auto">
          <a:xfrm>
            <a:off x="404808" y="6432767"/>
            <a:ext cx="7413630"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spcAft>
                <a:spcPts val="600"/>
              </a:spcAft>
              <a:buNone/>
              <a:defRPr/>
            </a:pPr>
            <a:endParaRPr lang="en-US" sz="700" dirty="0">
              <a:latin typeface="Georgia"/>
              <a:cs typeface="Georgia"/>
            </a:endParaRPr>
          </a:p>
          <a:p>
            <a:pPr marL="0" indent="0">
              <a:lnSpc>
                <a:spcPct val="110000"/>
              </a:lnSpc>
              <a:spcBef>
                <a:spcPts val="0"/>
              </a:spcBef>
              <a:spcAft>
                <a:spcPts val="600"/>
              </a:spcAft>
              <a:buNone/>
              <a:defRPr/>
            </a:pPr>
            <a:r>
              <a:rPr lang="en-US" sz="700" dirty="0">
                <a:latin typeface="Georgia"/>
                <a:cs typeface="Georgia"/>
              </a:rPr>
              <a:t>© National Journal 2017</a:t>
            </a:r>
          </a:p>
        </p:txBody>
      </p:sp>
      <p:pic>
        <p:nvPicPr>
          <p:cNvPr id="31" name="Picture 30" descr="Logo-NJ-leadership_council.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35983" y="156463"/>
            <a:ext cx="2263332" cy="347386"/>
          </a:xfrm>
          <a:prstGeom prst="rect">
            <a:avLst/>
          </a:prstGeom>
        </p:spPr>
      </p:pic>
      <p:sp>
        <p:nvSpPr>
          <p:cNvPr id="23" name="TextBox 22"/>
          <p:cNvSpPr txBox="1"/>
          <p:nvPr/>
        </p:nvSpPr>
        <p:spPr>
          <a:xfrm>
            <a:off x="226272" y="245329"/>
            <a:ext cx="5008267" cy="138499"/>
          </a:xfrm>
          <a:prstGeom prst="rect">
            <a:avLst/>
          </a:prstGeom>
          <a:noFill/>
        </p:spPr>
        <p:txBody>
          <a:bodyPr wrap="square" bIns="0" rtlCol="0" anchor="b" anchorCtr="0">
            <a:spAutoFit/>
          </a:bodyPr>
          <a:lstStyle>
            <a:defPPr>
              <a:defRPr lang="en-US"/>
            </a:defPPr>
            <a:lvl1pPr>
              <a:defRPr sz="600" b="1" cap="all">
                <a:solidFill>
                  <a:srgbClr val="595959"/>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Resource benchmarking webinar</a:t>
            </a:r>
            <a:endParaRPr lang="en-US" dirty="0"/>
          </a:p>
        </p:txBody>
      </p:sp>
    </p:spTree>
    <p:extLst>
      <p:ext uri="{BB962C8B-B14F-4D97-AF65-F5344CB8AC3E}">
        <p14:creationId xmlns:p14="http://schemas.microsoft.com/office/powerpoint/2010/main" val="81659907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063156" y="4727860"/>
            <a:ext cx="4480560" cy="334906"/>
          </a:xfrm>
          <a:prstGeom prst="rect">
            <a:avLst/>
          </a:prstGeom>
          <a:solidFill>
            <a:srgbClr val="F0EAE3"/>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37160" rIns="182880" bIns="137160"/>
          <a:lstStyle/>
          <a:p>
            <a:pPr>
              <a:lnSpc>
                <a:spcPct val="110000"/>
              </a:lnSpc>
              <a:spcAft>
                <a:spcPts val="50"/>
              </a:spcAft>
              <a:defRPr/>
            </a:pPr>
            <a:endParaRPr lang="en-US" sz="900" dirty="0" smtClean="0">
              <a:solidFill>
                <a:schemeClr val="tx1"/>
              </a:solidFill>
              <a:latin typeface="Georgia"/>
              <a:cs typeface="Georgia"/>
            </a:endParaRPr>
          </a:p>
        </p:txBody>
      </p:sp>
      <p:sp>
        <p:nvSpPr>
          <p:cNvPr id="13" name="Title 1"/>
          <p:cNvSpPr txBox="1">
            <a:spLocks/>
          </p:cNvSpPr>
          <p:nvPr/>
        </p:nvSpPr>
        <p:spPr bwMode="auto">
          <a:xfrm>
            <a:off x="404814" y="756919"/>
            <a:ext cx="8407400" cy="609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200" b="1" kern="1200">
                <a:solidFill>
                  <a:schemeClr val="tx1"/>
                </a:solidFill>
                <a:latin typeface="Georgia" panose="02040502050405020303" pitchFamily="18" charset="0"/>
                <a:ea typeface="ＭＳ Ｐゴシック" panose="020B0600070205080204" pitchFamily="34" charset="-128"/>
                <a:cs typeface="MS PGothic" charset="0"/>
              </a:defRPr>
            </a:lvl1pPr>
            <a:lvl2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2pPr>
            <a:lvl3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3pPr>
            <a:lvl4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4pPr>
            <a:lvl5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5pPr>
            <a:lvl6pPr marL="4572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6pPr>
            <a:lvl7pPr marL="9144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7pPr>
            <a:lvl8pPr marL="13716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8pPr>
            <a:lvl9pPr marL="18288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9pPr>
          </a:lstStyle>
          <a:p>
            <a:pPr marL="0" marR="0" lvl="0" indent="0" algn="l" defTabSz="457200" rtl="0" eaLnBrk="0" fontAlgn="base" latinLnBrk="0" hangingPunct="0">
              <a:lnSpc>
                <a:spcPct val="9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prstClr val="black"/>
                </a:solidFill>
                <a:effectLst/>
                <a:uLnTx/>
                <a:uFillTx/>
                <a:latin typeface="Georgia" charset="0"/>
                <a:ea typeface="ＭＳ Ｐゴシック" charset="-128"/>
                <a:cs typeface="MS PGothic" charset="-128"/>
              </a:rPr>
              <a:t>R</a:t>
            </a:r>
            <a:r>
              <a:rPr kumimoji="0" lang="en-US" altLang="en-US" sz="2000" b="1" i="0" u="none" strike="noStrike" kern="1200" cap="none" spc="0" normalizeH="0" baseline="0" noProof="0" dirty="0" smtClean="0">
                <a:ln>
                  <a:noFill/>
                </a:ln>
                <a:solidFill>
                  <a:prstClr val="black"/>
                </a:solidFill>
                <a:effectLst/>
                <a:uLnTx/>
                <a:uFillTx/>
                <a:latin typeface="Georgia" charset="0"/>
                <a:ea typeface="ＭＳ Ｐゴシック" charset="-128"/>
                <a:cs typeface="MS PGothic" charset="-128"/>
              </a:rPr>
              <a:t>oadmap</a:t>
            </a:r>
            <a:endParaRPr kumimoji="0" lang="en-US" altLang="en-US" sz="2000" b="1" i="0" u="none" strike="noStrike" kern="1200" cap="none" spc="0" normalizeH="0" baseline="0" noProof="0" dirty="0">
              <a:ln>
                <a:noFill/>
              </a:ln>
              <a:solidFill>
                <a:prstClr val="black"/>
              </a:solidFill>
              <a:effectLst/>
              <a:uLnTx/>
              <a:uFillTx/>
              <a:latin typeface="Georgia" charset="0"/>
              <a:ea typeface="ＭＳ Ｐゴシック" charset="-128"/>
              <a:cs typeface="MS PGothic" charset="-128"/>
            </a:endParaRPr>
          </a:p>
        </p:txBody>
      </p:sp>
      <p:cxnSp>
        <p:nvCxnSpPr>
          <p:cNvPr id="25" name="Straight Arrow Connector 24"/>
          <p:cNvCxnSpPr/>
          <p:nvPr/>
        </p:nvCxnSpPr>
        <p:spPr>
          <a:xfrm flipV="1">
            <a:off x="1289708" y="1563922"/>
            <a:ext cx="1657" cy="3391827"/>
          </a:xfrm>
          <a:prstGeom prst="straightConnector1">
            <a:avLst/>
          </a:prstGeom>
          <a:ln>
            <a:solidFill>
              <a:srgbClr val="9D7C46"/>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6" name="Oval 25"/>
          <p:cNvSpPr>
            <a:spLocks noChangeAspect="1"/>
          </p:cNvSpPr>
          <p:nvPr/>
        </p:nvSpPr>
        <p:spPr>
          <a:xfrm>
            <a:off x="1190092" y="2213863"/>
            <a:ext cx="199233" cy="201168"/>
          </a:xfrm>
          <a:prstGeom prst="ellipse">
            <a:avLst/>
          </a:prstGeom>
          <a:solidFill>
            <a:schemeClr val="bg1"/>
          </a:solidFill>
          <a:ln>
            <a:solidFill>
              <a:srgbClr val="9D7C4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pPr>
            <a:endParaRPr lang="en-US" dirty="0">
              <a:solidFill>
                <a:prstClr val="white"/>
              </a:solidFill>
              <a:latin typeface="Verdana"/>
            </a:endParaRPr>
          </a:p>
        </p:txBody>
      </p:sp>
      <p:sp>
        <p:nvSpPr>
          <p:cNvPr id="27" name="Oval 26"/>
          <p:cNvSpPr>
            <a:spLocks noChangeAspect="1"/>
          </p:cNvSpPr>
          <p:nvPr/>
        </p:nvSpPr>
        <p:spPr>
          <a:xfrm>
            <a:off x="1190092" y="2858441"/>
            <a:ext cx="199233" cy="201168"/>
          </a:xfrm>
          <a:prstGeom prst="ellipse">
            <a:avLst/>
          </a:prstGeom>
          <a:solidFill>
            <a:schemeClr val="bg1"/>
          </a:solidFill>
          <a:ln>
            <a:solidFill>
              <a:srgbClr val="9D7C4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pPr>
            <a:endParaRPr lang="en-US" dirty="0">
              <a:solidFill>
                <a:prstClr val="white"/>
              </a:solidFill>
              <a:latin typeface="Verdana"/>
            </a:endParaRPr>
          </a:p>
        </p:txBody>
      </p:sp>
      <p:sp>
        <p:nvSpPr>
          <p:cNvPr id="28" name="Oval 27"/>
          <p:cNvSpPr>
            <a:spLocks noChangeAspect="1"/>
          </p:cNvSpPr>
          <p:nvPr/>
        </p:nvSpPr>
        <p:spPr>
          <a:xfrm>
            <a:off x="1190092" y="3503019"/>
            <a:ext cx="199233" cy="201168"/>
          </a:xfrm>
          <a:prstGeom prst="ellipse">
            <a:avLst/>
          </a:prstGeom>
          <a:solidFill>
            <a:schemeClr val="bg1"/>
          </a:solidFill>
          <a:ln>
            <a:solidFill>
              <a:srgbClr val="9D7C4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pPr>
            <a:endParaRPr lang="en-US" dirty="0">
              <a:solidFill>
                <a:prstClr val="white"/>
              </a:solidFill>
              <a:latin typeface="Verdana"/>
            </a:endParaRPr>
          </a:p>
        </p:txBody>
      </p:sp>
      <p:sp>
        <p:nvSpPr>
          <p:cNvPr id="29" name="Oval 28"/>
          <p:cNvSpPr>
            <a:spLocks noChangeAspect="1"/>
          </p:cNvSpPr>
          <p:nvPr/>
        </p:nvSpPr>
        <p:spPr>
          <a:xfrm>
            <a:off x="1190092" y="4147597"/>
            <a:ext cx="199233" cy="201168"/>
          </a:xfrm>
          <a:prstGeom prst="ellipse">
            <a:avLst/>
          </a:prstGeom>
          <a:solidFill>
            <a:schemeClr val="bg1"/>
          </a:solidFill>
          <a:ln>
            <a:solidFill>
              <a:srgbClr val="9D7C4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pPr>
            <a:endParaRPr lang="en-US" dirty="0">
              <a:solidFill>
                <a:prstClr val="white"/>
              </a:solidFill>
              <a:latin typeface="Verdana"/>
            </a:endParaRPr>
          </a:p>
        </p:txBody>
      </p:sp>
      <p:sp>
        <p:nvSpPr>
          <p:cNvPr id="30" name="Oval 29"/>
          <p:cNvSpPr>
            <a:spLocks noChangeAspect="1"/>
          </p:cNvSpPr>
          <p:nvPr/>
        </p:nvSpPr>
        <p:spPr>
          <a:xfrm>
            <a:off x="1190092" y="4792177"/>
            <a:ext cx="199233" cy="201168"/>
          </a:xfrm>
          <a:prstGeom prst="ellipse">
            <a:avLst/>
          </a:prstGeom>
          <a:solidFill>
            <a:srgbClr val="9F7E49"/>
          </a:solidFill>
          <a:ln>
            <a:solidFill>
              <a:srgbClr val="9D7C4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pPr>
            <a:endParaRPr lang="en-US" dirty="0">
              <a:solidFill>
                <a:prstClr val="white"/>
              </a:solidFill>
              <a:latin typeface="Verdana"/>
            </a:endParaRPr>
          </a:p>
        </p:txBody>
      </p:sp>
      <p:sp>
        <p:nvSpPr>
          <p:cNvPr id="35" name="Rectangle 34"/>
          <p:cNvSpPr>
            <a:spLocks noChangeArrowheads="1"/>
          </p:cNvSpPr>
          <p:nvPr/>
        </p:nvSpPr>
        <p:spPr bwMode="auto">
          <a:xfrm>
            <a:off x="1416650" y="1525707"/>
            <a:ext cx="5549415" cy="3539430"/>
          </a:xfrm>
          <a:prstGeom prst="rect">
            <a:avLst/>
          </a:prstGeom>
          <a:noFill/>
          <a:ln>
            <a:noFill/>
          </a:ln>
          <a:extLst/>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1400" i="0" u="none" strike="noStrike" kern="1200" cap="none" spc="0" normalizeH="0" baseline="0" noProof="0" dirty="0" smtClean="0">
                <a:ln>
                  <a:noFill/>
                </a:ln>
                <a:solidFill>
                  <a:prstClr val="black"/>
                </a:solidFill>
                <a:effectLst/>
                <a:uLnTx/>
                <a:uFillTx/>
                <a:latin typeface="Georgia"/>
                <a:cs typeface="Georgia"/>
              </a:rPr>
              <a:t>Overview of the Resource Benchmarking Initiative</a:t>
            </a:r>
          </a:p>
          <a:p>
            <a:pPr marL="228600" marR="0" lvl="0" indent="-228600" algn="l" defTabSz="457200" rtl="0" eaLnBrk="1" fontAlgn="auto" latinLnBrk="0" hangingPunct="1">
              <a:lnSpc>
                <a:spcPct val="100000"/>
              </a:lnSpc>
              <a:spcBef>
                <a:spcPct val="0"/>
              </a:spcBef>
              <a:spcAft>
                <a:spcPts val="0"/>
              </a:spcAft>
              <a:buClrTx/>
              <a:buSzTx/>
              <a:buFontTx/>
              <a:buAutoNum type="arabicPeriod"/>
              <a:tabLst/>
              <a:defRPr/>
            </a:pPr>
            <a:endParaRPr kumimoji="0" lang="en-US" altLang="en-US" sz="1400" b="1" i="0" u="none" strike="noStrike" kern="1200" cap="none" spc="0" normalizeH="0" baseline="0" noProof="0" dirty="0" smtClean="0">
              <a:ln>
                <a:noFill/>
              </a:ln>
              <a:solidFill>
                <a:prstClr val="black"/>
              </a:solidFill>
              <a:effectLst/>
              <a:uLnTx/>
              <a:uFillTx/>
              <a:latin typeface="Georgia"/>
              <a:cs typeface="Georgia"/>
            </a:endParaRPr>
          </a:p>
          <a:p>
            <a:pPr marL="228600" marR="0" lvl="0" indent="-228600" algn="l" defTabSz="457200" rtl="0" eaLnBrk="1" fontAlgn="auto" latinLnBrk="0" hangingPunct="1">
              <a:lnSpc>
                <a:spcPct val="100000"/>
              </a:lnSpc>
              <a:spcBef>
                <a:spcPct val="0"/>
              </a:spcBef>
              <a:spcAft>
                <a:spcPts val="0"/>
              </a:spcAft>
              <a:buClrTx/>
              <a:buSzTx/>
              <a:buFontTx/>
              <a:buAutoNum type="arabicPeriod"/>
              <a:tabLst/>
              <a:defRPr/>
            </a:pPr>
            <a:endParaRPr kumimoji="0" lang="en-US" altLang="en-US" sz="1400" b="1" i="0" u="none" strike="noStrike" kern="1200" cap="none" spc="0" normalizeH="0" baseline="0" noProof="0" dirty="0">
              <a:ln>
                <a:noFill/>
              </a:ln>
              <a:solidFill>
                <a:prstClr val="black"/>
              </a:solidFill>
              <a:effectLst/>
              <a:uLnTx/>
              <a:uFillTx/>
              <a:latin typeface="Georgia"/>
              <a:cs typeface="Georgia"/>
            </a:endParaRPr>
          </a:p>
          <a:p>
            <a:pPr>
              <a:spcBef>
                <a:spcPct val="0"/>
              </a:spcBef>
              <a:defRPr/>
            </a:pPr>
            <a:r>
              <a:rPr lang="en-US" altLang="en-US" sz="1400" dirty="0" smtClean="0">
                <a:solidFill>
                  <a:prstClr val="black"/>
                </a:solidFill>
                <a:latin typeface="Georgia"/>
                <a:cs typeface="Georgia"/>
              </a:rPr>
              <a:t>Exploring patterns in spending and staffing levels</a:t>
            </a:r>
            <a:endParaRPr kumimoji="0" lang="en-US" altLang="en-US" sz="1400" b="0" i="0" u="none" strike="noStrike" kern="1200" cap="none" spc="0" normalizeH="0" baseline="0" noProof="0" dirty="0">
              <a:ln>
                <a:noFill/>
              </a:ln>
              <a:solidFill>
                <a:prstClr val="black"/>
              </a:solidFill>
              <a:effectLst/>
              <a:uLnTx/>
              <a:uFillTx/>
              <a:latin typeface="Georgia"/>
              <a:cs typeface="Georgia"/>
            </a:endParaRPr>
          </a:p>
          <a:p>
            <a:pPr marL="228600" marR="0" lvl="0" indent="-228600" algn="l" defTabSz="457200" rtl="0" eaLnBrk="1" fontAlgn="auto" latinLnBrk="0" hangingPunct="1">
              <a:lnSpc>
                <a:spcPct val="100000"/>
              </a:lnSpc>
              <a:spcBef>
                <a:spcPct val="0"/>
              </a:spcBef>
              <a:spcAft>
                <a:spcPts val="0"/>
              </a:spcAft>
              <a:buClrTx/>
              <a:buSzTx/>
              <a:buFontTx/>
              <a:buAutoNum type="arabicPeriod"/>
              <a:tabLst/>
              <a:defRPr/>
            </a:pPr>
            <a:endParaRPr kumimoji="0" lang="en-US" altLang="en-US" sz="1400" b="0" i="0" u="none" strike="noStrike" kern="1200" cap="none" spc="0" normalizeH="0" baseline="0" noProof="0" dirty="0">
              <a:ln>
                <a:noFill/>
              </a:ln>
              <a:solidFill>
                <a:prstClr val="black"/>
              </a:solidFill>
              <a:effectLst/>
              <a:uLnTx/>
              <a:uFillTx/>
              <a:latin typeface="Georgia"/>
              <a:cs typeface="Georgia"/>
            </a:endParaRPr>
          </a:p>
          <a:p>
            <a:pPr marR="0" lvl="0" algn="l" defTabSz="457200" rtl="0" eaLnBrk="1" fontAlgn="auto" latinLnBrk="0" hangingPunct="1">
              <a:lnSpc>
                <a:spcPct val="100000"/>
              </a:lnSpc>
              <a:spcBef>
                <a:spcPct val="0"/>
              </a:spcBef>
              <a:spcAft>
                <a:spcPts val="0"/>
              </a:spcAft>
              <a:buClrTx/>
              <a:buSzTx/>
              <a:tabLst/>
              <a:defRPr/>
            </a:pPr>
            <a:endParaRPr lang="en-US" altLang="en-US" sz="1400" dirty="0">
              <a:solidFill>
                <a:prstClr val="black"/>
              </a:solidFill>
              <a:latin typeface="Georgia"/>
              <a:cs typeface="Georgia"/>
            </a:endParaRPr>
          </a:p>
          <a:p>
            <a:pPr>
              <a:spcBef>
                <a:spcPct val="0"/>
              </a:spcBef>
              <a:defRPr/>
            </a:pPr>
            <a:r>
              <a:rPr lang="en-US" altLang="en-US" sz="1400" dirty="0" smtClean="0">
                <a:solidFill>
                  <a:prstClr val="black"/>
                </a:solidFill>
                <a:latin typeface="Georgia"/>
                <a:cs typeface="Georgia"/>
              </a:rPr>
              <a:t>Closer look at budget and headcount trends</a:t>
            </a:r>
            <a:endParaRPr lang="en-US" altLang="en-US" sz="1400" dirty="0">
              <a:solidFill>
                <a:prstClr val="black"/>
              </a:solidFill>
              <a:latin typeface="Georgia"/>
              <a:cs typeface="Georgia"/>
            </a:endParaRPr>
          </a:p>
          <a:p>
            <a:pPr marR="0" lvl="0" algn="l" defTabSz="457200" rtl="0" eaLnBrk="1" fontAlgn="auto" latinLnBrk="0" hangingPunct="1">
              <a:lnSpc>
                <a:spcPct val="100000"/>
              </a:lnSpc>
              <a:spcBef>
                <a:spcPct val="0"/>
              </a:spcBef>
              <a:spcAft>
                <a:spcPts val="0"/>
              </a:spcAft>
              <a:buClrTx/>
              <a:buSzTx/>
              <a:tabLst/>
              <a:defRPr/>
            </a:pPr>
            <a:endParaRPr kumimoji="0" lang="en-US" altLang="en-US" sz="1400" b="0" i="0" u="none" strike="noStrike" kern="1200" cap="none" spc="0" normalizeH="0" baseline="0" noProof="0" dirty="0" smtClean="0">
              <a:ln>
                <a:noFill/>
              </a:ln>
              <a:solidFill>
                <a:prstClr val="black"/>
              </a:solidFill>
              <a:effectLst/>
              <a:uLnTx/>
              <a:uFillTx/>
              <a:latin typeface="Georgia"/>
              <a:cs typeface="Georgia"/>
            </a:endParaRPr>
          </a:p>
          <a:p>
            <a:pPr marR="0" lvl="0" algn="l" defTabSz="457200" rtl="0" eaLnBrk="1" fontAlgn="auto" latinLnBrk="0" hangingPunct="1">
              <a:lnSpc>
                <a:spcPct val="100000"/>
              </a:lnSpc>
              <a:spcBef>
                <a:spcPct val="0"/>
              </a:spcBef>
              <a:spcAft>
                <a:spcPts val="0"/>
              </a:spcAft>
              <a:buClrTx/>
              <a:buSzTx/>
              <a:tabLst/>
              <a:defRPr/>
            </a:pPr>
            <a:endParaRPr kumimoji="0" lang="en-US" altLang="en-US" sz="1400" b="0" i="0" u="none" strike="noStrike" kern="1200" cap="none" spc="0" normalizeH="0" baseline="0" noProof="0" dirty="0">
              <a:ln>
                <a:noFill/>
              </a:ln>
              <a:solidFill>
                <a:prstClr val="black"/>
              </a:solidFill>
              <a:effectLst/>
              <a:uLnTx/>
              <a:uFillTx/>
              <a:latin typeface="Georgia"/>
              <a:cs typeface="Georgia"/>
            </a:endParaRPr>
          </a:p>
          <a:p>
            <a:pPr marL="0" marR="0" lvl="0" indent="0" algn="l" defTabSz="457200" rtl="0" eaLnBrk="1" fontAlgn="auto" latinLnBrk="0" hangingPunct="1">
              <a:lnSpc>
                <a:spcPct val="100000"/>
              </a:lnSpc>
              <a:spcBef>
                <a:spcPct val="0"/>
              </a:spcBef>
              <a:spcAft>
                <a:spcPts val="0"/>
              </a:spcAft>
              <a:buClrTx/>
              <a:buSzTx/>
              <a:buFontTx/>
              <a:buNone/>
              <a:tabLst/>
              <a:defRPr/>
            </a:pPr>
            <a:r>
              <a:rPr lang="en-US" altLang="en-US" sz="1400" dirty="0" smtClean="0">
                <a:solidFill>
                  <a:prstClr val="black"/>
                </a:solidFill>
                <a:latin typeface="Georgia"/>
                <a:cs typeface="Georgia"/>
              </a:rPr>
              <a:t>Long-term </a:t>
            </a:r>
            <a:r>
              <a:rPr kumimoji="0" lang="en-US" altLang="en-US" sz="1400" b="0" i="0" u="none" strike="noStrike" kern="1200" cap="none" spc="0" normalizeH="0" baseline="0" noProof="0" dirty="0" smtClean="0">
                <a:ln>
                  <a:noFill/>
                </a:ln>
                <a:solidFill>
                  <a:prstClr val="black"/>
                </a:solidFill>
                <a:effectLst/>
                <a:uLnTx/>
                <a:uFillTx/>
                <a:latin typeface="Georgia"/>
                <a:cs typeface="Georgia"/>
              </a:rPr>
              <a:t>investment </a:t>
            </a:r>
            <a:r>
              <a:rPr lang="en-US" altLang="en-US" sz="1400" noProof="0" dirty="0" smtClean="0">
                <a:solidFill>
                  <a:prstClr val="black"/>
                </a:solidFill>
                <a:latin typeface="Georgia"/>
                <a:cs typeface="Georgia"/>
              </a:rPr>
              <a:t>p</a:t>
            </a:r>
            <a:r>
              <a:rPr kumimoji="0" lang="en-US" altLang="en-US" sz="1400" b="0" i="0" u="none" strike="noStrike" kern="1200" cap="none" spc="0" normalizeH="0" baseline="0" noProof="0" dirty="0" smtClean="0">
                <a:ln>
                  <a:noFill/>
                </a:ln>
                <a:solidFill>
                  <a:prstClr val="black"/>
                </a:solidFill>
                <a:effectLst/>
                <a:uLnTx/>
                <a:uFillTx/>
                <a:latin typeface="Georgia"/>
                <a:cs typeface="Georgia"/>
              </a:rPr>
              <a:t>riorities</a:t>
            </a:r>
          </a:p>
          <a:p>
            <a:pPr marL="228600" marR="0" lvl="0" indent="-228600" algn="l" defTabSz="457200" rtl="0" eaLnBrk="1" fontAlgn="auto" latinLnBrk="0" hangingPunct="1">
              <a:lnSpc>
                <a:spcPct val="100000"/>
              </a:lnSpc>
              <a:spcBef>
                <a:spcPct val="0"/>
              </a:spcBef>
              <a:spcAft>
                <a:spcPts val="0"/>
              </a:spcAft>
              <a:buClrTx/>
              <a:buSzTx/>
              <a:buFontTx/>
              <a:buAutoNum type="arabicPeriod"/>
              <a:tabLst/>
              <a:defRPr/>
            </a:pPr>
            <a:endParaRPr kumimoji="0" lang="en-US" altLang="en-US" sz="1400" b="0" i="0" u="none" strike="noStrike" kern="1200" cap="none" spc="0" normalizeH="0" baseline="0" noProof="0" dirty="0" smtClean="0">
              <a:ln>
                <a:noFill/>
              </a:ln>
              <a:solidFill>
                <a:prstClr val="black"/>
              </a:solidFill>
              <a:effectLst/>
              <a:uLnTx/>
              <a:uFillTx/>
              <a:latin typeface="Georgia"/>
              <a:cs typeface="Georgia"/>
            </a:endParaRPr>
          </a:p>
          <a:p>
            <a:pPr marL="228600" marR="0" lvl="0" indent="-228600" algn="l" defTabSz="457200" rtl="0" eaLnBrk="1" fontAlgn="auto" latinLnBrk="0" hangingPunct="1">
              <a:lnSpc>
                <a:spcPct val="100000"/>
              </a:lnSpc>
              <a:spcBef>
                <a:spcPct val="0"/>
              </a:spcBef>
              <a:spcAft>
                <a:spcPts val="0"/>
              </a:spcAft>
              <a:buClrTx/>
              <a:buSzTx/>
              <a:buFontTx/>
              <a:buAutoNum type="arabicPeriod"/>
              <a:tabLst/>
              <a:defRPr/>
            </a:pPr>
            <a:endParaRPr kumimoji="0" lang="en-US" altLang="en-US" sz="1400" b="0" i="0" u="none" strike="noStrike" kern="1200" cap="none" spc="0" normalizeH="0" baseline="0" noProof="0" dirty="0">
              <a:ln>
                <a:noFill/>
              </a:ln>
              <a:solidFill>
                <a:prstClr val="black"/>
              </a:solidFill>
              <a:effectLst/>
              <a:uLnTx/>
              <a:uFillTx/>
              <a:latin typeface="Georgia"/>
              <a:cs typeface="Georgia"/>
            </a:endParaRPr>
          </a:p>
          <a:p>
            <a:pPr marR="0" lvl="0" algn="l" defTabSz="457200" rtl="0" eaLnBrk="1" fontAlgn="auto" latinLnBrk="0" hangingPunct="1">
              <a:lnSpc>
                <a:spcPct val="100000"/>
              </a:lnSpc>
              <a:spcBef>
                <a:spcPct val="0"/>
              </a:spcBef>
              <a:spcAft>
                <a:spcPts val="0"/>
              </a:spcAft>
              <a:buClrTx/>
              <a:buSzTx/>
              <a:tabLst/>
              <a:defRPr/>
            </a:pPr>
            <a:r>
              <a:rPr kumimoji="0" lang="en-US" altLang="en-US" sz="1400" b="0" i="0" u="none" strike="noStrike" kern="1200" cap="none" spc="0" normalizeH="0" baseline="0" noProof="0" dirty="0" smtClean="0">
                <a:ln>
                  <a:noFill/>
                </a:ln>
                <a:solidFill>
                  <a:prstClr val="black"/>
                </a:solidFill>
                <a:effectLst/>
                <a:uLnTx/>
                <a:uFillTx/>
                <a:latin typeface="Georgia"/>
                <a:cs typeface="Georgia"/>
              </a:rPr>
              <a:t>Takeaways from</a:t>
            </a:r>
            <a:r>
              <a:rPr kumimoji="0" lang="en-US" altLang="en-US" sz="1400" b="0" i="0" u="none" strike="noStrike" kern="1200" cap="none" spc="0" normalizeH="0" noProof="0" dirty="0" smtClean="0">
                <a:ln>
                  <a:noFill/>
                </a:ln>
                <a:solidFill>
                  <a:prstClr val="black"/>
                </a:solidFill>
                <a:effectLst/>
                <a:uLnTx/>
                <a:uFillTx/>
                <a:latin typeface="Georgia"/>
                <a:cs typeface="Georgia"/>
              </a:rPr>
              <a:t> the initiative</a:t>
            </a:r>
            <a:endParaRPr kumimoji="0" lang="en-US" altLang="en-US" sz="1400" b="0" i="0" u="none" strike="noStrike" kern="1200" cap="none" spc="0" normalizeH="0" baseline="0" noProof="0" dirty="0" smtClean="0">
              <a:ln>
                <a:noFill/>
              </a:ln>
              <a:solidFill>
                <a:prstClr val="black"/>
              </a:solidFill>
              <a:effectLst/>
              <a:uLnTx/>
              <a:uFillTx/>
              <a:latin typeface="Georgia"/>
              <a:cs typeface="Georgia"/>
            </a:endParaRPr>
          </a:p>
          <a:p>
            <a:pPr marR="0" lvl="0" algn="l" defTabSz="457200" rtl="0" eaLnBrk="1" fontAlgn="auto" latinLnBrk="0" hangingPunct="1">
              <a:lnSpc>
                <a:spcPct val="100000"/>
              </a:lnSpc>
              <a:spcBef>
                <a:spcPct val="0"/>
              </a:spcBef>
              <a:spcAft>
                <a:spcPts val="0"/>
              </a:spcAft>
              <a:buClrTx/>
              <a:buSzTx/>
              <a:tabLst/>
              <a:defRPr/>
            </a:pPr>
            <a:endParaRPr kumimoji="0" lang="en-US" altLang="en-US" sz="1400" b="0" i="0" u="none" strike="noStrike" kern="1200" cap="none" spc="0" normalizeH="0" baseline="0" noProof="0" dirty="0" smtClean="0">
              <a:ln>
                <a:noFill/>
              </a:ln>
              <a:solidFill>
                <a:prstClr val="black"/>
              </a:solidFill>
              <a:effectLst/>
              <a:uLnTx/>
              <a:uFillTx/>
              <a:latin typeface="Georgia"/>
              <a:cs typeface="Georgia"/>
            </a:endParaRPr>
          </a:p>
          <a:p>
            <a:pPr marL="228600" marR="0" lvl="0" indent="-228600" algn="l" defTabSz="457200" rtl="0" eaLnBrk="1" fontAlgn="auto" latinLnBrk="0" hangingPunct="1">
              <a:lnSpc>
                <a:spcPct val="100000"/>
              </a:lnSpc>
              <a:spcBef>
                <a:spcPct val="0"/>
              </a:spcBef>
              <a:spcAft>
                <a:spcPts val="0"/>
              </a:spcAft>
              <a:buClrTx/>
              <a:buSzTx/>
              <a:buFontTx/>
              <a:buAutoNum type="arabicPeriod"/>
              <a:tabLst/>
              <a:defRPr/>
            </a:pPr>
            <a:endParaRPr kumimoji="0" lang="en-US" altLang="en-US" sz="1400" b="0" i="0" u="none" strike="noStrike" kern="1200" cap="none" spc="0" normalizeH="0" baseline="0" noProof="0" dirty="0">
              <a:ln>
                <a:noFill/>
              </a:ln>
              <a:solidFill>
                <a:prstClr val="black"/>
              </a:solidFill>
              <a:effectLst/>
              <a:uLnTx/>
              <a:uFillTx/>
              <a:latin typeface="Georgia"/>
              <a:cs typeface="Georgia"/>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dirty="0" smtClean="0">
                <a:ln>
                  <a:noFill/>
                </a:ln>
                <a:solidFill>
                  <a:prstClr val="black"/>
                </a:solidFill>
                <a:effectLst/>
                <a:uLnTx/>
                <a:uFillTx/>
                <a:latin typeface="Georgia"/>
                <a:cs typeface="Georgia"/>
              </a:rPr>
              <a:t>Question and answer</a:t>
            </a:r>
            <a:endParaRPr kumimoji="0" lang="en-US" altLang="en-US" sz="1400" b="0" i="0" u="none" strike="noStrike" kern="1200" cap="none" spc="0" normalizeH="0" baseline="0" noProof="0" dirty="0">
              <a:ln>
                <a:noFill/>
              </a:ln>
              <a:solidFill>
                <a:prstClr val="black"/>
              </a:solidFill>
              <a:effectLst/>
              <a:uLnTx/>
              <a:uFillTx/>
              <a:latin typeface="Georgia"/>
              <a:cs typeface="Georgia"/>
            </a:endParaRPr>
          </a:p>
        </p:txBody>
      </p:sp>
      <p:sp>
        <p:nvSpPr>
          <p:cNvPr id="36" name="Oval 35"/>
          <p:cNvSpPr>
            <a:spLocks noChangeAspect="1"/>
          </p:cNvSpPr>
          <p:nvPr/>
        </p:nvSpPr>
        <p:spPr>
          <a:xfrm>
            <a:off x="1190092" y="1569285"/>
            <a:ext cx="199233" cy="201168"/>
          </a:xfrm>
          <a:prstGeom prst="ellipse">
            <a:avLst/>
          </a:prstGeom>
          <a:solidFill>
            <a:schemeClr val="bg1"/>
          </a:solidFill>
          <a:ln>
            <a:solidFill>
              <a:srgbClr val="9D7C4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pPr>
            <a:endParaRPr lang="en-US" dirty="0">
              <a:solidFill>
                <a:prstClr val="white"/>
              </a:solidFill>
              <a:latin typeface="Verdana"/>
            </a:endParaRPr>
          </a:p>
        </p:txBody>
      </p:sp>
      <p:sp>
        <p:nvSpPr>
          <p:cNvPr id="19" name="Text Placeholder 18"/>
          <p:cNvSpPr txBox="1">
            <a:spLocks/>
          </p:cNvSpPr>
          <p:nvPr/>
        </p:nvSpPr>
        <p:spPr bwMode="auto">
          <a:xfrm>
            <a:off x="404808" y="6432767"/>
            <a:ext cx="7413630"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spcAft>
                <a:spcPts val="600"/>
              </a:spcAft>
              <a:buNone/>
              <a:defRPr/>
            </a:pPr>
            <a:endParaRPr lang="en-US" sz="700" dirty="0">
              <a:latin typeface="Georgia"/>
              <a:cs typeface="Georgia"/>
            </a:endParaRPr>
          </a:p>
          <a:p>
            <a:pPr marL="0" indent="0">
              <a:lnSpc>
                <a:spcPct val="110000"/>
              </a:lnSpc>
              <a:spcBef>
                <a:spcPts val="0"/>
              </a:spcBef>
              <a:spcAft>
                <a:spcPts val="600"/>
              </a:spcAft>
              <a:buNone/>
              <a:defRPr/>
            </a:pPr>
            <a:r>
              <a:rPr lang="en-US" sz="700" dirty="0">
                <a:latin typeface="Georgia"/>
                <a:cs typeface="Georgia"/>
              </a:rPr>
              <a:t>© National Journal 2017</a:t>
            </a:r>
          </a:p>
        </p:txBody>
      </p:sp>
      <p:pic>
        <p:nvPicPr>
          <p:cNvPr id="20" name="Picture 19" descr="Logo-NJ-leadership_counci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5983" y="156463"/>
            <a:ext cx="2263332" cy="347386"/>
          </a:xfrm>
          <a:prstGeom prst="rect">
            <a:avLst/>
          </a:prstGeom>
        </p:spPr>
      </p:pic>
      <p:sp>
        <p:nvSpPr>
          <p:cNvPr id="15" name="TextBox 14"/>
          <p:cNvSpPr txBox="1"/>
          <p:nvPr/>
        </p:nvSpPr>
        <p:spPr>
          <a:xfrm>
            <a:off x="8763000" y="6581775"/>
            <a:ext cx="235962" cy="215444"/>
          </a:xfrm>
          <a:prstGeom prst="rect">
            <a:avLst/>
          </a:prstGeom>
          <a:noFill/>
        </p:spPr>
        <p:txBody>
          <a:bodyPr wrap="none">
            <a:spAutoFit/>
          </a:bodyPr>
          <a:lstStyle/>
          <a:p>
            <a:pPr>
              <a:defRPr/>
            </a:pPr>
            <a:fld id="{CDD1FD3D-EC92-964C-83BE-0FE51D50B3C5}" type="slidenum">
              <a:rPr lang="en-US" sz="800">
                <a:solidFill>
                  <a:schemeClr val="tx1">
                    <a:lumMod val="50000"/>
                    <a:lumOff val="50000"/>
                  </a:schemeClr>
                </a:solidFill>
                <a:latin typeface="Georgia" panose="02040502050405020303" pitchFamily="18" charset="0"/>
                <a:cs typeface="Arial" charset="0"/>
              </a:rPr>
              <a:pPr>
                <a:defRPr/>
              </a:pPr>
              <a:t>40</a:t>
            </a:fld>
            <a:endParaRPr lang="en-US" sz="800" dirty="0">
              <a:solidFill>
                <a:schemeClr val="tx1">
                  <a:lumMod val="50000"/>
                  <a:lumOff val="50000"/>
                </a:schemeClr>
              </a:solidFill>
              <a:latin typeface="Georgia" panose="02040502050405020303" pitchFamily="18" charset="0"/>
              <a:cs typeface="Arial" charset="0"/>
            </a:endParaRPr>
          </a:p>
        </p:txBody>
      </p:sp>
      <p:sp>
        <p:nvSpPr>
          <p:cNvPr id="16" name="TextBox 15"/>
          <p:cNvSpPr txBox="1"/>
          <p:nvPr/>
        </p:nvSpPr>
        <p:spPr>
          <a:xfrm>
            <a:off x="109437" y="6472062"/>
            <a:ext cx="360996" cy="153888"/>
          </a:xfrm>
          <a:prstGeom prst="rect">
            <a:avLst/>
          </a:prstGeom>
          <a:noFill/>
        </p:spPr>
        <p:txBody>
          <a:bodyPr wrap="none" rtlCol="0">
            <a:spAutoFit/>
          </a:bodyPr>
          <a:lstStyle/>
          <a:p>
            <a:r>
              <a:rPr lang="en-US" sz="400" dirty="0" smtClean="0"/>
              <a:t>10.25.17</a:t>
            </a:r>
            <a:endParaRPr lang="en-US" sz="400" dirty="0"/>
          </a:p>
        </p:txBody>
      </p:sp>
      <p:sp>
        <p:nvSpPr>
          <p:cNvPr id="21" name="TextBox 20"/>
          <p:cNvSpPr txBox="1"/>
          <p:nvPr/>
        </p:nvSpPr>
        <p:spPr>
          <a:xfrm>
            <a:off x="226272" y="245329"/>
            <a:ext cx="5008267" cy="138499"/>
          </a:xfrm>
          <a:prstGeom prst="rect">
            <a:avLst/>
          </a:prstGeom>
          <a:noFill/>
        </p:spPr>
        <p:txBody>
          <a:bodyPr wrap="square" bIns="0" rtlCol="0" anchor="b" anchorCtr="0">
            <a:spAutoFit/>
          </a:bodyPr>
          <a:lstStyle>
            <a:defPPr>
              <a:defRPr lang="en-US"/>
            </a:defPPr>
            <a:lvl1pPr>
              <a:defRPr sz="600" b="1" cap="all">
                <a:solidFill>
                  <a:srgbClr val="595959"/>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Resource benchmarking webinar</a:t>
            </a:r>
            <a:endParaRPr lang="en-US" dirty="0"/>
          </a:p>
        </p:txBody>
      </p:sp>
    </p:spTree>
    <p:extLst>
      <p:ext uri="{BB962C8B-B14F-4D97-AF65-F5344CB8AC3E}">
        <p14:creationId xmlns:p14="http://schemas.microsoft.com/office/powerpoint/2010/main" val="7072396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063156" y="2159143"/>
            <a:ext cx="4480560" cy="334906"/>
          </a:xfrm>
          <a:prstGeom prst="rect">
            <a:avLst/>
          </a:prstGeom>
          <a:solidFill>
            <a:srgbClr val="F0EAE3"/>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37160" rIns="182880" bIns="137160"/>
          <a:lstStyle/>
          <a:p>
            <a:pPr>
              <a:lnSpc>
                <a:spcPct val="110000"/>
              </a:lnSpc>
              <a:spcAft>
                <a:spcPts val="50"/>
              </a:spcAft>
              <a:defRPr/>
            </a:pPr>
            <a:endParaRPr lang="en-US" sz="900" dirty="0" smtClean="0">
              <a:solidFill>
                <a:schemeClr val="tx1"/>
              </a:solidFill>
              <a:latin typeface="Georgia"/>
              <a:cs typeface="Georgia"/>
            </a:endParaRPr>
          </a:p>
        </p:txBody>
      </p:sp>
      <p:sp>
        <p:nvSpPr>
          <p:cNvPr id="13" name="Title 1"/>
          <p:cNvSpPr txBox="1">
            <a:spLocks/>
          </p:cNvSpPr>
          <p:nvPr/>
        </p:nvSpPr>
        <p:spPr bwMode="auto">
          <a:xfrm>
            <a:off x="404814" y="756919"/>
            <a:ext cx="8407400" cy="609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200" b="1" kern="1200">
                <a:solidFill>
                  <a:schemeClr val="tx1"/>
                </a:solidFill>
                <a:latin typeface="Georgia" panose="02040502050405020303" pitchFamily="18" charset="0"/>
                <a:ea typeface="ＭＳ Ｐゴシック" panose="020B0600070205080204" pitchFamily="34" charset="-128"/>
                <a:cs typeface="MS PGothic" charset="0"/>
              </a:defRPr>
            </a:lvl1pPr>
            <a:lvl2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2pPr>
            <a:lvl3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3pPr>
            <a:lvl4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4pPr>
            <a:lvl5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5pPr>
            <a:lvl6pPr marL="4572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6pPr>
            <a:lvl7pPr marL="9144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7pPr>
            <a:lvl8pPr marL="13716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8pPr>
            <a:lvl9pPr marL="18288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9pPr>
          </a:lstStyle>
          <a:p>
            <a:pPr marL="0" marR="0" lvl="0" indent="0" algn="l" defTabSz="457200" rtl="0" eaLnBrk="0" fontAlgn="base" latinLnBrk="0" hangingPunct="0">
              <a:lnSpc>
                <a:spcPct val="9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prstClr val="black"/>
                </a:solidFill>
                <a:effectLst/>
                <a:uLnTx/>
                <a:uFillTx/>
                <a:latin typeface="Georgia" charset="0"/>
                <a:ea typeface="ＭＳ Ｐゴシック" charset="-128"/>
                <a:cs typeface="MS PGothic" charset="-128"/>
              </a:rPr>
              <a:t>R</a:t>
            </a:r>
            <a:r>
              <a:rPr kumimoji="0" lang="en-US" altLang="en-US" sz="2000" b="1" i="0" u="none" strike="noStrike" kern="1200" cap="none" spc="0" normalizeH="0" baseline="0" noProof="0" dirty="0" smtClean="0">
                <a:ln>
                  <a:noFill/>
                </a:ln>
                <a:solidFill>
                  <a:prstClr val="black"/>
                </a:solidFill>
                <a:effectLst/>
                <a:uLnTx/>
                <a:uFillTx/>
                <a:latin typeface="Georgia" charset="0"/>
                <a:ea typeface="ＭＳ Ｐゴシック" charset="-128"/>
                <a:cs typeface="MS PGothic" charset="-128"/>
              </a:rPr>
              <a:t>oadmap</a:t>
            </a:r>
            <a:endParaRPr kumimoji="0" lang="en-US" altLang="en-US" sz="2000" b="1" i="0" u="none" strike="noStrike" kern="1200" cap="none" spc="0" normalizeH="0" baseline="0" noProof="0" dirty="0">
              <a:ln>
                <a:noFill/>
              </a:ln>
              <a:solidFill>
                <a:prstClr val="black"/>
              </a:solidFill>
              <a:effectLst/>
              <a:uLnTx/>
              <a:uFillTx/>
              <a:latin typeface="Georgia" charset="0"/>
              <a:ea typeface="ＭＳ Ｐゴシック" charset="-128"/>
              <a:cs typeface="MS PGothic" charset="-128"/>
            </a:endParaRPr>
          </a:p>
        </p:txBody>
      </p:sp>
      <p:cxnSp>
        <p:nvCxnSpPr>
          <p:cNvPr id="25" name="Straight Arrow Connector 24"/>
          <p:cNvCxnSpPr/>
          <p:nvPr/>
        </p:nvCxnSpPr>
        <p:spPr>
          <a:xfrm flipV="1">
            <a:off x="1289708" y="1563922"/>
            <a:ext cx="1657" cy="3391827"/>
          </a:xfrm>
          <a:prstGeom prst="straightConnector1">
            <a:avLst/>
          </a:prstGeom>
          <a:ln>
            <a:solidFill>
              <a:srgbClr val="9D7C46"/>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6" name="Oval 25"/>
          <p:cNvSpPr>
            <a:spLocks noChangeAspect="1"/>
          </p:cNvSpPr>
          <p:nvPr/>
        </p:nvSpPr>
        <p:spPr>
          <a:xfrm>
            <a:off x="1190092" y="2213863"/>
            <a:ext cx="199233" cy="201168"/>
          </a:xfrm>
          <a:prstGeom prst="ellipse">
            <a:avLst/>
          </a:prstGeom>
          <a:solidFill>
            <a:srgbClr val="9F7E49"/>
          </a:solidFill>
          <a:ln>
            <a:solidFill>
              <a:srgbClr val="9D7C4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pPr>
            <a:endParaRPr lang="en-US" dirty="0">
              <a:solidFill>
                <a:prstClr val="white"/>
              </a:solidFill>
              <a:latin typeface="Verdana"/>
            </a:endParaRPr>
          </a:p>
        </p:txBody>
      </p:sp>
      <p:sp>
        <p:nvSpPr>
          <p:cNvPr id="27" name="Oval 26"/>
          <p:cNvSpPr>
            <a:spLocks noChangeAspect="1"/>
          </p:cNvSpPr>
          <p:nvPr/>
        </p:nvSpPr>
        <p:spPr>
          <a:xfrm>
            <a:off x="1190092" y="2858441"/>
            <a:ext cx="199233" cy="201168"/>
          </a:xfrm>
          <a:prstGeom prst="ellipse">
            <a:avLst/>
          </a:prstGeom>
          <a:solidFill>
            <a:schemeClr val="bg1"/>
          </a:solidFill>
          <a:ln>
            <a:solidFill>
              <a:srgbClr val="9D7C4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Verdana"/>
              <a:ea typeface="+mn-ea"/>
              <a:cs typeface="+mn-cs"/>
            </a:endParaRPr>
          </a:p>
        </p:txBody>
      </p:sp>
      <p:sp>
        <p:nvSpPr>
          <p:cNvPr id="28" name="Oval 27"/>
          <p:cNvSpPr>
            <a:spLocks noChangeAspect="1"/>
          </p:cNvSpPr>
          <p:nvPr/>
        </p:nvSpPr>
        <p:spPr>
          <a:xfrm>
            <a:off x="1190092" y="3503019"/>
            <a:ext cx="199233" cy="201168"/>
          </a:xfrm>
          <a:prstGeom prst="ellipse">
            <a:avLst/>
          </a:prstGeom>
          <a:solidFill>
            <a:schemeClr val="bg1"/>
          </a:solidFill>
          <a:ln>
            <a:solidFill>
              <a:srgbClr val="9D7C4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Verdana"/>
              <a:ea typeface="+mn-ea"/>
              <a:cs typeface="+mn-cs"/>
            </a:endParaRPr>
          </a:p>
        </p:txBody>
      </p:sp>
      <p:sp>
        <p:nvSpPr>
          <p:cNvPr id="29" name="Oval 28"/>
          <p:cNvSpPr>
            <a:spLocks noChangeAspect="1"/>
          </p:cNvSpPr>
          <p:nvPr/>
        </p:nvSpPr>
        <p:spPr>
          <a:xfrm>
            <a:off x="1190092" y="4147597"/>
            <a:ext cx="199233" cy="201168"/>
          </a:xfrm>
          <a:prstGeom prst="ellipse">
            <a:avLst/>
          </a:prstGeom>
          <a:solidFill>
            <a:schemeClr val="bg1"/>
          </a:solidFill>
          <a:ln>
            <a:solidFill>
              <a:srgbClr val="9D7C4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Verdana"/>
              <a:ea typeface="+mn-ea"/>
              <a:cs typeface="+mn-cs"/>
            </a:endParaRPr>
          </a:p>
        </p:txBody>
      </p:sp>
      <p:sp>
        <p:nvSpPr>
          <p:cNvPr id="30" name="Oval 29"/>
          <p:cNvSpPr>
            <a:spLocks noChangeAspect="1"/>
          </p:cNvSpPr>
          <p:nvPr/>
        </p:nvSpPr>
        <p:spPr>
          <a:xfrm>
            <a:off x="1190092" y="4792177"/>
            <a:ext cx="199233" cy="201168"/>
          </a:xfrm>
          <a:prstGeom prst="ellipse">
            <a:avLst/>
          </a:prstGeom>
          <a:solidFill>
            <a:schemeClr val="bg1"/>
          </a:solidFill>
          <a:ln>
            <a:solidFill>
              <a:srgbClr val="9D7C4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Verdana"/>
              <a:ea typeface="+mn-ea"/>
              <a:cs typeface="+mn-cs"/>
            </a:endParaRPr>
          </a:p>
        </p:txBody>
      </p:sp>
      <p:sp>
        <p:nvSpPr>
          <p:cNvPr id="35" name="Rectangle 34"/>
          <p:cNvSpPr>
            <a:spLocks noChangeArrowheads="1"/>
          </p:cNvSpPr>
          <p:nvPr/>
        </p:nvSpPr>
        <p:spPr bwMode="auto">
          <a:xfrm>
            <a:off x="1416650" y="1525707"/>
            <a:ext cx="5549415" cy="3539430"/>
          </a:xfrm>
          <a:prstGeom prst="rect">
            <a:avLst/>
          </a:prstGeom>
          <a:noFill/>
          <a:ln>
            <a:noFill/>
          </a:ln>
          <a:extLst/>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1400" i="0" u="none" strike="noStrike" kern="1200" cap="none" spc="0" normalizeH="0" baseline="0" noProof="0" dirty="0" smtClean="0">
                <a:ln>
                  <a:noFill/>
                </a:ln>
                <a:solidFill>
                  <a:prstClr val="black"/>
                </a:solidFill>
                <a:effectLst/>
                <a:uLnTx/>
                <a:uFillTx/>
                <a:latin typeface="Georgia"/>
                <a:cs typeface="Georgia"/>
              </a:rPr>
              <a:t>Overview of the Resource Benchmarking Initiative</a:t>
            </a:r>
          </a:p>
          <a:p>
            <a:pPr marL="228600" marR="0" lvl="0" indent="-228600" algn="l" defTabSz="457200" rtl="0" eaLnBrk="1" fontAlgn="auto" latinLnBrk="0" hangingPunct="1">
              <a:lnSpc>
                <a:spcPct val="100000"/>
              </a:lnSpc>
              <a:spcBef>
                <a:spcPct val="0"/>
              </a:spcBef>
              <a:spcAft>
                <a:spcPts val="0"/>
              </a:spcAft>
              <a:buClrTx/>
              <a:buSzTx/>
              <a:buFontTx/>
              <a:buAutoNum type="arabicPeriod"/>
              <a:tabLst/>
              <a:defRPr/>
            </a:pPr>
            <a:endParaRPr kumimoji="0" lang="en-US" altLang="en-US" sz="1400" b="1" i="0" u="none" strike="noStrike" kern="1200" cap="none" spc="0" normalizeH="0" baseline="0" noProof="0" dirty="0" smtClean="0">
              <a:ln>
                <a:noFill/>
              </a:ln>
              <a:solidFill>
                <a:prstClr val="black"/>
              </a:solidFill>
              <a:effectLst/>
              <a:uLnTx/>
              <a:uFillTx/>
              <a:latin typeface="Georgia"/>
              <a:cs typeface="Georgia"/>
            </a:endParaRPr>
          </a:p>
          <a:p>
            <a:pPr marL="228600" marR="0" lvl="0" indent="-228600" algn="l" defTabSz="457200" rtl="0" eaLnBrk="1" fontAlgn="auto" latinLnBrk="0" hangingPunct="1">
              <a:lnSpc>
                <a:spcPct val="100000"/>
              </a:lnSpc>
              <a:spcBef>
                <a:spcPct val="0"/>
              </a:spcBef>
              <a:spcAft>
                <a:spcPts val="0"/>
              </a:spcAft>
              <a:buClrTx/>
              <a:buSzTx/>
              <a:buFontTx/>
              <a:buAutoNum type="arabicPeriod"/>
              <a:tabLst/>
              <a:defRPr/>
            </a:pPr>
            <a:endParaRPr kumimoji="0" lang="en-US" altLang="en-US" sz="1400" b="1" i="0" u="none" strike="noStrike" kern="1200" cap="none" spc="0" normalizeH="0" baseline="0" noProof="0" dirty="0">
              <a:ln>
                <a:noFill/>
              </a:ln>
              <a:solidFill>
                <a:prstClr val="black"/>
              </a:solidFill>
              <a:effectLst/>
              <a:uLnTx/>
              <a:uFillTx/>
              <a:latin typeface="Georgia"/>
              <a:cs typeface="Georgia"/>
            </a:endParaRPr>
          </a:p>
          <a:p>
            <a:pPr>
              <a:spcBef>
                <a:spcPct val="0"/>
              </a:spcBef>
              <a:defRPr/>
            </a:pPr>
            <a:r>
              <a:rPr lang="en-US" altLang="en-US" sz="1400" dirty="0" smtClean="0">
                <a:solidFill>
                  <a:prstClr val="black"/>
                </a:solidFill>
                <a:latin typeface="Georgia"/>
                <a:cs typeface="Georgia"/>
              </a:rPr>
              <a:t>Exploring patterns in spending and staffing levels</a:t>
            </a:r>
            <a:endParaRPr kumimoji="0" lang="en-US" altLang="en-US" sz="1400" b="0" i="0" u="none" strike="noStrike" kern="1200" cap="none" spc="0" normalizeH="0" baseline="0" noProof="0" dirty="0">
              <a:ln>
                <a:noFill/>
              </a:ln>
              <a:solidFill>
                <a:prstClr val="black"/>
              </a:solidFill>
              <a:effectLst/>
              <a:uLnTx/>
              <a:uFillTx/>
              <a:latin typeface="Georgia"/>
              <a:cs typeface="Georgia"/>
            </a:endParaRPr>
          </a:p>
          <a:p>
            <a:pPr marL="228600" marR="0" lvl="0" indent="-228600" algn="l" defTabSz="457200" rtl="0" eaLnBrk="1" fontAlgn="auto" latinLnBrk="0" hangingPunct="1">
              <a:lnSpc>
                <a:spcPct val="100000"/>
              </a:lnSpc>
              <a:spcBef>
                <a:spcPct val="0"/>
              </a:spcBef>
              <a:spcAft>
                <a:spcPts val="0"/>
              </a:spcAft>
              <a:buClrTx/>
              <a:buSzTx/>
              <a:buFontTx/>
              <a:buAutoNum type="arabicPeriod"/>
              <a:tabLst/>
              <a:defRPr/>
            </a:pPr>
            <a:endParaRPr kumimoji="0" lang="en-US" altLang="en-US" sz="1400" b="0" i="0" u="none" strike="noStrike" kern="1200" cap="none" spc="0" normalizeH="0" baseline="0" noProof="0" dirty="0">
              <a:ln>
                <a:noFill/>
              </a:ln>
              <a:solidFill>
                <a:prstClr val="black"/>
              </a:solidFill>
              <a:effectLst/>
              <a:uLnTx/>
              <a:uFillTx/>
              <a:latin typeface="Georgia"/>
              <a:cs typeface="Georgia"/>
            </a:endParaRPr>
          </a:p>
          <a:p>
            <a:pPr marR="0" lvl="0" algn="l" defTabSz="457200" rtl="0" eaLnBrk="1" fontAlgn="auto" latinLnBrk="0" hangingPunct="1">
              <a:lnSpc>
                <a:spcPct val="100000"/>
              </a:lnSpc>
              <a:spcBef>
                <a:spcPct val="0"/>
              </a:spcBef>
              <a:spcAft>
                <a:spcPts val="0"/>
              </a:spcAft>
              <a:buClrTx/>
              <a:buSzTx/>
              <a:tabLst/>
              <a:defRPr/>
            </a:pPr>
            <a:endParaRPr lang="en-US" altLang="en-US" sz="1400" dirty="0">
              <a:solidFill>
                <a:prstClr val="black"/>
              </a:solidFill>
              <a:latin typeface="Georgia"/>
              <a:cs typeface="Georgia"/>
            </a:endParaRPr>
          </a:p>
          <a:p>
            <a:pPr>
              <a:spcBef>
                <a:spcPct val="0"/>
              </a:spcBef>
              <a:defRPr/>
            </a:pPr>
            <a:r>
              <a:rPr lang="en-US" altLang="en-US" sz="1400" dirty="0" smtClean="0">
                <a:solidFill>
                  <a:prstClr val="black"/>
                </a:solidFill>
                <a:latin typeface="Georgia"/>
                <a:cs typeface="Georgia"/>
              </a:rPr>
              <a:t>Closer look at budget and headcount trends</a:t>
            </a:r>
            <a:endParaRPr lang="en-US" altLang="en-US" sz="1400" dirty="0">
              <a:solidFill>
                <a:prstClr val="black"/>
              </a:solidFill>
              <a:latin typeface="Georgia"/>
              <a:cs typeface="Georgia"/>
            </a:endParaRPr>
          </a:p>
          <a:p>
            <a:pPr marR="0" lvl="0" algn="l" defTabSz="457200" rtl="0" eaLnBrk="1" fontAlgn="auto" latinLnBrk="0" hangingPunct="1">
              <a:lnSpc>
                <a:spcPct val="100000"/>
              </a:lnSpc>
              <a:spcBef>
                <a:spcPct val="0"/>
              </a:spcBef>
              <a:spcAft>
                <a:spcPts val="0"/>
              </a:spcAft>
              <a:buClrTx/>
              <a:buSzTx/>
              <a:tabLst/>
              <a:defRPr/>
            </a:pPr>
            <a:endParaRPr kumimoji="0" lang="en-US" altLang="en-US" sz="1400" b="0" i="0" u="none" strike="noStrike" kern="1200" cap="none" spc="0" normalizeH="0" baseline="0" noProof="0" dirty="0" smtClean="0">
              <a:ln>
                <a:noFill/>
              </a:ln>
              <a:solidFill>
                <a:prstClr val="black"/>
              </a:solidFill>
              <a:effectLst/>
              <a:uLnTx/>
              <a:uFillTx/>
              <a:latin typeface="Georgia"/>
              <a:cs typeface="Georgia"/>
            </a:endParaRPr>
          </a:p>
          <a:p>
            <a:pPr marR="0" lvl="0" algn="l" defTabSz="457200" rtl="0" eaLnBrk="1" fontAlgn="auto" latinLnBrk="0" hangingPunct="1">
              <a:lnSpc>
                <a:spcPct val="100000"/>
              </a:lnSpc>
              <a:spcBef>
                <a:spcPct val="0"/>
              </a:spcBef>
              <a:spcAft>
                <a:spcPts val="0"/>
              </a:spcAft>
              <a:buClrTx/>
              <a:buSzTx/>
              <a:tabLst/>
              <a:defRPr/>
            </a:pPr>
            <a:endParaRPr kumimoji="0" lang="en-US" altLang="en-US" sz="1400" b="0" i="0" u="none" strike="noStrike" kern="1200" cap="none" spc="0" normalizeH="0" baseline="0" noProof="0" dirty="0">
              <a:ln>
                <a:noFill/>
              </a:ln>
              <a:solidFill>
                <a:prstClr val="black"/>
              </a:solidFill>
              <a:effectLst/>
              <a:uLnTx/>
              <a:uFillTx/>
              <a:latin typeface="Georgia"/>
              <a:cs typeface="Georgia"/>
            </a:endParaRPr>
          </a:p>
          <a:p>
            <a:pPr marL="0" marR="0" lvl="0" indent="0" algn="l" defTabSz="457200" rtl="0" eaLnBrk="1" fontAlgn="auto" latinLnBrk="0" hangingPunct="1">
              <a:lnSpc>
                <a:spcPct val="100000"/>
              </a:lnSpc>
              <a:spcBef>
                <a:spcPct val="0"/>
              </a:spcBef>
              <a:spcAft>
                <a:spcPts val="0"/>
              </a:spcAft>
              <a:buClrTx/>
              <a:buSzTx/>
              <a:buFontTx/>
              <a:buNone/>
              <a:tabLst/>
              <a:defRPr/>
            </a:pPr>
            <a:r>
              <a:rPr lang="en-US" altLang="en-US" sz="1400" dirty="0" smtClean="0">
                <a:solidFill>
                  <a:prstClr val="black"/>
                </a:solidFill>
                <a:latin typeface="Georgia"/>
                <a:cs typeface="Georgia"/>
              </a:rPr>
              <a:t>Long-term </a:t>
            </a:r>
            <a:r>
              <a:rPr kumimoji="0" lang="en-US" altLang="en-US" sz="1400" b="0" i="0" u="none" strike="noStrike" kern="1200" cap="none" spc="0" normalizeH="0" baseline="0" noProof="0" dirty="0" smtClean="0">
                <a:ln>
                  <a:noFill/>
                </a:ln>
                <a:solidFill>
                  <a:prstClr val="black"/>
                </a:solidFill>
                <a:effectLst/>
                <a:uLnTx/>
                <a:uFillTx/>
                <a:latin typeface="Georgia"/>
                <a:cs typeface="Georgia"/>
              </a:rPr>
              <a:t>investment </a:t>
            </a:r>
            <a:r>
              <a:rPr lang="en-US" altLang="en-US" sz="1400" noProof="0" dirty="0" smtClean="0">
                <a:solidFill>
                  <a:prstClr val="black"/>
                </a:solidFill>
                <a:latin typeface="Georgia"/>
                <a:cs typeface="Georgia"/>
              </a:rPr>
              <a:t>p</a:t>
            </a:r>
            <a:r>
              <a:rPr kumimoji="0" lang="en-US" altLang="en-US" sz="1400" b="0" i="0" u="none" strike="noStrike" kern="1200" cap="none" spc="0" normalizeH="0" baseline="0" noProof="0" dirty="0" smtClean="0">
                <a:ln>
                  <a:noFill/>
                </a:ln>
                <a:solidFill>
                  <a:prstClr val="black"/>
                </a:solidFill>
                <a:effectLst/>
                <a:uLnTx/>
                <a:uFillTx/>
                <a:latin typeface="Georgia"/>
                <a:cs typeface="Georgia"/>
              </a:rPr>
              <a:t>riorities</a:t>
            </a:r>
          </a:p>
          <a:p>
            <a:pPr marL="228600" marR="0" lvl="0" indent="-228600" algn="l" defTabSz="457200" rtl="0" eaLnBrk="1" fontAlgn="auto" latinLnBrk="0" hangingPunct="1">
              <a:lnSpc>
                <a:spcPct val="100000"/>
              </a:lnSpc>
              <a:spcBef>
                <a:spcPct val="0"/>
              </a:spcBef>
              <a:spcAft>
                <a:spcPts val="0"/>
              </a:spcAft>
              <a:buClrTx/>
              <a:buSzTx/>
              <a:buFontTx/>
              <a:buAutoNum type="arabicPeriod"/>
              <a:tabLst/>
              <a:defRPr/>
            </a:pPr>
            <a:endParaRPr kumimoji="0" lang="en-US" altLang="en-US" sz="1400" b="0" i="0" u="none" strike="noStrike" kern="1200" cap="none" spc="0" normalizeH="0" baseline="0" noProof="0" dirty="0" smtClean="0">
              <a:ln>
                <a:noFill/>
              </a:ln>
              <a:solidFill>
                <a:prstClr val="black"/>
              </a:solidFill>
              <a:effectLst/>
              <a:uLnTx/>
              <a:uFillTx/>
              <a:latin typeface="Georgia"/>
              <a:cs typeface="Georgia"/>
            </a:endParaRPr>
          </a:p>
          <a:p>
            <a:pPr marL="228600" marR="0" lvl="0" indent="-228600" algn="l" defTabSz="457200" rtl="0" eaLnBrk="1" fontAlgn="auto" latinLnBrk="0" hangingPunct="1">
              <a:lnSpc>
                <a:spcPct val="100000"/>
              </a:lnSpc>
              <a:spcBef>
                <a:spcPct val="0"/>
              </a:spcBef>
              <a:spcAft>
                <a:spcPts val="0"/>
              </a:spcAft>
              <a:buClrTx/>
              <a:buSzTx/>
              <a:buFontTx/>
              <a:buAutoNum type="arabicPeriod"/>
              <a:tabLst/>
              <a:defRPr/>
            </a:pPr>
            <a:endParaRPr kumimoji="0" lang="en-US" altLang="en-US" sz="1400" b="0" i="0" u="none" strike="noStrike" kern="1200" cap="none" spc="0" normalizeH="0" baseline="0" noProof="0" dirty="0">
              <a:ln>
                <a:noFill/>
              </a:ln>
              <a:solidFill>
                <a:prstClr val="black"/>
              </a:solidFill>
              <a:effectLst/>
              <a:uLnTx/>
              <a:uFillTx/>
              <a:latin typeface="Georgia"/>
              <a:cs typeface="Georgia"/>
            </a:endParaRPr>
          </a:p>
          <a:p>
            <a:pPr marR="0" lvl="0" algn="l" defTabSz="457200" rtl="0" eaLnBrk="1" fontAlgn="auto" latinLnBrk="0" hangingPunct="1">
              <a:lnSpc>
                <a:spcPct val="100000"/>
              </a:lnSpc>
              <a:spcBef>
                <a:spcPct val="0"/>
              </a:spcBef>
              <a:spcAft>
                <a:spcPts val="0"/>
              </a:spcAft>
              <a:buClrTx/>
              <a:buSzTx/>
              <a:tabLst/>
              <a:defRPr/>
            </a:pPr>
            <a:r>
              <a:rPr kumimoji="0" lang="en-US" altLang="en-US" sz="1400" b="0" i="0" u="none" strike="noStrike" kern="1200" cap="none" spc="0" normalizeH="0" baseline="0" noProof="0" dirty="0" smtClean="0">
                <a:ln>
                  <a:noFill/>
                </a:ln>
                <a:solidFill>
                  <a:prstClr val="black"/>
                </a:solidFill>
                <a:effectLst/>
                <a:uLnTx/>
                <a:uFillTx/>
                <a:latin typeface="Georgia"/>
                <a:cs typeface="Georgia"/>
              </a:rPr>
              <a:t>Takeaways from</a:t>
            </a:r>
            <a:r>
              <a:rPr kumimoji="0" lang="en-US" altLang="en-US" sz="1400" b="0" i="0" u="none" strike="noStrike" kern="1200" cap="none" spc="0" normalizeH="0" noProof="0" dirty="0" smtClean="0">
                <a:ln>
                  <a:noFill/>
                </a:ln>
                <a:solidFill>
                  <a:prstClr val="black"/>
                </a:solidFill>
                <a:effectLst/>
                <a:uLnTx/>
                <a:uFillTx/>
                <a:latin typeface="Georgia"/>
                <a:cs typeface="Georgia"/>
              </a:rPr>
              <a:t> the initiative</a:t>
            </a:r>
            <a:endParaRPr kumimoji="0" lang="en-US" altLang="en-US" sz="1400" b="0" i="0" u="none" strike="noStrike" kern="1200" cap="none" spc="0" normalizeH="0" baseline="0" noProof="0" dirty="0" smtClean="0">
              <a:ln>
                <a:noFill/>
              </a:ln>
              <a:solidFill>
                <a:prstClr val="black"/>
              </a:solidFill>
              <a:effectLst/>
              <a:uLnTx/>
              <a:uFillTx/>
              <a:latin typeface="Georgia"/>
              <a:cs typeface="Georgia"/>
            </a:endParaRPr>
          </a:p>
          <a:p>
            <a:pPr marR="0" lvl="0" algn="l" defTabSz="457200" rtl="0" eaLnBrk="1" fontAlgn="auto" latinLnBrk="0" hangingPunct="1">
              <a:lnSpc>
                <a:spcPct val="100000"/>
              </a:lnSpc>
              <a:spcBef>
                <a:spcPct val="0"/>
              </a:spcBef>
              <a:spcAft>
                <a:spcPts val="0"/>
              </a:spcAft>
              <a:buClrTx/>
              <a:buSzTx/>
              <a:tabLst/>
              <a:defRPr/>
            </a:pPr>
            <a:endParaRPr kumimoji="0" lang="en-US" altLang="en-US" sz="1400" b="0" i="0" u="none" strike="noStrike" kern="1200" cap="none" spc="0" normalizeH="0" baseline="0" noProof="0" dirty="0" smtClean="0">
              <a:ln>
                <a:noFill/>
              </a:ln>
              <a:solidFill>
                <a:prstClr val="black"/>
              </a:solidFill>
              <a:effectLst/>
              <a:uLnTx/>
              <a:uFillTx/>
              <a:latin typeface="Georgia"/>
              <a:cs typeface="Georgia"/>
            </a:endParaRPr>
          </a:p>
          <a:p>
            <a:pPr marL="228600" marR="0" lvl="0" indent="-228600" algn="l" defTabSz="457200" rtl="0" eaLnBrk="1" fontAlgn="auto" latinLnBrk="0" hangingPunct="1">
              <a:lnSpc>
                <a:spcPct val="100000"/>
              </a:lnSpc>
              <a:spcBef>
                <a:spcPct val="0"/>
              </a:spcBef>
              <a:spcAft>
                <a:spcPts val="0"/>
              </a:spcAft>
              <a:buClrTx/>
              <a:buSzTx/>
              <a:buFontTx/>
              <a:buAutoNum type="arabicPeriod"/>
              <a:tabLst/>
              <a:defRPr/>
            </a:pPr>
            <a:endParaRPr kumimoji="0" lang="en-US" altLang="en-US" sz="1400" b="0" i="0" u="none" strike="noStrike" kern="1200" cap="none" spc="0" normalizeH="0" baseline="0" noProof="0" dirty="0">
              <a:ln>
                <a:noFill/>
              </a:ln>
              <a:solidFill>
                <a:prstClr val="black"/>
              </a:solidFill>
              <a:effectLst/>
              <a:uLnTx/>
              <a:uFillTx/>
              <a:latin typeface="Georgia"/>
              <a:cs typeface="Georgia"/>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dirty="0" smtClean="0">
                <a:ln>
                  <a:noFill/>
                </a:ln>
                <a:solidFill>
                  <a:prstClr val="black"/>
                </a:solidFill>
                <a:effectLst/>
                <a:uLnTx/>
                <a:uFillTx/>
                <a:latin typeface="Georgia"/>
                <a:cs typeface="Georgia"/>
              </a:rPr>
              <a:t>Question and answer</a:t>
            </a:r>
            <a:endParaRPr kumimoji="0" lang="en-US" altLang="en-US" sz="1400" b="0" i="0" u="none" strike="noStrike" kern="1200" cap="none" spc="0" normalizeH="0" baseline="0" noProof="0" dirty="0">
              <a:ln>
                <a:noFill/>
              </a:ln>
              <a:solidFill>
                <a:prstClr val="black"/>
              </a:solidFill>
              <a:effectLst/>
              <a:uLnTx/>
              <a:uFillTx/>
              <a:latin typeface="Georgia"/>
              <a:cs typeface="Georgia"/>
            </a:endParaRPr>
          </a:p>
        </p:txBody>
      </p:sp>
      <p:sp>
        <p:nvSpPr>
          <p:cNvPr id="36" name="Oval 35"/>
          <p:cNvSpPr>
            <a:spLocks noChangeAspect="1"/>
          </p:cNvSpPr>
          <p:nvPr/>
        </p:nvSpPr>
        <p:spPr>
          <a:xfrm>
            <a:off x="1190092" y="1569285"/>
            <a:ext cx="199233" cy="201168"/>
          </a:xfrm>
          <a:prstGeom prst="ellipse">
            <a:avLst/>
          </a:prstGeom>
          <a:solidFill>
            <a:schemeClr val="bg1"/>
          </a:solidFill>
          <a:ln>
            <a:solidFill>
              <a:srgbClr val="9D7C4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pPr>
            <a:endParaRPr lang="en-US" dirty="0">
              <a:solidFill>
                <a:prstClr val="white"/>
              </a:solidFill>
              <a:latin typeface="Verdana"/>
            </a:endParaRPr>
          </a:p>
        </p:txBody>
      </p:sp>
      <p:sp>
        <p:nvSpPr>
          <p:cNvPr id="19" name="Text Placeholder 18"/>
          <p:cNvSpPr txBox="1">
            <a:spLocks/>
          </p:cNvSpPr>
          <p:nvPr/>
        </p:nvSpPr>
        <p:spPr bwMode="auto">
          <a:xfrm>
            <a:off x="404808" y="6432767"/>
            <a:ext cx="7413630"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spcAft>
                <a:spcPts val="600"/>
              </a:spcAft>
              <a:buNone/>
              <a:defRPr/>
            </a:pPr>
            <a:endParaRPr lang="en-US" sz="700" dirty="0">
              <a:latin typeface="Georgia"/>
              <a:cs typeface="Georgia"/>
            </a:endParaRPr>
          </a:p>
          <a:p>
            <a:pPr marL="0" indent="0">
              <a:lnSpc>
                <a:spcPct val="110000"/>
              </a:lnSpc>
              <a:spcBef>
                <a:spcPts val="0"/>
              </a:spcBef>
              <a:spcAft>
                <a:spcPts val="600"/>
              </a:spcAft>
              <a:buNone/>
              <a:defRPr/>
            </a:pPr>
            <a:r>
              <a:rPr lang="en-US" sz="700" dirty="0">
                <a:latin typeface="Georgia"/>
                <a:cs typeface="Georgia"/>
              </a:rPr>
              <a:t>© National Journal 2017</a:t>
            </a:r>
          </a:p>
        </p:txBody>
      </p:sp>
      <p:pic>
        <p:nvPicPr>
          <p:cNvPr id="20" name="Picture 19" descr="Logo-NJ-leadership_counci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5983" y="156463"/>
            <a:ext cx="2263332" cy="347386"/>
          </a:xfrm>
          <a:prstGeom prst="rect">
            <a:avLst/>
          </a:prstGeom>
        </p:spPr>
      </p:pic>
      <p:sp>
        <p:nvSpPr>
          <p:cNvPr id="15" name="TextBox 14"/>
          <p:cNvSpPr txBox="1"/>
          <p:nvPr/>
        </p:nvSpPr>
        <p:spPr>
          <a:xfrm>
            <a:off x="8763000" y="6581775"/>
            <a:ext cx="235962" cy="215444"/>
          </a:xfrm>
          <a:prstGeom prst="rect">
            <a:avLst/>
          </a:prstGeom>
          <a:noFill/>
        </p:spPr>
        <p:txBody>
          <a:bodyPr wrap="none">
            <a:spAutoFit/>
          </a:bodyPr>
          <a:lstStyle/>
          <a:p>
            <a:pPr>
              <a:defRPr/>
            </a:pPr>
            <a:fld id="{CDD1FD3D-EC92-964C-83BE-0FE51D50B3C5}" type="slidenum">
              <a:rPr lang="en-US" sz="800">
                <a:solidFill>
                  <a:schemeClr val="tx1">
                    <a:lumMod val="50000"/>
                    <a:lumOff val="50000"/>
                  </a:schemeClr>
                </a:solidFill>
                <a:latin typeface="Georgia" panose="02040502050405020303" pitchFamily="18" charset="0"/>
                <a:cs typeface="Arial" charset="0"/>
              </a:rPr>
              <a:pPr>
                <a:defRPr/>
              </a:pPr>
              <a:t>5</a:t>
            </a:fld>
            <a:endParaRPr lang="en-US" sz="800" dirty="0">
              <a:solidFill>
                <a:schemeClr val="tx1">
                  <a:lumMod val="50000"/>
                  <a:lumOff val="50000"/>
                </a:schemeClr>
              </a:solidFill>
              <a:latin typeface="Georgia" panose="02040502050405020303" pitchFamily="18" charset="0"/>
              <a:cs typeface="Arial" charset="0"/>
            </a:endParaRPr>
          </a:p>
        </p:txBody>
      </p:sp>
      <p:sp>
        <p:nvSpPr>
          <p:cNvPr id="16" name="TextBox 15"/>
          <p:cNvSpPr txBox="1"/>
          <p:nvPr/>
        </p:nvSpPr>
        <p:spPr>
          <a:xfrm>
            <a:off x="226272" y="245329"/>
            <a:ext cx="5008267" cy="138499"/>
          </a:xfrm>
          <a:prstGeom prst="rect">
            <a:avLst/>
          </a:prstGeom>
          <a:noFill/>
        </p:spPr>
        <p:txBody>
          <a:bodyPr wrap="square" bIns="0" rtlCol="0" anchor="b" anchorCtr="0">
            <a:spAutoFit/>
          </a:bodyPr>
          <a:lstStyle>
            <a:defPPr>
              <a:defRPr lang="en-US"/>
            </a:defPPr>
            <a:lvl1pPr>
              <a:defRPr sz="600" b="1" cap="all">
                <a:solidFill>
                  <a:srgbClr val="595959"/>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Resource benchmarking webinar</a:t>
            </a:r>
            <a:endParaRPr lang="en-US" dirty="0"/>
          </a:p>
        </p:txBody>
      </p:sp>
    </p:spTree>
    <p:extLst>
      <p:ext uri="{BB962C8B-B14F-4D97-AF65-F5344CB8AC3E}">
        <p14:creationId xmlns:p14="http://schemas.microsoft.com/office/powerpoint/2010/main" val="2490026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1"/>
          <p:cNvGraphicFramePr>
            <a:graphicFrameLocks/>
          </p:cNvGraphicFramePr>
          <p:nvPr>
            <p:extLst>
              <p:ext uri="{D42A27DB-BD31-4B8C-83A1-F6EECF244321}">
                <p14:modId xmlns:p14="http://schemas.microsoft.com/office/powerpoint/2010/main" val="3891522096"/>
              </p:ext>
            </p:extLst>
          </p:nvPr>
        </p:nvGraphicFramePr>
        <p:xfrm>
          <a:off x="186311" y="3943643"/>
          <a:ext cx="3657600" cy="2286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Chart 11"/>
          <p:cNvGraphicFramePr>
            <a:graphicFrameLocks/>
          </p:cNvGraphicFramePr>
          <p:nvPr>
            <p:extLst>
              <p:ext uri="{D42A27DB-BD31-4B8C-83A1-F6EECF244321}">
                <p14:modId xmlns:p14="http://schemas.microsoft.com/office/powerpoint/2010/main" val="3827813617"/>
              </p:ext>
            </p:extLst>
          </p:nvPr>
        </p:nvGraphicFramePr>
        <p:xfrm>
          <a:off x="4573308" y="3943643"/>
          <a:ext cx="3657600" cy="2286000"/>
        </p:xfrm>
        <a:graphic>
          <a:graphicData uri="http://schemas.openxmlformats.org/drawingml/2006/chart">
            <c:chart xmlns:c="http://schemas.openxmlformats.org/drawingml/2006/chart" xmlns:r="http://schemas.openxmlformats.org/officeDocument/2006/relationships" r:id="rId3"/>
          </a:graphicData>
        </a:graphic>
      </p:graphicFrame>
      <p:sp>
        <p:nvSpPr>
          <p:cNvPr id="23" name="Title 1"/>
          <p:cNvSpPr txBox="1">
            <a:spLocks/>
          </p:cNvSpPr>
          <p:nvPr/>
        </p:nvSpPr>
        <p:spPr>
          <a:xfrm>
            <a:off x="327872" y="691135"/>
            <a:ext cx="8689128" cy="369332"/>
          </a:xfrm>
          <a:prstGeom prst="rect">
            <a:avLst/>
          </a:prstGeom>
        </p:spPr>
        <p:txBody>
          <a:bodyPr vert="horz" lIns="91440" tIns="45720" rIns="91440" bIns="45720" rtlCol="0" anchor="b">
            <a:normAutofit fontScale="97500" lnSpcReduction="10000"/>
          </a:bodyPr>
          <a:lstStyle>
            <a:lvl1pPr algn="l" defTabSz="914400" rtl="0" eaLnBrk="1" latinLnBrk="0" hangingPunct="1">
              <a:spcBef>
                <a:spcPct val="0"/>
              </a:spcBef>
              <a:buNone/>
              <a:defRPr sz="2000" b="1" i="0" kern="1200" cap="none" baseline="0">
                <a:solidFill>
                  <a:schemeClr val="tx1"/>
                </a:solidFill>
                <a:latin typeface="Georgia" panose="02040502050405020303" pitchFamily="18" charset="0"/>
                <a:ea typeface="+mj-ea"/>
                <a:cs typeface="+mj-cs"/>
              </a:defRPr>
            </a:lvl1pPr>
          </a:lstStyle>
          <a:p>
            <a:pPr fontAlgn="auto">
              <a:spcAft>
                <a:spcPts val="0"/>
              </a:spcAft>
            </a:pPr>
            <a:r>
              <a:rPr lang="en-US" dirty="0" smtClean="0"/>
              <a:t>Busy while Congress is out of session</a:t>
            </a:r>
            <a:endParaRPr lang="en-US" dirty="0"/>
          </a:p>
        </p:txBody>
      </p:sp>
      <p:sp>
        <p:nvSpPr>
          <p:cNvPr id="24" name="Text Placeholder 18"/>
          <p:cNvSpPr txBox="1">
            <a:spLocks/>
          </p:cNvSpPr>
          <p:nvPr/>
        </p:nvSpPr>
        <p:spPr bwMode="auto">
          <a:xfrm>
            <a:off x="404808" y="6422607"/>
            <a:ext cx="7413630"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dirty="0">
                <a:latin typeface="Georgia"/>
                <a:cs typeface="Georgia"/>
              </a:rPr>
              <a:t>Source: </a:t>
            </a:r>
            <a:r>
              <a:rPr lang="en-US" sz="700" dirty="0" smtClean="0">
                <a:latin typeface="Georgia"/>
                <a:cs typeface="Georgia"/>
              </a:rPr>
              <a:t>Government Affairs Resource Benchmarking </a:t>
            </a:r>
            <a:r>
              <a:rPr lang="en-US" sz="700" dirty="0">
                <a:latin typeface="Georgia"/>
                <a:cs typeface="Georgia"/>
              </a:rPr>
              <a:t>2017; National Journal research and analysis.</a:t>
            </a:r>
          </a:p>
        </p:txBody>
      </p:sp>
      <p:sp>
        <p:nvSpPr>
          <p:cNvPr id="25" name="Text Placeholder 18"/>
          <p:cNvSpPr txBox="1">
            <a:spLocks/>
          </p:cNvSpPr>
          <p:nvPr/>
        </p:nvSpPr>
        <p:spPr bwMode="auto">
          <a:xfrm>
            <a:off x="404808" y="6432767"/>
            <a:ext cx="7413630"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spcAft>
                <a:spcPts val="600"/>
              </a:spcAft>
              <a:buNone/>
              <a:defRPr/>
            </a:pPr>
            <a:endParaRPr lang="en-US" sz="700" dirty="0">
              <a:latin typeface="Georgia"/>
              <a:cs typeface="Georgia"/>
            </a:endParaRPr>
          </a:p>
          <a:p>
            <a:pPr marL="0" indent="0">
              <a:lnSpc>
                <a:spcPct val="110000"/>
              </a:lnSpc>
              <a:spcBef>
                <a:spcPts val="0"/>
              </a:spcBef>
              <a:spcAft>
                <a:spcPts val="600"/>
              </a:spcAft>
              <a:buNone/>
              <a:defRPr/>
            </a:pPr>
            <a:r>
              <a:rPr lang="en-US" sz="700" dirty="0">
                <a:latin typeface="Georgia"/>
                <a:cs typeface="Georgia"/>
              </a:rPr>
              <a:t>© National Journal 2017</a:t>
            </a:r>
          </a:p>
        </p:txBody>
      </p:sp>
      <p:pic>
        <p:nvPicPr>
          <p:cNvPr id="26" name="Picture 25" descr="Logo-NJ-leadership_council.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35983" y="156463"/>
            <a:ext cx="2263332" cy="347386"/>
          </a:xfrm>
          <a:prstGeom prst="rect">
            <a:avLst/>
          </a:prstGeom>
        </p:spPr>
      </p:pic>
      <p:sp>
        <p:nvSpPr>
          <p:cNvPr id="27" name="Rectangle 26"/>
          <p:cNvSpPr>
            <a:spLocks noChangeArrowheads="1"/>
          </p:cNvSpPr>
          <p:nvPr/>
        </p:nvSpPr>
        <p:spPr bwMode="auto">
          <a:xfrm>
            <a:off x="327872" y="1053011"/>
            <a:ext cx="8229600" cy="246221"/>
          </a:xfrm>
          <a:prstGeom prst="rect">
            <a:avLst/>
          </a:prstGeom>
          <a:noFill/>
          <a:ln>
            <a:noFill/>
          </a:ln>
          <a:extLst/>
        </p:spPr>
        <p:txBody>
          <a:bodyPr>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buFontTx/>
              <a:buNone/>
              <a:defRPr/>
            </a:pPr>
            <a:r>
              <a:rPr lang="en-US" altLang="en-US" sz="1000" b="1" dirty="0" smtClean="0">
                <a:solidFill>
                  <a:srgbClr val="8D744B"/>
                </a:solidFill>
              </a:rPr>
              <a:t>Activity highest in August; most organizations have three weeks (or more) dedicated to budgeting </a:t>
            </a:r>
            <a:endParaRPr lang="en-US" altLang="en-US" sz="1000" b="1" dirty="0">
              <a:solidFill>
                <a:srgbClr val="8D744B"/>
              </a:solidFill>
            </a:endParaRPr>
          </a:p>
        </p:txBody>
      </p:sp>
      <p:sp>
        <p:nvSpPr>
          <p:cNvPr id="18" name="TextBox 17"/>
          <p:cNvSpPr txBox="1"/>
          <p:nvPr/>
        </p:nvSpPr>
        <p:spPr>
          <a:xfrm>
            <a:off x="8763000" y="6581775"/>
            <a:ext cx="242374" cy="215444"/>
          </a:xfrm>
          <a:prstGeom prst="rect">
            <a:avLst/>
          </a:prstGeom>
          <a:noFill/>
        </p:spPr>
        <p:txBody>
          <a:bodyPr wrap="none">
            <a:spAutoFit/>
          </a:bodyPr>
          <a:lstStyle/>
          <a:p>
            <a:pPr>
              <a:defRPr/>
            </a:pPr>
            <a:fld id="{CDD1FD3D-EC92-964C-83BE-0FE51D50B3C5}" type="slidenum">
              <a:rPr lang="en-US" sz="800">
                <a:solidFill>
                  <a:schemeClr val="tx1">
                    <a:lumMod val="50000"/>
                    <a:lumOff val="50000"/>
                  </a:schemeClr>
                </a:solidFill>
                <a:latin typeface="Georgia" panose="02040502050405020303" pitchFamily="18" charset="0"/>
                <a:cs typeface="Arial" charset="0"/>
              </a:rPr>
              <a:pPr>
                <a:defRPr/>
              </a:pPr>
              <a:t>6</a:t>
            </a:fld>
            <a:endParaRPr lang="en-US" sz="800" dirty="0">
              <a:solidFill>
                <a:schemeClr val="tx1">
                  <a:lumMod val="50000"/>
                  <a:lumOff val="50000"/>
                </a:schemeClr>
              </a:solidFill>
              <a:latin typeface="Georgia" panose="02040502050405020303" pitchFamily="18" charset="0"/>
              <a:cs typeface="Arial" charset="0"/>
            </a:endParaRPr>
          </a:p>
        </p:txBody>
      </p:sp>
      <p:graphicFrame>
        <p:nvGraphicFramePr>
          <p:cNvPr id="10" name="Chart 9"/>
          <p:cNvGraphicFramePr>
            <a:graphicFrameLocks/>
          </p:cNvGraphicFramePr>
          <p:nvPr>
            <p:extLst>
              <p:ext uri="{D42A27DB-BD31-4B8C-83A1-F6EECF244321}">
                <p14:modId xmlns:p14="http://schemas.microsoft.com/office/powerpoint/2010/main" val="3013668600"/>
              </p:ext>
            </p:extLst>
          </p:nvPr>
        </p:nvGraphicFramePr>
        <p:xfrm>
          <a:off x="186311" y="1645920"/>
          <a:ext cx="8229600" cy="2286000"/>
        </p:xfrm>
        <a:graphic>
          <a:graphicData uri="http://schemas.openxmlformats.org/drawingml/2006/chart">
            <c:chart xmlns:c="http://schemas.openxmlformats.org/drawingml/2006/chart" xmlns:r="http://schemas.openxmlformats.org/officeDocument/2006/relationships" r:id="rId5"/>
          </a:graphicData>
        </a:graphic>
      </p:graphicFrame>
      <p:cxnSp>
        <p:nvCxnSpPr>
          <p:cNvPr id="14" name="Straight Connector 13"/>
          <p:cNvCxnSpPr/>
          <p:nvPr/>
        </p:nvCxnSpPr>
        <p:spPr>
          <a:xfrm>
            <a:off x="2744458" y="2078892"/>
            <a:ext cx="0" cy="1350108"/>
          </a:xfrm>
          <a:prstGeom prst="line">
            <a:avLst/>
          </a:prstGeom>
          <a:ln w="3175">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573887" y="2078892"/>
            <a:ext cx="0" cy="1350108"/>
          </a:xfrm>
          <a:prstGeom prst="line">
            <a:avLst/>
          </a:prstGeom>
          <a:ln w="3175">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403316" y="2078892"/>
            <a:ext cx="0" cy="1350108"/>
          </a:xfrm>
          <a:prstGeom prst="line">
            <a:avLst/>
          </a:prstGeom>
          <a:ln w="3175">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502858" y="4599878"/>
            <a:ext cx="771365" cy="215444"/>
          </a:xfrm>
          <a:prstGeom prst="rect">
            <a:avLst/>
          </a:prstGeom>
          <a:noFill/>
        </p:spPr>
        <p:txBody>
          <a:bodyPr wrap="none" rtlCol="0">
            <a:spAutoFit/>
          </a:bodyPr>
          <a:lstStyle/>
          <a:p>
            <a:pPr algn="r"/>
            <a:r>
              <a:rPr lang="en-US" sz="800" dirty="0" smtClean="0">
                <a:latin typeface="Verdana" panose="020B0604030504040204" pitchFamily="34" charset="0"/>
                <a:ea typeface="Verdana" panose="020B0604030504040204" pitchFamily="34" charset="0"/>
                <a:cs typeface="Verdana" panose="020B0604030504040204" pitchFamily="34" charset="0"/>
              </a:rPr>
              <a:t>Four weeks</a:t>
            </a:r>
            <a:endParaRPr lang="en-US" sz="800" dirty="0">
              <a:latin typeface="Verdana" panose="020B0604030504040204" pitchFamily="34" charset="0"/>
              <a:ea typeface="Verdana" panose="020B0604030504040204" pitchFamily="34" charset="0"/>
              <a:cs typeface="Verdana" panose="020B0604030504040204" pitchFamily="34" charset="0"/>
            </a:endParaRPr>
          </a:p>
        </p:txBody>
      </p:sp>
      <p:sp>
        <p:nvSpPr>
          <p:cNvPr id="20" name="TextBox 19"/>
          <p:cNvSpPr txBox="1"/>
          <p:nvPr/>
        </p:nvSpPr>
        <p:spPr>
          <a:xfrm>
            <a:off x="327872" y="5106768"/>
            <a:ext cx="833883" cy="215444"/>
          </a:xfrm>
          <a:prstGeom prst="rect">
            <a:avLst/>
          </a:prstGeom>
          <a:noFill/>
        </p:spPr>
        <p:txBody>
          <a:bodyPr wrap="none" rtlCol="0">
            <a:spAutoFit/>
          </a:bodyPr>
          <a:lstStyle/>
          <a:p>
            <a:pPr algn="r"/>
            <a:r>
              <a:rPr lang="en-US" sz="800" dirty="0" smtClean="0">
                <a:latin typeface="Verdana" panose="020B0604030504040204" pitchFamily="34" charset="0"/>
                <a:ea typeface="Verdana" panose="020B0604030504040204" pitchFamily="34" charset="0"/>
                <a:cs typeface="Verdana" panose="020B0604030504040204" pitchFamily="34" charset="0"/>
              </a:rPr>
              <a:t>Three weeks</a:t>
            </a:r>
            <a:endParaRPr lang="en-US" sz="800" dirty="0">
              <a:latin typeface="Verdana" panose="020B0604030504040204" pitchFamily="34" charset="0"/>
              <a:ea typeface="Verdana" panose="020B0604030504040204" pitchFamily="34" charset="0"/>
              <a:cs typeface="Verdana" panose="020B0604030504040204" pitchFamily="34" charset="0"/>
            </a:endParaRPr>
          </a:p>
        </p:txBody>
      </p:sp>
      <p:sp>
        <p:nvSpPr>
          <p:cNvPr id="21" name="TextBox 20"/>
          <p:cNvSpPr txBox="1"/>
          <p:nvPr/>
        </p:nvSpPr>
        <p:spPr>
          <a:xfrm>
            <a:off x="2771708" y="5289842"/>
            <a:ext cx="694421" cy="215444"/>
          </a:xfrm>
          <a:prstGeom prst="rect">
            <a:avLst/>
          </a:prstGeom>
          <a:noFill/>
        </p:spPr>
        <p:txBody>
          <a:bodyPr wrap="none" rtlCol="0">
            <a:spAutoFit/>
          </a:bodyPr>
          <a:lstStyle/>
          <a:p>
            <a:r>
              <a:rPr lang="en-US" sz="800" dirty="0" smtClean="0">
                <a:latin typeface="Verdana" panose="020B0604030504040204" pitchFamily="34" charset="0"/>
                <a:ea typeface="Verdana" panose="020B0604030504040204" pitchFamily="34" charset="0"/>
                <a:cs typeface="Verdana" panose="020B0604030504040204" pitchFamily="34" charset="0"/>
              </a:rPr>
              <a:t>One week</a:t>
            </a:r>
            <a:endParaRPr lang="en-US" sz="800" dirty="0">
              <a:latin typeface="Verdana" panose="020B0604030504040204" pitchFamily="34" charset="0"/>
              <a:ea typeface="Verdana" panose="020B0604030504040204" pitchFamily="34" charset="0"/>
              <a:cs typeface="Verdana" panose="020B0604030504040204" pitchFamily="34" charset="0"/>
            </a:endParaRPr>
          </a:p>
        </p:txBody>
      </p:sp>
      <p:sp>
        <p:nvSpPr>
          <p:cNvPr id="22" name="TextBox 21"/>
          <p:cNvSpPr txBox="1"/>
          <p:nvPr/>
        </p:nvSpPr>
        <p:spPr>
          <a:xfrm>
            <a:off x="2502858" y="5874369"/>
            <a:ext cx="748923" cy="215444"/>
          </a:xfrm>
          <a:prstGeom prst="rect">
            <a:avLst/>
          </a:prstGeom>
          <a:noFill/>
        </p:spPr>
        <p:txBody>
          <a:bodyPr wrap="none" rtlCol="0">
            <a:spAutoFit/>
          </a:bodyPr>
          <a:lstStyle/>
          <a:p>
            <a:r>
              <a:rPr lang="en-US" sz="800" dirty="0" smtClean="0">
                <a:latin typeface="Verdana" panose="020B0604030504040204" pitchFamily="34" charset="0"/>
                <a:ea typeface="Verdana" panose="020B0604030504040204" pitchFamily="34" charset="0"/>
                <a:cs typeface="Verdana" panose="020B0604030504040204" pitchFamily="34" charset="0"/>
              </a:rPr>
              <a:t>Two weeks</a:t>
            </a:r>
            <a:endParaRPr lang="en-US" sz="800" dirty="0">
              <a:latin typeface="Verdana" panose="020B0604030504040204" pitchFamily="34" charset="0"/>
              <a:ea typeface="Verdana" panose="020B0604030504040204" pitchFamily="34" charset="0"/>
              <a:cs typeface="Verdana" panose="020B0604030504040204" pitchFamily="34" charset="0"/>
            </a:endParaRPr>
          </a:p>
        </p:txBody>
      </p:sp>
      <p:sp>
        <p:nvSpPr>
          <p:cNvPr id="28" name="TextBox 27"/>
          <p:cNvSpPr txBox="1"/>
          <p:nvPr/>
        </p:nvSpPr>
        <p:spPr>
          <a:xfrm>
            <a:off x="6881511" y="4577018"/>
            <a:ext cx="771365" cy="215444"/>
          </a:xfrm>
          <a:prstGeom prst="rect">
            <a:avLst/>
          </a:prstGeom>
          <a:noFill/>
        </p:spPr>
        <p:txBody>
          <a:bodyPr wrap="none" rtlCol="0">
            <a:spAutoFit/>
          </a:bodyPr>
          <a:lstStyle/>
          <a:p>
            <a:pPr algn="r"/>
            <a:r>
              <a:rPr lang="en-US" sz="800" dirty="0" smtClean="0">
                <a:latin typeface="Verdana" panose="020B0604030504040204" pitchFamily="34" charset="0"/>
                <a:ea typeface="Verdana" panose="020B0604030504040204" pitchFamily="34" charset="0"/>
                <a:cs typeface="Verdana" panose="020B0604030504040204" pitchFamily="34" charset="0"/>
              </a:rPr>
              <a:t>Four weeks</a:t>
            </a:r>
            <a:endParaRPr lang="en-US" sz="800" dirty="0">
              <a:latin typeface="Verdana" panose="020B0604030504040204" pitchFamily="34" charset="0"/>
              <a:ea typeface="Verdana" panose="020B0604030504040204" pitchFamily="34" charset="0"/>
              <a:cs typeface="Verdana" panose="020B0604030504040204" pitchFamily="34" charset="0"/>
            </a:endParaRPr>
          </a:p>
        </p:txBody>
      </p:sp>
      <p:sp>
        <p:nvSpPr>
          <p:cNvPr id="29" name="TextBox 28"/>
          <p:cNvSpPr txBox="1"/>
          <p:nvPr/>
        </p:nvSpPr>
        <p:spPr>
          <a:xfrm>
            <a:off x="4706525" y="5106768"/>
            <a:ext cx="833883" cy="215444"/>
          </a:xfrm>
          <a:prstGeom prst="rect">
            <a:avLst/>
          </a:prstGeom>
          <a:noFill/>
        </p:spPr>
        <p:txBody>
          <a:bodyPr wrap="none" rtlCol="0">
            <a:spAutoFit/>
          </a:bodyPr>
          <a:lstStyle/>
          <a:p>
            <a:pPr algn="r"/>
            <a:r>
              <a:rPr lang="en-US" sz="800" dirty="0" smtClean="0">
                <a:latin typeface="Verdana" panose="020B0604030504040204" pitchFamily="34" charset="0"/>
                <a:ea typeface="Verdana" panose="020B0604030504040204" pitchFamily="34" charset="0"/>
                <a:cs typeface="Verdana" panose="020B0604030504040204" pitchFamily="34" charset="0"/>
              </a:rPr>
              <a:t>Three weeks</a:t>
            </a:r>
            <a:endParaRPr lang="en-US" sz="800" dirty="0">
              <a:latin typeface="Verdana" panose="020B0604030504040204" pitchFamily="34" charset="0"/>
              <a:ea typeface="Verdana" panose="020B0604030504040204" pitchFamily="34" charset="0"/>
              <a:cs typeface="Verdana" panose="020B0604030504040204" pitchFamily="34" charset="0"/>
            </a:endParaRPr>
          </a:p>
        </p:txBody>
      </p:sp>
      <p:sp>
        <p:nvSpPr>
          <p:cNvPr id="30" name="TextBox 29"/>
          <p:cNvSpPr txBox="1"/>
          <p:nvPr/>
        </p:nvSpPr>
        <p:spPr>
          <a:xfrm>
            <a:off x="7150361" y="5156397"/>
            <a:ext cx="694421" cy="215444"/>
          </a:xfrm>
          <a:prstGeom prst="rect">
            <a:avLst/>
          </a:prstGeom>
          <a:noFill/>
        </p:spPr>
        <p:txBody>
          <a:bodyPr wrap="none" rtlCol="0">
            <a:spAutoFit/>
          </a:bodyPr>
          <a:lstStyle/>
          <a:p>
            <a:r>
              <a:rPr lang="en-US" sz="800" dirty="0" smtClean="0">
                <a:latin typeface="Verdana" panose="020B0604030504040204" pitchFamily="34" charset="0"/>
                <a:ea typeface="Verdana" panose="020B0604030504040204" pitchFamily="34" charset="0"/>
                <a:cs typeface="Verdana" panose="020B0604030504040204" pitchFamily="34" charset="0"/>
              </a:rPr>
              <a:t>One week</a:t>
            </a:r>
            <a:endParaRPr lang="en-US" sz="800" dirty="0">
              <a:latin typeface="Verdana" panose="020B0604030504040204" pitchFamily="34" charset="0"/>
              <a:ea typeface="Verdana" panose="020B0604030504040204" pitchFamily="34" charset="0"/>
              <a:cs typeface="Verdana" panose="020B0604030504040204" pitchFamily="34" charset="0"/>
            </a:endParaRPr>
          </a:p>
        </p:txBody>
      </p:sp>
      <p:sp>
        <p:nvSpPr>
          <p:cNvPr id="31" name="TextBox 30"/>
          <p:cNvSpPr txBox="1"/>
          <p:nvPr/>
        </p:nvSpPr>
        <p:spPr>
          <a:xfrm>
            <a:off x="6881511" y="5851509"/>
            <a:ext cx="748923" cy="215444"/>
          </a:xfrm>
          <a:prstGeom prst="rect">
            <a:avLst/>
          </a:prstGeom>
          <a:noFill/>
        </p:spPr>
        <p:txBody>
          <a:bodyPr wrap="none" rtlCol="0">
            <a:spAutoFit/>
          </a:bodyPr>
          <a:lstStyle/>
          <a:p>
            <a:r>
              <a:rPr lang="en-US" sz="800" dirty="0" smtClean="0">
                <a:latin typeface="Verdana" panose="020B0604030504040204" pitchFamily="34" charset="0"/>
                <a:ea typeface="Verdana" panose="020B0604030504040204" pitchFamily="34" charset="0"/>
                <a:cs typeface="Verdana" panose="020B0604030504040204" pitchFamily="34" charset="0"/>
              </a:rPr>
              <a:t>Two weeks</a:t>
            </a:r>
            <a:endParaRPr lang="en-US" sz="800" dirty="0">
              <a:latin typeface="Verdana" panose="020B0604030504040204" pitchFamily="34" charset="0"/>
              <a:ea typeface="Verdana" panose="020B0604030504040204" pitchFamily="34" charset="0"/>
              <a:cs typeface="Verdana" panose="020B0604030504040204" pitchFamily="34" charset="0"/>
            </a:endParaRPr>
          </a:p>
        </p:txBody>
      </p:sp>
      <p:sp>
        <p:nvSpPr>
          <p:cNvPr id="4" name="Rectangle 3"/>
          <p:cNvSpPr/>
          <p:nvPr/>
        </p:nvSpPr>
        <p:spPr>
          <a:xfrm>
            <a:off x="2268328" y="3962620"/>
            <a:ext cx="4607352" cy="276999"/>
          </a:xfrm>
          <a:prstGeom prst="rect">
            <a:avLst/>
          </a:prstGeom>
        </p:spPr>
        <p:txBody>
          <a:bodyPr wrap="none">
            <a:spAutoFit/>
          </a:bodyPr>
          <a:lstStyle/>
          <a:p>
            <a:pPr algn="ctr">
              <a:defRPr sz="1200" b="1" i="0" u="none" strike="noStrike" kern="1200" baseline="0">
                <a:solidFill>
                  <a:prstClr val="black"/>
                </a:solidFill>
                <a:latin typeface="Gill Sans MT" panose="020B0502020104020203" pitchFamily="34" charset="0"/>
                <a:ea typeface="+mn-ea"/>
                <a:cs typeface="+mn-cs"/>
              </a:defRPr>
            </a:pPr>
            <a:r>
              <a:rPr lang="en-US" b="1" dirty="0" smtClean="0">
                <a:solidFill>
                  <a:prstClr val="black"/>
                </a:solidFill>
                <a:latin typeface="Georgia" panose="02040502050405020303" pitchFamily="18" charset="0"/>
              </a:rPr>
              <a:t>Number of Weeks Devoted </a:t>
            </a:r>
            <a:r>
              <a:rPr lang="en-US" b="1" dirty="0">
                <a:solidFill>
                  <a:prstClr val="black"/>
                </a:solidFill>
                <a:latin typeface="Georgia" panose="02040502050405020303" pitchFamily="18" charset="0"/>
              </a:rPr>
              <a:t>to Annual Budgeting Process</a:t>
            </a:r>
          </a:p>
        </p:txBody>
      </p:sp>
      <p:sp>
        <p:nvSpPr>
          <p:cNvPr id="32" name="TextBox 31"/>
          <p:cNvSpPr txBox="1"/>
          <p:nvPr/>
        </p:nvSpPr>
        <p:spPr>
          <a:xfrm>
            <a:off x="226272" y="245329"/>
            <a:ext cx="5008267" cy="138499"/>
          </a:xfrm>
          <a:prstGeom prst="rect">
            <a:avLst/>
          </a:prstGeom>
          <a:noFill/>
        </p:spPr>
        <p:txBody>
          <a:bodyPr wrap="square" bIns="0" rtlCol="0" anchor="b" anchorCtr="0">
            <a:spAutoFit/>
          </a:bodyPr>
          <a:lstStyle>
            <a:defPPr>
              <a:defRPr lang="en-US"/>
            </a:defPPr>
            <a:lvl1pPr>
              <a:defRPr sz="600" b="1" cap="all">
                <a:solidFill>
                  <a:srgbClr val="595959"/>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Resource benchmarking webinar</a:t>
            </a:r>
            <a:endParaRPr lang="en-US" dirty="0"/>
          </a:p>
        </p:txBody>
      </p:sp>
    </p:spTree>
    <p:extLst>
      <p:ext uri="{BB962C8B-B14F-4D97-AF65-F5344CB8AC3E}">
        <p14:creationId xmlns:p14="http://schemas.microsoft.com/office/powerpoint/2010/main" val="31383859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763000" y="6581775"/>
            <a:ext cx="235962" cy="215444"/>
          </a:xfrm>
          <a:prstGeom prst="rect">
            <a:avLst/>
          </a:prstGeom>
          <a:noFill/>
        </p:spPr>
        <p:txBody>
          <a:bodyPr wrap="none">
            <a:spAutoFit/>
          </a:bodyPr>
          <a:lstStyle/>
          <a:p>
            <a:pPr>
              <a:defRPr/>
            </a:pPr>
            <a:fld id="{CDD1FD3D-EC92-964C-83BE-0FE51D50B3C5}" type="slidenum">
              <a:rPr lang="en-US" sz="800">
                <a:solidFill>
                  <a:schemeClr val="tx1">
                    <a:lumMod val="50000"/>
                    <a:lumOff val="50000"/>
                  </a:schemeClr>
                </a:solidFill>
                <a:latin typeface="Georgia" panose="02040502050405020303" pitchFamily="18" charset="0"/>
                <a:cs typeface="Arial" charset="0"/>
              </a:rPr>
              <a:pPr>
                <a:defRPr/>
              </a:pPr>
              <a:t>7</a:t>
            </a:fld>
            <a:endParaRPr lang="en-US" sz="800" dirty="0">
              <a:solidFill>
                <a:schemeClr val="tx1">
                  <a:lumMod val="50000"/>
                  <a:lumOff val="50000"/>
                </a:schemeClr>
              </a:solidFill>
              <a:latin typeface="Georgia" panose="02040502050405020303" pitchFamily="18" charset="0"/>
              <a:cs typeface="Arial" charset="0"/>
            </a:endParaRPr>
          </a:p>
        </p:txBody>
      </p:sp>
      <p:sp>
        <p:nvSpPr>
          <p:cNvPr id="11" name="Title 1"/>
          <p:cNvSpPr>
            <a:spLocks noGrp="1"/>
          </p:cNvSpPr>
          <p:nvPr>
            <p:ph type="ctrTitle"/>
          </p:nvPr>
        </p:nvSpPr>
        <p:spPr>
          <a:xfrm>
            <a:off x="327872" y="691135"/>
            <a:ext cx="8689128" cy="369332"/>
          </a:xfrm>
          <a:custGeom>
            <a:avLst/>
            <a:gdLst>
              <a:gd name="T0" fmla="*/ 0 w 7772400"/>
              <a:gd name="T1" fmla="*/ 0 h 400110"/>
              <a:gd name="T2" fmla="*/ 46083567 w 7772400"/>
              <a:gd name="T3" fmla="*/ 0 h 400110"/>
              <a:gd name="T4" fmla="*/ 46083567 w 7772400"/>
              <a:gd name="T5" fmla="*/ 113534 h 400110"/>
              <a:gd name="T6" fmla="*/ 0 w 7772400"/>
              <a:gd name="T7" fmla="*/ 113534 h 400110"/>
              <a:gd name="T8" fmla="*/ 0 w 7772400"/>
              <a:gd name="T9" fmla="*/ 0 h 400110"/>
              <a:gd name="T10" fmla="*/ 0 60000 65536"/>
              <a:gd name="T11" fmla="*/ 0 60000 65536"/>
              <a:gd name="T12" fmla="*/ 0 60000 65536"/>
              <a:gd name="T13" fmla="*/ 0 60000 65536"/>
              <a:gd name="T14" fmla="*/ 0 60000 65536"/>
              <a:gd name="T15" fmla="*/ 0 w 7772400"/>
              <a:gd name="T16" fmla="*/ 0 h 400110"/>
              <a:gd name="T17" fmla="*/ 7772400 w 7772400"/>
              <a:gd name="T18" fmla="*/ 400110 h 400110"/>
            </a:gdLst>
            <a:ahLst/>
            <a:cxnLst>
              <a:cxn ang="T10">
                <a:pos x="T0" y="T1"/>
              </a:cxn>
              <a:cxn ang="T11">
                <a:pos x="T2" y="T3"/>
              </a:cxn>
              <a:cxn ang="T12">
                <a:pos x="T4" y="T5"/>
              </a:cxn>
              <a:cxn ang="T13">
                <a:pos x="T6" y="T7"/>
              </a:cxn>
              <a:cxn ang="T14">
                <a:pos x="T8" y="T9"/>
              </a:cxn>
            </a:cxnLst>
            <a:rect l="T15" t="T16" r="T17" b="T18"/>
            <a:pathLst>
              <a:path w="7772400" h="400110">
                <a:moveTo>
                  <a:pt x="0" y="0"/>
                </a:moveTo>
                <a:lnTo>
                  <a:pt x="7772400" y="0"/>
                </a:lnTo>
                <a:lnTo>
                  <a:pt x="7772400" y="400110"/>
                </a:lnTo>
                <a:lnTo>
                  <a:pt x="0" y="400110"/>
                </a:lnTo>
                <a:lnTo>
                  <a:pt x="0" y="0"/>
                </a:lnTo>
                <a:close/>
              </a:path>
            </a:pathLst>
          </a:custGeom>
        </p:spPr>
        <p:txBody>
          <a:bodyPr>
            <a:noAutofit/>
          </a:bodyPr>
          <a:lstStyle/>
          <a:p>
            <a:r>
              <a:rPr lang="en-US" dirty="0" smtClean="0">
                <a:ea typeface="MS PGothic" charset="0"/>
              </a:rPr>
              <a:t>What’s hard about resourcing? </a:t>
            </a:r>
            <a:endParaRPr lang="en-US" sz="2000" dirty="0">
              <a:ea typeface="MS PGothic" charset="0"/>
            </a:endParaRPr>
          </a:p>
        </p:txBody>
      </p:sp>
      <p:sp>
        <p:nvSpPr>
          <p:cNvPr id="12" name="Text Placeholder 18"/>
          <p:cNvSpPr txBox="1">
            <a:spLocks/>
          </p:cNvSpPr>
          <p:nvPr/>
        </p:nvSpPr>
        <p:spPr bwMode="auto">
          <a:xfrm>
            <a:off x="404808" y="6422607"/>
            <a:ext cx="7413630"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dirty="0">
                <a:latin typeface="Georgia"/>
                <a:cs typeface="Georgia"/>
              </a:rPr>
              <a:t>Source: </a:t>
            </a:r>
            <a:r>
              <a:rPr lang="en-US" sz="700" dirty="0" smtClean="0">
                <a:latin typeface="Georgia"/>
                <a:cs typeface="Georgia"/>
              </a:rPr>
              <a:t>Government Affairs Resource Benchmarking </a:t>
            </a:r>
            <a:r>
              <a:rPr lang="en-US" sz="700" dirty="0">
                <a:latin typeface="Georgia"/>
                <a:cs typeface="Georgia"/>
              </a:rPr>
              <a:t>2017; National Journal research and analysis.</a:t>
            </a:r>
          </a:p>
        </p:txBody>
      </p:sp>
      <p:sp>
        <p:nvSpPr>
          <p:cNvPr id="13" name="Text Placeholder 18"/>
          <p:cNvSpPr txBox="1">
            <a:spLocks/>
          </p:cNvSpPr>
          <p:nvPr/>
        </p:nvSpPr>
        <p:spPr bwMode="auto">
          <a:xfrm>
            <a:off x="404808" y="6432767"/>
            <a:ext cx="7413630"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spcAft>
                <a:spcPts val="600"/>
              </a:spcAft>
              <a:buNone/>
              <a:defRPr/>
            </a:pPr>
            <a:endParaRPr lang="en-US" sz="700" dirty="0">
              <a:latin typeface="Georgia"/>
              <a:cs typeface="Georgia"/>
            </a:endParaRPr>
          </a:p>
          <a:p>
            <a:pPr marL="0" indent="0">
              <a:lnSpc>
                <a:spcPct val="110000"/>
              </a:lnSpc>
              <a:spcBef>
                <a:spcPts val="0"/>
              </a:spcBef>
              <a:spcAft>
                <a:spcPts val="600"/>
              </a:spcAft>
              <a:buNone/>
              <a:defRPr/>
            </a:pPr>
            <a:r>
              <a:rPr lang="en-US" sz="700" dirty="0">
                <a:latin typeface="Georgia"/>
                <a:cs typeface="Georgia"/>
              </a:rPr>
              <a:t>© National Journal 2017</a:t>
            </a:r>
          </a:p>
        </p:txBody>
      </p:sp>
      <p:pic>
        <p:nvPicPr>
          <p:cNvPr id="14" name="Picture 13" descr="Logo-NJ-leadership_council.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5983" y="156463"/>
            <a:ext cx="2263332" cy="347386"/>
          </a:xfrm>
          <a:prstGeom prst="rect">
            <a:avLst/>
          </a:prstGeom>
        </p:spPr>
      </p:pic>
      <p:sp>
        <p:nvSpPr>
          <p:cNvPr id="15" name="Rectangle 14"/>
          <p:cNvSpPr>
            <a:spLocks noChangeArrowheads="1"/>
          </p:cNvSpPr>
          <p:nvPr/>
        </p:nvSpPr>
        <p:spPr bwMode="auto">
          <a:xfrm>
            <a:off x="327872" y="1053011"/>
            <a:ext cx="8229600" cy="246221"/>
          </a:xfrm>
          <a:prstGeom prst="rect">
            <a:avLst/>
          </a:prstGeom>
          <a:noFill/>
          <a:ln>
            <a:noFill/>
          </a:ln>
          <a:extLst/>
        </p:spPr>
        <p:txBody>
          <a:bodyPr>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buFontTx/>
              <a:buNone/>
              <a:defRPr/>
            </a:pPr>
            <a:r>
              <a:rPr lang="en-US" altLang="en-US" sz="1000" b="1" dirty="0" smtClean="0">
                <a:solidFill>
                  <a:srgbClr val="8D744B"/>
                </a:solidFill>
              </a:rPr>
              <a:t>Whether budgets are shrinking, staying flat or growing, widespread agreement that challenges exist</a:t>
            </a:r>
            <a:endParaRPr lang="en-US" altLang="en-US" sz="1000" b="1" dirty="0">
              <a:solidFill>
                <a:srgbClr val="8D744B"/>
              </a:solidFill>
            </a:endParaRPr>
          </a:p>
        </p:txBody>
      </p:sp>
      <p:sp>
        <p:nvSpPr>
          <p:cNvPr id="8" name="Rectangle 7"/>
          <p:cNvSpPr/>
          <p:nvPr/>
        </p:nvSpPr>
        <p:spPr>
          <a:xfrm>
            <a:off x="358741" y="4348563"/>
            <a:ext cx="2286000" cy="846386"/>
          </a:xfrm>
          <a:prstGeom prst="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txBody>
          <a:bodyPr wrap="square">
            <a:spAutoFit/>
          </a:bodyPr>
          <a:lstStyle/>
          <a:p>
            <a:pPr marL="0" lvl="1">
              <a:spcAft>
                <a:spcPts val="600"/>
              </a:spcAft>
            </a:pPr>
            <a:r>
              <a:rPr lang="en-US" sz="1100" dirty="0">
                <a:latin typeface="Georgia" panose="02040502050405020303" pitchFamily="18" charset="0"/>
              </a:rPr>
              <a:t>“My budget and headcount have decreased, however, the workload has not.”</a:t>
            </a:r>
          </a:p>
          <a:p>
            <a:pPr marL="0" lvl="1" algn="r">
              <a:spcAft>
                <a:spcPts val="600"/>
              </a:spcAft>
            </a:pPr>
            <a:r>
              <a:rPr lang="en-US" sz="1100" i="1" dirty="0" smtClean="0">
                <a:latin typeface="Georgia" panose="02040502050405020303" pitchFamily="18" charset="0"/>
              </a:rPr>
              <a:t>—VP, Federal Affairs</a:t>
            </a:r>
          </a:p>
        </p:txBody>
      </p:sp>
      <p:sp>
        <p:nvSpPr>
          <p:cNvPr id="10" name="Rectangle 9"/>
          <p:cNvSpPr/>
          <p:nvPr/>
        </p:nvSpPr>
        <p:spPr>
          <a:xfrm>
            <a:off x="6066629" y="2959358"/>
            <a:ext cx="2743200" cy="846386"/>
          </a:xfrm>
          <a:prstGeom prst="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txBody>
          <a:bodyPr wrap="square">
            <a:spAutoFit/>
          </a:bodyPr>
          <a:lstStyle/>
          <a:p>
            <a:pPr marL="0" lvl="1">
              <a:spcAft>
                <a:spcPts val="600"/>
              </a:spcAft>
            </a:pPr>
            <a:r>
              <a:rPr lang="en-US" sz="1100" dirty="0" smtClean="0">
                <a:latin typeface="Georgia" panose="02040502050405020303" pitchFamily="18" charset="0"/>
              </a:rPr>
              <a:t>“[We haven’t seen the] </a:t>
            </a:r>
            <a:r>
              <a:rPr lang="en-US" sz="1100" dirty="0">
                <a:latin typeface="Georgia" panose="02040502050405020303" pitchFamily="18" charset="0"/>
              </a:rPr>
              <a:t>legislative action </a:t>
            </a:r>
            <a:r>
              <a:rPr lang="en-US" sz="1100" dirty="0" smtClean="0">
                <a:latin typeface="Georgia" panose="02040502050405020303" pitchFamily="18" charset="0"/>
              </a:rPr>
              <a:t>we expected—we </a:t>
            </a:r>
            <a:r>
              <a:rPr lang="en-US" sz="1100" dirty="0">
                <a:latin typeface="Georgia" panose="02040502050405020303" pitchFamily="18" charset="0"/>
              </a:rPr>
              <a:t>staffed up and prepared for a game that has not begun.”</a:t>
            </a:r>
          </a:p>
          <a:p>
            <a:pPr marL="0" lvl="1" algn="r">
              <a:spcAft>
                <a:spcPts val="600"/>
              </a:spcAft>
            </a:pPr>
            <a:r>
              <a:rPr lang="en-US" sz="1100" i="1" dirty="0" smtClean="0">
                <a:latin typeface="Georgia" panose="02040502050405020303" pitchFamily="18" charset="0"/>
              </a:rPr>
              <a:t>—President, Corporation</a:t>
            </a:r>
          </a:p>
        </p:txBody>
      </p:sp>
      <p:sp>
        <p:nvSpPr>
          <p:cNvPr id="21" name="Rectangle 20"/>
          <p:cNvSpPr/>
          <p:nvPr/>
        </p:nvSpPr>
        <p:spPr>
          <a:xfrm>
            <a:off x="358741" y="2959358"/>
            <a:ext cx="2286000" cy="846386"/>
          </a:xfrm>
          <a:prstGeom prst="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txBody>
          <a:bodyPr wrap="square">
            <a:spAutoFit/>
          </a:bodyPr>
          <a:lstStyle/>
          <a:p>
            <a:pPr marL="0" lvl="1">
              <a:spcAft>
                <a:spcPts val="600"/>
              </a:spcAft>
            </a:pPr>
            <a:r>
              <a:rPr lang="en-US" sz="1100" dirty="0" smtClean="0">
                <a:latin typeface="Georgia" panose="02040502050405020303" pitchFamily="18" charset="0"/>
              </a:rPr>
              <a:t>“[Our] challenge </a:t>
            </a:r>
            <a:r>
              <a:rPr lang="en-US" sz="1100" dirty="0">
                <a:latin typeface="Georgia" panose="02040502050405020303" pitchFamily="18" charset="0"/>
              </a:rPr>
              <a:t>will be how to prepare for the future and add value with a smaller budget.”</a:t>
            </a:r>
          </a:p>
          <a:p>
            <a:pPr marL="0" lvl="1" algn="r">
              <a:spcAft>
                <a:spcPts val="600"/>
              </a:spcAft>
            </a:pPr>
            <a:r>
              <a:rPr lang="en-US" sz="1100" i="1" dirty="0" smtClean="0">
                <a:latin typeface="Georgia" panose="02040502050405020303" pitchFamily="18" charset="0"/>
              </a:rPr>
              <a:t>—Vice President, Americas</a:t>
            </a:r>
          </a:p>
        </p:txBody>
      </p:sp>
      <p:sp>
        <p:nvSpPr>
          <p:cNvPr id="22" name="Rectangle 21"/>
          <p:cNvSpPr/>
          <p:nvPr/>
        </p:nvSpPr>
        <p:spPr>
          <a:xfrm>
            <a:off x="6066629" y="4348563"/>
            <a:ext cx="2743200" cy="1015663"/>
          </a:xfrm>
          <a:prstGeom prst="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txBody>
          <a:bodyPr wrap="square">
            <a:spAutoFit/>
          </a:bodyPr>
          <a:lstStyle/>
          <a:p>
            <a:pPr marL="0" lvl="1">
              <a:spcAft>
                <a:spcPts val="600"/>
              </a:spcAft>
            </a:pPr>
            <a:r>
              <a:rPr lang="en-US" sz="1100" dirty="0" smtClean="0">
                <a:latin typeface="Georgia" panose="02040502050405020303" pitchFamily="18" charset="0"/>
              </a:rPr>
              <a:t>“I'm </a:t>
            </a:r>
            <a:r>
              <a:rPr lang="en-US" sz="1100" dirty="0">
                <a:latin typeface="Georgia" panose="02040502050405020303" pitchFamily="18" charset="0"/>
              </a:rPr>
              <a:t>adding </a:t>
            </a:r>
            <a:r>
              <a:rPr lang="en-US" sz="1100" dirty="0" smtClean="0">
                <a:latin typeface="Georgia" panose="02040502050405020303" pitchFamily="18" charset="0"/>
              </a:rPr>
              <a:t>headcount… eliminating outside </a:t>
            </a:r>
            <a:r>
              <a:rPr lang="en-US" sz="1100" dirty="0">
                <a:latin typeface="Georgia" panose="02040502050405020303" pitchFamily="18" charset="0"/>
              </a:rPr>
              <a:t>lobbying firms and many </a:t>
            </a:r>
            <a:r>
              <a:rPr lang="en-US" sz="1100" dirty="0" smtClean="0">
                <a:latin typeface="Georgia" panose="02040502050405020303" pitchFamily="18" charset="0"/>
              </a:rPr>
              <a:t>associations, [looking] </a:t>
            </a:r>
            <a:r>
              <a:rPr lang="en-US" sz="1100" dirty="0">
                <a:latin typeface="Georgia" panose="02040502050405020303" pitchFamily="18" charset="0"/>
              </a:rPr>
              <a:t>to build internal energy and capabilities</a:t>
            </a:r>
            <a:r>
              <a:rPr lang="en-US" sz="1100" dirty="0" smtClean="0">
                <a:latin typeface="Georgia" panose="02040502050405020303" pitchFamily="18" charset="0"/>
              </a:rPr>
              <a:t>.”</a:t>
            </a:r>
            <a:endParaRPr lang="en-US" sz="1100" dirty="0">
              <a:latin typeface="Georgia" panose="02040502050405020303" pitchFamily="18" charset="0"/>
            </a:endParaRPr>
          </a:p>
          <a:p>
            <a:pPr marL="0" lvl="1" algn="r">
              <a:spcAft>
                <a:spcPts val="600"/>
              </a:spcAft>
            </a:pPr>
            <a:r>
              <a:rPr lang="en-US" sz="1100" i="1" dirty="0" smtClean="0">
                <a:latin typeface="Georgia" panose="02040502050405020303" pitchFamily="18" charset="0"/>
              </a:rPr>
              <a:t>—SVP, External Affairs</a:t>
            </a:r>
          </a:p>
        </p:txBody>
      </p:sp>
      <p:sp>
        <p:nvSpPr>
          <p:cNvPr id="7" name="TextBox 6"/>
          <p:cNvSpPr txBox="1"/>
          <p:nvPr/>
        </p:nvSpPr>
        <p:spPr>
          <a:xfrm>
            <a:off x="412340" y="1904414"/>
            <a:ext cx="2178802" cy="276999"/>
          </a:xfrm>
          <a:prstGeom prst="rect">
            <a:avLst/>
          </a:prstGeom>
          <a:noFill/>
        </p:spPr>
        <p:txBody>
          <a:bodyPr wrap="none" rtlCol="0">
            <a:spAutoFit/>
          </a:bodyPr>
          <a:lstStyle/>
          <a:p>
            <a:r>
              <a:rPr lang="en-US" sz="1200" b="1" i="1" dirty="0" smtClean="0">
                <a:latin typeface="Verdana" panose="020B0604030504040204" pitchFamily="34" charset="0"/>
              </a:rPr>
              <a:t>Doing more with less…</a:t>
            </a:r>
            <a:endParaRPr lang="en-US" sz="1200" b="1" i="1" dirty="0">
              <a:latin typeface="Verdana" panose="020B0604030504040204" pitchFamily="34" charset="0"/>
            </a:endParaRPr>
          </a:p>
        </p:txBody>
      </p:sp>
      <p:sp>
        <p:nvSpPr>
          <p:cNvPr id="9" name="Rectangle 8"/>
          <p:cNvSpPr/>
          <p:nvPr/>
        </p:nvSpPr>
        <p:spPr>
          <a:xfrm>
            <a:off x="3305682" y="2959358"/>
            <a:ext cx="2286000" cy="846386"/>
          </a:xfrm>
          <a:prstGeom prst="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txBody>
          <a:bodyPr wrap="square">
            <a:spAutoFit/>
          </a:bodyPr>
          <a:lstStyle/>
          <a:p>
            <a:pPr marL="0" lvl="1">
              <a:spcAft>
                <a:spcPts val="600"/>
              </a:spcAft>
            </a:pPr>
            <a:r>
              <a:rPr lang="en-US" sz="1100" dirty="0">
                <a:latin typeface="Georgia" panose="02040502050405020303" pitchFamily="18" charset="0"/>
              </a:rPr>
              <a:t>“With a flat budget, we are constantly reprioritizing.”</a:t>
            </a:r>
          </a:p>
          <a:p>
            <a:pPr marL="0" lvl="1" algn="r">
              <a:spcAft>
                <a:spcPts val="600"/>
              </a:spcAft>
            </a:pPr>
            <a:r>
              <a:rPr lang="en-US" sz="1100" i="1" dirty="0" smtClean="0">
                <a:latin typeface="Georgia" panose="02040502050405020303" pitchFamily="18" charset="0"/>
              </a:rPr>
              <a:t>—Senior Vice President </a:t>
            </a:r>
            <a:br>
              <a:rPr lang="en-US" sz="1100" i="1" dirty="0" smtClean="0">
                <a:latin typeface="Georgia" panose="02040502050405020303" pitchFamily="18" charset="0"/>
              </a:rPr>
            </a:br>
            <a:r>
              <a:rPr lang="en-US" sz="1100" i="1" dirty="0" smtClean="0">
                <a:latin typeface="Georgia" panose="02040502050405020303" pitchFamily="18" charset="0"/>
              </a:rPr>
              <a:t>Industry Relations</a:t>
            </a:r>
          </a:p>
        </p:txBody>
      </p:sp>
      <p:sp>
        <p:nvSpPr>
          <p:cNvPr id="20" name="Rectangle 19"/>
          <p:cNvSpPr/>
          <p:nvPr/>
        </p:nvSpPr>
        <p:spPr>
          <a:xfrm>
            <a:off x="3305682" y="4348563"/>
            <a:ext cx="2286000" cy="1015663"/>
          </a:xfrm>
          <a:prstGeom prst="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txBody>
          <a:bodyPr wrap="square">
            <a:spAutoFit/>
          </a:bodyPr>
          <a:lstStyle/>
          <a:p>
            <a:pPr marL="0" lvl="1">
              <a:spcAft>
                <a:spcPts val="600"/>
              </a:spcAft>
            </a:pPr>
            <a:r>
              <a:rPr lang="en-US" sz="1100" dirty="0" smtClean="0">
                <a:latin typeface="Georgia" panose="02040502050405020303" pitchFamily="18" charset="0"/>
              </a:rPr>
              <a:t>“Organizational </a:t>
            </a:r>
            <a:r>
              <a:rPr lang="en-US" sz="1100" dirty="0">
                <a:latin typeface="Georgia" panose="02040502050405020303" pitchFamily="18" charset="0"/>
              </a:rPr>
              <a:t>budget </a:t>
            </a:r>
            <a:r>
              <a:rPr lang="en-US" sz="1100" dirty="0" smtClean="0">
                <a:latin typeface="Georgia" panose="02040502050405020303" pitchFamily="18" charset="0"/>
              </a:rPr>
              <a:t>restraints </a:t>
            </a:r>
            <a:r>
              <a:rPr lang="en-US" sz="1100" dirty="0">
                <a:latin typeface="Georgia" panose="02040502050405020303" pitchFamily="18" charset="0"/>
              </a:rPr>
              <a:t>limit </a:t>
            </a:r>
            <a:r>
              <a:rPr lang="en-US" sz="1100" dirty="0" smtClean="0">
                <a:latin typeface="Georgia" panose="02040502050405020303" pitchFamily="18" charset="0"/>
              </a:rPr>
              <a:t>our ability to invest in </a:t>
            </a:r>
            <a:r>
              <a:rPr lang="en-US" sz="1100" dirty="0">
                <a:latin typeface="Georgia" panose="02040502050405020303" pitchFamily="18" charset="0"/>
              </a:rPr>
              <a:t>new initiatives.”</a:t>
            </a:r>
          </a:p>
          <a:p>
            <a:pPr marL="0" lvl="1" algn="r">
              <a:spcAft>
                <a:spcPts val="600"/>
              </a:spcAft>
            </a:pPr>
            <a:r>
              <a:rPr lang="en-US" sz="1100" i="1" dirty="0">
                <a:latin typeface="Georgia" panose="02040502050405020303" pitchFamily="18" charset="0"/>
              </a:rPr>
              <a:t>—Senior Vice President Government </a:t>
            </a:r>
            <a:r>
              <a:rPr lang="en-US" sz="1100" i="1" dirty="0" smtClean="0">
                <a:latin typeface="Georgia" panose="02040502050405020303" pitchFamily="18" charset="0"/>
              </a:rPr>
              <a:t>Relations</a:t>
            </a:r>
          </a:p>
        </p:txBody>
      </p:sp>
      <p:sp>
        <p:nvSpPr>
          <p:cNvPr id="23" name="TextBox 22"/>
          <p:cNvSpPr txBox="1"/>
          <p:nvPr/>
        </p:nvSpPr>
        <p:spPr>
          <a:xfrm>
            <a:off x="2944905" y="1904414"/>
            <a:ext cx="3007555" cy="276999"/>
          </a:xfrm>
          <a:prstGeom prst="rect">
            <a:avLst/>
          </a:prstGeom>
          <a:noFill/>
        </p:spPr>
        <p:txBody>
          <a:bodyPr wrap="none" rtlCol="0">
            <a:spAutoFit/>
          </a:bodyPr>
          <a:lstStyle/>
          <a:p>
            <a:r>
              <a:rPr lang="en-US" sz="1200" b="1" i="1" dirty="0" smtClean="0">
                <a:latin typeface="Verdana" panose="020B0604030504040204" pitchFamily="34" charset="0"/>
              </a:rPr>
              <a:t>…recalibrating spending levels…</a:t>
            </a:r>
            <a:endParaRPr lang="en-US" sz="1200" b="1" i="1" dirty="0">
              <a:latin typeface="Verdana" panose="020B0604030504040204" pitchFamily="34" charset="0"/>
            </a:endParaRPr>
          </a:p>
        </p:txBody>
      </p:sp>
      <p:sp>
        <p:nvSpPr>
          <p:cNvPr id="24" name="TextBox 23"/>
          <p:cNvSpPr txBox="1"/>
          <p:nvPr/>
        </p:nvSpPr>
        <p:spPr>
          <a:xfrm>
            <a:off x="6338409" y="1904414"/>
            <a:ext cx="2199641" cy="276999"/>
          </a:xfrm>
          <a:prstGeom prst="rect">
            <a:avLst/>
          </a:prstGeom>
          <a:noFill/>
        </p:spPr>
        <p:txBody>
          <a:bodyPr wrap="none" rtlCol="0">
            <a:spAutoFit/>
          </a:bodyPr>
          <a:lstStyle/>
          <a:p>
            <a:r>
              <a:rPr lang="en-US" sz="1200" b="1" i="1" dirty="0" smtClean="0">
                <a:latin typeface="Verdana" panose="020B0604030504040204" pitchFamily="34" charset="0"/>
              </a:rPr>
              <a:t>…ensuring productivity</a:t>
            </a:r>
            <a:endParaRPr lang="en-US" sz="1200" b="1" i="1" dirty="0">
              <a:latin typeface="Verdana" panose="020B0604030504040204" pitchFamily="34" charset="0"/>
            </a:endParaRPr>
          </a:p>
        </p:txBody>
      </p:sp>
      <p:pic>
        <p:nvPicPr>
          <p:cNvPr id="1028" name="Picture 4" descr="https://d30y9cdsu7xlg0.cloudfront.net/png/1205972-200.png"/>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20082" y="221897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d30y9cdsu7xlg0.cloudfront.net/png/389565-200.png"/>
          <p:cNvPicPr>
            <a:picLocks noChangeAspect="1" noChangeArrowheads="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73141" y="221897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8" descr="https://d30y9cdsu7xlg0.cloudfront.net/png/389565-200.png"/>
          <p:cNvPicPr>
            <a:picLocks noChangeAspect="1" noChangeArrowheads="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V="1">
            <a:off x="7209629" y="2218970"/>
            <a:ext cx="457200" cy="457200"/>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226272" y="245329"/>
            <a:ext cx="5008267" cy="138499"/>
          </a:xfrm>
          <a:prstGeom prst="rect">
            <a:avLst/>
          </a:prstGeom>
          <a:noFill/>
        </p:spPr>
        <p:txBody>
          <a:bodyPr wrap="square" bIns="0" rtlCol="0" anchor="b" anchorCtr="0">
            <a:spAutoFit/>
          </a:bodyPr>
          <a:lstStyle>
            <a:defPPr>
              <a:defRPr lang="en-US"/>
            </a:defPPr>
            <a:lvl1pPr>
              <a:defRPr sz="600" b="1" cap="all">
                <a:solidFill>
                  <a:srgbClr val="595959"/>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Resource benchmarking webinar</a:t>
            </a:r>
            <a:endParaRPr lang="en-US" dirty="0"/>
          </a:p>
        </p:txBody>
      </p:sp>
    </p:spTree>
    <p:extLst>
      <p:ext uri="{BB962C8B-B14F-4D97-AF65-F5344CB8AC3E}">
        <p14:creationId xmlns:p14="http://schemas.microsoft.com/office/powerpoint/2010/main" val="39539389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763000" y="6581775"/>
            <a:ext cx="235962" cy="215444"/>
          </a:xfrm>
          <a:prstGeom prst="rect">
            <a:avLst/>
          </a:prstGeom>
          <a:noFill/>
        </p:spPr>
        <p:txBody>
          <a:bodyPr wrap="none">
            <a:spAutoFit/>
          </a:bodyPr>
          <a:lstStyle/>
          <a:p>
            <a:pPr>
              <a:defRPr/>
            </a:pPr>
            <a:fld id="{CDD1FD3D-EC92-964C-83BE-0FE51D50B3C5}" type="slidenum">
              <a:rPr lang="en-US" sz="800">
                <a:solidFill>
                  <a:schemeClr val="tx1">
                    <a:lumMod val="50000"/>
                    <a:lumOff val="50000"/>
                  </a:schemeClr>
                </a:solidFill>
                <a:latin typeface="Georgia" panose="02040502050405020303" pitchFamily="18" charset="0"/>
                <a:cs typeface="Arial" charset="0"/>
              </a:rPr>
              <a:pPr>
                <a:defRPr/>
              </a:pPr>
              <a:t>8</a:t>
            </a:fld>
            <a:endParaRPr lang="en-US" sz="800" dirty="0">
              <a:solidFill>
                <a:schemeClr val="tx1">
                  <a:lumMod val="50000"/>
                  <a:lumOff val="50000"/>
                </a:schemeClr>
              </a:solidFill>
              <a:latin typeface="Georgia" panose="02040502050405020303" pitchFamily="18" charset="0"/>
              <a:cs typeface="Arial" charset="0"/>
            </a:endParaRPr>
          </a:p>
        </p:txBody>
      </p:sp>
      <p:graphicFrame>
        <p:nvGraphicFramePr>
          <p:cNvPr id="5" name="Chart 4"/>
          <p:cNvGraphicFramePr/>
          <p:nvPr>
            <p:extLst>
              <p:ext uri="{D42A27DB-BD31-4B8C-83A1-F6EECF244321}">
                <p14:modId xmlns:p14="http://schemas.microsoft.com/office/powerpoint/2010/main" val="3663464732"/>
              </p:ext>
            </p:extLst>
          </p:nvPr>
        </p:nvGraphicFramePr>
        <p:xfrm>
          <a:off x="228600" y="1567863"/>
          <a:ext cx="4114800" cy="4114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0" name="Chart 19"/>
          <p:cNvGraphicFramePr/>
          <p:nvPr>
            <p:extLst>
              <p:ext uri="{D42A27DB-BD31-4B8C-83A1-F6EECF244321}">
                <p14:modId xmlns:p14="http://schemas.microsoft.com/office/powerpoint/2010/main" val="3977782877"/>
              </p:ext>
            </p:extLst>
          </p:nvPr>
        </p:nvGraphicFramePr>
        <p:xfrm>
          <a:off x="4800600" y="1567863"/>
          <a:ext cx="41148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itle 1"/>
          <p:cNvSpPr>
            <a:spLocks noGrp="1"/>
          </p:cNvSpPr>
          <p:nvPr>
            <p:ph type="ctrTitle"/>
          </p:nvPr>
        </p:nvSpPr>
        <p:spPr>
          <a:xfrm>
            <a:off x="327872" y="691135"/>
            <a:ext cx="8689128" cy="369332"/>
          </a:xfrm>
          <a:custGeom>
            <a:avLst/>
            <a:gdLst>
              <a:gd name="T0" fmla="*/ 0 w 7772400"/>
              <a:gd name="T1" fmla="*/ 0 h 400110"/>
              <a:gd name="T2" fmla="*/ 46083567 w 7772400"/>
              <a:gd name="T3" fmla="*/ 0 h 400110"/>
              <a:gd name="T4" fmla="*/ 46083567 w 7772400"/>
              <a:gd name="T5" fmla="*/ 113534 h 400110"/>
              <a:gd name="T6" fmla="*/ 0 w 7772400"/>
              <a:gd name="T7" fmla="*/ 113534 h 400110"/>
              <a:gd name="T8" fmla="*/ 0 w 7772400"/>
              <a:gd name="T9" fmla="*/ 0 h 400110"/>
              <a:gd name="T10" fmla="*/ 0 60000 65536"/>
              <a:gd name="T11" fmla="*/ 0 60000 65536"/>
              <a:gd name="T12" fmla="*/ 0 60000 65536"/>
              <a:gd name="T13" fmla="*/ 0 60000 65536"/>
              <a:gd name="T14" fmla="*/ 0 60000 65536"/>
              <a:gd name="T15" fmla="*/ 0 w 7772400"/>
              <a:gd name="T16" fmla="*/ 0 h 400110"/>
              <a:gd name="T17" fmla="*/ 7772400 w 7772400"/>
              <a:gd name="T18" fmla="*/ 400110 h 400110"/>
            </a:gdLst>
            <a:ahLst/>
            <a:cxnLst>
              <a:cxn ang="T10">
                <a:pos x="T0" y="T1"/>
              </a:cxn>
              <a:cxn ang="T11">
                <a:pos x="T2" y="T3"/>
              </a:cxn>
              <a:cxn ang="T12">
                <a:pos x="T4" y="T5"/>
              </a:cxn>
              <a:cxn ang="T13">
                <a:pos x="T6" y="T7"/>
              </a:cxn>
              <a:cxn ang="T14">
                <a:pos x="T8" y="T9"/>
              </a:cxn>
            </a:cxnLst>
            <a:rect l="T15" t="T16" r="T17" b="T18"/>
            <a:pathLst>
              <a:path w="7772400" h="400110">
                <a:moveTo>
                  <a:pt x="0" y="0"/>
                </a:moveTo>
                <a:lnTo>
                  <a:pt x="7772400" y="0"/>
                </a:lnTo>
                <a:lnTo>
                  <a:pt x="7772400" y="400110"/>
                </a:lnTo>
                <a:lnTo>
                  <a:pt x="0" y="400110"/>
                </a:lnTo>
                <a:lnTo>
                  <a:pt x="0" y="0"/>
                </a:lnTo>
                <a:close/>
              </a:path>
            </a:pathLst>
          </a:custGeom>
        </p:spPr>
        <p:txBody>
          <a:bodyPr>
            <a:noAutofit/>
          </a:bodyPr>
          <a:lstStyle/>
          <a:p>
            <a:r>
              <a:rPr lang="en-US" dirty="0" smtClean="0">
                <a:ea typeface="MS PGothic" charset="0"/>
              </a:rPr>
              <a:t>Finding wide variation in budgets</a:t>
            </a:r>
            <a:endParaRPr lang="en-US" sz="2000" dirty="0">
              <a:ea typeface="MS PGothic" charset="0"/>
            </a:endParaRPr>
          </a:p>
        </p:txBody>
      </p:sp>
      <p:sp>
        <p:nvSpPr>
          <p:cNvPr id="12" name="Text Placeholder 18"/>
          <p:cNvSpPr txBox="1">
            <a:spLocks/>
          </p:cNvSpPr>
          <p:nvPr/>
        </p:nvSpPr>
        <p:spPr bwMode="auto">
          <a:xfrm>
            <a:off x="404808" y="6422607"/>
            <a:ext cx="7413630"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dirty="0">
                <a:latin typeface="Georgia"/>
                <a:cs typeface="Georgia"/>
              </a:rPr>
              <a:t>Source: </a:t>
            </a:r>
            <a:r>
              <a:rPr lang="en-US" sz="700" dirty="0" smtClean="0">
                <a:latin typeface="Georgia"/>
                <a:cs typeface="Georgia"/>
              </a:rPr>
              <a:t>Government Affairs Resource Benchmarking </a:t>
            </a:r>
            <a:r>
              <a:rPr lang="en-US" sz="700" dirty="0">
                <a:latin typeface="Georgia"/>
                <a:cs typeface="Georgia"/>
              </a:rPr>
              <a:t>2017; National Journal research and analysis.</a:t>
            </a:r>
          </a:p>
        </p:txBody>
      </p:sp>
      <p:sp>
        <p:nvSpPr>
          <p:cNvPr id="13" name="Text Placeholder 18"/>
          <p:cNvSpPr txBox="1">
            <a:spLocks/>
          </p:cNvSpPr>
          <p:nvPr/>
        </p:nvSpPr>
        <p:spPr bwMode="auto">
          <a:xfrm>
            <a:off x="404808" y="6432767"/>
            <a:ext cx="7413630"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spcAft>
                <a:spcPts val="600"/>
              </a:spcAft>
              <a:buNone/>
              <a:defRPr/>
            </a:pPr>
            <a:endParaRPr lang="en-US" sz="700" dirty="0">
              <a:latin typeface="Georgia"/>
              <a:cs typeface="Georgia"/>
            </a:endParaRPr>
          </a:p>
          <a:p>
            <a:pPr marL="0" indent="0">
              <a:lnSpc>
                <a:spcPct val="110000"/>
              </a:lnSpc>
              <a:spcBef>
                <a:spcPts val="0"/>
              </a:spcBef>
              <a:spcAft>
                <a:spcPts val="600"/>
              </a:spcAft>
              <a:buNone/>
              <a:defRPr/>
            </a:pPr>
            <a:r>
              <a:rPr lang="en-US" sz="700" dirty="0">
                <a:latin typeface="Georgia"/>
                <a:cs typeface="Georgia"/>
              </a:rPr>
              <a:t>© National Journal 2017</a:t>
            </a:r>
          </a:p>
        </p:txBody>
      </p:sp>
      <p:pic>
        <p:nvPicPr>
          <p:cNvPr id="14" name="Picture 13" descr="Logo-NJ-leadership_council.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35983" y="156463"/>
            <a:ext cx="2263332" cy="347386"/>
          </a:xfrm>
          <a:prstGeom prst="rect">
            <a:avLst/>
          </a:prstGeom>
        </p:spPr>
      </p:pic>
      <p:sp>
        <p:nvSpPr>
          <p:cNvPr id="15" name="Rectangle 14"/>
          <p:cNvSpPr>
            <a:spLocks noChangeArrowheads="1"/>
          </p:cNvSpPr>
          <p:nvPr/>
        </p:nvSpPr>
        <p:spPr bwMode="auto">
          <a:xfrm>
            <a:off x="327872" y="1053011"/>
            <a:ext cx="8229600" cy="246221"/>
          </a:xfrm>
          <a:prstGeom prst="rect">
            <a:avLst/>
          </a:prstGeom>
          <a:noFill/>
          <a:ln>
            <a:noFill/>
          </a:ln>
          <a:extLst/>
        </p:spPr>
        <p:txBody>
          <a:bodyPr>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buFontTx/>
              <a:buNone/>
              <a:defRPr/>
            </a:pPr>
            <a:r>
              <a:rPr lang="en-US" altLang="en-US" sz="1000" b="1" dirty="0" smtClean="0">
                <a:solidFill>
                  <a:srgbClr val="8D744B"/>
                </a:solidFill>
              </a:rPr>
              <a:t>Corporations “outspending” associations by a factor of 2x</a:t>
            </a:r>
            <a:endParaRPr lang="en-US" altLang="en-US" sz="1000" b="1" dirty="0">
              <a:solidFill>
                <a:srgbClr val="8D744B"/>
              </a:solidFill>
            </a:endParaRPr>
          </a:p>
        </p:txBody>
      </p:sp>
      <p:sp>
        <p:nvSpPr>
          <p:cNvPr id="16" name="TextBox 15"/>
          <p:cNvSpPr txBox="1"/>
          <p:nvPr/>
        </p:nvSpPr>
        <p:spPr>
          <a:xfrm>
            <a:off x="226272" y="245329"/>
            <a:ext cx="5008267" cy="138499"/>
          </a:xfrm>
          <a:prstGeom prst="rect">
            <a:avLst/>
          </a:prstGeom>
          <a:noFill/>
        </p:spPr>
        <p:txBody>
          <a:bodyPr wrap="square" bIns="0" rtlCol="0" anchor="b" anchorCtr="0">
            <a:spAutoFit/>
          </a:bodyPr>
          <a:lstStyle>
            <a:defPPr>
              <a:defRPr lang="en-US"/>
            </a:defPPr>
            <a:lvl1pPr>
              <a:defRPr sz="600" b="1" cap="all">
                <a:solidFill>
                  <a:srgbClr val="595959"/>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Resource benchmarking webinar</a:t>
            </a:r>
            <a:endParaRPr lang="en-US" dirty="0"/>
          </a:p>
        </p:txBody>
      </p:sp>
    </p:spTree>
    <p:extLst>
      <p:ext uri="{BB962C8B-B14F-4D97-AF65-F5344CB8AC3E}">
        <p14:creationId xmlns:p14="http://schemas.microsoft.com/office/powerpoint/2010/main" val="24299168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763000" y="6581775"/>
            <a:ext cx="245580" cy="215444"/>
          </a:xfrm>
          <a:prstGeom prst="rect">
            <a:avLst/>
          </a:prstGeom>
          <a:noFill/>
        </p:spPr>
        <p:txBody>
          <a:bodyPr wrap="none">
            <a:spAutoFit/>
          </a:bodyPr>
          <a:lstStyle/>
          <a:p>
            <a:pPr>
              <a:defRPr/>
            </a:pPr>
            <a:fld id="{CDD1FD3D-EC92-964C-83BE-0FE51D50B3C5}" type="slidenum">
              <a:rPr lang="en-US" sz="800">
                <a:solidFill>
                  <a:schemeClr val="tx1">
                    <a:lumMod val="50000"/>
                    <a:lumOff val="50000"/>
                  </a:schemeClr>
                </a:solidFill>
                <a:latin typeface="Georgia" panose="02040502050405020303" pitchFamily="18" charset="0"/>
                <a:cs typeface="Arial" charset="0"/>
              </a:rPr>
              <a:pPr>
                <a:defRPr/>
              </a:pPr>
              <a:t>9</a:t>
            </a:fld>
            <a:endParaRPr lang="en-US" sz="800" dirty="0">
              <a:solidFill>
                <a:schemeClr val="tx1">
                  <a:lumMod val="50000"/>
                  <a:lumOff val="50000"/>
                </a:schemeClr>
              </a:solidFill>
              <a:latin typeface="Georgia" panose="02040502050405020303" pitchFamily="18" charset="0"/>
              <a:cs typeface="Arial" charset="0"/>
            </a:endParaRPr>
          </a:p>
        </p:txBody>
      </p:sp>
      <p:sp>
        <p:nvSpPr>
          <p:cNvPr id="10" name="Footer Placeholder 3"/>
          <p:cNvSpPr txBox="1">
            <a:spLocks/>
          </p:cNvSpPr>
          <p:nvPr/>
        </p:nvSpPr>
        <p:spPr bwMode="auto">
          <a:xfrm>
            <a:off x="227012" y="6098694"/>
            <a:ext cx="7297737" cy="24622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defPPr>
              <a:defRPr lang="en-US"/>
            </a:defPPr>
            <a:lvl1pPr algn="l" rtl="0" eaLnBrk="0" fontAlgn="base" hangingPunct="0">
              <a:spcBef>
                <a:spcPct val="0"/>
              </a:spcBef>
              <a:spcAft>
                <a:spcPct val="0"/>
              </a:spcAft>
              <a:defRPr sz="2400" i="1" kern="1200">
                <a:solidFill>
                  <a:schemeClr val="tx1"/>
                </a:solidFill>
                <a:latin typeface="Gill Sans MT" charset="0"/>
                <a:ea typeface="ＭＳ Ｐゴシック" charset="0"/>
                <a:cs typeface="ＭＳ Ｐゴシック" charset="0"/>
              </a:defRPr>
            </a:lvl1pPr>
            <a:lvl2pPr marL="742950" indent="-285750" algn="l" rtl="0" eaLnBrk="0" fontAlgn="base" hangingPunct="0">
              <a:spcBef>
                <a:spcPct val="0"/>
              </a:spcBef>
              <a:spcAft>
                <a:spcPct val="0"/>
              </a:spcAft>
              <a:defRPr sz="2400" kern="1200">
                <a:solidFill>
                  <a:schemeClr val="tx1"/>
                </a:solidFill>
                <a:latin typeface="Gill Sans MT" charset="0"/>
                <a:ea typeface="ＭＳ Ｐゴシック" charset="0"/>
                <a:cs typeface="ＭＳ Ｐゴシック" charset="0"/>
              </a:defRPr>
            </a:lvl2pPr>
            <a:lvl3pPr marL="1143000" indent="-228600" algn="l" rtl="0" eaLnBrk="0" fontAlgn="base" hangingPunct="0">
              <a:spcBef>
                <a:spcPct val="0"/>
              </a:spcBef>
              <a:spcAft>
                <a:spcPct val="0"/>
              </a:spcAft>
              <a:defRPr sz="2400" kern="1200">
                <a:solidFill>
                  <a:schemeClr val="tx1"/>
                </a:solidFill>
                <a:latin typeface="Gill Sans MT" charset="0"/>
                <a:ea typeface="ＭＳ Ｐゴシック" charset="0"/>
                <a:cs typeface="ＭＳ Ｐゴシック" charset="0"/>
              </a:defRPr>
            </a:lvl3pPr>
            <a:lvl4pPr marL="1600200" indent="-228600" algn="l" rtl="0" eaLnBrk="0" fontAlgn="base" hangingPunct="0">
              <a:spcBef>
                <a:spcPct val="0"/>
              </a:spcBef>
              <a:spcAft>
                <a:spcPct val="0"/>
              </a:spcAft>
              <a:defRPr sz="2400" kern="1200">
                <a:solidFill>
                  <a:schemeClr val="tx1"/>
                </a:solidFill>
                <a:latin typeface="Gill Sans MT" charset="0"/>
                <a:ea typeface="ＭＳ Ｐゴシック" charset="0"/>
                <a:cs typeface="ＭＳ Ｐゴシック" charset="0"/>
              </a:defRPr>
            </a:lvl4pPr>
            <a:lvl5pPr marL="2057400" indent="-228600" algn="l" rtl="0" eaLnBrk="0" fontAlgn="base" hangingPunct="0">
              <a:spcBef>
                <a:spcPct val="0"/>
              </a:spcBef>
              <a:spcAft>
                <a:spcPct val="0"/>
              </a:spcAft>
              <a:defRPr sz="2400" kern="1200">
                <a:solidFill>
                  <a:schemeClr val="tx1"/>
                </a:solidFill>
                <a:latin typeface="Gill Sans MT" charset="0"/>
                <a:ea typeface="ＭＳ Ｐゴシック" charset="0"/>
                <a:cs typeface="ＭＳ Ｐゴシック" charset="0"/>
              </a:defRPr>
            </a:lvl5pPr>
            <a:lvl6pPr marL="2514600" indent="-228600" algn="l" defTabSz="457200" rtl="0" eaLnBrk="0" fontAlgn="base" latinLnBrk="0" hangingPunct="0">
              <a:spcBef>
                <a:spcPct val="0"/>
              </a:spcBef>
              <a:spcAft>
                <a:spcPct val="0"/>
              </a:spcAft>
              <a:defRPr sz="2400" kern="1200">
                <a:solidFill>
                  <a:schemeClr val="tx1"/>
                </a:solidFill>
                <a:latin typeface="Gill Sans MT" charset="0"/>
                <a:ea typeface="ＭＳ Ｐゴシック" charset="0"/>
                <a:cs typeface="ＭＳ Ｐゴシック" charset="0"/>
              </a:defRPr>
            </a:lvl6pPr>
            <a:lvl7pPr marL="2971800" indent="-228600" algn="l" defTabSz="457200" rtl="0" eaLnBrk="0" fontAlgn="base" latinLnBrk="0" hangingPunct="0">
              <a:spcBef>
                <a:spcPct val="0"/>
              </a:spcBef>
              <a:spcAft>
                <a:spcPct val="0"/>
              </a:spcAft>
              <a:defRPr sz="2400" kern="1200">
                <a:solidFill>
                  <a:schemeClr val="tx1"/>
                </a:solidFill>
                <a:latin typeface="Gill Sans MT" charset="0"/>
                <a:ea typeface="ＭＳ Ｐゴシック" charset="0"/>
                <a:cs typeface="ＭＳ Ｐゴシック" charset="0"/>
              </a:defRPr>
            </a:lvl7pPr>
            <a:lvl8pPr marL="3429000" indent="-228600" algn="l" defTabSz="457200" rtl="0" eaLnBrk="0" fontAlgn="base" latinLnBrk="0" hangingPunct="0">
              <a:spcBef>
                <a:spcPct val="0"/>
              </a:spcBef>
              <a:spcAft>
                <a:spcPct val="0"/>
              </a:spcAft>
              <a:defRPr sz="2400" kern="1200">
                <a:solidFill>
                  <a:schemeClr val="tx1"/>
                </a:solidFill>
                <a:latin typeface="Gill Sans MT" charset="0"/>
                <a:ea typeface="ＭＳ Ｐゴシック" charset="0"/>
                <a:cs typeface="ＭＳ Ｐゴシック" charset="0"/>
              </a:defRPr>
            </a:lvl8pPr>
            <a:lvl9pPr marL="3886200" indent="-228600" algn="l" defTabSz="457200" rtl="0" eaLnBrk="0" fontAlgn="base" latinLnBrk="0" hangingPunct="0">
              <a:spcBef>
                <a:spcPct val="0"/>
              </a:spcBef>
              <a:spcAft>
                <a:spcPct val="0"/>
              </a:spcAft>
              <a:defRPr sz="2400" kern="1200">
                <a:solidFill>
                  <a:schemeClr val="tx1"/>
                </a:solidFill>
                <a:latin typeface="Gill Sans MT" charset="0"/>
                <a:ea typeface="ＭＳ Ｐゴシック" charset="0"/>
                <a:cs typeface="ＭＳ Ｐゴシック" charset="0"/>
              </a:defRPr>
            </a:lvl9pPr>
          </a:lstStyle>
          <a:p>
            <a:pPr eaLnBrk="1" hangingPunct="1"/>
            <a:r>
              <a:rPr lang="en-US" sz="800" i="0" dirty="0" smtClean="0">
                <a:solidFill>
                  <a:srgbClr val="000000"/>
                </a:solidFill>
                <a:latin typeface="Georgia" panose="02040502050405020303" pitchFamily="18" charset="0"/>
                <a:ea typeface="Verdana" panose="020B0604030504040204" pitchFamily="34" charset="0"/>
                <a:cs typeface="Verdana" panose="020B0604030504040204" pitchFamily="34" charset="0"/>
              </a:rPr>
              <a:t>*Due to averaging, totals do not necessarily round to 100%.</a:t>
            </a:r>
          </a:p>
          <a:p>
            <a:pPr eaLnBrk="1" hangingPunct="1"/>
            <a:r>
              <a:rPr lang="en-US" sz="800" i="0" dirty="0" smtClean="0">
                <a:solidFill>
                  <a:srgbClr val="000000"/>
                </a:solidFill>
                <a:latin typeface="Georgia" panose="02040502050405020303" pitchFamily="18" charset="0"/>
                <a:ea typeface="Verdana" panose="020B0604030504040204" pitchFamily="34" charset="0"/>
                <a:cs typeface="Verdana" panose="020B0604030504040204" pitchFamily="34" charset="0"/>
              </a:rPr>
              <a:t>**Personnel / Human Resources excludes external (contract) lobbyists; these individuals are captured in Professional Services.</a:t>
            </a:r>
            <a:endParaRPr lang="en-US" sz="800" i="0" dirty="0">
              <a:solidFill>
                <a:srgbClr val="000000"/>
              </a:solidFill>
              <a:latin typeface="Georgia" panose="02040502050405020303" pitchFamily="18" charset="0"/>
              <a:ea typeface="Verdana" panose="020B0604030504040204" pitchFamily="34" charset="0"/>
              <a:cs typeface="Verdana" panose="020B0604030504040204" pitchFamily="34" charset="0"/>
            </a:endParaRPr>
          </a:p>
        </p:txBody>
      </p:sp>
      <p:graphicFrame>
        <p:nvGraphicFramePr>
          <p:cNvPr id="11" name="Chart 10"/>
          <p:cNvGraphicFramePr/>
          <p:nvPr>
            <p:extLst>
              <p:ext uri="{D42A27DB-BD31-4B8C-83A1-F6EECF244321}">
                <p14:modId xmlns:p14="http://schemas.microsoft.com/office/powerpoint/2010/main" val="2834394106"/>
              </p:ext>
            </p:extLst>
          </p:nvPr>
        </p:nvGraphicFramePr>
        <p:xfrm>
          <a:off x="333375" y="1645920"/>
          <a:ext cx="85598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26" name="Title 2"/>
          <p:cNvSpPr>
            <a:spLocks noGrp="1"/>
          </p:cNvSpPr>
          <p:nvPr>
            <p:ph type="ctrTitle"/>
          </p:nvPr>
        </p:nvSpPr>
        <p:spPr>
          <a:xfrm>
            <a:off x="327872" y="691135"/>
            <a:ext cx="8689128" cy="369332"/>
          </a:xfrm>
        </p:spPr>
        <p:txBody>
          <a:bodyPr/>
          <a:lstStyle/>
          <a:p>
            <a:r>
              <a:rPr lang="en-US" dirty="0" smtClean="0">
                <a:ea typeface="MS PGothic" charset="0"/>
              </a:rPr>
              <a:t>Itemizing the budget across categories</a:t>
            </a:r>
            <a:endParaRPr lang="en-US" dirty="0"/>
          </a:p>
        </p:txBody>
      </p:sp>
      <p:sp>
        <p:nvSpPr>
          <p:cNvPr id="27" name="Rectangle 26"/>
          <p:cNvSpPr>
            <a:spLocks noChangeArrowheads="1"/>
          </p:cNvSpPr>
          <p:nvPr/>
        </p:nvSpPr>
        <p:spPr bwMode="auto">
          <a:xfrm>
            <a:off x="327872" y="1053011"/>
            <a:ext cx="8229600" cy="246221"/>
          </a:xfrm>
          <a:prstGeom prst="rect">
            <a:avLst/>
          </a:prstGeom>
          <a:noFill/>
          <a:ln>
            <a:noFill/>
          </a:ln>
          <a:extLst/>
        </p:spPr>
        <p:txBody>
          <a:bodyPr>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buFontTx/>
              <a:buNone/>
              <a:defRPr/>
            </a:pPr>
            <a:r>
              <a:rPr lang="en-US" altLang="en-US" sz="1000" b="1" dirty="0" smtClean="0">
                <a:solidFill>
                  <a:srgbClr val="8D744B"/>
                </a:solidFill>
              </a:rPr>
              <a:t>Personnel and professional services the largest areas of spend</a:t>
            </a:r>
            <a:endParaRPr lang="en-US" altLang="en-US" sz="1000" b="1" dirty="0">
              <a:solidFill>
                <a:srgbClr val="8D744B"/>
              </a:solidFill>
            </a:endParaRPr>
          </a:p>
        </p:txBody>
      </p:sp>
      <p:pic>
        <p:nvPicPr>
          <p:cNvPr id="31" name="Picture 30" descr="Logo-NJ-leadership_council.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35983" y="156463"/>
            <a:ext cx="2263332" cy="347386"/>
          </a:xfrm>
          <a:prstGeom prst="rect">
            <a:avLst/>
          </a:prstGeom>
        </p:spPr>
      </p:pic>
      <p:sp>
        <p:nvSpPr>
          <p:cNvPr id="32" name="Text Placeholder 18"/>
          <p:cNvSpPr txBox="1">
            <a:spLocks/>
          </p:cNvSpPr>
          <p:nvPr/>
        </p:nvSpPr>
        <p:spPr bwMode="auto">
          <a:xfrm>
            <a:off x="404808" y="6422607"/>
            <a:ext cx="7413630"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dirty="0">
                <a:latin typeface="Georgia"/>
                <a:cs typeface="Georgia"/>
              </a:rPr>
              <a:t>Source: </a:t>
            </a:r>
            <a:r>
              <a:rPr lang="en-US" sz="700" dirty="0" smtClean="0">
                <a:latin typeface="Georgia"/>
                <a:cs typeface="Georgia"/>
              </a:rPr>
              <a:t>Government Affairs Resource Benchmarking </a:t>
            </a:r>
            <a:r>
              <a:rPr lang="en-US" sz="700" dirty="0">
                <a:latin typeface="Georgia"/>
                <a:cs typeface="Georgia"/>
              </a:rPr>
              <a:t>2017; National Journal research and analysis.</a:t>
            </a:r>
          </a:p>
        </p:txBody>
      </p:sp>
      <p:sp>
        <p:nvSpPr>
          <p:cNvPr id="33" name="Text Placeholder 18"/>
          <p:cNvSpPr txBox="1">
            <a:spLocks/>
          </p:cNvSpPr>
          <p:nvPr/>
        </p:nvSpPr>
        <p:spPr bwMode="auto">
          <a:xfrm>
            <a:off x="404808" y="6432767"/>
            <a:ext cx="7413630"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spcAft>
                <a:spcPts val="600"/>
              </a:spcAft>
              <a:buNone/>
              <a:defRPr/>
            </a:pPr>
            <a:endParaRPr lang="en-US" sz="700" dirty="0">
              <a:latin typeface="Georgia"/>
              <a:cs typeface="Georgia"/>
            </a:endParaRPr>
          </a:p>
          <a:p>
            <a:pPr marL="0" indent="0">
              <a:lnSpc>
                <a:spcPct val="110000"/>
              </a:lnSpc>
              <a:spcBef>
                <a:spcPts val="0"/>
              </a:spcBef>
              <a:spcAft>
                <a:spcPts val="600"/>
              </a:spcAft>
              <a:buNone/>
              <a:defRPr/>
            </a:pPr>
            <a:r>
              <a:rPr lang="en-US" sz="700" dirty="0">
                <a:latin typeface="Georgia"/>
                <a:cs typeface="Georgia"/>
              </a:rPr>
              <a:t>© National Journal 2017</a:t>
            </a:r>
          </a:p>
        </p:txBody>
      </p:sp>
      <p:cxnSp>
        <p:nvCxnSpPr>
          <p:cNvPr id="20" name="Straight Connector 19"/>
          <p:cNvCxnSpPr/>
          <p:nvPr/>
        </p:nvCxnSpPr>
        <p:spPr>
          <a:xfrm>
            <a:off x="1062505" y="2300605"/>
            <a:ext cx="7040880" cy="0"/>
          </a:xfrm>
          <a:prstGeom prst="line">
            <a:avLst/>
          </a:prstGeom>
          <a:ln w="3175">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988344" y="4043680"/>
            <a:ext cx="457200" cy="0"/>
          </a:xfrm>
          <a:prstGeom prst="line">
            <a:avLst/>
          </a:prstGeom>
          <a:ln w="3175">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931318" y="3276123"/>
            <a:ext cx="457200" cy="0"/>
          </a:xfrm>
          <a:prstGeom prst="line">
            <a:avLst/>
          </a:prstGeom>
          <a:ln w="3175">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874291" y="3038790"/>
            <a:ext cx="457200" cy="0"/>
          </a:xfrm>
          <a:prstGeom prst="line">
            <a:avLst/>
          </a:prstGeom>
          <a:ln w="3175">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817264" y="2829239"/>
            <a:ext cx="457200" cy="0"/>
          </a:xfrm>
          <a:prstGeom prst="line">
            <a:avLst/>
          </a:prstGeom>
          <a:ln w="3175">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760238" y="2664928"/>
            <a:ext cx="457200" cy="0"/>
          </a:xfrm>
          <a:prstGeom prst="line">
            <a:avLst/>
          </a:prstGeom>
          <a:ln w="3175">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6703212" y="2533960"/>
            <a:ext cx="457200" cy="0"/>
          </a:xfrm>
          <a:prstGeom prst="line">
            <a:avLst/>
          </a:prstGeom>
          <a:ln w="3175">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646185" y="2412516"/>
            <a:ext cx="457200" cy="0"/>
          </a:xfrm>
          <a:prstGeom prst="line">
            <a:avLst/>
          </a:prstGeom>
          <a:ln w="3175">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2445544" y="4600526"/>
            <a:ext cx="1828800" cy="33855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45720" rIns="45720" rtlCol="0" anchor="ctr">
            <a:spAutoFit/>
          </a:bodyPr>
          <a:lstStyle>
            <a:defPPr>
              <a:defRPr lang="en-US"/>
            </a:defPPr>
            <a:lvl1pPr algn="ctr">
              <a:spcAft>
                <a:spcPts val="600"/>
              </a:spcAft>
              <a:defRPr sz="8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22% of budget for </a:t>
            </a:r>
            <a:r>
              <a:rPr lang="en-US" dirty="0" smtClean="0"/>
              <a:t>Associations, </a:t>
            </a:r>
            <a:r>
              <a:rPr lang="en-US" dirty="0"/>
              <a:t/>
            </a:r>
            <a:br>
              <a:rPr lang="en-US" dirty="0"/>
            </a:br>
            <a:r>
              <a:rPr lang="en-US" dirty="0"/>
              <a:t>25% for Corporations</a:t>
            </a:r>
          </a:p>
        </p:txBody>
      </p:sp>
      <p:sp>
        <p:nvSpPr>
          <p:cNvPr id="40" name="TextBox 39"/>
          <p:cNvSpPr txBox="1"/>
          <p:nvPr/>
        </p:nvSpPr>
        <p:spPr>
          <a:xfrm>
            <a:off x="1504950" y="2620675"/>
            <a:ext cx="1828800" cy="33855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45720" rIns="45720" rtlCol="0" anchor="ctr">
            <a:spAutoFit/>
          </a:bodyPr>
          <a:lstStyle>
            <a:defPPr>
              <a:defRPr lang="en-US"/>
            </a:defPPr>
            <a:lvl1pPr algn="ctr">
              <a:spcAft>
                <a:spcPts val="600"/>
              </a:spcAft>
              <a:defRPr sz="7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48% </a:t>
            </a:r>
            <a:r>
              <a:rPr lang="en-US" sz="800" dirty="0">
                <a:solidFill>
                  <a:schemeClr val="tx1"/>
                </a:solidFill>
                <a:latin typeface="Verdana" panose="020B0604030504040204" pitchFamily="34" charset="0"/>
                <a:ea typeface="Verdana" panose="020B0604030504040204" pitchFamily="34" charset="0"/>
                <a:cs typeface="Verdana" panose="020B0604030504040204" pitchFamily="34" charset="0"/>
              </a:rPr>
              <a:t>of budget for </a:t>
            </a:r>
            <a:r>
              <a:rPr lang="en-US" sz="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Associations, </a:t>
            </a:r>
            <a:br>
              <a:rPr lang="en-US" sz="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sz="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40% </a:t>
            </a:r>
            <a:r>
              <a:rPr lang="en-US" sz="800" dirty="0">
                <a:solidFill>
                  <a:schemeClr val="tx1"/>
                </a:solidFill>
                <a:latin typeface="Verdana" panose="020B0604030504040204" pitchFamily="34" charset="0"/>
                <a:ea typeface="Verdana" panose="020B0604030504040204" pitchFamily="34" charset="0"/>
                <a:cs typeface="Verdana" panose="020B0604030504040204" pitchFamily="34" charset="0"/>
              </a:rPr>
              <a:t>for </a:t>
            </a:r>
            <a:r>
              <a:rPr lang="en-US" sz="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Corporations</a:t>
            </a:r>
            <a:endParaRPr lang="en-US" sz="8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cxnSp>
        <p:nvCxnSpPr>
          <p:cNvPr id="43" name="Straight Arrow Connector 42"/>
          <p:cNvCxnSpPr/>
          <p:nvPr/>
        </p:nvCxnSpPr>
        <p:spPr>
          <a:xfrm flipV="1">
            <a:off x="1759744" y="2940856"/>
            <a:ext cx="0" cy="1097280"/>
          </a:xfrm>
          <a:prstGeom prst="straightConnector1">
            <a:avLst/>
          </a:prstGeom>
          <a:ln w="3175">
            <a:solidFill>
              <a:srgbClr val="8D734A"/>
            </a:solidFill>
            <a:headEnd type="oval"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a:off x="2683669" y="4043678"/>
            <a:ext cx="0" cy="556848"/>
          </a:xfrm>
          <a:prstGeom prst="straightConnector1">
            <a:avLst/>
          </a:prstGeom>
          <a:ln w="3175">
            <a:solidFill>
              <a:srgbClr val="8D734A"/>
            </a:solidFill>
            <a:headEnd type="oval"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7" name="TextBox 46"/>
          <p:cNvSpPr txBox="1"/>
          <p:nvPr/>
        </p:nvSpPr>
        <p:spPr>
          <a:xfrm>
            <a:off x="3388518" y="3840429"/>
            <a:ext cx="1828800" cy="33855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45720" rIns="45720" rtlCol="0" anchor="ctr">
            <a:spAutoFit/>
          </a:bodyPr>
          <a:lstStyle>
            <a:defPPr>
              <a:defRPr lang="en-US"/>
            </a:defPPr>
            <a:lvl1pPr algn="ctr">
              <a:spcAft>
                <a:spcPts val="600"/>
              </a:spcAft>
              <a:defRPr sz="8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4% of budget for </a:t>
            </a:r>
            <a:r>
              <a:rPr lang="en-US" dirty="0" smtClean="0"/>
              <a:t>Associations, </a:t>
            </a:r>
            <a:r>
              <a:rPr lang="en-US" dirty="0"/>
              <a:t/>
            </a:r>
            <a:br>
              <a:rPr lang="en-US" dirty="0"/>
            </a:br>
            <a:r>
              <a:rPr lang="en-US" dirty="0"/>
              <a:t>11% for Corporations</a:t>
            </a:r>
          </a:p>
        </p:txBody>
      </p:sp>
      <p:cxnSp>
        <p:nvCxnSpPr>
          <p:cNvPr id="48" name="Straight Arrow Connector 47"/>
          <p:cNvCxnSpPr/>
          <p:nvPr/>
        </p:nvCxnSpPr>
        <p:spPr>
          <a:xfrm>
            <a:off x="3645224" y="3277231"/>
            <a:ext cx="0" cy="556848"/>
          </a:xfrm>
          <a:prstGeom prst="straightConnector1">
            <a:avLst/>
          </a:prstGeom>
          <a:ln w="3175">
            <a:solidFill>
              <a:srgbClr val="8D734A"/>
            </a:solidFill>
            <a:headEnd type="oval"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226272" y="245329"/>
            <a:ext cx="5008267" cy="138499"/>
          </a:xfrm>
          <a:prstGeom prst="rect">
            <a:avLst/>
          </a:prstGeom>
          <a:noFill/>
        </p:spPr>
        <p:txBody>
          <a:bodyPr wrap="square" bIns="0" rtlCol="0" anchor="b" anchorCtr="0">
            <a:spAutoFit/>
          </a:bodyPr>
          <a:lstStyle>
            <a:defPPr>
              <a:defRPr lang="en-US"/>
            </a:defPPr>
            <a:lvl1pPr>
              <a:defRPr sz="600" b="1" cap="all">
                <a:solidFill>
                  <a:srgbClr val="595959"/>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Resource benchmarking webinar</a:t>
            </a:r>
            <a:endParaRPr lang="en-US" dirty="0"/>
          </a:p>
        </p:txBody>
      </p:sp>
    </p:spTree>
    <p:extLst>
      <p:ext uri="{BB962C8B-B14F-4D97-AF65-F5344CB8AC3E}">
        <p14:creationId xmlns:p14="http://schemas.microsoft.com/office/powerpoint/2010/main" val="9560108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National Journal NEW">
    <a:dk1>
      <a:sysClr val="windowText" lastClr="000000"/>
    </a:dk1>
    <a:lt1>
      <a:sysClr val="window" lastClr="FFFFFF"/>
    </a:lt1>
    <a:dk2>
      <a:srgbClr val="4D4D4D"/>
    </a:dk2>
    <a:lt2>
      <a:srgbClr val="EEECE1"/>
    </a:lt2>
    <a:accent1>
      <a:srgbClr val="005596"/>
    </a:accent1>
    <a:accent2>
      <a:srgbClr val="9AC2DA"/>
    </a:accent2>
    <a:accent3>
      <a:srgbClr val="FFFFFF"/>
    </a:accent3>
    <a:accent4>
      <a:srgbClr val="FFFFFF"/>
    </a:accent4>
    <a:accent5>
      <a:srgbClr val="FFFFFF"/>
    </a:accent5>
    <a:accent6>
      <a:srgbClr val="FFFFFF"/>
    </a:accent6>
    <a:hlink>
      <a:srgbClr val="FFFFFF"/>
    </a:hlink>
    <a:folHlink>
      <a:srgbClr val="FFFFFF"/>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National Journal NEW">
    <a:dk1>
      <a:sysClr val="windowText" lastClr="000000"/>
    </a:dk1>
    <a:lt1>
      <a:sysClr val="window" lastClr="FFFFFF"/>
    </a:lt1>
    <a:dk2>
      <a:srgbClr val="4D4D4D"/>
    </a:dk2>
    <a:lt2>
      <a:srgbClr val="EEECE1"/>
    </a:lt2>
    <a:accent1>
      <a:srgbClr val="005596"/>
    </a:accent1>
    <a:accent2>
      <a:srgbClr val="9AC2DA"/>
    </a:accent2>
    <a:accent3>
      <a:srgbClr val="FFFFFF"/>
    </a:accent3>
    <a:accent4>
      <a:srgbClr val="FFFFFF"/>
    </a:accent4>
    <a:accent5>
      <a:srgbClr val="FFFFFF"/>
    </a:accent5>
    <a:accent6>
      <a:srgbClr val="FFFFFF"/>
    </a:accent6>
    <a:hlink>
      <a:srgbClr val="FFFFFF"/>
    </a:hlink>
    <a:folHlink>
      <a:srgbClr val="FFFFFF"/>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National Journal NEW">
    <a:dk1>
      <a:sysClr val="windowText" lastClr="000000"/>
    </a:dk1>
    <a:lt1>
      <a:sysClr val="window" lastClr="FFFFFF"/>
    </a:lt1>
    <a:dk2>
      <a:srgbClr val="4D4D4D"/>
    </a:dk2>
    <a:lt2>
      <a:srgbClr val="EEECE1"/>
    </a:lt2>
    <a:accent1>
      <a:srgbClr val="005596"/>
    </a:accent1>
    <a:accent2>
      <a:srgbClr val="9AC2DA"/>
    </a:accent2>
    <a:accent3>
      <a:srgbClr val="FFFFFF"/>
    </a:accent3>
    <a:accent4>
      <a:srgbClr val="FFFFFF"/>
    </a:accent4>
    <a:accent5>
      <a:srgbClr val="FFFFFF"/>
    </a:accent5>
    <a:accent6>
      <a:srgbClr val="FFFFFF"/>
    </a:accent6>
    <a:hlink>
      <a:srgbClr val="FFFFFF"/>
    </a:hlink>
    <a:folHlink>
      <a:srgbClr val="FFFFFF"/>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National Journal NEW">
    <a:dk1>
      <a:sysClr val="windowText" lastClr="000000"/>
    </a:dk1>
    <a:lt1>
      <a:sysClr val="window" lastClr="FFFFFF"/>
    </a:lt1>
    <a:dk2>
      <a:srgbClr val="4D4D4D"/>
    </a:dk2>
    <a:lt2>
      <a:srgbClr val="EEECE1"/>
    </a:lt2>
    <a:accent1>
      <a:srgbClr val="005596"/>
    </a:accent1>
    <a:accent2>
      <a:srgbClr val="9AC2DA"/>
    </a:accent2>
    <a:accent3>
      <a:srgbClr val="FFFFFF"/>
    </a:accent3>
    <a:accent4>
      <a:srgbClr val="FFFFFF"/>
    </a:accent4>
    <a:accent5>
      <a:srgbClr val="FFFFFF"/>
    </a:accent5>
    <a:accent6>
      <a:srgbClr val="FFFFFF"/>
    </a:accent6>
    <a:hlink>
      <a:srgbClr val="FFFFFF"/>
    </a:hlink>
    <a:folHlink>
      <a:srgbClr val="FFFFFF"/>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National Journal NEW">
    <a:dk1>
      <a:sysClr val="windowText" lastClr="000000"/>
    </a:dk1>
    <a:lt1>
      <a:sysClr val="window" lastClr="FFFFFF"/>
    </a:lt1>
    <a:dk2>
      <a:srgbClr val="4D4D4D"/>
    </a:dk2>
    <a:lt2>
      <a:srgbClr val="EEECE1"/>
    </a:lt2>
    <a:accent1>
      <a:srgbClr val="005596"/>
    </a:accent1>
    <a:accent2>
      <a:srgbClr val="9AC2DA"/>
    </a:accent2>
    <a:accent3>
      <a:srgbClr val="FFFFFF"/>
    </a:accent3>
    <a:accent4>
      <a:srgbClr val="FFFFFF"/>
    </a:accent4>
    <a:accent5>
      <a:srgbClr val="FFFFFF"/>
    </a:accent5>
    <a:accent6>
      <a:srgbClr val="FFFFFF"/>
    </a:accent6>
    <a:hlink>
      <a:srgbClr val="FFFFFF"/>
    </a:hlink>
    <a:folHlink>
      <a:srgbClr val="FFFFFF"/>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National Journal NEW">
    <a:dk1>
      <a:sysClr val="windowText" lastClr="000000"/>
    </a:dk1>
    <a:lt1>
      <a:sysClr val="window" lastClr="FFFFFF"/>
    </a:lt1>
    <a:dk2>
      <a:srgbClr val="4D4D4D"/>
    </a:dk2>
    <a:lt2>
      <a:srgbClr val="EEECE1"/>
    </a:lt2>
    <a:accent1>
      <a:srgbClr val="005596"/>
    </a:accent1>
    <a:accent2>
      <a:srgbClr val="9AC2DA"/>
    </a:accent2>
    <a:accent3>
      <a:srgbClr val="FFFFFF"/>
    </a:accent3>
    <a:accent4>
      <a:srgbClr val="FFFFFF"/>
    </a:accent4>
    <a:accent5>
      <a:srgbClr val="FFFFFF"/>
    </a:accent5>
    <a:accent6>
      <a:srgbClr val="FFFFFF"/>
    </a:accent6>
    <a:hlink>
      <a:srgbClr val="FFFFFF"/>
    </a:hlink>
    <a:folHlink>
      <a:srgbClr val="FFFFFF"/>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National Journal NEW">
    <a:dk1>
      <a:sysClr val="windowText" lastClr="000000"/>
    </a:dk1>
    <a:lt1>
      <a:sysClr val="window" lastClr="FFFFFF"/>
    </a:lt1>
    <a:dk2>
      <a:srgbClr val="4D4D4D"/>
    </a:dk2>
    <a:lt2>
      <a:srgbClr val="EEECE1"/>
    </a:lt2>
    <a:accent1>
      <a:srgbClr val="005596"/>
    </a:accent1>
    <a:accent2>
      <a:srgbClr val="9AC2DA"/>
    </a:accent2>
    <a:accent3>
      <a:srgbClr val="FFFFFF"/>
    </a:accent3>
    <a:accent4>
      <a:srgbClr val="FFFFFF"/>
    </a:accent4>
    <a:accent5>
      <a:srgbClr val="FFFFFF"/>
    </a:accent5>
    <a:accent6>
      <a:srgbClr val="FFFFFF"/>
    </a:accent6>
    <a:hlink>
      <a:srgbClr val="FFFFFF"/>
    </a:hlink>
    <a:folHlink>
      <a:srgbClr val="FFFFFF"/>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14582</TotalTime>
  <Words>3402</Words>
  <Application>Microsoft Macintosh PowerPoint</Application>
  <PresentationFormat>On-screen Show (4:3)</PresentationFormat>
  <Paragraphs>683</Paragraphs>
  <Slides>40</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Calibri</vt:lpstr>
      <vt:lpstr>Georgia</vt:lpstr>
      <vt:lpstr>Gill Sans MT</vt:lpstr>
      <vt:lpstr>MS PGothic</vt:lpstr>
      <vt:lpstr>ＭＳ Ｐゴシック</vt:lpstr>
      <vt:lpstr>Verdana</vt:lpstr>
      <vt:lpstr>Arial</vt:lpstr>
      <vt:lpstr>Office Theme</vt:lpstr>
      <vt:lpstr>Webinar: Resourcing the government affairs function</vt:lpstr>
      <vt:lpstr>PowerPoint Presentation</vt:lpstr>
      <vt:lpstr>PowerPoint Presentation</vt:lpstr>
      <vt:lpstr>PowerPoint Presentation</vt:lpstr>
      <vt:lpstr>PowerPoint Presentation</vt:lpstr>
      <vt:lpstr>PowerPoint Presentation</vt:lpstr>
      <vt:lpstr>What’s hard about resourcing? </vt:lpstr>
      <vt:lpstr>Finding wide variation in budgets</vt:lpstr>
      <vt:lpstr>Itemizing the budget across categories</vt:lpstr>
      <vt:lpstr>PowerPoint Presentation</vt:lpstr>
      <vt:lpstr>But office size doesn’t explain everything…</vt:lpstr>
      <vt:lpstr>…And industry is an imperfect predictor of budget trends as well</vt:lpstr>
      <vt:lpstr>Which organizational attributes correlate to higher spend? </vt:lpstr>
      <vt:lpstr>An expanding portfolio, requiring greater collaboration</vt:lpstr>
      <vt:lpstr>PowerPoint Presentation</vt:lpstr>
      <vt:lpstr>PowerPoint Presentation</vt:lpstr>
      <vt:lpstr>PowerPoint Presentation</vt:lpstr>
      <vt:lpstr>PowerPoint Presentation</vt:lpstr>
      <vt:lpstr>Not just show and tell</vt:lpstr>
      <vt:lpstr>What’s the frequency?</vt:lpstr>
      <vt:lpstr>PowerPoint Presentation</vt:lpstr>
      <vt:lpstr>PowerPoint Presentation</vt:lpstr>
      <vt:lpstr>PowerPoint Presentation</vt:lpstr>
      <vt:lpstr>PowerPoint Presentation</vt:lpstr>
      <vt:lpstr>PowerPoint Presentation</vt:lpstr>
      <vt:lpstr>PowerPoint Presentation</vt:lpstr>
      <vt:lpstr>Maintaining focus on state / local activity</vt:lpstr>
      <vt:lpstr>Growing grassroots programming</vt:lpstr>
      <vt:lpstr>PowerPoint Presentation</vt:lpstr>
      <vt:lpstr>PowerPoint Presentation</vt:lpstr>
      <vt:lpstr>PowerPoint Presentation</vt:lpstr>
      <vt:lpstr>PowerPoint Presentation</vt:lpstr>
      <vt:lpstr>Associations plan for investments in “core” activities</vt:lpstr>
      <vt:lpstr>Corporates also prioritize “upward management” investments</vt:lpstr>
      <vt:lpstr>Drill-down into anticipated investments</vt:lpstr>
      <vt:lpstr>Who’s in control?</vt:lpstr>
      <vt:lpstr>Two approaches to social media</vt:lpstr>
      <vt:lpstr>PowerPoint Presentation</vt:lpstr>
      <vt:lpstr>Takeaways from the initiative</vt:lpstr>
      <vt:lpstr>PowerPoint Presentation</vt:lpstr>
    </vt:vector>
  </TitlesOfParts>
  <LinksUpToDate>false</LinksUpToDate>
  <SharedDoc>false</SharedDoc>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GARB Webinar</dc:title>
  <dc:creator>Kim, Gina</dc:creator>
  <cp:lastModifiedBy>Microsoft Office User</cp:lastModifiedBy>
  <cp:revision>2399</cp:revision>
  <cp:lastPrinted>2017-10-26T16:00:58Z</cp:lastPrinted>
  <dcterms:created xsi:type="dcterms:W3CDTF">2013-04-09T17:59:07Z</dcterms:created>
  <dcterms:modified xsi:type="dcterms:W3CDTF">2018-06-21T19:57:24Z</dcterms:modified>
</cp:coreProperties>
</file>