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3E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59" autoAdjust="0"/>
    <p:restoredTop sz="93943"/>
  </p:normalViewPr>
  <p:slideViewPr>
    <p:cSldViewPr snapToGrid="0">
      <p:cViewPr varScale="1">
        <p:scale>
          <a:sx n="104" d="100"/>
          <a:sy n="104" d="100"/>
        </p:scale>
        <p:origin x="23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90AB3-2700-4F26-8669-AB08A744046E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21D6D-A888-4F61-AD2E-FDB9361CDF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37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112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134E-0B31-45E0-A761-FE9FD1116F36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B657-12F7-418F-8565-B852EBDBD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74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134E-0B31-45E0-A761-FE9FD1116F36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B657-12F7-418F-8565-B852EBDBD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410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134E-0B31-45E0-A761-FE9FD1116F36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B657-12F7-418F-8565-B852EBDBD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10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134E-0B31-45E0-A761-FE9FD1116F36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B657-12F7-418F-8565-B852EBDBD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919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134E-0B31-45E0-A761-FE9FD1116F36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B657-12F7-418F-8565-B852EBDBD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22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134E-0B31-45E0-A761-FE9FD1116F36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B657-12F7-418F-8565-B852EBDBD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34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134E-0B31-45E0-A761-FE9FD1116F36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B657-12F7-418F-8565-B852EBDBD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33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134E-0B31-45E0-A761-FE9FD1116F36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B657-12F7-418F-8565-B852EBDBD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25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134E-0B31-45E0-A761-FE9FD1116F36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B657-12F7-418F-8565-B852EBDBD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530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134E-0B31-45E0-A761-FE9FD1116F36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B657-12F7-418F-8565-B852EBDBD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670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134E-0B31-45E0-A761-FE9FD1116F36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B657-12F7-418F-8565-B852EBDBD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72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A134E-0B31-45E0-A761-FE9FD1116F36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3B657-12F7-418F-8565-B852EBDBDFA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85549" y="607373"/>
            <a:ext cx="816315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85549" y="6410287"/>
            <a:ext cx="816315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801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June </a:t>
            </a:r>
            <a:r>
              <a:rPr lang="en-US" sz="700" dirty="0" smtClean="0">
                <a:latin typeface="Georgia"/>
                <a:cs typeface="Georgia"/>
              </a:rPr>
              <a:t>19, </a:t>
            </a:r>
            <a:r>
              <a:rPr lang="en-US" sz="700" dirty="0">
                <a:latin typeface="Georgia"/>
                <a:cs typeface="Georgia"/>
              </a:rPr>
              <a:t>2018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700" dirty="0"/>
              <a:t>Maansi Vatsan</a:t>
            </a:r>
            <a:endParaRPr lang="en-US" sz="700" dirty="0">
              <a:latin typeface="Georgia"/>
              <a:cs typeface="Georgia"/>
            </a:endParaRPr>
          </a:p>
        </p:txBody>
      </p:sp>
      <p:pic>
        <p:nvPicPr>
          <p:cNvPr id="10" name="Picture 9" descr="Logo-NJ-presentation_cen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76822" y="6356351"/>
            <a:ext cx="2057400" cy="365125"/>
          </a:xfrm>
        </p:spPr>
        <p:txBody>
          <a:bodyPr/>
          <a:lstStyle/>
          <a:p>
            <a:fld id="{BEFBC90E-502A-A54D-9BAE-6F74229062B0}" type="slidenum">
              <a:rPr lang="en-US" sz="800" smtClean="0">
                <a:latin typeface="Georgia" panose="02040502050405020303" pitchFamily="18" charset="0"/>
              </a:rPr>
              <a:pPr/>
              <a:t>1</a:t>
            </a:fld>
            <a:endParaRPr lang="en-US" sz="800" dirty="0">
              <a:latin typeface="Georgia" panose="02040502050405020303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Week ahead: Congress in session, 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House on track to pass over 50 bills related to the opioid crisis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14" name="TextBox 12"/>
          <p:cNvSpPr txBox="1">
            <a:spLocks noChangeArrowheads="1"/>
          </p:cNvSpPr>
          <p:nvPr/>
        </p:nvSpPr>
        <p:spPr bwMode="auto">
          <a:xfrm>
            <a:off x="7751731" y="311516"/>
            <a:ext cx="974947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600" b="1" dirty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HEALTH OUTLOOK</a:t>
            </a:r>
          </a:p>
        </p:txBody>
      </p:sp>
      <p:sp>
        <p:nvSpPr>
          <p:cNvPr id="48" name="Text Placeholder 18"/>
          <p:cNvSpPr txBox="1">
            <a:spLocks/>
          </p:cNvSpPr>
          <p:nvPr/>
        </p:nvSpPr>
        <p:spPr bwMode="auto">
          <a:xfrm>
            <a:off x="404809" y="6229350"/>
            <a:ext cx="8247721" cy="18246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“National Journal Daybook,” National Journal, June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19, 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2018.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04807" y="6000462"/>
            <a:ext cx="83319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900" b="1" dirty="0">
                <a:solidFill>
                  <a:srgbClr val="595959"/>
                </a:solidFill>
              </a:rPr>
              <a:t>*</a:t>
            </a:r>
            <a:r>
              <a:rPr lang="en-US" altLang="en-US" sz="900" b="1" i="1" dirty="0">
                <a:solidFill>
                  <a:srgbClr val="595959"/>
                </a:solidFill>
              </a:rPr>
              <a:t>This schedule was updated on </a:t>
            </a:r>
            <a:r>
              <a:rPr lang="en-US" altLang="en-US" sz="900" b="1" i="1" dirty="0" smtClean="0">
                <a:solidFill>
                  <a:srgbClr val="595959"/>
                </a:solidFill>
              </a:rPr>
              <a:t>Tuesday, </a:t>
            </a:r>
            <a:r>
              <a:rPr lang="en-US" altLang="en-US" sz="900" b="1" i="1" dirty="0">
                <a:solidFill>
                  <a:srgbClr val="595959"/>
                </a:solidFill>
              </a:rPr>
              <a:t>June </a:t>
            </a:r>
            <a:r>
              <a:rPr lang="en-US" altLang="en-US" sz="900" b="1" i="1" dirty="0" smtClean="0">
                <a:solidFill>
                  <a:srgbClr val="595959"/>
                </a:solidFill>
              </a:rPr>
              <a:t>19, </a:t>
            </a:r>
            <a:r>
              <a:rPr lang="en-US" altLang="en-US" sz="900" b="1" i="1" dirty="0">
                <a:solidFill>
                  <a:srgbClr val="595959"/>
                </a:solidFill>
              </a:rPr>
              <a:t>2018. It is not exhaustive and is subject to change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49263" y="1449056"/>
            <a:ext cx="8103267" cy="693303"/>
            <a:chOff x="549263" y="1359634"/>
            <a:chExt cx="8103267" cy="693303"/>
          </a:xfrm>
        </p:grpSpPr>
        <p:grpSp>
          <p:nvGrpSpPr>
            <p:cNvPr id="8" name="Group 7"/>
            <p:cNvGrpSpPr/>
            <p:nvPr/>
          </p:nvGrpSpPr>
          <p:grpSpPr>
            <a:xfrm>
              <a:off x="549263" y="1359634"/>
              <a:ext cx="486030" cy="693303"/>
              <a:chOff x="549263" y="1508492"/>
              <a:chExt cx="486030" cy="693303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563678" y="1927475"/>
                <a:ext cx="457200" cy="27432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wrap="square" lIns="0" rIns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563678" y="1753039"/>
                <a:ext cx="457200" cy="175956"/>
              </a:xfrm>
              <a:prstGeom prst="rect">
                <a:avLst/>
              </a:prstGeom>
              <a:solidFill>
                <a:srgbClr val="AA3E3D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wrap="square" lIns="0" rIns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 panose="02040502050405020303" pitchFamily="18" charset="0"/>
                    <a:ea typeface="+mn-ea"/>
                    <a:cs typeface="+mn-cs"/>
                  </a:rPr>
                  <a:t>June</a:t>
                </a:r>
              </a:p>
            </p:txBody>
          </p:sp>
          <p:sp>
            <p:nvSpPr>
              <p:cNvPr id="65" name="TextBox 3"/>
              <p:cNvSpPr txBox="1">
                <a:spLocks noChangeArrowheads="1"/>
              </p:cNvSpPr>
              <p:nvPr/>
            </p:nvSpPr>
            <p:spPr bwMode="auto">
              <a:xfrm>
                <a:off x="637428" y="1922588"/>
                <a:ext cx="30970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r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1pPr>
                <a:lvl2pPr marL="37931725" indent="-37474525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en-US" sz="1200" b="1" kern="0" dirty="0" smtClean="0">
                    <a:solidFill>
                      <a:prstClr val="black"/>
                    </a:solidFill>
                  </a:rPr>
                  <a:t>18</a:t>
                </a:r>
                <a:endParaRPr kumimoji="0" lang="en-US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 panose="02040502050405020303" pitchFamily="18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40" name="Rectangle 4"/>
              <p:cNvSpPr>
                <a:spLocks noChangeArrowheads="1"/>
              </p:cNvSpPr>
              <p:nvPr/>
            </p:nvSpPr>
            <p:spPr bwMode="auto">
              <a:xfrm>
                <a:off x="549263" y="1508492"/>
                <a:ext cx="486030" cy="246221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square" lIns="0" r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000" b="1" dirty="0"/>
                  <a:t>Mon</a:t>
                </a:r>
              </a:p>
            </p:txBody>
          </p:sp>
        </p:grpSp>
        <p:sp>
          <p:nvSpPr>
            <p:cNvPr id="71" name="Rectangle 3"/>
            <p:cNvSpPr>
              <a:spLocks noChangeArrowheads="1"/>
            </p:cNvSpPr>
            <p:nvPr/>
          </p:nvSpPr>
          <p:spPr bwMode="auto">
            <a:xfrm>
              <a:off x="1018499" y="1541636"/>
              <a:ext cx="7634031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tIns="0" rIns="45720">
              <a:spAutoFit/>
            </a:bodyPr>
            <a:lstStyle>
              <a:lvl1pPr marL="171450" indent="-171450"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1pPr>
              <a:lvl2pPr marL="37931725" indent="-37474525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9pPr>
            </a:lstStyle>
            <a:p>
              <a:pPr marL="114300" lvl="0" indent="-114300" defTabSz="914400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altLang="en-US" sz="1000" b="1" kern="0" dirty="0" smtClean="0">
                  <a:solidFill>
                    <a:prstClr val="black"/>
                  </a:solidFill>
                  <a:latin typeface="Georgia" panose="02040502050405020303" pitchFamily="18" charset="0"/>
                </a:rPr>
                <a:t>Opioid crisis: </a:t>
              </a:r>
              <a:r>
                <a:rPr lang="en-US" altLang="en-US" sz="1000" kern="0" dirty="0" smtClean="0">
                  <a:solidFill>
                    <a:prstClr val="black"/>
                  </a:solidFill>
                  <a:latin typeface="Georgia" panose="02040502050405020303" pitchFamily="18" charset="0"/>
                </a:rPr>
                <a:t>American Institutes for Research discussion on “Using Data to Drive Community-Based Approaches to the Opioid Crisis” (11:00 a.m.)</a:t>
              </a:r>
              <a:endParaRPr lang="en-US" altLang="en-US" sz="1000" kern="0" dirty="0">
                <a:solidFill>
                  <a:prstClr val="black"/>
                </a:solidFill>
                <a:latin typeface="Georgia" panose="02040502050405020303" pitchFamily="18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02775" y="4302452"/>
            <a:ext cx="8309439" cy="829500"/>
            <a:chOff x="502775" y="4070198"/>
            <a:chExt cx="8309439" cy="829500"/>
          </a:xfrm>
        </p:grpSpPr>
        <p:grpSp>
          <p:nvGrpSpPr>
            <p:cNvPr id="16" name="Group 15"/>
            <p:cNvGrpSpPr/>
            <p:nvPr/>
          </p:nvGrpSpPr>
          <p:grpSpPr>
            <a:xfrm>
              <a:off x="502775" y="4070198"/>
              <a:ext cx="579006" cy="674708"/>
              <a:chOff x="502775" y="4070198"/>
              <a:chExt cx="579006" cy="674708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563678" y="4296150"/>
                <a:ext cx="457201" cy="448756"/>
                <a:chOff x="481875" y="5051304"/>
                <a:chExt cx="457201" cy="448756"/>
              </a:xfrm>
            </p:grpSpPr>
            <p:sp>
              <p:nvSpPr>
                <p:cNvPr id="51" name="Rectangle 50"/>
                <p:cNvSpPr/>
                <p:nvPr/>
              </p:nvSpPr>
              <p:spPr bwMode="auto">
                <a:xfrm>
                  <a:off x="481876" y="5225740"/>
                  <a:ext cx="457200" cy="27432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rIns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 panose="02040502050405020303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Rectangle 51"/>
                <p:cNvSpPr/>
                <p:nvPr/>
              </p:nvSpPr>
              <p:spPr bwMode="auto">
                <a:xfrm>
                  <a:off x="481875" y="5051304"/>
                  <a:ext cx="457200" cy="175956"/>
                </a:xfrm>
                <a:prstGeom prst="rect">
                  <a:avLst/>
                </a:prstGeom>
                <a:solidFill>
                  <a:srgbClr val="AA3E3D"/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rIns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Georgia" panose="02040502050405020303" pitchFamily="18" charset="0"/>
                      <a:ea typeface="+mn-ea"/>
                      <a:cs typeface="+mn-cs"/>
                    </a:rPr>
                    <a:t>June</a:t>
                  </a:r>
                </a:p>
              </p:txBody>
            </p:sp>
            <p:sp>
              <p:nvSpPr>
                <p:cNvPr id="53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555625" y="5220853"/>
                  <a:ext cx="309700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rIns="0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1pPr>
                  <a:lvl2pPr marL="37931725" indent="-37474525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eorgia" panose="02040502050405020303" pitchFamily="18" charset="0"/>
                      <a:ea typeface="MS PGothic" panose="020B0600070205080204" pitchFamily="34" charset="-128"/>
                    </a:rPr>
                    <a:t>21</a:t>
                  </a:r>
                  <a:endParaRPr kumimoji="0" lang="en-US" alt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 panose="02040502050405020303" pitchFamily="18" charset="0"/>
                    <a:ea typeface="MS PGothic" panose="020B0600070205080204" pitchFamily="34" charset="-128"/>
                  </a:endParaRPr>
                </a:p>
              </p:txBody>
            </p:sp>
          </p:grpSp>
          <p:sp>
            <p:nvSpPr>
              <p:cNvPr id="43" name="Rectangle 4"/>
              <p:cNvSpPr>
                <a:spLocks noChangeArrowheads="1"/>
              </p:cNvSpPr>
              <p:nvPr/>
            </p:nvSpPr>
            <p:spPr bwMode="auto">
              <a:xfrm>
                <a:off x="502775" y="4070198"/>
                <a:ext cx="579006" cy="246221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square" lIns="0" r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000" b="1" dirty="0"/>
                  <a:t>Thurs</a:t>
                </a:r>
              </a:p>
            </p:txBody>
          </p:sp>
        </p:grpSp>
        <p:sp>
          <p:nvSpPr>
            <p:cNvPr id="73" name="Rectangle 3"/>
            <p:cNvSpPr>
              <a:spLocks noChangeArrowheads="1"/>
            </p:cNvSpPr>
            <p:nvPr/>
          </p:nvSpPr>
          <p:spPr bwMode="auto">
            <a:xfrm>
              <a:off x="1018499" y="4237978"/>
              <a:ext cx="7793715" cy="661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tIns="0" rIns="45720">
              <a:spAutoFit/>
            </a:bodyPr>
            <a:lstStyle>
              <a:lvl1pPr marL="171450" indent="-171450"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1pPr>
              <a:lvl2pPr marL="37931725" indent="-37474525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9pPr>
            </a:lstStyle>
            <a:p>
              <a:pPr marL="114300" lvl="0" indent="-114300" defTabSz="914400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altLang="en-US" sz="1000" b="1" kern="0" dirty="0" smtClean="0">
                  <a:solidFill>
                    <a:prstClr val="black"/>
                  </a:solidFill>
                  <a:latin typeface="Georgia" panose="02040502050405020303" pitchFamily="18" charset="0"/>
                </a:rPr>
                <a:t>Air quality: </a:t>
              </a:r>
              <a:r>
                <a:rPr lang="en-US" altLang="en-US" sz="1000" kern="0" dirty="0" smtClean="0">
                  <a:solidFill>
                    <a:prstClr val="black"/>
                  </a:solidFill>
                  <a:latin typeface="Georgia" panose="02040502050405020303" pitchFamily="18" charset="0"/>
                </a:rPr>
                <a:t>World Resources Institute seminar on “</a:t>
              </a:r>
              <a:r>
                <a:rPr lang="en-US" altLang="en-US" sz="1000" kern="0" dirty="0" err="1" smtClean="0">
                  <a:solidFill>
                    <a:prstClr val="black"/>
                  </a:solidFill>
                  <a:latin typeface="Georgia" panose="02040502050405020303" pitchFamily="18" charset="0"/>
                </a:rPr>
                <a:t>OpenAQ</a:t>
              </a:r>
              <a:r>
                <a:rPr lang="en-US" altLang="en-US" sz="1000" kern="0" dirty="0" smtClean="0">
                  <a:solidFill>
                    <a:prstClr val="black"/>
                  </a:solidFill>
                  <a:latin typeface="Georgia" panose="02040502050405020303" pitchFamily="18" charset="0"/>
                </a:rPr>
                <a:t>: Fighting Air Inequality through Open Data and Community,” as part of the Cities Research Seminar Series (12:00 p.m.)</a:t>
              </a:r>
            </a:p>
            <a:p>
              <a:pPr marL="114300" lvl="0" indent="-114300" defTabSz="914400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altLang="en-US" sz="1000" b="1" kern="0" dirty="0" smtClean="0">
                  <a:solidFill>
                    <a:prstClr val="black"/>
                  </a:solidFill>
                  <a:latin typeface="Georgia" panose="02040502050405020303" pitchFamily="18" charset="0"/>
                </a:rPr>
                <a:t>Global health: </a:t>
              </a:r>
              <a:r>
                <a:rPr lang="en-US" altLang="en-US" sz="1000" kern="0" dirty="0" smtClean="0">
                  <a:solidFill>
                    <a:prstClr val="black"/>
                  </a:solidFill>
                  <a:latin typeface="Georgia" panose="02040502050405020303" pitchFamily="18" charset="0"/>
                </a:rPr>
                <a:t>Center for Strategic and International Studies forum on “Saving Mothers, Giving Life (SMGL): Lessons Learned from the 5-Year Partnership,” focusing on reducing maternal and newborn mortality in Zambia, Uganda and Nigeria (2:00 p.m.)</a:t>
              </a:r>
              <a:endParaRPr lang="en-US" altLang="en-US" sz="1000" b="1" kern="0" dirty="0">
                <a:solidFill>
                  <a:prstClr val="black"/>
                </a:solidFill>
                <a:latin typeface="Georgia" panose="02040502050405020303" pitchFamily="18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63678" y="5144615"/>
            <a:ext cx="8227221" cy="679588"/>
            <a:chOff x="563678" y="4969079"/>
            <a:chExt cx="8227221" cy="679588"/>
          </a:xfrm>
        </p:grpSpPr>
        <p:grpSp>
          <p:nvGrpSpPr>
            <p:cNvPr id="17" name="Group 16"/>
            <p:cNvGrpSpPr/>
            <p:nvPr/>
          </p:nvGrpSpPr>
          <p:grpSpPr>
            <a:xfrm>
              <a:off x="563678" y="4969079"/>
              <a:ext cx="457201" cy="679588"/>
              <a:chOff x="563678" y="4969079"/>
              <a:chExt cx="457201" cy="679588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563678" y="5199911"/>
                <a:ext cx="457201" cy="448756"/>
                <a:chOff x="481875" y="5051304"/>
                <a:chExt cx="457201" cy="448756"/>
              </a:xfrm>
            </p:grpSpPr>
            <p:sp>
              <p:nvSpPr>
                <p:cNvPr id="45" name="Rectangle 44"/>
                <p:cNvSpPr/>
                <p:nvPr/>
              </p:nvSpPr>
              <p:spPr bwMode="auto">
                <a:xfrm>
                  <a:off x="481876" y="5225740"/>
                  <a:ext cx="457200" cy="27432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rIns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 panose="02040502050405020303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Rectangle 45"/>
                <p:cNvSpPr/>
                <p:nvPr/>
              </p:nvSpPr>
              <p:spPr bwMode="auto">
                <a:xfrm>
                  <a:off x="481875" y="5051304"/>
                  <a:ext cx="457200" cy="175956"/>
                </a:xfrm>
                <a:prstGeom prst="rect">
                  <a:avLst/>
                </a:prstGeom>
                <a:solidFill>
                  <a:srgbClr val="AA3E3D"/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rIns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000" kern="0" dirty="0">
                      <a:solidFill>
                        <a:prstClr val="white"/>
                      </a:solidFill>
                      <a:latin typeface="Georgia" panose="02040502050405020303" pitchFamily="18" charset="0"/>
                    </a:rPr>
                    <a:t>June</a:t>
                  </a:r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 panose="02040502050405020303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555625" y="5220853"/>
                  <a:ext cx="309700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rIns="0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1pPr>
                  <a:lvl2pPr marL="37931725" indent="-37474525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eorgia" panose="02040502050405020303" pitchFamily="18" charset="0"/>
                      <a:ea typeface="MS PGothic" panose="020B0600070205080204" pitchFamily="34" charset="-128"/>
                    </a:rPr>
                    <a:t>22</a:t>
                  </a:r>
                </a:p>
              </p:txBody>
            </p:sp>
          </p:grpSp>
          <p:sp>
            <p:nvSpPr>
              <p:cNvPr id="70" name="Rectangle 4"/>
              <p:cNvSpPr>
                <a:spLocks noChangeArrowheads="1"/>
              </p:cNvSpPr>
              <p:nvPr/>
            </p:nvSpPr>
            <p:spPr bwMode="auto">
              <a:xfrm>
                <a:off x="600559" y="4969079"/>
                <a:ext cx="383438" cy="246221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square" lIns="0" r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000" b="1" dirty="0"/>
                  <a:t>Fri</a:t>
                </a:r>
              </a:p>
            </p:txBody>
          </p:sp>
        </p:grpSp>
        <p:sp>
          <p:nvSpPr>
            <p:cNvPr id="74" name="Rectangle 3"/>
            <p:cNvSpPr>
              <a:spLocks noChangeArrowheads="1"/>
            </p:cNvSpPr>
            <p:nvPr/>
          </p:nvSpPr>
          <p:spPr bwMode="auto">
            <a:xfrm>
              <a:off x="1018499" y="5145404"/>
              <a:ext cx="7772400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tIns="0" rIns="45720">
              <a:spAutoFit/>
            </a:bodyPr>
            <a:lstStyle>
              <a:lvl1pPr marL="171450" indent="-171450"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1pPr>
              <a:lvl2pPr marL="37931725" indent="-37474525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9pPr>
            </a:lstStyle>
            <a:p>
              <a:pPr marL="114300" lvl="0" indent="-114300" defTabSz="914400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kumimoji="0" lang="en-US" alt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Blood products: </a:t>
              </a:r>
              <a:r>
                <a:rPr kumimoji="0" lang="en-US" altLang="en-US" sz="100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 panose="02040502050405020303" pitchFamily="18" charset="0"/>
                </a:rPr>
                <a:t>HHS and FDA meeting of the Blood Products Advisory Committee (11:00 a.m.)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8461" y="2991371"/>
            <a:ext cx="8104069" cy="1298417"/>
            <a:chOff x="548461" y="3249917"/>
            <a:chExt cx="8104069" cy="1298417"/>
          </a:xfrm>
        </p:grpSpPr>
        <p:grpSp>
          <p:nvGrpSpPr>
            <p:cNvPr id="15" name="Group 14"/>
            <p:cNvGrpSpPr/>
            <p:nvPr/>
          </p:nvGrpSpPr>
          <p:grpSpPr>
            <a:xfrm>
              <a:off x="548461" y="3249917"/>
              <a:ext cx="487634" cy="683211"/>
              <a:chOff x="548461" y="3249917"/>
              <a:chExt cx="487634" cy="683211"/>
            </a:xfrm>
          </p:grpSpPr>
          <p:grpSp>
            <p:nvGrpSpPr>
              <p:cNvPr id="58" name="Group 57"/>
              <p:cNvGrpSpPr/>
              <p:nvPr/>
            </p:nvGrpSpPr>
            <p:grpSpPr>
              <a:xfrm>
                <a:off x="563678" y="3484372"/>
                <a:ext cx="457201" cy="448756"/>
                <a:chOff x="481875" y="5051304"/>
                <a:chExt cx="457201" cy="448756"/>
              </a:xfrm>
            </p:grpSpPr>
            <p:sp>
              <p:nvSpPr>
                <p:cNvPr id="59" name="Rectangle 58"/>
                <p:cNvSpPr/>
                <p:nvPr/>
              </p:nvSpPr>
              <p:spPr bwMode="auto">
                <a:xfrm>
                  <a:off x="481876" y="5225740"/>
                  <a:ext cx="457200" cy="27432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rIns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 panose="02040502050405020303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Rectangle 59"/>
                <p:cNvSpPr/>
                <p:nvPr/>
              </p:nvSpPr>
              <p:spPr bwMode="auto">
                <a:xfrm>
                  <a:off x="481875" y="5051304"/>
                  <a:ext cx="457200" cy="175956"/>
                </a:xfrm>
                <a:prstGeom prst="rect">
                  <a:avLst/>
                </a:prstGeom>
                <a:solidFill>
                  <a:srgbClr val="AA3E3D"/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rIns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Georgia" panose="02040502050405020303" pitchFamily="18" charset="0"/>
                      <a:ea typeface="+mn-ea"/>
                      <a:cs typeface="+mn-cs"/>
                    </a:rPr>
                    <a:t>June</a:t>
                  </a:r>
                </a:p>
              </p:txBody>
            </p:sp>
            <p:sp>
              <p:nvSpPr>
                <p:cNvPr id="61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555625" y="5220853"/>
                  <a:ext cx="309700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rIns="0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1pPr>
                  <a:lvl2pPr marL="37931725" indent="-37474525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eorgia" panose="02040502050405020303" pitchFamily="18" charset="0"/>
                      <a:ea typeface="MS PGothic" panose="020B0600070205080204" pitchFamily="34" charset="-128"/>
                    </a:rPr>
                    <a:t>20</a:t>
                  </a:r>
                  <a:endParaRPr kumimoji="0" lang="en-US" alt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 panose="02040502050405020303" pitchFamily="18" charset="0"/>
                    <a:ea typeface="MS PGothic" panose="020B0600070205080204" pitchFamily="34" charset="-128"/>
                  </a:endParaRPr>
                </a:p>
              </p:txBody>
            </p:sp>
          </p:grpSp>
          <p:sp>
            <p:nvSpPr>
              <p:cNvPr id="42" name="Rectangle 4"/>
              <p:cNvSpPr>
                <a:spLocks noChangeArrowheads="1"/>
              </p:cNvSpPr>
              <p:nvPr/>
            </p:nvSpPr>
            <p:spPr bwMode="auto">
              <a:xfrm>
                <a:off x="548461" y="3249917"/>
                <a:ext cx="487634" cy="246221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square" lIns="0" r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000" b="1" dirty="0"/>
                  <a:t>Wed</a:t>
                </a:r>
              </a:p>
            </p:txBody>
          </p:sp>
        </p:grpSp>
        <p:sp>
          <p:nvSpPr>
            <p:cNvPr id="75" name="Rectangle 3"/>
            <p:cNvSpPr>
              <a:spLocks noChangeArrowheads="1"/>
            </p:cNvSpPr>
            <p:nvPr/>
          </p:nvSpPr>
          <p:spPr bwMode="auto">
            <a:xfrm>
              <a:off x="1018499" y="3424950"/>
              <a:ext cx="7634031" cy="1123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tIns="0" rIns="45720">
              <a:spAutoFit/>
            </a:bodyPr>
            <a:lstStyle>
              <a:lvl1pPr marL="171450" indent="-171450"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1pPr>
              <a:lvl2pPr marL="37931725" indent="-37474525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9pPr>
            </a:lstStyle>
            <a:p>
              <a:pPr marL="114300" lvl="0" indent="-114300" defTabSz="914400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altLang="en-US" sz="1000" b="1" kern="0" dirty="0" smtClean="0">
                  <a:solidFill>
                    <a:prstClr val="black"/>
                  </a:solidFill>
                  <a:latin typeface="Georgia" panose="02040502050405020303" pitchFamily="18" charset="0"/>
                </a:rPr>
                <a:t>Medicaid: </a:t>
              </a:r>
              <a:r>
                <a:rPr lang="en-US" altLang="en-US" sz="1000" kern="0" dirty="0" smtClean="0">
                  <a:solidFill>
                    <a:prstClr val="black"/>
                  </a:solidFill>
                  <a:latin typeface="Georgia" panose="02040502050405020303" pitchFamily="18" charset="0"/>
                </a:rPr>
                <a:t>Senate Homeland Security and Government Affairs Committee hearing on “Medicaid Fraud and Overpayments: Problems and Solutions” (10:00 a.m.)</a:t>
              </a:r>
            </a:p>
            <a:p>
              <a:pPr marL="114300" lvl="0" indent="-114300" defTabSz="914400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altLang="en-US" sz="1000" b="1" kern="0" dirty="0" smtClean="0">
                  <a:solidFill>
                    <a:prstClr val="black"/>
                  </a:solidFill>
                  <a:latin typeface="Georgia" panose="02040502050405020303" pitchFamily="18" charset="0"/>
                </a:rPr>
                <a:t>Influenza: </a:t>
              </a:r>
              <a:r>
                <a:rPr lang="en-US" altLang="en-US" sz="1000" kern="0" dirty="0" smtClean="0">
                  <a:solidFill>
                    <a:prstClr val="black"/>
                  </a:solidFill>
                  <a:latin typeface="Georgia" panose="02040502050405020303" pitchFamily="18" charset="0"/>
                </a:rPr>
                <a:t>Congressional Biomedical Research Caucus briefing on “Is a Universal Flu Vaccine Possible?” (12:00 p.m.)</a:t>
              </a:r>
            </a:p>
            <a:p>
              <a:pPr marL="114300" lvl="0" indent="-114300" defTabSz="914400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altLang="en-US" sz="1000" b="1" kern="0" dirty="0" smtClean="0">
                  <a:solidFill>
                    <a:prstClr val="black"/>
                  </a:solidFill>
                  <a:latin typeface="Georgia" panose="02040502050405020303" pitchFamily="18" charset="0"/>
                </a:rPr>
                <a:t>Health care costs: </a:t>
              </a:r>
              <a:r>
                <a:rPr lang="en-US" altLang="en-US" sz="1000" kern="0" dirty="0" smtClean="0">
                  <a:solidFill>
                    <a:prstClr val="black"/>
                  </a:solidFill>
                  <a:latin typeface="Georgia" panose="02040502050405020303" pitchFamily="18" charset="0"/>
                </a:rPr>
                <a:t>Washington Post Live discussion on what is behind rising health care costs and what can be done to reduce the burden for all Americans (3:30 p.m.)</a:t>
              </a:r>
            </a:p>
            <a:p>
              <a:pPr marL="114300" lvl="0" indent="-114300" defTabSz="914400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altLang="en-US" sz="1000" b="1" kern="0" dirty="0" smtClean="0">
                  <a:solidFill>
                    <a:prstClr val="black"/>
                  </a:solidFill>
                  <a:latin typeface="Georgia" panose="02040502050405020303" pitchFamily="18" charset="0"/>
                </a:rPr>
                <a:t>Military health: </a:t>
              </a:r>
              <a:r>
                <a:rPr lang="en-US" altLang="en-US" sz="1000" kern="0" dirty="0" smtClean="0">
                  <a:solidFill>
                    <a:prstClr val="black"/>
                  </a:solidFill>
                  <a:latin typeface="Georgia" panose="02040502050405020303" pitchFamily="18" charset="0"/>
                </a:rPr>
                <a:t>House Armed Services Committee, Military Personnel Subcommittee hearing on “Military Health System Reform: Pain Management, Opioids Prescription Management and Reporting Transparency” (3:30 p.m.)</a:t>
              </a:r>
              <a:endParaRPr lang="en-US" altLang="en-US" sz="1000" b="1" kern="0" dirty="0">
                <a:solidFill>
                  <a:prstClr val="black"/>
                </a:solidFill>
                <a:latin typeface="Georgia" panose="02040502050405020303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63678" y="2155023"/>
            <a:ext cx="8163000" cy="823684"/>
            <a:chOff x="563678" y="2236487"/>
            <a:chExt cx="8163000" cy="823684"/>
          </a:xfrm>
        </p:grpSpPr>
        <p:grpSp>
          <p:nvGrpSpPr>
            <p:cNvPr id="12" name="Group 11"/>
            <p:cNvGrpSpPr/>
            <p:nvPr/>
          </p:nvGrpSpPr>
          <p:grpSpPr>
            <a:xfrm>
              <a:off x="563678" y="2236487"/>
              <a:ext cx="457201" cy="678151"/>
              <a:chOff x="563678" y="2481040"/>
              <a:chExt cx="457201" cy="678151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563678" y="2710435"/>
                <a:ext cx="457201" cy="448756"/>
                <a:chOff x="481875" y="5155936"/>
                <a:chExt cx="457201" cy="448756"/>
              </a:xfrm>
            </p:grpSpPr>
            <p:sp>
              <p:nvSpPr>
                <p:cNvPr id="55" name="Rectangle 54"/>
                <p:cNvSpPr/>
                <p:nvPr/>
              </p:nvSpPr>
              <p:spPr bwMode="auto">
                <a:xfrm>
                  <a:off x="481876" y="5330372"/>
                  <a:ext cx="457200" cy="274320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rIns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 panose="02040502050405020303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Rectangle 55"/>
                <p:cNvSpPr/>
                <p:nvPr/>
              </p:nvSpPr>
              <p:spPr bwMode="auto">
                <a:xfrm>
                  <a:off x="481875" y="5155936"/>
                  <a:ext cx="457200" cy="175956"/>
                </a:xfrm>
                <a:prstGeom prst="rect">
                  <a:avLst/>
                </a:prstGeom>
                <a:solidFill>
                  <a:srgbClr val="AA3E3D"/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rIns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Georgia" panose="02040502050405020303" pitchFamily="18" charset="0"/>
                      <a:ea typeface="+mn-ea"/>
                      <a:cs typeface="+mn-cs"/>
                    </a:rPr>
                    <a:t>June</a:t>
                  </a:r>
                </a:p>
              </p:txBody>
            </p:sp>
            <p:sp>
              <p:nvSpPr>
                <p:cNvPr id="57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555625" y="5325485"/>
                  <a:ext cx="309700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rIns="0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1pPr>
                  <a:lvl2pPr marL="37931725" indent="-37474525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Georgia" panose="02040502050405020303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altLang="en-US" sz="1200" b="1" kern="0" dirty="0" smtClean="0">
                      <a:solidFill>
                        <a:prstClr val="black"/>
                      </a:solidFill>
                    </a:rPr>
                    <a:t>19</a:t>
                  </a:r>
                  <a:endParaRPr kumimoji="0" lang="en-US" alt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eorgia" panose="02040502050405020303" pitchFamily="18" charset="0"/>
                    <a:ea typeface="MS PGothic" panose="020B0600070205080204" pitchFamily="34" charset="-128"/>
                  </a:endParaRPr>
                </a:p>
              </p:txBody>
            </p:sp>
          </p:grpSp>
          <p:sp>
            <p:nvSpPr>
              <p:cNvPr id="41" name="Rectangle 4"/>
              <p:cNvSpPr>
                <a:spLocks noChangeArrowheads="1"/>
              </p:cNvSpPr>
              <p:nvPr/>
            </p:nvSpPr>
            <p:spPr bwMode="auto">
              <a:xfrm>
                <a:off x="635184" y="2481040"/>
                <a:ext cx="314189" cy="246221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square" lIns="0" r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Georgia" panose="02040502050405020303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000" b="1" dirty="0"/>
                  <a:t>Tues</a:t>
                </a:r>
              </a:p>
            </p:txBody>
          </p:sp>
        </p:grpSp>
        <p:sp>
          <p:nvSpPr>
            <p:cNvPr id="62" name="Rectangle 3"/>
            <p:cNvSpPr>
              <a:spLocks noChangeArrowheads="1"/>
            </p:cNvSpPr>
            <p:nvPr/>
          </p:nvSpPr>
          <p:spPr bwMode="auto">
            <a:xfrm>
              <a:off x="1018499" y="2398451"/>
              <a:ext cx="7708179" cy="661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tIns="0" rIns="45720">
              <a:spAutoFit/>
            </a:bodyPr>
            <a:lstStyle>
              <a:lvl1pPr marL="171450" indent="-171450"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1pPr>
              <a:lvl2pPr marL="37931725" indent="-37474525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9pPr>
            </a:lstStyle>
            <a:p>
              <a:pPr marL="114300" lvl="0" indent="-114300" defTabSz="914400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000" b="1" kern="0" dirty="0" smtClean="0">
                  <a:solidFill>
                    <a:prstClr val="black"/>
                  </a:solidFill>
                  <a:latin typeface="Georgia" panose="02040502050405020303" pitchFamily="18" charset="0"/>
                </a:rPr>
                <a:t>340B: </a:t>
              </a:r>
              <a:r>
                <a:rPr lang="en-US" sz="1000" kern="0" dirty="0" smtClean="0">
                  <a:solidFill>
                    <a:prstClr val="black"/>
                  </a:solidFill>
                  <a:latin typeface="Georgia" panose="02040502050405020303" pitchFamily="18" charset="0"/>
                </a:rPr>
                <a:t>Senate HELP Committee hearing on “Effective Administration of the 340B Drug Pricing Program” (10:00 a.m.)</a:t>
              </a:r>
            </a:p>
            <a:p>
              <a:pPr marL="114300" lvl="0" indent="-114300" defTabSz="914400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000" b="1" kern="0" dirty="0" smtClean="0">
                  <a:solidFill>
                    <a:prstClr val="black"/>
                  </a:solidFill>
                  <a:latin typeface="Georgia" panose="02040502050405020303" pitchFamily="18" charset="0"/>
                </a:rPr>
                <a:t>Biodefense: </a:t>
              </a:r>
              <a:r>
                <a:rPr lang="en-US" sz="1000" kern="0" dirty="0" smtClean="0">
                  <a:solidFill>
                    <a:prstClr val="black"/>
                  </a:solidFill>
                  <a:latin typeface="Georgia" panose="02040502050405020303" pitchFamily="18" charset="0"/>
                </a:rPr>
                <a:t>National Academy of Sciences briefing on a new report titled “Biodefense in the Age of Synthetic Biology” (11:00 a.m.)</a:t>
              </a:r>
            </a:p>
            <a:p>
              <a:pPr marL="114300" lvl="0" indent="-114300" defTabSz="914400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000" b="1" kern="0" dirty="0" smtClean="0">
                  <a:solidFill>
                    <a:prstClr val="black"/>
                  </a:solidFill>
                  <a:latin typeface="Georgia" panose="02040502050405020303" pitchFamily="18" charset="0"/>
                </a:rPr>
                <a:t>Alzheimer’s: </a:t>
              </a:r>
              <a:r>
                <a:rPr lang="en-US" sz="1000" kern="0" dirty="0" smtClean="0">
                  <a:solidFill>
                    <a:prstClr val="black"/>
                  </a:solidFill>
                  <a:latin typeface="Georgia" panose="02040502050405020303" pitchFamily="18" charset="0"/>
                </a:rPr>
                <a:t>Senate Special Committee on Aging hearing on changing the trajectory of Alzheimer’s by reducing risk, detecting early symptoms and improving data (2:30 p.m.)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7187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2627</TotalTime>
  <Words>385</Words>
  <Application>Microsoft Office PowerPoint</Application>
  <PresentationFormat>On-screen Show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MS PGothic</vt:lpstr>
      <vt:lpstr>MS PGothic</vt:lpstr>
      <vt:lpstr>Arial</vt:lpstr>
      <vt:lpstr>Calibri</vt:lpstr>
      <vt:lpstr>Calibri Light</vt:lpstr>
      <vt:lpstr>Georgia</vt:lpstr>
      <vt:lpstr>Verdana</vt:lpstr>
      <vt:lpstr>Office Theme</vt:lpstr>
      <vt:lpstr>PowerPoint Presentation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Vatsan, Maansi</dc:creator>
  <cp:lastModifiedBy>Vatsan, Maansi</cp:lastModifiedBy>
  <cp:revision>221</cp:revision>
  <dcterms:created xsi:type="dcterms:W3CDTF">2017-07-10T14:04:44Z</dcterms:created>
  <dcterms:modified xsi:type="dcterms:W3CDTF">2018-06-19T14:20:36Z</dcterms:modified>
</cp:coreProperties>
</file>