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8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096" userDrawn="1">
          <p15:clr>
            <a:srgbClr val="A4A3A4"/>
          </p15:clr>
        </p15:guide>
        <p15:guide id="4" orient="horz" pos="3768" userDrawn="1">
          <p15:clr>
            <a:srgbClr val="A4A3A4"/>
          </p15:clr>
        </p15:guide>
        <p15:guide id="5" pos="504" userDrawn="1">
          <p15:clr>
            <a:srgbClr val="A4A3A4"/>
          </p15:clr>
        </p15:guide>
        <p15:guide id="6" pos="2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6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9C3"/>
    <a:srgbClr val="3B608D"/>
    <a:srgbClr val="B22830"/>
    <a:srgbClr val="0D3A70"/>
    <a:srgbClr val="7F7F7F"/>
    <a:srgbClr val="9BBB59"/>
    <a:srgbClr val="0C396F"/>
    <a:srgbClr val="F0EAE3"/>
    <a:srgbClr val="D9D9D9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2" autoAdjust="0"/>
    <p:restoredTop sz="96731"/>
  </p:normalViewPr>
  <p:slideViewPr>
    <p:cSldViewPr snapToGrid="0" snapToObjects="1">
      <p:cViewPr varScale="1">
        <p:scale>
          <a:sx n="70" d="100"/>
          <a:sy n="70" d="100"/>
        </p:scale>
        <p:origin x="1110" y="54"/>
      </p:cViewPr>
      <p:guideLst>
        <p:guide orient="horz" pos="648"/>
        <p:guide pos="2880"/>
        <p:guide orient="horz" pos="3096"/>
        <p:guide orient="horz" pos="3768"/>
        <p:guide pos="504"/>
        <p:guide pos="208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>
                <a:solidFill>
                  <a:schemeClr val="tx1"/>
                </a:solidFill>
                <a:latin typeface="+mj-lt"/>
              </a:rPr>
              <a:t>2016 Presidential</a:t>
            </a:r>
          </a:p>
        </c:rich>
      </c:tx>
      <c:layout>
        <c:manualLayout>
          <c:xMode val="edge"/>
          <c:yMode val="edge"/>
          <c:x val="0.204378822143153"/>
          <c:y val="0.100216265983977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122293189746133"/>
          <c:y val="0.26469490001595103"/>
          <c:w val="0.50563281252933512"/>
          <c:h val="0.6508974879521275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Vote %</c:v>
                </c:pt>
              </c:strCache>
            </c:strRef>
          </c:tx>
          <c:dPt>
            <c:idx val="0"/>
            <c:bubble3D val="0"/>
            <c:spPr>
              <a:solidFill>
                <a:srgbClr val="0D3A7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BEA-4924-BE4B-81BF3BA483DB}"/>
              </c:ext>
            </c:extLst>
          </c:dPt>
          <c:dPt>
            <c:idx val="1"/>
            <c:bubble3D val="0"/>
            <c:spPr>
              <a:solidFill>
                <a:srgbClr val="B2283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BEA-4924-BE4B-81BF3BA483D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Dem</c:v>
                </c:pt>
                <c:pt idx="1">
                  <c:v>Rep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0.27200000000000002</c:v>
                </c:pt>
                <c:pt idx="1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EA-4924-BE4B-81BF3BA483D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>
                <a:solidFill>
                  <a:schemeClr val="tx1"/>
                </a:solidFill>
                <a:latin typeface="+mj-lt"/>
              </a:rPr>
              <a:t>2014</a:t>
            </a:r>
            <a:r>
              <a:rPr lang="en-US" sz="1100" baseline="0" dirty="0">
                <a:solidFill>
                  <a:schemeClr val="tx1"/>
                </a:solidFill>
                <a:latin typeface="+mj-lt"/>
              </a:rPr>
              <a:t> Senate</a:t>
            </a:r>
            <a:endParaRPr lang="en-US" sz="1100" dirty="0">
              <a:solidFill>
                <a:schemeClr val="tx1"/>
              </a:solidFill>
              <a:latin typeface="+mj-lt"/>
            </a:endParaRPr>
          </a:p>
        </c:rich>
      </c:tx>
      <c:layout>
        <c:manualLayout>
          <c:xMode val="edge"/>
          <c:yMode val="edge"/>
          <c:x val="0.28279627156930093"/>
          <c:y val="8.33918984709034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122293189746133"/>
          <c:y val="0.26469490001595103"/>
          <c:w val="0.50563281252933512"/>
          <c:h val="0.6508974879521275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Vote %</c:v>
                </c:pt>
              </c:strCache>
            </c:strRef>
          </c:tx>
          <c:dPt>
            <c:idx val="0"/>
            <c:bubble3D val="0"/>
            <c:spPr>
              <a:solidFill>
                <a:srgbClr val="0D3A7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42D-4A0D-9FFA-07FA3640600B}"/>
              </c:ext>
            </c:extLst>
          </c:dPt>
          <c:dPt>
            <c:idx val="1"/>
            <c:bubble3D val="0"/>
            <c:spPr>
              <a:solidFill>
                <a:srgbClr val="B2283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42D-4A0D-9FFA-07FA3640600B}"/>
              </c:ext>
            </c:extLst>
          </c:dPt>
          <c:dLbls>
            <c:dLbl>
              <c:idx val="0"/>
              <c:layout>
                <c:manualLayout>
                  <c:x val="-0.2329702265406996"/>
                  <c:y val="3.26778904018213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911319846972773"/>
                      <c:h val="0.197349830928354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42D-4A0D-9FFA-07FA3640600B}"/>
                </c:ext>
              </c:extLst>
            </c:dLbl>
            <c:dLbl>
              <c:idx val="1"/>
              <c:layout>
                <c:manualLayout>
                  <c:x val="0.25007576751593175"/>
                  <c:y val="-7.3662909886965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723563054267"/>
                      <c:h val="0.197349830928354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42D-4A0D-9FFA-07FA364060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Dem</c:v>
                </c:pt>
                <c:pt idx="1">
                  <c:v>Rep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0.505</c:v>
                </c:pt>
                <c:pt idx="1">
                  <c:v>0.495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2D-4A0D-9FFA-07FA364060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74601744187273"/>
          <c:y val="4.6512893332175308E-2"/>
          <c:w val="0.68132088582201289"/>
          <c:h val="0.853816620956020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D3A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8D5-47C4-B5B4-FBDE85795A8D}"/>
              </c:ext>
            </c:extLst>
          </c:dPt>
          <c:dPt>
            <c:idx val="1"/>
            <c:invertIfNegative val="0"/>
            <c:bubble3D val="0"/>
            <c:spPr>
              <a:solidFill>
                <a:srgbClr val="0D3A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8D5-47C4-B5B4-FBDE85795A8D}"/>
              </c:ext>
            </c:extLst>
          </c:dPt>
          <c:dPt>
            <c:idx val="2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8D5-47C4-B5B4-FBDE85795A8D}"/>
              </c:ext>
            </c:extLst>
          </c:dPt>
          <c:dPt>
            <c:idx val="3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6ED2-45E0-A523-0908D6E61587}"/>
              </c:ext>
            </c:extLst>
          </c:dPt>
          <c:dPt>
            <c:idx val="4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8D5-47C4-B5B4-FBDE85795A8D}"/>
              </c:ext>
            </c:extLst>
          </c:dPt>
          <c:dPt>
            <c:idx val="5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8D5-47C4-B5B4-FBDE85795A8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Heitkamp</c:v>
                </c:pt>
                <c:pt idx="2">
                  <c:v>Cramer</c:v>
                </c:pt>
                <c:pt idx="3">
                  <c:v>O'Neill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 formatCode="0.0%">
                  <c:v>1</c:v>
                </c:pt>
                <c:pt idx="2" formatCode="0.0%">
                  <c:v>0.878</c:v>
                </c:pt>
                <c:pt idx="3" formatCode="0.0%">
                  <c:v>0.122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D5-47C4-B5B4-FBDE85795A8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3"/>
        <c:axId val="1193906751"/>
        <c:axId val="1193907167"/>
      </c:barChart>
      <c:catAx>
        <c:axId val="119390675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193907167"/>
        <c:crosses val="autoZero"/>
        <c:auto val="1"/>
        <c:lblAlgn val="ctr"/>
        <c:lblOffset val="100"/>
        <c:noMultiLvlLbl val="0"/>
      </c:catAx>
      <c:valAx>
        <c:axId val="1193907167"/>
        <c:scaling>
          <c:orientation val="minMax"/>
          <c:max val="1"/>
        </c:scaling>
        <c:delete val="1"/>
        <c:axPos val="t"/>
        <c:numFmt formatCode="0.0%" sourceLinked="1"/>
        <c:majorTickMark val="out"/>
        <c:minorTickMark val="none"/>
        <c:tickLblPos val="nextTo"/>
        <c:crossAx val="1193906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9DC90-2AB6-4ADE-909B-55D2724D855F}" type="datetime1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60580-3DC0-4950-95C2-9D5797258633}" type="datetime1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3C6BF6-DCDA-4A1B-BA74-50A8AD0B4A71}" type="datetime1">
              <a:rPr lang="en-US" smtClean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C6E7CF-A316-4121-A9DF-E7A8FD72372E}" type="datetime1">
              <a:rPr lang="en-US" smtClean="0"/>
              <a:t>6/13/2018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E2CB36-AFEB-4EC4-A43F-F351F12BE8B4}" type="datetime1">
              <a:rPr lang="en-US" smtClean="0"/>
              <a:t>6/13/2018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6167B-32A5-4CD8-884F-A15FB98A9E70}" type="datetime1">
              <a:rPr lang="en-US" smtClean="0"/>
              <a:t>6/13/2018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A99982-EFC1-45F5-942F-B77C0441D2FF}" type="datetime1">
              <a:rPr lang="en-US" smtClean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06CE0-5D9A-4C55-AA6B-3D7547D4961B}" type="datetime1">
              <a:rPr lang="en-US" smtClean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396789" y="1366183"/>
            <a:ext cx="3429000" cy="1919413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pPr marL="171450" indent="-171450"/>
            <a:r>
              <a:rPr lang="en-US" sz="1200" b="1" dirty="0">
                <a:latin typeface="+mj-lt"/>
              </a:rPr>
              <a:t>Seat currently held by:</a:t>
            </a:r>
            <a:endParaRPr lang="en-US" sz="1200" dirty="0">
              <a:latin typeface="+mj-lt"/>
            </a:endParaRPr>
          </a:p>
          <a:p>
            <a:pPr marL="171450" lvl="2" indent="-171450"/>
            <a:r>
              <a:rPr lang="en-US" sz="1200" i="1" dirty="0">
                <a:latin typeface="+mj-lt"/>
              </a:rPr>
              <a:t>Heidi Heitkamp (D)</a:t>
            </a:r>
          </a:p>
          <a:p>
            <a:pPr marL="171450" lvl="2" indent="-171450"/>
            <a:endParaRPr lang="en-US" sz="1200" b="1" i="1" dirty="0">
              <a:latin typeface="+mj-lt"/>
            </a:endParaRPr>
          </a:p>
          <a:p>
            <a:pPr marL="171450" lvl="2" indent="-171450"/>
            <a:endParaRPr lang="en-US" sz="1200" b="1" i="1" dirty="0">
              <a:latin typeface="+mj-lt"/>
            </a:endParaRPr>
          </a:p>
          <a:p>
            <a:pPr marL="171450" lvl="2" indent="-171450"/>
            <a:endParaRPr lang="en-US" sz="1200" b="1" dirty="0">
              <a:latin typeface="+mj-lt"/>
            </a:endParaRPr>
          </a:p>
          <a:p>
            <a:pPr marL="171450" lvl="2" indent="-171450"/>
            <a:endParaRPr lang="en-US" sz="1200" b="1" dirty="0">
              <a:latin typeface="+mj-lt"/>
            </a:endParaRPr>
          </a:p>
          <a:p>
            <a:pPr marL="171450" lvl="2" indent="-171450"/>
            <a:r>
              <a:rPr lang="en-US" sz="1200" b="1" dirty="0">
                <a:latin typeface="+mj-lt"/>
              </a:rPr>
              <a:t>Cook Rating</a:t>
            </a:r>
            <a:r>
              <a:rPr lang="en-US" sz="1200" i="1" dirty="0">
                <a:latin typeface="+mj-lt"/>
              </a:rPr>
              <a:t>: Toss Up</a:t>
            </a:r>
          </a:p>
        </p:txBody>
      </p:sp>
      <p:pic>
        <p:nvPicPr>
          <p:cNvPr id="7170" name="Picture 2" descr="Image result for heidi heitkamp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86797" y="1586584"/>
            <a:ext cx="914400" cy="9144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002052" y="1366183"/>
            <a:ext cx="4810161" cy="2190343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pPr marL="171450" indent="-171450"/>
            <a:r>
              <a:rPr lang="en-US" sz="1200" b="1" dirty="0">
                <a:latin typeface="+mj-lt"/>
              </a:rPr>
              <a:t>2018 Primary Results</a:t>
            </a:r>
            <a:endParaRPr lang="en-US" sz="1200" i="1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39843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2018 election dashboard: North Dakota Senate</a:t>
            </a:r>
            <a:endParaRPr lang="en-US" altLang="en-US" sz="2000" dirty="0">
              <a:solidFill>
                <a:srgbClr val="FF0000"/>
              </a:solidFill>
              <a:latin typeface="Georgia" charset="0"/>
              <a:ea typeface="ＭＳ Ｐゴシック" charset="-128"/>
              <a:cs typeface="MS PGothic" charset="-128"/>
            </a:endParaRPr>
          </a:p>
        </p:txBody>
      </p:sp>
      <p:pic>
        <p:nvPicPr>
          <p:cNvPr id="19" name="Picture 18" descr="Logo-NJ-presentation_cen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04807" y="3364661"/>
            <a:ext cx="3429000" cy="91440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>
              <a:spcAft>
                <a:spcPts val="600"/>
              </a:spcAft>
            </a:pPr>
            <a:r>
              <a:rPr lang="en-US" sz="1200" b="1" dirty="0">
                <a:solidFill>
                  <a:prstClr val="black"/>
                </a:solidFill>
                <a:latin typeface="Georgia"/>
              </a:rPr>
              <a:t>Election dates</a:t>
            </a:r>
            <a:endParaRPr lang="en-US" sz="1200" dirty="0">
              <a:solidFill>
                <a:prstClr val="black"/>
              </a:solidFill>
              <a:latin typeface="Georgia"/>
            </a:endParaRPr>
          </a:p>
          <a:p>
            <a:pPr lvl="0"/>
            <a:r>
              <a:rPr lang="en-US" sz="1200" dirty="0">
                <a:solidFill>
                  <a:prstClr val="black"/>
                </a:solidFill>
                <a:latin typeface="Georgia"/>
              </a:rPr>
              <a:t>Filing deadline — April 9, 2018</a:t>
            </a:r>
          </a:p>
          <a:p>
            <a:pPr lvl="0"/>
            <a:r>
              <a:rPr lang="en-US" sz="1200" dirty="0">
                <a:solidFill>
                  <a:prstClr val="black"/>
                </a:solidFill>
                <a:latin typeface="Georgia"/>
              </a:rPr>
              <a:t>Primary election – June 12, 2018</a:t>
            </a:r>
          </a:p>
          <a:p>
            <a:pPr lvl="0"/>
            <a:r>
              <a:rPr lang="en-US" sz="1200" dirty="0">
                <a:solidFill>
                  <a:prstClr val="black"/>
                </a:solidFill>
                <a:latin typeface="Georgia"/>
              </a:rPr>
              <a:t>General election — November 6, 2018 </a:t>
            </a:r>
          </a:p>
        </p:txBody>
      </p:sp>
      <p:sp>
        <p:nvSpPr>
          <p:cNvPr id="38" name="TextBox 12"/>
          <p:cNvSpPr txBox="1">
            <a:spLocks noChangeArrowheads="1"/>
          </p:cNvSpPr>
          <p:nvPr/>
        </p:nvSpPr>
        <p:spPr bwMode="auto">
          <a:xfrm>
            <a:off x="7548149" y="311516"/>
            <a:ext cx="1178529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MIDTERM DASHBOARD</a:t>
            </a:r>
          </a:p>
        </p:txBody>
      </p:sp>
      <p:sp>
        <p:nvSpPr>
          <p:cNvPr id="39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Slide last updated on: June 13, 2018</a:t>
            </a:r>
          </a:p>
        </p:txBody>
      </p:sp>
      <p:sp>
        <p:nvSpPr>
          <p:cNvPr id="40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National Journal Research, 2018; Ballotpedia, 2018; Cook Political Report, 2018.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04807" y="4400050"/>
            <a:ext cx="3429000" cy="1707812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>
              <a:spcAft>
                <a:spcPts val="600"/>
              </a:spcAft>
            </a:pPr>
            <a:r>
              <a:rPr lang="en-US" sz="1200" b="1" dirty="0">
                <a:solidFill>
                  <a:prstClr val="black"/>
                </a:solidFill>
                <a:latin typeface="Georgia"/>
              </a:rPr>
              <a:t>Previous election results</a:t>
            </a:r>
            <a:endParaRPr lang="en-US" sz="1200" dirty="0">
              <a:solidFill>
                <a:prstClr val="black"/>
              </a:solidFill>
              <a:latin typeface="Georgia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025678507"/>
              </p:ext>
            </p:extLst>
          </p:nvPr>
        </p:nvGraphicFramePr>
        <p:xfrm>
          <a:off x="1882344" y="4634757"/>
          <a:ext cx="1943445" cy="1509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Chart 26"/>
          <p:cNvGraphicFramePr/>
          <p:nvPr>
            <p:extLst>
              <p:ext uri="{D42A27DB-BD31-4B8C-83A1-F6EECF244321}">
                <p14:modId xmlns:p14="http://schemas.microsoft.com/office/powerpoint/2010/main" val="3465257711"/>
              </p:ext>
            </p:extLst>
          </p:nvPr>
        </p:nvGraphicFramePr>
        <p:xfrm>
          <a:off x="329769" y="4634757"/>
          <a:ext cx="1943445" cy="1509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692266174"/>
              </p:ext>
            </p:extLst>
          </p:nvPr>
        </p:nvGraphicFramePr>
        <p:xfrm>
          <a:off x="4071669" y="1645227"/>
          <a:ext cx="4740546" cy="1911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02051" y="3669251"/>
            <a:ext cx="4810161" cy="243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125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0EAE3"/>
        </a:solidFill>
        <a:ln>
          <a:noFill/>
        </a:ln>
        <a:effectLst/>
      </a:spPr>
      <a:bodyPr lIns="91440" tIns="91440" rIns="91440" bIns="91440"/>
      <a:lstStyle>
        <a:defPPr>
          <a:spcAft>
            <a:spcPts val="400"/>
          </a:spcAft>
          <a:defRPr sz="1200" b="1" dirty="0">
            <a:solidFill>
              <a:schemeClr val="tx1">
                <a:lumMod val="95000"/>
                <a:lumOff val="5000"/>
              </a:schemeClr>
            </a:solidFill>
            <a:latin typeface="Georgia"/>
            <a:cs typeface="Georgi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spcAft>
            <a:spcPts val="400"/>
          </a:spcAft>
          <a:defRPr sz="1200" b="1" dirty="0" smtClean="0">
            <a:solidFill>
              <a:srgbClr val="71B2C7"/>
            </a:solidFill>
            <a:latin typeface="Georgia"/>
            <a:cs typeface="Georg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7178</TotalTime>
  <Words>87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ＭＳ Ｐゴシック</vt:lpstr>
      <vt:lpstr>Arial</vt:lpstr>
      <vt:lpstr>Calibri</vt:lpstr>
      <vt:lpstr>Georgia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Stublen, Daniel</cp:lastModifiedBy>
  <cp:revision>225</cp:revision>
  <dcterms:created xsi:type="dcterms:W3CDTF">2017-06-26T14:07:23Z</dcterms:created>
  <dcterms:modified xsi:type="dcterms:W3CDTF">2018-06-13T20:51:47Z</dcterms:modified>
</cp:coreProperties>
</file>