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9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6429"/>
    <a:srgbClr val="BD732A"/>
    <a:srgbClr val="FFDA40"/>
    <a:srgbClr val="5D9732"/>
    <a:srgbClr val="0096D7"/>
    <a:srgbClr val="0C396F"/>
    <a:srgbClr val="F2DA9C"/>
    <a:srgbClr val="C1857A"/>
    <a:srgbClr val="B22830"/>
    <a:srgbClr val="F0EA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2" autoAdjust="0"/>
    <p:restoredTop sz="96731"/>
  </p:normalViewPr>
  <p:slideViewPr>
    <p:cSldViewPr snapToGrid="0" snapToObjects="1">
      <p:cViewPr varScale="1">
        <p:scale>
          <a:sx n="110" d="100"/>
          <a:sy n="110" d="100"/>
        </p:scale>
        <p:origin x="312" y="114"/>
      </p:cViewPr>
      <p:guideLst>
        <p:guide orient="horz" pos="100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Nickel-based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  <a:effectLst/>
          </c:spPr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22-447A-B2A9-3FAA6AAA1F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Lithium-ion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  <a:effectLst/>
          </c:spPr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30</c:v>
                </c:pt>
                <c:pt idx="9">
                  <c:v>25</c:v>
                </c:pt>
                <c:pt idx="10">
                  <c:v>5</c:v>
                </c:pt>
                <c:pt idx="11">
                  <c:v>50</c:v>
                </c:pt>
                <c:pt idx="12">
                  <c:v>165</c:v>
                </c:pt>
                <c:pt idx="13">
                  <c:v>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22-447A-B2A9-3FAA6AAA1F2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Sodium-based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  <a:effectLst/>
          </c:spPr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</c:v>
                </c:pt>
                <c:pt idx="6">
                  <c:v>7</c:v>
                </c:pt>
                <c:pt idx="7">
                  <c:v>8</c:v>
                </c:pt>
                <c:pt idx="8">
                  <c:v>0</c:v>
                </c:pt>
                <c:pt idx="9">
                  <c:v>10</c:v>
                </c:pt>
                <c:pt idx="10">
                  <c:v>55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22-447A-B2A9-3FAA6AAA1F2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Lead-acid</c:v>
                </c:pt>
              </c:strCache>
            </c:strRef>
          </c:tx>
          <c:spPr>
            <a:solidFill>
              <a:srgbClr val="FFDA40"/>
            </a:solidFill>
            <a:ln>
              <a:noFill/>
            </a:ln>
            <a:effectLst/>
          </c:spPr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  <c:pt idx="9">
                  <c:v>15</c:v>
                </c:pt>
                <c:pt idx="10">
                  <c:v>0</c:v>
                </c:pt>
                <c:pt idx="11">
                  <c:v>0</c:v>
                </c:pt>
                <c:pt idx="12">
                  <c:v>3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22-447A-B2A9-3FAA6AAA1F2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46429"/>
            </a:solidFill>
            <a:ln>
              <a:noFill/>
            </a:ln>
            <a:effectLst/>
          </c:spPr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22-447A-B2A9-3FAA6AAA1F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1514863"/>
        <c:axId val="361506959"/>
      </c:barChart>
      <c:catAx>
        <c:axId val="361514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361506959"/>
        <c:crosses val="autoZero"/>
        <c:auto val="1"/>
        <c:lblAlgn val="ctr"/>
        <c:lblOffset val="100"/>
        <c:noMultiLvlLbl val="0"/>
      </c:catAx>
      <c:valAx>
        <c:axId val="3615069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3615148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Column4</c:v>
                </c:pt>
              </c:strCache>
            </c:strRef>
          </c:tx>
          <c:dPt>
            <c:idx val="0"/>
            <c:bubble3D val="0"/>
            <c:spPr>
              <a:solidFill>
                <a:srgbClr val="BD732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250-4AA7-949B-D3FE285E5844}"/>
              </c:ext>
            </c:extLst>
          </c:dPt>
          <c:dPt>
            <c:idx val="1"/>
            <c:bubble3D val="0"/>
            <c:spPr>
              <a:solidFill>
                <a:srgbClr val="0096D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D250-4AA7-949B-D3FE285E5844}"/>
              </c:ext>
            </c:extLst>
          </c:dPt>
          <c:dPt>
            <c:idx val="2"/>
            <c:bubble3D val="0"/>
            <c:spPr>
              <a:solidFill>
                <a:srgbClr val="5D973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250-4AA7-949B-D3FE285E5844}"/>
              </c:ext>
            </c:extLst>
          </c:dPt>
          <c:dPt>
            <c:idx val="3"/>
            <c:bubble3D val="0"/>
            <c:spPr>
              <a:solidFill>
                <a:srgbClr val="FFDA4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D250-4AA7-949B-D3FE285E5844}"/>
              </c:ext>
            </c:extLst>
          </c:dPt>
          <c:dPt>
            <c:idx val="4"/>
            <c:bubble3D val="0"/>
            <c:spPr>
              <a:solidFill>
                <a:srgbClr val="84642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D250-4AA7-949B-D3FE285E5844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D250-4AA7-949B-D3FE285E584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D250-4AA7-949B-D3FE285E5844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D250-4AA7-949B-D3FE285E58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Nickle-Based</c:v>
                </c:pt>
                <c:pt idx="1">
                  <c:v>Lithium-ion</c:v>
                </c:pt>
                <c:pt idx="2">
                  <c:v>Sodium-based</c:v>
                </c:pt>
                <c:pt idx="3">
                  <c:v>Lead-acid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0.02</c:v>
                </c:pt>
                <c:pt idx="1">
                  <c:v>0.83</c:v>
                </c:pt>
                <c:pt idx="2">
                  <c:v>0.12</c:v>
                </c:pt>
                <c:pt idx="3">
                  <c:v>0.02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50-4AA7-949B-D3FE285E58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41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61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7713259" y="311516"/>
            <a:ext cx="1013419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BATTERY STORAGE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9100" y="1618869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Large-scale battery storage installations, 2017</a:t>
            </a:r>
          </a:p>
        </p:txBody>
      </p:sp>
      <p:pic>
        <p:nvPicPr>
          <p:cNvPr id="10" name="Picture 9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The US installed 708 megawatts of battery storage in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140" b="100000" l="967" r="100000">
                        <a14:foregroundMark x1="88253" y1="40228" x2="88253" y2="40228"/>
                        <a14:foregroundMark x1="91970" y1="35806" x2="91970" y2="35806"/>
                        <a14:foregroundMark x1="92491" y1="37233" x2="92491" y2="37233"/>
                        <a14:foregroundMark x1="93532" y1="36519" x2="93532" y2="36519"/>
                        <a14:foregroundMark x1="93755" y1="35663" x2="93755" y2="35663"/>
                        <a14:foregroundMark x1="59703" y1="85735" x2="59703" y2="85735"/>
                        <a14:foregroundMark x1="58662" y1="86305" x2="58662" y2="86305"/>
                        <a14:foregroundMark x1="60669" y1="86020" x2="60669" y2="86020"/>
                        <a14:backgroundMark x1="30632" y1="85449" x2="30632" y2="85449"/>
                        <a14:backgroundMark x1="30632" y1="85449" x2="30632" y2="85449"/>
                        <a14:backgroundMark x1="33457" y1="93153" x2="33457" y2="93153"/>
                        <a14:backgroundMark x1="41636" y1="94009" x2="41636" y2="94009"/>
                        <a14:backgroundMark x1="41413" y1="88730" x2="41413" y2="88730"/>
                        <a14:backgroundMark x1="75688" y1="29957" x2="75688" y2="29957"/>
                        <a14:backgroundMark x1="81710" y1="18402" x2="81710" y2="18402"/>
                        <a14:backgroundMark x1="73234" y1="10556" x2="73234" y2="10556"/>
                        <a14:backgroundMark x1="58662" y1="4422" x2="58662" y2="4422"/>
                        <a14:backgroundMark x1="80074" y1="5849" x2="80074" y2="5849"/>
                        <a14:backgroundMark x1="88996" y1="10556" x2="88996" y2="10556"/>
                        <a14:backgroundMark x1="91747" y1="15264" x2="91747" y2="15264"/>
                        <a14:backgroundMark x1="98885" y1="9843" x2="98885" y2="98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44" y="2109766"/>
            <a:ext cx="7080739" cy="36904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12" b="89979" l="9912" r="93628">
                        <a14:foregroundMark x1="83540" y1="77662" x2="83540" y2="77662"/>
                        <a14:foregroundMark x1="82478" y1="74739" x2="82478" y2="74739"/>
                        <a14:foregroundMark x1="84779" y1="73278" x2="84779" y2="73278"/>
                        <a14:foregroundMark x1="87434" y1="87265" x2="87434" y2="87265"/>
                        <a14:foregroundMark x1="87611" y1="81628" x2="87611" y2="81628"/>
                        <a14:foregroundMark x1="85841" y1="83090" x2="85841" y2="83090"/>
                        <a14:foregroundMark x1="86372" y1="88100" x2="86372" y2="88100"/>
                        <a14:foregroundMark x1="35221" y1="82881" x2="35221" y2="82881"/>
                        <a14:foregroundMark x1="38230" y1="81628" x2="38230" y2="81628"/>
                        <a14:foregroundMark x1="51504" y1="75365" x2="51504" y2="75365"/>
                        <a14:foregroundMark x1="29204" y1="87265" x2="29204" y2="87265"/>
                        <a14:foregroundMark x1="33097" y1="83716" x2="33097" y2="83716"/>
                        <a14:backgroundMark x1="81770" y1="46973" x2="81770" y2="469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50" y="4533536"/>
            <a:ext cx="1849034" cy="15675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184" y="5258561"/>
            <a:ext cx="1166929" cy="842562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 rot="10800000">
            <a:off x="7166143" y="5111328"/>
            <a:ext cx="1292751" cy="144087"/>
            <a:chOff x="953193" y="5419898"/>
            <a:chExt cx="1292751" cy="144087"/>
          </a:xfrm>
        </p:grpSpPr>
        <p:sp>
          <p:nvSpPr>
            <p:cNvPr id="16" name="Rectangle 15"/>
            <p:cNvSpPr/>
            <p:nvPr/>
          </p:nvSpPr>
          <p:spPr>
            <a:xfrm>
              <a:off x="953193" y="5419898"/>
              <a:ext cx="144087" cy="144087"/>
            </a:xfrm>
            <a:prstGeom prst="rect">
              <a:avLst/>
            </a:prstGeom>
            <a:solidFill>
              <a:srgbClr val="B71D3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96776" y="5419898"/>
              <a:ext cx="144087" cy="144087"/>
            </a:xfrm>
            <a:prstGeom prst="rect">
              <a:avLst/>
            </a:prstGeom>
            <a:solidFill>
              <a:srgbClr val="D0434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240863" y="5419898"/>
              <a:ext cx="144087" cy="144087"/>
            </a:xfrm>
            <a:prstGeom prst="rect">
              <a:avLst/>
            </a:prstGeom>
            <a:solidFill>
              <a:srgbClr val="DC544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84446" y="5419898"/>
              <a:ext cx="144087" cy="144087"/>
            </a:xfrm>
            <a:prstGeom prst="rect">
              <a:avLst/>
            </a:prstGeom>
            <a:solidFill>
              <a:srgbClr val="EB6E4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528029" y="5419898"/>
              <a:ext cx="144087" cy="144087"/>
            </a:xfrm>
            <a:prstGeom prst="rect">
              <a:avLst/>
            </a:prstGeom>
            <a:solidFill>
              <a:srgbClr val="F1845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71108" y="5419898"/>
              <a:ext cx="144087" cy="144087"/>
            </a:xfrm>
            <a:prstGeom prst="rect">
              <a:avLst/>
            </a:prstGeom>
            <a:solidFill>
              <a:srgbClr val="FB934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815195" y="5419898"/>
              <a:ext cx="144087" cy="144087"/>
            </a:xfrm>
            <a:prstGeom prst="rect">
              <a:avLst/>
            </a:prstGeom>
            <a:solidFill>
              <a:srgbClr val="F9A7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59282" y="5419898"/>
              <a:ext cx="144087" cy="144087"/>
            </a:xfrm>
            <a:prstGeom prst="rect">
              <a:avLst/>
            </a:prstGeom>
            <a:solidFill>
              <a:srgbClr val="F6BC5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101857" y="5419898"/>
              <a:ext cx="144087" cy="144087"/>
            </a:xfrm>
            <a:prstGeom prst="rect">
              <a:avLst/>
            </a:prstGeom>
            <a:solidFill>
              <a:srgbClr val="F4D16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/>
            <a:lstStyle/>
            <a:p>
              <a:pPr algn="ctr">
                <a:spcAft>
                  <a:spcPts val="400"/>
                </a:spcAft>
              </a:pPr>
              <a:endPara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784849" y="5255416"/>
            <a:ext cx="2054329" cy="1943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000" b="1" dirty="0">
                <a:latin typeface="Georgia"/>
                <a:cs typeface="Georgia"/>
              </a:rPr>
              <a:t>0.5 MW		40 MW</a:t>
            </a:r>
          </a:p>
        </p:txBody>
      </p:sp>
      <p:sp>
        <p:nvSpPr>
          <p:cNvPr id="2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June 11, 2018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700" dirty="0"/>
              <a:t>Julianna Bradley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28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EIA, “U.S. Battery Storage Market Trends,” May 21,2018.</a:t>
            </a:r>
          </a:p>
        </p:txBody>
      </p:sp>
    </p:spTree>
    <p:extLst>
      <p:ext uri="{BB962C8B-B14F-4D97-AF65-F5344CB8AC3E}">
        <p14:creationId xmlns:p14="http://schemas.microsoft.com/office/powerpoint/2010/main" val="193324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June 11, 2018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700" dirty="0"/>
              <a:t>Julianna Bradley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7713259" y="311516"/>
            <a:ext cx="1013419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BATTERY STORAGE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85547" y="1607715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Large-scale battery </a:t>
            </a:r>
            <a:r>
              <a:rPr lang="en-US" altLang="en-US" sz="1200" b="1" smtClean="0"/>
              <a:t>storage capacity by </a:t>
            </a:r>
            <a:r>
              <a:rPr lang="en-US" altLang="en-US" sz="1200" b="1" dirty="0"/>
              <a:t>type </a:t>
            </a:r>
            <a:r>
              <a:rPr lang="en-US" altLang="en-US" sz="1200" b="1" dirty="0" smtClean="0"/>
              <a:t>(megawatt hours and percent total)</a:t>
            </a:r>
            <a:endParaRPr lang="en-US" altLang="en-US" sz="1200" b="1" dirty="0"/>
          </a:p>
        </p:txBody>
      </p:sp>
      <p:pic>
        <p:nvPicPr>
          <p:cNvPr id="10" name="Picture 9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Lithium-ion batteries continue to dominate new battery installations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EIA, “U.S. Battery Storage Market Trends,” May 21,2018.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807894797"/>
              </p:ext>
            </p:extLst>
          </p:nvPr>
        </p:nvGraphicFramePr>
        <p:xfrm>
          <a:off x="485547" y="2125215"/>
          <a:ext cx="8051413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Chart 31"/>
          <p:cNvGraphicFramePr/>
          <p:nvPr>
            <p:extLst>
              <p:ext uri="{D42A27DB-BD31-4B8C-83A1-F6EECF244321}">
                <p14:modId xmlns:p14="http://schemas.microsoft.com/office/powerpoint/2010/main" val="2565242572"/>
              </p:ext>
            </p:extLst>
          </p:nvPr>
        </p:nvGraphicFramePr>
        <p:xfrm>
          <a:off x="677059" y="2259326"/>
          <a:ext cx="4920085" cy="2665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99062" y="4688694"/>
            <a:ext cx="1672046" cy="3701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200" b="1" dirty="0" smtClean="0">
                <a:solidFill>
                  <a:srgbClr val="71B2C7"/>
                </a:solidFill>
                <a:latin typeface="Georgia"/>
                <a:cs typeface="Georgia"/>
              </a:rPr>
              <a:t> </a:t>
            </a:r>
            <a:endParaRPr lang="en-US" sz="1200" b="1" dirty="0" smtClean="0">
              <a:solidFill>
                <a:srgbClr val="71B2C7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9217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6580</TotalTime>
  <Words>95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MS PGothic</vt:lpstr>
      <vt:lpstr>MS PGothic</vt:lpstr>
      <vt:lpstr>Arial</vt:lpstr>
      <vt:lpstr>Calibri</vt:lpstr>
      <vt:lpstr>Georgia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Julianna Bradley</cp:lastModifiedBy>
  <cp:revision>156</cp:revision>
  <dcterms:created xsi:type="dcterms:W3CDTF">2017-06-26T14:07:23Z</dcterms:created>
  <dcterms:modified xsi:type="dcterms:W3CDTF">2018-06-11T16:16:55Z</dcterms:modified>
</cp:coreProperties>
</file>