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13E7B7D-AF9C-4789-9FBF-1CC5EEFE23B5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1" clrIdx="0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C35359"/>
    <a:srgbClr val="3A608D"/>
    <a:srgbClr val="C56870"/>
    <a:srgbClr val="8ABAE6"/>
    <a:srgbClr val="E6E6E6"/>
    <a:srgbClr val="D9D9D9"/>
    <a:srgbClr val="007AD6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5" autoAdjust="0"/>
    <p:restoredTop sz="96946"/>
  </p:normalViewPr>
  <p:slideViewPr>
    <p:cSldViewPr snapToGrid="0" snapToObjects="1">
      <p:cViewPr>
        <p:scale>
          <a:sx n="75" d="100"/>
          <a:sy n="75" d="100"/>
        </p:scale>
        <p:origin x="1344" y="-54"/>
      </p:cViewPr>
      <p:guideLst>
        <p:guide orient="horz" pos="2160"/>
        <p:guide pos="12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journal.com/daybo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4112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Week of May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28: Congress on recess, field hearings in PA &amp; AZ; Trump travels to TN and TX for fundraisers</a:t>
            </a:r>
            <a:endParaRPr lang="en-US" sz="2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May 29, 2018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  <a:r>
              <a:rPr lang="en-US" sz="700" dirty="0"/>
              <a:t>Taryn </a:t>
            </a:r>
            <a:r>
              <a:rPr lang="en-US" sz="700" dirty="0" err="1"/>
              <a:t>MacKinney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Shape 163"/>
          <p:cNvSpPr/>
          <p:nvPr/>
        </p:nvSpPr>
        <p:spPr>
          <a:xfrm>
            <a:off x="419100" y="1591142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Congress:</a:t>
            </a:r>
          </a:p>
        </p:txBody>
      </p:sp>
      <p:sp>
        <p:nvSpPr>
          <p:cNvPr id="21" name="Shape 163"/>
          <p:cNvSpPr/>
          <p:nvPr/>
        </p:nvSpPr>
        <p:spPr>
          <a:xfrm>
            <a:off x="457200" y="4827212"/>
            <a:ext cx="280416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Outlook for the White House: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07144" y="5062249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0794" y="1818619"/>
            <a:ext cx="8141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96598" y="5063578"/>
            <a:ext cx="79457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>
                <a:sym typeface="Wingdings" panose="05000000000000000000" pitchFamily="2" charset="2"/>
              </a:rPr>
              <a:t>Monday, </a:t>
            </a:r>
            <a:r>
              <a:rPr lang="en-US" altLang="en-US" sz="900" dirty="0">
                <a:sym typeface="Wingdings" panose="05000000000000000000" pitchFamily="2" charset="2"/>
              </a:rPr>
              <a:t>Trump </a:t>
            </a:r>
            <a:r>
              <a:rPr lang="en-US" altLang="en-US" sz="900" dirty="0" smtClean="0">
                <a:sym typeface="Wingdings" panose="05000000000000000000" pitchFamily="2" charset="2"/>
              </a:rPr>
              <a:t>participates </a:t>
            </a:r>
            <a:r>
              <a:rPr lang="en-US" altLang="en-US" sz="900" dirty="0">
                <a:sym typeface="Wingdings" panose="05000000000000000000" pitchFamily="2" charset="2"/>
              </a:rPr>
              <a:t>in a Memorial Day Wreath Laying </a:t>
            </a:r>
            <a:r>
              <a:rPr lang="en-US" altLang="en-US" sz="900" dirty="0" smtClean="0">
                <a:sym typeface="Wingdings" panose="05000000000000000000" pitchFamily="2" charset="2"/>
              </a:rPr>
              <a:t>Ceremony at Arlington National Cemetery</a:t>
            </a:r>
            <a:endParaRPr lang="en-US" altLang="en-US" sz="9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>
                <a:sym typeface="Wingdings" panose="05000000000000000000" pitchFamily="2" charset="2"/>
              </a:rPr>
              <a:t>Tuesday</a:t>
            </a:r>
            <a:r>
              <a:rPr lang="en-US" altLang="en-US" sz="900" dirty="0">
                <a:sym typeface="Wingdings" panose="05000000000000000000" pitchFamily="2" charset="2"/>
              </a:rPr>
              <a:t>, the president has lunch with VP Mike Pence and </a:t>
            </a:r>
            <a:r>
              <a:rPr lang="en-US" altLang="en-US" sz="900" dirty="0" smtClean="0">
                <a:sym typeface="Wingdings" panose="05000000000000000000" pitchFamily="2" charset="2"/>
              </a:rPr>
              <a:t>HUD Secretary </a:t>
            </a:r>
            <a:r>
              <a:rPr lang="en-US" altLang="en-US" sz="900" dirty="0">
                <a:sym typeface="Wingdings" panose="05000000000000000000" pitchFamily="2" charset="2"/>
              </a:rPr>
              <a:t>Carson. </a:t>
            </a:r>
            <a:r>
              <a:rPr lang="en-US" altLang="en-US" sz="900" dirty="0" smtClean="0">
                <a:sym typeface="Wingdings" panose="05000000000000000000" pitchFamily="2" charset="2"/>
              </a:rPr>
              <a:t>Later he meets </a:t>
            </a:r>
            <a:r>
              <a:rPr lang="en-US" altLang="en-US" sz="900" dirty="0">
                <a:sym typeface="Wingdings" panose="05000000000000000000" pitchFamily="2" charset="2"/>
              </a:rPr>
              <a:t>with </a:t>
            </a:r>
            <a:r>
              <a:rPr lang="en-US" altLang="en-US" sz="900" dirty="0" smtClean="0">
                <a:sym typeface="Wingdings" panose="05000000000000000000" pitchFamily="2" charset="2"/>
              </a:rPr>
              <a:t>HHS Secretary</a:t>
            </a:r>
            <a:r>
              <a:rPr lang="en-US" altLang="en-US" sz="900" dirty="0" smtClean="0">
                <a:sym typeface="Wingdings" panose="05000000000000000000" pitchFamily="2" charset="2"/>
              </a:rPr>
              <a:t> </a:t>
            </a:r>
            <a:r>
              <a:rPr lang="en-US" altLang="en-US" sz="900" dirty="0">
                <a:sym typeface="Wingdings" panose="05000000000000000000" pitchFamily="2" charset="2"/>
              </a:rPr>
              <a:t>Azar, and </a:t>
            </a:r>
            <a:r>
              <a:rPr lang="en-US" altLang="en-US" sz="900" dirty="0" smtClean="0">
                <a:sym typeface="Wingdings" panose="05000000000000000000" pitchFamily="2" charset="2"/>
              </a:rPr>
              <a:t>NIH Director Collins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>
                <a:sym typeface="Wingdings" panose="05000000000000000000" pitchFamily="2" charset="2"/>
              </a:rPr>
              <a:t>In the evening,</a:t>
            </a:r>
            <a:r>
              <a:rPr lang="en-US" altLang="en-US" sz="900" dirty="0" smtClean="0">
                <a:sym typeface="Wingdings" panose="05000000000000000000" pitchFamily="2" charset="2"/>
              </a:rPr>
              <a:t> Trump</a:t>
            </a:r>
            <a:r>
              <a:rPr lang="en-US" altLang="en-US" sz="900" dirty="0" smtClean="0">
                <a:sym typeface="Wingdings" panose="05000000000000000000" pitchFamily="2" charset="2"/>
              </a:rPr>
              <a:t> </a:t>
            </a:r>
            <a:r>
              <a:rPr lang="en-US" altLang="en-US" sz="900" dirty="0">
                <a:sym typeface="Wingdings" panose="05000000000000000000" pitchFamily="2" charset="2"/>
              </a:rPr>
              <a:t>travels to Nashville for a political rally and </a:t>
            </a:r>
            <a:r>
              <a:rPr lang="en-US" altLang="en-US" sz="900" dirty="0" smtClean="0">
                <a:sym typeface="Wingdings" panose="05000000000000000000" pitchFamily="2" charset="2"/>
              </a:rPr>
              <a:t>fundraiser for Marsha Blackburn</a:t>
            </a:r>
            <a:endParaRPr lang="en-US" altLang="en-US" sz="900" b="1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>
                <a:sym typeface="Wingdings" panose="05000000000000000000" pitchFamily="2" charset="2"/>
              </a:rPr>
              <a:t>Wednesday</a:t>
            </a:r>
            <a:r>
              <a:rPr lang="en-US" altLang="en-US" sz="900" dirty="0">
                <a:sym typeface="Wingdings" panose="05000000000000000000" pitchFamily="2" charset="2"/>
              </a:rPr>
              <a:t>, </a:t>
            </a:r>
            <a:r>
              <a:rPr lang="en-US" altLang="en-US" sz="900" dirty="0" smtClean="0">
                <a:sym typeface="Wingdings" panose="05000000000000000000" pitchFamily="2" charset="2"/>
              </a:rPr>
              <a:t>the president </a:t>
            </a:r>
            <a:r>
              <a:rPr lang="en-US" altLang="en-US" sz="900" dirty="0">
                <a:sym typeface="Wingdings" panose="05000000000000000000" pitchFamily="2" charset="2"/>
              </a:rPr>
              <a:t>meets with the </a:t>
            </a:r>
            <a:r>
              <a:rPr lang="en-US" altLang="en-US" sz="900" dirty="0" smtClean="0">
                <a:sym typeface="Wingdings" panose="05000000000000000000" pitchFamily="2" charset="2"/>
              </a:rPr>
              <a:t>Secretary Pompeo before participating </a:t>
            </a:r>
            <a:r>
              <a:rPr lang="en-US" altLang="en-US" sz="900" dirty="0">
                <a:sym typeface="Wingdings" panose="05000000000000000000" pitchFamily="2" charset="2"/>
              </a:rPr>
              <a:t>in the White House Sports and Fitness Day </a:t>
            </a:r>
            <a:r>
              <a:rPr lang="en-US" altLang="en-US" sz="900" dirty="0" smtClean="0">
                <a:sym typeface="Wingdings" panose="05000000000000000000" pitchFamily="2" charset="2"/>
              </a:rPr>
              <a:t>event</a:t>
            </a:r>
            <a:endParaRPr lang="en-US" altLang="en-US" sz="9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>
                <a:sym typeface="Wingdings" panose="05000000000000000000" pitchFamily="2" charset="2"/>
              </a:rPr>
              <a:t>Thursday</a:t>
            </a:r>
            <a:r>
              <a:rPr lang="en-US" altLang="en-US" sz="900" dirty="0">
                <a:sym typeface="Wingdings" panose="05000000000000000000" pitchFamily="2" charset="2"/>
              </a:rPr>
              <a:t>, the president travels to Houston and Dallas for political </a:t>
            </a:r>
            <a:r>
              <a:rPr lang="en-US" altLang="en-US" sz="900" dirty="0" smtClean="0">
                <a:sym typeface="Wingdings" panose="05000000000000000000" pitchFamily="2" charset="2"/>
              </a:rPr>
              <a:t>fundraisers</a:t>
            </a:r>
            <a:endParaRPr lang="en-US" altLang="en-US" sz="9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>
                <a:sym typeface="Wingdings" panose="05000000000000000000" pitchFamily="2" charset="2"/>
              </a:rPr>
              <a:t>Friday</a:t>
            </a:r>
            <a:r>
              <a:rPr lang="en-US" altLang="en-US" sz="900" dirty="0">
                <a:sym typeface="Wingdings" panose="05000000000000000000" pitchFamily="2" charset="2"/>
              </a:rPr>
              <a:t>, Trump </a:t>
            </a:r>
            <a:r>
              <a:rPr lang="en-US" altLang="en-US" sz="900" dirty="0" smtClean="0">
                <a:sym typeface="Wingdings" panose="05000000000000000000" pitchFamily="2" charset="2"/>
              </a:rPr>
              <a:t>will meet with Secretary Pompeo a second time</a:t>
            </a:r>
            <a:endParaRPr lang="en-US" altLang="en-US" sz="900" b="1" dirty="0">
              <a:sym typeface="Wingdings" panose="05000000000000000000" pitchFamily="2" charset="2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215586" y="1818619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/>
              <a:t>Tuesday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94986" y="2185716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29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94986" y="2033316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>
                <a:latin typeface="Georgia" panose="02040502050405020303" pitchFamily="18" charset="0"/>
              </a:rPr>
              <a:t>May</a:t>
            </a:r>
          </a:p>
        </p:txBody>
      </p:sp>
      <p:sp>
        <p:nvSpPr>
          <p:cNvPr id="50" name="Shape 160"/>
          <p:cNvSpPr txBox="1"/>
          <p:nvPr/>
        </p:nvSpPr>
        <p:spPr>
          <a:xfrm>
            <a:off x="6267450" y="311515"/>
            <a:ext cx="2459228" cy="1846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494429"/>
              </a:buClr>
              <a:buSzPct val="25000"/>
              <a:buFont typeface="Arial"/>
              <a:buNone/>
            </a:pPr>
            <a:r>
              <a:rPr lang="en-US" sz="600" b="1" dirty="0">
                <a:solidFill>
                  <a:srgbClr val="494429"/>
                </a:solidFill>
                <a:latin typeface="Verdana"/>
                <a:ea typeface="Verdana"/>
                <a:cs typeface="Verdana"/>
                <a:sym typeface="Verdana"/>
              </a:rPr>
              <a:t>OUTLOOK FOR CONGRESS &amp; THE WHITE HOUSE</a:t>
            </a:r>
          </a:p>
        </p:txBody>
      </p:sp>
      <p:sp>
        <p:nvSpPr>
          <p:cNvPr id="51" name="Shape 165"/>
          <p:cNvSpPr txBox="1"/>
          <p:nvPr/>
        </p:nvSpPr>
        <p:spPr>
          <a:xfrm>
            <a:off x="404807" y="6100947"/>
            <a:ext cx="8247721" cy="3174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All committee hearings are full committee hearings unless otherwise noted. Times and dates of hearings and events are subject to change. For a continuously updated list of events please visit the 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Daybook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National Journal Daybook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; The White House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1042445" y="1818619"/>
            <a:ext cx="7630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Opioids: </a:t>
            </a:r>
            <a:r>
              <a:rPr lang="en-US" sz="900" dirty="0" smtClean="0"/>
              <a:t>Senate </a:t>
            </a:r>
            <a:r>
              <a:rPr lang="en-US" sz="900" dirty="0"/>
              <a:t>Finance </a:t>
            </a:r>
            <a:r>
              <a:rPr lang="en-US" sz="900" dirty="0" smtClean="0"/>
              <a:t>full subcommittee </a:t>
            </a:r>
            <a:r>
              <a:rPr lang="en-US" sz="900" dirty="0"/>
              <a:t>field hearing in </a:t>
            </a:r>
            <a:r>
              <a:rPr lang="en-US" sz="900" dirty="0" smtClean="0"/>
              <a:t>Bensalem, PA </a:t>
            </a:r>
            <a:r>
              <a:rPr lang="en-US" sz="900" dirty="0"/>
              <a:t>on “Efforts to Prevent Opioid Overutilization” (1:00 p.m.)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Campaign finance</a:t>
            </a:r>
            <a:r>
              <a:rPr lang="en-US" sz="900" dirty="0"/>
              <a:t>: Brennan Center for Justice briefing on “Getting Foreign Funds Out of America’s Elections” (1:00 p.m.)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94986" y="2905332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30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94986" y="2752932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>
                <a:latin typeface="Georgia" panose="02040502050405020303" pitchFamily="18" charset="0"/>
              </a:rPr>
              <a:t>May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042446" y="2533820"/>
            <a:ext cx="7769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 smtClean="0"/>
              <a:t>Opioids/border security</a:t>
            </a:r>
            <a:r>
              <a:rPr lang="en-US" altLang="en-US" sz="900" dirty="0" smtClean="0"/>
              <a:t>: </a:t>
            </a:r>
            <a:r>
              <a:rPr lang="en-US" altLang="en-US" sz="900" dirty="0"/>
              <a:t>House </a:t>
            </a:r>
            <a:r>
              <a:rPr lang="en-US" altLang="en-US" sz="900" dirty="0" smtClean="0"/>
              <a:t>Homeland Security full subcommittee </a:t>
            </a:r>
            <a:r>
              <a:rPr lang="en-US" altLang="en-US" sz="900" dirty="0"/>
              <a:t>field hearing in Phoenix, AZ </a:t>
            </a:r>
            <a:r>
              <a:rPr lang="en-US" altLang="en-US" sz="900" dirty="0" smtClean="0"/>
              <a:t>on opioids and border security (12:00 </a:t>
            </a:r>
            <a:r>
              <a:rPr lang="en-US" altLang="en-US" sz="900" dirty="0"/>
              <a:t>p.m</a:t>
            </a:r>
            <a:r>
              <a:rPr lang="en-US" altLang="en-US" sz="900" dirty="0" smtClean="0"/>
              <a:t>.)</a:t>
            </a:r>
            <a:endParaRPr lang="en-US" altLang="en-US" sz="9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900" b="1" dirty="0"/>
              <a:t>AUMF: </a:t>
            </a:r>
            <a:r>
              <a:rPr lang="en-US" altLang="en-US" sz="900" dirty="0"/>
              <a:t>Cato Institute briefing on repealing, instead of replacing, the 2001 Authorization for Use of Military Force (12:00 p.m.)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96599" y="2524838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15586" y="2527396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/>
              <a:t>Wednesday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4986" y="3617941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94986" y="3465541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50" dirty="0">
                <a:latin typeface="Georgia" panose="02040502050405020303" pitchFamily="18" charset="0"/>
              </a:rPr>
              <a:t>May</a:t>
            </a: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042446" y="3242030"/>
            <a:ext cx="7599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Earthquakes: </a:t>
            </a:r>
            <a:r>
              <a:rPr lang="en-US" sz="900" dirty="0" smtClean="0"/>
              <a:t>House </a:t>
            </a:r>
            <a:r>
              <a:rPr lang="en-US" sz="900" dirty="0"/>
              <a:t>Science, Space, and Technology </a:t>
            </a:r>
            <a:r>
              <a:rPr lang="en-US" sz="900" dirty="0" smtClean="0"/>
              <a:t>Committee hearing </a:t>
            </a:r>
            <a:r>
              <a:rPr lang="en-US" sz="900" dirty="0"/>
              <a:t>on earthquake mitigation and reauthorizing the National Earthquake Hazards Reduction Program (5:00 p.m</a:t>
            </a:r>
            <a:r>
              <a:rPr lang="en-US" sz="900" dirty="0" smtClean="0"/>
              <a:t>.)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96599" y="3242030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215586" y="3240005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/>
              <a:t>Thursday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94986" y="4363851"/>
            <a:ext cx="4032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94986" y="4211451"/>
            <a:ext cx="403225" cy="152400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850" dirty="0" smtClean="0">
                <a:latin typeface="Georgia" panose="02040502050405020303" pitchFamily="18" charset="0"/>
              </a:rPr>
              <a:t>June</a:t>
            </a:r>
            <a:endParaRPr lang="en-US" sz="850" dirty="0">
              <a:latin typeface="Georgia" panose="02040502050405020303" pitchFamily="18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042445" y="3949804"/>
            <a:ext cx="76942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Nat. Gas</a:t>
            </a:r>
            <a:r>
              <a:rPr lang="en-US" sz="900" b="1" dirty="0" smtClean="0"/>
              <a:t>: </a:t>
            </a:r>
            <a:r>
              <a:rPr lang="en-US" sz="900" dirty="0" smtClean="0"/>
              <a:t>House Nat. Resources committee </a:t>
            </a:r>
            <a:r>
              <a:rPr lang="en-US" sz="900" dirty="0" smtClean="0"/>
              <a:t>field </a:t>
            </a:r>
            <a:r>
              <a:rPr lang="en-US" sz="900" dirty="0"/>
              <a:t>hearing </a:t>
            </a:r>
            <a:r>
              <a:rPr lang="en-US" sz="900" dirty="0" smtClean="0"/>
              <a:t>on “Examining </a:t>
            </a:r>
            <a:r>
              <a:rPr lang="en-US" sz="900" dirty="0"/>
              <a:t>the </a:t>
            </a:r>
            <a:r>
              <a:rPr lang="en-US" sz="900" dirty="0" smtClean="0"/>
              <a:t>Nat. </a:t>
            </a:r>
            <a:r>
              <a:rPr lang="en-US" sz="900" dirty="0"/>
              <a:t>Gas and Oil Shale Opportunities in </a:t>
            </a:r>
            <a:r>
              <a:rPr lang="en-US" sz="900" dirty="0" smtClean="0"/>
              <a:t>west Colorado” (4:00 p.m.)</a:t>
            </a:r>
            <a:endParaRPr lang="en-US" sz="900" dirty="0" smtClean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96599" y="3949804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15586" y="3985915"/>
            <a:ext cx="962025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 smtClean="0"/>
              <a:t>Friday</a:t>
            </a:r>
            <a:endParaRPr lang="en-US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20618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354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233</cp:revision>
  <dcterms:created xsi:type="dcterms:W3CDTF">2017-06-26T14:07:23Z</dcterms:created>
  <dcterms:modified xsi:type="dcterms:W3CDTF">2018-05-29T15:27:31Z</dcterms:modified>
</cp:coreProperties>
</file>