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81"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396F"/>
    <a:srgbClr val="B22830"/>
    <a:srgbClr val="F0EAE3"/>
    <a:srgbClr val="D9D9D9"/>
    <a:srgbClr val="595959"/>
    <a:srgbClr val="D5E1D8"/>
    <a:srgbClr val="DDB1B1"/>
    <a:srgbClr val="71B3C7"/>
    <a:srgbClr val="765C92"/>
    <a:srgbClr val="F4E1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1" autoAdjust="0"/>
    <p:restoredTop sz="96731"/>
  </p:normalViewPr>
  <p:slideViewPr>
    <p:cSldViewPr snapToGrid="0" snapToObjects="1">
      <p:cViewPr varScale="1">
        <p:scale>
          <a:sx n="74" d="100"/>
          <a:sy n="74" d="100"/>
        </p:scale>
        <p:origin x="78" y="894"/>
      </p:cViewPr>
      <p:guideLst>
        <p:guide orient="horz" pos="1008"/>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5/24/2018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5/24/2018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5/24/2018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09DC90-2AB6-4ADE-909B-55D2724D855F}" type="datetime1">
              <a:rPr lang="en-US" smtClean="0"/>
              <a:t>5/24/2018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360580-3DC0-4950-95C2-9D5797258633}" type="datetime1">
              <a:rPr lang="en-US" smtClean="0"/>
              <a:t>5/24/2018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5/24/2018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201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3C6BF6-DCDA-4A1B-BA74-50A8AD0B4A71}" type="datetime1">
              <a:rPr lang="en-US" smtClean="0"/>
              <a:t>5/24/2018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2"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7C6E7CF-A316-4121-A9DF-E7A8FD72372E}" type="datetime1">
              <a:rPr lang="en-US" smtClean="0"/>
              <a:t>5/24/2018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14"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3E2CB36-AFEB-4EC4-A43F-F351F12BE8B4}" type="datetime1">
              <a:rPr lang="en-US" smtClean="0"/>
              <a:t>5/24/2018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0F6167B-32A5-4CD8-884F-A15FB98A9E70}" type="datetime1">
              <a:rPr lang="en-US" smtClean="0"/>
              <a:t>5/24/2018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EA99982-EFC1-45F5-942F-B77C0441D2FF}" type="datetime1">
              <a:rPr lang="en-US" smtClean="0"/>
              <a:t>5/24/2018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F06CE0-5D9A-4C55-AA6B-3D7547D4961B}" type="datetime1">
              <a:rPr lang="en-US" smtClean="0"/>
              <a:t>5/24/2018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ext uri="{D42A27DB-BD31-4B8C-83A1-F6EECF244321}">
                <p14:modId xmlns:p14="http://schemas.microsoft.com/office/powerpoint/2010/main" val="4089052406"/>
              </p:ext>
            </p:extLst>
          </p:nvPr>
        </p:nvGraphicFramePr>
        <p:xfrm>
          <a:off x="473819" y="3501430"/>
          <a:ext cx="8143876" cy="258966"/>
        </p:xfrm>
        <a:graphic>
          <a:graphicData uri="http://schemas.openxmlformats.org/drawingml/2006/table">
            <a:tbl>
              <a:tblPr/>
              <a:tblGrid>
                <a:gridCol w="8143876">
                  <a:extLst>
                    <a:ext uri="{9D8B030D-6E8A-4147-A177-3AD203B41FA5}">
                      <a16:colId xmlns:a16="http://schemas.microsoft.com/office/drawing/2014/main" val="20000"/>
                    </a:ext>
                  </a:extLst>
                </a:gridCol>
              </a:tblGrid>
              <a:tr h="195298">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charset="-128"/>
                        </a:rPr>
                        <a:t>Professional Experience</a:t>
                      </a:r>
                      <a:endParaRPr kumimoji="0" lang="en-US" altLang="en-US" sz="1100" b="1" i="0" u="none" strike="noStrike" cap="none" normalizeH="0" baseline="0" dirty="0">
                        <a:ln>
                          <a:noFill/>
                        </a:ln>
                        <a:solidFill>
                          <a:schemeClr val="bg1"/>
                        </a:solidFill>
                        <a:effectLst/>
                        <a:latin typeface="+mj-lt"/>
                        <a:ea typeface="MS PGothic" charset="-128"/>
                      </a:endParaRPr>
                    </a:p>
                  </a:txBody>
                  <a:tcPr marL="91429" marR="91429" marT="45663" marB="45663"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6E88A9"/>
                    </a:solidFill>
                  </a:tcPr>
                </a:tc>
                <a:extLst>
                  <a:ext uri="{0D108BD9-81ED-4DB2-BD59-A6C34878D82A}">
                    <a16:rowId xmlns:a16="http://schemas.microsoft.com/office/drawing/2014/main" val="10000"/>
                  </a:ext>
                </a:extLst>
              </a:tr>
            </a:tbl>
          </a:graphicData>
        </a:graphic>
      </p:graphicFrame>
      <p:sp>
        <p:nvSpPr>
          <p:cNvPr id="49"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John O’Brien</a:t>
            </a:r>
          </a:p>
        </p:txBody>
      </p:sp>
      <p:sp>
        <p:nvSpPr>
          <p:cNvPr id="5" name="TextBox 12"/>
          <p:cNvSpPr txBox="1">
            <a:spLocks noChangeArrowheads="1"/>
          </p:cNvSpPr>
          <p:nvPr/>
        </p:nvSpPr>
        <p:spPr bwMode="auto">
          <a:xfrm>
            <a:off x="7905619" y="311516"/>
            <a:ext cx="821059"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JOHN O’BRIEN</a:t>
            </a:r>
          </a:p>
        </p:txBody>
      </p:sp>
      <p:sp>
        <p:nvSpPr>
          <p:cNvPr id="13" name="Freeform 12"/>
          <p:cNvSpPr/>
          <p:nvPr/>
        </p:nvSpPr>
        <p:spPr bwMode="auto">
          <a:xfrm>
            <a:off x="990600" y="5430965"/>
            <a:ext cx="5686425" cy="7334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sp>
        <p:nvSpPr>
          <p:cNvPr id="51" name="Text Placeholder 18"/>
          <p:cNvSpPr txBox="1">
            <a:spLocks/>
          </p:cNvSpPr>
          <p:nvPr/>
        </p:nvSpPr>
        <p:spPr bwMode="auto">
          <a:xfrm>
            <a:off x="404807" y="6134045"/>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U.S. Department of Health and Human Services, Office of the Assistant Secretary for Planning and Evaluation.  The Secretary of Health and Human Services, Immediate Office of the Secretary Organization., March 29, 2018. </a:t>
            </a:r>
            <a:endParaRPr lang="en-US" sz="700" dirty="0">
              <a:solidFill>
                <a:schemeClr val="tx1">
                  <a:lumMod val="50000"/>
                  <a:lumOff val="50000"/>
                </a:schemeClr>
              </a:solidFill>
              <a:latin typeface="Georgia"/>
              <a:cs typeface="Georgia"/>
            </a:endParaRPr>
          </a:p>
        </p:txBody>
      </p:sp>
      <p:pic>
        <p:nvPicPr>
          <p:cNvPr id="17" name="Picture 29"/>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a:stretch/>
        </p:blipFill>
        <p:spPr bwMode="auto">
          <a:xfrm>
            <a:off x="490892" y="1223011"/>
            <a:ext cx="1664597" cy="22254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20" name="Table 19"/>
          <p:cNvGraphicFramePr>
            <a:graphicFrameLocks noGrp="1"/>
          </p:cNvGraphicFramePr>
          <p:nvPr>
            <p:extLst>
              <p:ext uri="{D42A27DB-BD31-4B8C-83A1-F6EECF244321}">
                <p14:modId xmlns:p14="http://schemas.microsoft.com/office/powerpoint/2010/main" val="1586474504"/>
              </p:ext>
            </p:extLst>
          </p:nvPr>
        </p:nvGraphicFramePr>
        <p:xfrm>
          <a:off x="490892" y="5171761"/>
          <a:ext cx="3844216" cy="955675"/>
        </p:xfrm>
        <a:graphic>
          <a:graphicData uri="http://schemas.openxmlformats.org/drawingml/2006/table">
            <a:tbl>
              <a:tblPr/>
              <a:tblGrid>
                <a:gridCol w="3844216">
                  <a:extLst>
                    <a:ext uri="{9D8B030D-6E8A-4147-A177-3AD203B41FA5}">
                      <a16:colId xmlns:a16="http://schemas.microsoft.com/office/drawing/2014/main" val="20000"/>
                    </a:ext>
                  </a:extLst>
                </a:gridCol>
              </a:tblGrid>
              <a:tr h="2746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j-lt"/>
                          <a:ea typeface="MS PGothic" charset="0"/>
                          <a:cs typeface="MS PGothic" charset="0"/>
                        </a:rPr>
                        <a:t>Contact</a:t>
                      </a:r>
                      <a:endParaRPr kumimoji="0" lang="en-US" sz="1800" b="1" i="0" u="none" strike="noStrike" cap="none" normalizeH="0" baseline="0" dirty="0">
                        <a:ln>
                          <a:noFill/>
                        </a:ln>
                        <a:solidFill>
                          <a:schemeClr val="bg1"/>
                        </a:solidFill>
                        <a:effectLst/>
                        <a:latin typeface="+mj-lt"/>
                        <a:ea typeface="MS PGothic" charset="0"/>
                        <a:cs typeface="MS PGothic" charset="0"/>
                      </a:endParaRPr>
                    </a:p>
                  </a:txBody>
                  <a:tcPr marT="45775" marB="45775"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6E88A9"/>
                    </a:solidFill>
                  </a:tcPr>
                </a:tc>
                <a:extLst>
                  <a:ext uri="{0D108BD9-81ED-4DB2-BD59-A6C34878D82A}">
                    <a16:rowId xmlns:a16="http://schemas.microsoft.com/office/drawing/2014/main" val="10000"/>
                  </a:ext>
                </a:extLst>
              </a:tr>
              <a:tr h="680979">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mj-lt"/>
                          <a:ea typeface="MS PGothic" charset="0"/>
                          <a:cs typeface="MS PGothic" charset="0"/>
                        </a:rPr>
                        <a:t>U.S. Department of Health and Human Services</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mj-lt"/>
                          <a:ea typeface="MS PGothic" charset="0"/>
                          <a:cs typeface="MS PGothic" charset="0"/>
                        </a:rPr>
                        <a:t>200 Independence Avenue, SW</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mj-lt"/>
                          <a:ea typeface="MS PGothic" charset="0"/>
                          <a:cs typeface="MS PGothic" charset="0"/>
                        </a:rPr>
                        <a:t>Phone: (202) 690-7858</a:t>
                      </a:r>
                    </a:p>
                  </a:txBody>
                  <a:tcPr marT="45775" marB="4577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Rectangle 5"/>
          <p:cNvSpPr/>
          <p:nvPr/>
        </p:nvSpPr>
        <p:spPr>
          <a:xfrm>
            <a:off x="490892" y="3807746"/>
            <a:ext cx="8153045" cy="1138773"/>
          </a:xfrm>
          <a:prstGeom prst="rect">
            <a:avLst/>
          </a:prstGeom>
        </p:spPr>
        <p:txBody>
          <a:bodyPr wrap="square">
            <a:spAutoFit/>
          </a:bodyPr>
          <a:lstStyle/>
          <a:p>
            <a:pPr marL="171450" lvl="0" indent="-171450" defTabSz="914400" fontAlgn="base">
              <a:spcBef>
                <a:spcPct val="0"/>
              </a:spcBef>
              <a:spcAft>
                <a:spcPts val="800"/>
              </a:spcAft>
              <a:buFont typeface="Arial" charset="0"/>
              <a:buChar char="•"/>
            </a:pPr>
            <a:r>
              <a:rPr lang="en-US" altLang="en-US" sz="1200" dirty="0" smtClean="0">
                <a:latin typeface="+mj-lt"/>
                <a:ea typeface="MS PGothic" charset="-128"/>
              </a:rPr>
              <a:t>Pharmaceutical Research and Manufacturers of America</a:t>
            </a:r>
          </a:p>
          <a:p>
            <a:pPr marL="171450" lvl="0" indent="-171450" defTabSz="914400" fontAlgn="base">
              <a:spcBef>
                <a:spcPct val="0"/>
              </a:spcBef>
              <a:spcAft>
                <a:spcPts val="800"/>
              </a:spcAft>
              <a:buFont typeface="Arial" charset="0"/>
              <a:buChar char="•"/>
            </a:pPr>
            <a:r>
              <a:rPr lang="en-US" altLang="en-US" sz="1200" dirty="0" smtClean="0">
                <a:latin typeface="+mj-lt"/>
                <a:ea typeface="MS PGothic" charset="-128"/>
              </a:rPr>
              <a:t>Centers for Medicare and Medicaid Services, Senior Advisor and Policy Coordinator</a:t>
            </a:r>
          </a:p>
          <a:p>
            <a:pPr marL="171450" lvl="0" indent="-171450" defTabSz="914400" fontAlgn="base">
              <a:spcBef>
                <a:spcPct val="0"/>
              </a:spcBef>
              <a:spcAft>
                <a:spcPts val="800"/>
              </a:spcAft>
              <a:buFont typeface="Arial" charset="0"/>
              <a:buChar char="•"/>
            </a:pPr>
            <a:r>
              <a:rPr lang="en-US" altLang="en-US" sz="1200" dirty="0" smtClean="0">
                <a:latin typeface="+mj-lt"/>
                <a:ea typeface="MS PGothic" charset="-128"/>
              </a:rPr>
              <a:t>Notre Dame of Maryland University College of Pharmacy</a:t>
            </a:r>
            <a:endParaRPr lang="en-US" altLang="en-US" sz="1200" dirty="0">
              <a:latin typeface="+mj-lt"/>
              <a:ea typeface="MS PGothic" charset="-128"/>
            </a:endParaRPr>
          </a:p>
          <a:p>
            <a:pPr marL="171450" lvl="0" indent="-171450" defTabSz="914400" fontAlgn="base">
              <a:spcBef>
                <a:spcPct val="0"/>
              </a:spcBef>
              <a:spcAft>
                <a:spcPts val="800"/>
              </a:spcAft>
              <a:buFont typeface="Arial" charset="0"/>
              <a:buChar char="•"/>
            </a:pPr>
            <a:r>
              <a:rPr lang="en-US" altLang="en-US" sz="1200" dirty="0" smtClean="0">
                <a:latin typeface="+mj-lt"/>
                <a:ea typeface="MS PGothic" charset="-128"/>
              </a:rPr>
              <a:t>CareFirst BlueCross BlueShield, Vice President of Public Policy</a:t>
            </a:r>
            <a:endParaRPr lang="en-US" altLang="en-US" sz="1200" dirty="0">
              <a:latin typeface="+mj-lt"/>
              <a:ea typeface="MS PGothic" charset="-128"/>
            </a:endParaRPr>
          </a:p>
        </p:txBody>
      </p:sp>
      <p:sp>
        <p:nvSpPr>
          <p:cNvPr id="10" name="Slide Number Placeholder 9"/>
          <p:cNvSpPr>
            <a:spLocks noGrp="1"/>
          </p:cNvSpPr>
          <p:nvPr>
            <p:ph type="sldNum" sz="quarter" idx="12"/>
          </p:nvPr>
        </p:nvSpPr>
        <p:spPr/>
        <p:txBody>
          <a:bodyPr/>
          <a:lstStyle/>
          <a:p>
            <a:fld id="{BEFBC90E-502A-A54D-9BAE-6F74229062B0}" type="slidenum">
              <a:rPr lang="en-US" smtClean="0"/>
              <a:pPr/>
              <a:t>1</a:t>
            </a:fld>
            <a:endParaRPr lang="en-US" dirty="0"/>
          </a:p>
        </p:txBody>
      </p:sp>
      <p:sp>
        <p:nvSpPr>
          <p:cNvPr id="22" name="Text Placeholder 18"/>
          <p:cNvSpPr txBox="1">
            <a:spLocks/>
          </p:cNvSpPr>
          <p:nvPr/>
        </p:nvSpPr>
        <p:spPr bwMode="auto">
          <a:xfrm>
            <a:off x="404808"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May 24, 2018 </a:t>
            </a:r>
            <a:r>
              <a:rPr lang="en-US" sz="800" dirty="0" smtClean="0">
                <a:solidFill>
                  <a:schemeClr val="tx1">
                    <a:lumMod val="65000"/>
                    <a:lumOff val="35000"/>
                  </a:schemeClr>
                </a:solidFill>
              </a:rPr>
              <a:t>| </a:t>
            </a:r>
            <a:r>
              <a:rPr lang="en-US" sz="700" dirty="0" smtClean="0"/>
              <a:t>Julianna Bradley</a:t>
            </a:r>
            <a:endParaRPr lang="en-US" sz="700" dirty="0">
              <a:latin typeface="Georgia"/>
              <a:cs typeface="Georgia"/>
            </a:endParaRPr>
          </a:p>
        </p:txBody>
      </p:sp>
      <p:graphicFrame>
        <p:nvGraphicFramePr>
          <p:cNvPr id="21" name="Table 20"/>
          <p:cNvGraphicFramePr>
            <a:graphicFrameLocks noGrp="1"/>
          </p:cNvGraphicFramePr>
          <p:nvPr>
            <p:extLst>
              <p:ext uri="{D42A27DB-BD31-4B8C-83A1-F6EECF244321}">
                <p14:modId xmlns:p14="http://schemas.microsoft.com/office/powerpoint/2010/main" val="34394405"/>
              </p:ext>
            </p:extLst>
          </p:nvPr>
        </p:nvGraphicFramePr>
        <p:xfrm>
          <a:off x="2240912" y="1223011"/>
          <a:ext cx="6452585" cy="2179228"/>
        </p:xfrm>
        <a:graphic>
          <a:graphicData uri="http://schemas.openxmlformats.org/drawingml/2006/table">
            <a:tbl>
              <a:tblPr/>
              <a:tblGrid>
                <a:gridCol w="6452585">
                  <a:extLst>
                    <a:ext uri="{9D8B030D-6E8A-4147-A177-3AD203B41FA5}">
                      <a16:colId xmlns:a16="http://schemas.microsoft.com/office/drawing/2014/main" val="20000"/>
                    </a:ext>
                  </a:extLst>
                </a:gridCol>
              </a:tblGrid>
              <a:tr h="0">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mj-lt"/>
                          <a:ea typeface="MS PGothic" charset="-128"/>
                        </a:rPr>
                        <a:t>Biography</a:t>
                      </a:r>
                      <a:endParaRPr kumimoji="0" lang="en-US" altLang="en-US" sz="1800" b="1" i="0" u="none" strike="noStrike" cap="none" normalizeH="0" baseline="0" dirty="0">
                        <a:ln>
                          <a:noFill/>
                        </a:ln>
                        <a:solidFill>
                          <a:schemeClr val="bg1"/>
                        </a:solidFill>
                        <a:effectLst/>
                        <a:latin typeface="+mj-lt"/>
                        <a:ea typeface="MS PGothic" charset="-128"/>
                      </a:endParaRPr>
                    </a:p>
                  </a:txBody>
                  <a:tcPr marL="91435" marR="91435" marT="45697" marB="4569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6E88A9"/>
                    </a:solidFill>
                  </a:tcPr>
                </a:tc>
                <a:extLst>
                  <a:ext uri="{0D108BD9-81ED-4DB2-BD59-A6C34878D82A}">
                    <a16:rowId xmlns:a16="http://schemas.microsoft.com/office/drawing/2014/main" val="10000"/>
                  </a:ext>
                </a:extLst>
              </a:tr>
              <a:tr h="1669353">
                <a:tc>
                  <a:txBody>
                    <a:bodyPr/>
                    <a:lstStyle>
                      <a:lvl1pPr>
                        <a:lnSpc>
                          <a:spcPct val="90000"/>
                        </a:lnSpc>
                        <a:spcBef>
                          <a:spcPts val="1000"/>
                        </a:spcBef>
                        <a:buFont typeface="Arial" charset="0"/>
                        <a:defRPr sz="2400">
                          <a:solidFill>
                            <a:schemeClr val="tx1"/>
                          </a:solidFill>
                          <a:latin typeface="Georgia" charset="0"/>
                          <a:ea typeface="MS PGothic" charset="-128"/>
                        </a:defRPr>
                      </a:lvl1pPr>
                      <a:lvl2pPr marL="742950" indent="-285750">
                        <a:lnSpc>
                          <a:spcPct val="90000"/>
                        </a:lnSpc>
                        <a:spcBef>
                          <a:spcPts val="500"/>
                        </a:spcBef>
                        <a:buFont typeface="Arial" charset="0"/>
                        <a:defRPr sz="2000">
                          <a:solidFill>
                            <a:schemeClr val="tx1"/>
                          </a:solidFill>
                          <a:latin typeface="Georgia" charset="0"/>
                          <a:ea typeface="MS PGothic" charset="-128"/>
                        </a:defRPr>
                      </a:lvl2pPr>
                      <a:lvl3pPr marL="1143000" indent="-228600">
                        <a:lnSpc>
                          <a:spcPct val="90000"/>
                        </a:lnSpc>
                        <a:spcBef>
                          <a:spcPts val="500"/>
                        </a:spcBef>
                        <a:buFont typeface="Arial" charset="0"/>
                        <a:defRPr>
                          <a:solidFill>
                            <a:schemeClr val="tx1"/>
                          </a:solidFill>
                          <a:latin typeface="Georgia" charset="0"/>
                          <a:ea typeface="MS PGothic" charset="-128"/>
                        </a:defRPr>
                      </a:lvl3pPr>
                      <a:lvl4pPr marL="1600200" indent="-228600">
                        <a:lnSpc>
                          <a:spcPct val="90000"/>
                        </a:lnSpc>
                        <a:spcBef>
                          <a:spcPts val="500"/>
                        </a:spcBef>
                        <a:buFont typeface="Arial" charset="0"/>
                        <a:defRPr sz="1600">
                          <a:solidFill>
                            <a:schemeClr val="tx1"/>
                          </a:solidFill>
                          <a:latin typeface="Georgia" charset="0"/>
                          <a:ea typeface="MS PGothic" charset="-128"/>
                        </a:defRPr>
                      </a:lvl4pPr>
                      <a:lvl5pPr marL="2057400" indent="-228600">
                        <a:lnSpc>
                          <a:spcPct val="90000"/>
                        </a:lnSpc>
                        <a:spcBef>
                          <a:spcPts val="500"/>
                        </a:spcBef>
                        <a:buFont typeface="Arial" charset="0"/>
                        <a:defRPr sz="1600">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Georgia" charset="0"/>
                          <a:ea typeface="MS PGothic" charset="-128"/>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altLang="en-US" sz="1200" b="0" i="0" u="none" strike="noStrike" cap="none" normalizeH="0" baseline="0" dirty="0" smtClean="0">
                          <a:ln>
                            <a:noFill/>
                          </a:ln>
                          <a:solidFill>
                            <a:srgbClr val="000000"/>
                          </a:solidFill>
                          <a:effectLst/>
                          <a:latin typeface="+mj-lt"/>
                          <a:ea typeface="MS PGothic" charset="-128"/>
                        </a:rPr>
                        <a:t>Dr. O’Brien was appointed deputy assistant secretary for health policy, in HHS’s Office of Planning and Evaluation, in March. He is also an interim advisor to the secretary in the Immediate Office of the Secretary. He previously was VP of public policy at CareFirst BlueCross BlueShield where he advised leadership on federal and state policy, led internal research and external program evaluations, and served as an internal expert on payment policy and delivery system reform. He also worked at CMS in the Obama administration, and before that was a professor at Notre Dame of Maryland University College of Pharmacy. John has a master’s degree in public health from the Hopkins Bloomberg School of Public Health, a pharmacy degree from Nova Southeastern University, and studied pharmacy and public policy at the University of Florida</a:t>
                      </a:r>
                      <a:r>
                        <a:rPr kumimoji="0" lang="en-US" altLang="en-US" sz="1200" b="1" i="0" u="none" strike="noStrike" cap="none" normalizeH="0" baseline="0" dirty="0" smtClean="0">
                          <a:ln>
                            <a:noFill/>
                          </a:ln>
                          <a:solidFill>
                            <a:srgbClr val="000000"/>
                          </a:solidFill>
                          <a:effectLst/>
                          <a:latin typeface="+mj-lt"/>
                          <a:ea typeface="MS PGothic" charset="-128"/>
                        </a:rPr>
                        <a:t>.</a:t>
                      </a:r>
                      <a:endParaRPr kumimoji="0" lang="en-US" altLang="en-US" sz="1200" b="0" i="0" u="none" strike="noStrike" kern="1200" cap="none" normalizeH="0" baseline="0" dirty="0" smtClean="0">
                        <a:ln>
                          <a:noFill/>
                        </a:ln>
                        <a:solidFill>
                          <a:srgbClr val="000000"/>
                        </a:solidFill>
                        <a:effectLst/>
                        <a:latin typeface="+mj-lt"/>
                        <a:ea typeface="MS PGothic" charset="-128"/>
                        <a:cs typeface="+mn-cs"/>
                      </a:endParaRPr>
                    </a:p>
                  </a:txBody>
                  <a:tcPr marL="91435" marR="91435" marT="45697" marB="4569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23" name="Group 22"/>
          <p:cNvGrpSpPr/>
          <p:nvPr/>
        </p:nvGrpSpPr>
        <p:grpSpPr>
          <a:xfrm>
            <a:off x="5402786" y="4501524"/>
            <a:ext cx="2992839" cy="1453581"/>
            <a:chOff x="4525551" y="5189167"/>
            <a:chExt cx="4385726" cy="1453581"/>
          </a:xfrm>
        </p:grpSpPr>
        <p:sp>
          <p:nvSpPr>
            <p:cNvPr id="26" name="Rectangle 11"/>
            <p:cNvSpPr>
              <a:spLocks noChangeArrowheads="1"/>
            </p:cNvSpPr>
            <p:nvPr/>
          </p:nvSpPr>
          <p:spPr bwMode="auto">
            <a:xfrm>
              <a:off x="4750428" y="5258779"/>
              <a:ext cx="4160849" cy="138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buNone/>
              </a:pPr>
              <a:r>
                <a:rPr lang="en-US" altLang="en-US" sz="1200" i="1" dirty="0" smtClean="0"/>
                <a:t>     </a:t>
              </a:r>
              <a:r>
                <a:rPr lang="en-US" altLang="en-US" sz="1200" i="1" dirty="0"/>
                <a:t> "Both of the Senior Advisors will be supported by John O’Brien, who will continue to be detailed from ASPE to assist the IOS for issues related to CMS, HRSA, AHRQ, and ONC</a:t>
              </a:r>
              <a:r>
                <a:rPr lang="en-US" altLang="en-US" sz="1200" i="1" dirty="0" smtClean="0"/>
                <a:t>.“</a:t>
              </a:r>
            </a:p>
            <a:p>
              <a:pPr>
                <a:buNone/>
              </a:pPr>
              <a:r>
                <a:rPr lang="en-US" altLang="en-US" sz="1200" b="1" dirty="0" smtClean="0">
                  <a:solidFill>
                    <a:srgbClr val="A3906E"/>
                  </a:solidFill>
                </a:rPr>
                <a:t>- Secretary Azar, Department of Health and Human Services</a:t>
              </a:r>
              <a:endParaRPr lang="en-US" altLang="en-US" sz="1200" i="1" dirty="0"/>
            </a:p>
          </p:txBody>
        </p:sp>
        <p:grpSp>
          <p:nvGrpSpPr>
            <p:cNvPr id="28" name="Group 27"/>
            <p:cNvGrpSpPr/>
            <p:nvPr/>
          </p:nvGrpSpPr>
          <p:grpSpPr>
            <a:xfrm>
              <a:off x="4525551" y="5189167"/>
              <a:ext cx="355761" cy="352532"/>
              <a:chOff x="4490709" y="4964892"/>
              <a:chExt cx="465894" cy="461665"/>
            </a:xfrm>
          </p:grpSpPr>
          <p:sp>
            <p:nvSpPr>
              <p:cNvPr id="29" name="Oval 28"/>
              <p:cNvSpPr/>
              <p:nvPr/>
            </p:nvSpPr>
            <p:spPr bwMode="auto">
              <a:xfrm>
                <a:off x="4593145" y="4992733"/>
                <a:ext cx="363458" cy="361944"/>
              </a:xfrm>
              <a:prstGeom prst="ellipse">
                <a:avLst/>
              </a:prstGeom>
              <a:solidFill>
                <a:srgbClr val="BAAC92"/>
              </a:solidFill>
              <a:ln>
                <a:solidFill>
                  <a:srgbClr val="BAAC9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p:nvSpPr>
            <p:spPr>
              <a:xfrm>
                <a:off x="4490709" y="4964892"/>
                <a:ext cx="303287" cy="461665"/>
              </a:xfrm>
              <a:prstGeom prst="rect">
                <a:avLst/>
              </a:prstGeom>
            </p:spPr>
            <p:txBody>
              <a:bodyPr wrap="none">
                <a:spAutoFit/>
              </a:bodyPr>
              <a:lstStyle/>
              <a:p>
                <a:r>
                  <a:rPr lang="en-US" altLang="en-US" sz="2400" i="1" dirty="0" smtClean="0">
                    <a:solidFill>
                      <a:schemeClr val="bg1"/>
                    </a:solidFill>
                    <a:latin typeface="+mj-lt"/>
                  </a:rPr>
                  <a:t>“</a:t>
                </a:r>
                <a:endParaRPr lang="en-US" sz="2400" dirty="0">
                  <a:solidFill>
                    <a:schemeClr val="bg1"/>
                  </a:solidFill>
                  <a:latin typeface="+mj-lt"/>
                </a:endParaRPr>
              </a:p>
            </p:txBody>
          </p:sp>
        </p:grpSp>
      </p:grpSp>
      <p:pic>
        <p:nvPicPr>
          <p:cNvPr id="24" name="Picture 23" descr="Logo-NJ-presentation_center.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5547" y="301888"/>
            <a:ext cx="2311852" cy="287010"/>
          </a:xfrm>
          <a:prstGeom prst="rect">
            <a:avLst/>
          </a:prstGeom>
        </p:spPr>
      </p:pic>
    </p:spTree>
    <p:extLst>
      <p:ext uri="{BB962C8B-B14F-4D97-AF65-F5344CB8AC3E}">
        <p14:creationId xmlns:p14="http://schemas.microsoft.com/office/powerpoint/2010/main" val="2746441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AE3"/>
        </a:solidFill>
        <a:ln>
          <a:noFill/>
        </a:ln>
        <a:effectLst/>
      </a:spPr>
      <a:bodyPr lIns="91440" tIns="91440" rIns="91440" bIns="91440"/>
      <a:lstStyle>
        <a:defPPr>
          <a:spcAft>
            <a:spcPts val="400"/>
          </a:spcAft>
          <a:defRPr sz="1200" b="1" dirty="0">
            <a:solidFill>
              <a:schemeClr val="tx1">
                <a:lumMod val="95000"/>
                <a:lumOff val="5000"/>
              </a:schemeClr>
            </a:solidFill>
            <a:latin typeface="Georgia"/>
            <a:cs typeface="Georgia"/>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spcAft>
            <a:spcPts val="400"/>
          </a:spcAft>
          <a:defRPr sz="1200" b="1" dirty="0" smtClean="0">
            <a:solidFill>
              <a:srgbClr val="71B2C7"/>
            </a:solidFill>
            <a:latin typeface="Georgia"/>
            <a:cs typeface="Georgia"/>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6018</TotalTime>
  <Words>307</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ＭＳ Ｐゴシック</vt:lpstr>
      <vt:lpstr>Arial</vt:lpstr>
      <vt:lpstr>Calibri</vt:lpstr>
      <vt:lpstr>Georgia</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Vatsan, Maansi</cp:lastModifiedBy>
  <cp:revision>152</cp:revision>
  <dcterms:created xsi:type="dcterms:W3CDTF">2017-06-26T14:07:23Z</dcterms:created>
  <dcterms:modified xsi:type="dcterms:W3CDTF">2018-05-24T15:27:08Z</dcterms:modified>
</cp:coreProperties>
</file>