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1" clrIdx="0">
    <p:extLst>
      <p:ext uri="{19B8F6BF-5375-455C-9EA6-DF929625EA0E}">
        <p15:presenceInfo xmlns:p15="http://schemas.microsoft.com/office/powerpoint/2012/main" userId="Stublen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0C396F"/>
    <a:srgbClr val="C35359"/>
    <a:srgbClr val="3A608D"/>
    <a:srgbClr val="C56870"/>
    <a:srgbClr val="8ABAE6"/>
    <a:srgbClr val="E6E6E6"/>
    <a:srgbClr val="D9D9D9"/>
    <a:srgbClr val="007AD6"/>
    <a:srgbClr val="B3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5" autoAdjust="0"/>
    <p:restoredTop sz="94613"/>
  </p:normalViewPr>
  <p:slideViewPr>
    <p:cSldViewPr snapToGrid="0" snapToObjects="1">
      <p:cViewPr>
        <p:scale>
          <a:sx n="75" d="100"/>
          <a:sy n="75" d="100"/>
        </p:scale>
        <p:origin x="1248" y="-150"/>
      </p:cViewPr>
      <p:guideLst>
        <p:guide orient="horz" pos="2160"/>
        <p:guide pos="12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journal.com/dayboo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4112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Week of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May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14: Jerusalem Embassy opens, primaries in ID, NE, OR &amp; PA, House votes on Farm Bill</a:t>
            </a:r>
            <a:endParaRPr lang="en-US" sz="2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May </a:t>
            </a:r>
            <a:r>
              <a:rPr lang="en-US" sz="700" dirty="0" smtClean="0">
                <a:latin typeface="Georgia"/>
                <a:cs typeface="Georgia"/>
              </a:rPr>
              <a:t>14, 2018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  <a:r>
              <a:rPr lang="en-US" sz="700" dirty="0" smtClean="0"/>
              <a:t>Daniel </a:t>
            </a:r>
            <a:r>
              <a:rPr lang="en-US" sz="700" dirty="0" smtClean="0"/>
              <a:t>Stublen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" name="Shape 163"/>
          <p:cNvSpPr/>
          <p:nvPr/>
        </p:nvSpPr>
        <p:spPr>
          <a:xfrm>
            <a:off x="419100" y="1676150"/>
            <a:ext cx="822960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Outlook for Congress:</a:t>
            </a:r>
            <a:endParaRPr lang="en-US" sz="9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Shape 163"/>
          <p:cNvSpPr/>
          <p:nvPr/>
        </p:nvSpPr>
        <p:spPr>
          <a:xfrm>
            <a:off x="457200" y="4795641"/>
            <a:ext cx="280416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Outlook for the White House:</a:t>
            </a:r>
            <a:endParaRPr lang="en-US" sz="9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07144" y="5030678"/>
            <a:ext cx="814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0794" y="1903627"/>
            <a:ext cx="814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96598" y="5032007"/>
            <a:ext cx="79457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Monday, </a:t>
            </a:r>
            <a:r>
              <a:rPr lang="en-US" altLang="en-US" sz="900" dirty="0">
                <a:sym typeface="Wingdings" panose="05000000000000000000" pitchFamily="2" charset="2"/>
              </a:rPr>
              <a:t>t</a:t>
            </a:r>
            <a:r>
              <a:rPr lang="en-US" altLang="en-US" sz="900" dirty="0" smtClean="0">
                <a:sym typeface="Wingdings" panose="05000000000000000000" pitchFamily="2" charset="2"/>
              </a:rPr>
              <a:t>he </a:t>
            </a:r>
            <a:r>
              <a:rPr lang="en-US" altLang="en-US" sz="900" dirty="0" smtClean="0">
                <a:sym typeface="Wingdings" panose="05000000000000000000" pitchFamily="2" charset="2"/>
              </a:rPr>
              <a:t>president will have lunch with Vice President Pence</a:t>
            </a:r>
            <a:endParaRPr lang="en-US" altLang="en-US" sz="900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Tuesday</a:t>
            </a:r>
            <a:r>
              <a:rPr lang="en-US" altLang="en-US" sz="900" dirty="0" smtClean="0">
                <a:sym typeface="Wingdings" panose="05000000000000000000" pitchFamily="2" charset="2"/>
              </a:rPr>
              <a:t>, Trump will </a:t>
            </a:r>
            <a:r>
              <a:rPr lang="en-US" altLang="en-US" sz="900" dirty="0" smtClean="0">
                <a:sym typeface="Wingdings" panose="05000000000000000000" pitchFamily="2" charset="2"/>
              </a:rPr>
              <a:t>speak at the 37</a:t>
            </a:r>
            <a:r>
              <a:rPr lang="en-US" altLang="en-US" sz="900" baseline="30000" dirty="0" smtClean="0">
                <a:sym typeface="Wingdings" panose="05000000000000000000" pitchFamily="2" charset="2"/>
              </a:rPr>
              <a:t>th</a:t>
            </a:r>
            <a:r>
              <a:rPr lang="en-US" altLang="en-US" sz="900" dirty="0" smtClean="0">
                <a:sym typeface="Wingdings" panose="05000000000000000000" pitchFamily="2" charset="2"/>
              </a:rPr>
              <a:t> annual National Peace Officers’ Memorial Service before lunching with Senate Republicans</a:t>
            </a:r>
            <a:endParaRPr lang="en-US" altLang="en-US" sz="900" b="1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Wednesday</a:t>
            </a:r>
            <a:r>
              <a:rPr lang="en-US" altLang="en-US" sz="900" dirty="0" smtClean="0">
                <a:sym typeface="Wingdings" panose="05000000000000000000" pitchFamily="2" charset="2"/>
              </a:rPr>
              <a:t>, the president </a:t>
            </a:r>
            <a:r>
              <a:rPr lang="en-US" altLang="en-US" sz="900" dirty="0" smtClean="0">
                <a:sym typeface="Wingdings" panose="05000000000000000000" pitchFamily="2" charset="2"/>
              </a:rPr>
              <a:t>hosts the President of Uzbekistan, Shavkat</a:t>
            </a:r>
            <a:r>
              <a:rPr lang="en-US" altLang="en-US" sz="900" dirty="0">
                <a:sym typeface="Wingdings" panose="05000000000000000000" pitchFamily="2" charset="2"/>
              </a:rPr>
              <a:t> </a:t>
            </a:r>
            <a:r>
              <a:rPr lang="en-US" altLang="en-US" sz="900" dirty="0" smtClean="0">
                <a:sym typeface="Wingdings" panose="05000000000000000000" pitchFamily="2" charset="2"/>
              </a:rPr>
              <a:t>Mirziyoyev</a:t>
            </a:r>
            <a:endParaRPr lang="en-US" altLang="en-US" sz="900" dirty="0" smtClean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Thursday</a:t>
            </a:r>
            <a:r>
              <a:rPr lang="en-US" altLang="en-US" sz="900" dirty="0" smtClean="0">
                <a:sym typeface="Wingdings" panose="05000000000000000000" pitchFamily="2" charset="2"/>
              </a:rPr>
              <a:t>, </a:t>
            </a:r>
            <a:r>
              <a:rPr lang="en-US" altLang="en-US" sz="900" dirty="0" smtClean="0">
                <a:sym typeface="Wingdings" panose="05000000000000000000" pitchFamily="2" charset="2"/>
              </a:rPr>
              <a:t>Trump will have lunch with Defense Secretary Mattis</a:t>
            </a:r>
            <a:endParaRPr lang="en-US" altLang="en-US" sz="900" b="1" dirty="0" smtClean="0">
              <a:sym typeface="Wingdings" panose="05000000000000000000" pitchFamily="2" charset="2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215586" y="1951224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Tuesday</a:t>
            </a:r>
            <a:endParaRPr lang="en-US" altLang="en-US" sz="900" b="1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494986" y="2318321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15</a:t>
            </a: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94986" y="2165921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May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50" name="Shape 160"/>
          <p:cNvSpPr txBox="1"/>
          <p:nvPr/>
        </p:nvSpPr>
        <p:spPr>
          <a:xfrm>
            <a:off x="6267450" y="311515"/>
            <a:ext cx="2459228" cy="1846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494429"/>
              </a:buClr>
              <a:buSzPct val="25000"/>
              <a:buFont typeface="Arial"/>
              <a:buNone/>
            </a:pPr>
            <a:r>
              <a:rPr lang="en-US" sz="600" b="1" dirty="0" smtClean="0">
                <a:solidFill>
                  <a:srgbClr val="494429"/>
                </a:solidFill>
                <a:latin typeface="Verdana"/>
                <a:ea typeface="Verdana"/>
                <a:cs typeface="Verdana"/>
                <a:sym typeface="Verdana"/>
              </a:rPr>
              <a:t>OUTLOOK FOR CONGRESS &amp; THE WHITE HOUSE</a:t>
            </a:r>
            <a:endParaRPr lang="en-US" sz="600" b="1" dirty="0">
              <a:solidFill>
                <a:srgbClr val="49442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Shape 165"/>
          <p:cNvSpPr txBox="1"/>
          <p:nvPr/>
        </p:nvSpPr>
        <p:spPr>
          <a:xfrm>
            <a:off x="404807" y="6100947"/>
            <a:ext cx="8247721" cy="3174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All committee hearings are full committee hearings unless otherwise noted. Times and dates of hearings and events are subject to change. For a continuously updated list of events please visit the 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Daybook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</a:t>
            </a: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National Journal Daybook</a:t>
            </a:r>
            <a:r>
              <a:rPr lang="en-US" sz="700" dirty="0" smtClean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; The White House</a:t>
            </a:r>
            <a:endParaRPr lang="en-US"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1042445" y="1903627"/>
            <a:ext cx="763006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Drug Pricing: </a:t>
            </a:r>
            <a:r>
              <a:rPr lang="en-US" sz="900" dirty="0" smtClean="0"/>
              <a:t>Senate HELP </a:t>
            </a:r>
            <a:r>
              <a:rPr lang="en-US" sz="900" dirty="0"/>
              <a:t>Committee hearing on “Examining Oversight Reports on the 340B Drug Pricing </a:t>
            </a:r>
            <a:r>
              <a:rPr lang="en-US" sz="900" dirty="0" smtClean="0"/>
              <a:t>Program”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Music Copyrights</a:t>
            </a:r>
            <a:r>
              <a:rPr lang="en-US" sz="900" dirty="0" smtClean="0"/>
              <a:t>: Senate Judiciary </a:t>
            </a:r>
            <a:r>
              <a:rPr lang="en-US" sz="900" dirty="0"/>
              <a:t>Committee hearing on “Protecting and Promoting Music Creation for the 21st </a:t>
            </a:r>
            <a:r>
              <a:rPr lang="en-US" sz="900" dirty="0" smtClean="0"/>
              <a:t>Century”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Small Business Oversight: </a:t>
            </a:r>
            <a:r>
              <a:rPr lang="en-US" sz="900" dirty="0" smtClean="0"/>
              <a:t>Senate Small Business &amp; Entrepreneurship Committee oversight hearing of the SBA (3:30 PM)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94986" y="3283955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16</a:t>
            </a: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94986" y="3131555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May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042446" y="2773736"/>
            <a:ext cx="77697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Farm Bill Vote:</a:t>
            </a:r>
            <a:r>
              <a:rPr lang="en-US" altLang="en-US" sz="900" dirty="0" smtClean="0"/>
              <a:t> the House is scheduled to vote pursuant to a rule on Ag Chairman Conaway’s Farm Bill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Cambridge Analytica:</a:t>
            </a:r>
            <a:r>
              <a:rPr lang="en-US" altLang="en-US" sz="900" dirty="0" smtClean="0"/>
              <a:t> Senate Judiciary Committee hearing </a:t>
            </a:r>
            <a:r>
              <a:rPr lang="en-US" altLang="en-US" sz="900" dirty="0"/>
              <a:t>on “Cambridge Analytica and the Future of Data </a:t>
            </a:r>
            <a:r>
              <a:rPr lang="en-US" altLang="en-US" sz="900" dirty="0" smtClean="0"/>
              <a:t>Privacy”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Climate Change Solutions</a:t>
            </a:r>
            <a:r>
              <a:rPr lang="en-US" altLang="en-US" sz="900" dirty="0" smtClean="0"/>
              <a:t>: House Science, Space and Tech. Committee hearing </a:t>
            </a:r>
            <a:r>
              <a:rPr lang="en-US" altLang="en-US" sz="900" dirty="0"/>
              <a:t>on “Using Technology to Address Climate </a:t>
            </a:r>
            <a:r>
              <a:rPr lang="en-US" altLang="en-US" sz="900" dirty="0" smtClean="0"/>
              <a:t>Change”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AUMF: </a:t>
            </a:r>
            <a:r>
              <a:rPr lang="en-US" altLang="en-US" sz="900" dirty="0" smtClean="0"/>
              <a:t>Senate Foreign Relations </a:t>
            </a:r>
            <a:r>
              <a:rPr lang="en-US" altLang="en-US" sz="900" dirty="0"/>
              <a:t>Committee hearing on S.J.Res.59, "Authorizing the Use of Military Force of </a:t>
            </a:r>
            <a:r>
              <a:rPr lang="en-US" altLang="en-US" sz="900" dirty="0" smtClean="0"/>
              <a:t>2018”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Intellectual Property: </a:t>
            </a:r>
            <a:r>
              <a:rPr lang="en-US" altLang="en-US" sz="900" dirty="0" smtClean="0"/>
              <a:t>House Small Business </a:t>
            </a:r>
            <a:r>
              <a:rPr lang="en-US" altLang="en-US" sz="900" dirty="0"/>
              <a:t>Committee hearing on </a:t>
            </a:r>
            <a:r>
              <a:rPr lang="en-US" altLang="en-US" sz="900" dirty="0" smtClean="0"/>
              <a:t>“Utilizing </a:t>
            </a:r>
            <a:r>
              <a:rPr lang="en-US" altLang="en-US" sz="900" dirty="0"/>
              <a:t>Intellectual Property Protections in </a:t>
            </a:r>
            <a:r>
              <a:rPr lang="en-US" altLang="en-US" sz="900" dirty="0" smtClean="0"/>
              <a:t>Small Businesses” (11:00 AM)</a:t>
            </a:r>
            <a:endParaRPr lang="en-US" altLang="en-US" sz="900" b="1" dirty="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900" b="1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96599" y="2734728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15586" y="2906019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Wednesday</a:t>
            </a:r>
            <a:endParaRPr lang="en-US" altLang="en-US" sz="900" b="1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494986" y="4189061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17</a:t>
            </a: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4986" y="4036661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May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042446" y="3776198"/>
            <a:ext cx="759990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China’s Military: </a:t>
            </a:r>
            <a:r>
              <a:rPr lang="en-US" sz="900" dirty="0" smtClean="0"/>
              <a:t>House Intelligence </a:t>
            </a:r>
            <a:r>
              <a:rPr lang="en-US" sz="900" dirty="0"/>
              <a:t>Committee hearing on “China's Worldwide Military </a:t>
            </a:r>
            <a:r>
              <a:rPr lang="en-US" sz="900" dirty="0" smtClean="0"/>
              <a:t>Expansion” (9:00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School Data: </a:t>
            </a:r>
            <a:r>
              <a:rPr lang="en-US" altLang="en-US" sz="900" dirty="0" smtClean="0"/>
              <a:t>House Education and the </a:t>
            </a:r>
            <a:r>
              <a:rPr lang="en-US" altLang="en-US" sz="900" dirty="0"/>
              <a:t>Workforce Committee hearing on </a:t>
            </a:r>
            <a:r>
              <a:rPr lang="en-US" altLang="en-US" sz="900" dirty="0" smtClean="0"/>
              <a:t>“Exploring </a:t>
            </a:r>
            <a:r>
              <a:rPr lang="en-US" altLang="en-US" sz="900" dirty="0"/>
              <a:t>How Schools and States Keep Data </a:t>
            </a:r>
            <a:r>
              <a:rPr lang="en-US" altLang="en-US" sz="900" dirty="0" smtClean="0"/>
              <a:t>Safe”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Americans in Space: </a:t>
            </a:r>
            <a:r>
              <a:rPr lang="en-US" altLang="en-US" sz="900" dirty="0" smtClean="0"/>
              <a:t>House Science, Space and Tech. </a:t>
            </a:r>
            <a:r>
              <a:rPr lang="en-US" altLang="en-US" sz="900" dirty="0"/>
              <a:t>Committee hearing on </a:t>
            </a:r>
            <a:r>
              <a:rPr lang="en-US" altLang="en-US" sz="900" dirty="0" smtClean="0"/>
              <a:t>“America's </a:t>
            </a:r>
            <a:r>
              <a:rPr lang="en-US" altLang="en-US" sz="900" dirty="0"/>
              <a:t>Human Presence in Low-Earth </a:t>
            </a:r>
            <a:r>
              <a:rPr lang="en-US" altLang="en-US" sz="900" dirty="0" smtClean="0"/>
              <a:t>Orbit”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FY2019: </a:t>
            </a:r>
            <a:r>
              <a:rPr lang="en-US" altLang="en-US" sz="900" dirty="0" smtClean="0"/>
              <a:t>House Appropriations Committee full committee markup of the FY2019 Commerce, Justice and Science bill (10:00 AM)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900" b="1" dirty="0" smtClean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96599" y="3737190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215586" y="3811125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Thursday</a:t>
            </a:r>
            <a:endParaRPr lang="en-US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20618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3997</TotalTime>
  <Words>422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223</cp:revision>
  <dcterms:created xsi:type="dcterms:W3CDTF">2017-06-26T14:07:23Z</dcterms:created>
  <dcterms:modified xsi:type="dcterms:W3CDTF">2018-05-14T21:04:21Z</dcterms:modified>
</cp:coreProperties>
</file>