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3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7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8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BE4"/>
    <a:srgbClr val="E5D3BD"/>
    <a:srgbClr val="F0EAE3"/>
    <a:srgbClr val="0E396F"/>
    <a:srgbClr val="C0504D"/>
    <a:srgbClr val="6EB0C6"/>
    <a:srgbClr val="B0292F"/>
    <a:srgbClr val="DAC126"/>
    <a:srgbClr val="8D744A"/>
    <a:srgbClr val="E8E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9"/>
    <p:restoredTop sz="96731"/>
  </p:normalViewPr>
  <p:slideViewPr>
    <p:cSldViewPr snapToGrid="0" snapToObjects="1">
      <p:cViewPr varScale="1">
        <p:scale>
          <a:sx n="102" d="100"/>
          <a:sy n="102" d="100"/>
        </p:scale>
        <p:origin x="1587" y="84"/>
      </p:cViewPr>
      <p:guideLst>
        <p:guide orient="horz" pos="3168"/>
        <p:guide pos="27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5/14/2018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2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09DC90-2AB6-4ADE-909B-55D2724D855F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360580-3DC0-4950-95C2-9D5797258633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AF6EB1-510D-4FD8-8C6B-96EFC275784D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3C6BF6-DCDA-4A1B-BA74-50A8AD0B4A71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C6E7CF-A316-4121-A9DF-E7A8FD72372E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E2CB36-AFEB-4EC4-A43F-F351F12BE8B4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0F6167B-32A5-4CD8-884F-A15FB98A9E70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99982-EFC1-45F5-942F-B77C0441D2FF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06CE0-5D9A-4C55-AA6B-3D7547D4961B}" type="datetime1">
              <a:rPr lang="en-US" smtClean="0"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7AAE7B7-1DD2-4E07-A135-34320B97D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14760"/>
              </p:ext>
            </p:extLst>
          </p:nvPr>
        </p:nvGraphicFramePr>
        <p:xfrm>
          <a:off x="5073948" y="5066383"/>
          <a:ext cx="3652730" cy="11655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4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6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915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91474" marR="91474" marT="45738" marB="45738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All areas</a:t>
                      </a:r>
                    </a:p>
                  </a:txBody>
                  <a:tcPr marL="91474" marR="91474" marT="45738" marB="4573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Urban areas</a:t>
                      </a:r>
                    </a:p>
                  </a:txBody>
                  <a:tcPr marL="91474" marR="91474" marT="45738" marB="4573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Rural areas</a:t>
                      </a:r>
                    </a:p>
                  </a:txBody>
                  <a:tcPr marL="91474" marR="91474" marT="45738" marB="4573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Population without access</a:t>
                      </a:r>
                    </a:p>
                  </a:txBody>
                  <a:tcPr marL="91474" marR="91474" marT="45738" marB="4573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1,034,047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129,674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904,373</a:t>
                      </a: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53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rgbClr val="000000"/>
                          </a:solidFill>
                          <a:latin typeface="+mn-lt"/>
                          <a:cs typeface="Verdana"/>
                        </a:rPr>
                        <a:t>% of population without access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34%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9%</a:t>
                      </a:r>
                    </a:p>
                  </a:txBody>
                  <a:tcPr marL="91474" marR="91474" marT="45738" marB="4573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60%</a:t>
                      </a:r>
                    </a:p>
                  </a:txBody>
                  <a:tcPr marL="91474" marR="91474" marT="45738" marB="4573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4106">
            <a:extLst>
              <a:ext uri="{FF2B5EF4-FFF2-40B4-BE49-F238E27FC236}">
                <a16:creationId xmlns:a16="http://schemas.microsoft.com/office/drawing/2014/main" id="{95EAA58C-2F94-4BD2-AA88-A435489B8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475" y="5094927"/>
            <a:ext cx="1831975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ctr" defTabSz="812719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900" dirty="0">
                <a:latin typeface="Verdana"/>
                <a:cs typeface="Verdana"/>
              </a:rPr>
              <a:t>Broadband deployment in Mississippi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716D414-1832-4729-BF6B-0C6CBEFCD3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33" y="1482772"/>
            <a:ext cx="4039967" cy="3918662"/>
          </a:xfrm>
          <a:prstGeom prst="rect">
            <a:avLst/>
          </a:prstGeom>
        </p:spPr>
      </p:pic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E3800D11-97FF-4B7C-9E00-DF3345FBAA00}"/>
              </a:ext>
            </a:extLst>
          </p:cNvPr>
          <p:cNvSpPr txBox="1">
            <a:spLocks/>
          </p:cNvSpPr>
          <p:nvPr/>
        </p:nvSpPr>
        <p:spPr bwMode="auto">
          <a:xfrm>
            <a:off x="428661" y="6133147"/>
            <a:ext cx="7413630" cy="41609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* This is not an exhaustive list.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Sources: FCC; National Journal Research; </a:t>
            </a:r>
            <a:r>
              <a:rPr lang="en-US" sz="700" dirty="0" err="1">
                <a:latin typeface="Georgia"/>
                <a:cs typeface="Georgia"/>
              </a:rPr>
              <a:t>MorningStar</a:t>
            </a:r>
            <a:r>
              <a:rPr lang="en-US" sz="700" dirty="0">
                <a:latin typeface="Georgia"/>
                <a:cs typeface="Georgia"/>
              </a:rPr>
              <a:t>. Overview scatterplot and table are based on the FCC’s “Broadband Progress Report” and ACS data from December, 2014. </a:t>
            </a:r>
          </a:p>
        </p:txBody>
      </p:sp>
      <p:sp>
        <p:nvSpPr>
          <p:cNvPr id="125" name="Title 1"/>
          <p:cNvSpPr txBox="1">
            <a:spLocks/>
          </p:cNvSpPr>
          <p:nvPr/>
        </p:nvSpPr>
        <p:spPr bwMode="auto">
          <a:xfrm>
            <a:off x="404808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MS PGothic" charset="-128"/>
                <a:cs typeface="MS PGothic" charset="-128"/>
              </a:rPr>
              <a:t>Mississippi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7665169" y="311516"/>
            <a:ext cx="106150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600" b="1" dirty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RURAL BROADBAND</a:t>
            </a:r>
          </a:p>
        </p:txBody>
      </p:sp>
      <p:sp>
        <p:nvSpPr>
          <p:cNvPr id="2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May 3, 2018 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/>
              <a:t> </a:t>
            </a:r>
            <a:r>
              <a:rPr lang="en-US" sz="700" dirty="0"/>
              <a:t>Theo Goetemann</a:t>
            </a:r>
            <a:endParaRPr lang="en-US" sz="700" dirty="0">
              <a:latin typeface="Georgia"/>
              <a:cs typeface="Georgia"/>
            </a:endParaRPr>
          </a:p>
        </p:txBody>
      </p:sp>
      <p:pic>
        <p:nvPicPr>
          <p:cNvPr id="124" name="Picture 123" descr="Logo-NJ-presentation_center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088A44B-9C3D-4E6A-AF0D-8A1B3D310D6E}"/>
              </a:ext>
            </a:extLst>
          </p:cNvPr>
          <p:cNvGrpSpPr/>
          <p:nvPr/>
        </p:nvGrpSpPr>
        <p:grpSpPr>
          <a:xfrm>
            <a:off x="1570369" y="5511895"/>
            <a:ext cx="2025426" cy="491941"/>
            <a:chOff x="3437879" y="5852522"/>
            <a:chExt cx="2025426" cy="49194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1C3D78A-CAD5-4321-9E46-D4546265627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67137" y="6149124"/>
              <a:ext cx="1306811" cy="162385"/>
            </a:xfrm>
            <a:prstGeom prst="rect">
              <a:avLst/>
            </a:prstGeom>
          </p:spPr>
        </p:pic>
        <p:sp>
          <p:nvSpPr>
            <p:cNvPr id="26" name="Rectangle 14">
              <a:extLst>
                <a:ext uri="{FF2B5EF4-FFF2-40B4-BE49-F238E27FC236}">
                  <a16:creationId xmlns:a16="http://schemas.microsoft.com/office/drawing/2014/main" id="{2F612B3D-9308-4BE2-9B49-8D6CA5CD2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7315" y="5852522"/>
              <a:ext cx="1486554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defTabSz="811213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1pPr>
              <a:lvl2pPr marL="742950" indent="-28575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2pPr>
              <a:lvl3pPr marL="11430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3pPr>
              <a:lvl4pPr marL="16002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4pPr>
              <a:lvl5pPr marL="20574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rgia"/>
                  <a:cs typeface="Georgia"/>
                </a:rPr>
                <a:t>All areas: % of population without access</a:t>
              </a:r>
            </a:p>
          </p:txBody>
        </p:sp>
        <p:sp>
          <p:nvSpPr>
            <p:cNvPr id="27" name="Rectangle 14">
              <a:extLst>
                <a:ext uri="{FF2B5EF4-FFF2-40B4-BE49-F238E27FC236}">
                  <a16:creationId xmlns:a16="http://schemas.microsoft.com/office/drawing/2014/main" id="{33CA8DB9-621A-4BA1-A0F8-6742AC61F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7879" y="6129019"/>
              <a:ext cx="452857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defTabSz="811213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1pPr>
              <a:lvl2pPr marL="742950" indent="-28575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2pPr>
              <a:lvl3pPr marL="11430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3pPr>
              <a:lvl4pPr marL="16002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4pPr>
              <a:lvl5pPr marL="20574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rgia"/>
                  <a:cs typeface="Georgia"/>
                </a:rPr>
                <a:t>1%</a:t>
              </a:r>
            </a:p>
          </p:txBody>
        </p:sp>
        <p:sp>
          <p:nvSpPr>
            <p:cNvPr id="28" name="Rectangle 14">
              <a:extLst>
                <a:ext uri="{FF2B5EF4-FFF2-40B4-BE49-F238E27FC236}">
                  <a16:creationId xmlns:a16="http://schemas.microsoft.com/office/drawing/2014/main" id="{A58D4D77-FDBF-4E20-AFB1-E98CC579D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0448" y="6117430"/>
              <a:ext cx="452857" cy="21544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>
              <a:spAutoFit/>
            </a:bodyPr>
            <a:lstStyle>
              <a:lvl1pPr defTabSz="811213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1pPr>
              <a:lvl2pPr marL="742950" indent="-28575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2pPr>
              <a:lvl3pPr marL="11430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3pPr>
              <a:lvl4pPr marL="16002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4pPr>
              <a:lvl5pPr marL="2057400" indent="-228600" defTabSz="811213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5pPr>
              <a:lvl6pPr marL="25146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6pPr>
              <a:lvl7pPr marL="29718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7pPr>
              <a:lvl8pPr marL="34290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8pPr>
              <a:lvl9pPr marL="3886200" indent="-228600" defTabSz="811213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alt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eorgia"/>
                  <a:cs typeface="Georgia"/>
                </a:rPr>
                <a:t>34%</a:t>
              </a:r>
            </a:p>
          </p:txBody>
        </p:sp>
      </p:grpSp>
      <p:sp>
        <p:nvSpPr>
          <p:cNvPr id="22" name="Rectangle 14">
            <a:extLst>
              <a:ext uri="{FF2B5EF4-FFF2-40B4-BE49-F238E27FC236}">
                <a16:creationId xmlns:a16="http://schemas.microsoft.com/office/drawing/2014/main" id="{DAC6FC4F-6679-458B-A19B-7408F2076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7" y="1205773"/>
            <a:ext cx="3765541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>
                <a:latin typeface="Georgia"/>
                <a:cs typeface="Georgia"/>
              </a:rPr>
              <a:t>Overview</a:t>
            </a:r>
            <a:endParaRPr lang="en-US" altLang="en-US" sz="1200" dirty="0">
              <a:latin typeface="Georgia"/>
              <a:cs typeface="Georgia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6C6CCB-70E7-4F4D-851B-25230D08BFC1}"/>
              </a:ext>
            </a:extLst>
          </p:cNvPr>
          <p:cNvSpPr/>
          <p:nvPr/>
        </p:nvSpPr>
        <p:spPr>
          <a:xfrm>
            <a:off x="1051133" y="2392205"/>
            <a:ext cx="1392964" cy="7349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  <a:latin typeface="+mj-lt"/>
              </a:rPr>
              <a:t>Mississippi</a:t>
            </a:r>
          </a:p>
          <a:p>
            <a:pPr algn="ct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All areas: </a:t>
            </a:r>
            <a:r>
              <a:rPr lang="en-US" sz="1000" b="1" dirty="0">
                <a:solidFill>
                  <a:schemeClr val="tx1"/>
                </a:solidFill>
                <a:latin typeface="+mj-lt"/>
              </a:rPr>
              <a:t>34%</a:t>
            </a:r>
          </a:p>
          <a:p>
            <a:pPr algn="ct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Urban areas: </a:t>
            </a:r>
            <a:r>
              <a:rPr lang="en-US" sz="1000" b="1" dirty="0">
                <a:solidFill>
                  <a:schemeClr val="tx1"/>
                </a:solidFill>
                <a:latin typeface="+mj-lt"/>
              </a:rPr>
              <a:t>9%</a:t>
            </a:r>
          </a:p>
          <a:p>
            <a:pPr algn="ctr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Rural areas: </a:t>
            </a:r>
            <a:r>
              <a:rPr lang="en-US" sz="1000" b="1" dirty="0">
                <a:solidFill>
                  <a:schemeClr val="tx1"/>
                </a:solidFill>
                <a:latin typeface="+mj-lt"/>
              </a:rPr>
              <a:t>60%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6737819-1753-4162-8AB1-217607082FD0}"/>
              </a:ext>
            </a:extLst>
          </p:cNvPr>
          <p:cNvCxnSpPr>
            <a:cxnSpLocks/>
          </p:cNvCxnSpPr>
          <p:nvPr/>
        </p:nvCxnSpPr>
        <p:spPr>
          <a:xfrm flipH="1">
            <a:off x="2444101" y="2016579"/>
            <a:ext cx="1311470" cy="375626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CA1834F-9F5E-47F1-9D3D-8123CDF1378B}"/>
              </a:ext>
            </a:extLst>
          </p:cNvPr>
          <p:cNvSpPr txBox="1"/>
          <p:nvPr/>
        </p:nvSpPr>
        <p:spPr>
          <a:xfrm>
            <a:off x="6730235" y="3026298"/>
            <a:ext cx="20819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+mj-lt"/>
              </a:rPr>
              <a:t>“It’s critical to expand broadband access, especially for the millions of rural Americans who are on the wrong side of the digital divide.”</a:t>
            </a:r>
          </a:p>
          <a:p>
            <a:r>
              <a:rPr lang="en-US" sz="1100" i="1" dirty="0">
                <a:latin typeface="+mj-lt"/>
              </a:rPr>
              <a:t>— </a:t>
            </a:r>
            <a:r>
              <a:rPr lang="en-US" sz="1100" dirty="0">
                <a:latin typeface="+mj-lt"/>
              </a:rPr>
              <a:t>Governor Phil Bryant, January 2018</a:t>
            </a:r>
            <a:endParaRPr lang="en-US" sz="1100" i="1" dirty="0">
              <a:latin typeface="+mj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8B25A71-E62E-40D1-A40D-D01B315D3135}"/>
              </a:ext>
            </a:extLst>
          </p:cNvPr>
          <p:cNvSpPr txBox="1"/>
          <p:nvPr/>
        </p:nvSpPr>
        <p:spPr>
          <a:xfrm>
            <a:off x="4608509" y="3026298"/>
            <a:ext cx="20896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latin typeface="+mj-lt"/>
              </a:rPr>
              <a:t>“Connecting more Mississippians to high-speed internet is essential to our state’s economic future.”</a:t>
            </a:r>
          </a:p>
          <a:p>
            <a:r>
              <a:rPr lang="en-US" sz="1100" i="1" dirty="0">
                <a:latin typeface="+mj-lt"/>
              </a:rPr>
              <a:t>— </a:t>
            </a:r>
            <a:r>
              <a:rPr lang="en-US" sz="1100" dirty="0">
                <a:latin typeface="+mj-lt"/>
              </a:rPr>
              <a:t>Senator Roger Wicker, January 2018</a:t>
            </a:r>
            <a:endParaRPr lang="en-US" sz="1100" i="1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C826855-166D-4C9A-9167-9BE6C1FD6B44}"/>
              </a:ext>
            </a:extLst>
          </p:cNvPr>
          <p:cNvSpPr txBox="1"/>
          <p:nvPr/>
        </p:nvSpPr>
        <p:spPr>
          <a:xfrm>
            <a:off x="4608509" y="1204103"/>
            <a:ext cx="4203701" cy="1169551"/>
          </a:xfrm>
          <a:prstGeom prst="rect">
            <a:avLst/>
          </a:prstGeom>
          <a:solidFill>
            <a:srgbClr val="F1EBE4"/>
          </a:solidFill>
        </p:spPr>
        <p:txBody>
          <a:bodyPr wrap="square" rtlCol="0">
            <a:spAutoFit/>
          </a:bodyPr>
          <a:lstStyle/>
          <a:p>
            <a:r>
              <a:rPr lang="en-US" altLang="en-US" sz="1000" b="1" dirty="0">
                <a:latin typeface="Georgia"/>
                <a:cs typeface="Georgia"/>
              </a:rPr>
              <a:t>Notable legislation, grants and initiatives</a:t>
            </a:r>
            <a:r>
              <a:rPr lang="en-US" altLang="en-US" sz="800" b="1" dirty="0">
                <a:latin typeface="Georgia"/>
                <a:cs typeface="Georgia"/>
              </a:rPr>
              <a:t>*</a:t>
            </a:r>
            <a:endParaRPr lang="en-US" altLang="en-US" sz="800" dirty="0">
              <a:latin typeface="Georgia"/>
              <a:cs typeface="Georgi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b="1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+mj-lt"/>
              </a:rPr>
              <a:t>House Bill No. 1650</a:t>
            </a:r>
            <a:r>
              <a:rPr lang="en-US" sz="1000" dirty="0">
                <a:latin typeface="+mj-lt"/>
              </a:rPr>
              <a:t>,</a:t>
            </a:r>
            <a:r>
              <a:rPr lang="en-US" sz="1000" b="1" dirty="0">
                <a:latin typeface="+mj-lt"/>
              </a:rPr>
              <a:t> </a:t>
            </a:r>
            <a:r>
              <a:rPr lang="en-US" sz="1000" dirty="0">
                <a:latin typeface="+mj-lt"/>
              </a:rPr>
              <a:t>introduced by Mississippi Representative Bryant Clark in February 2018, would have created a rural counties and municipalities cellular and broadband grant program and authorized issuance of bonds for these purposes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+mj-lt"/>
              </a:rPr>
              <a:t>Mississippi Broadband Technology Tax Credit</a:t>
            </a:r>
          </a:p>
        </p:txBody>
      </p:sp>
    </p:spTree>
    <p:extLst>
      <p:ext uri="{BB962C8B-B14F-4D97-AF65-F5344CB8AC3E}">
        <p14:creationId xmlns:p14="http://schemas.microsoft.com/office/powerpoint/2010/main" val="3879751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7205</TotalTime>
  <Words>211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MS PGothic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NewUsername</cp:lastModifiedBy>
  <cp:revision>468</cp:revision>
  <cp:lastPrinted>2018-04-18T17:49:18Z</cp:lastPrinted>
  <dcterms:created xsi:type="dcterms:W3CDTF">2017-06-26T14:07:23Z</dcterms:created>
  <dcterms:modified xsi:type="dcterms:W3CDTF">2018-05-14T18:07:03Z</dcterms:modified>
</cp:coreProperties>
</file>