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/>
  </p:cmAuthor>
  <p:cmAuthor id="2" name="Microsoft Office User" initials="MOU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9D7C45"/>
    <a:srgbClr val="B22830"/>
    <a:srgbClr val="E9DDBC"/>
    <a:srgbClr val="E1A49E"/>
    <a:srgbClr val="AED0EE"/>
    <a:srgbClr val="0C396F"/>
    <a:srgbClr val="F0EAE3"/>
    <a:srgbClr val="D9D9D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6731"/>
  </p:normalViewPr>
  <p:slideViewPr>
    <p:cSldViewPr snapToGrid="0" snapToObjects="1">
      <p:cViewPr varScale="1">
        <p:scale>
          <a:sx n="122" d="100"/>
          <a:sy n="122" d="100"/>
        </p:scale>
        <p:origin x="1704" y="200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4/26/18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4/26/18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CCFBF1-7FA9-2345-A8ED-7BF17182BE77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8CB479-82B8-8749-A73F-2E55A8ACCA71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814A9-B8E7-5745-A38A-EB53379CB3A1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A2A0A-4A95-2A4D-BAAC-817652311CF2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C444-5595-BA44-8D9E-CB1E2332E6FD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11B2A-75BB-D447-93B9-00EC5CA89849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F26D9-DBB9-CA41-B272-6EE31048FE2C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F246DB-E9B0-8F40-8E37-2F667A325E14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AFF83-E338-144C-BF2C-21A52CE36FD6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E543F1-BB26-3B41-AE8F-391C2732A192}" type="datetime1">
              <a:rPr lang="en-US" smtClean="0"/>
              <a:t>4/26/18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Senators up for reelection, 2018-2020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</a:t>
            </a:r>
            <a:r>
              <a:rPr lang="en-US" sz="7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Georgia"/>
              </a:rPr>
              <a:t>: National Journal research.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46075" y="1416089"/>
          <a:ext cx="3594990" cy="4572000"/>
        </p:xfrm>
        <a:graphic>
          <a:graphicData uri="http://schemas.openxmlformats.org/drawingml/2006/table">
            <a:tbl>
              <a:tblPr/>
              <a:tblGrid>
                <a:gridCol w="11989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9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7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States</a:t>
                      </a:r>
                    </a:p>
                  </a:txBody>
                  <a:tcPr marL="91470" marR="91470" marT="45646" marB="456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2018</a:t>
                      </a:r>
                    </a:p>
                  </a:txBody>
                  <a:tcPr marL="91470" marR="91470" marT="45646" marB="456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2020</a:t>
                      </a:r>
                    </a:p>
                  </a:txBody>
                  <a:tcPr marL="91470" marR="91470" marT="45646" marB="456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Alabama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Doug Jones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Alaska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Dan Sullivan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Arizona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Jeff Flake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Arkansas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Tom Cotton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California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Dianne Feinstein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Colorado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Cory Garner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Connecticut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Chris Murphy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Delaware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Tom Carper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Chris Coons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Florida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Bill Nelson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Georgia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David Perdue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Hawaii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Mazie Hirono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Idaho</a:t>
                      </a: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22868" marT="15215" marB="152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Jim Risch</a:t>
                      </a: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433888" y="1419264"/>
          <a:ext cx="3594990" cy="4572005"/>
        </p:xfrm>
        <a:graphic>
          <a:graphicData uri="http://schemas.openxmlformats.org/drawingml/2006/table">
            <a:tbl>
              <a:tblPr/>
              <a:tblGrid>
                <a:gridCol w="1198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7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State</a:t>
                      </a:r>
                    </a:p>
                  </a:txBody>
                  <a:tcPr marL="91459" marR="914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2018</a:t>
                      </a:r>
                    </a:p>
                  </a:txBody>
                  <a:tcPr marL="91459" marR="914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2020</a:t>
                      </a:r>
                    </a:p>
                  </a:txBody>
                  <a:tcPr marL="91459" marR="914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Illinois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Richard Durbin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Indiana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Joe Donnelly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Iowa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Joni Ernst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Kansas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Pat Roberts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Kentucky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Mitch McConnell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Louisiana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Bill Cassidy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Maine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Angus King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Susan Collins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Maryland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Ben Cardin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Massachusetts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Elizabeth Warren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Ed Markey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Michigan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Debbie Stabenow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Gary Peters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Minnesota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Amy Klobuchar/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Tina Smith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TBD*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Mississippi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Roger Wicker/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Cindy Hyde-Smith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TBD*</a:t>
                      </a:r>
                    </a:p>
                  </a:txBody>
                  <a:tcPr marL="91459" marR="22865" marT="15240" marB="152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411285" y="1138450"/>
            <a:ext cx="4654701" cy="26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AED0EE"/>
                </a:solidFill>
                <a:latin typeface="+mj-lt"/>
                <a:cs typeface="Verdana"/>
              </a:rPr>
              <a:t>■</a:t>
            </a:r>
            <a:r>
              <a:rPr lang="en-US" altLang="en-US" sz="1000" b="1" dirty="0">
                <a:latin typeface="+mj-lt"/>
                <a:cs typeface="Verdana"/>
              </a:rPr>
              <a:t> </a:t>
            </a:r>
            <a:r>
              <a:rPr lang="en-US" altLang="en-US" sz="1000" dirty="0">
                <a:latin typeface="+mj-lt"/>
                <a:cs typeface="Verdana"/>
              </a:rPr>
              <a:t>Dem incumbent  </a:t>
            </a:r>
            <a:r>
              <a:rPr lang="en-US" altLang="en-US" sz="1000" b="1" dirty="0">
                <a:solidFill>
                  <a:srgbClr val="E1A49E"/>
                </a:solidFill>
                <a:latin typeface="+mj-lt"/>
                <a:cs typeface="Verdana"/>
              </a:rPr>
              <a:t>■</a:t>
            </a:r>
            <a:r>
              <a:rPr lang="en-US" altLang="en-US" sz="1000" b="1" dirty="0">
                <a:solidFill>
                  <a:srgbClr val="0C396F"/>
                </a:solidFill>
                <a:latin typeface="+mj-lt"/>
                <a:cs typeface="Verdana"/>
              </a:rPr>
              <a:t> </a:t>
            </a:r>
            <a:r>
              <a:rPr lang="en-US" altLang="en-US" sz="1000" dirty="0">
                <a:latin typeface="+mj-lt"/>
                <a:cs typeface="Verdana"/>
              </a:rPr>
              <a:t>GOP incumbent   </a:t>
            </a:r>
            <a:r>
              <a:rPr lang="en-US" altLang="en-US" sz="1000" b="1" dirty="0">
                <a:solidFill>
                  <a:srgbClr val="E9DDBC"/>
                </a:solidFill>
                <a:latin typeface="+mj-lt"/>
                <a:cs typeface="Verdana"/>
              </a:rPr>
              <a:t>■</a:t>
            </a:r>
            <a:r>
              <a:rPr lang="en-US" altLang="en-US" sz="1000" b="1" dirty="0">
                <a:latin typeface="+mj-lt"/>
                <a:cs typeface="Verdana"/>
              </a:rPr>
              <a:t> </a:t>
            </a:r>
            <a:r>
              <a:rPr lang="en-US" altLang="en-US" sz="1000" dirty="0">
                <a:latin typeface="+mj-lt"/>
                <a:cs typeface="Verdana"/>
              </a:rPr>
              <a:t>Independent incumbent</a:t>
            </a: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4427972" y="6042964"/>
            <a:ext cx="2515846" cy="49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i="1" dirty="0">
                <a:latin typeface="+mj-lt"/>
                <a:cs typeface="Verdana"/>
              </a:rPr>
              <a:t>*MN and MS hold special elections in 2018 to fill seats until 2020 </a:t>
            </a:r>
          </a:p>
        </p:txBody>
      </p:sp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7530185" y="826610"/>
            <a:ext cx="4654701" cy="26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j-lt"/>
                <a:cs typeface="Verdana"/>
              </a:rPr>
              <a:t>(1 of 2)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7894399" y="311516"/>
            <a:ext cx="83227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lvl="0"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SENATE RACES</a:t>
            </a:r>
          </a:p>
        </p:txBody>
      </p:sp>
    </p:spTree>
    <p:extLst>
      <p:ext uri="{BB962C8B-B14F-4D97-AF65-F5344CB8AC3E}">
        <p14:creationId xmlns:p14="http://schemas.microsoft.com/office/powerpoint/2010/main" val="209779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Source:</a:t>
            </a:r>
            <a:r>
              <a:rPr kumimoji="0" lang="en-US" sz="7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National Journal research.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Senators up for reelection, 2018-2020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88346"/>
              </p:ext>
            </p:extLst>
          </p:nvPr>
        </p:nvGraphicFramePr>
        <p:xfrm>
          <a:off x="346075" y="1416089"/>
          <a:ext cx="3594990" cy="4605274"/>
        </p:xfrm>
        <a:graphic>
          <a:graphicData uri="http://schemas.openxmlformats.org/drawingml/2006/table">
            <a:tbl>
              <a:tblPr/>
              <a:tblGrid>
                <a:gridCol w="11989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9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7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States</a:t>
                      </a:r>
                    </a:p>
                  </a:txBody>
                  <a:tcPr marL="91470" marR="91470" marT="45267" marB="4526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2018</a:t>
                      </a:r>
                    </a:p>
                  </a:txBody>
                  <a:tcPr marL="91470" marR="91470" marT="45267" marB="4526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2020</a:t>
                      </a:r>
                    </a:p>
                  </a:txBody>
                  <a:tcPr marL="91470" marR="91470" marT="45267" marB="4526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Missouri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Claire McCaskill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Montana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Jon Tester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Steve Daines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Nebraska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Deb Fischer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Ben Sasse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Nevada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Dean Heller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New Hampshire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Jeanne Shaheen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New Jersey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Bob Menendez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Cory Booker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New Mexico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Martin Heinrich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Tom Udall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New York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Kirsten Gillibrand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North Carolina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Thom Tillis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North Dakota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Heidi Heitkamp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Ohio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Sherrod Brown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Oklahoma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Jim Inhofe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Oregon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Jeff Merkley</a:t>
                      </a:r>
                    </a:p>
                  </a:txBody>
                  <a:tcPr marR="28581" marT="18859" marB="1885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75297"/>
              </p:ext>
            </p:extLst>
          </p:nvPr>
        </p:nvGraphicFramePr>
        <p:xfrm>
          <a:off x="4433888" y="1419264"/>
          <a:ext cx="3594990" cy="4692426"/>
        </p:xfrm>
        <a:graphic>
          <a:graphicData uri="http://schemas.openxmlformats.org/drawingml/2006/table">
            <a:tbl>
              <a:tblPr/>
              <a:tblGrid>
                <a:gridCol w="1198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7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State</a:t>
                      </a:r>
                    </a:p>
                  </a:txBody>
                  <a:tcPr marL="91459" marR="91459" marT="45197" marB="4519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2018</a:t>
                      </a:r>
                    </a:p>
                  </a:txBody>
                  <a:tcPr marL="91459" marR="91459" marT="45197" marB="4519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2020</a:t>
                      </a:r>
                    </a:p>
                  </a:txBody>
                  <a:tcPr marL="91459" marR="91459" marT="45197" marB="4519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Pennsylvania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Bob Casey, Jr.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Rhode Island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Sheldon Whitehouse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Jack Reed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South Carolina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Lindsey Graham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South Dakota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Mike Rounds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Tennessee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Bob 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Corker*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Lamar Alexander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Texas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Ted Cruz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John Cornyn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Utah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Orrin 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Hatch*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Vermont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Bernie Sanders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Virginia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Tim Kaine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Mark Warner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Washington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Maria Cantwell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West Virginia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Joe Manchin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Shelley Moore Capito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Wisconsin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Tammy Baldwin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Wyoming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John Barraso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Mike Enzi</a:t>
                      </a:r>
                    </a:p>
                  </a:txBody>
                  <a:tcPr marR="28581" marT="18835" marB="188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3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411285" y="1138450"/>
            <a:ext cx="4654701" cy="26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AED0EE"/>
                </a:solidFill>
                <a:latin typeface="+mj-lt"/>
                <a:cs typeface="Verdana"/>
              </a:rPr>
              <a:t>■</a:t>
            </a:r>
            <a:r>
              <a:rPr lang="en-US" altLang="en-US" sz="1000" b="1" dirty="0">
                <a:latin typeface="+mj-lt"/>
                <a:cs typeface="Verdana"/>
              </a:rPr>
              <a:t> </a:t>
            </a:r>
            <a:r>
              <a:rPr lang="en-US" altLang="en-US" sz="1000" dirty="0">
                <a:latin typeface="+mj-lt"/>
                <a:cs typeface="Verdana"/>
              </a:rPr>
              <a:t>Dem incumbent  </a:t>
            </a:r>
            <a:r>
              <a:rPr lang="en-US" altLang="en-US" sz="1000" b="1" dirty="0">
                <a:solidFill>
                  <a:srgbClr val="E1A49E"/>
                </a:solidFill>
                <a:latin typeface="+mj-lt"/>
                <a:cs typeface="Verdana"/>
              </a:rPr>
              <a:t>■</a:t>
            </a:r>
            <a:r>
              <a:rPr lang="en-US" altLang="en-US" sz="1000" b="1" dirty="0">
                <a:solidFill>
                  <a:srgbClr val="0C396F"/>
                </a:solidFill>
                <a:latin typeface="+mj-lt"/>
                <a:cs typeface="Verdana"/>
              </a:rPr>
              <a:t> </a:t>
            </a:r>
            <a:r>
              <a:rPr lang="en-US" altLang="en-US" sz="1000" dirty="0">
                <a:latin typeface="+mj-lt"/>
                <a:cs typeface="Verdana"/>
              </a:rPr>
              <a:t>GOP incumbent   </a:t>
            </a:r>
            <a:r>
              <a:rPr lang="en-US" altLang="en-US" sz="1000" b="1" dirty="0">
                <a:solidFill>
                  <a:srgbClr val="E9DDBC"/>
                </a:solidFill>
                <a:latin typeface="+mj-lt"/>
                <a:cs typeface="Verdana"/>
              </a:rPr>
              <a:t>■</a:t>
            </a:r>
            <a:r>
              <a:rPr lang="en-US" altLang="en-US" sz="1000" b="1" dirty="0">
                <a:latin typeface="+mj-lt"/>
                <a:cs typeface="Verdana"/>
              </a:rPr>
              <a:t> </a:t>
            </a:r>
            <a:r>
              <a:rPr lang="en-US" altLang="en-US" sz="1000" dirty="0">
                <a:latin typeface="+mj-lt"/>
                <a:cs typeface="Verdana"/>
              </a:rPr>
              <a:t>Independent incumbent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7530185" y="826610"/>
            <a:ext cx="4654701" cy="26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j-lt"/>
                <a:cs typeface="Verdana"/>
              </a:rPr>
              <a:t>(2 of 2)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7894399" y="311516"/>
            <a:ext cx="83227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lvl="0"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SENATE RACES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346075" y="5971381"/>
            <a:ext cx="2515846" cy="49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i="1" dirty="0" smtClean="0">
                <a:latin typeface="+mj-lt"/>
                <a:cs typeface="Verdana"/>
              </a:rPr>
              <a:t>*Not seeking reelection</a:t>
            </a:r>
            <a:endParaRPr lang="en-US" altLang="en-US" sz="1000" i="1" dirty="0">
              <a:latin typeface="+mj-lt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120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6370</TotalTime>
  <Words>292</Words>
  <Application>Microsoft Macintosh PowerPoint</Application>
  <PresentationFormat>On-screen Show (4:3)</PresentationFormat>
  <Paragraphs>144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Georgia</vt:lpstr>
      <vt:lpstr>MS PGothic</vt:lpstr>
      <vt:lpstr>ＭＳ Ｐゴシック</vt:lpstr>
      <vt:lpstr>Verdana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158</cp:revision>
  <dcterms:created xsi:type="dcterms:W3CDTF">2017-06-26T14:07:23Z</dcterms:created>
  <dcterms:modified xsi:type="dcterms:W3CDTF">2018-04-26T16:39:16Z</dcterms:modified>
</cp:coreProperties>
</file>