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96F"/>
    <a:srgbClr val="B22830"/>
    <a:srgbClr val="F0EAE3"/>
    <a:srgbClr val="D9D9D9"/>
    <a:srgbClr val="595959"/>
    <a:srgbClr val="D5E1D8"/>
    <a:srgbClr val="DDB1B1"/>
    <a:srgbClr val="71B3C7"/>
    <a:srgbClr val="765C92"/>
    <a:srgbClr val="F4E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74" autoAdjust="0"/>
    <p:restoredTop sz="96731"/>
  </p:normalViewPr>
  <p:slideViewPr>
    <p:cSldViewPr snapToGrid="0" snapToObjects="1">
      <p:cViewPr varScale="1">
        <p:scale>
          <a:sx n="70" d="100"/>
          <a:sy n="70" d="100"/>
        </p:scale>
        <p:origin x="1530" y="54"/>
      </p:cViewPr>
      <p:guideLst>
        <p:guide orient="horz" pos="10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071550255536601E-3"/>
          <c:y val="7.6096028024012488E-3"/>
          <c:w val="0.99334950751082296"/>
          <c:h val="0.992390397197598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State Visits</c:v>
                </c:pt>
              </c:strCache>
            </c:strRef>
          </c:tx>
          <c:spPr>
            <a:solidFill>
              <a:srgbClr val="C6B9A5"/>
            </a:solidFill>
            <a:ln w="25268">
              <a:noFill/>
            </a:ln>
            <a:effectLst/>
          </c:spPr>
          <c:invertIfNegative val="0"/>
          <c:dLbls>
            <c:spPr>
              <a:noFill/>
              <a:ln w="252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 b="0" i="0" u="none" strike="noStrike" baseline="0">
                    <a:solidFill>
                      <a:srgbClr val="000000"/>
                    </a:solidFill>
                    <a:latin typeface="Calibri Light"/>
                    <a:ea typeface="Calibri Light"/>
                    <a:cs typeface="Calibri Ligh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United Kingdom</c:v>
                </c:pt>
                <c:pt idx="1">
                  <c:v>Germany*</c:v>
                </c:pt>
                <c:pt idx="2">
                  <c:v>France</c:v>
                </c:pt>
                <c:pt idx="3">
                  <c:v>Italy</c:v>
                </c:pt>
                <c:pt idx="4">
                  <c:v>Japan</c:v>
                </c:pt>
                <c:pt idx="5">
                  <c:v>Mexico</c:v>
                </c:pt>
                <c:pt idx="6">
                  <c:v>Canada</c:v>
                </c:pt>
                <c:pt idx="7">
                  <c:v>Israel</c:v>
                </c:pt>
                <c:pt idx="8">
                  <c:v>India</c:v>
                </c:pt>
                <c:pt idx="9">
                  <c:v>Jordan</c:v>
                </c:pt>
                <c:pt idx="10">
                  <c:v>Colombia</c:v>
                </c:pt>
                <c:pt idx="11">
                  <c:v>Egypt</c:v>
                </c:pt>
                <c:pt idx="12">
                  <c:v>Venezuela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19</c:v>
                </c:pt>
                <c:pt idx="1">
                  <c:v>15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13</c:v>
                </c:pt>
                <c:pt idx="6">
                  <c:v>12</c:v>
                </c:pt>
                <c:pt idx="7">
                  <c:v>11</c:v>
                </c:pt>
                <c:pt idx="8">
                  <c:v>9</c:v>
                </c:pt>
                <c:pt idx="9">
                  <c:v>9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E-4AF2-ACB8-B8C8091E0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36347248"/>
        <c:axId val="-236542000"/>
      </c:barChart>
      <c:catAx>
        <c:axId val="-236347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57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 Light"/>
                <a:ea typeface="Calibri Light"/>
                <a:cs typeface="Calibri Light"/>
              </a:defRPr>
            </a:pPr>
            <a:endParaRPr lang="en-US"/>
          </a:p>
        </c:txPr>
        <c:crossAx val="-236542000"/>
        <c:crosses val="autoZero"/>
        <c:auto val="1"/>
        <c:lblAlgn val="ctr"/>
        <c:lblOffset val="100"/>
        <c:noMultiLvlLbl val="0"/>
      </c:catAx>
      <c:valAx>
        <c:axId val="-2365420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-236347248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071550255536601E-3"/>
          <c:y val="7.6096028024012488E-3"/>
          <c:w val="0.99334950751082296"/>
          <c:h val="0.992390397197598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State Visits</c:v>
                </c:pt>
              </c:strCache>
            </c:strRef>
          </c:tx>
          <c:spPr>
            <a:solidFill>
              <a:srgbClr val="C6B9A5"/>
            </a:solidFill>
            <a:ln w="25268">
              <a:noFill/>
            </a:ln>
            <a:effectLst/>
          </c:spPr>
          <c:invertIfNegative val="0"/>
          <c:dLbls>
            <c:spPr>
              <a:noFill/>
              <a:ln w="252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 b="0" i="0" u="none" strike="noStrike" baseline="0">
                    <a:solidFill>
                      <a:srgbClr val="000000"/>
                    </a:solidFill>
                    <a:latin typeface="Calibri Light"/>
                    <a:ea typeface="Calibri Light"/>
                    <a:cs typeface="Calibri Ligh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FDR</c:v>
                </c:pt>
                <c:pt idx="1">
                  <c:v>Truman</c:v>
                </c:pt>
                <c:pt idx="2">
                  <c:v>Eisenhower</c:v>
                </c:pt>
                <c:pt idx="3">
                  <c:v>JFK</c:v>
                </c:pt>
                <c:pt idx="4">
                  <c:v>Johnson</c:v>
                </c:pt>
                <c:pt idx="5">
                  <c:v>Nixon</c:v>
                </c:pt>
                <c:pt idx="6">
                  <c:v>Ford</c:v>
                </c:pt>
                <c:pt idx="7">
                  <c:v>Carter</c:v>
                </c:pt>
                <c:pt idx="8">
                  <c:v>Reagan</c:v>
                </c:pt>
                <c:pt idx="9">
                  <c:v>HW Bush</c:v>
                </c:pt>
                <c:pt idx="10">
                  <c:v>Clinton</c:v>
                </c:pt>
                <c:pt idx="11">
                  <c:v>W Bush</c:v>
                </c:pt>
                <c:pt idx="12">
                  <c:v>Obama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11</c:v>
                </c:pt>
                <c:pt idx="1">
                  <c:v>9</c:v>
                </c:pt>
                <c:pt idx="2">
                  <c:v>24</c:v>
                </c:pt>
                <c:pt idx="3">
                  <c:v>15</c:v>
                </c:pt>
                <c:pt idx="4">
                  <c:v>16</c:v>
                </c:pt>
                <c:pt idx="5">
                  <c:v>41</c:v>
                </c:pt>
                <c:pt idx="6">
                  <c:v>33</c:v>
                </c:pt>
                <c:pt idx="7">
                  <c:v>40</c:v>
                </c:pt>
                <c:pt idx="8">
                  <c:v>53</c:v>
                </c:pt>
                <c:pt idx="9">
                  <c:v>24</c:v>
                </c:pt>
                <c:pt idx="10">
                  <c:v>29</c:v>
                </c:pt>
                <c:pt idx="11">
                  <c:v>13</c:v>
                </c:pt>
                <c:pt idx="1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E-4AF2-ACB8-B8C8091E0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36347248"/>
        <c:axId val="-236542000"/>
      </c:barChart>
      <c:catAx>
        <c:axId val="-236347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57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 Light"/>
                <a:ea typeface="Calibri Light"/>
                <a:cs typeface="Calibri Light"/>
              </a:defRPr>
            </a:pPr>
            <a:endParaRPr lang="en-US"/>
          </a:p>
        </c:txPr>
        <c:crossAx val="-236542000"/>
        <c:crosses val="autoZero"/>
        <c:auto val="1"/>
        <c:lblAlgn val="ctr"/>
        <c:lblOffset val="100"/>
        <c:noMultiLvlLbl val="0"/>
      </c:catAx>
      <c:valAx>
        <c:axId val="-2365420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-236347248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644953"/>
              </p:ext>
            </p:extLst>
          </p:nvPr>
        </p:nvGraphicFramePr>
        <p:xfrm>
          <a:off x="508000" y="2098209"/>
          <a:ext cx="8144528" cy="3861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7939283" y="311516"/>
            <a:ext cx="78739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STATE VISITS</a:t>
            </a:r>
          </a:p>
        </p:txBody>
      </p:sp>
      <p:pic>
        <p:nvPicPr>
          <p:cNvPr id="44" name="Picture 43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The United Kingdom has had the most state visits to the US </a:t>
            </a: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110461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*Includes West Germany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2018.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1285" y="1614019"/>
            <a:ext cx="4149072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Number of state visits by country invited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April 24, 2018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700" dirty="0"/>
              <a:t>Daniel Stublen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11285" y="1862039"/>
            <a:ext cx="4149072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latin typeface="+mn-lt"/>
                <a:cs typeface="Georgia"/>
              </a:rPr>
              <a:t>SINCE FDR’S PRESIDENCY</a:t>
            </a:r>
            <a:endParaRPr lang="en-US" altLang="en-US" sz="900" dirty="0">
              <a:latin typeface="+mn-lt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976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462725"/>
              </p:ext>
            </p:extLst>
          </p:nvPr>
        </p:nvGraphicFramePr>
        <p:xfrm>
          <a:off x="508000" y="2098209"/>
          <a:ext cx="8144528" cy="3861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7939283" y="311516"/>
            <a:ext cx="78739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STATE VISITS</a:t>
            </a:r>
          </a:p>
        </p:txBody>
      </p:sp>
      <p:pic>
        <p:nvPicPr>
          <p:cNvPr id="44" name="Picture 43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In the 21</a:t>
            </a:r>
            <a:r>
              <a:rPr lang="en-US" altLang="en-US" sz="2000" baseline="30000" dirty="0">
                <a:latin typeface="Georgia" charset="0"/>
                <a:ea typeface="ＭＳ Ｐゴシック" charset="-128"/>
                <a:cs typeface="MS PGothic" charset="-128"/>
              </a:rPr>
              <a:t>st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 century, presidents have had far fewer state visits than their predecessors in the 1970s-1990s</a:t>
            </a: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2018.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1285" y="1614019"/>
            <a:ext cx="4149072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Number of state visits, by president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April 24, 2018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700" dirty="0"/>
              <a:t>Daniel Stublen</a:t>
            </a:r>
            <a:endParaRPr lang="en-US" sz="7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48140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9D7C46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4917</TotalTime>
  <Words>87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143</cp:revision>
  <dcterms:created xsi:type="dcterms:W3CDTF">2017-06-26T14:07:23Z</dcterms:created>
  <dcterms:modified xsi:type="dcterms:W3CDTF">2018-04-24T18:17:04Z</dcterms:modified>
</cp:coreProperties>
</file>