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6" r:id="rId2"/>
    <p:sldId id="267" r:id="rId3"/>
    <p:sldId id="305" r:id="rId4"/>
    <p:sldId id="263" r:id="rId5"/>
    <p:sldId id="306" r:id="rId6"/>
    <p:sldId id="307" r:id="rId7"/>
    <p:sldId id="309" r:id="rId8"/>
    <p:sldId id="308" r:id="rId9"/>
    <p:sldId id="43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96F"/>
    <a:srgbClr val="C0504D"/>
    <a:srgbClr val="6EB0C6"/>
    <a:srgbClr val="E5D3BD"/>
    <a:srgbClr val="B0292F"/>
    <a:srgbClr val="DAC126"/>
    <a:srgbClr val="8D744A"/>
    <a:srgbClr val="E8E2DB"/>
    <a:srgbClr val="AA3D3C"/>
    <a:srgbClr val="769E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3"/>
    <p:restoredTop sz="96731"/>
  </p:normalViewPr>
  <p:slideViewPr>
    <p:cSldViewPr snapToGrid="0" snapToObjects="1">
      <p:cViewPr varScale="1">
        <p:scale>
          <a:sx n="84" d="100"/>
          <a:sy n="84" d="100"/>
        </p:scale>
        <p:origin x="835" y="8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95527871472121E-2"/>
          <c:y val="7.3702480052688979E-2"/>
          <c:w val="0.71921761139233464"/>
          <c:h val="0.85761763245122491"/>
        </c:manualLayout>
      </c:layout>
      <c:barChart>
        <c:barDir val="col"/>
        <c:grouping val="clustered"/>
        <c:varyColors val="0"/>
        <c:ser>
          <c:idx val="0"/>
          <c:order val="0"/>
          <c:tx>
            <c:strRef>
              <c:f>Sheet1!$B$1</c:f>
              <c:strCache>
                <c:ptCount val="1"/>
                <c:pt idx="0">
                  <c:v>Oct-17</c:v>
                </c:pt>
              </c:strCache>
            </c:strRef>
          </c:tx>
          <c:spPr>
            <a:solidFill>
              <a:schemeClr val="accent5">
                <a:lumMod val="60000"/>
                <a:lumOff val="40000"/>
              </a:schemeClr>
            </a:solidFill>
            <a:ln>
              <a:noFill/>
            </a:ln>
            <a:effectLst/>
          </c:spPr>
          <c:invertIfNegative val="0"/>
          <c:cat>
            <c:strRef>
              <c:f>Sheet1!$A$2:$A$9</c:f>
              <c:strCache>
                <c:ptCount val="8"/>
                <c:pt idx="0">
                  <c:v>Apple</c:v>
                </c:pt>
                <c:pt idx="1">
                  <c:v>Amazon</c:v>
                </c:pt>
                <c:pt idx="2">
                  <c:v>Facebook</c:v>
                </c:pt>
                <c:pt idx="3">
                  <c:v>Google</c:v>
                </c:pt>
                <c:pt idx="4">
                  <c:v>Lyft</c:v>
                </c:pt>
                <c:pt idx="5">
                  <c:v>Microsoft</c:v>
                </c:pt>
                <c:pt idx="6">
                  <c:v>Tesla</c:v>
                </c:pt>
                <c:pt idx="7">
                  <c:v>Twitter</c:v>
                </c:pt>
              </c:strCache>
            </c:strRef>
          </c:cat>
          <c:val>
            <c:numRef>
              <c:f>Sheet1!$B$2:$B$9</c:f>
              <c:numCache>
                <c:formatCode>General</c:formatCode>
                <c:ptCount val="8"/>
                <c:pt idx="0">
                  <c:v>50</c:v>
                </c:pt>
                <c:pt idx="1">
                  <c:v>72</c:v>
                </c:pt>
                <c:pt idx="2">
                  <c:v>33</c:v>
                </c:pt>
                <c:pt idx="3">
                  <c:v>76</c:v>
                </c:pt>
                <c:pt idx="4">
                  <c:v>21</c:v>
                </c:pt>
                <c:pt idx="5">
                  <c:v>62</c:v>
                </c:pt>
                <c:pt idx="6">
                  <c:v>28</c:v>
                </c:pt>
                <c:pt idx="7">
                  <c:v>3</c:v>
                </c:pt>
              </c:numCache>
            </c:numRef>
          </c:val>
          <c:extLst>
            <c:ext xmlns:c16="http://schemas.microsoft.com/office/drawing/2014/chart" uri="{C3380CC4-5D6E-409C-BE32-E72D297353CC}">
              <c16:uniqueId val="{00000000-638A-40FB-B588-CFB44FA2ED0B}"/>
            </c:ext>
          </c:extLst>
        </c:ser>
        <c:ser>
          <c:idx val="1"/>
          <c:order val="1"/>
          <c:tx>
            <c:strRef>
              <c:f>Sheet1!$C$1</c:f>
              <c:strCache>
                <c:ptCount val="1"/>
                <c:pt idx="0">
                  <c:v>Mar-18</c:v>
                </c:pt>
              </c:strCache>
            </c:strRef>
          </c:tx>
          <c:spPr>
            <a:solidFill>
              <a:schemeClr val="accent4">
                <a:lumMod val="60000"/>
                <a:lumOff val="40000"/>
              </a:schemeClr>
            </a:solidFill>
            <a:ln>
              <a:noFill/>
            </a:ln>
            <a:effectLst/>
          </c:spPr>
          <c:invertIfNegative val="0"/>
          <c:cat>
            <c:strRef>
              <c:f>Sheet1!$A$2:$A$9</c:f>
              <c:strCache>
                <c:ptCount val="8"/>
                <c:pt idx="0">
                  <c:v>Apple</c:v>
                </c:pt>
                <c:pt idx="1">
                  <c:v>Amazon</c:v>
                </c:pt>
                <c:pt idx="2">
                  <c:v>Facebook</c:v>
                </c:pt>
                <c:pt idx="3">
                  <c:v>Google</c:v>
                </c:pt>
                <c:pt idx="4">
                  <c:v>Lyft</c:v>
                </c:pt>
                <c:pt idx="5">
                  <c:v>Microsoft</c:v>
                </c:pt>
                <c:pt idx="6">
                  <c:v>Tesla</c:v>
                </c:pt>
                <c:pt idx="7">
                  <c:v>Twitter</c:v>
                </c:pt>
              </c:strCache>
            </c:strRef>
          </c:cat>
          <c:val>
            <c:numRef>
              <c:f>Sheet1!$C$2:$C$9</c:f>
              <c:numCache>
                <c:formatCode>General</c:formatCode>
                <c:ptCount val="8"/>
                <c:pt idx="0">
                  <c:v>40</c:v>
                </c:pt>
                <c:pt idx="1">
                  <c:v>59</c:v>
                </c:pt>
                <c:pt idx="2">
                  <c:v>5</c:v>
                </c:pt>
                <c:pt idx="3">
                  <c:v>64</c:v>
                </c:pt>
                <c:pt idx="4">
                  <c:v>28</c:v>
                </c:pt>
                <c:pt idx="5">
                  <c:v>59</c:v>
                </c:pt>
                <c:pt idx="6">
                  <c:v>37</c:v>
                </c:pt>
                <c:pt idx="7">
                  <c:v>-4</c:v>
                </c:pt>
              </c:numCache>
            </c:numRef>
          </c:val>
          <c:extLst>
            <c:ext xmlns:c16="http://schemas.microsoft.com/office/drawing/2014/chart" uri="{C3380CC4-5D6E-409C-BE32-E72D297353CC}">
              <c16:uniqueId val="{00000000-A5B7-4F07-BAD9-C0A5E307BC7B}"/>
            </c:ext>
          </c:extLst>
        </c:ser>
        <c:dLbls>
          <c:showLegendKey val="0"/>
          <c:showVal val="0"/>
          <c:showCatName val="0"/>
          <c:showSerName val="0"/>
          <c:showPercent val="0"/>
          <c:showBubbleSize val="0"/>
        </c:dLbls>
        <c:gapWidth val="219"/>
        <c:overlap val="-27"/>
        <c:axId val="602289792"/>
        <c:axId val="602281264"/>
      </c:barChart>
      <c:catAx>
        <c:axId val="60228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n-US"/>
          </a:p>
        </c:txPr>
        <c:crossAx val="602281264"/>
        <c:crosses val="autoZero"/>
        <c:auto val="1"/>
        <c:lblAlgn val="ctr"/>
        <c:lblOffset val="100"/>
        <c:noMultiLvlLbl val="0"/>
      </c:catAx>
      <c:valAx>
        <c:axId val="60228126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latin typeface="+mj-lt"/>
                  </a:rPr>
                  <a:t>Net favorability (%)</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j-lt"/>
                <a:ea typeface="+mn-ea"/>
                <a:cs typeface="+mn-cs"/>
              </a:defRPr>
            </a:pPr>
            <a:endParaRPr lang="en-US"/>
          </a:p>
        </c:txPr>
        <c:crossAx val="602289792"/>
        <c:crosses val="autoZero"/>
        <c:crossBetween val="between"/>
      </c:valAx>
      <c:spPr>
        <a:noFill/>
        <a:ln>
          <a:noFill/>
        </a:ln>
        <a:effectLst/>
      </c:spPr>
    </c:plotArea>
    <c:legend>
      <c:legendPos val="r"/>
      <c:layout>
        <c:manualLayout>
          <c:xMode val="edge"/>
          <c:yMode val="edge"/>
          <c:x val="0.82609470687292352"/>
          <c:y val="0.81396863613034587"/>
          <c:w val="0.17098126014553949"/>
          <c:h val="0.116578401839795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ADF38E-74AC-0D40-B0D5-7EC4C125E7FD}" type="datetimeFigureOut">
              <a:rPr lang="en-US" smtClean="0"/>
              <a:t>4/19/2018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10B88-B5D3-9740-B038-5E379E31E376}" type="slidenum">
              <a:rPr lang="en-US" smtClean="0"/>
              <a:t>‹#›</a:t>
            </a:fld>
            <a:endParaRPr lang="en-US" dirty="0"/>
          </a:p>
        </p:txBody>
      </p:sp>
    </p:spTree>
    <p:extLst>
      <p:ext uri="{BB962C8B-B14F-4D97-AF65-F5344CB8AC3E}">
        <p14:creationId xmlns:p14="http://schemas.microsoft.com/office/powerpoint/2010/main" val="1072833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8FBBC-5B36-C141-B827-04E0D6A20364}" type="datetimeFigureOut">
              <a:rPr lang="en-US" smtClean="0"/>
              <a:t>4/19/2018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6A13F-28BC-9E49-9D0E-49492B51710C}" type="slidenum">
              <a:rPr lang="en-US" smtClean="0"/>
              <a:t>‹#›</a:t>
            </a:fld>
            <a:endParaRPr lang="en-US" dirty="0"/>
          </a:p>
        </p:txBody>
      </p:sp>
    </p:spTree>
    <p:extLst>
      <p:ext uri="{BB962C8B-B14F-4D97-AF65-F5344CB8AC3E}">
        <p14:creationId xmlns:p14="http://schemas.microsoft.com/office/powerpoint/2010/main" val="598502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16902-E129-4B0D-9B9E-A4131C0D4FAE}" type="datetime1">
              <a:rPr lang="en-US" smtClean="0"/>
              <a:t>4/19/2018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81960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09DC90-2AB6-4ADE-909B-55D2724D855F}" type="datetime1">
              <a:rPr lang="en-US" smtClean="0"/>
              <a:t>4/19/2018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02277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360580-3DC0-4950-95C2-9D5797258633}" type="datetime1">
              <a:rPr lang="en-US" smtClean="0"/>
              <a:t>4/19/2018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7262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AF6EB1-510D-4FD8-8C6B-96EFC275784D}" type="datetime1">
              <a:rPr lang="en-US" smtClean="0"/>
              <a:t>4/19/2018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7925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20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3C6BF6-DCDA-4A1B-BA74-50A8AD0B4A71}" type="datetime1">
              <a:rPr lang="en-US" smtClean="0"/>
              <a:t>4/19/2018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2"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21709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C6E7CF-A316-4121-A9DF-E7A8FD72372E}" type="datetime1">
              <a:rPr lang="en-US" smtClean="0"/>
              <a:t>4/19/2018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37980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3E2CB36-AFEB-4EC4-A43F-F351F12BE8B4}" type="datetime1">
              <a:rPr lang="en-US" smtClean="0"/>
              <a:t>4/19/2018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115243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0F6167B-32A5-4CD8-884F-A15FB98A9E70}" type="datetime1">
              <a:rPr lang="en-US" smtClean="0"/>
              <a:t>4/19/2018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5546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A99982-EFC1-45F5-942F-B77C0441D2FF}" type="datetime1">
              <a:rPr lang="en-US" smtClean="0"/>
              <a:t>4/19/2018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85509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F06CE0-5D9A-4C55-AA6B-3D7547D4961B}" type="datetime1">
              <a:rPr lang="en-US" smtClean="0"/>
              <a:t>4/19/2018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31148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502920" y="588898"/>
            <a:ext cx="813819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9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ervice@nationaljournal.com" TargetMode="Externa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404814" y="1122363"/>
            <a:ext cx="8167688" cy="1116012"/>
          </a:xfrm>
        </p:spPr>
        <p:txBody>
          <a:bodyPr>
            <a:normAutofit/>
          </a:bodyPr>
          <a:lstStyle/>
          <a:p>
            <a:pPr algn="l"/>
            <a:r>
              <a:rPr lang="en-US" altLang="en-US" sz="3200" b="1" dirty="0">
                <a:solidFill>
                  <a:schemeClr val="tx1">
                    <a:lumMod val="65000"/>
                    <a:lumOff val="35000"/>
                  </a:schemeClr>
                </a:solidFill>
                <a:latin typeface="Georgia" charset="0"/>
                <a:ea typeface="ＭＳ Ｐゴシック" charset="-128"/>
                <a:cs typeface="MS PGothic" charset="-128"/>
              </a:rPr>
              <a:t>Facebook’s data breach</a:t>
            </a:r>
          </a:p>
        </p:txBody>
      </p:sp>
      <p:sp>
        <p:nvSpPr>
          <p:cNvPr id="6" name="Subtitle 8"/>
          <p:cNvSpPr>
            <a:spLocks noGrp="1"/>
          </p:cNvSpPr>
          <p:nvPr>
            <p:ph type="subTitle" idx="1"/>
          </p:nvPr>
        </p:nvSpPr>
        <p:spPr>
          <a:xfrm>
            <a:off x="396877" y="1774381"/>
            <a:ext cx="8143875" cy="1169987"/>
          </a:xfrm>
        </p:spPr>
        <p:txBody>
          <a:bodyPr/>
          <a:lstStyle/>
          <a:p>
            <a:pPr algn="l">
              <a:buFont typeface="Arial" panose="020B0604020202020204" pitchFamily="34" charset="0"/>
              <a:buNone/>
              <a:defRPr/>
            </a:pPr>
            <a:r>
              <a:rPr lang="en-US" sz="2000" dirty="0">
                <a:latin typeface="Georgia"/>
                <a:ea typeface="MS PGothic" panose="020B0600070205080204" pitchFamily="34" charset="-128"/>
                <a:cs typeface="Georgia"/>
              </a:rPr>
              <a:t>An overview of data breaches, Mark Zuckerberg’s testimony to Congress, key players and outcomes of the breach</a:t>
            </a:r>
          </a:p>
        </p:txBody>
      </p:sp>
      <p:sp>
        <p:nvSpPr>
          <p:cNvPr id="7" name="TextBox 6"/>
          <p:cNvSpPr txBox="1"/>
          <p:nvPr/>
        </p:nvSpPr>
        <p:spPr>
          <a:xfrm>
            <a:off x="412748" y="4220996"/>
            <a:ext cx="3675065" cy="1569660"/>
          </a:xfrm>
          <a:prstGeom prst="rect">
            <a:avLst/>
          </a:prstGeom>
          <a:noFill/>
        </p:spPr>
        <p:txBody>
          <a:bodyPr wrap="square" rtlCol="0">
            <a:spAutoFit/>
          </a:bodyPr>
          <a:lstStyle/>
          <a:p>
            <a:pPr>
              <a:defRPr/>
            </a:pPr>
            <a:r>
              <a:rPr lang="en-US" sz="1200" b="1" dirty="0">
                <a:latin typeface="Georgia"/>
                <a:ea typeface="MS PGothic" panose="020B0600070205080204" pitchFamily="34" charset="-128"/>
                <a:cs typeface="Georgia"/>
              </a:rPr>
              <a:t>April 19, 2018</a:t>
            </a: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Producer </a:t>
            </a:r>
          </a:p>
          <a:p>
            <a:pPr>
              <a:defRPr/>
            </a:pPr>
            <a:r>
              <a:rPr lang="en-US" sz="1200" i="1" dirty="0">
                <a:latin typeface="Georgia"/>
                <a:ea typeface="MS PGothic" panose="020B0600070205080204" pitchFamily="34" charset="-128"/>
                <a:cs typeface="Georgia"/>
              </a:rPr>
              <a:t>Theo Goetemann</a:t>
            </a: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Director </a:t>
            </a:r>
          </a:p>
          <a:p>
            <a:pPr>
              <a:defRPr/>
            </a:pPr>
            <a:r>
              <a:rPr lang="en-US" sz="1200" i="1" dirty="0">
                <a:latin typeface="Georgia"/>
                <a:ea typeface="MS PGothic" panose="020B0600070205080204" pitchFamily="34" charset="-128"/>
                <a:cs typeface="Georgia"/>
              </a:rPr>
              <a:t>Alistair Taylor</a:t>
            </a:r>
          </a:p>
          <a:p>
            <a:endParaRPr lang="en-US" sz="1200" dirty="0">
              <a:latin typeface="Georgia"/>
              <a:cs typeface="Georgia"/>
            </a:endParaRPr>
          </a:p>
        </p:txBody>
      </p:sp>
      <p:sp>
        <p:nvSpPr>
          <p:cNvPr id="8" name="Rectangle 7"/>
          <p:cNvSpPr/>
          <p:nvPr/>
        </p:nvSpPr>
        <p:spPr>
          <a:xfrm>
            <a:off x="335331" y="6206980"/>
            <a:ext cx="8490283" cy="5111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Tree>
    <p:extLst>
      <p:ext uri="{BB962C8B-B14F-4D97-AF65-F5344CB8AC3E}">
        <p14:creationId xmlns:p14="http://schemas.microsoft.com/office/powerpoint/2010/main" val="1625735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BF2355C-7B51-4291-AD35-4ACF94C98209}"/>
              </a:ext>
            </a:extLst>
          </p:cNvPr>
          <p:cNvPicPr>
            <a:picLocks noChangeAspect="1"/>
          </p:cNvPicPr>
          <p:nvPr/>
        </p:nvPicPr>
        <p:blipFill rotWithShape="1">
          <a:blip r:embed="rId2"/>
          <a:srcRect r="10275"/>
          <a:stretch/>
        </p:blipFill>
        <p:spPr>
          <a:xfrm>
            <a:off x="3138967" y="1464906"/>
            <a:ext cx="5513561" cy="4930483"/>
          </a:xfrm>
          <a:prstGeom prst="rect">
            <a:avLst/>
          </a:prstGeom>
        </p:spPr>
      </p:pic>
      <p:sp>
        <p:nvSpPr>
          <p:cNvPr id="24" name="TextBox 23">
            <a:extLst>
              <a:ext uri="{FF2B5EF4-FFF2-40B4-BE49-F238E27FC236}">
                <a16:creationId xmlns:a16="http://schemas.microsoft.com/office/drawing/2014/main" id="{872F9BBF-2A52-4857-BC67-B95559199E6F}"/>
              </a:ext>
            </a:extLst>
          </p:cNvPr>
          <p:cNvSpPr txBox="1"/>
          <p:nvPr/>
        </p:nvSpPr>
        <p:spPr>
          <a:xfrm>
            <a:off x="666400" y="5820498"/>
            <a:ext cx="1715534" cy="377026"/>
          </a:xfrm>
          <a:prstGeom prst="rect">
            <a:avLst/>
          </a:prstGeom>
          <a:noFill/>
        </p:spPr>
        <p:txBody>
          <a:bodyPr wrap="none" rtlCol="0">
            <a:spAutoFit/>
          </a:bodyPr>
          <a:lstStyle/>
          <a:p>
            <a:pPr>
              <a:spcAft>
                <a:spcPts val="300"/>
              </a:spcAft>
            </a:pPr>
            <a:r>
              <a:rPr lang="en-US" sz="800" dirty="0">
                <a:latin typeface="+mj-lt"/>
              </a:rPr>
              <a:t>* Size of circle depicts number of  </a:t>
            </a:r>
          </a:p>
          <a:p>
            <a:pPr>
              <a:spcAft>
                <a:spcPts val="300"/>
              </a:spcAft>
            </a:pPr>
            <a:r>
              <a:rPr lang="en-US" sz="800" dirty="0">
                <a:latin typeface="+mj-lt"/>
              </a:rPr>
              <a:t>   records stolen</a:t>
            </a:r>
          </a:p>
        </p:txBody>
      </p:sp>
      <p:sp>
        <p:nvSpPr>
          <p:cNvPr id="49" name="Title 1"/>
          <p:cNvSpPr txBox="1">
            <a:spLocks/>
          </p:cNvSpPr>
          <p:nvPr/>
        </p:nvSpPr>
        <p:spPr bwMode="auto">
          <a:xfrm>
            <a:off x="404814" y="756919"/>
            <a:ext cx="7916226"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nSpc>
                <a:spcPct val="100000"/>
              </a:lnSpc>
              <a:defRPr/>
            </a:pPr>
            <a:r>
              <a:rPr lang="en-US" altLang="en-US" sz="2000" dirty="0"/>
              <a:t>Facebook’s data scandal and other data breaches</a:t>
            </a:r>
          </a:p>
        </p:txBody>
      </p:sp>
      <p:pic>
        <p:nvPicPr>
          <p:cNvPr id="48" name="Picture 47" descr="Logo-NJ-presentation_cen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14" name="Text Placeholder 18"/>
          <p:cNvSpPr txBox="1">
            <a:spLocks/>
          </p:cNvSpPr>
          <p:nvPr/>
        </p:nvSpPr>
        <p:spPr bwMode="auto">
          <a:xfrm>
            <a:off x="404807" y="6126094"/>
            <a:ext cx="8247721" cy="285720"/>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endParaRPr lang="en-US" sz="700" dirty="0">
              <a:solidFill>
                <a:schemeClr val="tx1">
                  <a:lumMod val="50000"/>
                  <a:lumOff val="50000"/>
                </a:schemeClr>
              </a:solidFill>
              <a:latin typeface="Georgia"/>
              <a:cs typeface="Georgia"/>
            </a:endParaRPr>
          </a:p>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DataBreaches.net; IDTheftCentre; NextGob.</a:t>
            </a:r>
          </a:p>
        </p:txBody>
      </p:sp>
      <p:sp>
        <p:nvSpPr>
          <p:cNvPr id="16" name="Text Placeholder 18">
            <a:extLst>
              <a:ext uri="{FF2B5EF4-FFF2-40B4-BE49-F238E27FC236}">
                <a16:creationId xmlns:a16="http://schemas.microsoft.com/office/drawing/2014/main" id="{F722FA88-FFC1-4122-80D3-E27BBB713C65}"/>
              </a:ext>
            </a:extLst>
          </p:cNvPr>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nl-NL" sz="700" dirty="0">
                <a:latin typeface="Georgia"/>
                <a:cs typeface="Georgia"/>
              </a:rPr>
              <a:t>April 10, 2018 | Theo Goetemann</a:t>
            </a:r>
            <a:endParaRPr lang="en-US" sz="700" dirty="0">
              <a:latin typeface="Georgia"/>
              <a:cs typeface="Georgia"/>
            </a:endParaRPr>
          </a:p>
        </p:txBody>
      </p:sp>
      <p:sp>
        <p:nvSpPr>
          <p:cNvPr id="30" name="TextBox 12">
            <a:extLst>
              <a:ext uri="{FF2B5EF4-FFF2-40B4-BE49-F238E27FC236}">
                <a16:creationId xmlns:a16="http://schemas.microsoft.com/office/drawing/2014/main" id="{B6EBEF7F-BE0D-4A5F-9133-1D34C6B1D713}"/>
              </a:ext>
            </a:extLst>
          </p:cNvPr>
          <p:cNvSpPr txBox="1">
            <a:spLocks noChangeArrowheads="1"/>
          </p:cNvSpPr>
          <p:nvPr/>
        </p:nvSpPr>
        <p:spPr bwMode="auto">
          <a:xfrm>
            <a:off x="7820660" y="311516"/>
            <a:ext cx="906018"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DATA BREACHES</a:t>
            </a:r>
          </a:p>
        </p:txBody>
      </p:sp>
      <p:pic>
        <p:nvPicPr>
          <p:cNvPr id="4" name="Picture 3">
            <a:extLst>
              <a:ext uri="{FF2B5EF4-FFF2-40B4-BE49-F238E27FC236}">
                <a16:creationId xmlns:a16="http://schemas.microsoft.com/office/drawing/2014/main" id="{D5779119-75BD-46EE-BB36-C97E71704CB7}"/>
              </a:ext>
            </a:extLst>
          </p:cNvPr>
          <p:cNvPicPr>
            <a:picLocks noChangeAspect="1"/>
          </p:cNvPicPr>
          <p:nvPr/>
        </p:nvPicPr>
        <p:blipFill>
          <a:blip r:embed="rId4"/>
          <a:stretch>
            <a:fillRect/>
          </a:stretch>
        </p:blipFill>
        <p:spPr>
          <a:xfrm>
            <a:off x="549675" y="4933332"/>
            <a:ext cx="1787204" cy="949452"/>
          </a:xfrm>
          <a:prstGeom prst="rect">
            <a:avLst/>
          </a:prstGeom>
        </p:spPr>
      </p:pic>
      <p:sp>
        <p:nvSpPr>
          <p:cNvPr id="7" name="TextBox 6">
            <a:extLst>
              <a:ext uri="{FF2B5EF4-FFF2-40B4-BE49-F238E27FC236}">
                <a16:creationId xmlns:a16="http://schemas.microsoft.com/office/drawing/2014/main" id="{4B43AD92-C38A-4211-A69B-287E9C2AB8D8}"/>
              </a:ext>
            </a:extLst>
          </p:cNvPr>
          <p:cNvSpPr txBox="1"/>
          <p:nvPr/>
        </p:nvSpPr>
        <p:spPr>
          <a:xfrm>
            <a:off x="399403" y="1376522"/>
            <a:ext cx="2983877" cy="2638415"/>
          </a:xfrm>
          <a:prstGeom prst="rect">
            <a:avLst/>
          </a:prstGeom>
          <a:noFill/>
        </p:spPr>
        <p:txBody>
          <a:bodyPr wrap="square" rtlCol="0">
            <a:spAutoFit/>
          </a:bodyPr>
          <a:lstStyle/>
          <a:p>
            <a:pPr>
              <a:lnSpc>
                <a:spcPct val="150000"/>
              </a:lnSpc>
            </a:pPr>
            <a:r>
              <a:rPr lang="en-US" sz="1400" dirty="0">
                <a:latin typeface="+mj-lt"/>
              </a:rPr>
              <a:t>On </a:t>
            </a:r>
            <a:r>
              <a:rPr lang="en-US" sz="1400" b="1" dirty="0">
                <a:latin typeface="+mj-lt"/>
              </a:rPr>
              <a:t>April 4</a:t>
            </a:r>
            <a:r>
              <a:rPr lang="en-US" sz="1400" b="1" baseline="30000" dirty="0">
                <a:latin typeface="+mj-lt"/>
              </a:rPr>
              <a:t>th</a:t>
            </a:r>
            <a:r>
              <a:rPr lang="en-US" sz="1400" b="1" dirty="0">
                <a:latin typeface="+mj-lt"/>
              </a:rPr>
              <a:t>, 2018</a:t>
            </a:r>
            <a:r>
              <a:rPr lang="en-US" sz="1400" dirty="0">
                <a:latin typeface="+mj-lt"/>
              </a:rPr>
              <a:t>, </a:t>
            </a:r>
            <a:r>
              <a:rPr lang="en-US" sz="1400" b="1" dirty="0">
                <a:latin typeface="+mj-lt"/>
              </a:rPr>
              <a:t>Facebook </a:t>
            </a:r>
            <a:r>
              <a:rPr lang="en-US" sz="1400" dirty="0">
                <a:latin typeface="+mj-lt"/>
              </a:rPr>
              <a:t>announced that </a:t>
            </a:r>
            <a:r>
              <a:rPr lang="en-US" sz="1400" b="1" dirty="0">
                <a:latin typeface="+mj-lt"/>
              </a:rPr>
              <a:t>87 million </a:t>
            </a:r>
            <a:r>
              <a:rPr lang="en-US" sz="1400" dirty="0">
                <a:latin typeface="+mj-lt"/>
              </a:rPr>
              <a:t>people had their data mined by the political firm </a:t>
            </a:r>
            <a:r>
              <a:rPr lang="en-US" sz="1400" b="1" dirty="0">
                <a:latin typeface="+mj-lt"/>
              </a:rPr>
              <a:t>Cambridge Analytica</a:t>
            </a:r>
            <a:r>
              <a:rPr lang="en-US" sz="1400" dirty="0">
                <a:latin typeface="+mj-lt"/>
              </a:rPr>
              <a:t>, </a:t>
            </a:r>
            <a:r>
              <a:rPr lang="en-US" sz="1400" b="1" dirty="0">
                <a:latin typeface="+mj-lt"/>
              </a:rPr>
              <a:t>70.6 million </a:t>
            </a:r>
            <a:r>
              <a:rPr lang="en-US" sz="1400" dirty="0">
                <a:latin typeface="+mj-lt"/>
              </a:rPr>
              <a:t>of whom were in the US. This is </a:t>
            </a:r>
            <a:r>
              <a:rPr lang="en-US" sz="1400" b="1" dirty="0">
                <a:latin typeface="+mj-lt"/>
              </a:rPr>
              <a:t>~40 million</a:t>
            </a:r>
            <a:r>
              <a:rPr lang="en-US" sz="1400" dirty="0">
                <a:latin typeface="+mj-lt"/>
              </a:rPr>
              <a:t> more users than previously thought.</a:t>
            </a:r>
          </a:p>
        </p:txBody>
      </p:sp>
      <p:sp>
        <p:nvSpPr>
          <p:cNvPr id="11" name="Title 1">
            <a:extLst>
              <a:ext uri="{FF2B5EF4-FFF2-40B4-BE49-F238E27FC236}">
                <a16:creationId xmlns:a16="http://schemas.microsoft.com/office/drawing/2014/main" id="{DEDC44DC-19D5-4487-86DA-43B0D81CB1A0}"/>
              </a:ext>
            </a:extLst>
          </p:cNvPr>
          <p:cNvSpPr txBox="1">
            <a:spLocks/>
          </p:cNvSpPr>
          <p:nvPr/>
        </p:nvSpPr>
        <p:spPr bwMode="auto">
          <a:xfrm>
            <a:off x="5105215" y="1696855"/>
            <a:ext cx="4304346"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gn="ctr"/>
            <a:r>
              <a:rPr lang="en-US" altLang="en-US" sz="1200" dirty="0">
                <a:latin typeface="Georgia" charset="0"/>
                <a:ea typeface="ＭＳ Ｐゴシック" charset="-128"/>
                <a:cs typeface="MS PGothic" charset="-128"/>
              </a:rPr>
              <a:t>Scope of data breaches </a:t>
            </a:r>
          </a:p>
          <a:p>
            <a:pPr algn="ctr"/>
            <a:r>
              <a:rPr lang="en-US" altLang="en-US" sz="1200" dirty="0">
                <a:latin typeface="Georgia" charset="0"/>
                <a:ea typeface="ＭＳ Ｐゴシック" charset="-128"/>
                <a:cs typeface="MS PGothic" charset="-128"/>
              </a:rPr>
              <a:t>in the US since 2004</a:t>
            </a:r>
          </a:p>
        </p:txBody>
      </p:sp>
    </p:spTree>
    <p:extLst>
      <p:ext uri="{BB962C8B-B14F-4D97-AF65-F5344CB8AC3E}">
        <p14:creationId xmlns:p14="http://schemas.microsoft.com/office/powerpoint/2010/main" val="1156799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p:cNvSpPr txBox="1">
            <a:spLocks/>
          </p:cNvSpPr>
          <p:nvPr/>
        </p:nvSpPr>
        <p:spPr bwMode="auto">
          <a:xfrm>
            <a:off x="404814" y="756919"/>
            <a:ext cx="7651050"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Facebook’s approval ratings among the American public have plunged in the past five months</a:t>
            </a:r>
          </a:p>
        </p:txBody>
      </p:sp>
      <p:sp>
        <p:nvSpPr>
          <p:cNvPr id="4" name="Slide Number Placeholder 3"/>
          <p:cNvSpPr>
            <a:spLocks noGrp="1"/>
          </p:cNvSpPr>
          <p:nvPr>
            <p:ph type="sldNum" sz="quarter" idx="12"/>
          </p:nvPr>
        </p:nvSpPr>
        <p:spPr/>
        <p:txBody>
          <a:bodyPr/>
          <a:lstStyle/>
          <a:p>
            <a:fld id="{BEFBC90E-502A-A54D-9BAE-6F74229062B0}" type="slidenum">
              <a:rPr lang="en-US" smtClean="0"/>
              <a:t>3</a:t>
            </a:fld>
            <a:endParaRPr lang="en-US" dirty="0"/>
          </a:p>
        </p:txBody>
      </p:sp>
      <p:sp>
        <p:nvSpPr>
          <p:cNvPr id="5" name="TextBox 12"/>
          <p:cNvSpPr txBox="1">
            <a:spLocks noChangeArrowheads="1"/>
          </p:cNvSpPr>
          <p:nvPr/>
        </p:nvSpPr>
        <p:spPr bwMode="auto">
          <a:xfrm>
            <a:off x="7323730" y="311516"/>
            <a:ext cx="1402948"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TRUST IN TECH COMPANIES</a:t>
            </a:r>
          </a:p>
        </p:txBody>
      </p:sp>
      <p:sp>
        <p:nvSpPr>
          <p:cNvPr id="45"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April 16, 2018 </a:t>
            </a:r>
            <a:r>
              <a:rPr lang="en-US" sz="800" dirty="0">
                <a:solidFill>
                  <a:schemeClr val="tx1">
                    <a:lumMod val="65000"/>
                    <a:lumOff val="35000"/>
                  </a:schemeClr>
                </a:solidFill>
              </a:rPr>
              <a:t>| </a:t>
            </a:r>
            <a:r>
              <a:rPr lang="en-US" sz="800" dirty="0"/>
              <a:t> </a:t>
            </a:r>
            <a:r>
              <a:rPr lang="en-US" sz="700" dirty="0"/>
              <a:t>Theo Goetemann</a:t>
            </a:r>
            <a:endParaRPr lang="en-US" sz="700" dirty="0">
              <a:latin typeface="Georgia"/>
              <a:cs typeface="Georgia"/>
            </a:endParaRPr>
          </a:p>
        </p:txBody>
      </p:sp>
      <p:pic>
        <p:nvPicPr>
          <p:cNvPr id="48" name="Picture 47"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51" name="Text Placeholder 18"/>
          <p:cNvSpPr txBox="1">
            <a:spLocks/>
          </p:cNvSpPr>
          <p:nvPr/>
        </p:nvSpPr>
        <p:spPr bwMode="auto">
          <a:xfrm>
            <a:off x="400979" y="6220772"/>
            <a:ext cx="8247721" cy="17887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Axios.</a:t>
            </a:r>
          </a:p>
        </p:txBody>
      </p:sp>
      <p:sp>
        <p:nvSpPr>
          <p:cNvPr id="9" name="Rectangle 8">
            <a:extLst>
              <a:ext uri="{FF2B5EF4-FFF2-40B4-BE49-F238E27FC236}">
                <a16:creationId xmlns:a16="http://schemas.microsoft.com/office/drawing/2014/main" id="{D171648E-DADA-4FA1-88F8-6C041CF7F383}"/>
              </a:ext>
            </a:extLst>
          </p:cNvPr>
          <p:cNvSpPr/>
          <p:nvPr/>
        </p:nvSpPr>
        <p:spPr>
          <a:xfrm>
            <a:off x="485547" y="1878806"/>
            <a:ext cx="228828" cy="178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2286274-2787-4884-9EF4-A45CCFCAC71B}"/>
              </a:ext>
            </a:extLst>
          </p:cNvPr>
          <p:cNvSpPr/>
          <p:nvPr/>
        </p:nvSpPr>
        <p:spPr>
          <a:xfrm>
            <a:off x="374649" y="2296309"/>
            <a:ext cx="228828" cy="178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Chart 7">
            <a:extLst>
              <a:ext uri="{FF2B5EF4-FFF2-40B4-BE49-F238E27FC236}">
                <a16:creationId xmlns:a16="http://schemas.microsoft.com/office/drawing/2014/main" id="{4B34CDFB-7F47-4C5A-98D1-236174F793F2}"/>
              </a:ext>
            </a:extLst>
          </p:cNvPr>
          <p:cNvGraphicFramePr/>
          <p:nvPr>
            <p:extLst/>
          </p:nvPr>
        </p:nvGraphicFramePr>
        <p:xfrm>
          <a:off x="374648" y="1626736"/>
          <a:ext cx="6327904" cy="4691768"/>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7C46D6EE-07C4-4AA2-A149-2D9F2D9073D1}"/>
              </a:ext>
            </a:extLst>
          </p:cNvPr>
          <p:cNvSpPr txBox="1">
            <a:spLocks/>
          </p:cNvSpPr>
          <p:nvPr/>
        </p:nvSpPr>
        <p:spPr bwMode="auto">
          <a:xfrm>
            <a:off x="920083" y="1648079"/>
            <a:ext cx="4304346"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algn="ctr"/>
            <a:r>
              <a:rPr lang="en-US" altLang="en-US" sz="1200" dirty="0">
                <a:latin typeface="Georgia" charset="0"/>
                <a:ea typeface="ＭＳ Ｐゴシック" charset="-128"/>
                <a:cs typeface="MS PGothic" charset="-128"/>
              </a:rPr>
              <a:t>Net favorability in October 2017 and March 2018</a:t>
            </a:r>
          </a:p>
        </p:txBody>
      </p:sp>
      <p:sp>
        <p:nvSpPr>
          <p:cNvPr id="13" name="Rectangle 12">
            <a:extLst>
              <a:ext uri="{FF2B5EF4-FFF2-40B4-BE49-F238E27FC236}">
                <a16:creationId xmlns:a16="http://schemas.microsoft.com/office/drawing/2014/main" id="{339C7FE8-B1E2-4F51-86D6-B83F440A5BFB}"/>
              </a:ext>
            </a:extLst>
          </p:cNvPr>
          <p:cNvSpPr/>
          <p:nvPr/>
        </p:nvSpPr>
        <p:spPr>
          <a:xfrm>
            <a:off x="5736411" y="2057677"/>
            <a:ext cx="2677119" cy="2009990"/>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91440"/>
          <a:lstStyle/>
          <a:p>
            <a:pPr>
              <a:lnSpc>
                <a:spcPct val="110000"/>
              </a:lnSpc>
              <a:defRPr/>
            </a:pPr>
            <a:r>
              <a:rPr lang="en-US" sz="1200" b="1" dirty="0">
                <a:solidFill>
                  <a:schemeClr val="tx1"/>
                </a:solidFill>
                <a:latin typeface="Georgia"/>
                <a:cs typeface="Georgia"/>
              </a:rPr>
              <a:t>Axios/SurveyMonkey </a:t>
            </a:r>
            <a:r>
              <a:rPr lang="en-US" sz="1200" dirty="0">
                <a:solidFill>
                  <a:schemeClr val="tx1"/>
                </a:solidFill>
                <a:latin typeface="Georgia"/>
                <a:cs typeface="Georgia"/>
              </a:rPr>
              <a:t>conducted polls in October 2017 and March 2018, </a:t>
            </a:r>
            <a:r>
              <a:rPr lang="en-US" sz="1200" b="1" dirty="0">
                <a:solidFill>
                  <a:schemeClr val="tx1"/>
                </a:solidFill>
                <a:latin typeface="Georgia"/>
                <a:cs typeface="Georgia"/>
              </a:rPr>
              <a:t>after</a:t>
            </a:r>
            <a:r>
              <a:rPr lang="en-US" sz="1200" dirty="0">
                <a:solidFill>
                  <a:schemeClr val="tx1"/>
                </a:solidFill>
                <a:latin typeface="Georgia"/>
                <a:cs typeface="Georgia"/>
              </a:rPr>
              <a:t> the </a:t>
            </a:r>
            <a:r>
              <a:rPr lang="en-US" sz="1200" b="1" dirty="0">
                <a:solidFill>
                  <a:schemeClr val="tx1"/>
                </a:solidFill>
                <a:latin typeface="Georgia"/>
                <a:cs typeface="Georgia"/>
              </a:rPr>
              <a:t>Cambridge Analytica </a:t>
            </a:r>
            <a:r>
              <a:rPr lang="en-US" sz="1200" dirty="0">
                <a:solidFill>
                  <a:schemeClr val="tx1"/>
                </a:solidFill>
                <a:latin typeface="Georgia"/>
                <a:cs typeface="Georgia"/>
              </a:rPr>
              <a:t>story broke. 2,878 adults were surveyed in the US (error estimate 2.5%).</a:t>
            </a:r>
          </a:p>
          <a:p>
            <a:pPr>
              <a:lnSpc>
                <a:spcPct val="110000"/>
              </a:lnSpc>
              <a:defRPr/>
            </a:pPr>
            <a:r>
              <a:rPr lang="en-US" sz="1200" b="1" dirty="0">
                <a:solidFill>
                  <a:schemeClr val="tx1"/>
                </a:solidFill>
                <a:latin typeface="Georgia"/>
                <a:cs typeface="Georgia"/>
              </a:rPr>
              <a:t>Facebook</a:t>
            </a:r>
            <a:r>
              <a:rPr lang="en-US" sz="1200" dirty="0">
                <a:solidFill>
                  <a:schemeClr val="tx1"/>
                </a:solidFill>
                <a:latin typeface="Georgia"/>
                <a:cs typeface="Georgia"/>
              </a:rPr>
              <a:t>’s net favorability dropped </a:t>
            </a:r>
            <a:r>
              <a:rPr lang="en-US" sz="1200" b="1" dirty="0">
                <a:solidFill>
                  <a:schemeClr val="tx1"/>
                </a:solidFill>
                <a:latin typeface="Georgia"/>
                <a:cs typeface="Georgia"/>
              </a:rPr>
              <a:t>twice as much </a:t>
            </a:r>
            <a:r>
              <a:rPr lang="en-US" sz="1200" dirty="0">
                <a:solidFill>
                  <a:schemeClr val="tx1"/>
                </a:solidFill>
                <a:latin typeface="Georgia"/>
                <a:cs typeface="Georgia"/>
              </a:rPr>
              <a:t>as its peers.</a:t>
            </a:r>
          </a:p>
        </p:txBody>
      </p:sp>
    </p:spTree>
    <p:extLst>
      <p:ext uri="{BB962C8B-B14F-4D97-AF65-F5344CB8AC3E}">
        <p14:creationId xmlns:p14="http://schemas.microsoft.com/office/powerpoint/2010/main" val="3607558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April 9, 2018  </a:t>
            </a:r>
            <a:r>
              <a:rPr lang="en-US" sz="800" dirty="0">
                <a:solidFill>
                  <a:schemeClr val="tx1">
                    <a:lumMod val="65000"/>
                    <a:lumOff val="35000"/>
                  </a:schemeClr>
                </a:solidFill>
              </a:rPr>
              <a:t>| </a:t>
            </a:r>
            <a:r>
              <a:rPr lang="en-US" sz="800" dirty="0"/>
              <a:t> </a:t>
            </a:r>
            <a:r>
              <a:rPr lang="en-US" sz="700" dirty="0"/>
              <a:t>Theo Goetemann</a:t>
            </a:r>
            <a:endParaRPr lang="en-US" sz="700" dirty="0">
              <a:latin typeface="Georgia"/>
              <a:cs typeface="Georgia"/>
            </a:endParaRPr>
          </a:p>
        </p:txBody>
      </p:sp>
      <p:sp>
        <p:nvSpPr>
          <p:cNvPr id="41" name="TextBox 12"/>
          <p:cNvSpPr txBox="1">
            <a:spLocks noChangeArrowheads="1"/>
          </p:cNvSpPr>
          <p:nvPr/>
        </p:nvSpPr>
        <p:spPr bwMode="auto">
          <a:xfrm>
            <a:off x="8073935" y="311516"/>
            <a:ext cx="652743"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FACEBOOK</a:t>
            </a:r>
          </a:p>
        </p:txBody>
      </p:sp>
      <p:pic>
        <p:nvPicPr>
          <p:cNvPr id="44" name="Picture 43"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756919"/>
            <a:ext cx="8407400" cy="39852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Mark Zuckerberg’s testimony to the Senate</a:t>
            </a: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 The Verge.</a:t>
            </a:r>
          </a:p>
        </p:txBody>
      </p:sp>
      <p:sp>
        <p:nvSpPr>
          <p:cNvPr id="22" name="Rectangle 14"/>
          <p:cNvSpPr>
            <a:spLocks noChangeArrowheads="1"/>
          </p:cNvSpPr>
          <p:nvPr/>
        </p:nvSpPr>
        <p:spPr bwMode="auto">
          <a:xfrm>
            <a:off x="485547" y="5605266"/>
            <a:ext cx="3044037" cy="553998"/>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000" b="1" dirty="0">
                <a:latin typeface="+mj-lt"/>
                <a:cs typeface="Verdana"/>
              </a:rPr>
              <a:t>A wordcloud depicting the frequency of words in Mark Zuckerberg’s prepared testimony to Congress</a:t>
            </a:r>
          </a:p>
        </p:txBody>
      </p:sp>
      <p:pic>
        <p:nvPicPr>
          <p:cNvPr id="7" name="Picture 6">
            <a:extLst>
              <a:ext uri="{FF2B5EF4-FFF2-40B4-BE49-F238E27FC236}">
                <a16:creationId xmlns:a16="http://schemas.microsoft.com/office/drawing/2014/main" id="{CE52AE2B-9665-406F-8BBA-5B0A58D0513D}"/>
              </a:ext>
            </a:extLst>
          </p:cNvPr>
          <p:cNvPicPr>
            <a:picLocks noChangeAspect="1"/>
          </p:cNvPicPr>
          <p:nvPr/>
        </p:nvPicPr>
        <p:blipFill>
          <a:blip r:embed="rId3"/>
          <a:stretch>
            <a:fillRect/>
          </a:stretch>
        </p:blipFill>
        <p:spPr>
          <a:xfrm>
            <a:off x="485547" y="3040874"/>
            <a:ext cx="3002457" cy="2459503"/>
          </a:xfrm>
          <a:prstGeom prst="rect">
            <a:avLst/>
          </a:prstGeom>
        </p:spPr>
      </p:pic>
      <p:sp>
        <p:nvSpPr>
          <p:cNvPr id="9" name="Rectangle 14">
            <a:extLst>
              <a:ext uri="{FF2B5EF4-FFF2-40B4-BE49-F238E27FC236}">
                <a16:creationId xmlns:a16="http://schemas.microsoft.com/office/drawing/2014/main" id="{D59BEAB5-3EA5-4C96-AFC0-6E91D9F22CAF}"/>
              </a:ext>
            </a:extLst>
          </p:cNvPr>
          <p:cNvSpPr>
            <a:spLocks noChangeArrowheads="1"/>
          </p:cNvSpPr>
          <p:nvPr/>
        </p:nvSpPr>
        <p:spPr bwMode="auto">
          <a:xfrm>
            <a:off x="485547" y="1440667"/>
            <a:ext cx="8038965" cy="1538883"/>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Key takeaways and Senate concerns</a:t>
            </a:r>
          </a:p>
          <a:p>
            <a:pPr marL="171450" indent="-171450">
              <a:lnSpc>
                <a:spcPct val="100000"/>
              </a:lnSpc>
              <a:spcBef>
                <a:spcPct val="0"/>
              </a:spcBef>
              <a:spcAft>
                <a:spcPts val="1200"/>
              </a:spcAft>
              <a:defRPr/>
            </a:pPr>
            <a:r>
              <a:rPr lang="en-US" altLang="en-US" sz="1200" dirty="0">
                <a:latin typeface="+mj-lt"/>
                <a:cs typeface="Verdana"/>
              </a:rPr>
              <a:t>Senators on both sides of the aisle criticized </a:t>
            </a:r>
            <a:r>
              <a:rPr lang="en-US" altLang="en-US" sz="1200" b="1" dirty="0">
                <a:latin typeface="+mj-lt"/>
                <a:cs typeface="Verdana"/>
              </a:rPr>
              <a:t>Facebook’s privacy policy </a:t>
            </a:r>
            <a:r>
              <a:rPr lang="en-US" altLang="en-US" sz="1200" dirty="0">
                <a:latin typeface="+mj-lt"/>
                <a:cs typeface="Verdana"/>
              </a:rPr>
              <a:t>for being </a:t>
            </a:r>
            <a:r>
              <a:rPr lang="en-US" altLang="en-US" sz="1200" b="1" dirty="0">
                <a:latin typeface="+mj-lt"/>
                <a:cs typeface="Verdana"/>
              </a:rPr>
              <a:t>inadequate and confusing.</a:t>
            </a:r>
          </a:p>
          <a:p>
            <a:pPr marL="171450" indent="-171450">
              <a:lnSpc>
                <a:spcPct val="100000"/>
              </a:lnSpc>
              <a:spcBef>
                <a:spcPct val="0"/>
              </a:spcBef>
              <a:spcAft>
                <a:spcPts val="1200"/>
              </a:spcAft>
              <a:defRPr/>
            </a:pPr>
            <a:r>
              <a:rPr lang="en-US" altLang="en-US" sz="1200" dirty="0">
                <a:latin typeface="+mj-lt"/>
                <a:cs typeface="Verdana"/>
              </a:rPr>
              <a:t>Many Senate members were </a:t>
            </a:r>
            <a:r>
              <a:rPr lang="en-US" altLang="en-US" sz="1200" b="1" dirty="0">
                <a:latin typeface="+mj-lt"/>
                <a:cs typeface="Verdana"/>
              </a:rPr>
              <a:t>not convinced </a:t>
            </a:r>
            <a:r>
              <a:rPr lang="en-US" altLang="en-US" sz="1200" dirty="0">
                <a:latin typeface="+mj-lt"/>
                <a:cs typeface="Verdana"/>
              </a:rPr>
              <a:t>by Zuckerberg’s promises to </a:t>
            </a:r>
            <a:r>
              <a:rPr lang="en-US" altLang="en-US" sz="1200" b="1" dirty="0">
                <a:latin typeface="+mj-lt"/>
                <a:cs typeface="Verdana"/>
              </a:rPr>
              <a:t>self-police Facebook </a:t>
            </a:r>
            <a:r>
              <a:rPr lang="en-US" altLang="en-US" sz="1200" dirty="0">
                <a:latin typeface="+mj-lt"/>
                <a:cs typeface="Verdana"/>
              </a:rPr>
              <a:t>in the future, and the </a:t>
            </a:r>
            <a:r>
              <a:rPr lang="en-US" altLang="en-US" sz="1200" b="1" dirty="0">
                <a:latin typeface="+mj-lt"/>
                <a:cs typeface="Verdana"/>
              </a:rPr>
              <a:t>EU’s General Data Protection Regulation (GDPR) </a:t>
            </a:r>
            <a:r>
              <a:rPr lang="en-US" altLang="en-US" sz="1200" dirty="0">
                <a:latin typeface="+mj-lt"/>
                <a:cs typeface="Verdana"/>
              </a:rPr>
              <a:t>to safeguard individual privacy was mentioned in conjunction with this issue.</a:t>
            </a:r>
          </a:p>
        </p:txBody>
      </p:sp>
      <p:sp>
        <p:nvSpPr>
          <p:cNvPr id="10" name="Rectangle 14">
            <a:extLst>
              <a:ext uri="{FF2B5EF4-FFF2-40B4-BE49-F238E27FC236}">
                <a16:creationId xmlns:a16="http://schemas.microsoft.com/office/drawing/2014/main" id="{F9F04469-FE34-483F-98A2-7C07EDB448F5}"/>
              </a:ext>
            </a:extLst>
          </p:cNvPr>
          <p:cNvSpPr>
            <a:spLocks noChangeArrowheads="1"/>
          </p:cNvSpPr>
          <p:nvPr/>
        </p:nvSpPr>
        <p:spPr bwMode="auto">
          <a:xfrm>
            <a:off x="3529584" y="2979318"/>
            <a:ext cx="4994927" cy="169277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spcAft>
                <a:spcPts val="1200"/>
              </a:spcAft>
              <a:defRPr/>
            </a:pPr>
            <a:r>
              <a:rPr lang="en-US" altLang="en-US" sz="1200" dirty="0">
                <a:latin typeface="+mj-lt"/>
                <a:cs typeface="Verdana"/>
              </a:rPr>
              <a:t>Senators focused on </a:t>
            </a:r>
            <a:r>
              <a:rPr lang="en-US" altLang="en-US" sz="1200" b="1" dirty="0">
                <a:latin typeface="+mj-lt"/>
                <a:cs typeface="Verdana"/>
              </a:rPr>
              <a:t>Facebook’s market dominance</a:t>
            </a:r>
            <a:r>
              <a:rPr lang="en-US" altLang="en-US" sz="1200" dirty="0">
                <a:latin typeface="+mj-lt"/>
                <a:cs typeface="Verdana"/>
              </a:rPr>
              <a:t>, asking questions about its </a:t>
            </a:r>
            <a:r>
              <a:rPr lang="en-US" altLang="en-US" sz="1200" b="1" dirty="0">
                <a:latin typeface="+mj-lt"/>
                <a:cs typeface="Verdana"/>
              </a:rPr>
              <a:t>competitors</a:t>
            </a:r>
            <a:r>
              <a:rPr lang="en-US" altLang="en-US" sz="1200" dirty="0">
                <a:latin typeface="+mj-lt"/>
                <a:cs typeface="Verdana"/>
              </a:rPr>
              <a:t> and </a:t>
            </a:r>
            <a:r>
              <a:rPr lang="en-US" altLang="en-US" sz="1200" b="1" dirty="0">
                <a:latin typeface="+mj-lt"/>
                <a:cs typeface="Verdana"/>
              </a:rPr>
              <a:t>alternatives.</a:t>
            </a:r>
          </a:p>
          <a:p>
            <a:pPr marL="171450" indent="-171450">
              <a:lnSpc>
                <a:spcPct val="100000"/>
              </a:lnSpc>
              <a:spcBef>
                <a:spcPct val="0"/>
              </a:spcBef>
              <a:spcAft>
                <a:spcPts val="1200"/>
              </a:spcAft>
              <a:defRPr/>
            </a:pPr>
            <a:r>
              <a:rPr lang="en-US" altLang="en-US" sz="1200" dirty="0">
                <a:latin typeface="+mj-lt"/>
                <a:cs typeface="Verdana"/>
              </a:rPr>
              <a:t>Some Republican senators were concerned about whether Facebook’s future content policing methods will be </a:t>
            </a:r>
            <a:r>
              <a:rPr lang="en-US" altLang="en-US" sz="1200" b="1" dirty="0">
                <a:latin typeface="+mj-lt"/>
                <a:cs typeface="Verdana"/>
              </a:rPr>
              <a:t>biased against conservative content</a:t>
            </a:r>
            <a:r>
              <a:rPr lang="en-US" altLang="en-US" sz="1200" dirty="0">
                <a:latin typeface="+mj-lt"/>
                <a:cs typeface="Verdana"/>
              </a:rPr>
              <a:t>.</a:t>
            </a:r>
          </a:p>
          <a:p>
            <a:pPr marL="171450" indent="-171450">
              <a:lnSpc>
                <a:spcPct val="100000"/>
              </a:lnSpc>
              <a:spcBef>
                <a:spcPct val="0"/>
              </a:spcBef>
              <a:spcAft>
                <a:spcPts val="1200"/>
              </a:spcAft>
              <a:defRPr/>
            </a:pPr>
            <a:r>
              <a:rPr lang="en-US" altLang="en-US" sz="1200" b="1" dirty="0">
                <a:latin typeface="+mj-lt"/>
                <a:cs typeface="Verdana"/>
              </a:rPr>
              <a:t>Facebook’s stock </a:t>
            </a:r>
            <a:r>
              <a:rPr lang="en-US" altLang="en-US" sz="1200" dirty="0">
                <a:latin typeface="+mj-lt"/>
                <a:cs typeface="Verdana"/>
              </a:rPr>
              <a:t>jumped more than </a:t>
            </a:r>
            <a:r>
              <a:rPr lang="en-US" altLang="en-US" sz="1200" b="1" dirty="0">
                <a:latin typeface="+mj-lt"/>
                <a:cs typeface="Verdana"/>
              </a:rPr>
              <a:t>5% </a:t>
            </a:r>
            <a:r>
              <a:rPr lang="en-US" altLang="en-US" sz="1200" dirty="0">
                <a:latin typeface="+mj-lt"/>
                <a:cs typeface="Verdana"/>
              </a:rPr>
              <a:t>following Zuckerberg’s testimony</a:t>
            </a:r>
          </a:p>
        </p:txBody>
      </p:sp>
    </p:spTree>
    <p:extLst>
      <p:ext uri="{BB962C8B-B14F-4D97-AF65-F5344CB8AC3E}">
        <p14:creationId xmlns:p14="http://schemas.microsoft.com/office/powerpoint/2010/main" val="184814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April 9, 2018  </a:t>
            </a:r>
            <a:r>
              <a:rPr lang="en-US" sz="800" dirty="0">
                <a:solidFill>
                  <a:schemeClr val="tx1">
                    <a:lumMod val="65000"/>
                    <a:lumOff val="35000"/>
                  </a:schemeClr>
                </a:solidFill>
              </a:rPr>
              <a:t>| </a:t>
            </a:r>
            <a:r>
              <a:rPr lang="en-US" sz="800" dirty="0"/>
              <a:t> </a:t>
            </a:r>
            <a:r>
              <a:rPr lang="en-US" sz="700" dirty="0"/>
              <a:t>Theo Goetemann</a:t>
            </a:r>
            <a:endParaRPr lang="en-US" sz="700" dirty="0">
              <a:latin typeface="Georgia"/>
              <a:cs typeface="Georgia"/>
            </a:endParaRPr>
          </a:p>
        </p:txBody>
      </p:sp>
      <p:sp>
        <p:nvSpPr>
          <p:cNvPr id="41" name="TextBox 12"/>
          <p:cNvSpPr txBox="1">
            <a:spLocks noChangeArrowheads="1"/>
          </p:cNvSpPr>
          <p:nvPr/>
        </p:nvSpPr>
        <p:spPr bwMode="auto">
          <a:xfrm>
            <a:off x="8073935" y="311516"/>
            <a:ext cx="652743"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FACEBOOK</a:t>
            </a:r>
          </a:p>
        </p:txBody>
      </p:sp>
      <p:pic>
        <p:nvPicPr>
          <p:cNvPr id="44" name="Picture 43"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756919"/>
            <a:ext cx="8407400" cy="39852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Mark Zuckerberg’s testimony to the House</a:t>
            </a: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 The Verge.</a:t>
            </a:r>
          </a:p>
        </p:txBody>
      </p:sp>
      <p:sp>
        <p:nvSpPr>
          <p:cNvPr id="22" name="Rectangle 14"/>
          <p:cNvSpPr>
            <a:spLocks noChangeArrowheads="1"/>
          </p:cNvSpPr>
          <p:nvPr/>
        </p:nvSpPr>
        <p:spPr bwMode="auto">
          <a:xfrm>
            <a:off x="485547" y="5605266"/>
            <a:ext cx="3002457" cy="553998"/>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000" b="1" dirty="0">
                <a:latin typeface="+mj-lt"/>
                <a:cs typeface="Verdana"/>
              </a:rPr>
              <a:t>A wordcloud depicting the frequency of words in Mark Zuckerberg’s prepared testimony to Congress</a:t>
            </a:r>
          </a:p>
        </p:txBody>
      </p:sp>
      <p:pic>
        <p:nvPicPr>
          <p:cNvPr id="7" name="Picture 6">
            <a:extLst>
              <a:ext uri="{FF2B5EF4-FFF2-40B4-BE49-F238E27FC236}">
                <a16:creationId xmlns:a16="http://schemas.microsoft.com/office/drawing/2014/main" id="{CE52AE2B-9665-406F-8BBA-5B0A58D0513D}"/>
              </a:ext>
            </a:extLst>
          </p:cNvPr>
          <p:cNvPicPr>
            <a:picLocks noChangeAspect="1"/>
          </p:cNvPicPr>
          <p:nvPr/>
        </p:nvPicPr>
        <p:blipFill>
          <a:blip r:embed="rId3"/>
          <a:stretch>
            <a:fillRect/>
          </a:stretch>
        </p:blipFill>
        <p:spPr>
          <a:xfrm>
            <a:off x="485547" y="3040874"/>
            <a:ext cx="3002457" cy="2459503"/>
          </a:xfrm>
          <a:prstGeom prst="rect">
            <a:avLst/>
          </a:prstGeom>
        </p:spPr>
      </p:pic>
      <p:sp>
        <p:nvSpPr>
          <p:cNvPr id="9" name="Rectangle 14">
            <a:extLst>
              <a:ext uri="{FF2B5EF4-FFF2-40B4-BE49-F238E27FC236}">
                <a16:creationId xmlns:a16="http://schemas.microsoft.com/office/drawing/2014/main" id="{D59BEAB5-3EA5-4C96-AFC0-6E91D9F22CAF}"/>
              </a:ext>
            </a:extLst>
          </p:cNvPr>
          <p:cNvSpPr>
            <a:spLocks noChangeArrowheads="1"/>
          </p:cNvSpPr>
          <p:nvPr/>
        </p:nvSpPr>
        <p:spPr bwMode="auto">
          <a:xfrm>
            <a:off x="485547" y="1440667"/>
            <a:ext cx="8038965" cy="1538883"/>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Key takeaways and House concerns</a:t>
            </a:r>
          </a:p>
          <a:p>
            <a:pPr marL="171450" indent="-171450">
              <a:lnSpc>
                <a:spcPct val="100000"/>
              </a:lnSpc>
              <a:spcBef>
                <a:spcPct val="0"/>
              </a:spcBef>
              <a:spcAft>
                <a:spcPts val="1200"/>
              </a:spcAft>
              <a:defRPr/>
            </a:pPr>
            <a:r>
              <a:rPr lang="en-US" altLang="en-US" sz="1200" dirty="0">
                <a:latin typeface="+mj-lt"/>
                <a:cs typeface="Verdana"/>
              </a:rPr>
              <a:t>Zuckerberg told House members that Facebook would roll out </a:t>
            </a:r>
            <a:r>
              <a:rPr lang="en-US" altLang="en-US" sz="1200" b="1" dirty="0">
                <a:latin typeface="+mj-lt"/>
                <a:cs typeface="Verdana"/>
              </a:rPr>
              <a:t>GDPR-style protections globally</a:t>
            </a:r>
            <a:r>
              <a:rPr lang="en-US" altLang="en-US" sz="1200" dirty="0">
                <a:latin typeface="+mj-lt"/>
                <a:cs typeface="Verdana"/>
              </a:rPr>
              <a:t>, but provided an </a:t>
            </a:r>
            <a:r>
              <a:rPr lang="en-US" altLang="en-US" sz="1200" b="1" dirty="0">
                <a:latin typeface="+mj-lt"/>
                <a:cs typeface="Verdana"/>
              </a:rPr>
              <a:t>unclear answer </a:t>
            </a:r>
            <a:r>
              <a:rPr lang="en-US" altLang="en-US" sz="1200" dirty="0">
                <a:latin typeface="+mj-lt"/>
                <a:cs typeface="Verdana"/>
              </a:rPr>
              <a:t>to Rep. Janice Schakowsky (D-IL) when pressed whether the same rights will be </a:t>
            </a:r>
            <a:r>
              <a:rPr lang="en-US" altLang="en-US" sz="1200" b="1" dirty="0">
                <a:latin typeface="+mj-lt"/>
                <a:cs typeface="Verdana"/>
              </a:rPr>
              <a:t>applied to Americans</a:t>
            </a:r>
            <a:r>
              <a:rPr lang="en-US" altLang="en-US" sz="1200" dirty="0">
                <a:latin typeface="+mj-lt"/>
                <a:cs typeface="Verdana"/>
              </a:rPr>
              <a:t>.</a:t>
            </a:r>
          </a:p>
          <a:p>
            <a:pPr marL="171450" indent="-171450">
              <a:lnSpc>
                <a:spcPct val="100000"/>
              </a:lnSpc>
              <a:spcBef>
                <a:spcPct val="0"/>
              </a:spcBef>
              <a:spcAft>
                <a:spcPts val="1200"/>
              </a:spcAft>
              <a:defRPr/>
            </a:pPr>
            <a:r>
              <a:rPr lang="en-US" altLang="en-US" sz="1200" dirty="0">
                <a:latin typeface="+mj-lt"/>
                <a:cs typeface="Verdana"/>
              </a:rPr>
              <a:t>Some representatives believe Facebook </a:t>
            </a:r>
            <a:r>
              <a:rPr lang="en-US" altLang="en-US" sz="1200" b="1" dirty="0">
                <a:latin typeface="+mj-lt"/>
                <a:cs typeface="Verdana"/>
              </a:rPr>
              <a:t>violated</a:t>
            </a:r>
            <a:r>
              <a:rPr lang="en-US" altLang="en-US" sz="1200" dirty="0">
                <a:latin typeface="+mj-lt"/>
                <a:cs typeface="Verdana"/>
              </a:rPr>
              <a:t> </a:t>
            </a:r>
            <a:r>
              <a:rPr lang="en-US" altLang="en-US" sz="1200" b="1" dirty="0">
                <a:latin typeface="+mj-lt"/>
                <a:cs typeface="Verdana"/>
              </a:rPr>
              <a:t>its consent decree</a:t>
            </a:r>
            <a:r>
              <a:rPr lang="en-US" altLang="en-US" sz="1200" dirty="0">
                <a:latin typeface="+mj-lt"/>
                <a:cs typeface="Verdana"/>
              </a:rPr>
              <a:t> with the </a:t>
            </a:r>
            <a:r>
              <a:rPr lang="en-US" altLang="en-US" sz="1200" b="1" dirty="0">
                <a:latin typeface="+mj-lt"/>
                <a:cs typeface="Verdana"/>
              </a:rPr>
              <a:t>Federal Trade Commission</a:t>
            </a:r>
            <a:r>
              <a:rPr lang="en-US" altLang="en-US" sz="1200" dirty="0">
                <a:latin typeface="+mj-lt"/>
                <a:cs typeface="Verdana"/>
              </a:rPr>
              <a:t>, which requires Facebook to identify and address emerging threats to user privacy</a:t>
            </a:r>
          </a:p>
        </p:txBody>
      </p:sp>
      <p:sp>
        <p:nvSpPr>
          <p:cNvPr id="10" name="Rectangle 14">
            <a:extLst>
              <a:ext uri="{FF2B5EF4-FFF2-40B4-BE49-F238E27FC236}">
                <a16:creationId xmlns:a16="http://schemas.microsoft.com/office/drawing/2014/main" id="{F9F04469-FE34-483F-98A2-7C07EDB448F5}"/>
              </a:ext>
            </a:extLst>
          </p:cNvPr>
          <p:cNvSpPr>
            <a:spLocks noChangeArrowheads="1"/>
          </p:cNvSpPr>
          <p:nvPr/>
        </p:nvSpPr>
        <p:spPr bwMode="auto">
          <a:xfrm>
            <a:off x="3529584" y="3067171"/>
            <a:ext cx="4994927" cy="150810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171450" indent="-171450">
              <a:lnSpc>
                <a:spcPct val="100000"/>
              </a:lnSpc>
              <a:spcBef>
                <a:spcPct val="0"/>
              </a:spcBef>
              <a:spcAft>
                <a:spcPts val="1200"/>
              </a:spcAft>
              <a:defRPr/>
            </a:pPr>
            <a:r>
              <a:rPr lang="en-US" altLang="en-US" sz="1200" dirty="0">
                <a:latin typeface="+mj-lt"/>
                <a:cs typeface="Verdana"/>
              </a:rPr>
              <a:t>Mark Zuckerberg’s </a:t>
            </a:r>
            <a:r>
              <a:rPr lang="en-US" altLang="en-US" sz="1200" b="1" dirty="0">
                <a:latin typeface="+mj-lt"/>
                <a:cs typeface="Verdana"/>
              </a:rPr>
              <a:t>own Facebook profile </a:t>
            </a:r>
            <a:r>
              <a:rPr lang="en-US" altLang="en-US" sz="1200" dirty="0">
                <a:latin typeface="+mj-lt"/>
                <a:cs typeface="Verdana"/>
              </a:rPr>
              <a:t>was part of the Cambridge Analytica data leak. </a:t>
            </a:r>
            <a:endParaRPr lang="en-US" altLang="en-US" sz="1200" b="1" dirty="0">
              <a:latin typeface="+mj-lt"/>
              <a:cs typeface="Verdana"/>
            </a:endParaRPr>
          </a:p>
          <a:p>
            <a:pPr marL="171450" indent="-171450">
              <a:lnSpc>
                <a:spcPct val="100000"/>
              </a:lnSpc>
              <a:spcBef>
                <a:spcPct val="0"/>
              </a:spcBef>
              <a:spcAft>
                <a:spcPts val="1200"/>
              </a:spcAft>
              <a:defRPr/>
            </a:pPr>
            <a:r>
              <a:rPr lang="en-US" altLang="en-US" sz="1200" dirty="0">
                <a:latin typeface="+mj-lt"/>
                <a:cs typeface="Verdana"/>
              </a:rPr>
              <a:t>House members pressed Zuckerberg on increased privacy for </a:t>
            </a:r>
            <a:r>
              <a:rPr lang="en-US" altLang="en-US" sz="1200" b="1" dirty="0">
                <a:latin typeface="+mj-lt"/>
                <a:cs typeface="Verdana"/>
              </a:rPr>
              <a:t>minors</a:t>
            </a:r>
            <a:r>
              <a:rPr lang="en-US" altLang="en-US" sz="1200" dirty="0">
                <a:latin typeface="+mj-lt"/>
                <a:cs typeface="Verdana"/>
              </a:rPr>
              <a:t> using Facebook.</a:t>
            </a:r>
          </a:p>
          <a:p>
            <a:pPr marL="171450" indent="-171450">
              <a:lnSpc>
                <a:spcPct val="100000"/>
              </a:lnSpc>
              <a:spcBef>
                <a:spcPct val="0"/>
              </a:spcBef>
              <a:spcAft>
                <a:spcPts val="1200"/>
              </a:spcAft>
              <a:defRPr/>
            </a:pPr>
            <a:r>
              <a:rPr lang="en-US" altLang="en-US" sz="1200" dirty="0">
                <a:latin typeface="+mj-lt"/>
                <a:cs typeface="Verdana"/>
              </a:rPr>
              <a:t>House members also inquired about removing </a:t>
            </a:r>
            <a:r>
              <a:rPr lang="en-US" altLang="en-US" sz="1200" b="1" dirty="0">
                <a:latin typeface="+mj-lt"/>
                <a:cs typeface="Verdana"/>
              </a:rPr>
              <a:t>opioid advertisements </a:t>
            </a:r>
            <a:r>
              <a:rPr lang="en-US" altLang="en-US" sz="1200" dirty="0">
                <a:latin typeface="+mj-lt"/>
                <a:cs typeface="Verdana"/>
              </a:rPr>
              <a:t>on Facebook.</a:t>
            </a:r>
          </a:p>
        </p:txBody>
      </p:sp>
    </p:spTree>
    <p:extLst>
      <p:ext uri="{BB962C8B-B14F-4D97-AF65-F5344CB8AC3E}">
        <p14:creationId xmlns:p14="http://schemas.microsoft.com/office/powerpoint/2010/main" val="239289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April 9, 2018  </a:t>
            </a:r>
            <a:r>
              <a:rPr lang="en-US" sz="800" dirty="0">
                <a:solidFill>
                  <a:schemeClr val="tx1">
                    <a:lumMod val="65000"/>
                    <a:lumOff val="35000"/>
                  </a:schemeClr>
                </a:solidFill>
              </a:rPr>
              <a:t>| </a:t>
            </a:r>
            <a:r>
              <a:rPr lang="en-US" sz="800" dirty="0"/>
              <a:t> </a:t>
            </a:r>
            <a:r>
              <a:rPr lang="en-US" sz="700" dirty="0"/>
              <a:t>Theo Goetemann</a:t>
            </a:r>
            <a:endParaRPr lang="en-US" sz="700" dirty="0">
              <a:latin typeface="Georgia"/>
              <a:cs typeface="Georgia"/>
            </a:endParaRPr>
          </a:p>
        </p:txBody>
      </p:sp>
      <p:sp>
        <p:nvSpPr>
          <p:cNvPr id="41" name="TextBox 12"/>
          <p:cNvSpPr txBox="1">
            <a:spLocks noChangeArrowheads="1"/>
          </p:cNvSpPr>
          <p:nvPr/>
        </p:nvSpPr>
        <p:spPr bwMode="auto">
          <a:xfrm>
            <a:off x="8073935" y="311516"/>
            <a:ext cx="652743"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FACEBOOK</a:t>
            </a:r>
          </a:p>
        </p:txBody>
      </p:sp>
      <p:pic>
        <p:nvPicPr>
          <p:cNvPr id="44" name="Picture 43"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756919"/>
            <a:ext cx="8407400" cy="39852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Key players in Facebook’s data breach</a:t>
            </a: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a:t>
            </a:r>
          </a:p>
        </p:txBody>
      </p:sp>
      <p:pic>
        <p:nvPicPr>
          <p:cNvPr id="1036" name="Picture 12" descr="Image result for cambridge analytica">
            <a:extLst>
              <a:ext uri="{FF2B5EF4-FFF2-40B4-BE49-F238E27FC236}">
                <a16:creationId xmlns:a16="http://schemas.microsoft.com/office/drawing/2014/main" id="{76795A08-24A4-45F9-8FC8-36C0E67C0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611" y="4100193"/>
            <a:ext cx="1097437" cy="10563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acebook">
            <a:extLst>
              <a:ext uri="{FF2B5EF4-FFF2-40B4-BE49-F238E27FC236}">
                <a16:creationId xmlns:a16="http://schemas.microsoft.com/office/drawing/2014/main" id="{1904B738-9491-422F-8288-DCA81578E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264" y="2173773"/>
            <a:ext cx="1526133" cy="5738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0BB18B3-15DC-4414-AF94-EA59C9147765}"/>
              </a:ext>
            </a:extLst>
          </p:cNvPr>
          <p:cNvSpPr>
            <a:spLocks noChangeArrowheads="1"/>
          </p:cNvSpPr>
          <p:nvPr/>
        </p:nvSpPr>
        <p:spPr bwMode="auto">
          <a:xfrm>
            <a:off x="3169938" y="1768221"/>
            <a:ext cx="5230368" cy="1384995"/>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Facebook </a:t>
            </a:r>
            <a:r>
              <a:rPr lang="en-US" altLang="en-US" sz="1400" dirty="0">
                <a:latin typeface="+mj-lt"/>
                <a:cs typeface="Verdana"/>
              </a:rPr>
              <a:t>is an American online social media company based in Menlo Park, California. It was launched in 2004 and, as of January 2018, has more than 2.2 billion monthly active users. The company has recently faced increasing pressure to act on fake news, hate speech and bullying, depictions of violence in its content and data privacy issues.</a:t>
            </a:r>
            <a:endParaRPr lang="en-US" altLang="en-US" sz="1200" dirty="0">
              <a:latin typeface="+mj-lt"/>
              <a:cs typeface="Verdana"/>
            </a:endParaRPr>
          </a:p>
        </p:txBody>
      </p:sp>
      <p:sp>
        <p:nvSpPr>
          <p:cNvPr id="16" name="Rectangle 15">
            <a:extLst>
              <a:ext uri="{FF2B5EF4-FFF2-40B4-BE49-F238E27FC236}">
                <a16:creationId xmlns:a16="http://schemas.microsoft.com/office/drawing/2014/main" id="{B79A4C37-0FF3-4795-9B28-597646FC6C01}"/>
              </a:ext>
            </a:extLst>
          </p:cNvPr>
          <p:cNvSpPr>
            <a:spLocks noChangeArrowheads="1"/>
          </p:cNvSpPr>
          <p:nvPr/>
        </p:nvSpPr>
        <p:spPr bwMode="auto">
          <a:xfrm>
            <a:off x="3172968" y="3935873"/>
            <a:ext cx="5230368" cy="1600438"/>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Cambridge Analytica </a:t>
            </a:r>
            <a:r>
              <a:rPr lang="en-US" altLang="en-US" sz="1400" dirty="0">
                <a:latin typeface="+mj-lt"/>
                <a:cs typeface="Verdana"/>
              </a:rPr>
              <a:t>is a British political consulting firm that offers data mining, brokerage and analysis services. The company is partly owned by the family of Robert Mercer, an American hedge-fund manager who supports politically conservative causes. Former CEO Alexander Nix said in 2014 that Cambridge Analytica has been involved in 44 US political races.</a:t>
            </a:r>
            <a:endParaRPr lang="en-US" altLang="en-US" sz="1200" dirty="0">
              <a:latin typeface="+mj-lt"/>
              <a:cs typeface="Verdana"/>
            </a:endParaRPr>
          </a:p>
        </p:txBody>
      </p:sp>
    </p:spTree>
    <p:extLst>
      <p:ext uri="{BB962C8B-B14F-4D97-AF65-F5344CB8AC3E}">
        <p14:creationId xmlns:p14="http://schemas.microsoft.com/office/powerpoint/2010/main" val="121532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April 9, 2018  </a:t>
            </a:r>
            <a:r>
              <a:rPr lang="en-US" sz="800" dirty="0">
                <a:solidFill>
                  <a:schemeClr val="tx1">
                    <a:lumMod val="65000"/>
                    <a:lumOff val="35000"/>
                  </a:schemeClr>
                </a:solidFill>
              </a:rPr>
              <a:t>| </a:t>
            </a:r>
            <a:r>
              <a:rPr lang="en-US" sz="800" dirty="0"/>
              <a:t> </a:t>
            </a:r>
            <a:r>
              <a:rPr lang="en-US" sz="700" dirty="0"/>
              <a:t>Theo Goetemann</a:t>
            </a:r>
            <a:endParaRPr lang="en-US" sz="700" dirty="0">
              <a:latin typeface="Georgia"/>
              <a:cs typeface="Georgia"/>
            </a:endParaRPr>
          </a:p>
        </p:txBody>
      </p:sp>
      <p:sp>
        <p:nvSpPr>
          <p:cNvPr id="41" name="TextBox 12"/>
          <p:cNvSpPr txBox="1">
            <a:spLocks noChangeArrowheads="1"/>
          </p:cNvSpPr>
          <p:nvPr/>
        </p:nvSpPr>
        <p:spPr bwMode="auto">
          <a:xfrm>
            <a:off x="8073935" y="311516"/>
            <a:ext cx="652743"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FACEBOOK</a:t>
            </a:r>
          </a:p>
        </p:txBody>
      </p:sp>
      <p:pic>
        <p:nvPicPr>
          <p:cNvPr id="44" name="Picture 43"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756919"/>
            <a:ext cx="8407400" cy="39852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Key players in Facebook’s data breach</a:t>
            </a: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a:t>
            </a:r>
          </a:p>
        </p:txBody>
      </p:sp>
      <p:pic>
        <p:nvPicPr>
          <p:cNvPr id="1026" name="Picture 2" descr="Image result for alexander nix">
            <a:extLst>
              <a:ext uri="{FF2B5EF4-FFF2-40B4-BE49-F238E27FC236}">
                <a16:creationId xmlns:a16="http://schemas.microsoft.com/office/drawing/2014/main" id="{71D0A993-26E3-4F1C-9710-27418FD447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63" b="6863"/>
          <a:stretch/>
        </p:blipFill>
        <p:spPr bwMode="auto">
          <a:xfrm>
            <a:off x="740976" y="2583586"/>
            <a:ext cx="1056355" cy="1056355"/>
          </a:xfrm>
          <a:prstGeom prst="ellipse">
            <a:avLst/>
          </a:prstGeom>
          <a:noFill/>
          <a:extLst>
            <a:ext uri="{909E8E84-426E-40DD-AFC4-6F175D3DCCD1}">
              <a14:hiddenFill xmlns:a14="http://schemas.microsoft.com/office/drawing/2010/main">
                <a:solidFill>
                  <a:srgbClr val="FFFFFF"/>
                </a:solidFill>
              </a14:hiddenFill>
            </a:ext>
          </a:extLst>
        </p:spPr>
      </p:pic>
      <p:pic>
        <p:nvPicPr>
          <p:cNvPr id="1032" name="Picture 8" descr="https://static.straitstimes.com.sg/sites/default/files/articles/2018/03/21/dw-cambridge-wylie-180321_0.jpg">
            <a:extLst>
              <a:ext uri="{FF2B5EF4-FFF2-40B4-BE49-F238E27FC236}">
                <a16:creationId xmlns:a16="http://schemas.microsoft.com/office/drawing/2014/main" id="{548F2912-6E37-4692-9F39-933F2F0C64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67" t="973" r="30902" b="19780"/>
          <a:stretch/>
        </p:blipFill>
        <p:spPr bwMode="auto">
          <a:xfrm>
            <a:off x="740976" y="5042306"/>
            <a:ext cx="1056355" cy="1056355"/>
          </a:xfrm>
          <a:prstGeom prst="ellipse">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F816167-7A46-4E23-A7BA-2D56C961A664}"/>
              </a:ext>
            </a:extLst>
          </p:cNvPr>
          <p:cNvSpPr>
            <a:spLocks noChangeArrowheads="1"/>
          </p:cNvSpPr>
          <p:nvPr/>
        </p:nvSpPr>
        <p:spPr bwMode="auto">
          <a:xfrm>
            <a:off x="2113179" y="2526989"/>
            <a:ext cx="6290157" cy="116955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Alexander Nix</a:t>
            </a:r>
            <a:r>
              <a:rPr lang="en-US" altLang="en-US" sz="1400" dirty="0">
                <a:latin typeface="+mj-lt"/>
                <a:cs typeface="Verdana"/>
              </a:rPr>
              <a:t>, the 42-year-old former CEO of Cambridge Analytica, has found himself at the center of Facebook’s data mining scandal. Nix was suspended after British broadcaster Channel 4 aired an undercover video in which Nix described questionable data mining practices that he claimed played a decisive role in Trump’s 2016 victory.</a:t>
            </a:r>
            <a:endParaRPr lang="en-US" altLang="en-US" sz="1200" dirty="0">
              <a:latin typeface="+mj-lt"/>
              <a:cs typeface="Verdana"/>
            </a:endParaRPr>
          </a:p>
        </p:txBody>
      </p:sp>
      <p:sp>
        <p:nvSpPr>
          <p:cNvPr id="20" name="Rectangle 19">
            <a:extLst>
              <a:ext uri="{FF2B5EF4-FFF2-40B4-BE49-F238E27FC236}">
                <a16:creationId xmlns:a16="http://schemas.microsoft.com/office/drawing/2014/main" id="{8DCFD63B-60C3-415C-B468-983935265814}"/>
              </a:ext>
            </a:extLst>
          </p:cNvPr>
          <p:cNvSpPr>
            <a:spLocks noChangeArrowheads="1"/>
          </p:cNvSpPr>
          <p:nvPr/>
        </p:nvSpPr>
        <p:spPr bwMode="auto">
          <a:xfrm>
            <a:off x="2113179" y="3830823"/>
            <a:ext cx="6290157" cy="116955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Aleksandr Kogan </a:t>
            </a:r>
            <a:r>
              <a:rPr lang="en-US" altLang="en-US" sz="1400" dirty="0">
                <a:latin typeface="+mj-lt"/>
                <a:cs typeface="Verdana"/>
              </a:rPr>
              <a:t>was the creator of the app “thisisyourdigitallife,” which offered Facebook users personality predictions in exchange for accessing their personal data on Facebook and limited information about their friends. Cambridge Analytica was able to mine tens of millions of profiles through this tool. </a:t>
            </a:r>
            <a:endParaRPr lang="en-US" altLang="en-US" sz="1200" dirty="0">
              <a:latin typeface="+mj-lt"/>
              <a:cs typeface="Verdana"/>
            </a:endParaRPr>
          </a:p>
        </p:txBody>
      </p:sp>
      <p:pic>
        <p:nvPicPr>
          <p:cNvPr id="21" name="Picture 6" descr="https://static.straitstimes.com.sg/sites/default/files/articles/2018/03/22/jtkogan220318.jpg">
            <a:extLst>
              <a:ext uri="{FF2B5EF4-FFF2-40B4-BE49-F238E27FC236}">
                <a16:creationId xmlns:a16="http://schemas.microsoft.com/office/drawing/2014/main" id="{F9E260BA-656C-465B-BE1D-C82FAB3730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989" t="6319" r="31378" b="29731"/>
          <a:stretch/>
        </p:blipFill>
        <p:spPr bwMode="auto">
          <a:xfrm>
            <a:off x="740664" y="3840826"/>
            <a:ext cx="1056355" cy="1056355"/>
          </a:xfrm>
          <a:prstGeom prst="ellipse">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9B41E5C-C8DB-4E1A-9F1E-5DBE6A795CA5}"/>
              </a:ext>
            </a:extLst>
          </p:cNvPr>
          <p:cNvSpPr>
            <a:spLocks noChangeArrowheads="1"/>
          </p:cNvSpPr>
          <p:nvPr/>
        </p:nvSpPr>
        <p:spPr bwMode="auto">
          <a:xfrm>
            <a:off x="2113179" y="5191256"/>
            <a:ext cx="6290157" cy="73866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Christopher Wylie</a:t>
            </a:r>
            <a:r>
              <a:rPr lang="en-US" altLang="en-US" sz="1400" dirty="0">
                <a:latin typeface="+mj-lt"/>
                <a:cs typeface="Verdana"/>
              </a:rPr>
              <a:t> is the whistleblower who provided the British daily newspaper </a:t>
            </a:r>
            <a:r>
              <a:rPr lang="en-US" altLang="en-US" sz="1400" i="1" dirty="0">
                <a:latin typeface="+mj-lt"/>
                <a:cs typeface="Verdana"/>
              </a:rPr>
              <a:t>The Guardian </a:t>
            </a:r>
            <a:r>
              <a:rPr lang="en-US" altLang="en-US" sz="1400" dirty="0">
                <a:latin typeface="+mj-lt"/>
                <a:cs typeface="Verdana"/>
              </a:rPr>
              <a:t>with documents that laid out Cambridge Analytica’s practices. He was previously the firm’s research director.</a:t>
            </a:r>
            <a:endParaRPr lang="en-US" altLang="en-US" sz="1200" dirty="0">
              <a:latin typeface="+mj-lt"/>
              <a:cs typeface="Verdana"/>
            </a:endParaRPr>
          </a:p>
        </p:txBody>
      </p:sp>
      <p:pic>
        <p:nvPicPr>
          <p:cNvPr id="23" name="Picture 4" descr="Image result for mark zuckerberg">
            <a:extLst>
              <a:ext uri="{FF2B5EF4-FFF2-40B4-BE49-F238E27FC236}">
                <a16:creationId xmlns:a16="http://schemas.microsoft.com/office/drawing/2014/main" id="{C530D0F2-38BE-47EE-9B2B-9BEE04F8FC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72" r="11600" b="40716"/>
          <a:stretch/>
        </p:blipFill>
        <p:spPr bwMode="auto">
          <a:xfrm>
            <a:off x="740976" y="1427614"/>
            <a:ext cx="1056355" cy="1056355"/>
          </a:xfrm>
          <a:prstGeom prst="ellipse">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CA7875B-CE6D-49D1-83A7-AAD02F950593}"/>
              </a:ext>
            </a:extLst>
          </p:cNvPr>
          <p:cNvSpPr>
            <a:spLocks noChangeArrowheads="1"/>
          </p:cNvSpPr>
          <p:nvPr/>
        </p:nvSpPr>
        <p:spPr bwMode="auto">
          <a:xfrm>
            <a:off x="2113179" y="1596355"/>
            <a:ext cx="6290157" cy="73866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400" b="1" dirty="0">
                <a:latin typeface="+mj-lt"/>
                <a:cs typeface="Verdana"/>
              </a:rPr>
              <a:t>Mark Zuckerberg </a:t>
            </a:r>
            <a:r>
              <a:rPr lang="en-US" altLang="en-US" sz="1400" dirty="0">
                <a:latin typeface="+mj-lt"/>
                <a:cs typeface="Verdana"/>
              </a:rPr>
              <a:t>is a co-founder and CEO of Facebook. Over the past several years, Zuckerberg has faced increasing scrutiny over  the issue of data privacy on Facebook.</a:t>
            </a:r>
            <a:endParaRPr lang="en-US" altLang="en-US" sz="1200" dirty="0">
              <a:latin typeface="+mj-lt"/>
              <a:cs typeface="Verdana"/>
            </a:endParaRPr>
          </a:p>
        </p:txBody>
      </p:sp>
    </p:spTree>
    <p:extLst>
      <p:ext uri="{BB962C8B-B14F-4D97-AF65-F5344CB8AC3E}">
        <p14:creationId xmlns:p14="http://schemas.microsoft.com/office/powerpoint/2010/main" val="233953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April 9, 2018  </a:t>
            </a:r>
            <a:r>
              <a:rPr lang="en-US" sz="800" dirty="0">
                <a:solidFill>
                  <a:schemeClr val="tx1">
                    <a:lumMod val="65000"/>
                    <a:lumOff val="35000"/>
                  </a:schemeClr>
                </a:solidFill>
              </a:rPr>
              <a:t>| </a:t>
            </a:r>
            <a:r>
              <a:rPr lang="en-US" sz="800" dirty="0"/>
              <a:t> </a:t>
            </a:r>
            <a:r>
              <a:rPr lang="en-US" sz="700" dirty="0"/>
              <a:t>Theo Goetemann</a:t>
            </a:r>
            <a:endParaRPr lang="en-US" sz="700" dirty="0">
              <a:latin typeface="Georgia"/>
              <a:cs typeface="Georgia"/>
            </a:endParaRPr>
          </a:p>
        </p:txBody>
      </p:sp>
      <p:sp>
        <p:nvSpPr>
          <p:cNvPr id="41" name="TextBox 12"/>
          <p:cNvSpPr txBox="1">
            <a:spLocks noChangeArrowheads="1"/>
          </p:cNvSpPr>
          <p:nvPr/>
        </p:nvSpPr>
        <p:spPr bwMode="auto">
          <a:xfrm>
            <a:off x="8073935" y="311516"/>
            <a:ext cx="652743" cy="184666"/>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algn="r" eaLnBrk="1" hangingPunct="1">
              <a:lnSpc>
                <a:spcPct val="100000"/>
              </a:lnSpc>
              <a:spcBef>
                <a:spcPct val="0"/>
              </a:spcBef>
              <a:buFontTx/>
              <a:buNone/>
              <a:defRPr/>
            </a:pPr>
            <a:r>
              <a:rPr lang="en-US" altLang="en-US" sz="600" b="1" dirty="0">
                <a:solidFill>
                  <a:schemeClr val="bg2">
                    <a:lumMod val="25000"/>
                  </a:schemeClr>
                </a:solidFill>
                <a:latin typeface="Verdana"/>
                <a:cs typeface="Verdana"/>
              </a:rPr>
              <a:t>FACEBOOK</a:t>
            </a:r>
          </a:p>
        </p:txBody>
      </p:sp>
      <p:pic>
        <p:nvPicPr>
          <p:cNvPr id="44" name="Picture 43" descr="Logo-NJ-presentation_cent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547" y="301888"/>
            <a:ext cx="2311852" cy="287010"/>
          </a:xfrm>
          <a:prstGeom prst="rect">
            <a:avLst/>
          </a:prstGeom>
        </p:spPr>
      </p:pic>
      <p:sp>
        <p:nvSpPr>
          <p:cNvPr id="45" name="Title 1"/>
          <p:cNvSpPr txBox="1">
            <a:spLocks/>
          </p:cNvSpPr>
          <p:nvPr/>
        </p:nvSpPr>
        <p:spPr bwMode="auto">
          <a:xfrm>
            <a:off x="404814" y="756919"/>
            <a:ext cx="8407400" cy="39852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Outcomes and proposed legislation following Facebook’s data breach</a:t>
            </a:r>
          </a:p>
        </p:txBody>
      </p:sp>
      <p:sp>
        <p:nvSpPr>
          <p:cNvPr id="4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a:t>
            </a:r>
          </a:p>
        </p:txBody>
      </p:sp>
      <p:sp>
        <p:nvSpPr>
          <p:cNvPr id="7" name="Rectangle 6">
            <a:extLst>
              <a:ext uri="{FF2B5EF4-FFF2-40B4-BE49-F238E27FC236}">
                <a16:creationId xmlns:a16="http://schemas.microsoft.com/office/drawing/2014/main" id="{1F3ADDDD-C11D-429A-92B5-988A63BC3CA9}"/>
              </a:ext>
            </a:extLst>
          </p:cNvPr>
          <p:cNvSpPr>
            <a:spLocks noChangeArrowheads="1"/>
          </p:cNvSpPr>
          <p:nvPr/>
        </p:nvSpPr>
        <p:spPr bwMode="auto">
          <a:xfrm>
            <a:off x="1318771" y="1539213"/>
            <a:ext cx="6763948" cy="646331"/>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200" b="1" dirty="0">
                <a:latin typeface="+mj-lt"/>
                <a:cs typeface="Verdana"/>
              </a:rPr>
              <a:t>Facebook’s stock </a:t>
            </a:r>
            <a:r>
              <a:rPr lang="en-US" altLang="en-US" sz="1200" dirty="0">
                <a:latin typeface="+mj-lt"/>
                <a:cs typeface="Verdana"/>
              </a:rPr>
              <a:t>has been </a:t>
            </a:r>
            <a:r>
              <a:rPr lang="en-US" altLang="en-US" sz="1200" b="1" dirty="0">
                <a:latin typeface="+mj-lt"/>
                <a:cs typeface="Verdana"/>
              </a:rPr>
              <a:t>downgraded</a:t>
            </a:r>
            <a:r>
              <a:rPr lang="en-US" altLang="en-US" sz="1200" dirty="0">
                <a:latin typeface="+mj-lt"/>
                <a:cs typeface="Verdana"/>
              </a:rPr>
              <a:t> for the first time by the research firm OTR Global. Its stock dropped 1.7% following the downgrade. Since the data breach its stock has fallen from $185.09 (March 16, 2018) to $152.22 (March 27, 2018), its </a:t>
            </a:r>
            <a:r>
              <a:rPr lang="en-US" altLang="en-US" sz="1200" b="1" dirty="0">
                <a:latin typeface="+mj-lt"/>
                <a:cs typeface="Verdana"/>
              </a:rPr>
              <a:t>lowest price</a:t>
            </a:r>
            <a:r>
              <a:rPr lang="en-US" altLang="en-US" sz="1200" dirty="0">
                <a:latin typeface="+mj-lt"/>
                <a:cs typeface="Verdana"/>
              </a:rPr>
              <a:t> since </a:t>
            </a:r>
            <a:r>
              <a:rPr lang="en-US" altLang="en-US" sz="1200" b="1" dirty="0">
                <a:latin typeface="+mj-lt"/>
                <a:cs typeface="Verdana"/>
              </a:rPr>
              <a:t>July 2017</a:t>
            </a:r>
            <a:r>
              <a:rPr lang="en-US" altLang="en-US" sz="1200" dirty="0">
                <a:latin typeface="+mj-lt"/>
                <a:cs typeface="Verdana"/>
              </a:rPr>
              <a:t>.</a:t>
            </a:r>
          </a:p>
        </p:txBody>
      </p:sp>
      <p:sp>
        <p:nvSpPr>
          <p:cNvPr id="8" name="Rectangle 7">
            <a:extLst>
              <a:ext uri="{FF2B5EF4-FFF2-40B4-BE49-F238E27FC236}">
                <a16:creationId xmlns:a16="http://schemas.microsoft.com/office/drawing/2014/main" id="{C11B87ED-C8A3-4FEE-8CE5-F516A917DA95}"/>
              </a:ext>
            </a:extLst>
          </p:cNvPr>
          <p:cNvSpPr>
            <a:spLocks noChangeArrowheads="1"/>
          </p:cNvSpPr>
          <p:nvPr/>
        </p:nvSpPr>
        <p:spPr bwMode="auto">
          <a:xfrm>
            <a:off x="329913" y="3033575"/>
            <a:ext cx="4242088" cy="3067506"/>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200"/>
              </a:spcAft>
              <a:buNone/>
              <a:defRPr/>
            </a:pPr>
            <a:r>
              <a:rPr lang="en-US" altLang="en-US" sz="1200" b="1" dirty="0">
                <a:latin typeface="+mj-lt"/>
                <a:cs typeface="Verdana"/>
              </a:rPr>
              <a:t>Senator Amy Klobuchar (D-MN) and </a:t>
            </a:r>
          </a:p>
          <a:p>
            <a:pPr>
              <a:lnSpc>
                <a:spcPct val="100000"/>
              </a:lnSpc>
              <a:spcBef>
                <a:spcPct val="0"/>
              </a:spcBef>
              <a:spcAft>
                <a:spcPts val="200"/>
              </a:spcAft>
              <a:buNone/>
              <a:defRPr/>
            </a:pPr>
            <a:r>
              <a:rPr lang="en-US" altLang="en-US" sz="1200" b="1" dirty="0">
                <a:latin typeface="+mj-lt"/>
                <a:cs typeface="Verdana"/>
              </a:rPr>
              <a:t>John Kennedy (R-LA) </a:t>
            </a:r>
            <a:r>
              <a:rPr lang="en-US" altLang="en-US" sz="1200" dirty="0">
                <a:latin typeface="+mj-lt"/>
                <a:cs typeface="Verdana"/>
              </a:rPr>
              <a:t>have stated they will introduce legislation to address seven key points:</a:t>
            </a:r>
          </a:p>
          <a:p>
            <a:pPr marL="171450" indent="-171450">
              <a:lnSpc>
                <a:spcPct val="100000"/>
              </a:lnSpc>
              <a:spcBef>
                <a:spcPct val="0"/>
              </a:spcBef>
              <a:spcAft>
                <a:spcPts val="200"/>
              </a:spcAft>
              <a:defRPr/>
            </a:pPr>
            <a:r>
              <a:rPr lang="en-US" altLang="en-US" sz="1200" dirty="0">
                <a:latin typeface="+mj-lt"/>
                <a:cs typeface="Verdana"/>
              </a:rPr>
              <a:t>Give consumers the right to </a:t>
            </a:r>
            <a:r>
              <a:rPr lang="en-US" altLang="en-US" sz="1200" b="1" dirty="0">
                <a:latin typeface="+mj-lt"/>
                <a:cs typeface="Verdana"/>
              </a:rPr>
              <a:t>opt out </a:t>
            </a:r>
            <a:r>
              <a:rPr lang="en-US" altLang="en-US" sz="1200" dirty="0">
                <a:latin typeface="+mj-lt"/>
                <a:cs typeface="Verdana"/>
              </a:rPr>
              <a:t>and keep their information private by </a:t>
            </a:r>
            <a:r>
              <a:rPr lang="en-US" altLang="en-US" sz="1200" b="1" dirty="0">
                <a:latin typeface="+mj-lt"/>
                <a:cs typeface="Verdana"/>
              </a:rPr>
              <a:t>disabling</a:t>
            </a:r>
            <a:r>
              <a:rPr lang="en-US" altLang="en-US" sz="1200" dirty="0">
                <a:latin typeface="+mj-lt"/>
                <a:cs typeface="Verdana"/>
              </a:rPr>
              <a:t> data collection.</a:t>
            </a:r>
          </a:p>
          <a:p>
            <a:pPr marL="171450" indent="-171450">
              <a:lnSpc>
                <a:spcPct val="100000"/>
              </a:lnSpc>
              <a:spcBef>
                <a:spcPct val="0"/>
              </a:spcBef>
              <a:spcAft>
                <a:spcPts val="200"/>
              </a:spcAft>
              <a:defRPr/>
            </a:pPr>
            <a:r>
              <a:rPr lang="en-US" altLang="en-US" sz="1200" dirty="0">
                <a:latin typeface="+mj-lt"/>
                <a:cs typeface="Verdana"/>
              </a:rPr>
              <a:t>Give users greater access to and control over their data.</a:t>
            </a:r>
          </a:p>
          <a:p>
            <a:pPr marL="171450" indent="-171450">
              <a:lnSpc>
                <a:spcPct val="100000"/>
              </a:lnSpc>
              <a:spcBef>
                <a:spcPct val="0"/>
              </a:spcBef>
              <a:spcAft>
                <a:spcPts val="200"/>
              </a:spcAft>
              <a:defRPr/>
            </a:pPr>
            <a:r>
              <a:rPr lang="en-US" altLang="en-US" sz="1200" dirty="0">
                <a:latin typeface="+mj-lt"/>
                <a:cs typeface="Verdana"/>
              </a:rPr>
              <a:t>Require terms of service agreements to be written in “</a:t>
            </a:r>
            <a:r>
              <a:rPr lang="en-US" altLang="en-US" sz="1200" b="1" dirty="0">
                <a:latin typeface="+mj-lt"/>
                <a:cs typeface="Verdana"/>
              </a:rPr>
              <a:t>plain language</a:t>
            </a:r>
            <a:r>
              <a:rPr lang="en-US" altLang="en-US" sz="1200" dirty="0">
                <a:latin typeface="+mj-lt"/>
                <a:cs typeface="Verdana"/>
              </a:rPr>
              <a:t>.”</a:t>
            </a:r>
          </a:p>
          <a:p>
            <a:pPr marL="171450" indent="-171450">
              <a:lnSpc>
                <a:spcPct val="100000"/>
              </a:lnSpc>
              <a:spcBef>
                <a:spcPct val="0"/>
              </a:spcBef>
              <a:spcAft>
                <a:spcPts val="200"/>
              </a:spcAft>
              <a:defRPr/>
            </a:pPr>
            <a:r>
              <a:rPr lang="en-US" altLang="en-US" sz="1200" dirty="0">
                <a:latin typeface="+mj-lt"/>
                <a:cs typeface="Verdana"/>
              </a:rPr>
              <a:t>Ensure users can see what information about them has </a:t>
            </a:r>
            <a:r>
              <a:rPr lang="en-US" altLang="en-US" sz="1200" b="1" dirty="0">
                <a:latin typeface="+mj-lt"/>
                <a:cs typeface="Verdana"/>
              </a:rPr>
              <a:t>already been collected </a:t>
            </a:r>
            <a:r>
              <a:rPr lang="en-US" altLang="en-US" sz="1200" dirty="0">
                <a:latin typeface="+mj-lt"/>
                <a:cs typeface="Verdana"/>
              </a:rPr>
              <a:t>and shared.</a:t>
            </a:r>
          </a:p>
          <a:p>
            <a:pPr marL="171450" indent="-171450">
              <a:lnSpc>
                <a:spcPct val="100000"/>
              </a:lnSpc>
              <a:spcBef>
                <a:spcPct val="0"/>
              </a:spcBef>
              <a:spcAft>
                <a:spcPts val="200"/>
              </a:spcAft>
              <a:defRPr/>
            </a:pPr>
            <a:r>
              <a:rPr lang="en-US" altLang="en-US" sz="1200" dirty="0">
                <a:latin typeface="+mj-lt"/>
                <a:cs typeface="Verdana"/>
              </a:rPr>
              <a:t>Mandate that users be notified of a </a:t>
            </a:r>
            <a:r>
              <a:rPr lang="en-US" altLang="en-US" sz="1200" b="1" dirty="0">
                <a:latin typeface="+mj-lt"/>
                <a:cs typeface="Verdana"/>
              </a:rPr>
              <a:t>breach</a:t>
            </a:r>
            <a:r>
              <a:rPr lang="en-US" altLang="en-US" sz="1200" dirty="0">
                <a:latin typeface="+mj-lt"/>
                <a:cs typeface="Verdana"/>
              </a:rPr>
              <a:t> of their information </a:t>
            </a:r>
            <a:r>
              <a:rPr lang="en-US" altLang="en-US" sz="1200" b="1" dirty="0">
                <a:latin typeface="+mj-lt"/>
                <a:cs typeface="Verdana"/>
              </a:rPr>
              <a:t>within 72 hours</a:t>
            </a:r>
            <a:r>
              <a:rPr lang="en-US" altLang="en-US" sz="1200" dirty="0">
                <a:latin typeface="+mj-lt"/>
                <a:cs typeface="Verdana"/>
              </a:rPr>
              <a:t>.</a:t>
            </a:r>
          </a:p>
          <a:p>
            <a:pPr marL="171450" indent="-171450">
              <a:lnSpc>
                <a:spcPct val="100000"/>
              </a:lnSpc>
              <a:spcBef>
                <a:spcPct val="0"/>
              </a:spcBef>
              <a:spcAft>
                <a:spcPts val="200"/>
              </a:spcAft>
              <a:defRPr/>
            </a:pPr>
            <a:r>
              <a:rPr lang="en-US" altLang="en-US" sz="1200" dirty="0">
                <a:latin typeface="+mj-lt"/>
                <a:cs typeface="Verdana"/>
              </a:rPr>
              <a:t>Offer remedies for users when a breach occurs,</a:t>
            </a:r>
          </a:p>
          <a:p>
            <a:pPr marL="171450" indent="-171450">
              <a:lnSpc>
                <a:spcPct val="100000"/>
              </a:lnSpc>
              <a:spcBef>
                <a:spcPct val="0"/>
              </a:spcBef>
              <a:spcAft>
                <a:spcPts val="200"/>
              </a:spcAft>
              <a:defRPr/>
            </a:pPr>
            <a:r>
              <a:rPr lang="en-US" altLang="en-US" sz="1200" dirty="0">
                <a:latin typeface="+mj-lt"/>
                <a:cs typeface="Verdana"/>
              </a:rPr>
              <a:t>Require online platforms to have a privacy program in place.</a:t>
            </a:r>
          </a:p>
        </p:txBody>
      </p:sp>
      <p:sp>
        <p:nvSpPr>
          <p:cNvPr id="9" name="Rectangle 8">
            <a:extLst>
              <a:ext uri="{FF2B5EF4-FFF2-40B4-BE49-F238E27FC236}">
                <a16:creationId xmlns:a16="http://schemas.microsoft.com/office/drawing/2014/main" id="{62D9891C-3347-403C-8B67-E1B8B22BFB6C}"/>
              </a:ext>
            </a:extLst>
          </p:cNvPr>
          <p:cNvSpPr>
            <a:spLocks noChangeArrowheads="1"/>
          </p:cNvSpPr>
          <p:nvPr/>
        </p:nvSpPr>
        <p:spPr bwMode="auto">
          <a:xfrm>
            <a:off x="4700745" y="3033575"/>
            <a:ext cx="3951783" cy="2800767"/>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spcAft>
                <a:spcPts val="1200"/>
              </a:spcAft>
              <a:buNone/>
              <a:defRPr/>
            </a:pPr>
            <a:r>
              <a:rPr lang="en-US" altLang="en-US" sz="1200" b="1" dirty="0">
                <a:latin typeface="+mj-lt"/>
                <a:cs typeface="Verdana"/>
              </a:rPr>
              <a:t>Senator Richard Blumenthal (D-CT) and Ed Markey (D-MA) </a:t>
            </a:r>
            <a:r>
              <a:rPr lang="en-US" altLang="en-US" sz="1200" dirty="0">
                <a:latin typeface="+mj-lt"/>
                <a:cs typeface="Verdana"/>
              </a:rPr>
              <a:t>introduced the</a:t>
            </a:r>
            <a:r>
              <a:rPr lang="en-US" altLang="en-US" sz="1200" b="1" dirty="0">
                <a:latin typeface="+mj-lt"/>
                <a:cs typeface="Verdana"/>
              </a:rPr>
              <a:t> CONSENT Act </a:t>
            </a:r>
            <a:r>
              <a:rPr lang="en-US" altLang="en-US" sz="1200" dirty="0">
                <a:latin typeface="+mj-lt"/>
                <a:cs typeface="Verdana"/>
              </a:rPr>
              <a:t>(Customer Online Notification for Stopping Edge-provider Network Transgressions) on April 10</a:t>
            </a:r>
            <a:r>
              <a:rPr lang="en-US" altLang="en-US" sz="1200" baseline="30000" dirty="0">
                <a:latin typeface="+mj-lt"/>
                <a:cs typeface="Verdana"/>
              </a:rPr>
              <a:t>th</a:t>
            </a:r>
            <a:r>
              <a:rPr lang="en-US" altLang="en-US" sz="1200" dirty="0">
                <a:latin typeface="+mj-lt"/>
                <a:cs typeface="Verdana"/>
              </a:rPr>
              <a:t>, 2018. </a:t>
            </a:r>
          </a:p>
          <a:p>
            <a:pPr marL="171450" indent="-171450">
              <a:lnSpc>
                <a:spcPct val="100000"/>
              </a:lnSpc>
              <a:spcBef>
                <a:spcPct val="0"/>
              </a:spcBef>
              <a:spcAft>
                <a:spcPts val="1200"/>
              </a:spcAft>
              <a:defRPr/>
            </a:pPr>
            <a:r>
              <a:rPr lang="en-US" altLang="en-US" sz="1200" dirty="0">
                <a:latin typeface="+mj-lt"/>
                <a:cs typeface="Verdana"/>
              </a:rPr>
              <a:t>The CONSENT Act provides similar provisions as Klobuchar and Kennedy’s key points, </a:t>
            </a:r>
            <a:r>
              <a:rPr lang="en-US" altLang="en-US" sz="1200" b="1" dirty="0">
                <a:latin typeface="+mj-lt"/>
                <a:cs typeface="Verdana"/>
              </a:rPr>
              <a:t>but requires explicit consent </a:t>
            </a:r>
            <a:r>
              <a:rPr lang="en-US" altLang="en-US" sz="1200" dirty="0">
                <a:latin typeface="+mj-lt"/>
                <a:cs typeface="Verdana"/>
              </a:rPr>
              <a:t>from users to use, share, or sell any of their personal information, as well as a</a:t>
            </a:r>
            <a:r>
              <a:rPr lang="en-US" altLang="en-US" sz="1200" b="1" dirty="0">
                <a:latin typeface="+mj-lt"/>
                <a:cs typeface="Verdana"/>
              </a:rPr>
              <a:t> clear notification</a:t>
            </a:r>
            <a:r>
              <a:rPr lang="en-US" altLang="en-US" sz="1200" dirty="0">
                <a:latin typeface="+mj-lt"/>
                <a:cs typeface="Verdana"/>
              </a:rPr>
              <a:t> any time their data is collected, shared, or used.</a:t>
            </a:r>
          </a:p>
          <a:p>
            <a:pPr marL="171450" indent="-171450">
              <a:lnSpc>
                <a:spcPct val="100000"/>
              </a:lnSpc>
              <a:spcBef>
                <a:spcPct val="0"/>
              </a:spcBef>
              <a:spcAft>
                <a:spcPts val="1200"/>
              </a:spcAft>
              <a:defRPr/>
            </a:pPr>
            <a:r>
              <a:rPr lang="en-US" altLang="en-US" sz="1200" dirty="0">
                <a:latin typeface="+mj-lt"/>
                <a:cs typeface="Verdana"/>
              </a:rPr>
              <a:t>Similar bills have stalled in the Senate, such as the </a:t>
            </a:r>
            <a:r>
              <a:rPr lang="en-US" altLang="en-US" sz="1200" b="1" dirty="0">
                <a:latin typeface="+mj-lt"/>
                <a:cs typeface="Verdana"/>
              </a:rPr>
              <a:t>Honest Ads Act</a:t>
            </a:r>
            <a:r>
              <a:rPr lang="en-US" altLang="en-US" sz="1200" dirty="0">
                <a:latin typeface="+mj-lt"/>
                <a:cs typeface="Verdana"/>
              </a:rPr>
              <a:t>, introduced in October 2017, which would have regulated political ads on the internet.</a:t>
            </a:r>
          </a:p>
        </p:txBody>
      </p:sp>
      <p:pic>
        <p:nvPicPr>
          <p:cNvPr id="2" name="Picture 1">
            <a:extLst>
              <a:ext uri="{FF2B5EF4-FFF2-40B4-BE49-F238E27FC236}">
                <a16:creationId xmlns:a16="http://schemas.microsoft.com/office/drawing/2014/main" id="{0966071B-9D3D-4F37-BA46-144A55CF4C1F}"/>
              </a:ext>
            </a:extLst>
          </p:cNvPr>
          <p:cNvPicPr>
            <a:picLocks noChangeAspect="1"/>
          </p:cNvPicPr>
          <p:nvPr/>
        </p:nvPicPr>
        <p:blipFill>
          <a:blip r:embed="rId3"/>
          <a:stretch>
            <a:fillRect/>
          </a:stretch>
        </p:blipFill>
        <p:spPr>
          <a:xfrm>
            <a:off x="809831" y="1528420"/>
            <a:ext cx="502899" cy="646331"/>
          </a:xfrm>
          <a:prstGeom prst="rect">
            <a:avLst/>
          </a:prstGeom>
        </p:spPr>
      </p:pic>
      <p:pic>
        <p:nvPicPr>
          <p:cNvPr id="4" name="Picture 3">
            <a:extLst>
              <a:ext uri="{FF2B5EF4-FFF2-40B4-BE49-F238E27FC236}">
                <a16:creationId xmlns:a16="http://schemas.microsoft.com/office/drawing/2014/main" id="{0E4CBE96-004E-4AA0-AF85-AAF5E80713F0}"/>
              </a:ext>
            </a:extLst>
          </p:cNvPr>
          <p:cNvPicPr>
            <a:picLocks noChangeAspect="1"/>
          </p:cNvPicPr>
          <p:nvPr/>
        </p:nvPicPr>
        <p:blipFill>
          <a:blip r:embed="rId4"/>
          <a:stretch>
            <a:fillRect/>
          </a:stretch>
        </p:blipFill>
        <p:spPr>
          <a:xfrm>
            <a:off x="1817589" y="2397606"/>
            <a:ext cx="633368" cy="626484"/>
          </a:xfrm>
          <a:prstGeom prst="rect">
            <a:avLst/>
          </a:prstGeom>
        </p:spPr>
      </p:pic>
      <p:pic>
        <p:nvPicPr>
          <p:cNvPr id="5" name="Picture 4">
            <a:extLst>
              <a:ext uri="{FF2B5EF4-FFF2-40B4-BE49-F238E27FC236}">
                <a16:creationId xmlns:a16="http://schemas.microsoft.com/office/drawing/2014/main" id="{CD5509F8-6E26-48A9-9B93-FD785511A97E}"/>
              </a:ext>
            </a:extLst>
          </p:cNvPr>
          <p:cNvPicPr>
            <a:picLocks noChangeAspect="1"/>
          </p:cNvPicPr>
          <p:nvPr/>
        </p:nvPicPr>
        <p:blipFill>
          <a:blip r:embed="rId5"/>
          <a:stretch>
            <a:fillRect/>
          </a:stretch>
        </p:blipFill>
        <p:spPr>
          <a:xfrm>
            <a:off x="6181829" y="2321687"/>
            <a:ext cx="860870" cy="778321"/>
          </a:xfrm>
          <a:prstGeom prst="rect">
            <a:avLst/>
          </a:prstGeom>
        </p:spPr>
      </p:pic>
    </p:spTree>
    <p:extLst>
      <p:ext uri="{BB962C8B-B14F-4D97-AF65-F5344CB8AC3E}">
        <p14:creationId xmlns:p14="http://schemas.microsoft.com/office/powerpoint/2010/main" val="17757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6A9C08-A497-5B48-A598-41F87812D642}"/>
              </a:ext>
            </a:extLst>
          </p:cNvPr>
          <p:cNvSpPr/>
          <p:nvPr/>
        </p:nvSpPr>
        <p:spPr>
          <a:xfrm>
            <a:off x="485547" y="1527913"/>
            <a:ext cx="8166982" cy="346926"/>
          </a:xfrm>
          <a:prstGeom prst="rect">
            <a:avLst/>
          </a:prstGeom>
          <a:solidFill>
            <a:srgbClr val="F1E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36C0B37-D87D-7E42-908A-1BE74DC1726F}"/>
              </a:ext>
            </a:extLst>
          </p:cNvPr>
          <p:cNvSpPr/>
          <p:nvPr/>
        </p:nvSpPr>
        <p:spPr>
          <a:xfrm>
            <a:off x="485545" y="3742157"/>
            <a:ext cx="8166983" cy="346926"/>
          </a:xfrm>
          <a:prstGeom prst="rect">
            <a:avLst/>
          </a:prstGeom>
          <a:solidFill>
            <a:srgbClr val="F1EB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740413-4EEA-F948-96F4-56E771F8D63B}"/>
              </a:ext>
            </a:extLst>
          </p:cNvPr>
          <p:cNvSpPr txBox="1"/>
          <p:nvPr/>
        </p:nvSpPr>
        <p:spPr>
          <a:xfrm>
            <a:off x="485545" y="1527913"/>
            <a:ext cx="8166983" cy="1728678"/>
          </a:xfrm>
          <a:prstGeom prst="rect">
            <a:avLst/>
          </a:prstGeom>
          <a:noFill/>
        </p:spPr>
        <p:txBody>
          <a:bodyPr wrap="square" rtlCol="0">
            <a:spAutoFit/>
          </a:bodyPr>
          <a:lstStyle/>
          <a:p>
            <a:pPr>
              <a:spcAft>
                <a:spcPts val="500"/>
              </a:spcAft>
            </a:pPr>
            <a:r>
              <a:rPr lang="en-US" b="1" dirty="0">
                <a:latin typeface="+mj-lt"/>
                <a:cs typeface="Arial" panose="020B0604020202020204" pitchFamily="34" charset="0"/>
              </a:rPr>
              <a:t>Looking to customize these slides yourself? </a:t>
            </a:r>
          </a:p>
          <a:p>
            <a:pPr>
              <a:spcAft>
                <a:spcPts val="500"/>
              </a:spcAft>
            </a:pPr>
            <a:br>
              <a:rPr lang="en-US" sz="1600" b="1" dirty="0">
                <a:solidFill>
                  <a:srgbClr val="0D396E"/>
                </a:solidFill>
                <a:latin typeface="+mj-lt"/>
                <a:cs typeface="Arial" panose="020B0604020202020204" pitchFamily="34" charset="0"/>
              </a:rPr>
            </a:br>
            <a:r>
              <a:rPr lang="en-US" sz="1600" b="1" dirty="0">
                <a:solidFill>
                  <a:srgbClr val="0D396E"/>
                </a:solidFill>
                <a:latin typeface="+mj-lt"/>
                <a:cs typeface="Arial" panose="020B0604020202020204" pitchFamily="34" charset="0"/>
              </a:rPr>
              <a:t>No problem. </a:t>
            </a:r>
            <a:r>
              <a:rPr lang="en-US" sz="1600" dirty="0">
                <a:latin typeface="+mj-lt"/>
                <a:cs typeface="Arial" panose="020B0604020202020204" pitchFamily="34" charset="0"/>
              </a:rPr>
              <a:t>The slides in this deck can be edited to suit your needs. However, if you </a:t>
            </a:r>
            <a:r>
              <a:rPr lang="en-US" sz="1600" dirty="0">
                <a:solidFill>
                  <a:srgbClr val="222222"/>
                </a:solidFill>
                <a:latin typeface="+mj-lt"/>
                <a:cs typeface="Arial" panose="020B0604020202020204" pitchFamily="34" charset="0"/>
              </a:rPr>
              <a:t>alter text, data or images on our slides, we ask that you </a:t>
            </a:r>
            <a:r>
              <a:rPr lang="en-US" sz="1600" b="1" dirty="0">
                <a:solidFill>
                  <a:srgbClr val="222222"/>
                </a:solidFill>
                <a:latin typeface="+mj-lt"/>
                <a:cs typeface="Arial" panose="020B0604020202020204" pitchFamily="34" charset="0"/>
              </a:rPr>
              <a:t>remove National Journal logos and branding </a:t>
            </a:r>
            <a:r>
              <a:rPr lang="en-US" sz="1600" dirty="0">
                <a:solidFill>
                  <a:srgbClr val="222222"/>
                </a:solidFill>
                <a:latin typeface="+mj-lt"/>
                <a:cs typeface="Arial" panose="020B0604020202020204" pitchFamily="34" charset="0"/>
              </a:rPr>
              <a:t>prior to distribution or public use. Examples to look for: </a:t>
            </a:r>
          </a:p>
          <a:p>
            <a:pPr>
              <a:spcAft>
                <a:spcPts val="500"/>
              </a:spcAft>
            </a:pPr>
            <a:r>
              <a:rPr lang="en-US" sz="1600" dirty="0">
                <a:latin typeface="+mj-lt"/>
                <a:cs typeface="Arial" panose="020B0604020202020204" pitchFamily="34" charset="0"/>
              </a:rPr>
              <a:t> </a:t>
            </a:r>
          </a:p>
        </p:txBody>
      </p:sp>
      <p:sp>
        <p:nvSpPr>
          <p:cNvPr id="20" name="Title 1"/>
          <p:cNvSpPr txBox="1">
            <a:spLocks/>
          </p:cNvSpPr>
          <p:nvPr/>
        </p:nvSpPr>
        <p:spPr bwMode="auto">
          <a:xfrm>
            <a:off x="485547" y="756919"/>
            <a:ext cx="8407400" cy="695644"/>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sz="2400" dirty="0">
                <a:latin typeface="+mj-lt"/>
                <a:cs typeface="Arial" panose="020B0604020202020204" pitchFamily="34" charset="0"/>
              </a:rPr>
              <a:t>Ways to edit these slides</a:t>
            </a:r>
          </a:p>
        </p:txBody>
      </p:sp>
      <p:pic>
        <p:nvPicPr>
          <p:cNvPr id="25" name="Picture 24" descr="Logo-NJ-presentation_center.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22" name="Text Placeholder 18"/>
          <p:cNvSpPr txBox="1">
            <a:spLocks/>
          </p:cNvSpPr>
          <p:nvPr/>
        </p:nvSpPr>
        <p:spPr bwMode="auto">
          <a:xfrm>
            <a:off x="404808" y="6422607"/>
            <a:ext cx="7413630"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endParaRPr lang="en-US" sz="700" dirty="0">
              <a:latin typeface="+mj-lt"/>
              <a:cs typeface="Georgia"/>
            </a:endParaRPr>
          </a:p>
        </p:txBody>
      </p:sp>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endParaRPr lang="en-US" sz="700" dirty="0">
              <a:solidFill>
                <a:schemeClr val="tx1">
                  <a:lumMod val="50000"/>
                  <a:lumOff val="50000"/>
                </a:schemeClr>
              </a:solidFill>
              <a:latin typeface="+mj-lt"/>
              <a:cs typeface="Georgia"/>
            </a:endParaRPr>
          </a:p>
        </p:txBody>
      </p:sp>
      <p:sp>
        <p:nvSpPr>
          <p:cNvPr id="14" name="Text Placeholder 18">
            <a:extLst>
              <a:ext uri="{FF2B5EF4-FFF2-40B4-BE49-F238E27FC236}">
                <a16:creationId xmlns:a16="http://schemas.microsoft.com/office/drawing/2014/main" id="{7DDE9F07-159D-3747-89FD-E9DC82BCF939}"/>
              </a:ext>
            </a:extLst>
          </p:cNvPr>
          <p:cNvSpPr txBox="1">
            <a:spLocks/>
          </p:cNvSpPr>
          <p:nvPr/>
        </p:nvSpPr>
        <p:spPr bwMode="auto">
          <a:xfrm>
            <a:off x="404813" y="6423025"/>
            <a:ext cx="7413625" cy="339725"/>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latin typeface="Georgia"/>
                <a:cs typeface="Georgia"/>
              </a:rPr>
              <a:t>2018  </a:t>
            </a:r>
            <a:r>
              <a:rPr lang="en-US" sz="800" dirty="0">
                <a:solidFill>
                  <a:schemeClr val="tx1">
                    <a:lumMod val="65000"/>
                    <a:lumOff val="35000"/>
                  </a:schemeClr>
                </a:solidFill>
              </a:rPr>
              <a:t>| </a:t>
            </a:r>
            <a:r>
              <a:rPr lang="en-US" sz="800" dirty="0"/>
              <a:t> </a:t>
            </a:r>
            <a:r>
              <a:rPr lang="en-US" sz="700" dirty="0"/>
              <a:t>National Journal Presentation Center</a:t>
            </a:r>
            <a:endParaRPr lang="en-US" sz="700" dirty="0">
              <a:latin typeface="Georgia"/>
              <a:cs typeface="Georgia"/>
            </a:endParaRPr>
          </a:p>
        </p:txBody>
      </p:sp>
      <p:pic>
        <p:nvPicPr>
          <p:cNvPr id="15" name="Picture 14" descr="Logo-NJ-presentation_center.png">
            <a:extLst>
              <a:ext uri="{FF2B5EF4-FFF2-40B4-BE49-F238E27FC236}">
                <a16:creationId xmlns:a16="http://schemas.microsoft.com/office/drawing/2014/main" id="{C18BA436-4402-FB4D-B640-9C3B873BB8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46" y="3135884"/>
            <a:ext cx="2682453" cy="333019"/>
          </a:xfrm>
          <a:prstGeom prst="rect">
            <a:avLst/>
          </a:prstGeom>
        </p:spPr>
      </p:pic>
      <p:pic>
        <p:nvPicPr>
          <p:cNvPr id="16" name="Picture 15">
            <a:extLst>
              <a:ext uri="{FF2B5EF4-FFF2-40B4-BE49-F238E27FC236}">
                <a16:creationId xmlns:a16="http://schemas.microsoft.com/office/drawing/2014/main" id="{4EE87A31-74F4-824C-9513-ADDB4521AC22}"/>
              </a:ext>
            </a:extLst>
          </p:cNvPr>
          <p:cNvPicPr>
            <a:picLocks noChangeAspect="1"/>
          </p:cNvPicPr>
          <p:nvPr/>
        </p:nvPicPr>
        <p:blipFill rotWithShape="1">
          <a:blip r:embed="rId4"/>
          <a:srcRect l="3131" r="3389"/>
          <a:stretch/>
        </p:blipFill>
        <p:spPr>
          <a:xfrm>
            <a:off x="3312626" y="3014652"/>
            <a:ext cx="2182483" cy="581687"/>
          </a:xfrm>
          <a:prstGeom prst="rect">
            <a:avLst/>
          </a:prstGeom>
        </p:spPr>
      </p:pic>
      <p:pic>
        <p:nvPicPr>
          <p:cNvPr id="4" name="Picture 3">
            <a:extLst>
              <a:ext uri="{FF2B5EF4-FFF2-40B4-BE49-F238E27FC236}">
                <a16:creationId xmlns:a16="http://schemas.microsoft.com/office/drawing/2014/main" id="{E48D7BBB-8B6A-104E-8DDB-083CF6B06EAD}"/>
              </a:ext>
            </a:extLst>
          </p:cNvPr>
          <p:cNvPicPr>
            <a:picLocks noChangeAspect="1"/>
          </p:cNvPicPr>
          <p:nvPr/>
        </p:nvPicPr>
        <p:blipFill>
          <a:blip r:embed="rId5"/>
          <a:stretch>
            <a:fillRect/>
          </a:stretch>
        </p:blipFill>
        <p:spPr>
          <a:xfrm>
            <a:off x="5789017" y="3135884"/>
            <a:ext cx="2682448" cy="238062"/>
          </a:xfrm>
          <a:prstGeom prst="rect">
            <a:avLst/>
          </a:prstGeom>
        </p:spPr>
      </p:pic>
      <p:sp>
        <p:nvSpPr>
          <p:cNvPr id="3" name="TextBox 2">
            <a:extLst>
              <a:ext uri="{FF2B5EF4-FFF2-40B4-BE49-F238E27FC236}">
                <a16:creationId xmlns:a16="http://schemas.microsoft.com/office/drawing/2014/main" id="{C31AEE19-7EF6-254D-AB14-5136787155CE}"/>
              </a:ext>
            </a:extLst>
          </p:cNvPr>
          <p:cNvSpPr txBox="1"/>
          <p:nvPr/>
        </p:nvSpPr>
        <p:spPr>
          <a:xfrm>
            <a:off x="485545" y="3725224"/>
            <a:ext cx="8166983" cy="2841804"/>
          </a:xfrm>
          <a:prstGeom prst="rect">
            <a:avLst/>
          </a:prstGeom>
          <a:noFill/>
        </p:spPr>
        <p:txBody>
          <a:bodyPr wrap="square" rtlCol="0">
            <a:spAutoFit/>
          </a:bodyPr>
          <a:lstStyle/>
          <a:p>
            <a:pPr>
              <a:spcAft>
                <a:spcPts val="500"/>
              </a:spcAft>
            </a:pPr>
            <a:r>
              <a:rPr lang="en-US" b="1" dirty="0">
                <a:latin typeface="+mj-lt"/>
                <a:cs typeface="Arial" panose="020B0604020202020204" pitchFamily="34" charset="0"/>
              </a:rPr>
              <a:t>Looking for assistance with customization? </a:t>
            </a:r>
          </a:p>
          <a:p>
            <a:pPr>
              <a:spcAft>
                <a:spcPts val="500"/>
              </a:spcAft>
            </a:pPr>
            <a:br>
              <a:rPr lang="en-US" sz="1600" b="1" dirty="0">
                <a:solidFill>
                  <a:srgbClr val="0D396E"/>
                </a:solidFill>
                <a:latin typeface="+mj-lt"/>
                <a:cs typeface="Arial" panose="020B0604020202020204" pitchFamily="34" charset="0"/>
              </a:rPr>
            </a:br>
            <a:r>
              <a:rPr lang="en-US" sz="1600" b="1" dirty="0">
                <a:solidFill>
                  <a:srgbClr val="0D396E"/>
                </a:solidFill>
                <a:latin typeface="+mj-lt"/>
                <a:cs typeface="Arial" panose="020B0604020202020204" pitchFamily="34" charset="0"/>
              </a:rPr>
              <a:t>We’re here to help. </a:t>
            </a:r>
            <a:r>
              <a:rPr lang="en-US" sz="1600" dirty="0">
                <a:latin typeface="+mj-lt"/>
                <a:cs typeface="Arial" panose="020B0604020202020204" pitchFamily="34" charset="0"/>
              </a:rPr>
              <a:t>If you’d like our team of policy researchers and data visualization specialists to customize this deck with your vision in mind, </a:t>
            </a:r>
            <a:r>
              <a:rPr lang="en-US" sz="1600" b="1" dirty="0">
                <a:latin typeface="+mj-lt"/>
                <a:cs typeface="Arial" panose="020B0604020202020204" pitchFamily="34" charset="0"/>
              </a:rPr>
              <a:t>contact your Dedicated Advisor </a:t>
            </a:r>
            <a:r>
              <a:rPr lang="en-US" sz="1600" dirty="0">
                <a:latin typeface="+mj-lt"/>
                <a:cs typeface="Arial" panose="020B0604020202020204" pitchFamily="34" charset="0"/>
              </a:rPr>
              <a:t>or email </a:t>
            </a:r>
            <a:r>
              <a:rPr lang="en-US" sz="1600" dirty="0" err="1">
                <a:latin typeface="+mj-lt"/>
                <a:cs typeface="Arial" panose="020B0604020202020204" pitchFamily="34" charset="0"/>
                <a:hlinkClick r:id="rId6"/>
              </a:rPr>
              <a:t>service@nationaljournal.com</a:t>
            </a:r>
            <a:r>
              <a:rPr lang="en-US" sz="1600" dirty="0">
                <a:latin typeface="+mj-lt"/>
                <a:cs typeface="Arial" panose="020B0604020202020204" pitchFamily="34" charset="0"/>
              </a:rPr>
              <a:t>. This service is included in most membership packages.</a:t>
            </a:r>
          </a:p>
          <a:p>
            <a:pPr>
              <a:spcAft>
                <a:spcPts val="500"/>
              </a:spcAft>
            </a:pPr>
            <a:br>
              <a:rPr lang="en-US" sz="1600" b="1" dirty="0">
                <a:latin typeface="+mj-lt"/>
                <a:cs typeface="Arial" panose="020B0604020202020204" pitchFamily="34" charset="0"/>
              </a:rPr>
            </a:br>
            <a:endParaRPr lang="en-US" sz="1600" b="1" dirty="0">
              <a:latin typeface="+mj-lt"/>
              <a:cs typeface="Arial" panose="020B0604020202020204" pitchFamily="34" charset="0"/>
            </a:endParaRPr>
          </a:p>
          <a:p>
            <a:pPr>
              <a:spcAft>
                <a:spcPts val="500"/>
              </a:spcAft>
            </a:pPr>
            <a:r>
              <a:rPr lang="en-US" altLang="en-US" sz="1600" b="1" dirty="0">
                <a:solidFill>
                  <a:srgbClr val="0D396E"/>
                </a:solidFill>
                <a:latin typeface="+mj-lt"/>
              </a:rPr>
              <a:t>Feel free to delete this slide before presenting.</a:t>
            </a:r>
          </a:p>
          <a:p>
            <a:endParaRPr lang="en-US" sz="1600" dirty="0">
              <a:latin typeface="+mj-lt"/>
            </a:endParaRPr>
          </a:p>
        </p:txBody>
      </p:sp>
    </p:spTree>
    <p:extLst>
      <p:ext uri="{BB962C8B-B14F-4D97-AF65-F5344CB8AC3E}">
        <p14:creationId xmlns:p14="http://schemas.microsoft.com/office/powerpoint/2010/main" val="2647162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 PC">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6383</TotalTime>
  <Words>1145</Words>
  <Application>Microsoft Office PowerPoint</Application>
  <PresentationFormat>On-screen Show (4:3)</PresentationFormat>
  <Paragraphs>90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MS PGothic</vt:lpstr>
      <vt:lpstr>MS PGothic</vt:lpstr>
      <vt:lpstr>Arial</vt:lpstr>
      <vt:lpstr>Calibri</vt:lpstr>
      <vt:lpstr>Georgia</vt:lpstr>
      <vt:lpstr>Verdana</vt:lpstr>
      <vt:lpstr>Office Theme</vt:lpstr>
      <vt:lpstr>Facebook’s data breach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template for the presentation center [Max 2 line title]</dc:title>
  <dc:creator>Laura</dc:creator>
  <cp:lastModifiedBy>Theo G</cp:lastModifiedBy>
  <cp:revision>225</cp:revision>
  <cp:lastPrinted>2018-04-18T17:49:18Z</cp:lastPrinted>
  <dcterms:created xsi:type="dcterms:W3CDTF">2017-06-26T14:07:23Z</dcterms:created>
  <dcterms:modified xsi:type="dcterms:W3CDTF">2018-04-19T23:23:08Z</dcterms:modified>
</cp:coreProperties>
</file>