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6" r:id="rId2"/>
    <p:sldId id="277" r:id="rId3"/>
    <p:sldId id="273" r:id="rId4"/>
    <p:sldId id="270" r:id="rId5"/>
    <p:sldId id="272" r:id="rId6"/>
    <p:sldId id="274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AE3"/>
    <a:srgbClr val="7089AA"/>
    <a:srgbClr val="0D386D"/>
    <a:srgbClr val="D28185"/>
    <a:srgbClr val="953735"/>
    <a:srgbClr val="765B92"/>
    <a:srgbClr val="DED7E6"/>
    <a:srgbClr val="765A93"/>
    <a:srgbClr val="AC9DC0"/>
    <a:srgbClr val="917D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0" autoAdjust="0"/>
    <p:restoredTop sz="95934"/>
  </p:normalViewPr>
  <p:slideViewPr>
    <p:cSldViewPr snapToGrid="0" snapToObjects="1">
      <p:cViewPr varScale="1">
        <p:scale>
          <a:sx n="126" d="100"/>
          <a:sy n="126" d="100"/>
        </p:scale>
        <p:origin x="272" y="20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-49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localhost/Users/mpisani/Downloads/Cook%20wave%20elect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localhost/Users/mpisani/Downloads/Cook%20wave%20electi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localhost/Users/mpisani/Downloads/Cook%20wave%20electi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localhost/Users/mpisani/Downloads/Cook%20wave%20elec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81085526315789"/>
          <c:y val="0.0268965157616658"/>
          <c:w val="0.923782894736842"/>
          <c:h val="0.90884392060554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Box One</c:v>
                </c:pt>
              </c:strCache>
            </c:strRef>
          </c:tx>
          <c:spPr>
            <a:ln w="47625" cap="rnd" cmpd="sng" algn="ctr">
              <a:solidFill>
                <a:srgbClr val="569985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306133443845835"/>
                  <c:y val="0.05793836901206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B22830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1A0-4A12-AD9A-43E792D071F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0322580812266888"/>
                  <c:y val="-0.05363911522034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0C396F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1A0-4A12-AD9A-43E792D071F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33902818068794"/>
                  <c:y val="0.04722408692481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B22830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1A0-4A12-AD9A-43E792D071F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35016965395773"/>
                  <c:y val="-0.06169666157865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0C396F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1A0-4A12-AD9A-43E792D071F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339559158723581"/>
                  <c:y val="0.034660425374818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B22830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1A0-4A12-AD9A-43E792D071F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339559158723581"/>
                  <c:y val="-0.05291128879103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0C396F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1A0-4A12-AD9A-43E792D071F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100806827600498"/>
                  <c:y val="-0.05582259450826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0C396F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1A0-4A12-AD9A-43E792D071F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0308256060920017"/>
                  <c:y val="0.04146918027448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B22830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1A0-4A12-AD9A-43E792D071F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0333722285536676"/>
                  <c:y val="-0.040013527415867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0C396F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1A0-4A12-AD9A-43E792D071F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0.0133701564442603"/>
                  <c:y val="-0.05415231748398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0C396F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1A0-4A12-AD9A-43E792D071F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0288094436386242"/>
                  <c:y val="0.045768434066203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B22830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1A0-4A12-AD9A-43E792D071F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0.0342741789266473"/>
                  <c:y val="0.05899625626396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B22830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1A0-4A12-AD9A-43E792D071FB}"/>
                </c:ext>
                <c:ext xmlns:c15="http://schemas.microsoft.com/office/drawing/2012/chart" uri="{CE6537A1-D6FC-4f65-9D91-7224C49458BB}">
                  <c15:layout>
                    <c:manualLayout>
                      <c:w val="0.0536491935483871"/>
                      <c:h val="0.0807857142857143"/>
                    </c:manualLayout>
                  </c15:layout>
                </c:ext>
              </c:extLst>
            </c:dLbl>
            <c:dLbl>
              <c:idx val="12"/>
              <c:layout>
                <c:manualLayout>
                  <c:x val="-0.0230794135930377"/>
                  <c:y val="0.0561567176179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8" b="0" i="0" u="none" strike="noStrike" kern="1200" baseline="0">
                      <a:solidFill>
                        <a:srgbClr val="B22830"/>
                      </a:solidFill>
                      <a:latin typeface="Calibri Light"/>
                      <a:ea typeface="Calibri Light"/>
                      <a:cs typeface="Calibri Light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B1A0-4A12-AD9A-43E792D071F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8" b="0" i="0" u="none" strike="noStrike" kern="1200" baseline="0">
                    <a:solidFill>
                      <a:srgbClr val="000000"/>
                    </a:solidFill>
                    <a:latin typeface="Calibri Light"/>
                    <a:ea typeface="Calibri Light"/>
                    <a:cs typeface="Calibri Ligh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1966.0</c:v>
                </c:pt>
                <c:pt idx="1">
                  <c:v>1970.0</c:v>
                </c:pt>
                <c:pt idx="2">
                  <c:v>1974.0</c:v>
                </c:pt>
                <c:pt idx="3">
                  <c:v>1978.0</c:v>
                </c:pt>
                <c:pt idx="4">
                  <c:v>1982.0</c:v>
                </c:pt>
                <c:pt idx="5">
                  <c:v>1986.0</c:v>
                </c:pt>
                <c:pt idx="6">
                  <c:v>1990.0</c:v>
                </c:pt>
                <c:pt idx="7">
                  <c:v>1994.0</c:v>
                </c:pt>
                <c:pt idx="8">
                  <c:v>1998.0</c:v>
                </c:pt>
                <c:pt idx="9">
                  <c:v>2002.0</c:v>
                </c:pt>
                <c:pt idx="10">
                  <c:v>2006.0</c:v>
                </c:pt>
                <c:pt idx="11">
                  <c:v>2010.0</c:v>
                </c:pt>
                <c:pt idx="12">
                  <c:v>2014.0</c:v>
                </c:pt>
              </c:numCache>
            </c:numRef>
          </c:cat>
          <c:val>
            <c:numRef>
              <c:f>Sheet1!$B$2:$B$14</c:f>
              <c:numCache>
                <c:formatCode>0%</c:formatCode>
                <c:ptCount val="13"/>
                <c:pt idx="0">
                  <c:v>0.49</c:v>
                </c:pt>
                <c:pt idx="1">
                  <c:v>0.57</c:v>
                </c:pt>
                <c:pt idx="2">
                  <c:v>0.47</c:v>
                </c:pt>
                <c:pt idx="3">
                  <c:v>0.52</c:v>
                </c:pt>
                <c:pt idx="4">
                  <c:v>0.43</c:v>
                </c:pt>
                <c:pt idx="5">
                  <c:v>0.63</c:v>
                </c:pt>
                <c:pt idx="6">
                  <c:v>0.58</c:v>
                </c:pt>
                <c:pt idx="7">
                  <c:v>0.46</c:v>
                </c:pt>
                <c:pt idx="8">
                  <c:v>0.66</c:v>
                </c:pt>
                <c:pt idx="9">
                  <c:v>0.63</c:v>
                </c:pt>
                <c:pt idx="10">
                  <c:v>0.39</c:v>
                </c:pt>
                <c:pt idx="11">
                  <c:v>0.45</c:v>
                </c:pt>
                <c:pt idx="12">
                  <c:v>0.42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B1A0-4A12-AD9A-43E792D071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46574096"/>
        <c:axId val="1921342704"/>
      </c:lineChart>
      <c:catAx>
        <c:axId val="214657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157" cap="flat" cmpd="sng" algn="ctr">
            <a:solidFill>
              <a:srgbClr val="808080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rgbClr val="000000"/>
                </a:solidFill>
                <a:latin typeface="Verdana"/>
                <a:ea typeface="Calibri Light"/>
                <a:cs typeface="Verdana"/>
              </a:defRPr>
            </a:pPr>
            <a:endParaRPr lang="en-US"/>
          </a:p>
        </c:txPr>
        <c:crossAx val="1921342704"/>
        <c:crosses val="autoZero"/>
        <c:auto val="0"/>
        <c:lblAlgn val="ctr"/>
        <c:lblOffset val="100"/>
        <c:noMultiLvlLbl val="0"/>
      </c:catAx>
      <c:valAx>
        <c:axId val="19213427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146574096"/>
        <c:crosses val="autoZero"/>
        <c:crossBetween val="midCat"/>
      </c:valAx>
      <c:spPr>
        <a:noFill/>
        <a:ln w="25356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198" b="0" i="0" u="none" strike="noStrike" baseline="0">
          <a:solidFill>
            <a:srgbClr val="000000"/>
          </a:solidFill>
          <a:latin typeface="Calibri Light"/>
          <a:ea typeface="Calibri Light"/>
          <a:cs typeface="Calibri Ligh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505545818156143"/>
          <c:y val="0.0801542889600492"/>
          <c:w val="0.993349507510823"/>
          <c:h val="0.919845711039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Box One</c:v>
                </c:pt>
              </c:strCache>
            </c:strRef>
          </c:tx>
          <c:spPr>
            <a:solidFill>
              <a:srgbClr val="B84E54"/>
            </a:solidFill>
            <a:ln w="25268"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3A608D"/>
              </a:solidFill>
              <a:ln w="25268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6D-4E91-9ACA-1228B4F00917}"/>
              </c:ext>
            </c:extLst>
          </c:dPt>
          <c:dPt>
            <c:idx val="9"/>
            <c:invertIfNegative val="0"/>
            <c:bubble3D val="0"/>
            <c:spPr>
              <a:solidFill>
                <a:srgbClr val="3A608D"/>
              </a:solidFill>
              <a:ln w="25268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6D-4E91-9ACA-1228B4F00917}"/>
              </c:ext>
            </c:extLst>
          </c:dPt>
          <c:dLbls>
            <c:spPr>
              <a:noFill/>
              <a:ln w="2526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Verdana"/>
                    <a:ea typeface="Calibri Light"/>
                    <a:cs typeface="Verdana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1966.0</c:v>
                </c:pt>
                <c:pt idx="1">
                  <c:v>1970.0</c:v>
                </c:pt>
                <c:pt idx="2">
                  <c:v>1974.0</c:v>
                </c:pt>
                <c:pt idx="3">
                  <c:v>1978.0</c:v>
                </c:pt>
                <c:pt idx="4">
                  <c:v>1982.0</c:v>
                </c:pt>
                <c:pt idx="5">
                  <c:v>1986.0</c:v>
                </c:pt>
                <c:pt idx="6">
                  <c:v>1990.0</c:v>
                </c:pt>
                <c:pt idx="7">
                  <c:v>1994.0</c:v>
                </c:pt>
                <c:pt idx="8">
                  <c:v>1998.0</c:v>
                </c:pt>
                <c:pt idx="9">
                  <c:v>2002.0</c:v>
                </c:pt>
                <c:pt idx="10">
                  <c:v>2006.0</c:v>
                </c:pt>
                <c:pt idx="11">
                  <c:v>2010.0</c:v>
                </c:pt>
                <c:pt idx="12">
                  <c:v>2014.0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 formatCode="#,##0">
                  <c:v>-47.0</c:v>
                </c:pt>
                <c:pt idx="1">
                  <c:v>-12.0</c:v>
                </c:pt>
                <c:pt idx="2">
                  <c:v>-48.0</c:v>
                </c:pt>
                <c:pt idx="3">
                  <c:v>-15.0</c:v>
                </c:pt>
                <c:pt idx="4">
                  <c:v>-26.0</c:v>
                </c:pt>
                <c:pt idx="5">
                  <c:v>-5.0</c:v>
                </c:pt>
                <c:pt idx="6">
                  <c:v>-8.0</c:v>
                </c:pt>
                <c:pt idx="7">
                  <c:v>-52.0</c:v>
                </c:pt>
                <c:pt idx="8">
                  <c:v>5.0</c:v>
                </c:pt>
                <c:pt idx="9">
                  <c:v>8.0</c:v>
                </c:pt>
                <c:pt idx="10">
                  <c:v>-30.0</c:v>
                </c:pt>
                <c:pt idx="11">
                  <c:v>-63.0</c:v>
                </c:pt>
                <c:pt idx="12">
                  <c:v>-13.0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96D-4E91-9ACA-1228B4F009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884976"/>
        <c:axId val="2122967792"/>
      </c:barChart>
      <c:catAx>
        <c:axId val="21458849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22967792"/>
        <c:crosses val="autoZero"/>
        <c:auto val="0"/>
        <c:lblAlgn val="ctr"/>
        <c:lblOffset val="100"/>
        <c:noMultiLvlLbl val="0"/>
      </c:catAx>
      <c:valAx>
        <c:axId val="212296779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145884976"/>
        <c:crosses val="autoZero"/>
        <c:crossBetween val="between"/>
      </c:valAx>
      <c:spPr>
        <a:noFill/>
        <a:ln w="253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rgbClr val="000000"/>
          </a:solidFill>
          <a:latin typeface="Calibri Light"/>
          <a:ea typeface="Calibri Light"/>
          <a:cs typeface="Calibri Light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'Incumbent party retention rate'!$B$1</c:f>
              <c:strCache>
                <c:ptCount val="1"/>
                <c:pt idx="0">
                  <c:v>Incumbent Running</c:v>
                </c:pt>
              </c:strCache>
            </c:strRef>
          </c:tx>
          <c:spPr>
            <a:solidFill>
              <a:srgbClr val="917DA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'Incumbent party retention rate'!$A$2:$A$7</c:f>
              <c:strCache>
                <c:ptCount val="6"/>
                <c:pt idx="0">
                  <c:v>Challenging party by 10 points or more</c:v>
                </c:pt>
                <c:pt idx="1">
                  <c:v>Challenging party by 5-10 points</c:v>
                </c:pt>
                <c:pt idx="2">
                  <c:v>Challenging party by 0-5 points</c:v>
                </c:pt>
                <c:pt idx="3">
                  <c:v>Incumbent party by 0-5 points</c:v>
                </c:pt>
                <c:pt idx="4">
                  <c:v>Incumbent party by 5-10 points</c:v>
                </c:pt>
                <c:pt idx="5">
                  <c:v>Incumbent party by 10 points or more</c:v>
                </c:pt>
              </c:strCache>
            </c:strRef>
          </c:cat>
          <c:val>
            <c:numRef>
              <c:f>'Incumbent party retention rate'!$B$2:$B$7</c:f>
              <c:numCache>
                <c:formatCode>0%</c:formatCode>
                <c:ptCount val="6"/>
                <c:pt idx="0">
                  <c:v>0.33</c:v>
                </c:pt>
                <c:pt idx="1">
                  <c:v>0.58</c:v>
                </c:pt>
                <c:pt idx="2">
                  <c:v>0.59</c:v>
                </c:pt>
                <c:pt idx="3">
                  <c:v>0.77</c:v>
                </c:pt>
                <c:pt idx="4">
                  <c:v>0.94</c:v>
                </c:pt>
                <c:pt idx="5">
                  <c:v>0.99</c:v>
                </c:pt>
              </c:numCache>
            </c:numRef>
          </c:val>
        </c:ser>
        <c:ser>
          <c:idx val="1"/>
          <c:order val="1"/>
          <c:tx>
            <c:strRef>
              <c:f>'Incumbent party retention rate'!$C$1</c:f>
              <c:strCache>
                <c:ptCount val="1"/>
                <c:pt idx="0">
                  <c:v>Open Seats</c:v>
                </c:pt>
              </c:strCache>
            </c:strRef>
          </c:tx>
          <c:spPr>
            <a:solidFill>
              <a:srgbClr val="D1C5B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EE3487B7-DD48-A34E-8800-185E65EC2D18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'Incumbent party retention rate'!$A$2:$A$7</c:f>
              <c:strCache>
                <c:ptCount val="6"/>
                <c:pt idx="0">
                  <c:v>Challenging party by 10 points or more</c:v>
                </c:pt>
                <c:pt idx="1">
                  <c:v>Challenging party by 5-10 points</c:v>
                </c:pt>
                <c:pt idx="2">
                  <c:v>Challenging party by 0-5 points</c:v>
                </c:pt>
                <c:pt idx="3">
                  <c:v>Incumbent party by 0-5 points</c:v>
                </c:pt>
                <c:pt idx="4">
                  <c:v>Incumbent party by 5-10 points</c:v>
                </c:pt>
                <c:pt idx="5">
                  <c:v>Incumbent party by 10 points or more</c:v>
                </c:pt>
              </c:strCache>
            </c:strRef>
          </c:cat>
          <c:val>
            <c:numRef>
              <c:f>'Incumbent party retention rate'!$C$2:$C$7</c:f>
              <c:numCache>
                <c:formatCode>0%</c:formatCode>
                <c:ptCount val="6"/>
                <c:pt idx="0" formatCode="General">
                  <c:v>0.0</c:v>
                </c:pt>
                <c:pt idx="1">
                  <c:v>0.0</c:v>
                </c:pt>
                <c:pt idx="2">
                  <c:v>0.06</c:v>
                </c:pt>
                <c:pt idx="3">
                  <c:v>0.31</c:v>
                </c:pt>
                <c:pt idx="4">
                  <c:v>0.81</c:v>
                </c:pt>
                <c:pt idx="5">
                  <c:v>0.88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9654880"/>
        <c:axId val="1514373184"/>
      </c:barChart>
      <c:catAx>
        <c:axId val="1539654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4373184"/>
        <c:crosses val="autoZero"/>
        <c:auto val="1"/>
        <c:lblAlgn val="ctr"/>
        <c:lblOffset val="100"/>
        <c:noMultiLvlLbl val="0"/>
      </c:catAx>
      <c:valAx>
        <c:axId val="15143731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539654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Seats in toss up or worse</c:v>
                </c:pt>
              </c:strCache>
            </c:strRef>
          </c:tx>
          <c:spPr>
            <a:solidFill>
              <a:srgbClr val="765B9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Sheet3!$A$2:$A$5</c:f>
              <c:strCache>
                <c:ptCount val="4"/>
                <c:pt idx="0">
                  <c:v>1994 (needed 42)</c:v>
                </c:pt>
                <c:pt idx="1">
                  <c:v>2006 (needed 17)</c:v>
                </c:pt>
                <c:pt idx="2">
                  <c:v>2010 (needed 40)</c:v>
                </c:pt>
                <c:pt idx="3">
                  <c:v>2018 (need 24) </c:v>
                </c:pt>
              </c:strCache>
            </c:strRef>
          </c:cat>
          <c:val>
            <c:numRef>
              <c:f>Sheet3!$B$2:$B$5</c:f>
              <c:numCache>
                <c:formatCode>General</c:formatCode>
                <c:ptCount val="4"/>
                <c:pt idx="0">
                  <c:v>63.0</c:v>
                </c:pt>
                <c:pt idx="1">
                  <c:v>43.0</c:v>
                </c:pt>
                <c:pt idx="2">
                  <c:v>78.0</c:v>
                </c:pt>
                <c:pt idx="3">
                  <c:v>29.0</c:v>
                </c:pt>
              </c:numCache>
            </c:numRef>
          </c:val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Seats won in toss up or worse</c:v>
                </c:pt>
              </c:strCache>
            </c:strRef>
          </c:tx>
          <c:spPr>
            <a:solidFill>
              <a:srgbClr val="DED7E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67791716601431E-17"/>
                  <c:y val="1.25382691483663E-6"/>
                </c:manualLayout>
              </c:layout>
              <c:tx>
                <c:rich>
                  <a:bodyPr/>
                  <a:lstStyle/>
                  <a:p>
                    <a:fld id="{879FCA19-C0BA-F444-B78A-C5DB389823AF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 (76%)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530504F-B85E-F847-9DF5-DA805573A03D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 (58%)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8.67791716601431E-17"/>
                  <c:y val="-0.00398090045460637"/>
                </c:manualLayout>
              </c:layout>
              <c:tx>
                <c:rich>
                  <a:bodyPr/>
                  <a:lstStyle/>
                  <a:p>
                    <a:fld id="{1F07AEE8-3C6E-D646-82FB-A9EA0D8CAF4E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 (78%)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?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Sheet3!$A$2:$A$5</c:f>
              <c:strCache>
                <c:ptCount val="4"/>
                <c:pt idx="0">
                  <c:v>1994 (needed 42)</c:v>
                </c:pt>
                <c:pt idx="1">
                  <c:v>2006 (needed 17)</c:v>
                </c:pt>
                <c:pt idx="2">
                  <c:v>2010 (needed 40)</c:v>
                </c:pt>
                <c:pt idx="3">
                  <c:v>2018 (need 24) </c:v>
                </c:pt>
              </c:strCache>
            </c:strRef>
          </c:cat>
          <c:val>
            <c:numRef>
              <c:f>Sheet3!$C$2:$C$5</c:f>
              <c:numCache>
                <c:formatCode>General</c:formatCode>
                <c:ptCount val="4"/>
                <c:pt idx="0">
                  <c:v>48.0</c:v>
                </c:pt>
                <c:pt idx="1">
                  <c:v>25.0</c:v>
                </c:pt>
                <c:pt idx="2">
                  <c:v>61.0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4248416"/>
        <c:axId val="1513385728"/>
      </c:barChart>
      <c:catAx>
        <c:axId val="15342484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3385728"/>
        <c:crosses val="autoZero"/>
        <c:auto val="1"/>
        <c:lblAlgn val="ctr"/>
        <c:lblOffset val="100"/>
        <c:noMultiLvlLbl val="0"/>
      </c:catAx>
      <c:valAx>
        <c:axId val="151338572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534248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15818820282003"/>
          <c:y val="0.0464825570755686"/>
          <c:w val="0.812937311023654"/>
          <c:h val="0.9070348858488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Independent vote</c:v>
                </c:pt>
              </c:strCache>
            </c:strRef>
          </c:tx>
          <c:spPr>
            <a:solidFill>
              <a:srgbClr val="D2818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89AA"/>
              </a:solidFill>
              <a:ln>
                <a:noFill/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6D663B8D-D8F2-954D-B248-7D8DBB0850E5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 points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40818D7B-20CD-A24F-AE8F-F0BF95EFB5A1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 points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211AE6A1-0AA5-C244-AC31-48F4381A2273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 points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Sheet4!$A$2:$A$4</c:f>
              <c:numCache>
                <c:formatCode>General</c:formatCode>
                <c:ptCount val="3"/>
                <c:pt idx="0">
                  <c:v>2006.0</c:v>
                </c:pt>
                <c:pt idx="1">
                  <c:v>2010.0</c:v>
                </c:pt>
                <c:pt idx="2">
                  <c:v>2014.0</c:v>
                </c:pt>
              </c:numCache>
            </c:numRef>
          </c:cat>
          <c:val>
            <c:numRef>
              <c:f>Sheet4!$B$2:$B$4</c:f>
              <c:numCache>
                <c:formatCode>General</c:formatCode>
                <c:ptCount val="3"/>
                <c:pt idx="0">
                  <c:v>18.0</c:v>
                </c:pt>
                <c:pt idx="1">
                  <c:v>19.0</c:v>
                </c:pt>
                <c:pt idx="2">
                  <c:v>12.0</c:v>
                </c:pt>
              </c:numCache>
            </c:numRef>
          </c:val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House results</c:v>
                </c:pt>
              </c:strCache>
            </c:strRef>
          </c:tx>
          <c:spPr>
            <a:solidFill>
              <a:srgbClr val="95373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D386D"/>
              </a:solidFill>
              <a:ln>
                <a:noFill/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D+ </a:t>
                    </a:r>
                    <a:fld id="{4DB793DF-D35A-A947-AF86-999A9218DF02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 seats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R+</a:t>
                    </a:r>
                    <a:r>
                      <a:rPr lang="en-US" baseline="0" dirty="0" smtClean="0"/>
                      <a:t> </a:t>
                    </a:r>
                    <a:fld id="{58DF5DEF-1471-1B41-9552-48D250B2F03C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 seats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R+ </a:t>
                    </a:r>
                    <a:fld id="{E026724D-7C49-1340-8C90-A125E966117F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 seats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Sheet4!$A$2:$A$4</c:f>
              <c:numCache>
                <c:formatCode>General</c:formatCode>
                <c:ptCount val="3"/>
                <c:pt idx="0">
                  <c:v>2006.0</c:v>
                </c:pt>
                <c:pt idx="1">
                  <c:v>2010.0</c:v>
                </c:pt>
                <c:pt idx="2">
                  <c:v>2014.0</c:v>
                </c:pt>
              </c:numCache>
            </c:numRef>
          </c:cat>
          <c:val>
            <c:numRef>
              <c:f>Sheet4!$C$2:$C$4</c:f>
              <c:numCache>
                <c:formatCode>General</c:formatCode>
                <c:ptCount val="3"/>
                <c:pt idx="0">
                  <c:v>30.0</c:v>
                </c:pt>
                <c:pt idx="1">
                  <c:v>63.0</c:v>
                </c:pt>
                <c:pt idx="2">
                  <c:v>13.0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56914432"/>
        <c:axId val="2020995760"/>
      </c:barChart>
      <c:catAx>
        <c:axId val="1956914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0995760"/>
        <c:crosses val="autoZero"/>
        <c:auto val="1"/>
        <c:lblAlgn val="ctr"/>
        <c:lblOffset val="100"/>
        <c:noMultiLvlLbl val="0"/>
      </c:catAx>
      <c:valAx>
        <c:axId val="20209957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56914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Sheet5!$B$1</c:f>
              <c:strCache>
                <c:ptCount val="1"/>
                <c:pt idx="0">
                  <c:v>Job approval</c:v>
                </c:pt>
              </c:strCache>
            </c:strRef>
          </c:tx>
          <c:spPr>
            <a:solidFill>
              <a:srgbClr val="953735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D386D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Sheet5!$A$2:$A$4</c:f>
              <c:strCache>
                <c:ptCount val="3"/>
                <c:pt idx="0">
                  <c:v>Oct. 2006 (Bush)</c:v>
                </c:pt>
                <c:pt idx="1">
                  <c:v>Oct. 2010 (Obama)</c:v>
                </c:pt>
                <c:pt idx="2">
                  <c:v>Jan. 2018 (Trump)</c:v>
                </c:pt>
              </c:strCache>
            </c:strRef>
          </c:cat>
          <c:val>
            <c:numRef>
              <c:f>Sheet5!$B$2:$B$4</c:f>
              <c:numCache>
                <c:formatCode>0%</c:formatCode>
                <c:ptCount val="3"/>
                <c:pt idx="0">
                  <c:v>0.37</c:v>
                </c:pt>
                <c:pt idx="1">
                  <c:v>0.45</c:v>
                </c:pt>
                <c:pt idx="2">
                  <c:v>0.38</c:v>
                </c:pt>
              </c:numCache>
            </c:numRef>
          </c:val>
        </c:ser>
        <c:ser>
          <c:idx val="1"/>
          <c:order val="1"/>
          <c:tx>
            <c:strRef>
              <c:f>Sheet5!$C$1</c:f>
              <c:strCache>
                <c:ptCount val="1"/>
                <c:pt idx="0">
                  <c:v>Independent job approval</c:v>
                </c:pt>
              </c:strCache>
            </c:strRef>
          </c:tx>
          <c:spPr>
            <a:solidFill>
              <a:srgbClr val="D28185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089AA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Sheet5!$A$2:$A$4</c:f>
              <c:strCache>
                <c:ptCount val="3"/>
                <c:pt idx="0">
                  <c:v>Oct. 2006 (Bush)</c:v>
                </c:pt>
                <c:pt idx="1">
                  <c:v>Oct. 2010 (Obama)</c:v>
                </c:pt>
                <c:pt idx="2">
                  <c:v>Jan. 2018 (Trump)</c:v>
                </c:pt>
              </c:strCache>
            </c:strRef>
          </c:cat>
          <c:val>
            <c:numRef>
              <c:f>Sheet5!$C$2:$C$4</c:f>
              <c:numCache>
                <c:formatCode>0%</c:formatCode>
                <c:ptCount val="3"/>
                <c:pt idx="0">
                  <c:v>0.28</c:v>
                </c:pt>
                <c:pt idx="1">
                  <c:v>0.41</c:v>
                </c:pt>
                <c:pt idx="2">
                  <c:v>0.33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031253568"/>
        <c:axId val="-2020059168"/>
      </c:barChart>
      <c:catAx>
        <c:axId val="-203125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20059168"/>
        <c:crosses val="autoZero"/>
        <c:auto val="1"/>
        <c:lblAlgn val="ctr"/>
        <c:lblOffset val="100"/>
        <c:noMultiLvlLbl val="0"/>
      </c:catAx>
      <c:valAx>
        <c:axId val="-202005916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-203125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4/14/18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4/14/18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F039B6-F2BA-9140-9FB6-4D67825346E3}" type="datetime1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4C50F9-D189-484D-931B-21A14C3ED375}" type="datetime1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739BEC-E300-4B4E-A972-7092DF246F1F}" type="datetime1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393A71-6A15-F142-A09C-C843EE30942C}" type="datetime1">
              <a:rPr lang="en-US" smtClean="0"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E1186F-4252-8F49-9D5E-42BC1B7FC6B2}" type="datetime1">
              <a:rPr lang="en-US" smtClean="0"/>
              <a:t>4/14/18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5CD7D4-12D9-8049-83CE-6B4953529153}" type="datetime1">
              <a:rPr lang="en-US" smtClean="0"/>
              <a:t>4/14/18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97B343-09D4-5F41-8782-982DC60F7EC7}" type="datetime1">
              <a:rPr lang="en-US" smtClean="0"/>
              <a:t>4/14/18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5349D8-0464-0149-AAC6-FAA80989B1EB}" type="datetime1">
              <a:rPr lang="en-US" smtClean="0"/>
              <a:t>4/14/18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4702AD-104D-8848-BE04-89F4CCECC998}" type="datetime1">
              <a:rPr lang="en-US" smtClean="0"/>
              <a:t>4/14/18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3B5146-B8B2-D74E-94A5-002DEEE7BDD1}" type="datetime1">
              <a:rPr lang="en-US" smtClean="0"/>
              <a:t>4/14/18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7"/>
          <p:cNvSpPr>
            <a:spLocks noGrp="1"/>
          </p:cNvSpPr>
          <p:nvPr>
            <p:ph type="ctrTitle"/>
          </p:nvPr>
        </p:nvSpPr>
        <p:spPr>
          <a:xfrm>
            <a:off x="404814" y="1122363"/>
            <a:ext cx="8167688" cy="1116012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Signs of a wave election</a:t>
            </a:r>
            <a:endParaRPr lang="en-US" alt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" name="Subtitle 8"/>
          <p:cNvSpPr>
            <a:spLocks noGrp="1"/>
          </p:cNvSpPr>
          <p:nvPr>
            <p:ph type="subTitle" idx="1"/>
          </p:nvPr>
        </p:nvSpPr>
        <p:spPr>
          <a:xfrm>
            <a:off x="396877" y="2259013"/>
            <a:ext cx="8143875" cy="1169987"/>
          </a:xfrm>
        </p:spPr>
        <p:txBody>
          <a:bodyPr/>
          <a:lstStyle/>
          <a:p>
            <a:pPr algn="l"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Georgia"/>
                <a:ea typeface="MS PGothic" panose="020B0600070205080204" pitchFamily="34" charset="-128"/>
                <a:cs typeface="Georgia"/>
              </a:rPr>
              <a:t>Using history as a guide to the 2018 midterms with The Cook Political Report</a:t>
            </a:r>
            <a:endParaRPr lang="en-US" sz="2000" dirty="0" smtClean="0">
              <a:latin typeface="Georgia"/>
              <a:ea typeface="MS PGothic" panose="020B0600070205080204" pitchFamily="34" charset="-128"/>
              <a:cs typeface="Georgia"/>
            </a:endParaRPr>
          </a:p>
          <a:p>
            <a:pPr algn="l">
              <a:buFont typeface="Arial" panose="020B0604020202020204" pitchFamily="34" charset="0"/>
              <a:buNone/>
              <a:defRPr/>
            </a:pPr>
            <a:endParaRPr lang="en-US" sz="2000" dirty="0"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748" y="4220996"/>
            <a:ext cx="36750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 smtClean="0">
                <a:latin typeface="Georgia"/>
                <a:ea typeface="MS PGothic" panose="020B0600070205080204" pitchFamily="34" charset="-128"/>
                <a:cs typeface="Georgia"/>
              </a:rPr>
              <a:t>April 17, 2018</a:t>
            </a: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>
              <a:defRPr/>
            </a:pPr>
            <a:r>
              <a:rPr lang="en-US" sz="1200" i="1" dirty="0" smtClean="0">
                <a:latin typeface="Georgia"/>
                <a:ea typeface="MS PGothic" panose="020B0600070205080204" pitchFamily="34" charset="-128"/>
                <a:cs typeface="Georgia"/>
              </a:rPr>
              <a:t>Madelaine Pisani</a:t>
            </a:r>
            <a:endParaRPr lang="en-US" sz="1200" i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 smtClean="0">
                <a:latin typeface="Georgia"/>
                <a:ea typeface="MS PGothic" panose="020B0600070205080204" pitchFamily="34" charset="-128"/>
                <a:cs typeface="Georgia"/>
              </a:rPr>
              <a:t>Director </a:t>
            </a: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i="1" dirty="0">
                <a:latin typeface="Georgia"/>
                <a:ea typeface="MS PGothic" panose="020B0600070205080204" pitchFamily="34" charset="-128"/>
                <a:cs typeface="Georgia"/>
              </a:rPr>
              <a:t>Alistair Taylor</a:t>
            </a:r>
          </a:p>
          <a:p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331" y="6206980"/>
            <a:ext cx="8490283" cy="5111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4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History tells us that the president's party will lose seats in midterm elections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7766158" y="311516"/>
            <a:ext cx="960520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WAVE ELECTIONS</a:t>
            </a:r>
            <a:endParaRPr lang="en-US" altLang="en-US" sz="600" b="1" dirty="0" smtClean="0">
              <a:solidFill>
                <a:schemeClr val="bg2">
                  <a:lumMod val="2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419100" y="1690219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Georgia"/>
                <a:cs typeface="Georgia"/>
              </a:rPr>
              <a:t>Presidential approval ratings vs. House seats lost, 1966-2014</a:t>
            </a:r>
            <a:endParaRPr lang="en-US" altLang="en-US" sz="1200" b="1" dirty="0">
              <a:latin typeface="Georgia"/>
              <a:cs typeface="Georgia"/>
            </a:endParaRPr>
          </a:p>
        </p:txBody>
      </p:sp>
      <p:pic>
        <p:nvPicPr>
          <p:cNvPr id="16" name="Picture 15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21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April </a:t>
            </a:r>
            <a:r>
              <a:rPr lang="en-US" sz="700" dirty="0" smtClean="0">
                <a:latin typeface="Georgia"/>
                <a:cs typeface="Georgia"/>
              </a:rPr>
              <a:t>17, 2018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Madelaine Pisani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Ally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Flinn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, David Wasserman, “Follow 2018 with us,” The Cook Political Report, April 10, 2018. 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6" b="-2784"/>
          <a:stretch/>
        </p:blipFill>
        <p:spPr>
          <a:xfrm>
            <a:off x="485546" y="2082223"/>
            <a:ext cx="6799173" cy="4153448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2366237" y="3639792"/>
            <a:ext cx="4888002" cy="1854412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92503" y="3120092"/>
            <a:ext cx="897257" cy="344468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6637" y="2629978"/>
            <a:ext cx="109728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2002 G.W. Bush</a:t>
            </a:r>
            <a:endParaRPr lang="en-US" sz="7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79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60906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Presidents 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with a sub-50% approval rating lose an average of 40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House seats 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in the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midterms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363804" y="311516"/>
            <a:ext cx="1362874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2018 MIDTERM ELECTIONS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9100" y="1548295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Presidential </a:t>
            </a:r>
            <a:r>
              <a:rPr lang="en-US" altLang="en-US" sz="1200" b="1" dirty="0" smtClean="0">
                <a:latin typeface="Georgia"/>
                <a:cs typeface="Georgia"/>
              </a:rPr>
              <a:t>job approval </a:t>
            </a:r>
            <a:r>
              <a:rPr lang="en-US" altLang="en-US" sz="1200" b="1" dirty="0">
                <a:latin typeface="Georgia"/>
                <a:cs typeface="Georgia"/>
              </a:rPr>
              <a:t>vs. </a:t>
            </a:r>
            <a:r>
              <a:rPr lang="en-US" altLang="en-US" sz="1200" b="1" dirty="0" smtClean="0">
                <a:latin typeface="Georgia"/>
                <a:cs typeface="Georgia"/>
              </a:rPr>
              <a:t>midterm results since </a:t>
            </a:r>
            <a:r>
              <a:rPr lang="en-US" altLang="en-US" sz="1200" b="1" dirty="0">
                <a:latin typeface="Georgia"/>
                <a:cs typeface="Georgia"/>
              </a:rPr>
              <a:t>1966</a:t>
            </a:r>
          </a:p>
        </p:txBody>
      </p:sp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27" name="Chart 6"/>
          <p:cNvGraphicFramePr>
            <a:graphicFrameLocks/>
          </p:cNvGraphicFramePr>
          <p:nvPr>
            <p:extLst/>
          </p:nvPr>
        </p:nvGraphicFramePr>
        <p:xfrm>
          <a:off x="508000" y="2007609"/>
          <a:ext cx="7721600" cy="2954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Chart 6"/>
          <p:cNvGraphicFramePr>
            <a:graphicFrameLocks/>
          </p:cNvGraphicFramePr>
          <p:nvPr>
            <p:extLst/>
          </p:nvPr>
        </p:nvGraphicFramePr>
        <p:xfrm>
          <a:off x="485547" y="3328253"/>
          <a:ext cx="7740640" cy="1413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9" name="Rectangle 28"/>
          <p:cNvSpPr/>
          <p:nvPr/>
        </p:nvSpPr>
        <p:spPr>
          <a:xfrm>
            <a:off x="1797488" y="5282232"/>
            <a:ext cx="2271771" cy="822960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37160" rIns="91440" bIns="137160" anchor="ctr" anchorCtr="0"/>
          <a:lstStyle/>
          <a:p>
            <a:pPr algn="ctr">
              <a:lnSpc>
                <a:spcPct val="110000"/>
              </a:lnSpc>
              <a:defRPr/>
            </a:pP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Trump Job Approval</a:t>
            </a:r>
          </a:p>
          <a:p>
            <a:pPr algn="ctr">
              <a:lnSpc>
                <a:spcPct val="110000"/>
              </a:lnSpc>
              <a:defRPr/>
            </a:pPr>
            <a:r>
              <a:rPr lang="en-US" dirty="0" smtClean="0">
                <a:solidFill>
                  <a:schemeClr val="accent2"/>
                </a:solidFill>
                <a:latin typeface="Georgia"/>
                <a:cs typeface="Georgia"/>
              </a:rPr>
              <a:t>42.4%</a:t>
            </a:r>
            <a:endParaRPr lang="en-US" dirty="0" smtClean="0">
              <a:solidFill>
                <a:schemeClr val="accent2"/>
              </a:solidFill>
              <a:latin typeface="Georgia"/>
              <a:cs typeface="Georgia"/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Georgia"/>
                <a:cs typeface="Georgia"/>
              </a:rPr>
              <a:t>RCP Average: </a:t>
            </a:r>
            <a:r>
              <a:rPr lang="en-US" sz="800" dirty="0" smtClean="0">
                <a:solidFill>
                  <a:schemeClr val="tx1"/>
                </a:solidFill>
                <a:latin typeface="Georgia"/>
                <a:cs typeface="Georgia"/>
              </a:rPr>
              <a:t>April 16, </a:t>
            </a:r>
            <a:r>
              <a:rPr lang="en-US" sz="800" dirty="0" smtClean="0">
                <a:solidFill>
                  <a:schemeClr val="tx1"/>
                </a:solidFill>
                <a:latin typeface="Georgia"/>
                <a:cs typeface="Georgia"/>
              </a:rPr>
              <a:t>2018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727286" y="5282232"/>
            <a:ext cx="2636040" cy="822960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37160" rIns="91440" bIns="137160" numCol="2" anchor="ctr" anchorCtr="0"/>
          <a:lstStyle/>
          <a:p>
            <a:pPr marL="171450" marR="0" lvl="0" indent="-17145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Georgia"/>
                <a:cs typeface="Georgia"/>
              </a:rPr>
              <a:t>Job Approval</a:t>
            </a:r>
          </a:p>
          <a:p>
            <a:pPr marL="171450" marR="0" lvl="0" indent="-17145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tx1"/>
                </a:solidFill>
                <a:latin typeface="Georgia"/>
                <a:cs typeface="Georgia"/>
              </a:rPr>
              <a:t>Over 60%</a:t>
            </a:r>
          </a:p>
          <a:p>
            <a:pPr marL="171450" marR="0" lvl="0" indent="-17145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tx1"/>
                </a:solidFill>
                <a:latin typeface="Georgia"/>
                <a:cs typeface="Georgia"/>
              </a:rPr>
              <a:t>50%-60%</a:t>
            </a:r>
          </a:p>
          <a:p>
            <a:pPr marL="171450" marR="0" lvl="0" indent="-17145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tx1"/>
                </a:solidFill>
                <a:latin typeface="Georgia"/>
                <a:cs typeface="Georgia"/>
              </a:rPr>
              <a:t>Under 50%</a:t>
            </a:r>
          </a:p>
          <a:p>
            <a:pPr marL="171450" marR="0" lvl="0" indent="-17145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Georgia"/>
                <a:cs typeface="Georgia"/>
              </a:rPr>
              <a:t>Average Change</a:t>
            </a:r>
          </a:p>
          <a:p>
            <a:pPr marL="171450" marR="0" lvl="0" indent="-17145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3">
                    <a:lumMod val="75000"/>
                  </a:schemeClr>
                </a:solidFill>
                <a:latin typeface="Georgia"/>
                <a:cs typeface="Georgia"/>
              </a:rPr>
              <a:t>+3 Seats</a:t>
            </a:r>
          </a:p>
          <a:p>
            <a:pPr marL="171450" marR="0" lvl="0" indent="-17145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rgbClr val="B84E54"/>
                </a:solidFill>
                <a:latin typeface="Georgia"/>
                <a:cs typeface="Georgia"/>
              </a:rPr>
              <a:t>-12 Seats</a:t>
            </a:r>
          </a:p>
          <a:p>
            <a:pPr marL="171450" marR="0" lvl="0" indent="-17145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rgbClr val="B84E54"/>
                </a:solidFill>
                <a:latin typeface="Georgia"/>
                <a:cs typeface="Georgia"/>
              </a:rPr>
              <a:t>-40 Seats</a:t>
            </a:r>
          </a:p>
        </p:txBody>
      </p:sp>
      <p:sp>
        <p:nvSpPr>
          <p:cNvPr id="32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Gallup, The Cook Political Report, National Journal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33" name="Text Placeholder 18"/>
          <p:cNvSpPr txBox="1">
            <a:spLocks/>
          </p:cNvSpPr>
          <p:nvPr/>
        </p:nvSpPr>
        <p:spPr bwMode="auto">
          <a:xfrm>
            <a:off x="404808" y="6422607"/>
            <a:ext cx="2709328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April 16, 2018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Adriana Morton, Madelaine Pisani</a:t>
            </a:r>
            <a:endParaRPr lang="en-US" sz="7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20970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In the last four House wave elections, roughly two-thirds of vulnerable incumbents from the president’s party still won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426679" y="1948369"/>
            <a:ext cx="262924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buNone/>
            </a:pPr>
            <a:r>
              <a:rPr lang="en-US" sz="1000" b="1" dirty="0">
                <a:solidFill>
                  <a:srgbClr val="D1C5B3"/>
                </a:solidFill>
                <a:latin typeface="Verdana"/>
                <a:cs typeface="Verdana"/>
              </a:rPr>
              <a:t>■</a:t>
            </a:r>
            <a:r>
              <a:rPr lang="en-US" sz="1000" b="1" dirty="0">
                <a:latin typeface="Verdana"/>
                <a:cs typeface="Verdana"/>
              </a:rPr>
              <a:t> </a:t>
            </a:r>
            <a:r>
              <a:rPr lang="en-US" sz="1000" dirty="0" smtClean="0">
                <a:latin typeface="Verdana"/>
                <a:cs typeface="Verdana"/>
              </a:rPr>
              <a:t>Open seats</a:t>
            </a:r>
            <a:r>
              <a:rPr lang="en-US" sz="1000" dirty="0" smtClean="0">
                <a:latin typeface="Verdana"/>
                <a:cs typeface="Verdana"/>
              </a:rPr>
              <a:t>   </a:t>
            </a:r>
            <a:r>
              <a:rPr lang="en-US" sz="1000" b="1" dirty="0">
                <a:solidFill>
                  <a:srgbClr val="917DA8"/>
                </a:solidFill>
                <a:latin typeface="Verdana"/>
                <a:cs typeface="Verdana"/>
              </a:rPr>
              <a:t>■</a:t>
            </a:r>
            <a:r>
              <a:rPr lang="en-US" sz="1000" b="1" dirty="0">
                <a:latin typeface="Verdana"/>
                <a:cs typeface="Verdana"/>
              </a:rPr>
              <a:t> </a:t>
            </a:r>
            <a:r>
              <a:rPr lang="en-US" sz="1000" dirty="0" smtClean="0">
                <a:latin typeface="Verdana"/>
                <a:cs typeface="Verdana"/>
              </a:rPr>
              <a:t>Incumbent running</a:t>
            </a:r>
            <a:endParaRPr lang="en-US" sz="1000" dirty="0">
              <a:latin typeface="Verdana"/>
              <a:cs typeface="Verdan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96143" y="2003518"/>
            <a:ext cx="952557" cy="549929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/>
          <a:lstStyle/>
          <a:p>
            <a:pPr>
              <a:lnSpc>
                <a:spcPct val="110000"/>
              </a:lnSpc>
              <a:defRPr/>
            </a:pPr>
            <a:r>
              <a:rPr lang="en-US" sz="1000" dirty="0" smtClean="0">
                <a:solidFill>
                  <a:schemeClr val="tx1"/>
                </a:solidFill>
                <a:latin typeface="Georgia"/>
                <a:cs typeface="Georgia"/>
              </a:rPr>
              <a:t>*1994, 2006, 2008, 2010</a:t>
            </a:r>
            <a:endParaRPr lang="en-US" sz="1000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7766158" y="311516"/>
            <a:ext cx="960520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WAVE ELECTIONS</a:t>
            </a:r>
            <a:endParaRPr lang="en-US" altLang="en-US" sz="600" b="1" dirty="0" smtClean="0">
              <a:solidFill>
                <a:schemeClr val="bg2">
                  <a:lumMod val="2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419100" y="1690219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Georgia"/>
                <a:cs typeface="Georgia"/>
              </a:rPr>
              <a:t>Incumbent party’s retention rates in the past four House wave elections*</a:t>
            </a:r>
            <a:endParaRPr lang="en-US" altLang="en-US" sz="1200" b="1" dirty="0">
              <a:latin typeface="Georgia"/>
              <a:cs typeface="Georgia"/>
            </a:endParaRPr>
          </a:p>
        </p:txBody>
      </p:sp>
      <p:pic>
        <p:nvPicPr>
          <p:cNvPr id="16" name="Picture 15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21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April </a:t>
            </a:r>
            <a:r>
              <a:rPr lang="en-US" sz="700" dirty="0" smtClean="0">
                <a:latin typeface="Georgia"/>
                <a:cs typeface="Georgia"/>
              </a:rPr>
              <a:t>16, 2018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Madelaine Pisani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Ally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Flinn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, David Wasserman, “Follow 2018 with us,” The Cook Political Report, April 10, 2018. 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1036096"/>
              </p:ext>
            </p:extLst>
          </p:nvPr>
        </p:nvGraphicFramePr>
        <p:xfrm>
          <a:off x="426679" y="2268363"/>
          <a:ext cx="6484213" cy="3589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Rectangle 22"/>
          <p:cNvSpPr/>
          <p:nvPr/>
        </p:nvSpPr>
        <p:spPr>
          <a:xfrm>
            <a:off x="5486400" y="4307841"/>
            <a:ext cx="3162301" cy="1889760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137160" bIns="91440"/>
          <a:lstStyle/>
          <a:p>
            <a:pPr>
              <a:lnSpc>
                <a:spcPct val="110000"/>
              </a:lnSpc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Georgia"/>
                <a:cs typeface="Georgia"/>
              </a:rPr>
              <a:t>Analysis</a:t>
            </a:r>
          </a:p>
          <a:p>
            <a:pPr marL="171450" indent="-171450">
              <a:lnSpc>
                <a:spcPct val="110000"/>
              </a:lnSpc>
              <a:buFont typeface="Arial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Georgia"/>
                <a:cs typeface="Georgia"/>
              </a:rPr>
              <a:t>Incumbents are hard to beat, even in wave elections</a:t>
            </a:r>
          </a:p>
          <a:p>
            <a:pPr marL="171450" indent="-171450">
              <a:lnSpc>
                <a:spcPct val="110000"/>
              </a:lnSpc>
              <a:buFont typeface="Arial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Georgia"/>
                <a:cs typeface="Georgia"/>
              </a:rPr>
              <a:t>In the last four House wave elections, 59% of incumbents from the president’s party in districts with a PVI favoring the other party by 0-5 points still won</a:t>
            </a:r>
          </a:p>
          <a:p>
            <a:pPr marL="171450" indent="-171450">
              <a:lnSpc>
                <a:spcPct val="110000"/>
              </a:lnSpc>
              <a:buFont typeface="Arial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Georgia"/>
                <a:cs typeface="Georgia"/>
              </a:rPr>
              <a:t>However, when those seats were open, the president’s party only held 6% of them</a:t>
            </a:r>
            <a:endParaRPr lang="en-US" sz="1100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6679" y="2167862"/>
            <a:ext cx="2651118" cy="373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/>
          <a:lstStyle/>
          <a:p>
            <a:pPr>
              <a:lnSpc>
                <a:spcPct val="110000"/>
              </a:lnSpc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Georgia"/>
              </a:rPr>
              <a:t>WHEN THE DISTRICT’S PVI FAVORS…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629636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In the last three midterm waves, the out party won an average of 71% of seats in the Toss Up or worse column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426679" y="1948369"/>
            <a:ext cx="437651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buNone/>
            </a:pPr>
            <a:r>
              <a:rPr lang="en-US" sz="1000" b="1" dirty="0">
                <a:solidFill>
                  <a:srgbClr val="765A93"/>
                </a:solidFill>
                <a:latin typeface="Verdana"/>
                <a:cs typeface="Verdana"/>
              </a:rPr>
              <a:t>■</a:t>
            </a:r>
            <a:r>
              <a:rPr lang="en-US" sz="1000" b="1" dirty="0">
                <a:latin typeface="Verdana"/>
                <a:cs typeface="Verdana"/>
              </a:rPr>
              <a:t> </a:t>
            </a:r>
            <a:r>
              <a:rPr lang="en-US" sz="1000" dirty="0" smtClean="0">
                <a:latin typeface="Verdana"/>
                <a:cs typeface="Verdana"/>
              </a:rPr>
              <a:t>Seats in Toss Up or worse</a:t>
            </a:r>
            <a:r>
              <a:rPr lang="en-US" sz="1000" dirty="0" smtClean="0">
                <a:latin typeface="Verdana"/>
                <a:cs typeface="Verdana"/>
              </a:rPr>
              <a:t>   </a:t>
            </a:r>
            <a:r>
              <a:rPr lang="en-US" sz="1000" b="1" dirty="0">
                <a:solidFill>
                  <a:srgbClr val="DED7E6"/>
                </a:solidFill>
                <a:latin typeface="Verdana"/>
                <a:cs typeface="Verdana"/>
              </a:rPr>
              <a:t>■</a:t>
            </a:r>
            <a:r>
              <a:rPr lang="en-US" sz="1000" b="1" dirty="0">
                <a:latin typeface="Verdana"/>
                <a:cs typeface="Verdana"/>
              </a:rPr>
              <a:t> </a:t>
            </a:r>
            <a:r>
              <a:rPr lang="en-US" sz="1000" dirty="0" smtClean="0">
                <a:latin typeface="Verdana"/>
                <a:cs typeface="Verdana"/>
              </a:rPr>
              <a:t>Seats </a:t>
            </a:r>
            <a:r>
              <a:rPr lang="en-US" sz="1000" b="1" dirty="0" smtClean="0">
                <a:latin typeface="Verdana"/>
                <a:cs typeface="Verdana"/>
              </a:rPr>
              <a:t>won </a:t>
            </a:r>
            <a:r>
              <a:rPr lang="en-US" sz="1000" dirty="0" smtClean="0">
                <a:latin typeface="Verdana"/>
                <a:cs typeface="Verdana"/>
              </a:rPr>
              <a:t>in Toss Up or worse</a:t>
            </a:r>
            <a:endParaRPr lang="en-US" sz="1000" dirty="0">
              <a:latin typeface="Verdana"/>
              <a:cs typeface="Verdan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69945" y="1768504"/>
            <a:ext cx="911917" cy="522934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/>
          <a:lstStyle/>
          <a:p>
            <a:pPr>
              <a:lnSpc>
                <a:spcPct val="110000"/>
              </a:lnSpc>
              <a:defRPr/>
            </a:pPr>
            <a:r>
              <a:rPr lang="en-US" sz="1000" dirty="0" smtClean="0">
                <a:solidFill>
                  <a:schemeClr val="tx1"/>
                </a:solidFill>
                <a:latin typeface="Georgia"/>
                <a:cs typeface="Georgia"/>
              </a:rPr>
              <a:t>*1994, 2006, 2010</a:t>
            </a:r>
            <a:endParaRPr lang="en-US" sz="1000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7766158" y="311516"/>
            <a:ext cx="960520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WAVE ELECTIONS</a:t>
            </a:r>
            <a:endParaRPr lang="en-US" altLang="en-US" sz="600" b="1" dirty="0" smtClean="0">
              <a:solidFill>
                <a:schemeClr val="bg2">
                  <a:lumMod val="2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419100" y="1690219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Georgia"/>
                <a:cs typeface="Georgia"/>
              </a:rPr>
              <a:t>How races in Toss Up or worse break in midterm wave elections</a:t>
            </a:r>
            <a:r>
              <a:rPr lang="en-US" altLang="en-US" sz="1200" b="1" dirty="0" smtClean="0">
                <a:latin typeface="Georgia"/>
                <a:cs typeface="Georgia"/>
              </a:rPr>
              <a:t>*</a:t>
            </a:r>
            <a:endParaRPr lang="en-US" altLang="en-US" sz="1200" b="1" dirty="0">
              <a:latin typeface="Georgia"/>
              <a:cs typeface="Georgia"/>
            </a:endParaRPr>
          </a:p>
        </p:txBody>
      </p:sp>
      <p:pic>
        <p:nvPicPr>
          <p:cNvPr id="16" name="Picture 15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21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April </a:t>
            </a:r>
            <a:r>
              <a:rPr lang="en-US" sz="700" dirty="0" smtClean="0">
                <a:latin typeface="Georgia"/>
                <a:cs typeface="Georgia"/>
              </a:rPr>
              <a:t>10, 2018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Madelaine Pisani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Ally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Flinn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, David Wasserman, “Follow 2018 with us,” The Cook Political Report, April 10, 2018. 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909733" y="3534576"/>
            <a:ext cx="2675467" cy="1545424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/>
          <a:lstStyle/>
          <a:p>
            <a:pPr>
              <a:lnSpc>
                <a:spcPct val="110000"/>
              </a:lnSpc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Georgia"/>
                <a:cs typeface="Georgia"/>
              </a:rPr>
              <a:t>Analysis</a:t>
            </a:r>
          </a:p>
          <a:p>
            <a:pPr marL="171450" indent="-171450">
              <a:lnSpc>
                <a:spcPct val="110000"/>
              </a:lnSpc>
              <a:buFont typeface="Arial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Georgia"/>
                <a:cs typeface="Georgia"/>
              </a:rPr>
              <a:t>Democrats need to flip 24 seats to take back the House </a:t>
            </a:r>
          </a:p>
          <a:p>
            <a:pPr marL="171450" indent="-171450">
              <a:lnSpc>
                <a:spcPct val="110000"/>
              </a:lnSpc>
              <a:buFont typeface="Arial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Georgia"/>
                <a:cs typeface="Georgia"/>
              </a:rPr>
              <a:t>As the ratings currently stand, Democrats would have to pick up over 82% of Republican-held seats in districts rated toss up or worse</a:t>
            </a:r>
            <a:endParaRPr lang="en-US" sz="1100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531006"/>
              </p:ext>
            </p:extLst>
          </p:nvPr>
        </p:nvGraphicFramePr>
        <p:xfrm>
          <a:off x="426679" y="2291438"/>
          <a:ext cx="5366049" cy="347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366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In the last three midterm waves, the party that won the House also decisively won the independent vote 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426679" y="1948369"/>
            <a:ext cx="5437707" cy="49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buNone/>
            </a:pPr>
            <a:r>
              <a:rPr lang="en-US" sz="1000" b="1" dirty="0">
                <a:solidFill>
                  <a:srgbClr val="953735"/>
                </a:solidFill>
                <a:latin typeface="Verdana"/>
                <a:cs typeface="Verdana"/>
              </a:rPr>
              <a:t>■</a:t>
            </a:r>
            <a:r>
              <a:rPr lang="en-US" sz="1000" b="1" dirty="0">
                <a:latin typeface="Verdana"/>
                <a:cs typeface="Verdana"/>
              </a:rPr>
              <a:t> </a:t>
            </a:r>
            <a:r>
              <a:rPr lang="en-US" sz="1000" dirty="0" smtClean="0">
                <a:latin typeface="Verdana"/>
                <a:cs typeface="Verdana"/>
              </a:rPr>
              <a:t>House results (R)</a:t>
            </a:r>
            <a:r>
              <a:rPr lang="en-US" sz="1000" dirty="0" smtClean="0">
                <a:latin typeface="Verdana"/>
                <a:cs typeface="Verdana"/>
              </a:rPr>
              <a:t>   </a:t>
            </a:r>
            <a:r>
              <a:rPr lang="en-US" sz="1000" b="1" dirty="0">
                <a:solidFill>
                  <a:srgbClr val="D28185"/>
                </a:solidFill>
                <a:latin typeface="Verdana"/>
                <a:cs typeface="Verdana"/>
              </a:rPr>
              <a:t>■</a:t>
            </a:r>
            <a:r>
              <a:rPr lang="en-US" sz="1000" b="1" dirty="0">
                <a:latin typeface="Verdana"/>
                <a:cs typeface="Verdana"/>
              </a:rPr>
              <a:t> </a:t>
            </a:r>
            <a:r>
              <a:rPr lang="en-US" sz="1000" dirty="0" smtClean="0">
                <a:latin typeface="Verdana"/>
                <a:cs typeface="Verdana"/>
              </a:rPr>
              <a:t>Independent vote differential in favor of Republicans     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D386D"/>
                </a:solidFill>
                <a:latin typeface="Verdana"/>
                <a:cs typeface="Verdana"/>
              </a:rPr>
              <a:t>■</a:t>
            </a:r>
            <a:r>
              <a:rPr lang="en-US" sz="1000" b="1" dirty="0" smtClean="0">
                <a:latin typeface="Verdana"/>
                <a:cs typeface="Verdana"/>
              </a:rPr>
              <a:t> </a:t>
            </a:r>
            <a:r>
              <a:rPr lang="en-US" sz="1000" dirty="0">
                <a:latin typeface="Verdana"/>
                <a:cs typeface="Verdana"/>
              </a:rPr>
              <a:t>House results </a:t>
            </a:r>
            <a:r>
              <a:rPr lang="en-US" sz="1000" dirty="0" smtClean="0">
                <a:latin typeface="Verdana"/>
                <a:cs typeface="Verdana"/>
              </a:rPr>
              <a:t>(D)   </a:t>
            </a:r>
            <a:r>
              <a:rPr lang="en-US" sz="1000" b="1" dirty="0">
                <a:solidFill>
                  <a:srgbClr val="7089AA"/>
                </a:solidFill>
                <a:latin typeface="Verdana"/>
                <a:cs typeface="Verdana"/>
              </a:rPr>
              <a:t>■</a:t>
            </a:r>
            <a:r>
              <a:rPr lang="en-US" sz="1000" b="1" dirty="0">
                <a:latin typeface="Verdana"/>
                <a:cs typeface="Verdana"/>
              </a:rPr>
              <a:t> </a:t>
            </a:r>
            <a:r>
              <a:rPr lang="en-US" sz="1000" dirty="0">
                <a:latin typeface="Verdana"/>
                <a:cs typeface="Verdana"/>
              </a:rPr>
              <a:t>Independent vote </a:t>
            </a:r>
            <a:r>
              <a:rPr lang="en-US" sz="1000" dirty="0" smtClean="0">
                <a:latin typeface="Verdana"/>
                <a:cs typeface="Verdana"/>
              </a:rPr>
              <a:t>differential in favor of Democrats</a:t>
            </a:r>
            <a:endParaRPr lang="en-US" sz="1000" dirty="0">
              <a:latin typeface="Verdana"/>
              <a:cs typeface="Verdana"/>
            </a:endParaRPr>
          </a:p>
        </p:txBody>
      </p: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7766158" y="311516"/>
            <a:ext cx="960520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WAVE ELECTIONS</a:t>
            </a:r>
            <a:endParaRPr lang="en-US" altLang="en-US" sz="600" b="1" dirty="0" smtClean="0">
              <a:solidFill>
                <a:schemeClr val="bg2">
                  <a:lumMod val="2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419100" y="1690219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Georgia"/>
                <a:cs typeface="Georgia"/>
              </a:rPr>
              <a:t>How races in Toss Up or worse break in midterm wave elections</a:t>
            </a:r>
            <a:endParaRPr lang="en-US" altLang="en-US" sz="1200" b="1" dirty="0">
              <a:latin typeface="Georgia"/>
              <a:cs typeface="Georgia"/>
            </a:endParaRPr>
          </a:p>
        </p:txBody>
      </p:sp>
      <p:pic>
        <p:nvPicPr>
          <p:cNvPr id="16" name="Picture 15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21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April </a:t>
            </a:r>
            <a:r>
              <a:rPr lang="en-US" sz="700" dirty="0" smtClean="0">
                <a:latin typeface="Georgia"/>
                <a:cs typeface="Georgia"/>
              </a:rPr>
              <a:t>10, 2018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Madelaine Pisani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Ally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Flinn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, David Wasserman, “Follow 2018 with us,” The Cook Political Report, April 10, 2018. 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4063026"/>
              </p:ext>
            </p:extLst>
          </p:nvPr>
        </p:nvGraphicFramePr>
        <p:xfrm>
          <a:off x="511398" y="2456734"/>
          <a:ext cx="5320441" cy="3551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Rectangle 18"/>
          <p:cNvSpPr/>
          <p:nvPr/>
        </p:nvSpPr>
        <p:spPr>
          <a:xfrm>
            <a:off x="6166288" y="2859463"/>
            <a:ext cx="2271771" cy="822960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37160" rIns="91440" bIns="137160" anchor="ctr" anchorCtr="0"/>
          <a:lstStyle/>
          <a:p>
            <a:pPr algn="ctr">
              <a:lnSpc>
                <a:spcPct val="110000"/>
              </a:lnSpc>
              <a:defRPr/>
            </a:pP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Trump job approval among independent voters</a:t>
            </a:r>
            <a:endParaRPr lang="en-US" sz="900" dirty="0" smtClean="0">
              <a:solidFill>
                <a:schemeClr val="tx1"/>
              </a:solidFill>
              <a:latin typeface="Georgia"/>
              <a:cs typeface="Georgia"/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dirty="0" smtClean="0">
                <a:solidFill>
                  <a:schemeClr val="accent2"/>
                </a:solidFill>
                <a:latin typeface="Georgia"/>
                <a:cs typeface="Georgia"/>
              </a:rPr>
              <a:t>33</a:t>
            </a:r>
            <a:r>
              <a:rPr lang="en-US" dirty="0" smtClean="0">
                <a:solidFill>
                  <a:schemeClr val="accent2"/>
                </a:solidFill>
                <a:latin typeface="Georgia"/>
                <a:cs typeface="Georgia"/>
              </a:rPr>
              <a:t>%</a:t>
            </a:r>
            <a:endParaRPr lang="en-US" dirty="0" smtClean="0">
              <a:solidFill>
                <a:schemeClr val="accent2"/>
              </a:solidFill>
              <a:latin typeface="Georgia"/>
              <a:cs typeface="Georgia"/>
            </a:endParaRPr>
          </a:p>
          <a:p>
            <a:pPr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Georgia"/>
                <a:cs typeface="Georgia"/>
              </a:rPr>
              <a:t>Gallup: April 15, </a:t>
            </a:r>
            <a:r>
              <a:rPr lang="en-US" sz="800" dirty="0" smtClean="0">
                <a:solidFill>
                  <a:schemeClr val="tx1"/>
                </a:solidFill>
                <a:latin typeface="Georgia"/>
                <a:cs typeface="Georgia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691636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Going into the last two wave elections Bush and Obama both had poor approval numbers among independents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426679" y="1948369"/>
            <a:ext cx="3655168" cy="49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buNone/>
            </a:pPr>
            <a:r>
              <a:rPr lang="en-US" sz="1000" b="1" dirty="0">
                <a:solidFill>
                  <a:srgbClr val="953735"/>
                </a:solidFill>
                <a:latin typeface="Verdana"/>
                <a:cs typeface="Verdana"/>
              </a:rPr>
              <a:t>■</a:t>
            </a:r>
            <a:r>
              <a:rPr lang="en-US" sz="1000" b="1" dirty="0">
                <a:latin typeface="Verdana"/>
                <a:cs typeface="Verdana"/>
              </a:rPr>
              <a:t> </a:t>
            </a:r>
            <a:r>
              <a:rPr lang="en-US" sz="1000" dirty="0" smtClean="0">
                <a:latin typeface="Verdana"/>
                <a:cs typeface="Verdana"/>
              </a:rPr>
              <a:t>Job approval (R)</a:t>
            </a:r>
            <a:r>
              <a:rPr lang="en-US" sz="1000" dirty="0" smtClean="0">
                <a:latin typeface="Verdana"/>
                <a:cs typeface="Verdana"/>
              </a:rPr>
              <a:t>   </a:t>
            </a:r>
            <a:r>
              <a:rPr lang="en-US" sz="1000" b="1" dirty="0">
                <a:solidFill>
                  <a:srgbClr val="D28185"/>
                </a:solidFill>
                <a:latin typeface="Verdana"/>
                <a:cs typeface="Verdana"/>
              </a:rPr>
              <a:t>■</a:t>
            </a:r>
            <a:r>
              <a:rPr lang="en-US" sz="1000" b="1" dirty="0">
                <a:latin typeface="Verdana"/>
                <a:cs typeface="Verdana"/>
              </a:rPr>
              <a:t> </a:t>
            </a:r>
            <a:r>
              <a:rPr lang="en-US" sz="1000" dirty="0" smtClean="0">
                <a:latin typeface="Verdana"/>
                <a:cs typeface="Verdana"/>
              </a:rPr>
              <a:t>Independent j</a:t>
            </a:r>
            <a:r>
              <a:rPr lang="en-US" sz="1000" dirty="0" smtClean="0">
                <a:latin typeface="Verdana"/>
                <a:cs typeface="Verdana"/>
              </a:rPr>
              <a:t>ob approval (R)</a:t>
            </a:r>
          </a:p>
          <a:p>
            <a:pPr>
              <a:buNone/>
            </a:pPr>
            <a:r>
              <a:rPr lang="en-US" sz="1000" b="1" dirty="0" smtClean="0">
                <a:solidFill>
                  <a:srgbClr val="0D386D"/>
                </a:solidFill>
                <a:latin typeface="Verdana"/>
                <a:cs typeface="Verdana"/>
              </a:rPr>
              <a:t>■</a:t>
            </a:r>
            <a:r>
              <a:rPr lang="en-US" sz="1000" b="1" dirty="0" smtClean="0">
                <a:latin typeface="Verdana"/>
                <a:cs typeface="Verdana"/>
              </a:rPr>
              <a:t> </a:t>
            </a:r>
            <a:r>
              <a:rPr lang="en-US" sz="1000" dirty="0" smtClean="0">
                <a:latin typeface="Verdana"/>
                <a:cs typeface="Verdana"/>
              </a:rPr>
              <a:t>Job approval (D)   </a:t>
            </a:r>
            <a:r>
              <a:rPr lang="en-US" sz="1000" b="1" dirty="0">
                <a:solidFill>
                  <a:srgbClr val="7089AA"/>
                </a:solidFill>
                <a:latin typeface="Verdana"/>
                <a:cs typeface="Verdana"/>
              </a:rPr>
              <a:t>■</a:t>
            </a:r>
            <a:r>
              <a:rPr lang="en-US" sz="1000" b="1" dirty="0">
                <a:latin typeface="Verdana"/>
                <a:cs typeface="Verdana"/>
              </a:rPr>
              <a:t> </a:t>
            </a:r>
            <a:r>
              <a:rPr lang="en-US" sz="1000" dirty="0">
                <a:latin typeface="Verdana"/>
                <a:cs typeface="Verdana"/>
              </a:rPr>
              <a:t>Independent </a:t>
            </a:r>
            <a:r>
              <a:rPr lang="en-US" sz="1000" dirty="0" smtClean="0">
                <a:latin typeface="Verdana"/>
                <a:cs typeface="Verdana"/>
              </a:rPr>
              <a:t>job approval (D)</a:t>
            </a:r>
            <a:endParaRPr lang="en-US" sz="1000" dirty="0">
              <a:latin typeface="Verdana"/>
              <a:cs typeface="Verdana"/>
            </a:endParaRPr>
          </a:p>
        </p:txBody>
      </p: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7766158" y="311516"/>
            <a:ext cx="960520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WAVE ELECTIONS</a:t>
            </a:r>
            <a:endParaRPr lang="en-US" altLang="en-US" sz="600" b="1" dirty="0" smtClean="0">
              <a:solidFill>
                <a:schemeClr val="bg2">
                  <a:lumMod val="25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419100" y="1690219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Georgia"/>
                <a:cs typeface="Georgia"/>
              </a:rPr>
              <a:t>Total job approval and independent job approval going into the last two wave elections*</a:t>
            </a:r>
            <a:endParaRPr lang="en-US" altLang="en-US" sz="1200" b="1" dirty="0">
              <a:latin typeface="Georgia"/>
              <a:cs typeface="Georgia"/>
            </a:endParaRPr>
          </a:p>
        </p:txBody>
      </p:sp>
      <p:pic>
        <p:nvPicPr>
          <p:cNvPr id="16" name="Picture 15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21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April </a:t>
            </a:r>
            <a:r>
              <a:rPr lang="en-US" sz="700" dirty="0" smtClean="0">
                <a:latin typeface="Georgia"/>
                <a:cs typeface="Georgia"/>
              </a:rPr>
              <a:t>10, 2018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Madelaine Pisani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Ally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Flinn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, David Wasserman, “Follow 2018 with us,” The Cook Political Report, April 10, 2018. 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5952155"/>
              </p:ext>
            </p:extLst>
          </p:nvPr>
        </p:nvGraphicFramePr>
        <p:xfrm>
          <a:off x="485547" y="2722302"/>
          <a:ext cx="5417413" cy="3383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ectangle 13"/>
          <p:cNvSpPr/>
          <p:nvPr/>
        </p:nvSpPr>
        <p:spPr>
          <a:xfrm>
            <a:off x="5706533" y="4684667"/>
            <a:ext cx="2738967" cy="1421492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/>
          <a:lstStyle/>
          <a:p>
            <a:pPr>
              <a:lnSpc>
                <a:spcPct val="110000"/>
              </a:lnSpc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Georgia"/>
                <a:cs typeface="Georgia"/>
              </a:rPr>
              <a:t>Analysis</a:t>
            </a:r>
          </a:p>
          <a:p>
            <a:pPr marL="171450" indent="-171450">
              <a:lnSpc>
                <a:spcPct val="110000"/>
              </a:lnSpc>
              <a:buFont typeface="Arial" charset="0"/>
              <a:buChar char="•"/>
              <a:defRPr/>
            </a:pPr>
            <a:r>
              <a:rPr lang="en-US" sz="1000" dirty="0" smtClean="0">
                <a:solidFill>
                  <a:schemeClr val="tx1"/>
                </a:solidFill>
                <a:latin typeface="Georgia"/>
                <a:cs typeface="Georgia"/>
              </a:rPr>
              <a:t>Currently Trump is polling poorly with independent voters, with a job approval rating of roughly 33%</a:t>
            </a:r>
          </a:p>
          <a:p>
            <a:pPr marL="171450" indent="-171450">
              <a:lnSpc>
                <a:spcPct val="110000"/>
              </a:lnSpc>
              <a:buFont typeface="Arial" charset="0"/>
              <a:buChar char="•"/>
              <a:defRPr/>
            </a:pPr>
            <a:r>
              <a:rPr lang="en-US" sz="1000" dirty="0" smtClean="0">
                <a:solidFill>
                  <a:schemeClr val="tx1"/>
                </a:solidFill>
                <a:latin typeface="Georgia"/>
                <a:cs typeface="Georgia"/>
              </a:rPr>
              <a:t>According to Gallup, his highest approval was 42% when he first took office and his lowest was 29% in early August</a:t>
            </a:r>
            <a:endParaRPr lang="en-US" sz="1000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810443" y="2361400"/>
            <a:ext cx="635057" cy="522934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/>
          <a:lstStyle/>
          <a:p>
            <a:pPr>
              <a:lnSpc>
                <a:spcPct val="110000"/>
              </a:lnSpc>
              <a:defRPr/>
            </a:pPr>
            <a:r>
              <a:rPr lang="en-US" sz="1000" smtClean="0">
                <a:solidFill>
                  <a:schemeClr val="tx1"/>
                </a:solidFill>
                <a:latin typeface="Georgia"/>
                <a:cs typeface="Georgia"/>
              </a:rPr>
              <a:t>*2006</a:t>
            </a:r>
            <a:r>
              <a:rPr lang="en-US" sz="1000" dirty="0" smtClean="0">
                <a:solidFill>
                  <a:schemeClr val="tx1"/>
                </a:solidFill>
                <a:latin typeface="Georgia"/>
                <a:cs typeface="Georgia"/>
              </a:rPr>
              <a:t>, 2010</a:t>
            </a:r>
            <a:endParaRPr lang="en-US" sz="1000" dirty="0">
              <a:solidFill>
                <a:schemeClr val="tx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528577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15644</TotalTime>
  <Words>741</Words>
  <Application>Microsoft Macintosh PowerPoint</Application>
  <PresentationFormat>On-screen Show (4:3)</PresentationFormat>
  <Paragraphs>104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</vt:lpstr>
      <vt:lpstr>Calibri Light</vt:lpstr>
      <vt:lpstr>Georgia</vt:lpstr>
      <vt:lpstr>MS PGothic</vt:lpstr>
      <vt:lpstr>ＭＳ Ｐゴシック</vt:lpstr>
      <vt:lpstr>Verdana</vt:lpstr>
      <vt:lpstr>Arial</vt:lpstr>
      <vt:lpstr>Office Theme</vt:lpstr>
      <vt:lpstr>Signs of a wave election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Microsoft Office User</cp:lastModifiedBy>
  <cp:revision>159</cp:revision>
  <cp:lastPrinted>2018-04-18T17:32:22Z</cp:lastPrinted>
  <dcterms:created xsi:type="dcterms:W3CDTF">2017-06-26T14:07:23Z</dcterms:created>
  <dcterms:modified xsi:type="dcterms:W3CDTF">2018-04-19T15:22:28Z</dcterms:modified>
</cp:coreProperties>
</file>