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30" autoAdjust="0"/>
    <p:restoredTop sz="94660"/>
  </p:normalViewPr>
  <p:slideViewPr>
    <p:cSldViewPr snapToGrid="0">
      <p:cViewPr varScale="1">
        <p:scale>
          <a:sx n="105" d="100"/>
          <a:sy n="105" d="100"/>
        </p:scale>
        <p:origin x="205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90AB3-2700-4F26-8669-AB08A744046E}" type="datetimeFigureOut">
              <a:rPr lang="en-US" smtClean="0"/>
              <a:t>3/12/2018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221D6D-A888-4F61-AD2E-FDB9361CDF90}" type="slidenum">
              <a:rPr lang="en-US" smtClean="0"/>
              <a:t>‹#›</a:t>
            </a:fld>
            <a:endParaRPr lang="en-US"/>
          </a:p>
        </p:txBody>
      </p:sp>
    </p:spTree>
    <p:extLst>
      <p:ext uri="{BB962C8B-B14F-4D97-AF65-F5344CB8AC3E}">
        <p14:creationId xmlns:p14="http://schemas.microsoft.com/office/powerpoint/2010/main" val="260537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221D6D-A888-4F61-AD2E-FDB9361CDF90}" type="slidenum">
              <a:rPr lang="en-US" smtClean="0"/>
              <a:t>1</a:t>
            </a:fld>
            <a:endParaRPr lang="en-US"/>
          </a:p>
        </p:txBody>
      </p:sp>
    </p:spTree>
    <p:extLst>
      <p:ext uri="{BB962C8B-B14F-4D97-AF65-F5344CB8AC3E}">
        <p14:creationId xmlns:p14="http://schemas.microsoft.com/office/powerpoint/2010/main" val="3602612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3A134E-0B31-45E0-A761-FE9FD1116F36}"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2610745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3A134E-0B31-45E0-A761-FE9FD1116F36}"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1463410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3A134E-0B31-45E0-A761-FE9FD1116F36}"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319110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3A134E-0B31-45E0-A761-FE9FD1116F36}"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2215919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3A134E-0B31-45E0-A761-FE9FD1116F36}"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52822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3A134E-0B31-45E0-A761-FE9FD1116F36}"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68034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3A134E-0B31-45E0-A761-FE9FD1116F36}" type="datetimeFigureOut">
              <a:rPr lang="en-US" smtClean="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140093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3A134E-0B31-45E0-A761-FE9FD1116F36}" type="datetimeFigureOut">
              <a:rPr lang="en-US" smtClean="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130425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A134E-0B31-45E0-A761-FE9FD1116F36}" type="datetimeFigureOut">
              <a:rPr lang="en-US" smtClean="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879530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3A134E-0B31-45E0-A761-FE9FD1116F36}"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157567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3A134E-0B31-45E0-A761-FE9FD1116F36}"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3B657-12F7-418F-8565-B852EBDBDFA7}" type="slidenum">
              <a:rPr lang="en-US" smtClean="0"/>
              <a:t>‹#›</a:t>
            </a:fld>
            <a:endParaRPr lang="en-US"/>
          </a:p>
        </p:txBody>
      </p:sp>
    </p:spTree>
    <p:extLst>
      <p:ext uri="{BB962C8B-B14F-4D97-AF65-F5344CB8AC3E}">
        <p14:creationId xmlns:p14="http://schemas.microsoft.com/office/powerpoint/2010/main" val="396572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A134E-0B31-45E0-A761-FE9FD1116F36}" type="datetimeFigureOut">
              <a:rPr lang="en-US" smtClean="0"/>
              <a:t>3/12/2018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3B657-12F7-418F-8565-B852EBDBDFA7}" type="slidenum">
              <a:rPr lang="en-US" smtClean="0"/>
              <a:t>‹#›</a:t>
            </a:fld>
            <a:endParaRPr lang="en-US"/>
          </a:p>
        </p:txBody>
      </p:sp>
      <p:cxnSp>
        <p:nvCxnSpPr>
          <p:cNvPr id="7" name="Straight Connector 6"/>
          <p:cNvCxnSpPr/>
          <p:nvPr userDrawn="1"/>
        </p:nvCxnSpPr>
        <p:spPr>
          <a:xfrm>
            <a:off x="485549" y="607373"/>
            <a:ext cx="8163153" cy="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userDrawn="1"/>
        </p:nvCxnSpPr>
        <p:spPr>
          <a:xfrm>
            <a:off x="485549" y="6410287"/>
            <a:ext cx="8163153"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28016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07" y="725274"/>
            <a:ext cx="8243891" cy="398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Health outlook: Congress in session, </a:t>
            </a:r>
            <a:r>
              <a:rPr lang="en-US" altLang="en-US" sz="2000" dirty="0" smtClean="0">
                <a:latin typeface="Georgia" charset="0"/>
                <a:ea typeface="ＭＳ Ｐゴシック" charset="-128"/>
                <a:cs typeface="MS PGothic" charset="-128"/>
              </a:rPr>
              <a:t>hearings to be held on the HHS FY19 budget and the 340B drug discount program</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z="800" smtClean="0">
                <a:latin typeface="Georgia" panose="02040502050405020303" pitchFamily="18" charset="0"/>
              </a:rPr>
              <a:t>1</a:t>
            </a:fld>
            <a:endParaRPr lang="en-US" sz="800">
              <a:latin typeface="Georgia" panose="02040502050405020303" pitchFamily="18" charset="0"/>
            </a:endParaRPr>
          </a:p>
        </p:txBody>
      </p:sp>
      <p:sp>
        <p:nvSpPr>
          <p:cNvPr id="5" name="TextBox 12"/>
          <p:cNvSpPr txBox="1">
            <a:spLocks noChangeArrowheads="1"/>
          </p:cNvSpPr>
          <p:nvPr/>
        </p:nvSpPr>
        <p:spPr bwMode="auto">
          <a:xfrm>
            <a:off x="7673752" y="417311"/>
            <a:ext cx="974947"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HEALTH OUTLOOK</a:t>
            </a:r>
            <a:endParaRPr lang="en-US" altLang="en-US" sz="600" b="1" dirty="0">
              <a:solidFill>
                <a:schemeClr val="bg2">
                  <a:lumMod val="25000"/>
                </a:schemeClr>
              </a:solidFill>
              <a:latin typeface="Verdana"/>
              <a:cs typeface="Verdana"/>
            </a:endParaRPr>
          </a:p>
        </p:txBody>
      </p:sp>
      <p:sp>
        <p:nvSpPr>
          <p:cNvPr id="13" name="Text Placeholder 18"/>
          <p:cNvSpPr txBox="1">
            <a:spLocks/>
          </p:cNvSpPr>
          <p:nvPr/>
        </p:nvSpPr>
        <p:spPr bwMode="auto">
          <a:xfrm>
            <a:off x="404808" y="6422609"/>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12, </a:t>
            </a:r>
            <a:r>
              <a:rPr lang="en-US" sz="700" dirty="0" smtClean="0">
                <a:latin typeface="Georgia"/>
                <a:cs typeface="Georgia"/>
              </a:rPr>
              <a:t>2018  </a:t>
            </a:r>
            <a:r>
              <a:rPr lang="en-US" sz="800" dirty="0">
                <a:solidFill>
                  <a:schemeClr val="tx1">
                    <a:lumMod val="65000"/>
                    <a:lumOff val="35000"/>
                  </a:schemeClr>
                </a:solidFill>
              </a:rPr>
              <a:t>| </a:t>
            </a:r>
            <a:r>
              <a:rPr lang="en-US" sz="800" dirty="0"/>
              <a:t> </a:t>
            </a:r>
            <a:r>
              <a:rPr lang="en-US" sz="700" dirty="0"/>
              <a:t>Maansi Vatsan</a:t>
            </a:r>
            <a:r>
              <a:rPr lang="en-US" sz="700" dirty="0">
                <a:latin typeface="Georgia"/>
                <a:cs typeface="Georgia"/>
              </a:rPr>
              <a:t> </a:t>
            </a:r>
          </a:p>
        </p:txBody>
      </p:sp>
      <p:sp>
        <p:nvSpPr>
          <p:cNvPr id="18" name="Rectangle 14"/>
          <p:cNvSpPr>
            <a:spLocks noChangeArrowheads="1"/>
          </p:cNvSpPr>
          <p:nvPr/>
        </p:nvSpPr>
        <p:spPr bwMode="auto">
          <a:xfrm>
            <a:off x="404807" y="1334749"/>
            <a:ext cx="8229600" cy="230832"/>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900" b="1" dirty="0" smtClean="0"/>
              <a:t>Health outlook</a:t>
            </a:r>
            <a:endParaRPr lang="en-US" altLang="en-US" sz="900" b="1" dirty="0"/>
          </a:p>
        </p:txBody>
      </p:sp>
      <p:pic>
        <p:nvPicPr>
          <p:cNvPr id="19" name="Picture 18"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3" name="Text Placeholder 18"/>
          <p:cNvSpPr txBox="1">
            <a:spLocks/>
          </p:cNvSpPr>
          <p:nvPr/>
        </p:nvSpPr>
        <p:spPr bwMode="auto">
          <a:xfrm>
            <a:off x="404809" y="6229350"/>
            <a:ext cx="8247721" cy="18246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a:t>
            </a:r>
            <a:r>
              <a:rPr lang="en-US" sz="700" dirty="0" smtClean="0">
                <a:solidFill>
                  <a:schemeClr val="tx1">
                    <a:lumMod val="50000"/>
                    <a:lumOff val="50000"/>
                  </a:schemeClr>
                </a:solidFill>
              </a:rPr>
              <a:t>“National Journal Daybook,” National Journal, March </a:t>
            </a:r>
            <a:r>
              <a:rPr lang="en-US" sz="700" dirty="0" smtClean="0">
                <a:solidFill>
                  <a:schemeClr val="tx1">
                    <a:lumMod val="50000"/>
                    <a:lumOff val="50000"/>
                  </a:schemeClr>
                </a:solidFill>
              </a:rPr>
              <a:t>12, </a:t>
            </a:r>
            <a:r>
              <a:rPr lang="en-US" sz="700" dirty="0" smtClean="0">
                <a:solidFill>
                  <a:schemeClr val="tx1">
                    <a:lumMod val="50000"/>
                    <a:lumOff val="50000"/>
                  </a:schemeClr>
                </a:solidFill>
              </a:rPr>
              <a:t>2018.</a:t>
            </a:r>
          </a:p>
        </p:txBody>
      </p:sp>
      <p:sp>
        <p:nvSpPr>
          <p:cNvPr id="26" name="TextBox 48"/>
          <p:cNvSpPr txBox="1">
            <a:spLocks noChangeArrowheads="1"/>
          </p:cNvSpPr>
          <p:nvPr/>
        </p:nvSpPr>
        <p:spPr bwMode="auto">
          <a:xfrm>
            <a:off x="2018580" y="6048926"/>
            <a:ext cx="663011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a:lnSpc>
                <a:spcPct val="100000"/>
              </a:lnSpc>
              <a:spcBef>
                <a:spcPct val="0"/>
              </a:spcBef>
              <a:buFontTx/>
              <a:buNone/>
            </a:pPr>
            <a:r>
              <a:rPr lang="en-US" altLang="en-US" sz="900" b="1" dirty="0">
                <a:solidFill>
                  <a:srgbClr val="595959"/>
                </a:solidFill>
              </a:rPr>
              <a:t>*</a:t>
            </a:r>
            <a:r>
              <a:rPr lang="en-US" altLang="en-US" sz="900" b="1" i="1" dirty="0">
                <a:solidFill>
                  <a:srgbClr val="595959"/>
                </a:solidFill>
              </a:rPr>
              <a:t>This schedule was updated on </a:t>
            </a:r>
            <a:r>
              <a:rPr lang="en-US" altLang="en-US" sz="900" b="1" i="1" dirty="0" smtClean="0">
                <a:solidFill>
                  <a:srgbClr val="595959"/>
                </a:solidFill>
              </a:rPr>
              <a:t>Monday, March </a:t>
            </a:r>
            <a:r>
              <a:rPr lang="en-US" altLang="en-US" sz="900" b="1" i="1" dirty="0" smtClean="0">
                <a:solidFill>
                  <a:srgbClr val="595959"/>
                </a:solidFill>
              </a:rPr>
              <a:t>12, </a:t>
            </a:r>
            <a:r>
              <a:rPr lang="en-US" altLang="en-US" sz="900" b="1" i="1" dirty="0" smtClean="0">
                <a:solidFill>
                  <a:srgbClr val="595959"/>
                </a:solidFill>
              </a:rPr>
              <a:t>2018. </a:t>
            </a:r>
            <a:r>
              <a:rPr lang="en-US" altLang="en-US" sz="900" b="1" i="1" dirty="0">
                <a:solidFill>
                  <a:srgbClr val="595959"/>
                </a:solidFill>
              </a:rPr>
              <a:t>It is not exhaustive and is subject to </a:t>
            </a:r>
            <a:r>
              <a:rPr lang="en-US" altLang="en-US" sz="900" b="1" i="1" dirty="0" smtClean="0">
                <a:solidFill>
                  <a:srgbClr val="595959"/>
                </a:solidFill>
              </a:rPr>
              <a:t>change</a:t>
            </a:r>
          </a:p>
        </p:txBody>
      </p:sp>
      <p:grpSp>
        <p:nvGrpSpPr>
          <p:cNvPr id="27" name="Group 49"/>
          <p:cNvGrpSpPr>
            <a:grpSpLocks/>
          </p:cNvGrpSpPr>
          <p:nvPr/>
        </p:nvGrpSpPr>
        <p:grpSpPr bwMode="auto">
          <a:xfrm>
            <a:off x="509610" y="1617284"/>
            <a:ext cx="403226" cy="421218"/>
            <a:chOff x="607270" y="3760785"/>
            <a:chExt cx="402082" cy="539657"/>
          </a:xfrm>
        </p:grpSpPr>
        <p:sp>
          <p:nvSpPr>
            <p:cNvPr id="28" name="Rectangle 27"/>
            <p:cNvSpPr/>
            <p:nvPr/>
          </p:nvSpPr>
          <p:spPr bwMode="auto">
            <a:xfrm>
              <a:off x="607270" y="3956041"/>
              <a:ext cx="402081" cy="3132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eorgia" panose="02040502050405020303" pitchFamily="18" charset="0"/>
              </a:endParaRPr>
            </a:p>
          </p:txBody>
        </p:sp>
        <p:sp>
          <p:nvSpPr>
            <p:cNvPr id="29" name="Rectangle 28"/>
            <p:cNvSpPr/>
            <p:nvPr/>
          </p:nvSpPr>
          <p:spPr bwMode="auto">
            <a:xfrm>
              <a:off x="607271" y="3760785"/>
              <a:ext cx="402081" cy="195252"/>
            </a:xfrm>
            <a:prstGeom prst="rect">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smtClean="0">
                  <a:latin typeface="Georgia" panose="02040502050405020303" pitchFamily="18" charset="0"/>
                </a:rPr>
                <a:t>Mar</a:t>
              </a:r>
            </a:p>
          </p:txBody>
        </p:sp>
        <p:sp>
          <p:nvSpPr>
            <p:cNvPr id="30" name="TextBox 3"/>
            <p:cNvSpPr txBox="1">
              <a:spLocks noChangeArrowheads="1"/>
            </p:cNvSpPr>
            <p:nvPr/>
          </p:nvSpPr>
          <p:spPr bwMode="auto">
            <a:xfrm>
              <a:off x="607271" y="3945556"/>
              <a:ext cx="402080" cy="354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a:lnSpc>
                  <a:spcPct val="100000"/>
                </a:lnSpc>
                <a:spcBef>
                  <a:spcPct val="0"/>
                </a:spcBef>
                <a:buFontTx/>
                <a:buNone/>
              </a:pPr>
              <a:r>
                <a:rPr lang="en-US" altLang="en-US" sz="1200" b="1" dirty="0" smtClean="0"/>
                <a:t>12</a:t>
              </a:r>
              <a:endParaRPr lang="en-US" altLang="en-US" sz="1200" b="1" dirty="0"/>
            </a:p>
          </p:txBody>
        </p:sp>
      </p:grpSp>
      <p:sp>
        <p:nvSpPr>
          <p:cNvPr id="36" name="Rectangle 3"/>
          <p:cNvSpPr>
            <a:spLocks noChangeArrowheads="1"/>
          </p:cNvSpPr>
          <p:nvPr/>
        </p:nvSpPr>
        <p:spPr bwMode="auto">
          <a:xfrm>
            <a:off x="1032793" y="1549141"/>
            <a:ext cx="761590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lnSpc>
                <a:spcPct val="90000"/>
              </a:lnSpc>
              <a:spcBef>
                <a:spcPts val="1000"/>
              </a:spcBef>
              <a:buFont typeface="Arial" charset="0"/>
              <a:buChar char="•"/>
              <a:defRPr sz="2800">
                <a:solidFill>
                  <a:schemeClr val="tx1"/>
                </a:solidFill>
                <a:latin typeface="Georgia" charset="0"/>
                <a:ea typeface="MS PGothic" charset="-128"/>
              </a:defRPr>
            </a:lvl1pPr>
            <a:lvl2pPr marL="37931725" indent="-37474525">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defRPr/>
            </a:pPr>
            <a:r>
              <a:rPr lang="en-US" altLang="en-US" sz="900" b="1" dirty="0" smtClean="0">
                <a:latin typeface="Georgia" panose="02040502050405020303" pitchFamily="18" charset="0"/>
              </a:rPr>
              <a:t>On Monday, </a:t>
            </a:r>
            <a:r>
              <a:rPr lang="en-US" altLang="en-US" sz="900" dirty="0" smtClean="0">
                <a:latin typeface="Georgia" panose="02040502050405020303" pitchFamily="18" charset="0"/>
              </a:rPr>
              <a:t>the </a:t>
            </a:r>
            <a:r>
              <a:rPr lang="en-US" altLang="en-US" sz="900" dirty="0" smtClean="0">
                <a:latin typeface="Georgia" panose="02040502050405020303" pitchFamily="18" charset="0"/>
              </a:rPr>
              <a:t>House VA Committee, Health Subcommittee will hold a field hearing on “VA Healthcare: Maximizing Resources in Puerto Rico”</a:t>
            </a:r>
          </a:p>
          <a:p>
            <a:pPr>
              <a:lnSpc>
                <a:spcPct val="100000"/>
              </a:lnSpc>
              <a:spcBef>
                <a:spcPct val="0"/>
              </a:spcBef>
              <a:defRPr/>
            </a:pPr>
            <a:r>
              <a:rPr lang="en-US" altLang="en-US" sz="900" dirty="0" smtClean="0">
                <a:latin typeface="Georgia" panose="02040502050405020303" pitchFamily="18" charset="0"/>
              </a:rPr>
              <a:t>The Kaiser Family Foundation will hold a briefing on “The U.S. and Global Health Security at a Time of Transition”</a:t>
            </a:r>
          </a:p>
          <a:p>
            <a:pPr>
              <a:lnSpc>
                <a:spcPct val="100000"/>
              </a:lnSpc>
              <a:spcBef>
                <a:spcPct val="0"/>
              </a:spcBef>
              <a:defRPr/>
            </a:pPr>
            <a:r>
              <a:rPr lang="en-US" altLang="en-US" sz="900" dirty="0" smtClean="0">
                <a:latin typeface="Georgia" panose="02040502050405020303" pitchFamily="18" charset="0"/>
              </a:rPr>
              <a:t>The </a:t>
            </a:r>
            <a:r>
              <a:rPr lang="en-US" altLang="en-US" sz="900" dirty="0" smtClean="0">
                <a:latin typeface="Georgia" panose="02040502050405020303" pitchFamily="18" charset="0"/>
              </a:rPr>
              <a:t>National Medical Association will hold its 19</a:t>
            </a:r>
            <a:r>
              <a:rPr lang="en-US" altLang="en-US" sz="900" baseline="30000" dirty="0" smtClean="0">
                <a:latin typeface="Georgia" panose="02040502050405020303" pitchFamily="18" charset="0"/>
              </a:rPr>
              <a:t>th</a:t>
            </a:r>
            <a:r>
              <a:rPr lang="en-US" altLang="en-US" sz="900" dirty="0" smtClean="0">
                <a:latin typeface="Georgia" panose="02040502050405020303" pitchFamily="18" charset="0"/>
              </a:rPr>
              <a:t> National Colloquium on African American Health with the theme “The Urgency of Now: Creating a Culture of Health Equity”</a:t>
            </a:r>
          </a:p>
          <a:p>
            <a:pPr>
              <a:lnSpc>
                <a:spcPct val="100000"/>
              </a:lnSpc>
              <a:spcBef>
                <a:spcPct val="0"/>
              </a:spcBef>
              <a:defRPr/>
            </a:pPr>
            <a:r>
              <a:rPr lang="en-US" altLang="en-US" sz="900" dirty="0" smtClean="0">
                <a:latin typeface="Georgia" panose="02040502050405020303" pitchFamily="18" charset="0"/>
              </a:rPr>
              <a:t>The National Academy of Sciences (NAS) will hold a workshop on “Integrating Infectious Disease Considerations with Response to the Opioid Epidemic”</a:t>
            </a:r>
          </a:p>
          <a:p>
            <a:pPr>
              <a:lnSpc>
                <a:spcPct val="100000"/>
              </a:lnSpc>
              <a:spcBef>
                <a:spcPct val="0"/>
              </a:spcBef>
              <a:defRPr/>
            </a:pPr>
            <a:r>
              <a:rPr lang="en-US" altLang="en-US" sz="900" dirty="0" smtClean="0">
                <a:latin typeface="Georgia" panose="02040502050405020303" pitchFamily="18" charset="0"/>
              </a:rPr>
              <a:t>The Bipartisan Policy Center will hold a discussion on “Leading with Nutrition: Leveraging SNAP for Better Health”</a:t>
            </a:r>
          </a:p>
        </p:txBody>
      </p:sp>
      <p:grpSp>
        <p:nvGrpSpPr>
          <p:cNvPr id="39" name="Group 49"/>
          <p:cNvGrpSpPr>
            <a:grpSpLocks/>
          </p:cNvGrpSpPr>
          <p:nvPr/>
        </p:nvGrpSpPr>
        <p:grpSpPr bwMode="auto">
          <a:xfrm>
            <a:off x="509611" y="2796252"/>
            <a:ext cx="403225" cy="421215"/>
            <a:chOff x="607270" y="3760788"/>
            <a:chExt cx="402081" cy="539655"/>
          </a:xfrm>
        </p:grpSpPr>
        <p:sp>
          <p:nvSpPr>
            <p:cNvPr id="40" name="Rectangle 39"/>
            <p:cNvSpPr/>
            <p:nvPr/>
          </p:nvSpPr>
          <p:spPr bwMode="auto">
            <a:xfrm>
              <a:off x="607270" y="3956041"/>
              <a:ext cx="402081" cy="3132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eorgia" panose="02040502050405020303" pitchFamily="18" charset="0"/>
              </a:endParaRPr>
            </a:p>
          </p:txBody>
        </p:sp>
        <p:sp>
          <p:nvSpPr>
            <p:cNvPr id="42" name="Rectangle 41"/>
            <p:cNvSpPr/>
            <p:nvPr/>
          </p:nvSpPr>
          <p:spPr bwMode="auto">
            <a:xfrm>
              <a:off x="607270" y="3760788"/>
              <a:ext cx="402081" cy="195253"/>
            </a:xfrm>
            <a:prstGeom prst="rect">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smtClean="0">
                  <a:latin typeface="Georgia" panose="02040502050405020303" pitchFamily="18" charset="0"/>
                </a:rPr>
                <a:t>Mar</a:t>
              </a:r>
              <a:endParaRPr lang="en-US" sz="900" dirty="0">
                <a:latin typeface="Georgia" panose="02040502050405020303" pitchFamily="18" charset="0"/>
              </a:endParaRPr>
            </a:p>
          </p:txBody>
        </p:sp>
        <p:sp>
          <p:nvSpPr>
            <p:cNvPr id="44" name="TextBox 3"/>
            <p:cNvSpPr txBox="1">
              <a:spLocks noChangeArrowheads="1"/>
            </p:cNvSpPr>
            <p:nvPr/>
          </p:nvSpPr>
          <p:spPr bwMode="auto">
            <a:xfrm>
              <a:off x="607271" y="3945556"/>
              <a:ext cx="402080" cy="35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a:lnSpc>
                  <a:spcPct val="100000"/>
                </a:lnSpc>
                <a:spcBef>
                  <a:spcPct val="0"/>
                </a:spcBef>
                <a:buFontTx/>
                <a:buNone/>
              </a:pPr>
              <a:r>
                <a:rPr lang="en-US" altLang="en-US" sz="1200" b="1" dirty="0" smtClean="0"/>
                <a:t>13</a:t>
              </a:r>
              <a:endParaRPr lang="en-US" altLang="en-US" sz="1200" b="1" dirty="0"/>
            </a:p>
          </p:txBody>
        </p:sp>
      </p:grpSp>
      <p:sp>
        <p:nvSpPr>
          <p:cNvPr id="49" name="Rectangle 3"/>
          <p:cNvSpPr>
            <a:spLocks noChangeArrowheads="1"/>
          </p:cNvSpPr>
          <p:nvPr/>
        </p:nvSpPr>
        <p:spPr bwMode="auto">
          <a:xfrm>
            <a:off x="1032793" y="2761920"/>
            <a:ext cx="76159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lnSpc>
                <a:spcPct val="90000"/>
              </a:lnSpc>
              <a:spcBef>
                <a:spcPts val="1000"/>
              </a:spcBef>
              <a:buFont typeface="Arial" charset="0"/>
              <a:buChar char="•"/>
              <a:defRPr sz="2800">
                <a:solidFill>
                  <a:schemeClr val="tx1"/>
                </a:solidFill>
                <a:latin typeface="Georgia" charset="0"/>
                <a:ea typeface="MS PGothic" charset="-128"/>
              </a:defRPr>
            </a:lvl1pPr>
            <a:lvl2pPr marL="37931725" indent="-37474525">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defRPr/>
            </a:pPr>
            <a:r>
              <a:rPr lang="en-US" altLang="en-US" sz="900" b="1" dirty="0" smtClean="0">
                <a:latin typeface="Georgia" panose="02040502050405020303" pitchFamily="18" charset="0"/>
              </a:rPr>
              <a:t>On Tuesday,</a:t>
            </a:r>
            <a:r>
              <a:rPr lang="en-US" altLang="en-US" sz="900" dirty="0" smtClean="0">
                <a:latin typeface="Georgia" panose="02040502050405020303" pitchFamily="18" charset="0"/>
              </a:rPr>
              <a:t> </a:t>
            </a:r>
            <a:r>
              <a:rPr lang="en-US" altLang="en-US" sz="900" dirty="0" smtClean="0">
                <a:latin typeface="Georgia" panose="02040502050405020303" pitchFamily="18" charset="0"/>
              </a:rPr>
              <a:t>NAS will hold a workshop on “Healt</a:t>
            </a:r>
            <a:r>
              <a:rPr lang="en-US" altLang="en-US" sz="900" dirty="0" smtClean="0">
                <a:latin typeface="Georgia" panose="02040502050405020303" pitchFamily="18" charset="0"/>
              </a:rPr>
              <a:t>h Literacy and Older Adults: Reshaping the Landscape”</a:t>
            </a:r>
          </a:p>
          <a:p>
            <a:pPr>
              <a:lnSpc>
                <a:spcPct val="100000"/>
              </a:lnSpc>
              <a:spcBef>
                <a:spcPct val="0"/>
              </a:spcBef>
              <a:defRPr/>
            </a:pPr>
            <a:r>
              <a:rPr lang="en-US" altLang="en-US" sz="900" dirty="0" smtClean="0">
                <a:latin typeface="Georgia" panose="02040502050405020303" pitchFamily="18" charset="0"/>
              </a:rPr>
              <a:t>The Alliance of Community Health Plans will hold a briefing on “The Value of Medicare Advantage”</a:t>
            </a:r>
          </a:p>
          <a:p>
            <a:pPr>
              <a:lnSpc>
                <a:spcPct val="100000"/>
              </a:lnSpc>
              <a:spcBef>
                <a:spcPct val="0"/>
              </a:spcBef>
              <a:defRPr/>
            </a:pPr>
            <a:r>
              <a:rPr lang="en-US" altLang="en-US" sz="900" dirty="0" smtClean="0">
                <a:latin typeface="Georgia" panose="02040502050405020303" pitchFamily="18" charset="0"/>
              </a:rPr>
              <a:t>The American Enterprise Institute for Public Policy Research will hold a discussion of a new report by the Congressional Joint Economic Committee’s Social Capital Project on “The Numbers Behind the Opioid Crisis”</a:t>
            </a:r>
            <a:endParaRPr lang="en-US" altLang="en-US" sz="900" dirty="0" smtClean="0">
              <a:latin typeface="Georgia" panose="02040502050405020303" pitchFamily="18" charset="0"/>
            </a:endParaRPr>
          </a:p>
        </p:txBody>
      </p:sp>
      <p:grpSp>
        <p:nvGrpSpPr>
          <p:cNvPr id="50" name="Group 49"/>
          <p:cNvGrpSpPr>
            <a:grpSpLocks/>
          </p:cNvGrpSpPr>
          <p:nvPr/>
        </p:nvGrpSpPr>
        <p:grpSpPr bwMode="auto">
          <a:xfrm>
            <a:off x="509610" y="3482232"/>
            <a:ext cx="403225" cy="420687"/>
            <a:chOff x="607270" y="3760788"/>
            <a:chExt cx="402081" cy="538978"/>
          </a:xfrm>
        </p:grpSpPr>
        <p:sp>
          <p:nvSpPr>
            <p:cNvPr id="51" name="Rectangle 50"/>
            <p:cNvSpPr/>
            <p:nvPr/>
          </p:nvSpPr>
          <p:spPr bwMode="auto">
            <a:xfrm>
              <a:off x="607270" y="3956041"/>
              <a:ext cx="402081" cy="3132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eorgia" panose="02040502050405020303" pitchFamily="18" charset="0"/>
              </a:endParaRPr>
            </a:p>
          </p:txBody>
        </p:sp>
        <p:sp>
          <p:nvSpPr>
            <p:cNvPr id="52" name="Rectangle 51"/>
            <p:cNvSpPr/>
            <p:nvPr/>
          </p:nvSpPr>
          <p:spPr bwMode="auto">
            <a:xfrm>
              <a:off x="607270" y="3760788"/>
              <a:ext cx="402081" cy="195253"/>
            </a:xfrm>
            <a:prstGeom prst="rect">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smtClean="0">
                  <a:latin typeface="Georgia" panose="02040502050405020303" pitchFamily="18" charset="0"/>
                </a:rPr>
                <a:t>Mar</a:t>
              </a:r>
              <a:endParaRPr lang="en-US" sz="900" dirty="0">
                <a:latin typeface="Georgia" panose="02040502050405020303" pitchFamily="18" charset="0"/>
              </a:endParaRPr>
            </a:p>
          </p:txBody>
        </p:sp>
        <p:sp>
          <p:nvSpPr>
            <p:cNvPr id="53" name="TextBox 3"/>
            <p:cNvSpPr txBox="1">
              <a:spLocks noChangeArrowheads="1"/>
            </p:cNvSpPr>
            <p:nvPr/>
          </p:nvSpPr>
          <p:spPr bwMode="auto">
            <a:xfrm>
              <a:off x="607271" y="3945556"/>
              <a:ext cx="402080" cy="35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a:lnSpc>
                  <a:spcPct val="100000"/>
                </a:lnSpc>
                <a:spcBef>
                  <a:spcPct val="0"/>
                </a:spcBef>
                <a:buFontTx/>
                <a:buNone/>
              </a:pPr>
              <a:r>
                <a:rPr lang="en-US" altLang="en-US" sz="1200" b="1" dirty="0" smtClean="0"/>
                <a:t>14</a:t>
              </a:r>
              <a:endParaRPr lang="en-US" altLang="en-US" sz="1200" b="1" dirty="0"/>
            </a:p>
          </p:txBody>
        </p:sp>
      </p:grpSp>
      <p:sp>
        <p:nvSpPr>
          <p:cNvPr id="58" name="Rectangle 3"/>
          <p:cNvSpPr>
            <a:spLocks noChangeArrowheads="1"/>
          </p:cNvSpPr>
          <p:nvPr/>
        </p:nvSpPr>
        <p:spPr bwMode="auto">
          <a:xfrm>
            <a:off x="1032792" y="3415807"/>
            <a:ext cx="7615906"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lnSpc>
                <a:spcPct val="90000"/>
              </a:lnSpc>
              <a:spcBef>
                <a:spcPts val="1000"/>
              </a:spcBef>
              <a:buFont typeface="Arial" charset="0"/>
              <a:buChar char="•"/>
              <a:defRPr sz="2800">
                <a:solidFill>
                  <a:schemeClr val="tx1"/>
                </a:solidFill>
                <a:latin typeface="Georgia" charset="0"/>
                <a:ea typeface="MS PGothic" charset="-128"/>
              </a:defRPr>
            </a:lvl1pPr>
            <a:lvl2pPr marL="37931725" indent="-37474525">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defRPr/>
            </a:pPr>
            <a:r>
              <a:rPr lang="en-US" altLang="en-US" sz="900" b="1" dirty="0" smtClean="0">
                <a:latin typeface="Georgia" panose="02040502050405020303" pitchFamily="18" charset="0"/>
              </a:rPr>
              <a:t>On Wednesday, </a:t>
            </a:r>
            <a:r>
              <a:rPr lang="en-US" altLang="en-US" sz="900" dirty="0" smtClean="0">
                <a:latin typeface="Georgia" panose="02040502050405020303" pitchFamily="18" charset="0"/>
              </a:rPr>
              <a:t>HHS and the Office of the Assistant Secretary for Health will hold a meeting of the Secretary’s Advisory Committee on Human Research Protections to present and discuss recommendations on the European Union’s General Data Protection Regulation and its impact on U.S. human subjects research</a:t>
            </a:r>
          </a:p>
          <a:p>
            <a:pPr>
              <a:lnSpc>
                <a:spcPct val="100000"/>
              </a:lnSpc>
              <a:spcBef>
                <a:spcPct val="0"/>
              </a:spcBef>
              <a:defRPr/>
            </a:pPr>
            <a:r>
              <a:rPr lang="en-US" altLang="en-US" sz="900" dirty="0" smtClean="0">
                <a:latin typeface="Georgia" panose="02040502050405020303" pitchFamily="18" charset="0"/>
              </a:rPr>
              <a:t>The House Energy and Commerce Committee, Health Subcommittee will hold a hearing on “Reauthorization of Animal Drug User Fees: ADUFA (Animal Drug User Fee Act) and AGDUFA (Animal Generic Drug User Fee Act)”</a:t>
            </a:r>
          </a:p>
          <a:p>
            <a:pPr>
              <a:lnSpc>
                <a:spcPct val="100000"/>
              </a:lnSpc>
              <a:spcBef>
                <a:spcPct val="0"/>
              </a:spcBef>
              <a:defRPr/>
            </a:pPr>
            <a:r>
              <a:rPr lang="en-US" altLang="en-US" sz="900" dirty="0" smtClean="0">
                <a:latin typeface="Georgia" panose="02040502050405020303" pitchFamily="18" charset="0"/>
              </a:rPr>
              <a:t>The Patient-Centered Outcomes Research Institute and the American Heart Association will hold a briefing on “The Need for Evidence-Based Strategies in Cardiovascular Disease”</a:t>
            </a:r>
          </a:p>
          <a:p>
            <a:pPr>
              <a:lnSpc>
                <a:spcPct val="100000"/>
              </a:lnSpc>
              <a:spcBef>
                <a:spcPct val="0"/>
              </a:spcBef>
              <a:defRPr/>
            </a:pPr>
            <a:r>
              <a:rPr lang="en-US" altLang="en-US" sz="900" dirty="0" smtClean="0">
                <a:latin typeface="Georgia" panose="02040502050405020303" pitchFamily="18" charset="0"/>
              </a:rPr>
              <a:t>The Senate Indian Affairs Committee will hold a full committee hearing on “Opioids in Indian Country: Beyond the Crisis to Healing the Community”</a:t>
            </a:r>
            <a:endParaRPr lang="en-US" altLang="en-US" sz="900" dirty="0" smtClean="0">
              <a:latin typeface="Georgia" panose="02040502050405020303" pitchFamily="18" charset="0"/>
            </a:endParaRPr>
          </a:p>
        </p:txBody>
      </p:sp>
      <p:grpSp>
        <p:nvGrpSpPr>
          <p:cNvPr id="59" name="Group 58"/>
          <p:cNvGrpSpPr>
            <a:grpSpLocks/>
          </p:cNvGrpSpPr>
          <p:nvPr/>
        </p:nvGrpSpPr>
        <p:grpSpPr bwMode="auto">
          <a:xfrm>
            <a:off x="505940" y="4821971"/>
            <a:ext cx="403225" cy="432681"/>
            <a:chOff x="607270" y="3760788"/>
            <a:chExt cx="402081" cy="513519"/>
          </a:xfrm>
        </p:grpSpPr>
        <p:sp>
          <p:nvSpPr>
            <p:cNvPr id="60" name="Rectangle 59"/>
            <p:cNvSpPr/>
            <p:nvPr/>
          </p:nvSpPr>
          <p:spPr bwMode="auto">
            <a:xfrm>
              <a:off x="607270" y="3956041"/>
              <a:ext cx="402081" cy="3132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eorgia" panose="02040502050405020303" pitchFamily="18" charset="0"/>
              </a:endParaRPr>
            </a:p>
          </p:txBody>
        </p:sp>
        <p:sp>
          <p:nvSpPr>
            <p:cNvPr id="61" name="Rectangle 60"/>
            <p:cNvSpPr/>
            <p:nvPr/>
          </p:nvSpPr>
          <p:spPr bwMode="auto">
            <a:xfrm>
              <a:off x="607270" y="3760788"/>
              <a:ext cx="402081" cy="195253"/>
            </a:xfrm>
            <a:prstGeom prst="rect">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smtClean="0">
                  <a:latin typeface="Georgia" panose="02040502050405020303" pitchFamily="18" charset="0"/>
                </a:rPr>
                <a:t>Mar</a:t>
              </a:r>
              <a:endParaRPr lang="en-US" sz="900" dirty="0">
                <a:latin typeface="Georgia" panose="02040502050405020303" pitchFamily="18" charset="0"/>
              </a:endParaRPr>
            </a:p>
          </p:txBody>
        </p:sp>
        <p:sp>
          <p:nvSpPr>
            <p:cNvPr id="62" name="TextBox 3"/>
            <p:cNvSpPr txBox="1">
              <a:spLocks noChangeArrowheads="1"/>
            </p:cNvSpPr>
            <p:nvPr/>
          </p:nvSpPr>
          <p:spPr bwMode="auto">
            <a:xfrm>
              <a:off x="607271" y="3945556"/>
              <a:ext cx="402080" cy="32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a:lnSpc>
                  <a:spcPct val="100000"/>
                </a:lnSpc>
                <a:spcBef>
                  <a:spcPct val="0"/>
                </a:spcBef>
                <a:buFontTx/>
                <a:buNone/>
              </a:pPr>
              <a:r>
                <a:rPr lang="en-US" altLang="en-US" sz="1200" b="1" dirty="0" smtClean="0"/>
                <a:t>15</a:t>
              </a:r>
              <a:endParaRPr lang="en-US" altLang="en-US" sz="1200" b="1" dirty="0"/>
            </a:p>
          </p:txBody>
        </p:sp>
      </p:grpSp>
      <p:sp>
        <p:nvSpPr>
          <p:cNvPr id="64" name="Rectangle 3"/>
          <p:cNvSpPr>
            <a:spLocks noChangeArrowheads="1"/>
          </p:cNvSpPr>
          <p:nvPr/>
        </p:nvSpPr>
        <p:spPr bwMode="auto">
          <a:xfrm>
            <a:off x="1032794" y="4762457"/>
            <a:ext cx="7615904"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lnSpc>
                <a:spcPct val="90000"/>
              </a:lnSpc>
              <a:spcBef>
                <a:spcPts val="1000"/>
              </a:spcBef>
              <a:buFont typeface="Arial" charset="0"/>
              <a:buChar char="•"/>
              <a:defRPr sz="2800">
                <a:solidFill>
                  <a:schemeClr val="tx1"/>
                </a:solidFill>
                <a:latin typeface="Georgia" charset="0"/>
                <a:ea typeface="MS PGothic" charset="-128"/>
              </a:defRPr>
            </a:lvl1pPr>
            <a:lvl2pPr marL="37931725" indent="-37474525">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defRPr/>
            </a:pPr>
            <a:r>
              <a:rPr lang="en-US" altLang="en-US" sz="900" b="1" dirty="0" smtClean="0">
                <a:latin typeface="Georgia" panose="02040502050405020303" pitchFamily="18" charset="0"/>
              </a:rPr>
              <a:t>On Thursday, </a:t>
            </a:r>
            <a:r>
              <a:rPr lang="en-US" altLang="en-US" sz="900" dirty="0" smtClean="0">
                <a:latin typeface="Georgia" panose="02040502050405020303" pitchFamily="18" charset="0"/>
              </a:rPr>
              <a:t>the House Appropriations Committee, Labor, Health and Human Services, Education and Related Agencies Subcommittee will hold a hearing on the FY2019 HHS Department Budget</a:t>
            </a:r>
          </a:p>
          <a:p>
            <a:pPr>
              <a:lnSpc>
                <a:spcPct val="100000"/>
              </a:lnSpc>
              <a:spcBef>
                <a:spcPct val="0"/>
              </a:spcBef>
              <a:defRPr/>
            </a:pPr>
            <a:r>
              <a:rPr lang="en-US" altLang="en-US" sz="900" dirty="0" smtClean="0">
                <a:latin typeface="Georgia" panose="02040502050405020303" pitchFamily="18" charset="0"/>
              </a:rPr>
              <a:t>The Senate HELP Committee will hold a full committee hearing on the 340B Drug Discount Program</a:t>
            </a:r>
          </a:p>
          <a:p>
            <a:pPr>
              <a:lnSpc>
                <a:spcPct val="100000"/>
              </a:lnSpc>
              <a:spcBef>
                <a:spcPct val="0"/>
              </a:spcBef>
              <a:defRPr/>
            </a:pPr>
            <a:r>
              <a:rPr lang="en-US" altLang="en-US" sz="900" dirty="0" smtClean="0">
                <a:latin typeface="Georgia" panose="02040502050405020303" pitchFamily="18" charset="0"/>
              </a:rPr>
              <a:t>The EPA will hold a meeting by teleconference of the Human Studies Review Board to advise the agency on the ethical and scientific review of research involving human subjects</a:t>
            </a:r>
            <a:endParaRPr lang="en-US" altLang="en-US" sz="900" dirty="0" smtClean="0">
              <a:latin typeface="Georgia" panose="02040502050405020303" pitchFamily="18" charset="0"/>
            </a:endParaRPr>
          </a:p>
        </p:txBody>
      </p:sp>
      <p:grpSp>
        <p:nvGrpSpPr>
          <p:cNvPr id="65" name="Group 64"/>
          <p:cNvGrpSpPr>
            <a:grpSpLocks/>
          </p:cNvGrpSpPr>
          <p:nvPr/>
        </p:nvGrpSpPr>
        <p:grpSpPr bwMode="auto">
          <a:xfrm>
            <a:off x="510485" y="5626621"/>
            <a:ext cx="403225" cy="421218"/>
            <a:chOff x="607270" y="3760785"/>
            <a:chExt cx="402081" cy="539658"/>
          </a:xfrm>
        </p:grpSpPr>
        <p:sp>
          <p:nvSpPr>
            <p:cNvPr id="66" name="Rectangle 65"/>
            <p:cNvSpPr/>
            <p:nvPr/>
          </p:nvSpPr>
          <p:spPr bwMode="auto">
            <a:xfrm>
              <a:off x="607270" y="3956041"/>
              <a:ext cx="402081" cy="3132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eorgia" panose="02040502050405020303" pitchFamily="18" charset="0"/>
              </a:endParaRPr>
            </a:p>
          </p:txBody>
        </p:sp>
        <p:sp>
          <p:nvSpPr>
            <p:cNvPr id="67" name="Rectangle 66"/>
            <p:cNvSpPr/>
            <p:nvPr/>
          </p:nvSpPr>
          <p:spPr bwMode="auto">
            <a:xfrm>
              <a:off x="607270" y="3760785"/>
              <a:ext cx="402081" cy="195253"/>
            </a:xfrm>
            <a:prstGeom prst="rect">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smtClean="0">
                  <a:latin typeface="Georgia" panose="02040502050405020303" pitchFamily="18" charset="0"/>
                </a:rPr>
                <a:t>Mar</a:t>
              </a:r>
              <a:endParaRPr lang="en-US" sz="900" dirty="0">
                <a:latin typeface="Georgia" panose="02040502050405020303" pitchFamily="18" charset="0"/>
              </a:endParaRPr>
            </a:p>
          </p:txBody>
        </p:sp>
        <p:sp>
          <p:nvSpPr>
            <p:cNvPr id="68" name="TextBox 3"/>
            <p:cNvSpPr txBox="1">
              <a:spLocks noChangeArrowheads="1"/>
            </p:cNvSpPr>
            <p:nvPr/>
          </p:nvSpPr>
          <p:spPr bwMode="auto">
            <a:xfrm>
              <a:off x="607271" y="3945556"/>
              <a:ext cx="402080" cy="35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a:lnSpc>
                  <a:spcPct val="100000"/>
                </a:lnSpc>
                <a:spcBef>
                  <a:spcPct val="0"/>
                </a:spcBef>
                <a:buFontTx/>
                <a:buNone/>
              </a:pPr>
              <a:r>
                <a:rPr lang="en-US" altLang="en-US" sz="1200" b="1" dirty="0" smtClean="0"/>
                <a:t>16</a:t>
              </a:r>
              <a:endParaRPr lang="en-US" altLang="en-US" sz="1200" b="1" dirty="0"/>
            </a:p>
          </p:txBody>
        </p:sp>
      </p:grpSp>
      <p:sp>
        <p:nvSpPr>
          <p:cNvPr id="69" name="Rectangle 3"/>
          <p:cNvSpPr>
            <a:spLocks noChangeArrowheads="1"/>
          </p:cNvSpPr>
          <p:nvPr/>
        </p:nvSpPr>
        <p:spPr bwMode="auto">
          <a:xfrm>
            <a:off x="1032793" y="5563724"/>
            <a:ext cx="76016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lnSpc>
                <a:spcPct val="90000"/>
              </a:lnSpc>
              <a:spcBef>
                <a:spcPts val="1000"/>
              </a:spcBef>
              <a:buFont typeface="Arial" charset="0"/>
              <a:buChar char="•"/>
              <a:defRPr sz="2800">
                <a:solidFill>
                  <a:schemeClr val="tx1"/>
                </a:solidFill>
                <a:latin typeface="Georgia" charset="0"/>
                <a:ea typeface="MS PGothic" charset="-128"/>
              </a:defRPr>
            </a:lvl1pPr>
            <a:lvl2pPr marL="37931725" indent="-37474525">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defRPr/>
            </a:pPr>
            <a:r>
              <a:rPr lang="en-US" altLang="en-US" sz="900" b="1" dirty="0" smtClean="0">
                <a:latin typeface="Georgia" panose="02040502050405020303" pitchFamily="18" charset="0"/>
              </a:rPr>
              <a:t>On Friday, </a:t>
            </a:r>
            <a:r>
              <a:rPr lang="en-US" altLang="en-US" sz="900" dirty="0" smtClean="0">
                <a:latin typeface="Georgia" panose="02040502050405020303" pitchFamily="18" charset="0"/>
              </a:rPr>
              <a:t>the National Coalition on Health Care will hold a briefing on alternative payment models</a:t>
            </a:r>
          </a:p>
          <a:p>
            <a:pPr>
              <a:lnSpc>
                <a:spcPct val="100000"/>
              </a:lnSpc>
              <a:spcBef>
                <a:spcPct val="0"/>
              </a:spcBef>
              <a:defRPr/>
            </a:pPr>
            <a:r>
              <a:rPr lang="en-US" altLang="en-US" sz="900" dirty="0" smtClean="0">
                <a:latin typeface="Georgia" panose="02040502050405020303" pitchFamily="18" charset="0"/>
              </a:rPr>
              <a:t>HHS and the Agency for Healthcare Research and Quality will hold a meeting by webcast for an update on the Healthcare Cost and Utilization Project new release of county-level statistics on hospital stays for alcohol, opioids and other drugs</a:t>
            </a:r>
            <a:endParaRPr lang="en-US" altLang="en-US" sz="900" dirty="0" smtClean="0">
              <a:latin typeface="Georgia" panose="02040502050405020303" pitchFamily="18" charset="0"/>
            </a:endParaRPr>
          </a:p>
        </p:txBody>
      </p:sp>
    </p:spTree>
    <p:extLst>
      <p:ext uri="{BB962C8B-B14F-4D97-AF65-F5344CB8AC3E}">
        <p14:creationId xmlns:p14="http://schemas.microsoft.com/office/powerpoint/2010/main" val="2870235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1896</TotalTime>
  <Words>549</Words>
  <Application>Microsoft Office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ＭＳ Ｐゴシック</vt:lpstr>
      <vt:lpstr>Arial</vt:lpstr>
      <vt:lpstr>Calibri</vt:lpstr>
      <vt:lpstr>Calibri Light</vt:lpstr>
      <vt:lpstr>Georgia</vt:lpstr>
      <vt:lpstr>Verdana</vt:lpstr>
      <vt:lpstr>Office Theme</vt:lpstr>
      <vt:lpstr>PowerPoint Presentation</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Vatsan, Maansi</dc:creator>
  <cp:lastModifiedBy>Vatsan, Maansi</cp:lastModifiedBy>
  <cp:revision>150</cp:revision>
  <dcterms:created xsi:type="dcterms:W3CDTF">2017-07-10T14:04:44Z</dcterms:created>
  <dcterms:modified xsi:type="dcterms:W3CDTF">2018-03-12T14:28:45Z</dcterms:modified>
</cp:coreProperties>
</file>