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handoutMasterIdLst>
    <p:handoutMasterId r:id="rId5"/>
  </p:handoutMasterIdLst>
  <p:sldIdLst>
    <p:sldId id="292" r:id="rId2"/>
    <p:sldId id="293"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D1CF"/>
    <a:srgbClr val="7B8A85"/>
    <a:srgbClr val="6EB0C6"/>
    <a:srgbClr val="E8D181"/>
    <a:srgbClr val="95B59D"/>
    <a:srgbClr val="AB9DC0"/>
    <a:srgbClr val="3B608D"/>
    <a:srgbClr val="765C92"/>
    <a:srgbClr val="0D3970"/>
    <a:srgbClr val="8D744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08" y="75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3/9/2018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3/9/2018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2</a:t>
            </a:fld>
            <a:endParaRPr lang="en-US"/>
          </a:p>
        </p:txBody>
      </p:sp>
    </p:spTree>
    <p:extLst>
      <p:ext uri="{BB962C8B-B14F-4D97-AF65-F5344CB8AC3E}">
        <p14:creationId xmlns:p14="http://schemas.microsoft.com/office/powerpoint/2010/main" val="1530629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3/9/2018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09DC90-2AB6-4ADE-909B-55D2724D855F}" type="datetime1">
              <a:rPr lang="en-US" smtClean="0"/>
              <a:t>3/9/2018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360580-3DC0-4950-95C2-9D5797258633}" type="datetime1">
              <a:rPr lang="en-US" smtClean="0"/>
              <a:t>3/9/2018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3/9/2018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201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3C6BF6-DCDA-4A1B-BA74-50A8AD0B4A71}" type="datetime1">
              <a:rPr lang="en-US" smtClean="0"/>
              <a:t>3/9/2018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2"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7C6E7CF-A316-4121-A9DF-E7A8FD72372E}" type="datetime1">
              <a:rPr lang="en-US" smtClean="0"/>
              <a:t>3/9/2018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14"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3E2CB36-AFEB-4EC4-A43F-F351F12BE8B4}" type="datetime1">
              <a:rPr lang="en-US" smtClean="0"/>
              <a:t>3/9/2018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0F6167B-32A5-4CD8-884F-A15FB98A9E70}" type="datetime1">
              <a:rPr lang="en-US" smtClean="0"/>
              <a:t>3/9/2018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EA99982-EFC1-45F5-942F-B77C0441D2FF}" type="datetime1">
              <a:rPr lang="en-US" smtClean="0"/>
              <a:t>3/9/2018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F06CE0-5D9A-4C55-AA6B-3D7547D4961B}" type="datetime1">
              <a:rPr lang="en-US" smtClean="0"/>
              <a:t>3/9/2018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9.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404814" y="756919"/>
            <a:ext cx="8407400" cy="609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Winners from the Senate’s regulatory relief bill </a:t>
            </a:r>
            <a:endParaRPr lang="en-US" altLang="en-US" sz="2000" dirty="0">
              <a:latin typeface="Georgia" charset="0"/>
              <a:ea typeface="ＭＳ Ｐゴシック" charset="-128"/>
              <a:cs typeface="MS PGothic" charset="-128"/>
            </a:endParaRPr>
          </a:p>
        </p:txBody>
      </p:sp>
      <p:sp>
        <p:nvSpPr>
          <p:cNvPr id="5" name="TextBox 12"/>
          <p:cNvSpPr txBox="1">
            <a:spLocks noChangeArrowheads="1"/>
          </p:cNvSpPr>
          <p:nvPr/>
        </p:nvSpPr>
        <p:spPr bwMode="auto">
          <a:xfrm>
            <a:off x="7564179" y="311516"/>
            <a:ext cx="1162499"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DODD-FRANK REFORM</a:t>
            </a:r>
          </a:p>
        </p:txBody>
      </p:sp>
      <p:sp>
        <p:nvSpPr>
          <p:cNvPr id="13" name="Freeform 12"/>
          <p:cNvSpPr/>
          <p:nvPr/>
        </p:nvSpPr>
        <p:spPr bwMode="auto">
          <a:xfrm>
            <a:off x="990600" y="5357813"/>
            <a:ext cx="5686425" cy="7334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pic>
        <p:nvPicPr>
          <p:cNvPr id="48" name="Picture 47" descr="Logo-NJ-presentation_cente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51"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National Journal research, 2018; “Winners and losers of the Senate </a:t>
            </a:r>
            <a:r>
              <a:rPr lang="en-US" sz="700" dirty="0" err="1">
                <a:solidFill>
                  <a:schemeClr val="tx1">
                    <a:lumMod val="50000"/>
                    <a:lumOff val="50000"/>
                  </a:schemeClr>
                </a:solidFill>
                <a:latin typeface="Georgia"/>
                <a:cs typeface="Georgia"/>
              </a:rPr>
              <a:t>reg</a:t>
            </a:r>
            <a:r>
              <a:rPr lang="en-US" sz="700" dirty="0">
                <a:solidFill>
                  <a:schemeClr val="tx1">
                    <a:lumMod val="50000"/>
                    <a:lumOff val="50000"/>
                  </a:schemeClr>
                </a:solidFill>
                <a:latin typeface="Georgia"/>
                <a:cs typeface="Georgia"/>
              </a:rPr>
              <a:t> relief bill,” American Banker, November 20, 2017.  </a:t>
            </a:r>
            <a:endParaRPr lang="en-US" sz="700" dirty="0">
              <a:solidFill>
                <a:schemeClr val="tx1">
                  <a:lumMod val="50000"/>
                  <a:lumOff val="50000"/>
                </a:schemeClr>
              </a:solidFill>
              <a:latin typeface="Georgia"/>
              <a:cs typeface="Georgia"/>
            </a:endParaRPr>
          </a:p>
        </p:txBody>
      </p:sp>
      <p:sp>
        <p:nvSpPr>
          <p:cNvPr id="44" name="TextBox 43"/>
          <p:cNvSpPr txBox="1">
            <a:spLocks noChangeArrowheads="1"/>
          </p:cNvSpPr>
          <p:nvPr/>
        </p:nvSpPr>
        <p:spPr bwMode="auto">
          <a:xfrm>
            <a:off x="485547" y="2301107"/>
            <a:ext cx="2468880" cy="13773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lgn="ctr">
              <a:lnSpc>
                <a:spcPct val="100000"/>
              </a:lnSpc>
              <a:spcBef>
                <a:spcPts val="0"/>
              </a:spcBef>
              <a:spcAft>
                <a:spcPts val="300"/>
              </a:spcAft>
              <a:buNone/>
              <a:defRPr/>
            </a:pPr>
            <a:r>
              <a:rPr lang="en-US" sz="1100" b="1" dirty="0" smtClean="0">
                <a:solidFill>
                  <a:srgbClr val="000000"/>
                </a:solidFill>
                <a:latin typeface="Georgia"/>
                <a:cs typeface="Georgia"/>
              </a:rPr>
              <a:t>Banks with $50-$250 billion </a:t>
            </a:r>
          </a:p>
          <a:p>
            <a:pPr marL="0" lvl="1" indent="0">
              <a:lnSpc>
                <a:spcPct val="100000"/>
              </a:lnSpc>
              <a:spcBef>
                <a:spcPts val="0"/>
              </a:spcBef>
              <a:spcAft>
                <a:spcPts val="300"/>
              </a:spcAft>
              <a:buNone/>
              <a:defRPr/>
            </a:pPr>
            <a:r>
              <a:rPr lang="en-US" sz="1000" dirty="0" smtClean="0">
                <a:solidFill>
                  <a:srgbClr val="000000"/>
                </a:solidFill>
                <a:latin typeface="Georgia"/>
                <a:cs typeface="Georgia"/>
              </a:rPr>
              <a:t>The most significant change in the bill is raising the systemic threshold to $250 billion, which frees nearly 30 banks from Fed-run annual stress tests, higher capital and leverage requirements, and other tougher standards on banks considered systemically important </a:t>
            </a:r>
            <a:endParaRPr lang="en-US" sz="1000" dirty="0">
              <a:solidFill>
                <a:srgbClr val="000000"/>
              </a:solidFill>
              <a:latin typeface="Georgia"/>
              <a:cs typeface="Georgia"/>
            </a:endParaRPr>
          </a:p>
        </p:txBody>
      </p:sp>
      <p:sp>
        <p:nvSpPr>
          <p:cNvPr id="6" name="Slide Number Placeholder 5"/>
          <p:cNvSpPr>
            <a:spLocks noGrp="1"/>
          </p:cNvSpPr>
          <p:nvPr>
            <p:ph type="sldNum" sz="quarter" idx="12"/>
          </p:nvPr>
        </p:nvSpPr>
        <p:spPr/>
        <p:txBody>
          <a:bodyPr/>
          <a:lstStyle/>
          <a:p>
            <a:fld id="{BEFBC90E-502A-A54D-9BAE-6F74229062B0}" type="slidenum">
              <a:rPr lang="en-US" smtClean="0"/>
              <a:pPr/>
              <a:t>1</a:t>
            </a:fld>
            <a:endParaRPr lang="en-US" dirty="0"/>
          </a:p>
        </p:txBody>
      </p:sp>
      <p:sp>
        <p:nvSpPr>
          <p:cNvPr id="56"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8</a:t>
            </a:r>
            <a:r>
              <a:rPr lang="en-US" sz="700" dirty="0" smtClean="0">
                <a:latin typeface="Georgia"/>
                <a:cs typeface="Georgia"/>
              </a:rPr>
              <a:t>, 2018  </a:t>
            </a:r>
            <a:r>
              <a:rPr lang="en-US" sz="800" dirty="0" smtClean="0">
                <a:solidFill>
                  <a:schemeClr val="tx1">
                    <a:lumMod val="65000"/>
                    <a:lumOff val="35000"/>
                  </a:schemeClr>
                </a:solidFill>
              </a:rPr>
              <a:t>| </a:t>
            </a:r>
            <a:r>
              <a:rPr lang="en-US" sz="800" dirty="0" smtClean="0"/>
              <a:t> </a:t>
            </a:r>
            <a:r>
              <a:rPr lang="en-US" sz="700" dirty="0" smtClean="0"/>
              <a:t>Adam Aldrich </a:t>
            </a:r>
            <a:endParaRPr lang="en-US" sz="700" dirty="0">
              <a:latin typeface="Georgia"/>
              <a:cs typeface="Georgia"/>
            </a:endParaRPr>
          </a:p>
        </p:txBody>
      </p:sp>
      <p:pic>
        <p:nvPicPr>
          <p:cNvPr id="20" name="Picture 28" descr="https://d30y9cdsu7xlg0.cloudfront.net/png/738672-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8230" y="1387812"/>
            <a:ext cx="903513" cy="9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a:spLocks noChangeArrowheads="1"/>
          </p:cNvSpPr>
          <p:nvPr/>
        </p:nvSpPr>
        <p:spPr bwMode="auto">
          <a:xfrm>
            <a:off x="3371673" y="2301107"/>
            <a:ext cx="2468880" cy="13773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lgn="ctr">
              <a:lnSpc>
                <a:spcPct val="100000"/>
              </a:lnSpc>
              <a:spcBef>
                <a:spcPts val="0"/>
              </a:spcBef>
              <a:spcAft>
                <a:spcPts val="300"/>
              </a:spcAft>
              <a:buNone/>
              <a:defRPr/>
            </a:pPr>
            <a:r>
              <a:rPr lang="en-US" sz="1100" b="1" dirty="0" smtClean="0">
                <a:solidFill>
                  <a:srgbClr val="000000"/>
                </a:solidFill>
                <a:latin typeface="Georgia"/>
                <a:cs typeface="Georgia"/>
              </a:rPr>
              <a:t>Banks below $10 billion </a:t>
            </a:r>
          </a:p>
          <a:p>
            <a:pPr marL="0" lvl="1" indent="0">
              <a:lnSpc>
                <a:spcPct val="100000"/>
              </a:lnSpc>
              <a:spcBef>
                <a:spcPts val="0"/>
              </a:spcBef>
              <a:spcAft>
                <a:spcPts val="300"/>
              </a:spcAft>
              <a:buNone/>
              <a:defRPr/>
            </a:pPr>
            <a:r>
              <a:rPr lang="en-US" sz="1000" dirty="0" smtClean="0">
                <a:solidFill>
                  <a:srgbClr val="000000"/>
                </a:solidFill>
                <a:latin typeface="Georgia"/>
                <a:cs typeface="Georgia"/>
              </a:rPr>
              <a:t>The bill would exempt banks with less than $10 billion in assets from the Volcker Rule, which bans proprietary trading. The proposal would also exempt banks from complicated capital and liquidity rules as long as they hold a leverage ratio of 8% to 10%</a:t>
            </a:r>
          </a:p>
        </p:txBody>
      </p:sp>
      <p:sp>
        <p:nvSpPr>
          <p:cNvPr id="23" name="TextBox 22"/>
          <p:cNvSpPr txBox="1">
            <a:spLocks noChangeArrowheads="1"/>
          </p:cNvSpPr>
          <p:nvPr/>
        </p:nvSpPr>
        <p:spPr bwMode="auto">
          <a:xfrm>
            <a:off x="485547" y="4827983"/>
            <a:ext cx="2468880" cy="122341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lgn="ctr">
              <a:lnSpc>
                <a:spcPct val="100000"/>
              </a:lnSpc>
              <a:spcBef>
                <a:spcPts val="0"/>
              </a:spcBef>
              <a:spcAft>
                <a:spcPts val="300"/>
              </a:spcAft>
              <a:buNone/>
              <a:defRPr/>
            </a:pPr>
            <a:r>
              <a:rPr lang="en-US" sz="1100" b="1" dirty="0" smtClean="0">
                <a:solidFill>
                  <a:srgbClr val="000000"/>
                </a:solidFill>
                <a:latin typeface="Georgia"/>
                <a:cs typeface="Georgia"/>
              </a:rPr>
              <a:t>Credit unions </a:t>
            </a:r>
          </a:p>
          <a:p>
            <a:pPr marL="0" lvl="1" indent="0">
              <a:lnSpc>
                <a:spcPct val="100000"/>
              </a:lnSpc>
              <a:spcBef>
                <a:spcPts val="0"/>
              </a:spcBef>
              <a:spcAft>
                <a:spcPts val="300"/>
              </a:spcAft>
              <a:buNone/>
              <a:defRPr/>
            </a:pPr>
            <a:r>
              <a:rPr lang="en-US" sz="1000" dirty="0" smtClean="0">
                <a:solidFill>
                  <a:srgbClr val="000000"/>
                </a:solidFill>
                <a:latin typeface="Georgia"/>
                <a:cs typeface="Georgia"/>
              </a:rPr>
              <a:t>While credit unions will benefit from a number of changes to housing regulations, the bill includes additional credit-union-specific </a:t>
            </a:r>
            <a:r>
              <a:rPr lang="en-US" sz="1000" dirty="0" smtClean="0">
                <a:solidFill>
                  <a:srgbClr val="000000"/>
                </a:solidFill>
                <a:latin typeface="Georgia"/>
                <a:cs typeface="Georgia"/>
              </a:rPr>
              <a:t>provisions, </a:t>
            </a:r>
            <a:r>
              <a:rPr lang="en-US" sz="1000" dirty="0" smtClean="0">
                <a:solidFill>
                  <a:srgbClr val="000000"/>
                </a:solidFill>
                <a:latin typeface="Georgia"/>
                <a:cs typeface="Georgia"/>
              </a:rPr>
              <a:t>such as giving them a permanent say on their regulator’s budget</a:t>
            </a:r>
            <a:endParaRPr lang="en-US" sz="1000" dirty="0">
              <a:solidFill>
                <a:srgbClr val="000000"/>
              </a:solidFill>
              <a:latin typeface="Georgia"/>
              <a:cs typeface="Georgia"/>
            </a:endParaRPr>
          </a:p>
        </p:txBody>
      </p:sp>
      <p:sp>
        <p:nvSpPr>
          <p:cNvPr id="24" name="TextBox 23"/>
          <p:cNvSpPr txBox="1">
            <a:spLocks noChangeArrowheads="1"/>
          </p:cNvSpPr>
          <p:nvPr/>
        </p:nvSpPr>
        <p:spPr bwMode="auto">
          <a:xfrm>
            <a:off x="3371673" y="4821878"/>
            <a:ext cx="2468880" cy="91563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lgn="ctr">
              <a:lnSpc>
                <a:spcPct val="100000"/>
              </a:lnSpc>
              <a:spcBef>
                <a:spcPts val="0"/>
              </a:spcBef>
              <a:spcAft>
                <a:spcPts val="300"/>
              </a:spcAft>
              <a:buNone/>
              <a:defRPr/>
            </a:pPr>
            <a:r>
              <a:rPr lang="en-US" sz="1100" b="1" dirty="0" smtClean="0">
                <a:solidFill>
                  <a:srgbClr val="000000"/>
                </a:solidFill>
                <a:latin typeface="Georgia"/>
                <a:cs typeface="Georgia"/>
              </a:rPr>
              <a:t>Trust banks</a:t>
            </a:r>
          </a:p>
          <a:p>
            <a:pPr marL="0" lvl="1" indent="0">
              <a:lnSpc>
                <a:spcPct val="100000"/>
              </a:lnSpc>
              <a:spcBef>
                <a:spcPts val="0"/>
              </a:spcBef>
              <a:spcAft>
                <a:spcPts val="300"/>
              </a:spcAft>
              <a:buNone/>
              <a:defRPr/>
            </a:pPr>
            <a:r>
              <a:rPr lang="en-US" sz="1000" dirty="0" smtClean="0">
                <a:solidFill>
                  <a:srgbClr val="000000"/>
                </a:solidFill>
                <a:latin typeface="Georgia"/>
                <a:cs typeface="Georgia"/>
              </a:rPr>
              <a:t>The bill includes a provision that clarifies that trust and custody banks’ deposits held at the Federal Reserve should not be included in the calculation of the supplementary reserve ratio </a:t>
            </a:r>
            <a:endParaRPr lang="en-US" sz="1000" dirty="0">
              <a:solidFill>
                <a:srgbClr val="000000"/>
              </a:solidFill>
              <a:latin typeface="Georgia"/>
              <a:cs typeface="Georgia"/>
            </a:endParaRPr>
          </a:p>
        </p:txBody>
      </p:sp>
      <p:sp>
        <p:nvSpPr>
          <p:cNvPr id="25" name="TextBox 24"/>
          <p:cNvSpPr txBox="1">
            <a:spLocks noChangeArrowheads="1"/>
          </p:cNvSpPr>
          <p:nvPr/>
        </p:nvSpPr>
        <p:spPr bwMode="auto">
          <a:xfrm>
            <a:off x="6257798" y="2299326"/>
            <a:ext cx="2468880" cy="91563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lgn="ctr">
              <a:lnSpc>
                <a:spcPct val="100000"/>
              </a:lnSpc>
              <a:spcBef>
                <a:spcPts val="0"/>
              </a:spcBef>
              <a:spcAft>
                <a:spcPts val="300"/>
              </a:spcAft>
              <a:buNone/>
              <a:defRPr/>
            </a:pPr>
            <a:r>
              <a:rPr lang="en-US" sz="1100" b="1" dirty="0" smtClean="0">
                <a:solidFill>
                  <a:srgbClr val="000000"/>
                </a:solidFill>
                <a:latin typeface="Georgia"/>
                <a:cs typeface="Georgia"/>
              </a:rPr>
              <a:t>CFPB</a:t>
            </a:r>
          </a:p>
          <a:p>
            <a:pPr marL="0" lvl="1" indent="0">
              <a:lnSpc>
                <a:spcPct val="100000"/>
              </a:lnSpc>
              <a:spcBef>
                <a:spcPts val="0"/>
              </a:spcBef>
              <a:spcAft>
                <a:spcPts val="300"/>
              </a:spcAft>
              <a:buNone/>
              <a:defRPr/>
            </a:pPr>
            <a:r>
              <a:rPr lang="en-US" sz="1000" dirty="0" smtClean="0">
                <a:solidFill>
                  <a:srgbClr val="000000"/>
                </a:solidFill>
                <a:latin typeface="Georgia"/>
                <a:cs typeface="Georgia"/>
              </a:rPr>
              <a:t>The bill does not touch the CFPB, which can be considered a win for the agency, as under the House’s bill, its regulatory authority would be considerably reduced</a:t>
            </a:r>
            <a:endParaRPr lang="en-US" sz="1000" dirty="0">
              <a:solidFill>
                <a:srgbClr val="000000"/>
              </a:solidFill>
              <a:latin typeface="Georgia"/>
              <a:cs typeface="Georgia"/>
            </a:endParaRPr>
          </a:p>
        </p:txBody>
      </p:sp>
      <p:pic>
        <p:nvPicPr>
          <p:cNvPr id="15" name="Picture 14"/>
          <p:cNvPicPr>
            <a:picLocks noChangeAspect="1"/>
          </p:cNvPicPr>
          <p:nvPr/>
        </p:nvPicPr>
        <p:blipFill>
          <a:blip r:embed="rId4"/>
          <a:stretch>
            <a:fillRect/>
          </a:stretch>
        </p:blipFill>
        <p:spPr>
          <a:xfrm>
            <a:off x="1218265" y="3793901"/>
            <a:ext cx="1012951" cy="1012951"/>
          </a:xfrm>
          <a:prstGeom prst="rect">
            <a:avLst/>
          </a:prstGeom>
        </p:spPr>
      </p:pic>
      <p:pic>
        <p:nvPicPr>
          <p:cNvPr id="18" name="Picture 2"/>
          <p:cNvPicPr>
            <a:picLocks noChangeAspect="1"/>
          </p:cNvPicPr>
          <p:nvPr/>
        </p:nvPicPr>
        <p:blipFill>
          <a:blip r:embed="rId5">
            <a:extLst>
              <a:ext uri="{28A0092B-C50C-407E-A947-70E740481C1C}">
                <a14:useLocalDpi xmlns:a14="http://schemas.microsoft.com/office/drawing/2010/main" val="0"/>
              </a:ext>
            </a:extLst>
          </a:blip>
          <a:srcRect t="22787" r="2122" b="23393"/>
          <a:stretch>
            <a:fillRect/>
          </a:stretch>
        </p:blipFill>
        <p:spPr bwMode="auto">
          <a:xfrm>
            <a:off x="6709163" y="1500025"/>
            <a:ext cx="1566149" cy="860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p:cNvPicPr>
          <p:nvPr/>
        </p:nvPicPr>
        <p:blipFill>
          <a:blip r:embed="rId6"/>
          <a:stretch>
            <a:fillRect/>
          </a:stretch>
        </p:blipFill>
        <p:spPr>
          <a:xfrm>
            <a:off x="4111623" y="3993450"/>
            <a:ext cx="829128" cy="823031"/>
          </a:xfrm>
          <a:prstGeom prst="rect">
            <a:avLst/>
          </a:prstGeom>
        </p:spPr>
      </p:pic>
      <p:pic>
        <p:nvPicPr>
          <p:cNvPr id="2" name="Picture 1"/>
          <p:cNvPicPr>
            <a:picLocks noChangeAspect="1"/>
          </p:cNvPicPr>
          <p:nvPr/>
        </p:nvPicPr>
        <p:blipFill>
          <a:blip r:embed="rId7"/>
          <a:stretch>
            <a:fillRect/>
          </a:stretch>
        </p:blipFill>
        <p:spPr>
          <a:xfrm>
            <a:off x="4525823" y="1688058"/>
            <a:ext cx="711670" cy="711670"/>
          </a:xfrm>
          <a:prstGeom prst="rect">
            <a:avLst/>
          </a:prstGeom>
        </p:spPr>
      </p:pic>
      <p:pic>
        <p:nvPicPr>
          <p:cNvPr id="21" name="Picture 20"/>
          <p:cNvPicPr>
            <a:picLocks noChangeAspect="1"/>
          </p:cNvPicPr>
          <p:nvPr/>
        </p:nvPicPr>
        <p:blipFill>
          <a:blip r:embed="rId7"/>
          <a:stretch>
            <a:fillRect/>
          </a:stretch>
        </p:blipFill>
        <p:spPr>
          <a:xfrm>
            <a:off x="3949924" y="1193787"/>
            <a:ext cx="711670" cy="711670"/>
          </a:xfrm>
          <a:prstGeom prst="rect">
            <a:avLst/>
          </a:prstGeom>
        </p:spPr>
      </p:pic>
      <p:pic>
        <p:nvPicPr>
          <p:cNvPr id="26" name="Picture 25"/>
          <p:cNvPicPr>
            <a:picLocks noChangeAspect="1"/>
          </p:cNvPicPr>
          <p:nvPr/>
        </p:nvPicPr>
        <p:blipFill>
          <a:blip r:embed="rId7"/>
          <a:stretch>
            <a:fillRect/>
          </a:stretch>
        </p:blipFill>
        <p:spPr>
          <a:xfrm>
            <a:off x="3949924" y="1697865"/>
            <a:ext cx="711670" cy="711670"/>
          </a:xfrm>
          <a:prstGeom prst="rect">
            <a:avLst/>
          </a:prstGeom>
        </p:spPr>
      </p:pic>
      <p:pic>
        <p:nvPicPr>
          <p:cNvPr id="27" name="Picture 26"/>
          <p:cNvPicPr>
            <a:picLocks noChangeAspect="1"/>
          </p:cNvPicPr>
          <p:nvPr/>
        </p:nvPicPr>
        <p:blipFill>
          <a:blip r:embed="rId7"/>
          <a:stretch>
            <a:fillRect/>
          </a:stretch>
        </p:blipFill>
        <p:spPr>
          <a:xfrm>
            <a:off x="4525823" y="1193787"/>
            <a:ext cx="711670" cy="711670"/>
          </a:xfrm>
          <a:prstGeom prst="rect">
            <a:avLst/>
          </a:prstGeom>
        </p:spPr>
      </p:pic>
      <p:pic>
        <p:nvPicPr>
          <p:cNvPr id="2050" name="Picture 2" descr="Image result for mike crapo"/>
          <p:cNvPicPr>
            <a:picLocks noChangeAspect="1" noChangeArrowheads="1"/>
          </p:cNvPicPr>
          <p:nvPr/>
        </p:nvPicPr>
        <p:blipFill rotWithShape="1">
          <a:blip r:embed="rId8">
            <a:extLst>
              <a:ext uri="{28A0092B-C50C-407E-A947-70E740481C1C}">
                <a14:useLocalDpi xmlns:a14="http://schemas.microsoft.com/office/drawing/2010/main" val="0"/>
              </a:ext>
            </a:extLst>
          </a:blip>
          <a:srcRect t="776" b="21504"/>
          <a:stretch/>
        </p:blipFill>
        <p:spPr bwMode="auto">
          <a:xfrm>
            <a:off x="6922875" y="3678407"/>
            <a:ext cx="1149576" cy="1149576"/>
          </a:xfrm>
          <a:prstGeom prst="ellipse">
            <a:avLst/>
          </a:prstGeom>
          <a:noFill/>
          <a:extLst>
            <a:ext uri="{909E8E84-426E-40DD-AFC4-6F175D3DCCD1}">
              <a14:hiddenFill xmlns:a14="http://schemas.microsoft.com/office/drawing/2010/main">
                <a:solidFill>
                  <a:srgbClr val="FFFFFF"/>
                </a:solidFill>
              </a14:hiddenFill>
            </a:ext>
          </a:extLst>
        </p:spPr>
      </p:pic>
      <p:sp>
        <p:nvSpPr>
          <p:cNvPr id="28" name="TextBox 27"/>
          <p:cNvSpPr txBox="1">
            <a:spLocks noChangeArrowheads="1"/>
          </p:cNvSpPr>
          <p:nvPr/>
        </p:nvSpPr>
        <p:spPr bwMode="auto">
          <a:xfrm>
            <a:off x="6257797" y="4806852"/>
            <a:ext cx="2468880" cy="122341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lgn="ctr">
              <a:lnSpc>
                <a:spcPct val="100000"/>
              </a:lnSpc>
              <a:spcBef>
                <a:spcPts val="0"/>
              </a:spcBef>
              <a:spcAft>
                <a:spcPts val="300"/>
              </a:spcAft>
              <a:buNone/>
              <a:defRPr/>
            </a:pPr>
            <a:r>
              <a:rPr lang="en-US" sz="1100" b="1" dirty="0" smtClean="0">
                <a:solidFill>
                  <a:srgbClr val="000000"/>
                </a:solidFill>
                <a:latin typeface="Georgia"/>
                <a:cs typeface="Georgia"/>
              </a:rPr>
              <a:t>Sen. Mike Crapo (R-ID)</a:t>
            </a:r>
          </a:p>
          <a:p>
            <a:pPr marL="0" lvl="1" indent="0">
              <a:lnSpc>
                <a:spcPct val="100000"/>
              </a:lnSpc>
              <a:spcBef>
                <a:spcPts val="0"/>
              </a:spcBef>
              <a:spcAft>
                <a:spcPts val="300"/>
              </a:spcAft>
              <a:buNone/>
              <a:defRPr/>
            </a:pPr>
            <a:r>
              <a:rPr lang="en-US" sz="1000" dirty="0" smtClean="0">
                <a:solidFill>
                  <a:srgbClr val="000000"/>
                </a:solidFill>
                <a:latin typeface="Georgia"/>
                <a:cs typeface="Georgia"/>
              </a:rPr>
              <a:t>Crapo has been pushing for a regulatory relief bill since he became chair of the Senate Banking Committee in January 2017. For Crapo, the deal shows that he can work with Democrats in spite of the stark division in Congress</a:t>
            </a:r>
            <a:endParaRPr lang="en-US" sz="1000" dirty="0">
              <a:solidFill>
                <a:srgbClr val="000000"/>
              </a:solidFill>
              <a:latin typeface="Georgia"/>
              <a:cs typeface="Georgia"/>
            </a:endParaRPr>
          </a:p>
        </p:txBody>
      </p:sp>
    </p:spTree>
    <p:extLst>
      <p:ext uri="{BB962C8B-B14F-4D97-AF65-F5344CB8AC3E}">
        <p14:creationId xmlns:p14="http://schemas.microsoft.com/office/powerpoint/2010/main" val="337112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404814" y="756919"/>
            <a:ext cx="8407400" cy="609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Losers from the Senate’s regulatory relief bill </a:t>
            </a:r>
            <a:endParaRPr lang="en-US" altLang="en-US" sz="2000" dirty="0">
              <a:latin typeface="Georgia" charset="0"/>
              <a:ea typeface="ＭＳ Ｐゴシック" charset="-128"/>
              <a:cs typeface="MS PGothic" charset="-128"/>
            </a:endParaRPr>
          </a:p>
        </p:txBody>
      </p:sp>
      <p:sp>
        <p:nvSpPr>
          <p:cNvPr id="5" name="TextBox 12"/>
          <p:cNvSpPr txBox="1">
            <a:spLocks noChangeArrowheads="1"/>
          </p:cNvSpPr>
          <p:nvPr/>
        </p:nvSpPr>
        <p:spPr bwMode="auto">
          <a:xfrm>
            <a:off x="7564179" y="311516"/>
            <a:ext cx="1162499"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DODD-FRANK REFORM</a:t>
            </a:r>
          </a:p>
        </p:txBody>
      </p:sp>
      <p:sp>
        <p:nvSpPr>
          <p:cNvPr id="13" name="Freeform 12"/>
          <p:cNvSpPr/>
          <p:nvPr/>
        </p:nvSpPr>
        <p:spPr bwMode="auto">
          <a:xfrm>
            <a:off x="990600" y="5357813"/>
            <a:ext cx="5686425" cy="7334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pic>
        <p:nvPicPr>
          <p:cNvPr id="48" name="Picture 47"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51"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solidFill>
                  <a:schemeClr val="tx1">
                    <a:lumMod val="50000"/>
                    <a:lumOff val="50000"/>
                  </a:schemeClr>
                </a:solidFill>
                <a:latin typeface="Georgia"/>
                <a:cs typeface="Georgia"/>
              </a:rPr>
              <a:t>Sources: </a:t>
            </a:r>
            <a:r>
              <a:rPr lang="en-US" sz="700" dirty="0" smtClean="0">
                <a:solidFill>
                  <a:schemeClr val="tx1">
                    <a:lumMod val="50000"/>
                    <a:lumOff val="50000"/>
                  </a:schemeClr>
                </a:solidFill>
                <a:latin typeface="Georgia"/>
                <a:cs typeface="Georgia"/>
              </a:rPr>
              <a:t>National Journal research, 2018; “Winners </a:t>
            </a:r>
            <a:r>
              <a:rPr lang="en-US" sz="700" dirty="0" smtClean="0">
                <a:solidFill>
                  <a:schemeClr val="tx1">
                    <a:lumMod val="50000"/>
                    <a:lumOff val="50000"/>
                  </a:schemeClr>
                </a:solidFill>
                <a:latin typeface="Georgia"/>
                <a:cs typeface="Georgia"/>
              </a:rPr>
              <a:t>and losers of the Senate </a:t>
            </a:r>
            <a:r>
              <a:rPr lang="en-US" sz="700" dirty="0" err="1" smtClean="0">
                <a:solidFill>
                  <a:schemeClr val="tx1">
                    <a:lumMod val="50000"/>
                    <a:lumOff val="50000"/>
                  </a:schemeClr>
                </a:solidFill>
                <a:latin typeface="Georgia"/>
                <a:cs typeface="Georgia"/>
              </a:rPr>
              <a:t>reg</a:t>
            </a:r>
            <a:r>
              <a:rPr lang="en-US" sz="700" dirty="0" smtClean="0">
                <a:solidFill>
                  <a:schemeClr val="tx1">
                    <a:lumMod val="50000"/>
                    <a:lumOff val="50000"/>
                  </a:schemeClr>
                </a:solidFill>
                <a:latin typeface="Georgia"/>
                <a:cs typeface="Georgia"/>
              </a:rPr>
              <a:t> relief bill,” American Banker, November 20, 2017.  </a:t>
            </a:r>
            <a:endParaRPr lang="en-US" sz="700" dirty="0">
              <a:solidFill>
                <a:schemeClr val="tx1">
                  <a:lumMod val="50000"/>
                  <a:lumOff val="50000"/>
                </a:schemeClr>
              </a:solidFill>
              <a:latin typeface="Georgia"/>
              <a:cs typeface="Georgia"/>
            </a:endParaRPr>
          </a:p>
        </p:txBody>
      </p:sp>
      <p:sp>
        <p:nvSpPr>
          <p:cNvPr id="44" name="TextBox 43"/>
          <p:cNvSpPr txBox="1">
            <a:spLocks noChangeArrowheads="1"/>
          </p:cNvSpPr>
          <p:nvPr/>
        </p:nvSpPr>
        <p:spPr bwMode="auto">
          <a:xfrm>
            <a:off x="1185952" y="2301107"/>
            <a:ext cx="2468880" cy="122341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lgn="ctr">
              <a:lnSpc>
                <a:spcPct val="100000"/>
              </a:lnSpc>
              <a:spcBef>
                <a:spcPts val="0"/>
              </a:spcBef>
              <a:spcAft>
                <a:spcPts val="300"/>
              </a:spcAft>
              <a:buNone/>
              <a:defRPr/>
            </a:pPr>
            <a:r>
              <a:rPr lang="en-US" sz="1100" b="1" dirty="0" smtClean="0">
                <a:solidFill>
                  <a:srgbClr val="000000"/>
                </a:solidFill>
                <a:latin typeface="Georgia"/>
                <a:cs typeface="Georgia"/>
              </a:rPr>
              <a:t>Banks with over $250 billion</a:t>
            </a:r>
          </a:p>
          <a:p>
            <a:pPr marL="0" lvl="1" indent="0">
              <a:lnSpc>
                <a:spcPct val="100000"/>
              </a:lnSpc>
              <a:spcBef>
                <a:spcPts val="0"/>
              </a:spcBef>
              <a:spcAft>
                <a:spcPts val="300"/>
              </a:spcAft>
              <a:buNone/>
              <a:defRPr/>
            </a:pPr>
            <a:r>
              <a:rPr lang="en-US" sz="1000" dirty="0" smtClean="0">
                <a:solidFill>
                  <a:srgbClr val="000000"/>
                </a:solidFill>
                <a:latin typeface="Georgia"/>
                <a:cs typeface="Georgia"/>
              </a:rPr>
              <a:t>While regional banks with over $250 billion in assets pushed for the Senate deal to include an indicator test for systemic risk rather than a strict size limit, they remain subject to heightened regulation under the Senate’s bill</a:t>
            </a:r>
            <a:endParaRPr lang="en-US" sz="1000" dirty="0">
              <a:solidFill>
                <a:srgbClr val="000000"/>
              </a:solidFill>
              <a:latin typeface="Georgia"/>
              <a:cs typeface="Georgia"/>
            </a:endParaRPr>
          </a:p>
        </p:txBody>
      </p:sp>
      <p:sp>
        <p:nvSpPr>
          <p:cNvPr id="6" name="Slide Number Placeholder 5"/>
          <p:cNvSpPr>
            <a:spLocks noGrp="1"/>
          </p:cNvSpPr>
          <p:nvPr>
            <p:ph type="sldNum" sz="quarter" idx="12"/>
          </p:nvPr>
        </p:nvSpPr>
        <p:spPr/>
        <p:txBody>
          <a:bodyPr/>
          <a:lstStyle/>
          <a:p>
            <a:fld id="{BEFBC90E-502A-A54D-9BAE-6F74229062B0}" type="slidenum">
              <a:rPr lang="en-US" smtClean="0"/>
              <a:pPr/>
              <a:t>2</a:t>
            </a:fld>
            <a:endParaRPr lang="en-US" dirty="0"/>
          </a:p>
        </p:txBody>
      </p:sp>
      <p:sp>
        <p:nvSpPr>
          <p:cNvPr id="56"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March 8, 2018  </a:t>
            </a:r>
            <a:r>
              <a:rPr lang="en-US" sz="800" dirty="0" smtClean="0">
                <a:solidFill>
                  <a:schemeClr val="tx1">
                    <a:lumMod val="65000"/>
                    <a:lumOff val="35000"/>
                  </a:schemeClr>
                </a:solidFill>
              </a:rPr>
              <a:t>| </a:t>
            </a:r>
            <a:r>
              <a:rPr lang="en-US" sz="800" dirty="0" smtClean="0"/>
              <a:t> </a:t>
            </a:r>
            <a:r>
              <a:rPr lang="en-US" sz="700" dirty="0" smtClean="0"/>
              <a:t>Adam Aldrich </a:t>
            </a:r>
            <a:endParaRPr lang="en-US" sz="700" dirty="0">
              <a:latin typeface="Georgia"/>
              <a:cs typeface="Georgia"/>
            </a:endParaRPr>
          </a:p>
        </p:txBody>
      </p:sp>
      <p:sp>
        <p:nvSpPr>
          <p:cNvPr id="22" name="TextBox 21"/>
          <p:cNvSpPr txBox="1">
            <a:spLocks noChangeArrowheads="1"/>
          </p:cNvSpPr>
          <p:nvPr/>
        </p:nvSpPr>
        <p:spPr bwMode="auto">
          <a:xfrm>
            <a:off x="5676548" y="2301107"/>
            <a:ext cx="2468880" cy="122341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lgn="ctr">
              <a:lnSpc>
                <a:spcPct val="100000"/>
              </a:lnSpc>
              <a:spcBef>
                <a:spcPts val="0"/>
              </a:spcBef>
              <a:spcAft>
                <a:spcPts val="300"/>
              </a:spcAft>
              <a:buNone/>
              <a:defRPr/>
            </a:pPr>
            <a:r>
              <a:rPr lang="en-US" sz="1100" b="1" dirty="0" smtClean="0">
                <a:solidFill>
                  <a:srgbClr val="000000"/>
                </a:solidFill>
                <a:latin typeface="Georgia"/>
                <a:cs typeface="Georgia"/>
              </a:rPr>
              <a:t>Midsize banks</a:t>
            </a:r>
          </a:p>
          <a:p>
            <a:pPr marL="0" lvl="1" indent="0">
              <a:lnSpc>
                <a:spcPct val="100000"/>
              </a:lnSpc>
              <a:spcBef>
                <a:spcPts val="0"/>
              </a:spcBef>
              <a:spcAft>
                <a:spcPts val="300"/>
              </a:spcAft>
              <a:buNone/>
              <a:defRPr/>
            </a:pPr>
            <a:r>
              <a:rPr lang="en-US" sz="1000" dirty="0" smtClean="0">
                <a:solidFill>
                  <a:srgbClr val="000000"/>
                </a:solidFill>
                <a:latin typeface="Georgia"/>
                <a:cs typeface="Georgia"/>
              </a:rPr>
              <a:t>Banks with just above $10 billion in assets will miss out on many of the targeted benefits the Senate’s bill has to offer, such as the exemption from the Volcker rule and relaxed requirements for mortgage lending</a:t>
            </a:r>
          </a:p>
        </p:txBody>
      </p:sp>
      <p:pic>
        <p:nvPicPr>
          <p:cNvPr id="3" name="Picture 2"/>
          <p:cNvPicPr>
            <a:picLocks noChangeAspect="1"/>
          </p:cNvPicPr>
          <p:nvPr/>
        </p:nvPicPr>
        <p:blipFill>
          <a:blip r:embed="rId4"/>
          <a:stretch>
            <a:fillRect/>
          </a:stretch>
        </p:blipFill>
        <p:spPr>
          <a:xfrm>
            <a:off x="1933681" y="1437389"/>
            <a:ext cx="863718" cy="863718"/>
          </a:xfrm>
          <a:prstGeom prst="rect">
            <a:avLst/>
          </a:prstGeom>
        </p:spPr>
      </p:pic>
      <p:pic>
        <p:nvPicPr>
          <p:cNvPr id="1028" name="Picture 4" descr="Image result for sherrod brown"/>
          <p:cNvPicPr>
            <a:picLocks noChangeAspect="1" noChangeArrowheads="1"/>
          </p:cNvPicPr>
          <p:nvPr/>
        </p:nvPicPr>
        <p:blipFill rotWithShape="1">
          <a:blip r:embed="rId5">
            <a:extLst>
              <a:ext uri="{28A0092B-C50C-407E-A947-70E740481C1C}">
                <a14:useLocalDpi xmlns:a14="http://schemas.microsoft.com/office/drawing/2010/main" val="0"/>
              </a:ext>
            </a:extLst>
          </a:blip>
          <a:srcRect t="4925" b="13299"/>
          <a:stretch/>
        </p:blipFill>
        <p:spPr bwMode="auto">
          <a:xfrm>
            <a:off x="4089618" y="3726475"/>
            <a:ext cx="1152144" cy="1152144"/>
          </a:xfrm>
          <a:prstGeom prst="ellipse">
            <a:avLst/>
          </a:prstGeom>
          <a:noFill/>
          <a:extLst>
            <a:ext uri="{909E8E84-426E-40DD-AFC4-6F175D3DCCD1}">
              <a14:hiddenFill xmlns:a14="http://schemas.microsoft.com/office/drawing/2010/main">
                <a:solidFill>
                  <a:srgbClr val="FFFFFF"/>
                </a:solidFill>
              </a14:hiddenFill>
            </a:ext>
          </a:extLst>
        </p:spPr>
      </p:pic>
      <p:sp>
        <p:nvSpPr>
          <p:cNvPr id="27" name="TextBox 26"/>
          <p:cNvSpPr txBox="1">
            <a:spLocks noChangeArrowheads="1"/>
          </p:cNvSpPr>
          <p:nvPr/>
        </p:nvSpPr>
        <p:spPr bwMode="auto">
          <a:xfrm>
            <a:off x="3431250" y="4887961"/>
            <a:ext cx="2468880" cy="13773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lgn="ctr">
              <a:lnSpc>
                <a:spcPct val="100000"/>
              </a:lnSpc>
              <a:spcBef>
                <a:spcPts val="0"/>
              </a:spcBef>
              <a:spcAft>
                <a:spcPts val="300"/>
              </a:spcAft>
              <a:buNone/>
              <a:defRPr/>
            </a:pPr>
            <a:r>
              <a:rPr lang="en-US" sz="1100" b="1" dirty="0" smtClean="0">
                <a:solidFill>
                  <a:srgbClr val="000000"/>
                </a:solidFill>
                <a:latin typeface="Georgia"/>
                <a:cs typeface="Georgia"/>
              </a:rPr>
              <a:t>Sen. Sherrod Brown (D-OH)</a:t>
            </a:r>
          </a:p>
          <a:p>
            <a:pPr marL="0" lvl="1" indent="0">
              <a:lnSpc>
                <a:spcPct val="100000"/>
              </a:lnSpc>
              <a:spcBef>
                <a:spcPts val="0"/>
              </a:spcBef>
              <a:spcAft>
                <a:spcPts val="300"/>
              </a:spcAft>
              <a:buNone/>
              <a:defRPr/>
            </a:pPr>
            <a:r>
              <a:rPr lang="en-US" sz="1000" dirty="0" smtClean="0">
                <a:solidFill>
                  <a:srgbClr val="000000"/>
                </a:solidFill>
                <a:latin typeface="Georgia"/>
                <a:cs typeface="Georgia"/>
              </a:rPr>
              <a:t>Brown has said for several years he would support a modest regulatory relief effort. However, he withdrew his support for the bill, abandoning a chance to cut a bipartisan deal that was supported by at least nine other Democrats</a:t>
            </a:r>
            <a:endParaRPr lang="en-US" sz="1000" dirty="0">
              <a:solidFill>
                <a:srgbClr val="000000"/>
              </a:solidFill>
              <a:latin typeface="Georgia"/>
              <a:cs typeface="Georgia"/>
            </a:endParaRPr>
          </a:p>
        </p:txBody>
      </p:sp>
      <p:pic>
        <p:nvPicPr>
          <p:cNvPr id="28" name="Picture 27"/>
          <p:cNvPicPr>
            <a:picLocks noChangeAspect="1"/>
          </p:cNvPicPr>
          <p:nvPr/>
        </p:nvPicPr>
        <p:blipFill>
          <a:blip r:embed="rId6"/>
          <a:stretch>
            <a:fillRect/>
          </a:stretch>
        </p:blipFill>
        <p:spPr>
          <a:xfrm>
            <a:off x="6734381" y="1419483"/>
            <a:ext cx="1033729" cy="1033729"/>
          </a:xfrm>
          <a:prstGeom prst="rect">
            <a:avLst/>
          </a:prstGeom>
        </p:spPr>
      </p:pic>
      <p:pic>
        <p:nvPicPr>
          <p:cNvPr id="29" name="Picture 28"/>
          <p:cNvPicPr>
            <a:picLocks noChangeAspect="1"/>
          </p:cNvPicPr>
          <p:nvPr/>
        </p:nvPicPr>
        <p:blipFill>
          <a:blip r:embed="rId6"/>
          <a:stretch>
            <a:fillRect/>
          </a:stretch>
        </p:blipFill>
        <p:spPr>
          <a:xfrm>
            <a:off x="6036562" y="1429290"/>
            <a:ext cx="1033729" cy="1033729"/>
          </a:xfrm>
          <a:prstGeom prst="rect">
            <a:avLst/>
          </a:prstGeom>
        </p:spPr>
      </p:pic>
    </p:spTree>
    <p:extLst>
      <p:ext uri="{BB962C8B-B14F-4D97-AF65-F5344CB8AC3E}">
        <p14:creationId xmlns:p14="http://schemas.microsoft.com/office/powerpoint/2010/main" val="190585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C4C4875-7277-4E19-B3E0-97ECF3E4B803}">
  <we:reference id="wa104381063" version="1.0.0.0" store="en-US" storeType="OMEX"/>
  <we:alternateReferences>
    <we:reference id="wa104381063" version="1.0.0.0" store="wa10438106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10863</TotalTime>
  <Words>477</Words>
  <Application>Microsoft Office PowerPoint</Application>
  <PresentationFormat>On-screen Show (4:3)</PresentationFormat>
  <Paragraphs>29</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ＭＳ Ｐゴシック</vt:lpstr>
      <vt:lpstr>ＭＳ Ｐゴシック</vt:lpstr>
      <vt:lpstr>Arial</vt:lpstr>
      <vt:lpstr>Calibri</vt:lpstr>
      <vt:lpstr>Georgia</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Aldrich, Adam</cp:lastModifiedBy>
  <cp:revision>108</cp:revision>
  <dcterms:created xsi:type="dcterms:W3CDTF">2017-06-26T14:07:23Z</dcterms:created>
  <dcterms:modified xsi:type="dcterms:W3CDTF">2018-03-09T18:44:20Z</dcterms:modified>
</cp:coreProperties>
</file>