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9CB8"/>
    <a:srgbClr val="6EB0C6"/>
    <a:srgbClr val="E8D181"/>
    <a:srgbClr val="8D744A"/>
    <a:srgbClr val="B19E82"/>
    <a:srgbClr val="F9F6E7"/>
    <a:srgbClr val="D4DAD8"/>
    <a:srgbClr val="DDE7E0"/>
    <a:srgbClr val="C4D5C8"/>
    <a:srgbClr val="B4C3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4660"/>
  </p:normalViewPr>
  <p:slideViewPr>
    <p:cSldViewPr snapToGrid="0">
      <p:cViewPr varScale="1">
        <p:scale>
          <a:sx n="70" d="100"/>
          <a:sy n="70" d="100"/>
        </p:scale>
        <p:origin x="69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48DAF-FAC0-E049-9F91-DF185ED4A3A0}" type="datetime1">
              <a:rPr lang="en-US" smtClean="0"/>
              <a:t>3/6/2018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9527682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16BA255-5E72-2043-901B-BB28595BD03D}" type="datetime1">
              <a:rPr lang="en-US" smtClean="0"/>
              <a:t>3/6/2018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79116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F91DA9-1C77-804A-BF67-CC34D48EC270}" type="datetime1">
              <a:rPr lang="en-US" smtClean="0"/>
              <a:t>3/6/2018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07173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156D0A-10DF-004F-8942-0019FC536F6A}" type="datetime1">
              <a:rPr lang="en-US" smtClean="0"/>
              <a:t>3/6/2018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5376853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773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2E5FB64-F50F-F341-9BDA-DC6ACD9CC172}" type="datetime1">
              <a:rPr lang="en-US" smtClean="0"/>
              <a:t>3/6/2018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81871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C9CB5C3-E2DE-8D4F-9F4A-C72E248516A5}" type="datetime1">
              <a:rPr lang="en-US" smtClean="0"/>
              <a:t>3/6/2018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36993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20EB469-FD33-B547-A4D2-7465E5DD0938}" type="datetime1">
              <a:rPr lang="en-US" smtClean="0"/>
              <a:t>3/6/2018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71926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8814CD4-9166-C14F-B6C1-CDF522718024}" type="datetime1">
              <a:rPr lang="en-US" smtClean="0"/>
              <a:t>3/6/2018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239332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9B825E5-7CCF-EA4B-803B-A23A37DA0D68}" type="datetime1">
              <a:rPr lang="en-US" smtClean="0"/>
              <a:t>3/6/2018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150686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9FD4D66-DFDE-9945-A17D-74D0D2FAE5BC}" type="datetime1">
              <a:rPr lang="en-US" smtClean="0"/>
              <a:t>3/6/2018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603145" y="6352962"/>
            <a:ext cx="2133600" cy="365125"/>
          </a:xfrm>
          <a:prstGeom prst="rect">
            <a:avLst/>
          </a:prstGeom>
        </p:spPr>
        <p:txBody>
          <a:bodyPr/>
          <a:lstStyle/>
          <a:p>
            <a:fld id="{BEFBC90E-502A-A54D-9BAE-6F74229062B0}" type="slidenum">
              <a:rPr lang="en-US" smtClean="0"/>
              <a:t>‹#›</a:t>
            </a:fld>
            <a:endParaRPr lang="en-US"/>
          </a:p>
        </p:txBody>
      </p:sp>
    </p:spTree>
    <p:extLst>
      <p:ext uri="{BB962C8B-B14F-4D97-AF65-F5344CB8AC3E}">
        <p14:creationId xmlns:p14="http://schemas.microsoft.com/office/powerpoint/2010/main" val="313010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08798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txBox="1">
            <a:spLocks/>
          </p:cNvSpPr>
          <p:nvPr/>
        </p:nvSpPr>
        <p:spPr bwMode="auto">
          <a:xfrm>
            <a:off x="485547" y="756919"/>
            <a:ext cx="8163154" cy="609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pPr lvl="0">
              <a:defRPr/>
            </a:pPr>
            <a:r>
              <a:rPr lang="en-US" altLang="en-US" sz="2000" noProof="0" dirty="0" smtClean="0">
                <a:solidFill>
                  <a:prstClr val="black"/>
                </a:solidFill>
                <a:latin typeface="Georgia" charset="0"/>
                <a:ea typeface="ＭＳ Ｐゴシック" charset="-128"/>
                <a:cs typeface="MS PGothic" charset="-128"/>
              </a:rPr>
              <a:t>Alex Azar outlines his top four priorities for HHS at a Federation of American Hospitals conference </a:t>
            </a:r>
            <a:endParaRPr kumimoji="0" lang="en-US" altLang="en-US" sz="2000" b="1" i="0" u="none" strike="noStrike" kern="1200" cap="none" spc="0" normalizeH="0" baseline="0" noProof="0" dirty="0">
              <a:ln>
                <a:noFill/>
              </a:ln>
              <a:solidFill>
                <a:prstClr val="black"/>
              </a:solidFill>
              <a:effectLst/>
              <a:uLnTx/>
              <a:uFillTx/>
              <a:latin typeface="Georgia" charset="0"/>
              <a:ea typeface="ＭＳ Ｐゴシック" charset="-128"/>
              <a:cs typeface="MS PGothic" charset="-128"/>
            </a:endParaRPr>
          </a:p>
        </p:txBody>
      </p:sp>
      <p:sp>
        <p:nvSpPr>
          <p:cNvPr id="17" name="Slide Number Placeholder 3"/>
          <p:cNvSpPr>
            <a:spLocks noGrp="1"/>
          </p:cNvSpPr>
          <p:nvPr>
            <p:ph type="sldNum" sz="quarter" idx="12"/>
          </p:nvPr>
        </p:nvSpPr>
        <p:spPr>
          <a:xfrm>
            <a:off x="6603145" y="6421973"/>
            <a:ext cx="21336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FBC90E-502A-A54D-9BAE-6F74229062B0}" type="slidenum">
              <a:rPr kumimoji="0" lang="en-US" sz="800" b="0" i="0" u="none" strike="noStrike" kern="1200" cap="none" spc="0" normalizeH="0" baseline="0" noProof="0" smtClean="0">
                <a:ln>
                  <a:noFill/>
                </a:ln>
                <a:solidFill>
                  <a:prstClr val="black"/>
                </a:solidFill>
                <a:effectLst/>
                <a:uLnTx/>
                <a:uFillTx/>
                <a:latin typeface="Georgia"/>
                <a:ea typeface="+mn-ea"/>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800" b="0" i="0" u="none" strike="noStrike" kern="1200" cap="none" spc="0" normalizeH="0" baseline="0" noProof="0" dirty="0">
              <a:ln>
                <a:noFill/>
              </a:ln>
              <a:solidFill>
                <a:prstClr val="black"/>
              </a:solidFill>
              <a:effectLst/>
              <a:uLnTx/>
              <a:uFillTx/>
              <a:latin typeface="Georgia"/>
              <a:ea typeface="+mn-ea"/>
            </a:endParaRPr>
          </a:p>
        </p:txBody>
      </p:sp>
      <p:sp>
        <p:nvSpPr>
          <p:cNvPr id="18" name="TextBox 12"/>
          <p:cNvSpPr txBox="1">
            <a:spLocks noChangeArrowheads="1"/>
          </p:cNvSpPr>
          <p:nvPr/>
        </p:nvSpPr>
        <p:spPr bwMode="auto">
          <a:xfrm>
            <a:off x="7508075" y="311516"/>
            <a:ext cx="1218603"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US" altLang="en-US" sz="600" b="1" noProof="0" dirty="0" smtClean="0">
                <a:solidFill>
                  <a:srgbClr val="EEECE1">
                    <a:lumMod val="25000"/>
                  </a:srgbClr>
                </a:solidFill>
                <a:latin typeface="Verdana"/>
                <a:cs typeface="Verdana"/>
              </a:rPr>
              <a:t>ALEX AZAR PRIORITIES</a:t>
            </a:r>
            <a:endParaRPr kumimoji="0" lang="en-US" altLang="en-US" sz="600" b="1" i="0" u="none" strike="noStrike" kern="1200" cap="none" spc="0" normalizeH="0" baseline="0" noProof="0" dirty="0" smtClean="0">
              <a:ln>
                <a:noFill/>
              </a:ln>
              <a:solidFill>
                <a:srgbClr val="EEECE1">
                  <a:lumMod val="25000"/>
                </a:srgbClr>
              </a:solidFill>
              <a:effectLst/>
              <a:uLnTx/>
              <a:uFillTx/>
              <a:latin typeface="Verdana"/>
              <a:ea typeface="MS PGothic" panose="020B0600070205080204" pitchFamily="34" charset="-128"/>
              <a:cs typeface="Verdana"/>
            </a:endParaRPr>
          </a:p>
        </p:txBody>
      </p:sp>
      <p:sp>
        <p:nvSpPr>
          <p:cNvPr id="19" name="Text Placeholder 18"/>
          <p:cNvSpPr txBox="1">
            <a:spLocks/>
          </p:cNvSpPr>
          <p:nvPr/>
        </p:nvSpPr>
        <p:spPr bwMode="auto">
          <a:xfrm>
            <a:off x="492126" y="6422607"/>
            <a:ext cx="732631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noProof="0" dirty="0" smtClean="0">
                <a:ln>
                  <a:noFill/>
                </a:ln>
                <a:solidFill>
                  <a:prstClr val="black"/>
                </a:solidFill>
                <a:effectLst/>
                <a:uLnTx/>
                <a:uFillTx/>
                <a:latin typeface="Georgia"/>
                <a:ea typeface="MS PGothic" panose="020B0600070205080204" pitchFamily="34" charset="-128"/>
                <a:cs typeface="Georgia"/>
              </a:rPr>
              <a:t>March </a:t>
            </a:r>
            <a:r>
              <a:rPr kumimoji="0" lang="en-US" sz="700" b="0" i="0" u="none" strike="noStrike" kern="1200" cap="none" spc="0" normalizeH="0" noProof="0" dirty="0" smtClean="0">
                <a:ln>
                  <a:noFill/>
                </a:ln>
                <a:solidFill>
                  <a:prstClr val="black"/>
                </a:solidFill>
                <a:effectLst/>
                <a:uLnTx/>
                <a:uFillTx/>
                <a:latin typeface="Georgia"/>
                <a:ea typeface="MS PGothic" panose="020B0600070205080204" pitchFamily="34" charset="-128"/>
                <a:cs typeface="Georgia"/>
              </a:rPr>
              <a:t>7</a:t>
            </a: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 </a:t>
            </a:r>
            <a:r>
              <a:rPr kumimoji="0" lang="en-US" sz="700" b="0" i="0" u="none" strike="noStrike" kern="1200" cap="none" spc="0" normalizeH="0" baseline="0" noProof="0" dirty="0" smtClean="0">
                <a:ln>
                  <a:noFill/>
                </a:ln>
                <a:solidFill>
                  <a:prstClr val="black"/>
                </a:solidFill>
                <a:effectLst/>
                <a:uLnTx/>
                <a:uFillTx/>
                <a:latin typeface="Georgia"/>
                <a:ea typeface="MS PGothic" panose="020B0600070205080204" pitchFamily="34" charset="-128"/>
                <a:cs typeface="Georgia"/>
              </a:rPr>
              <a:t>2018  </a:t>
            </a:r>
            <a:r>
              <a:rPr kumimoji="0" lang="en-US" sz="800" b="0" i="0" u="none" strike="noStrike" kern="1200" cap="none" spc="0" normalizeH="0" baseline="0" noProof="0" dirty="0" smtClean="0">
                <a:ln>
                  <a:noFill/>
                </a:ln>
                <a:solidFill>
                  <a:prstClr val="black">
                    <a:lumMod val="65000"/>
                    <a:lumOff val="35000"/>
                  </a:prstClr>
                </a:solidFill>
                <a:effectLst/>
                <a:uLnTx/>
                <a:uFillTx/>
                <a:latin typeface="Georgia" panose="02040502050405020303" pitchFamily="18" charset="0"/>
                <a:ea typeface="MS PGothic" panose="020B0600070205080204" pitchFamily="34" charset="-128"/>
              </a:rPr>
              <a:t>| </a:t>
            </a:r>
            <a:r>
              <a:rPr kumimoji="0" lang="en-US" sz="800" b="0" i="0" u="none" strike="noStrike" kern="1200" cap="none" spc="0" normalizeH="0" baseline="0" noProof="0" dirty="0" smtClean="0">
                <a:ln>
                  <a:noFill/>
                </a:ln>
                <a:solidFill>
                  <a:prstClr val="black"/>
                </a:solidFill>
                <a:effectLst/>
                <a:uLnTx/>
                <a:uFillTx/>
                <a:latin typeface="Georgia" panose="02040502050405020303" pitchFamily="18" charset="0"/>
                <a:ea typeface="MS PGothic" panose="020B0600070205080204" pitchFamily="34" charset="-128"/>
              </a:rPr>
              <a:t> </a:t>
            </a:r>
            <a:r>
              <a:rPr kumimoji="0" lang="en-US" sz="700" b="0" i="0" u="none" strike="noStrike" kern="1200" cap="none" spc="0" normalizeH="0" baseline="0" noProof="0" dirty="0" smtClean="0">
                <a:ln>
                  <a:noFill/>
                </a:ln>
                <a:solidFill>
                  <a:prstClr val="black"/>
                </a:solidFill>
                <a:effectLst/>
                <a:uLnTx/>
                <a:uFillTx/>
                <a:latin typeface="Georgia" panose="02040502050405020303" pitchFamily="18" charset="0"/>
                <a:ea typeface="MS PGothic" panose="020B0600070205080204" pitchFamily="34" charset="-128"/>
              </a:rPr>
              <a:t>Maansi Vatsan</a:t>
            </a:r>
            <a:endParaRPr kumimoji="0" lang="en-US" sz="700" b="0" i="0" u="none" strike="noStrike" kern="1200" cap="none" spc="0" normalizeH="0" baseline="0" noProof="0" dirty="0">
              <a:ln>
                <a:noFill/>
              </a:ln>
              <a:solidFill>
                <a:prstClr val="black"/>
              </a:solidFill>
              <a:effectLst/>
              <a:uLnTx/>
              <a:uFillTx/>
              <a:latin typeface="Georgia"/>
              <a:ea typeface="MS PGothic" panose="020B0600070205080204" pitchFamily="34" charset="-128"/>
              <a:cs typeface="Georgia"/>
            </a:endParaRPr>
          </a:p>
        </p:txBody>
      </p:sp>
      <p:pic>
        <p:nvPicPr>
          <p:cNvPr id="21" name="Picture 20" descr="Logo-NJ-presentation_cent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2" name="Text Placeholder 18"/>
          <p:cNvSpPr txBox="1">
            <a:spLocks/>
          </p:cNvSpPr>
          <p:nvPr/>
        </p:nvSpPr>
        <p:spPr bwMode="auto">
          <a:xfrm>
            <a:off x="494173" y="6251451"/>
            <a:ext cx="8166981" cy="156908"/>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600" b="0" i="0" u="none" strike="noStrike" kern="1200" cap="none" spc="0" normalizeH="0" baseline="0" noProof="0" dirty="0" smtClean="0">
                <a:ln>
                  <a:noFill/>
                </a:ln>
                <a:solidFill>
                  <a:prstClr val="black">
                    <a:lumMod val="50000"/>
                    <a:lumOff val="50000"/>
                  </a:prstClr>
                </a:solidFill>
                <a:effectLst/>
                <a:uLnTx/>
                <a:uFillTx/>
                <a:latin typeface="Georgia"/>
                <a:ea typeface="MS PGothic" panose="020B0600070205080204" pitchFamily="34" charset="-128"/>
                <a:cs typeface="Georgia"/>
              </a:rPr>
              <a:t>Sources</a:t>
            </a:r>
            <a:r>
              <a:rPr kumimoji="0" lang="en-US" sz="600" b="0" i="0" u="none" strike="noStrike" kern="1200" cap="none" spc="0" normalizeH="0" baseline="0" noProof="0" dirty="0" smtClean="0">
                <a:ln>
                  <a:noFill/>
                </a:ln>
                <a:solidFill>
                  <a:prstClr val="black">
                    <a:lumMod val="50000"/>
                    <a:lumOff val="50000"/>
                  </a:prstClr>
                </a:solidFill>
                <a:effectLst/>
                <a:uLnTx/>
                <a:uFillTx/>
                <a:latin typeface="Georgia"/>
                <a:ea typeface="MS PGothic" panose="020B0600070205080204" pitchFamily="34" charset="-128"/>
                <a:cs typeface="Georgia"/>
              </a:rPr>
              <a:t>:</a:t>
            </a:r>
            <a:r>
              <a:rPr kumimoji="0" lang="en-US" sz="600" b="0" i="0" u="none" strike="noStrike" kern="1200" cap="none" spc="0" normalizeH="0" noProof="0" dirty="0" smtClean="0">
                <a:ln>
                  <a:noFill/>
                </a:ln>
                <a:solidFill>
                  <a:prstClr val="black">
                    <a:lumMod val="50000"/>
                    <a:lumOff val="50000"/>
                  </a:prstClr>
                </a:solidFill>
                <a:effectLst/>
                <a:uLnTx/>
                <a:uFillTx/>
                <a:latin typeface="Georgia"/>
                <a:ea typeface="MS PGothic" panose="020B0600070205080204" pitchFamily="34" charset="-128"/>
                <a:cs typeface="Georgia"/>
              </a:rPr>
              <a:t> </a:t>
            </a:r>
            <a:r>
              <a:rPr lang="en-US" sz="600" noProof="0" dirty="0" smtClean="0">
                <a:solidFill>
                  <a:prstClr val="black">
                    <a:lumMod val="50000"/>
                    <a:lumOff val="50000"/>
                  </a:prstClr>
                </a:solidFill>
                <a:latin typeface="Georgia"/>
                <a:cs typeface="Georgia"/>
              </a:rPr>
              <a:t>Alex M. Azar II, “Remarks on Value-Based Transformation to the Federation of American Hospitals,” HHS, March 5, 2018.</a:t>
            </a:r>
            <a:endParaRPr kumimoji="0" lang="en-US" sz="600" b="0" i="0" u="none" strike="noStrike" kern="1200" cap="none" spc="0" normalizeH="0" baseline="0" noProof="0" dirty="0">
              <a:ln>
                <a:noFill/>
              </a:ln>
              <a:solidFill>
                <a:prstClr val="black">
                  <a:lumMod val="50000"/>
                  <a:lumOff val="50000"/>
                </a:prstClr>
              </a:solidFill>
              <a:effectLst/>
              <a:uLnTx/>
              <a:uFillTx/>
              <a:latin typeface="Georgia"/>
              <a:ea typeface="MS PGothic" panose="020B0600070205080204" pitchFamily="34" charset="-128"/>
              <a:cs typeface="Georgia"/>
            </a:endParaRPr>
          </a:p>
        </p:txBody>
      </p:sp>
      <p:sp>
        <p:nvSpPr>
          <p:cNvPr id="11" name="TextBox 10"/>
          <p:cNvSpPr txBox="1"/>
          <p:nvPr/>
        </p:nvSpPr>
        <p:spPr>
          <a:xfrm>
            <a:off x="492126" y="1493917"/>
            <a:ext cx="8169028" cy="461665"/>
          </a:xfrm>
          <a:prstGeom prst="rect">
            <a:avLst/>
          </a:prstGeom>
          <a:noFill/>
        </p:spPr>
        <p:txBody>
          <a:bodyPr wrap="square" rtlCol="0">
            <a:spAutoFit/>
          </a:bodyPr>
          <a:lstStyle/>
          <a:p>
            <a:r>
              <a:rPr lang="en-US" sz="1200" b="1" dirty="0" smtClean="0">
                <a:latin typeface="+mj-lt"/>
              </a:rPr>
              <a:t>Azar stated that the administration is “unafraid of disrupting existing arrangements simply because they’re backed by powerful special interests”</a:t>
            </a:r>
            <a:endParaRPr lang="en-US" sz="1200" i="1" dirty="0" smtClean="0">
              <a:latin typeface="+mj-lt"/>
            </a:endParaRPr>
          </a:p>
        </p:txBody>
      </p:sp>
      <p:grpSp>
        <p:nvGrpSpPr>
          <p:cNvPr id="113" name="Group 112"/>
          <p:cNvGrpSpPr/>
          <p:nvPr/>
        </p:nvGrpSpPr>
        <p:grpSpPr>
          <a:xfrm>
            <a:off x="449281" y="1998712"/>
            <a:ext cx="8224224" cy="4136879"/>
            <a:chOff x="449281" y="2128107"/>
            <a:chExt cx="8224224" cy="4136879"/>
          </a:xfrm>
        </p:grpSpPr>
        <p:sp>
          <p:nvSpPr>
            <p:cNvPr id="121" name="TextBox 120"/>
            <p:cNvSpPr txBox="1"/>
            <p:nvPr/>
          </p:nvSpPr>
          <p:spPr>
            <a:xfrm>
              <a:off x="6748131" y="2128942"/>
              <a:ext cx="1889347" cy="4123344"/>
            </a:xfrm>
            <a:prstGeom prst="rect">
              <a:avLst/>
            </a:prstGeom>
            <a:noFill/>
            <a:ln>
              <a:solidFill>
                <a:srgbClr val="E8D181"/>
              </a:solidFill>
            </a:ln>
          </p:spPr>
          <p:txBody>
            <a:bodyPr wrap="square" rtlCol="0">
              <a:spAutoFit/>
            </a:bodyPr>
            <a:lstStyle/>
            <a:p>
              <a:endParaRPr lang="en-US" dirty="0"/>
            </a:p>
          </p:txBody>
        </p:sp>
        <p:sp>
          <p:nvSpPr>
            <p:cNvPr id="119" name="TextBox 118"/>
            <p:cNvSpPr txBox="1"/>
            <p:nvPr/>
          </p:nvSpPr>
          <p:spPr>
            <a:xfrm>
              <a:off x="2537654" y="2128942"/>
              <a:ext cx="1889347" cy="4123344"/>
            </a:xfrm>
            <a:prstGeom prst="rect">
              <a:avLst/>
            </a:prstGeom>
            <a:noFill/>
            <a:ln>
              <a:solidFill>
                <a:srgbClr val="E8D181"/>
              </a:solidFill>
            </a:ln>
          </p:spPr>
          <p:txBody>
            <a:bodyPr wrap="square" rtlCol="0">
              <a:spAutoFit/>
            </a:bodyPr>
            <a:lstStyle/>
            <a:p>
              <a:endParaRPr lang="en-US" dirty="0"/>
            </a:p>
          </p:txBody>
        </p:sp>
        <p:sp>
          <p:nvSpPr>
            <p:cNvPr id="120" name="TextBox 119"/>
            <p:cNvSpPr txBox="1"/>
            <p:nvPr/>
          </p:nvSpPr>
          <p:spPr>
            <a:xfrm>
              <a:off x="4644117" y="2128107"/>
              <a:ext cx="1889347" cy="4123344"/>
            </a:xfrm>
            <a:prstGeom prst="rect">
              <a:avLst/>
            </a:prstGeom>
            <a:noFill/>
            <a:ln>
              <a:solidFill>
                <a:srgbClr val="E8D181"/>
              </a:solidFill>
            </a:ln>
          </p:spPr>
          <p:txBody>
            <a:bodyPr wrap="square" rtlCol="0">
              <a:spAutoFit/>
            </a:bodyPr>
            <a:lstStyle/>
            <a:p>
              <a:endParaRPr lang="en-US" dirty="0"/>
            </a:p>
          </p:txBody>
        </p:sp>
        <p:sp>
          <p:nvSpPr>
            <p:cNvPr id="112" name="TextBox 111"/>
            <p:cNvSpPr txBox="1"/>
            <p:nvPr/>
          </p:nvSpPr>
          <p:spPr>
            <a:xfrm>
              <a:off x="449281" y="2128107"/>
              <a:ext cx="1889347" cy="4123344"/>
            </a:xfrm>
            <a:prstGeom prst="rect">
              <a:avLst/>
            </a:prstGeom>
            <a:noFill/>
            <a:ln>
              <a:solidFill>
                <a:srgbClr val="E8D181"/>
              </a:solidFill>
            </a:ln>
          </p:spPr>
          <p:txBody>
            <a:bodyPr wrap="square" rtlCol="0">
              <a:spAutoFit/>
            </a:bodyPr>
            <a:lstStyle/>
            <a:p>
              <a:endParaRPr lang="en-US" dirty="0"/>
            </a:p>
          </p:txBody>
        </p:sp>
        <p:sp>
          <p:nvSpPr>
            <p:cNvPr id="42" name="Rectangle 11"/>
            <p:cNvSpPr>
              <a:spLocks noChangeArrowheads="1"/>
            </p:cNvSpPr>
            <p:nvPr/>
          </p:nvSpPr>
          <p:spPr bwMode="auto">
            <a:xfrm>
              <a:off x="4687604" y="2730979"/>
              <a:ext cx="187452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buNone/>
              </a:pPr>
              <a:r>
                <a:rPr lang="en-US" sz="1000" i="1" dirty="0" smtClean="0"/>
                <a:t>         We </a:t>
              </a:r>
              <a:r>
                <a:rPr lang="en-US" sz="1000" i="1" dirty="0"/>
                <a:t>already have a range of tools for using these programs to pay for value, many created by 2015’s MACRA legislation. The Center for Medicare and Medicaid Innovation, alongside these tools, vests HHS with tremendous power to experiment with new payment models</a:t>
              </a:r>
              <a:r>
                <a:rPr lang="en-US" sz="1000" i="1" dirty="0" smtClean="0"/>
                <a:t>.”</a:t>
              </a:r>
              <a:endParaRPr lang="en-US" sz="1000" i="1" dirty="0"/>
            </a:p>
          </p:txBody>
        </p:sp>
        <p:sp>
          <p:nvSpPr>
            <p:cNvPr id="7" name="Rectangle 6"/>
            <p:cNvSpPr/>
            <p:nvPr/>
          </p:nvSpPr>
          <p:spPr>
            <a:xfrm>
              <a:off x="6798985" y="2730740"/>
              <a:ext cx="1874520" cy="3016210"/>
            </a:xfrm>
            <a:prstGeom prst="rect">
              <a:avLst/>
            </a:prstGeom>
          </p:spPr>
          <p:txBody>
            <a:bodyPr wrap="square">
              <a:spAutoFit/>
            </a:bodyPr>
            <a:lstStyle/>
            <a:p>
              <a:r>
                <a:rPr lang="en-US" sz="1000" i="1" dirty="0" smtClean="0">
                  <a:latin typeface="+mj-lt"/>
                </a:rPr>
                <a:t>         There </a:t>
              </a:r>
              <a:r>
                <a:rPr lang="en-US" sz="1000" i="1" dirty="0">
                  <a:latin typeface="+mj-lt"/>
                </a:rPr>
                <a:t>are many other regulations that may be impeding value-based transformation: certain Medicare and Medicaid price reporting rules, for instance, as well as restrictions in some FDA communication policies, may be getting in the way of innovative ways for pharmaceutical companies and payers to work together. In addition, current interpretations of various well-meaning anti-fraud protections may actually be impeding useful coordination and integration of services</a:t>
              </a:r>
              <a:r>
                <a:rPr lang="en-US" sz="1000" i="1" dirty="0" smtClean="0">
                  <a:latin typeface="+mj-lt"/>
                </a:rPr>
                <a:t>.”</a:t>
              </a:r>
              <a:endParaRPr lang="en-US" sz="1000" i="1" dirty="0">
                <a:latin typeface="+mj-lt"/>
              </a:endParaRPr>
            </a:p>
          </p:txBody>
        </p:sp>
        <p:sp>
          <p:nvSpPr>
            <p:cNvPr id="15" name="Rectangle 11"/>
            <p:cNvSpPr>
              <a:spLocks noChangeArrowheads="1"/>
            </p:cNvSpPr>
            <p:nvPr/>
          </p:nvSpPr>
          <p:spPr bwMode="auto">
            <a:xfrm>
              <a:off x="464108" y="2730739"/>
              <a:ext cx="187452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buNone/>
              </a:pPr>
              <a:r>
                <a:rPr lang="en-US" sz="1000" i="1" dirty="0" smtClean="0">
                  <a:solidFill>
                    <a:srgbClr val="000000"/>
                  </a:solidFill>
                </a:rPr>
                <a:t>         Patients </a:t>
              </a:r>
              <a:r>
                <a:rPr lang="en-US" sz="1000" i="1" dirty="0">
                  <a:solidFill>
                    <a:srgbClr val="000000"/>
                  </a:solidFill>
                </a:rPr>
                <a:t>ought to have control of their records in a useful format, period. When they arrive at a new provider, they should have a way of bringing their records, period. That’s interoperability. The what, not the </a:t>
              </a:r>
              <a:r>
                <a:rPr lang="en-US" sz="1000" i="1" dirty="0" smtClean="0">
                  <a:solidFill>
                    <a:srgbClr val="000000"/>
                  </a:solidFill>
                </a:rPr>
                <a:t>how. Too </a:t>
              </a:r>
              <a:r>
                <a:rPr lang="en-US" sz="1000" i="1" dirty="0">
                  <a:solidFill>
                    <a:srgbClr val="000000"/>
                  </a:solidFill>
                </a:rPr>
                <a:t>often, doctors and hospitals have been resistant to giving up control of records, and make patients jump through hoops to get something as basic as an image of a CT scan. The healthcare consumer, not the provider, ought to be in charge of this information</a:t>
              </a:r>
              <a:r>
                <a:rPr lang="en-US" sz="1000" i="1" dirty="0" smtClean="0">
                  <a:solidFill>
                    <a:srgbClr val="000000"/>
                  </a:solidFill>
                </a:rPr>
                <a:t>.”</a:t>
              </a:r>
              <a:endParaRPr lang="en-US" sz="1000" i="1" dirty="0">
                <a:solidFill>
                  <a:srgbClr val="000000"/>
                </a:solidFill>
              </a:endParaRPr>
            </a:p>
          </p:txBody>
        </p:sp>
        <p:sp>
          <p:nvSpPr>
            <p:cNvPr id="33" name="Rectangle 11"/>
            <p:cNvSpPr>
              <a:spLocks noChangeArrowheads="1"/>
            </p:cNvSpPr>
            <p:nvPr/>
          </p:nvSpPr>
          <p:spPr bwMode="auto">
            <a:xfrm>
              <a:off x="2573337" y="2759567"/>
              <a:ext cx="187452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buNone/>
              </a:pPr>
              <a:r>
                <a:rPr lang="en-US" sz="1000" i="1" dirty="0" smtClean="0"/>
                <a:t>         I </a:t>
              </a:r>
              <a:r>
                <a:rPr lang="en-US" sz="1000" i="1" dirty="0"/>
                <a:t>believe you ought to have the right to know what a healthcare service will cost — and what it will really cost — before you get that service</a:t>
              </a:r>
              <a:r>
                <a:rPr lang="en-US" sz="1000" i="1" dirty="0" smtClean="0"/>
                <a:t>.”</a:t>
              </a:r>
              <a:endParaRPr lang="en-US" sz="1000" i="1" dirty="0">
                <a:solidFill>
                  <a:srgbClr val="000000"/>
                </a:solidFill>
              </a:endParaRPr>
            </a:p>
          </p:txBody>
        </p:sp>
        <p:grpSp>
          <p:nvGrpSpPr>
            <p:cNvPr id="64" name="Group 63"/>
            <p:cNvGrpSpPr/>
            <p:nvPr/>
          </p:nvGrpSpPr>
          <p:grpSpPr>
            <a:xfrm>
              <a:off x="479349" y="2603978"/>
              <a:ext cx="303288" cy="352532"/>
              <a:chOff x="4483452" y="4988842"/>
              <a:chExt cx="397177" cy="461665"/>
            </a:xfrm>
          </p:grpSpPr>
          <p:sp>
            <p:nvSpPr>
              <p:cNvPr id="65" name="Oval 64"/>
              <p:cNvSpPr/>
              <p:nvPr/>
            </p:nvSpPr>
            <p:spPr bwMode="auto">
              <a:xfrm>
                <a:off x="4517170" y="5016684"/>
                <a:ext cx="363459" cy="361944"/>
              </a:xfrm>
              <a:prstGeom prst="ellipse">
                <a:avLst/>
              </a:prstGeom>
              <a:solidFill>
                <a:srgbClr val="BAAC92"/>
              </a:solidFill>
              <a:ln>
                <a:solidFill>
                  <a:srgbClr val="BAAC9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6" name="Rectangle 65"/>
              <p:cNvSpPr/>
              <p:nvPr/>
            </p:nvSpPr>
            <p:spPr>
              <a:xfrm>
                <a:off x="4483452" y="4988842"/>
                <a:ext cx="303288" cy="461665"/>
              </a:xfrm>
              <a:prstGeom prst="rect">
                <a:avLst/>
              </a:prstGeom>
            </p:spPr>
            <p:txBody>
              <a:bodyPr wrap="none">
                <a:spAutoFit/>
              </a:bodyPr>
              <a:lstStyle/>
              <a:p>
                <a:r>
                  <a:rPr lang="en-US" altLang="en-US" sz="2400" i="1" dirty="0" smtClean="0">
                    <a:solidFill>
                      <a:schemeClr val="bg1"/>
                    </a:solidFill>
                    <a:latin typeface="+mj-lt"/>
                  </a:rPr>
                  <a:t>“</a:t>
                </a:r>
                <a:endParaRPr lang="en-US" sz="2400" dirty="0">
                  <a:solidFill>
                    <a:schemeClr val="bg1"/>
                  </a:solidFill>
                  <a:latin typeface="+mj-lt"/>
                </a:endParaRPr>
              </a:p>
            </p:txBody>
          </p:sp>
        </p:grpSp>
        <p:grpSp>
          <p:nvGrpSpPr>
            <p:cNvPr id="82" name="Group 81"/>
            <p:cNvGrpSpPr/>
            <p:nvPr/>
          </p:nvGrpSpPr>
          <p:grpSpPr>
            <a:xfrm>
              <a:off x="2567467" y="2603978"/>
              <a:ext cx="303288" cy="352532"/>
              <a:chOff x="4483452" y="4988842"/>
              <a:chExt cx="397177" cy="461665"/>
            </a:xfrm>
          </p:grpSpPr>
          <p:sp>
            <p:nvSpPr>
              <p:cNvPr id="83" name="Oval 82"/>
              <p:cNvSpPr/>
              <p:nvPr/>
            </p:nvSpPr>
            <p:spPr bwMode="auto">
              <a:xfrm>
                <a:off x="4517170" y="5016684"/>
                <a:ext cx="363459" cy="361944"/>
              </a:xfrm>
              <a:prstGeom prst="ellipse">
                <a:avLst/>
              </a:prstGeom>
              <a:solidFill>
                <a:srgbClr val="BAAC92"/>
              </a:solidFill>
              <a:ln>
                <a:solidFill>
                  <a:srgbClr val="BAAC9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4" name="Rectangle 83"/>
              <p:cNvSpPr/>
              <p:nvPr/>
            </p:nvSpPr>
            <p:spPr>
              <a:xfrm>
                <a:off x="4483452" y="4988842"/>
                <a:ext cx="303288" cy="461665"/>
              </a:xfrm>
              <a:prstGeom prst="rect">
                <a:avLst/>
              </a:prstGeom>
            </p:spPr>
            <p:txBody>
              <a:bodyPr wrap="none">
                <a:spAutoFit/>
              </a:bodyPr>
              <a:lstStyle/>
              <a:p>
                <a:r>
                  <a:rPr lang="en-US" altLang="en-US" sz="2400" i="1" dirty="0" smtClean="0">
                    <a:solidFill>
                      <a:schemeClr val="bg1"/>
                    </a:solidFill>
                    <a:latin typeface="+mj-lt"/>
                  </a:rPr>
                  <a:t>“</a:t>
                </a:r>
                <a:endParaRPr lang="en-US" sz="2400" dirty="0">
                  <a:solidFill>
                    <a:schemeClr val="bg1"/>
                  </a:solidFill>
                  <a:latin typeface="+mj-lt"/>
                </a:endParaRPr>
              </a:p>
            </p:txBody>
          </p:sp>
        </p:grpSp>
        <p:grpSp>
          <p:nvGrpSpPr>
            <p:cNvPr id="88" name="Group 87"/>
            <p:cNvGrpSpPr/>
            <p:nvPr/>
          </p:nvGrpSpPr>
          <p:grpSpPr>
            <a:xfrm>
              <a:off x="4685491" y="2603978"/>
              <a:ext cx="303288" cy="352532"/>
              <a:chOff x="4483452" y="4988842"/>
              <a:chExt cx="397177" cy="461665"/>
            </a:xfrm>
          </p:grpSpPr>
          <p:sp>
            <p:nvSpPr>
              <p:cNvPr id="89" name="Oval 88"/>
              <p:cNvSpPr/>
              <p:nvPr/>
            </p:nvSpPr>
            <p:spPr bwMode="auto">
              <a:xfrm>
                <a:off x="4517170" y="5016684"/>
                <a:ext cx="363459" cy="361944"/>
              </a:xfrm>
              <a:prstGeom prst="ellipse">
                <a:avLst/>
              </a:prstGeom>
              <a:solidFill>
                <a:srgbClr val="BAAC92"/>
              </a:solidFill>
              <a:ln>
                <a:solidFill>
                  <a:srgbClr val="BAAC9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0" name="Rectangle 89"/>
              <p:cNvSpPr/>
              <p:nvPr/>
            </p:nvSpPr>
            <p:spPr>
              <a:xfrm>
                <a:off x="4483452" y="4988842"/>
                <a:ext cx="303288" cy="461665"/>
              </a:xfrm>
              <a:prstGeom prst="rect">
                <a:avLst/>
              </a:prstGeom>
            </p:spPr>
            <p:txBody>
              <a:bodyPr wrap="none">
                <a:spAutoFit/>
              </a:bodyPr>
              <a:lstStyle/>
              <a:p>
                <a:r>
                  <a:rPr lang="en-US" altLang="en-US" sz="2400" i="1" dirty="0" smtClean="0">
                    <a:solidFill>
                      <a:schemeClr val="bg1"/>
                    </a:solidFill>
                    <a:latin typeface="+mj-lt"/>
                  </a:rPr>
                  <a:t>“</a:t>
                </a:r>
                <a:endParaRPr lang="en-US" sz="2400" dirty="0">
                  <a:solidFill>
                    <a:schemeClr val="bg1"/>
                  </a:solidFill>
                  <a:latin typeface="+mj-lt"/>
                </a:endParaRPr>
              </a:p>
            </p:txBody>
          </p:sp>
        </p:grpSp>
        <p:grpSp>
          <p:nvGrpSpPr>
            <p:cNvPr id="91" name="Group 90"/>
            <p:cNvGrpSpPr/>
            <p:nvPr/>
          </p:nvGrpSpPr>
          <p:grpSpPr>
            <a:xfrm>
              <a:off x="6798986" y="2603978"/>
              <a:ext cx="303288" cy="352532"/>
              <a:chOff x="4483452" y="4988842"/>
              <a:chExt cx="397177" cy="461665"/>
            </a:xfrm>
          </p:grpSpPr>
          <p:sp>
            <p:nvSpPr>
              <p:cNvPr id="92" name="Oval 91"/>
              <p:cNvSpPr/>
              <p:nvPr/>
            </p:nvSpPr>
            <p:spPr bwMode="auto">
              <a:xfrm>
                <a:off x="4517170" y="5016684"/>
                <a:ext cx="363459" cy="361944"/>
              </a:xfrm>
              <a:prstGeom prst="ellipse">
                <a:avLst/>
              </a:prstGeom>
              <a:solidFill>
                <a:srgbClr val="BAAC92"/>
              </a:solidFill>
              <a:ln>
                <a:solidFill>
                  <a:srgbClr val="BAAC9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3" name="Rectangle 92"/>
              <p:cNvSpPr/>
              <p:nvPr/>
            </p:nvSpPr>
            <p:spPr>
              <a:xfrm>
                <a:off x="4483452" y="4988842"/>
                <a:ext cx="303288" cy="461665"/>
              </a:xfrm>
              <a:prstGeom prst="rect">
                <a:avLst/>
              </a:prstGeom>
            </p:spPr>
            <p:txBody>
              <a:bodyPr wrap="none">
                <a:spAutoFit/>
              </a:bodyPr>
              <a:lstStyle/>
              <a:p>
                <a:r>
                  <a:rPr lang="en-US" altLang="en-US" sz="2400" i="1" dirty="0" smtClean="0">
                    <a:solidFill>
                      <a:schemeClr val="bg1"/>
                    </a:solidFill>
                    <a:latin typeface="+mj-lt"/>
                  </a:rPr>
                  <a:t>“</a:t>
                </a:r>
                <a:endParaRPr lang="en-US" sz="2400" dirty="0">
                  <a:solidFill>
                    <a:schemeClr val="bg1"/>
                  </a:solidFill>
                  <a:latin typeface="+mj-lt"/>
                </a:endParaRPr>
              </a:p>
            </p:txBody>
          </p:sp>
        </p:grpSp>
        <p:sp>
          <p:nvSpPr>
            <p:cNvPr id="94" name="TextBox 93"/>
            <p:cNvSpPr txBox="1"/>
            <p:nvPr/>
          </p:nvSpPr>
          <p:spPr>
            <a:xfrm>
              <a:off x="449281" y="2167738"/>
              <a:ext cx="1903313" cy="400110"/>
            </a:xfrm>
            <a:prstGeom prst="rect">
              <a:avLst/>
            </a:prstGeom>
            <a:noFill/>
          </p:spPr>
          <p:txBody>
            <a:bodyPr wrap="square" rtlCol="0">
              <a:spAutoFit/>
            </a:bodyPr>
            <a:lstStyle/>
            <a:p>
              <a:pPr algn="ctr"/>
              <a:r>
                <a:rPr lang="en-US" sz="1000" b="1" dirty="0" smtClean="0">
                  <a:solidFill>
                    <a:srgbClr val="4C9CB8"/>
                  </a:solidFill>
                  <a:latin typeface="+mj-lt"/>
                </a:rPr>
                <a:t>Allow patients access to their medical records</a:t>
              </a:r>
            </a:p>
          </p:txBody>
        </p:sp>
        <p:sp>
          <p:nvSpPr>
            <p:cNvPr id="95" name="TextBox 94"/>
            <p:cNvSpPr txBox="1"/>
            <p:nvPr/>
          </p:nvSpPr>
          <p:spPr>
            <a:xfrm>
              <a:off x="2557879" y="2167738"/>
              <a:ext cx="1903313" cy="553998"/>
            </a:xfrm>
            <a:prstGeom prst="rect">
              <a:avLst/>
            </a:prstGeom>
            <a:noFill/>
          </p:spPr>
          <p:txBody>
            <a:bodyPr wrap="square" rtlCol="0">
              <a:spAutoFit/>
            </a:bodyPr>
            <a:lstStyle/>
            <a:p>
              <a:pPr algn="ctr"/>
              <a:r>
                <a:rPr lang="en-US" sz="1000" b="1" dirty="0" smtClean="0">
                  <a:solidFill>
                    <a:srgbClr val="4C9CB8"/>
                  </a:solidFill>
                  <a:latin typeface="+mj-lt"/>
                </a:rPr>
                <a:t>Improve pricing transparency</a:t>
              </a:r>
            </a:p>
            <a:p>
              <a:pPr marL="171450" indent="-171450" algn="ctr">
                <a:buFont typeface="Arial" panose="020B0604020202020204" pitchFamily="34" charset="0"/>
                <a:buChar char="•"/>
              </a:pPr>
              <a:endParaRPr lang="en-US" sz="1000" b="1" dirty="0">
                <a:solidFill>
                  <a:srgbClr val="4C9CB8"/>
                </a:solidFill>
                <a:latin typeface="+mj-lt"/>
              </a:endParaRPr>
            </a:p>
          </p:txBody>
        </p:sp>
        <p:sp>
          <p:nvSpPr>
            <p:cNvPr id="96" name="TextBox 95"/>
            <p:cNvSpPr txBox="1"/>
            <p:nvPr/>
          </p:nvSpPr>
          <p:spPr>
            <a:xfrm>
              <a:off x="4662986" y="2166283"/>
              <a:ext cx="1903313" cy="553998"/>
            </a:xfrm>
            <a:prstGeom prst="rect">
              <a:avLst/>
            </a:prstGeom>
            <a:noFill/>
          </p:spPr>
          <p:txBody>
            <a:bodyPr wrap="square" rtlCol="0">
              <a:spAutoFit/>
            </a:bodyPr>
            <a:lstStyle/>
            <a:p>
              <a:pPr algn="ctr"/>
              <a:r>
                <a:rPr lang="en-US" sz="1000" b="1" dirty="0" smtClean="0">
                  <a:solidFill>
                    <a:srgbClr val="4C9CB8"/>
                  </a:solidFill>
                  <a:latin typeface="+mj-lt"/>
                </a:rPr>
                <a:t>Better utilize MACRA &amp; the CMS Innovation Center</a:t>
              </a:r>
              <a:endParaRPr lang="en-US" sz="1000" b="1" dirty="0">
                <a:solidFill>
                  <a:srgbClr val="4C9CB8"/>
                </a:solidFill>
                <a:latin typeface="+mj-lt"/>
              </a:endParaRPr>
            </a:p>
          </p:txBody>
        </p:sp>
        <p:sp>
          <p:nvSpPr>
            <p:cNvPr id="98" name="TextBox 97"/>
            <p:cNvSpPr txBox="1"/>
            <p:nvPr/>
          </p:nvSpPr>
          <p:spPr>
            <a:xfrm>
              <a:off x="6722406" y="2166283"/>
              <a:ext cx="1903313" cy="400110"/>
            </a:xfrm>
            <a:prstGeom prst="rect">
              <a:avLst/>
            </a:prstGeom>
            <a:noFill/>
          </p:spPr>
          <p:txBody>
            <a:bodyPr wrap="square" rtlCol="0">
              <a:spAutoFit/>
            </a:bodyPr>
            <a:lstStyle/>
            <a:p>
              <a:pPr algn="ctr"/>
              <a:r>
                <a:rPr lang="en-US" sz="1000" b="1" dirty="0" smtClean="0">
                  <a:solidFill>
                    <a:srgbClr val="4C9CB8"/>
                  </a:solidFill>
                  <a:latin typeface="+mj-lt"/>
                </a:rPr>
                <a:t>Reduce excess government burden</a:t>
              </a:r>
              <a:endParaRPr lang="en-US" sz="1000" b="1" dirty="0">
                <a:solidFill>
                  <a:srgbClr val="4C9CB8"/>
                </a:solidFill>
                <a:latin typeface="+mj-lt"/>
              </a:endParaRPr>
            </a:p>
          </p:txBody>
        </p:sp>
        <p:pic>
          <p:nvPicPr>
            <p:cNvPr id="1026" name="Picture 2" descr="https://d30y9cdsu7xlg0.cloudfront.net/png/57937-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115" y="5361343"/>
              <a:ext cx="903643" cy="903643"/>
            </a:xfrm>
            <a:prstGeom prst="rect">
              <a:avLst/>
            </a:prstGeom>
            <a:noFill/>
            <a:extLst>
              <a:ext uri="{909E8E84-426E-40DD-AFC4-6F175D3DCCD1}">
                <a14:hiddenFill xmlns:a14="http://schemas.microsoft.com/office/drawing/2010/main">
                  <a:solidFill>
                    <a:srgbClr val="FFFFFF"/>
                  </a:solidFill>
                </a14:hiddenFill>
              </a:ext>
            </a:extLst>
          </p:spPr>
        </p:pic>
        <p:grpSp>
          <p:nvGrpSpPr>
            <p:cNvPr id="111" name="Group 110"/>
            <p:cNvGrpSpPr/>
            <p:nvPr/>
          </p:nvGrpSpPr>
          <p:grpSpPr>
            <a:xfrm>
              <a:off x="3095171" y="5267123"/>
              <a:ext cx="824172" cy="824172"/>
              <a:chOff x="155575" y="-914400"/>
              <a:chExt cx="1905000" cy="1905000"/>
            </a:xfrm>
          </p:grpSpPr>
          <p:pic>
            <p:nvPicPr>
              <p:cNvPr id="1030" name="Picture 6" descr="https://d30y9cdsu7xlg0.cloudfront.net/png/686549-200.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575" y="-914400"/>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d30y9cdsu7xlg0.cloudfront.net/png/283537-200.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1414" y="-525072"/>
                <a:ext cx="742950" cy="742950"/>
              </a:xfrm>
              <a:prstGeom prst="rect">
                <a:avLst/>
              </a:prstGeom>
              <a:noFill/>
              <a:extLst>
                <a:ext uri="{909E8E84-426E-40DD-AFC4-6F175D3DCCD1}">
                  <a14:hiddenFill xmlns:a14="http://schemas.microsoft.com/office/drawing/2010/main">
                    <a:solidFill>
                      <a:srgbClr val="FFFFFF"/>
                    </a:solidFill>
                  </a14:hiddenFill>
                </a:ext>
              </a:extLst>
            </p:spPr>
          </p:pic>
        </p:grpSp>
        <p:pic>
          <p:nvPicPr>
            <p:cNvPr id="1034" name="Picture 10" descr="https://d30y9cdsu7xlg0.cloudfront.net/png/430608-20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40256" y="5333249"/>
              <a:ext cx="758046" cy="75804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7303451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4152</TotalTime>
  <Words>351</Words>
  <Application>Microsoft Office PowerPoint</Application>
  <PresentationFormat>On-screen Show (4:3)</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MS PGothic</vt:lpstr>
      <vt:lpstr>Arial</vt:lpstr>
      <vt:lpstr>Georgia</vt:lpstr>
      <vt:lpstr>Verdana</vt:lpstr>
      <vt:lpstr>2_Office Theme</vt:lpstr>
      <vt:lpstr>PowerPoint Presentation</vt:lpstr>
    </vt:vector>
  </TitlesOfParts>
  <Company>Atlantic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Vatsan, Maansi</dc:creator>
  <cp:lastModifiedBy>Vatsan, Maansi</cp:lastModifiedBy>
  <cp:revision>107</cp:revision>
  <dcterms:created xsi:type="dcterms:W3CDTF">2017-08-02T16:23:55Z</dcterms:created>
  <dcterms:modified xsi:type="dcterms:W3CDTF">2018-03-07T17:02:03Z</dcterms:modified>
</cp:coreProperties>
</file>