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5.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6.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handoutMasterIdLst>
    <p:handoutMasterId r:id="rId13"/>
  </p:handoutMasterIdLst>
  <p:sldIdLst>
    <p:sldId id="256" r:id="rId2"/>
    <p:sldId id="258" r:id="rId3"/>
    <p:sldId id="291" r:id="rId4"/>
    <p:sldId id="292" r:id="rId5"/>
    <p:sldId id="293" r:id="rId6"/>
    <p:sldId id="294" r:id="rId7"/>
    <p:sldId id="295" r:id="rId8"/>
    <p:sldId id="296" r:id="rId9"/>
    <p:sldId id="298" r:id="rId10"/>
    <p:sldId id="29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744A"/>
    <a:srgbClr val="D1C5B4"/>
    <a:srgbClr val="EFEBE6"/>
    <a:srgbClr val="BBB0CD"/>
    <a:srgbClr val="E6E6E6"/>
    <a:srgbClr val="F7F3EA"/>
    <a:srgbClr val="CDC4D9"/>
    <a:srgbClr val="F0EAE3"/>
    <a:srgbClr val="B19E82"/>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05" autoAdjust="0"/>
    <p:restoredTop sz="96731"/>
  </p:normalViewPr>
  <p:slideViewPr>
    <p:cSldViewPr snapToGrid="0" snapToObjects="1">
      <p:cViewPr varScale="1">
        <p:scale>
          <a:sx n="87" d="100"/>
          <a:sy n="87" d="100"/>
        </p:scale>
        <p:origin x="1782"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Series 1</c:v>
                </c:pt>
              </c:strCache>
            </c:strRef>
          </c:tx>
          <c:spPr>
            <a:solidFill>
              <a:srgbClr val="BBB0CD"/>
            </a:solidFill>
            <a:ln>
              <a:noFill/>
            </a:ln>
            <a:effectLst/>
          </c:spPr>
          <c:invertIfNegative val="0"/>
          <c:dLbls>
            <c:dLbl>
              <c:idx val="0"/>
              <c:layout/>
              <c:dLblPos val="outEnd"/>
              <c:showLegendKey val="0"/>
              <c:showVal val="1"/>
              <c:showCatName val="0"/>
              <c:showSerName val="0"/>
              <c:showPercent val="0"/>
              <c:showBubbleSize val="0"/>
              <c:extLst>
                <c:ext xmlns:c15="http://schemas.microsoft.com/office/drawing/2012/chart" uri="{CE6537A1-D6FC-4f65-9D91-7224C49458BB}">
                  <c15:layout>
                    <c:manualLayout>
                      <c:w val="0.26509208024444209"/>
                      <c:h val="0.12455975931883426"/>
                    </c:manualLayout>
                  </c15:layout>
                </c:ext>
                <c:ext xmlns:c16="http://schemas.microsoft.com/office/drawing/2014/chart" uri="{C3380CC4-5D6E-409C-BE32-E72D297353CC}">
                  <c16:uniqueId val="{00000001-F8EA-482A-9126-89B2451F4D3E}"/>
                </c:ext>
              </c:extLst>
            </c:dLbl>
            <c:dLbl>
              <c:idx val="1"/>
              <c:layout>
                <c:manualLayout>
                  <c:x val="-3.8275919955708432E-3"/>
                  <c:y val="7.743845776738219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8EA-482A-9126-89B2451F4D3E}"/>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DOD civilian jobs lost</c:v>
                </c:pt>
                <c:pt idx="1">
                  <c:v>Jobs created</c:v>
                </c:pt>
              </c:strCache>
            </c:strRef>
          </c:cat>
          <c:val>
            <c:numRef>
              <c:f>Sheet1!$B$2:$B$3</c:f>
              <c:numCache>
                <c:formatCode>#,##0</c:formatCode>
                <c:ptCount val="2"/>
                <c:pt idx="0">
                  <c:v>129649</c:v>
                </c:pt>
                <c:pt idx="1">
                  <c:v>92921</c:v>
                </c:pt>
              </c:numCache>
            </c:numRef>
          </c:val>
          <c:extLst>
            <c:ext xmlns:c16="http://schemas.microsoft.com/office/drawing/2014/chart" uri="{C3380CC4-5D6E-409C-BE32-E72D297353CC}">
              <c16:uniqueId val="{00000000-F8EA-482A-9126-89B2451F4D3E}"/>
            </c:ext>
          </c:extLst>
        </c:ser>
        <c:dLbls>
          <c:dLblPos val="outEnd"/>
          <c:showLegendKey val="0"/>
          <c:showVal val="1"/>
          <c:showCatName val="0"/>
          <c:showSerName val="0"/>
          <c:showPercent val="0"/>
          <c:showBubbleSize val="0"/>
        </c:dLbls>
        <c:gapWidth val="225"/>
        <c:overlap val="-27"/>
        <c:axId val="2107355088"/>
        <c:axId val="2125823296"/>
      </c:barChart>
      <c:catAx>
        <c:axId val="2107355088"/>
        <c:scaling>
          <c:orientation val="minMax"/>
        </c:scaling>
        <c:delete val="0"/>
        <c:axPos val="b"/>
        <c:numFmt formatCode="General" sourceLinked="1"/>
        <c:majorTickMark val="out"/>
        <c:minorTickMark val="none"/>
        <c:tickLblPos val="nextTo"/>
        <c:spPr>
          <a:noFill/>
          <a:ln w="9525" cap="flat" cmpd="dbl" algn="ctr">
            <a:solidFill>
              <a:sysClr val="windowText" lastClr="000000">
                <a:lumMod val="15000"/>
                <a:lumOff val="85000"/>
                <a:alpha val="96000"/>
              </a:sys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2125823296"/>
        <c:crosses val="autoZero"/>
        <c:auto val="1"/>
        <c:lblAlgn val="ctr"/>
        <c:lblOffset val="100"/>
        <c:noMultiLvlLbl val="0"/>
      </c:catAx>
      <c:valAx>
        <c:axId val="2125823296"/>
        <c:scaling>
          <c:orientation val="minMax"/>
        </c:scaling>
        <c:delete val="1"/>
        <c:axPos val="l"/>
        <c:numFmt formatCode="#,##0" sourceLinked="1"/>
        <c:majorTickMark val="none"/>
        <c:minorTickMark val="none"/>
        <c:tickLblPos val="nextTo"/>
        <c:crossAx val="210735508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lumMod val="75000"/>
              <a:lumOff val="25000"/>
            </a:schemeClr>
          </a:solidFill>
          <a:latin typeface="+mn-lt"/>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Series 1</c:v>
                </c:pt>
              </c:strCache>
            </c:strRef>
          </c:tx>
          <c:spPr>
            <a:solidFill>
              <a:srgbClr val="D1C5B4"/>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1988 (5.5%)</c:v>
                </c:pt>
                <c:pt idx="1">
                  <c:v>1997 (5.1%)</c:v>
                </c:pt>
                <c:pt idx="2">
                  <c:v>2001 (4.6%)</c:v>
                </c:pt>
                <c:pt idx="3">
                  <c:v>2004 (5.8%)</c:v>
                </c:pt>
              </c:strCache>
            </c:strRef>
          </c:cat>
          <c:val>
            <c:numRef>
              <c:f>Sheet1!$B$2:$B$5</c:f>
              <c:numCache>
                <c:formatCode>0%</c:formatCode>
                <c:ptCount val="4"/>
                <c:pt idx="0">
                  <c:v>0.6</c:v>
                </c:pt>
                <c:pt idx="1">
                  <c:v>0.68</c:v>
                </c:pt>
                <c:pt idx="2">
                  <c:v>0.71</c:v>
                </c:pt>
                <c:pt idx="3">
                  <c:v>0.69</c:v>
                </c:pt>
              </c:numCache>
            </c:numRef>
          </c:val>
          <c:extLst>
            <c:ext xmlns:c16="http://schemas.microsoft.com/office/drawing/2014/chart" uri="{C3380CC4-5D6E-409C-BE32-E72D297353CC}">
              <c16:uniqueId val="{00000000-69DD-46DE-AD7A-9898ECF10041}"/>
            </c:ext>
          </c:extLst>
        </c:ser>
        <c:dLbls>
          <c:dLblPos val="outEnd"/>
          <c:showLegendKey val="0"/>
          <c:showVal val="1"/>
          <c:showCatName val="0"/>
          <c:showSerName val="0"/>
          <c:showPercent val="0"/>
          <c:showBubbleSize val="0"/>
        </c:dLbls>
        <c:gapWidth val="150"/>
        <c:overlap val="-27"/>
        <c:axId val="2128937296"/>
        <c:axId val="2128940768"/>
      </c:barChart>
      <c:catAx>
        <c:axId val="2128937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2128940768"/>
        <c:crosses val="autoZero"/>
        <c:auto val="1"/>
        <c:lblAlgn val="ctr"/>
        <c:lblOffset val="100"/>
        <c:noMultiLvlLbl val="0"/>
      </c:catAx>
      <c:valAx>
        <c:axId val="2128940768"/>
        <c:scaling>
          <c:orientation val="minMax"/>
        </c:scaling>
        <c:delete val="1"/>
        <c:axPos val="l"/>
        <c:numFmt formatCode="0%" sourceLinked="1"/>
        <c:majorTickMark val="none"/>
        <c:minorTickMark val="none"/>
        <c:tickLblPos val="nextTo"/>
        <c:crossAx val="2128937296"/>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lumMod val="75000"/>
              <a:lumOff val="25000"/>
            </a:schemeClr>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641354470149298E-2"/>
          <c:y val="4.7848190447638897E-2"/>
          <c:w val="0.89071729105970099"/>
          <c:h val="0.80581600406252096"/>
        </c:manualLayout>
      </c:layout>
      <c:barChart>
        <c:barDir val="col"/>
        <c:grouping val="clustered"/>
        <c:varyColors val="0"/>
        <c:ser>
          <c:idx val="0"/>
          <c:order val="0"/>
          <c:tx>
            <c:strRef>
              <c:f>Sheet1!$B$1</c:f>
              <c:strCache>
                <c:ptCount val="1"/>
                <c:pt idx="0">
                  <c:v>2005 estimate</c:v>
                </c:pt>
              </c:strCache>
            </c:strRef>
          </c:tx>
          <c:spPr>
            <a:solidFill>
              <a:srgbClr val="BBB0CD"/>
            </a:solidFill>
            <a:ln>
              <a:noFill/>
            </a:ln>
            <a:effectLst/>
          </c:spPr>
          <c:invertIfNegative val="0"/>
          <c:dLbls>
            <c:dLbl>
              <c:idx val="0"/>
              <c:layout>
                <c:manualLayout>
                  <c:x val="-2.0225866122284754E-2"/>
                  <c:y val="-5.8250722760267932E-1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872-484A-8C68-D68EC338294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One-time implementation costs</c:v>
                </c:pt>
                <c:pt idx="1">
                  <c:v>Net annual recurring savings</c:v>
                </c:pt>
              </c:strCache>
            </c:strRef>
          </c:cat>
          <c:val>
            <c:numRef>
              <c:f>Sheet1!$B$2:$B$3</c:f>
              <c:numCache>
                <c:formatCode>"$"#,##0.0_);[Red]\("$"#,##0.0\)</c:formatCode>
                <c:ptCount val="2"/>
                <c:pt idx="0">
                  <c:v>20.9</c:v>
                </c:pt>
                <c:pt idx="1">
                  <c:v>4.2</c:v>
                </c:pt>
              </c:numCache>
            </c:numRef>
          </c:val>
          <c:extLst>
            <c:ext xmlns:c16="http://schemas.microsoft.com/office/drawing/2014/chart" uri="{C3380CC4-5D6E-409C-BE32-E72D297353CC}">
              <c16:uniqueId val="{00000000-2872-484A-8C68-D68EC338294F}"/>
            </c:ext>
          </c:extLst>
        </c:ser>
        <c:ser>
          <c:idx val="1"/>
          <c:order val="1"/>
          <c:tx>
            <c:strRef>
              <c:f>Sheet1!$C$1</c:f>
              <c:strCache>
                <c:ptCount val="1"/>
                <c:pt idx="0">
                  <c:v>FY 2011 budget</c:v>
                </c:pt>
              </c:strCache>
            </c:strRef>
          </c:tx>
          <c:spPr>
            <a:solidFill>
              <a:srgbClr val="D1C5B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One-time implementation costs</c:v>
                </c:pt>
                <c:pt idx="1">
                  <c:v>Net annual recurring savings</c:v>
                </c:pt>
              </c:strCache>
            </c:strRef>
          </c:cat>
          <c:val>
            <c:numRef>
              <c:f>Sheet1!$C$2:$C$3</c:f>
              <c:numCache>
                <c:formatCode>"$"#,##0.0_);[Red]\("$"#,##0.0\)</c:formatCode>
                <c:ptCount val="2"/>
                <c:pt idx="0">
                  <c:v>35</c:v>
                </c:pt>
                <c:pt idx="1">
                  <c:v>3.8</c:v>
                </c:pt>
              </c:numCache>
            </c:numRef>
          </c:val>
          <c:extLst>
            <c:ext xmlns:c16="http://schemas.microsoft.com/office/drawing/2014/chart" uri="{C3380CC4-5D6E-409C-BE32-E72D297353CC}">
              <c16:uniqueId val="{00000001-2872-484A-8C68-D68EC338294F}"/>
            </c:ext>
          </c:extLst>
        </c:ser>
        <c:dLbls>
          <c:dLblPos val="outEnd"/>
          <c:showLegendKey val="0"/>
          <c:showVal val="1"/>
          <c:showCatName val="0"/>
          <c:showSerName val="0"/>
          <c:showPercent val="0"/>
          <c:showBubbleSize val="0"/>
        </c:dLbls>
        <c:gapWidth val="182"/>
        <c:axId val="2129050304"/>
        <c:axId val="2129028384"/>
      </c:barChart>
      <c:catAx>
        <c:axId val="2129050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129028384"/>
        <c:crosses val="autoZero"/>
        <c:auto val="1"/>
        <c:lblAlgn val="ctr"/>
        <c:lblOffset val="100"/>
        <c:noMultiLvlLbl val="0"/>
      </c:catAx>
      <c:valAx>
        <c:axId val="2129028384"/>
        <c:scaling>
          <c:orientation val="minMax"/>
        </c:scaling>
        <c:delete val="1"/>
        <c:axPos val="l"/>
        <c:numFmt formatCode="&quot;$&quot;#,##0.0_);[Red]\(&quot;$&quot;#,##0.0\)" sourceLinked="1"/>
        <c:majorTickMark val="none"/>
        <c:minorTickMark val="none"/>
        <c:tickLblPos val="nextTo"/>
        <c:crossAx val="2129050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339256813998364"/>
          <c:y val="7.14577091333643E-2"/>
          <c:w val="0.72389024704561478"/>
          <c:h val="0.82435381667187202"/>
        </c:manualLayout>
      </c:layout>
      <c:barChart>
        <c:barDir val="bar"/>
        <c:grouping val="clustered"/>
        <c:varyColors val="0"/>
        <c:ser>
          <c:idx val="0"/>
          <c:order val="0"/>
          <c:tx>
            <c:strRef>
              <c:f>Sheet1!$B$1</c:f>
              <c:strCache>
                <c:ptCount val="1"/>
                <c:pt idx="0">
                  <c:v>2005 estimate</c:v>
                </c:pt>
              </c:strCache>
            </c:strRef>
          </c:tx>
          <c:spPr>
            <a:solidFill>
              <a:srgbClr val="BBB0C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20-year net present value</c:v>
                </c:pt>
              </c:strCache>
            </c:strRef>
          </c:cat>
          <c:val>
            <c:numRef>
              <c:f>Sheet1!$B$2</c:f>
              <c:numCache>
                <c:formatCode>"$"#,##0.0_);[Red]\("$"#,##0.0\)</c:formatCode>
                <c:ptCount val="1"/>
                <c:pt idx="0">
                  <c:v>35.700000000000003</c:v>
                </c:pt>
              </c:numCache>
            </c:numRef>
          </c:val>
          <c:extLst>
            <c:ext xmlns:c16="http://schemas.microsoft.com/office/drawing/2014/chart" uri="{C3380CC4-5D6E-409C-BE32-E72D297353CC}">
              <c16:uniqueId val="{00000000-05FE-41FD-9D5A-B12CC6205132}"/>
            </c:ext>
          </c:extLst>
        </c:ser>
        <c:ser>
          <c:idx val="1"/>
          <c:order val="1"/>
          <c:tx>
            <c:strRef>
              <c:f>Sheet1!$C$1</c:f>
              <c:strCache>
                <c:ptCount val="1"/>
                <c:pt idx="0">
                  <c:v>FY 2011 budget</c:v>
                </c:pt>
              </c:strCache>
            </c:strRef>
          </c:tx>
          <c:spPr>
            <a:solidFill>
              <a:srgbClr val="D1C5B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20-year net present value</c:v>
                </c:pt>
              </c:strCache>
            </c:strRef>
          </c:cat>
          <c:val>
            <c:numRef>
              <c:f>Sheet1!$C$2</c:f>
              <c:numCache>
                <c:formatCode>"$"#,##0.0_);[Red]\("$"#,##0.0\)</c:formatCode>
                <c:ptCount val="1"/>
                <c:pt idx="0">
                  <c:v>9.9</c:v>
                </c:pt>
              </c:numCache>
            </c:numRef>
          </c:val>
          <c:extLst>
            <c:ext xmlns:c16="http://schemas.microsoft.com/office/drawing/2014/chart" uri="{C3380CC4-5D6E-409C-BE32-E72D297353CC}">
              <c16:uniqueId val="{00000001-05FE-41FD-9D5A-B12CC6205132}"/>
            </c:ext>
          </c:extLst>
        </c:ser>
        <c:dLbls>
          <c:dLblPos val="outEnd"/>
          <c:showLegendKey val="0"/>
          <c:showVal val="1"/>
          <c:showCatName val="0"/>
          <c:showSerName val="0"/>
          <c:showPercent val="0"/>
          <c:showBubbleSize val="0"/>
        </c:dLbls>
        <c:gapWidth val="182"/>
        <c:axId val="2129057968"/>
        <c:axId val="2129061712"/>
      </c:barChart>
      <c:catAx>
        <c:axId val="21290579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129061712"/>
        <c:crosses val="autoZero"/>
        <c:auto val="1"/>
        <c:lblAlgn val="ctr"/>
        <c:lblOffset val="100"/>
        <c:noMultiLvlLbl val="0"/>
      </c:catAx>
      <c:valAx>
        <c:axId val="2129061712"/>
        <c:scaling>
          <c:orientation val="minMax"/>
        </c:scaling>
        <c:delete val="1"/>
        <c:axPos val="t"/>
        <c:numFmt formatCode="&quot;$&quot;#,##0.0_);[Red]\(&quot;$&quot;#,##0.0\)" sourceLinked="1"/>
        <c:majorTickMark val="none"/>
        <c:minorTickMark val="none"/>
        <c:tickLblPos val="nextTo"/>
        <c:crossAx val="2129057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7001778964119561E-2"/>
          <c:y val="0"/>
          <c:w val="0.96209824889930728"/>
          <c:h val="0.84258856783461999"/>
        </c:manualLayout>
      </c:layout>
      <c:barChart>
        <c:barDir val="col"/>
        <c:grouping val="clustered"/>
        <c:varyColors val="0"/>
        <c:ser>
          <c:idx val="0"/>
          <c:order val="0"/>
          <c:tx>
            <c:strRef>
              <c:f>Sheet1!$B$1</c:f>
              <c:strCache>
                <c:ptCount val="1"/>
                <c:pt idx="0">
                  <c:v>Net total savings for 6 year BRAC period</c:v>
                </c:pt>
              </c:strCache>
            </c:strRef>
          </c:tx>
          <c:spPr>
            <a:solidFill>
              <a:srgbClr val="D1C5B4"/>
            </a:solidFill>
            <a:ln>
              <a:noFill/>
            </a:ln>
            <a:effectLst/>
          </c:spPr>
          <c:invertIfNegative val="0"/>
          <c:dLbls>
            <c:dLbl>
              <c:idx val="1"/>
              <c:layout>
                <c:manualLayout>
                  <c:x val="-1.5160700440277133E-2"/>
                  <c:y val="-4.1298543267053343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F6B-4939-B4C6-62445473010B}"/>
                </c:ext>
              </c:extLst>
            </c:dLbl>
            <c:dLbl>
              <c:idx val="2"/>
              <c:layout>
                <c:manualLayout>
                  <c:x val="-1.5160700440277087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F6B-4939-B4C6-62445473010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BRAC 88 (1990-1995)</c:v>
                </c:pt>
                <c:pt idx="1">
                  <c:v>BRAC 91 (1992-1998)</c:v>
                </c:pt>
                <c:pt idx="2">
                  <c:v>BRAC 93 (1994-1999)</c:v>
                </c:pt>
                <c:pt idx="3">
                  <c:v>BRAC 95 (1996-2001)</c:v>
                </c:pt>
                <c:pt idx="4">
                  <c:v>BRAC 05 (2006-2011)</c:v>
                </c:pt>
              </c:strCache>
            </c:strRef>
          </c:cat>
          <c:val>
            <c:numRef>
              <c:f>Sheet1!$B$2:$B$6</c:f>
              <c:numCache>
                <c:formatCode>"$"#,##0.00_);[Red]\("$"#,##0.00\)</c:formatCode>
                <c:ptCount val="5"/>
                <c:pt idx="0">
                  <c:v>-0.33500000000000002</c:v>
                </c:pt>
                <c:pt idx="1">
                  <c:v>1.9179999999999999</c:v>
                </c:pt>
                <c:pt idx="2">
                  <c:v>0.23</c:v>
                </c:pt>
                <c:pt idx="3">
                  <c:v>-0.39700000000000002</c:v>
                </c:pt>
                <c:pt idx="4">
                  <c:v>-34.301000000000002</c:v>
                </c:pt>
              </c:numCache>
            </c:numRef>
          </c:val>
          <c:extLst>
            <c:ext xmlns:c16="http://schemas.microsoft.com/office/drawing/2014/chart" uri="{C3380CC4-5D6E-409C-BE32-E72D297353CC}">
              <c16:uniqueId val="{00000002-3F6B-4939-B4C6-62445473010B}"/>
            </c:ext>
          </c:extLst>
        </c:ser>
        <c:ser>
          <c:idx val="1"/>
          <c:order val="1"/>
          <c:tx>
            <c:strRef>
              <c:f>Sheet1!$C$1</c:f>
              <c:strCache>
                <c:ptCount val="1"/>
                <c:pt idx="0">
                  <c:v>Annual recurring savings starting after final 6 year period</c:v>
                </c:pt>
              </c:strCache>
            </c:strRef>
          </c:tx>
          <c:spPr>
            <a:solidFill>
              <a:srgbClr val="BBB0CD"/>
            </a:solidFill>
            <a:ln>
              <a:noFill/>
            </a:ln>
            <a:effectLst/>
          </c:spPr>
          <c:invertIfNegative val="0"/>
          <c:dLbls>
            <c:dLbl>
              <c:idx val="0"/>
              <c:layout>
                <c:manualLayout>
                  <c:x val="1.7687483846989933E-2"/>
                  <c:y val="-1.2044623577655076E-16"/>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F6B-4939-B4C6-62445473010B}"/>
                </c:ext>
              </c:extLst>
            </c:dLbl>
            <c:dLbl>
              <c:idx val="1"/>
              <c:layout>
                <c:manualLayout>
                  <c:x val="1.7687483846989933E-2"/>
                  <c:y val="-3.7856560672579237E-1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F6B-4939-B4C6-62445473010B}"/>
                </c:ext>
              </c:extLst>
            </c:dLbl>
            <c:dLbl>
              <c:idx val="4"/>
              <c:layout>
                <c:manualLayout>
                  <c:x val="1.7687483846989933E-2"/>
                  <c:y val="-1.2044623577655076E-16"/>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F6B-4939-B4C6-62445473010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BRAC 88 (1990-1995)</c:v>
                </c:pt>
                <c:pt idx="1">
                  <c:v>BRAC 91 (1992-1998)</c:v>
                </c:pt>
                <c:pt idx="2">
                  <c:v>BRAC 93 (1994-1999)</c:v>
                </c:pt>
                <c:pt idx="3">
                  <c:v>BRAC 95 (1996-2001)</c:v>
                </c:pt>
                <c:pt idx="4">
                  <c:v>BRAC 05 (2006-2011)</c:v>
                </c:pt>
              </c:strCache>
            </c:strRef>
          </c:cat>
          <c:val>
            <c:numRef>
              <c:f>Sheet1!$C$2:$C$6</c:f>
              <c:numCache>
                <c:formatCode>"$"#,##0.00_);[Red]\("$"#,##0.00\)</c:formatCode>
                <c:ptCount val="5"/>
                <c:pt idx="0">
                  <c:v>0.9</c:v>
                </c:pt>
                <c:pt idx="1">
                  <c:v>2</c:v>
                </c:pt>
                <c:pt idx="2">
                  <c:v>2.6</c:v>
                </c:pt>
                <c:pt idx="3">
                  <c:v>1.7</c:v>
                </c:pt>
                <c:pt idx="4">
                  <c:v>3.4870000000000001</c:v>
                </c:pt>
              </c:numCache>
            </c:numRef>
          </c:val>
          <c:extLst>
            <c:ext xmlns:c16="http://schemas.microsoft.com/office/drawing/2014/chart" uri="{C3380CC4-5D6E-409C-BE32-E72D297353CC}">
              <c16:uniqueId val="{00000006-3F6B-4939-B4C6-62445473010B}"/>
            </c:ext>
          </c:extLst>
        </c:ser>
        <c:dLbls>
          <c:dLblPos val="outEnd"/>
          <c:showLegendKey val="0"/>
          <c:showVal val="1"/>
          <c:showCatName val="0"/>
          <c:showSerName val="0"/>
          <c:showPercent val="0"/>
          <c:showBubbleSize val="0"/>
        </c:dLbls>
        <c:gapWidth val="219"/>
        <c:overlap val="-27"/>
        <c:axId val="-2138921952"/>
        <c:axId val="-2138918464"/>
      </c:barChart>
      <c:catAx>
        <c:axId val="-213892195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b" anchorCtr="0"/>
          <a:lstStyle/>
          <a:p>
            <a:pPr>
              <a:defRPr sz="1197" b="0" i="0" u="none" strike="noStrike" kern="1200" baseline="0">
                <a:solidFill>
                  <a:schemeClr val="tx1">
                    <a:lumMod val="65000"/>
                    <a:lumOff val="35000"/>
                  </a:schemeClr>
                </a:solidFill>
                <a:latin typeface="+mn-lt"/>
                <a:ea typeface="+mn-ea"/>
                <a:cs typeface="+mn-cs"/>
              </a:defRPr>
            </a:pPr>
            <a:endParaRPr lang="en-US"/>
          </a:p>
        </c:txPr>
        <c:crossAx val="-2138918464"/>
        <c:crosses val="autoZero"/>
        <c:auto val="1"/>
        <c:lblAlgn val="ctr"/>
        <c:lblOffset val="100"/>
        <c:noMultiLvlLbl val="0"/>
      </c:catAx>
      <c:valAx>
        <c:axId val="-2138918464"/>
        <c:scaling>
          <c:orientation val="minMax"/>
        </c:scaling>
        <c:delete val="1"/>
        <c:axPos val="l"/>
        <c:numFmt formatCode="&quot;$&quot;#,##0.00_);[Red]\(&quot;$&quot;#,##0.00\)" sourceLinked="1"/>
        <c:majorTickMark val="none"/>
        <c:minorTickMark val="none"/>
        <c:tickLblPos val="nextTo"/>
        <c:crossAx val="-21389219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100" b="1" dirty="0" smtClean="0">
                <a:solidFill>
                  <a:schemeClr val="tx1"/>
                </a:solidFill>
                <a:latin typeface="+mj-lt"/>
              </a:rPr>
              <a:t>Compounded</a:t>
            </a:r>
            <a:r>
              <a:rPr lang="en-US" sz="1100" b="1" baseline="0" dirty="0" smtClean="0">
                <a:solidFill>
                  <a:schemeClr val="tx1"/>
                </a:solidFill>
                <a:latin typeface="+mj-lt"/>
              </a:rPr>
              <a:t> annual BRAC savings</a:t>
            </a:r>
            <a:endParaRPr lang="en-US" sz="1100" b="1" dirty="0">
              <a:solidFill>
                <a:schemeClr val="tx1"/>
              </a:solidFill>
              <a:latin typeface="+mj-lt"/>
            </a:endParaRPr>
          </a:p>
        </c:rich>
      </c:tx>
      <c:layout>
        <c:manualLayout>
          <c:xMode val="edge"/>
          <c:yMode val="edge"/>
          <c:x val="9.4890788224121558E-2"/>
          <c:y val="5.555555555555555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736613051573681"/>
          <c:y val="0.21061351706036746"/>
          <c:w val="0.84984184669224039"/>
          <c:h val="0.7051352435112278"/>
        </c:manualLayout>
      </c:layout>
      <c:lineChart>
        <c:grouping val="standard"/>
        <c:varyColors val="0"/>
        <c:ser>
          <c:idx val="8"/>
          <c:order val="0"/>
          <c:spPr>
            <a:ln w="28575" cap="rnd">
              <a:solidFill>
                <a:srgbClr val="CE6768"/>
              </a:solidFill>
              <a:round/>
            </a:ln>
            <a:effectLst/>
          </c:spPr>
          <c:marker>
            <c:symbol val="none"/>
          </c:marker>
          <c:dLbls>
            <c:dLbl>
              <c:idx val="27"/>
              <c:layout>
                <c:manualLayout>
                  <c:x val="-6.0778727445394115E-2"/>
                  <c:y val="-4.166666666666667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106-450F-A064-F65CB63B62CB}"/>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Sheet1!$A$2:$A$29</c:f>
              <c:numCache>
                <c:formatCode>m/d/yy;@</c:formatCode>
                <c:ptCount val="28"/>
                <c:pt idx="0">
                  <c:v>32874</c:v>
                </c:pt>
                <c:pt idx="1">
                  <c:v>33239</c:v>
                </c:pt>
                <c:pt idx="2">
                  <c:v>33604</c:v>
                </c:pt>
                <c:pt idx="3">
                  <c:v>33970</c:v>
                </c:pt>
                <c:pt idx="4">
                  <c:v>34335</c:v>
                </c:pt>
                <c:pt idx="5">
                  <c:v>34700</c:v>
                </c:pt>
                <c:pt idx="6">
                  <c:v>35065</c:v>
                </c:pt>
                <c:pt idx="7">
                  <c:v>35431</c:v>
                </c:pt>
                <c:pt idx="8">
                  <c:v>35796</c:v>
                </c:pt>
                <c:pt idx="9">
                  <c:v>36161</c:v>
                </c:pt>
                <c:pt idx="10">
                  <c:v>36526</c:v>
                </c:pt>
                <c:pt idx="11">
                  <c:v>36892</c:v>
                </c:pt>
                <c:pt idx="12">
                  <c:v>37257</c:v>
                </c:pt>
                <c:pt idx="13">
                  <c:v>37622</c:v>
                </c:pt>
                <c:pt idx="14">
                  <c:v>37987</c:v>
                </c:pt>
                <c:pt idx="15">
                  <c:v>38353</c:v>
                </c:pt>
                <c:pt idx="16">
                  <c:v>38718</c:v>
                </c:pt>
                <c:pt idx="17">
                  <c:v>39083</c:v>
                </c:pt>
                <c:pt idx="18">
                  <c:v>39448</c:v>
                </c:pt>
                <c:pt idx="19">
                  <c:v>39814</c:v>
                </c:pt>
                <c:pt idx="20">
                  <c:v>40179</c:v>
                </c:pt>
                <c:pt idx="21">
                  <c:v>40544</c:v>
                </c:pt>
                <c:pt idx="22">
                  <c:v>40909</c:v>
                </c:pt>
                <c:pt idx="23">
                  <c:v>41275</c:v>
                </c:pt>
                <c:pt idx="24">
                  <c:v>41640</c:v>
                </c:pt>
                <c:pt idx="25">
                  <c:v>42005</c:v>
                </c:pt>
                <c:pt idx="26">
                  <c:v>42370</c:v>
                </c:pt>
                <c:pt idx="27">
                  <c:v>42736</c:v>
                </c:pt>
              </c:numCache>
            </c:numRef>
          </c:cat>
          <c:val>
            <c:numRef>
              <c:f>Sheet1!$I$2:$I$29</c:f>
              <c:numCache>
                <c:formatCode>General</c:formatCode>
                <c:ptCount val="28"/>
                <c:pt idx="0">
                  <c:v>-5.6666666666666671E-2</c:v>
                </c:pt>
                <c:pt idx="1">
                  <c:v>-0.11333333333333334</c:v>
                </c:pt>
                <c:pt idx="2">
                  <c:v>-0.17</c:v>
                </c:pt>
                <c:pt idx="3">
                  <c:v>9.3333333333333296E-2</c:v>
                </c:pt>
                <c:pt idx="4">
                  <c:v>0.36049999999999993</c:v>
                </c:pt>
                <c:pt idx="5">
                  <c:v>0.6276666666666666</c:v>
                </c:pt>
                <c:pt idx="6">
                  <c:v>1.7848333333333333</c:v>
                </c:pt>
                <c:pt idx="7">
                  <c:v>2.9420000000000002</c:v>
                </c:pt>
                <c:pt idx="8">
                  <c:v>4.0991666666666671</c:v>
                </c:pt>
                <c:pt idx="9">
                  <c:v>6.9363333333333337</c:v>
                </c:pt>
                <c:pt idx="10">
                  <c:v>12.369666666666667</c:v>
                </c:pt>
                <c:pt idx="11">
                  <c:v>17.803000000000001</c:v>
                </c:pt>
                <c:pt idx="12">
                  <c:v>25.003</c:v>
                </c:pt>
                <c:pt idx="13">
                  <c:v>32.203000000000003</c:v>
                </c:pt>
                <c:pt idx="14">
                  <c:v>39.403000000000006</c:v>
                </c:pt>
                <c:pt idx="15">
                  <c:v>46.603000000000009</c:v>
                </c:pt>
                <c:pt idx="16">
                  <c:v>48.053000000000011</c:v>
                </c:pt>
                <c:pt idx="17">
                  <c:v>49.503000000000014</c:v>
                </c:pt>
                <c:pt idx="18">
                  <c:v>50.953000000000017</c:v>
                </c:pt>
                <c:pt idx="19">
                  <c:v>52.40300000000002</c:v>
                </c:pt>
                <c:pt idx="20">
                  <c:v>53.853000000000023</c:v>
                </c:pt>
                <c:pt idx="21">
                  <c:v>55.303000000000026</c:v>
                </c:pt>
                <c:pt idx="22">
                  <c:v>65.993000000000023</c:v>
                </c:pt>
                <c:pt idx="23">
                  <c:v>76.683000000000021</c:v>
                </c:pt>
                <c:pt idx="24">
                  <c:v>87.373000000000019</c:v>
                </c:pt>
                <c:pt idx="25">
                  <c:v>98.063000000000017</c:v>
                </c:pt>
                <c:pt idx="26">
                  <c:v>108.75300000000001</c:v>
                </c:pt>
                <c:pt idx="27">
                  <c:v>119.44300000000001</c:v>
                </c:pt>
              </c:numCache>
            </c:numRef>
          </c:val>
          <c:smooth val="0"/>
          <c:extLst>
            <c:ext xmlns:c16="http://schemas.microsoft.com/office/drawing/2014/chart" uri="{C3380CC4-5D6E-409C-BE32-E72D297353CC}">
              <c16:uniqueId val="{00000001-9106-450F-A064-F65CB63B62CB}"/>
            </c:ext>
          </c:extLst>
        </c:ser>
        <c:dLbls>
          <c:showLegendKey val="0"/>
          <c:showVal val="0"/>
          <c:showCatName val="0"/>
          <c:showSerName val="0"/>
          <c:showPercent val="0"/>
          <c:showBubbleSize val="0"/>
        </c:dLbls>
        <c:smooth val="0"/>
        <c:axId val="239979648"/>
        <c:axId val="239980480"/>
      </c:lineChart>
      <c:dateAx>
        <c:axId val="239979648"/>
        <c:scaling>
          <c:orientation val="minMax"/>
        </c:scaling>
        <c:delete val="0"/>
        <c:axPos val="b"/>
        <c:numFmt formatCode="&quot;'&quot;yy" sourceLinked="0"/>
        <c:majorTickMark val="in"/>
        <c:minorTickMark val="in"/>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39980480"/>
        <c:crosses val="autoZero"/>
        <c:auto val="1"/>
        <c:lblOffset val="100"/>
        <c:baseTimeUnit val="years"/>
        <c:majorUnit val="3"/>
        <c:majorTimeUnit val="years"/>
      </c:dateAx>
      <c:valAx>
        <c:axId val="2399804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39979648"/>
        <c:crosses val="autoZero"/>
        <c:crossBetween val="between"/>
      </c:valAx>
      <c:spPr>
        <a:noFill/>
        <a:ln>
          <a:noFill/>
        </a:ln>
        <a:effectLst/>
      </c:spPr>
    </c:plotArea>
    <c:plotVisOnly val="1"/>
    <c:dispBlanksAs val="gap"/>
    <c:showDLblsOverMax val="0"/>
  </c:chart>
  <c:spPr>
    <a:solidFill>
      <a:srgbClr val="EFEBE6"/>
    </a:solid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2.9931572771578204E-2"/>
          <c:w val="0.99267561661345427"/>
          <c:h val="0.78525952529586152"/>
        </c:manualLayout>
      </c:layout>
      <c:barChart>
        <c:barDir val="col"/>
        <c:grouping val="clustered"/>
        <c:varyColors val="0"/>
        <c:ser>
          <c:idx val="0"/>
          <c:order val="0"/>
          <c:tx>
            <c:strRef>
              <c:f>Sheet1!$B$1</c:f>
              <c:strCache>
                <c:ptCount val="1"/>
                <c:pt idx="0">
                  <c:v>Series 1</c:v>
                </c:pt>
              </c:strCache>
            </c:strRef>
          </c:tx>
          <c:spPr>
            <a:solidFill>
              <a:srgbClr val="D1C5B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Army</c:v>
                </c:pt>
                <c:pt idx="1">
                  <c:v>Navy</c:v>
                </c:pt>
                <c:pt idx="2">
                  <c:v>Air Force</c:v>
                </c:pt>
                <c:pt idx="3">
                  <c:v>Defense Logistics Agency</c:v>
                </c:pt>
              </c:strCache>
            </c:strRef>
          </c:cat>
          <c:val>
            <c:numRef>
              <c:f>Sheet1!$B$2:$B$5</c:f>
              <c:numCache>
                <c:formatCode>0%</c:formatCode>
                <c:ptCount val="4"/>
                <c:pt idx="0">
                  <c:v>0.33</c:v>
                </c:pt>
                <c:pt idx="1">
                  <c:v>7.0000000000000007E-2</c:v>
                </c:pt>
                <c:pt idx="2">
                  <c:v>0.32</c:v>
                </c:pt>
                <c:pt idx="3">
                  <c:v>0.12</c:v>
                </c:pt>
              </c:numCache>
            </c:numRef>
          </c:val>
          <c:extLst>
            <c:ext xmlns:c16="http://schemas.microsoft.com/office/drawing/2014/chart" uri="{C3380CC4-5D6E-409C-BE32-E72D297353CC}">
              <c16:uniqueId val="{00000000-5E8D-4313-A288-A71636F80051}"/>
            </c:ext>
          </c:extLst>
        </c:ser>
        <c:dLbls>
          <c:showLegendKey val="0"/>
          <c:showVal val="0"/>
          <c:showCatName val="0"/>
          <c:showSerName val="0"/>
          <c:showPercent val="0"/>
          <c:showBubbleSize val="0"/>
        </c:dLbls>
        <c:gapWidth val="185"/>
        <c:overlap val="-27"/>
        <c:axId val="2128373056"/>
        <c:axId val="2128376464"/>
      </c:barChart>
      <c:catAx>
        <c:axId val="2128373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2128376464"/>
        <c:crosses val="autoZero"/>
        <c:auto val="1"/>
        <c:lblAlgn val="ctr"/>
        <c:lblOffset val="100"/>
        <c:noMultiLvlLbl val="0"/>
      </c:catAx>
      <c:valAx>
        <c:axId val="2128376464"/>
        <c:scaling>
          <c:orientation val="minMax"/>
        </c:scaling>
        <c:delete val="1"/>
        <c:axPos val="l"/>
        <c:numFmt formatCode="0%" sourceLinked="0"/>
        <c:majorTickMark val="none"/>
        <c:minorTickMark val="none"/>
        <c:tickLblPos val="nextTo"/>
        <c:crossAx val="2128373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100" b="1" dirty="0" smtClean="0">
                <a:solidFill>
                  <a:schemeClr val="tx1"/>
                </a:solidFill>
                <a:latin typeface="Georgia" charset="0"/>
                <a:ea typeface="Georgia" charset="0"/>
                <a:cs typeface="Georgia" charset="0"/>
              </a:rPr>
              <a:t>Number of major </a:t>
            </a:r>
            <a:r>
              <a:rPr lang="en-US" sz="1100" b="1" dirty="0">
                <a:solidFill>
                  <a:schemeClr val="tx1"/>
                </a:solidFill>
                <a:latin typeface="Georgia" charset="0"/>
                <a:ea typeface="Georgia" charset="0"/>
                <a:cs typeface="Georgia" charset="0"/>
              </a:rPr>
              <a:t>base </a:t>
            </a:r>
            <a:r>
              <a:rPr lang="en-US" sz="1100" b="1" dirty="0" smtClean="0">
                <a:solidFill>
                  <a:schemeClr val="tx1"/>
                </a:solidFill>
                <a:latin typeface="Georgia" charset="0"/>
                <a:ea typeface="Georgia" charset="0"/>
                <a:cs typeface="Georgia" charset="0"/>
              </a:rPr>
              <a:t>closures per BRAC</a:t>
            </a:r>
            <a:endParaRPr lang="en-US" sz="1100" b="1" dirty="0">
              <a:solidFill>
                <a:schemeClr val="tx1"/>
              </a:solidFill>
              <a:latin typeface="Georgia" charset="0"/>
              <a:ea typeface="Georgia" charset="0"/>
              <a:cs typeface="Georgia" charset="0"/>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Major base closures</c:v>
                </c:pt>
              </c:strCache>
            </c:strRef>
          </c:tx>
          <c:spPr>
            <a:solidFill>
              <a:srgbClr val="BBB0CD"/>
            </a:solidFill>
            <a:ln>
              <a:noFill/>
            </a:ln>
            <a:effectLst/>
          </c:spPr>
          <c:invertIfNegative val="0"/>
          <c:dLbls>
            <c:dLbl>
              <c:idx val="4"/>
              <c:layout/>
              <c:tx>
                <c:rich>
                  <a:bodyPr/>
                  <a:lstStyle/>
                  <a:p>
                    <a:r>
                      <a:rPr lang="en-US" smtClean="0"/>
                      <a:t>24</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D2F-475A-96C2-E08DC44307C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BRAC 88</c:v>
                </c:pt>
                <c:pt idx="1">
                  <c:v>BRAC 91</c:v>
                </c:pt>
                <c:pt idx="2">
                  <c:v>BRAC 93</c:v>
                </c:pt>
                <c:pt idx="3">
                  <c:v>BRAC 95</c:v>
                </c:pt>
                <c:pt idx="4">
                  <c:v>BRAC 05</c:v>
                </c:pt>
              </c:strCache>
            </c:strRef>
          </c:cat>
          <c:val>
            <c:numRef>
              <c:f>Sheet1!$B$2:$B$6</c:f>
              <c:numCache>
                <c:formatCode>General</c:formatCode>
                <c:ptCount val="5"/>
                <c:pt idx="0">
                  <c:v>16</c:v>
                </c:pt>
                <c:pt idx="1">
                  <c:v>26</c:v>
                </c:pt>
                <c:pt idx="2">
                  <c:v>28</c:v>
                </c:pt>
                <c:pt idx="3">
                  <c:v>27</c:v>
                </c:pt>
                <c:pt idx="4">
                  <c:v>22</c:v>
                </c:pt>
              </c:numCache>
            </c:numRef>
          </c:val>
          <c:extLst>
            <c:ext xmlns:c16="http://schemas.microsoft.com/office/drawing/2014/chart" uri="{C3380CC4-5D6E-409C-BE32-E72D297353CC}">
              <c16:uniqueId val="{00000001-3D2F-475A-96C2-E08DC44307CB}"/>
            </c:ext>
          </c:extLst>
        </c:ser>
        <c:dLbls>
          <c:showLegendKey val="0"/>
          <c:showVal val="0"/>
          <c:showCatName val="0"/>
          <c:showSerName val="0"/>
          <c:showPercent val="0"/>
          <c:showBubbleSize val="0"/>
        </c:dLbls>
        <c:gapWidth val="142"/>
        <c:axId val="2129154768"/>
        <c:axId val="2129157760"/>
      </c:barChart>
      <c:catAx>
        <c:axId val="21291547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2129157760"/>
        <c:crosses val="autoZero"/>
        <c:auto val="1"/>
        <c:lblAlgn val="ctr"/>
        <c:lblOffset val="100"/>
        <c:noMultiLvlLbl val="0"/>
      </c:catAx>
      <c:valAx>
        <c:axId val="2129157760"/>
        <c:scaling>
          <c:orientation val="minMax"/>
        </c:scaling>
        <c:delete val="1"/>
        <c:axPos val="b"/>
        <c:numFmt formatCode="General" sourceLinked="1"/>
        <c:majorTickMark val="none"/>
        <c:minorTickMark val="none"/>
        <c:tickLblPos val="nextTo"/>
        <c:crossAx val="2129154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ADF38E-74AC-0D40-B0D5-7EC4C125E7FD}" type="datetimeFigureOut">
              <a:rPr lang="en-US" smtClean="0"/>
              <a:t>3/6/2018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3/6/2018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56A13F-28BC-9E49-9D0E-49492B51710C}" type="slidenum">
              <a:rPr lang="en-US" smtClean="0"/>
              <a:t>2</a:t>
            </a:fld>
            <a:endParaRPr lang="en-US"/>
          </a:p>
        </p:txBody>
      </p:sp>
    </p:spTree>
    <p:extLst>
      <p:ext uri="{BB962C8B-B14F-4D97-AF65-F5344CB8AC3E}">
        <p14:creationId xmlns:p14="http://schemas.microsoft.com/office/powerpoint/2010/main" val="3844041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56A13F-28BC-9E49-9D0E-49492B51710C}" type="slidenum">
              <a:rPr lang="en-US" smtClean="0"/>
              <a:t>3</a:t>
            </a:fld>
            <a:endParaRPr lang="en-US"/>
          </a:p>
        </p:txBody>
      </p:sp>
    </p:spTree>
    <p:extLst>
      <p:ext uri="{BB962C8B-B14F-4D97-AF65-F5344CB8AC3E}">
        <p14:creationId xmlns:p14="http://schemas.microsoft.com/office/powerpoint/2010/main" val="1570765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56A13F-28BC-9E49-9D0E-49492B51710C}" type="slidenum">
              <a:rPr lang="en-US" smtClean="0"/>
              <a:t>4</a:t>
            </a:fld>
            <a:endParaRPr lang="en-US"/>
          </a:p>
        </p:txBody>
      </p:sp>
    </p:spTree>
    <p:extLst>
      <p:ext uri="{BB962C8B-B14F-4D97-AF65-F5344CB8AC3E}">
        <p14:creationId xmlns:p14="http://schemas.microsoft.com/office/powerpoint/2010/main" val="3773535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56A13F-28BC-9E49-9D0E-49492B51710C}" type="slidenum">
              <a:rPr lang="en-US" smtClean="0"/>
              <a:t>5</a:t>
            </a:fld>
            <a:endParaRPr lang="en-US"/>
          </a:p>
        </p:txBody>
      </p:sp>
    </p:spTree>
    <p:extLst>
      <p:ext uri="{BB962C8B-B14F-4D97-AF65-F5344CB8AC3E}">
        <p14:creationId xmlns:p14="http://schemas.microsoft.com/office/powerpoint/2010/main" val="3488081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56A13F-28BC-9E49-9D0E-49492B51710C}" type="slidenum">
              <a:rPr lang="en-US" smtClean="0"/>
              <a:t>6</a:t>
            </a:fld>
            <a:endParaRPr lang="en-US"/>
          </a:p>
        </p:txBody>
      </p:sp>
    </p:spTree>
    <p:extLst>
      <p:ext uri="{BB962C8B-B14F-4D97-AF65-F5344CB8AC3E}">
        <p14:creationId xmlns:p14="http://schemas.microsoft.com/office/powerpoint/2010/main" val="949140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56A13F-28BC-9E49-9D0E-49492B51710C}" type="slidenum">
              <a:rPr lang="en-US" smtClean="0"/>
              <a:t>7</a:t>
            </a:fld>
            <a:endParaRPr lang="en-US"/>
          </a:p>
        </p:txBody>
      </p:sp>
    </p:spTree>
    <p:extLst>
      <p:ext uri="{BB962C8B-B14F-4D97-AF65-F5344CB8AC3E}">
        <p14:creationId xmlns:p14="http://schemas.microsoft.com/office/powerpoint/2010/main" val="1731279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56A13F-28BC-9E49-9D0E-49492B51710C}" type="slidenum">
              <a:rPr lang="en-US" smtClean="0"/>
              <a:t>8</a:t>
            </a:fld>
            <a:endParaRPr lang="en-US"/>
          </a:p>
        </p:txBody>
      </p:sp>
    </p:spTree>
    <p:extLst>
      <p:ext uri="{BB962C8B-B14F-4D97-AF65-F5344CB8AC3E}">
        <p14:creationId xmlns:p14="http://schemas.microsoft.com/office/powerpoint/2010/main" val="1404374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56A13F-28BC-9E49-9D0E-49492B51710C}" type="slidenum">
              <a:rPr lang="en-US" smtClean="0"/>
              <a:t>9</a:t>
            </a:fld>
            <a:endParaRPr lang="en-US"/>
          </a:p>
        </p:txBody>
      </p:sp>
    </p:spTree>
    <p:extLst>
      <p:ext uri="{BB962C8B-B14F-4D97-AF65-F5344CB8AC3E}">
        <p14:creationId xmlns:p14="http://schemas.microsoft.com/office/powerpoint/2010/main" val="4189496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56A13F-28BC-9E49-9D0E-49492B51710C}" type="slidenum">
              <a:rPr lang="en-US" smtClean="0"/>
              <a:t>10</a:t>
            </a:fld>
            <a:endParaRPr lang="en-US"/>
          </a:p>
        </p:txBody>
      </p:sp>
    </p:spTree>
    <p:extLst>
      <p:ext uri="{BB962C8B-B14F-4D97-AF65-F5344CB8AC3E}">
        <p14:creationId xmlns:p14="http://schemas.microsoft.com/office/powerpoint/2010/main" val="2278303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F16902-E129-4B0D-9B9E-A4131C0D4FAE}" type="datetime1">
              <a:rPr lang="en-US" smtClean="0"/>
              <a:t>3/6/2018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8196022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009DC90-2AB6-4ADE-909B-55D2724D855F}" type="datetime1">
              <a:rPr lang="en-US" smtClean="0"/>
              <a:t>3/6/2018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0"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02277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A360580-3DC0-4950-95C2-9D5797258633}" type="datetime1">
              <a:rPr lang="en-US" smtClean="0"/>
              <a:t>3/6/2018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0"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72624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9AF6EB1-510D-4FD8-8C6B-96EFC275784D}" type="datetime1">
              <a:rPr lang="en-US" smtClean="0"/>
              <a:t>3/6/2018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7925249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4201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3C6BF6-DCDA-4A1B-BA74-50A8AD0B4A71}" type="datetime1">
              <a:rPr lang="en-US" smtClean="0"/>
              <a:t>3/6/2018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12"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217098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7C6E7CF-A316-4121-A9DF-E7A8FD72372E}" type="datetime1">
              <a:rPr lang="en-US" smtClean="0"/>
              <a:t>3/6/2018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14"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37980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3E2CB36-AFEB-4EC4-A43F-F351F12BE8B4}" type="datetime1">
              <a:rPr lang="en-US" smtClean="0"/>
              <a:t>3/6/2018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15243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0F6167B-32A5-4CD8-884F-A15FB98A9E70}" type="datetime1">
              <a:rPr lang="en-US" smtClean="0"/>
              <a:t>3/6/2018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55461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EA99982-EFC1-45F5-942F-B77C0441D2FF}" type="datetime1">
              <a:rPr lang="en-US" smtClean="0"/>
              <a:t>3/6/2018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85509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F06CE0-5D9A-4C55-AA6B-3D7547D4961B}" type="datetime1">
              <a:rPr lang="en-US" smtClean="0"/>
              <a:t>3/6/2018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31148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png"/><Relationship Id="rId7" Type="http://schemas.openxmlformats.org/officeDocument/2006/relationships/image" Target="../media/image20.tif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9.tiff"/><Relationship Id="rId5" Type="http://schemas.openxmlformats.org/officeDocument/2006/relationships/image" Target="../media/image18.tiff"/><Relationship Id="rId10" Type="http://schemas.openxmlformats.org/officeDocument/2006/relationships/image" Target="../media/image23.jpeg"/><Relationship Id="rId4" Type="http://schemas.openxmlformats.org/officeDocument/2006/relationships/image" Target="../media/image17.tiff"/><Relationship Id="rId9" Type="http://schemas.openxmlformats.org/officeDocument/2006/relationships/image" Target="../media/image22.jpe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tiff"/><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7"/>
          <p:cNvSpPr>
            <a:spLocks noGrp="1"/>
          </p:cNvSpPr>
          <p:nvPr>
            <p:ph type="ctrTitle"/>
          </p:nvPr>
        </p:nvSpPr>
        <p:spPr>
          <a:xfrm>
            <a:off x="404814" y="1122363"/>
            <a:ext cx="8167688" cy="1116012"/>
          </a:xfrm>
        </p:spPr>
        <p:txBody>
          <a:bodyPr>
            <a:normAutofit/>
          </a:bodyPr>
          <a:lstStyle/>
          <a:p>
            <a:pPr algn="l"/>
            <a:r>
              <a:rPr lang="en-US" altLang="en-US" sz="3200" b="1" dirty="0">
                <a:solidFill>
                  <a:schemeClr val="tx1">
                    <a:lumMod val="65000"/>
                    <a:lumOff val="35000"/>
                  </a:schemeClr>
                </a:solidFill>
                <a:latin typeface="Georgia" charset="0"/>
                <a:ea typeface="ＭＳ Ｐゴシック" charset="-128"/>
                <a:cs typeface="MS PGothic" charset="-128"/>
              </a:rPr>
              <a:t>Military base realignments and closures </a:t>
            </a:r>
            <a:r>
              <a:rPr lang="en-US" altLang="en-US" sz="3200" b="1" dirty="0" smtClean="0">
                <a:solidFill>
                  <a:schemeClr val="tx1">
                    <a:lumMod val="65000"/>
                    <a:lumOff val="35000"/>
                  </a:schemeClr>
                </a:solidFill>
                <a:latin typeface="Georgia" charset="0"/>
                <a:ea typeface="ＭＳ Ｐゴシック" charset="-128"/>
                <a:cs typeface="MS PGothic" charset="-128"/>
              </a:rPr>
              <a:t>(BRAC)</a:t>
            </a:r>
            <a:endParaRPr lang="en-US" altLang="en-US" sz="3200" b="1" dirty="0">
              <a:solidFill>
                <a:schemeClr val="tx1">
                  <a:lumMod val="65000"/>
                  <a:lumOff val="35000"/>
                </a:schemeClr>
              </a:solidFill>
              <a:latin typeface="Georgia" charset="0"/>
              <a:ea typeface="ＭＳ Ｐゴシック" charset="-128"/>
              <a:cs typeface="MS PGothic" charset="-128"/>
            </a:endParaRPr>
          </a:p>
        </p:txBody>
      </p:sp>
      <p:sp>
        <p:nvSpPr>
          <p:cNvPr id="6" name="Subtitle 8"/>
          <p:cNvSpPr>
            <a:spLocks noGrp="1"/>
          </p:cNvSpPr>
          <p:nvPr>
            <p:ph type="subTitle" idx="1"/>
          </p:nvPr>
        </p:nvSpPr>
        <p:spPr>
          <a:xfrm>
            <a:off x="396877" y="2259013"/>
            <a:ext cx="8143875" cy="1169987"/>
          </a:xfrm>
        </p:spPr>
        <p:txBody>
          <a:bodyPr/>
          <a:lstStyle/>
          <a:p>
            <a:pPr algn="l">
              <a:defRPr/>
            </a:pPr>
            <a:r>
              <a:rPr lang="en-US" sz="2000" dirty="0" smtClean="0">
                <a:latin typeface="Georgia"/>
                <a:ea typeface="MS PGothic" panose="020B0600070205080204" pitchFamily="34" charset="-128"/>
                <a:cs typeface="Georgia"/>
              </a:rPr>
              <a:t>An overview of the past five BRAC rounds and potential future actions</a:t>
            </a:r>
            <a:endParaRPr lang="en-US" sz="2000" dirty="0">
              <a:latin typeface="Georgia"/>
              <a:ea typeface="MS PGothic" panose="020B0600070205080204" pitchFamily="34" charset="-128"/>
              <a:cs typeface="Georgia"/>
            </a:endParaRPr>
          </a:p>
        </p:txBody>
      </p:sp>
      <p:sp>
        <p:nvSpPr>
          <p:cNvPr id="7" name="TextBox 6"/>
          <p:cNvSpPr txBox="1"/>
          <p:nvPr/>
        </p:nvSpPr>
        <p:spPr>
          <a:xfrm>
            <a:off x="412748" y="4220996"/>
            <a:ext cx="3675065" cy="1569660"/>
          </a:xfrm>
          <a:prstGeom prst="rect">
            <a:avLst/>
          </a:prstGeom>
          <a:noFill/>
        </p:spPr>
        <p:txBody>
          <a:bodyPr wrap="square" rtlCol="0">
            <a:spAutoFit/>
          </a:bodyPr>
          <a:lstStyle/>
          <a:p>
            <a:pPr>
              <a:defRPr/>
            </a:pPr>
            <a:r>
              <a:rPr lang="en-US" sz="1200" b="1" dirty="0" smtClean="0">
                <a:latin typeface="Georgia"/>
                <a:ea typeface="MS PGothic" panose="020B0600070205080204" pitchFamily="34" charset="-128"/>
                <a:cs typeface="Georgia"/>
              </a:rPr>
              <a:t>March </a:t>
            </a:r>
            <a:r>
              <a:rPr lang="en-US" sz="1200" b="1" dirty="0" smtClean="0">
                <a:latin typeface="Georgia"/>
                <a:ea typeface="MS PGothic" panose="020B0600070205080204" pitchFamily="34" charset="-128"/>
                <a:cs typeface="Georgia"/>
              </a:rPr>
              <a:t>6, </a:t>
            </a:r>
            <a:r>
              <a:rPr lang="en-US" sz="1200" b="1" dirty="0" smtClean="0">
                <a:latin typeface="Georgia"/>
                <a:ea typeface="MS PGothic" panose="020B0600070205080204" pitchFamily="34" charset="-128"/>
                <a:cs typeface="Georgia"/>
              </a:rPr>
              <a:t>2018</a:t>
            </a:r>
            <a:endParaRPr lang="en-US" sz="1200" b="1" dirty="0">
              <a:latin typeface="Georgia"/>
              <a:ea typeface="MS PGothic" panose="020B0600070205080204" pitchFamily="34" charset="-128"/>
              <a:cs typeface="Georgia"/>
            </a:endParaRPr>
          </a:p>
          <a:p>
            <a:pPr>
              <a:defRPr/>
            </a:pPr>
            <a:endParaRPr lang="en-US" sz="1200" b="1" dirty="0">
              <a:latin typeface="Georgia"/>
              <a:ea typeface="MS PGothic" panose="020B0600070205080204" pitchFamily="34" charset="-128"/>
              <a:cs typeface="Georgia"/>
            </a:endParaRPr>
          </a:p>
          <a:p>
            <a:pPr>
              <a:defRPr/>
            </a:pPr>
            <a:r>
              <a:rPr lang="en-US" sz="1200" b="1" dirty="0">
                <a:latin typeface="Georgia"/>
                <a:ea typeface="MS PGothic" panose="020B0600070205080204" pitchFamily="34" charset="-128"/>
                <a:cs typeface="Georgia"/>
              </a:rPr>
              <a:t>Producer </a:t>
            </a:r>
          </a:p>
          <a:p>
            <a:pPr>
              <a:defRPr/>
            </a:pPr>
            <a:r>
              <a:rPr lang="en-US" sz="1200" i="1" dirty="0" smtClean="0">
                <a:latin typeface="Georgia"/>
                <a:ea typeface="MS PGothic" panose="020B0600070205080204" pitchFamily="34" charset="-128"/>
                <a:cs typeface="Georgia"/>
              </a:rPr>
              <a:t>Kathryn Pentz</a:t>
            </a:r>
            <a:endParaRPr lang="en-US" sz="1200" i="1" dirty="0">
              <a:latin typeface="Georgia"/>
              <a:ea typeface="MS PGothic" panose="020B0600070205080204" pitchFamily="34" charset="-128"/>
              <a:cs typeface="Georgia"/>
            </a:endParaRPr>
          </a:p>
          <a:p>
            <a:pPr>
              <a:defRPr/>
            </a:pPr>
            <a:endParaRPr lang="en-US" sz="1200" b="1" dirty="0">
              <a:latin typeface="Georgia"/>
              <a:ea typeface="MS PGothic" panose="020B0600070205080204" pitchFamily="34" charset="-128"/>
              <a:cs typeface="Georgia"/>
            </a:endParaRPr>
          </a:p>
          <a:p>
            <a:pPr>
              <a:defRPr/>
            </a:pPr>
            <a:r>
              <a:rPr lang="en-US" sz="1200" b="1" dirty="0">
                <a:latin typeface="Georgia"/>
                <a:ea typeface="MS PGothic" panose="020B0600070205080204" pitchFamily="34" charset="-128"/>
                <a:cs typeface="Georgia"/>
              </a:rPr>
              <a:t>Director </a:t>
            </a:r>
          </a:p>
          <a:p>
            <a:pPr>
              <a:defRPr/>
            </a:pPr>
            <a:r>
              <a:rPr lang="en-US" sz="1200" i="1" dirty="0">
                <a:latin typeface="Georgia"/>
                <a:ea typeface="MS PGothic" panose="020B0600070205080204" pitchFamily="34" charset="-128"/>
                <a:cs typeface="Georgia"/>
              </a:rPr>
              <a:t>Alistair Taylor</a:t>
            </a:r>
          </a:p>
          <a:p>
            <a:endParaRPr lang="en-US" sz="1200" dirty="0">
              <a:latin typeface="Georgia"/>
              <a:cs typeface="Georgia"/>
            </a:endParaRPr>
          </a:p>
        </p:txBody>
      </p:sp>
      <p:sp>
        <p:nvSpPr>
          <p:cNvPr id="8" name="Rectangle 7"/>
          <p:cNvSpPr/>
          <p:nvPr/>
        </p:nvSpPr>
        <p:spPr>
          <a:xfrm>
            <a:off x="335331" y="6206980"/>
            <a:ext cx="8490283" cy="5111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Logo-NJ-presentation_center.png"/>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85547" y="301888"/>
            <a:ext cx="2311852" cy="287010"/>
          </a:xfrm>
          <a:prstGeom prst="rect">
            <a:avLst/>
          </a:prstGeom>
        </p:spPr>
      </p:pic>
    </p:spTree>
    <p:extLst>
      <p:ext uri="{BB962C8B-B14F-4D97-AF65-F5344CB8AC3E}">
        <p14:creationId xmlns:p14="http://schemas.microsoft.com/office/powerpoint/2010/main" val="1625735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12"/>
          <p:cNvSpPr txBox="1">
            <a:spLocks noChangeArrowheads="1"/>
          </p:cNvSpPr>
          <p:nvPr/>
        </p:nvSpPr>
        <p:spPr bwMode="auto">
          <a:xfrm>
            <a:off x="8306370" y="311516"/>
            <a:ext cx="420308"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BRAC</a:t>
            </a:r>
          </a:p>
        </p:txBody>
      </p:sp>
      <p:pic>
        <p:nvPicPr>
          <p:cNvPr id="10" name="Picture 9" descr="Logo-NJ-presentation_center.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85547" y="301888"/>
            <a:ext cx="2311852" cy="287010"/>
          </a:xfrm>
          <a:prstGeom prst="rect">
            <a:avLst/>
          </a:prstGeom>
        </p:spPr>
      </p:pic>
      <p:sp>
        <p:nvSpPr>
          <p:cNvPr id="13" name="Title 1"/>
          <p:cNvSpPr txBox="1">
            <a:spLocks/>
          </p:cNvSpPr>
          <p:nvPr/>
        </p:nvSpPr>
        <p:spPr bwMode="auto">
          <a:xfrm>
            <a:off x="404807" y="756919"/>
            <a:ext cx="8407400" cy="60908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Congress rejects amendment from House and Senate Armed Services Committees to authorize 2021 BRAC round</a:t>
            </a:r>
            <a:endParaRPr lang="en-US" altLang="en-US" sz="2000" dirty="0">
              <a:latin typeface="Georgia" charset="0"/>
              <a:ea typeface="ＭＳ Ｐゴシック" charset="-128"/>
              <a:cs typeface="MS PGothic" charset="-128"/>
            </a:endParaRPr>
          </a:p>
        </p:txBody>
      </p:sp>
      <p:sp>
        <p:nvSpPr>
          <p:cNvPr id="15" name="Text Placeholder 18"/>
          <p:cNvSpPr txBox="1">
            <a:spLocks/>
          </p:cNvSpPr>
          <p:nvPr/>
        </p:nvSpPr>
        <p:spPr bwMode="auto">
          <a:xfrm>
            <a:off x="404807" y="5992169"/>
            <a:ext cx="8247721" cy="41964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solidFill>
                  <a:schemeClr val="tx1">
                    <a:lumMod val="50000"/>
                    <a:lumOff val="50000"/>
                  </a:schemeClr>
                </a:solidFill>
                <a:latin typeface="Georgia"/>
                <a:cs typeface="Georgia"/>
              </a:rPr>
              <a:t>Sources: </a:t>
            </a:r>
            <a:r>
              <a:rPr lang="en-US" sz="700" dirty="0" smtClean="0">
                <a:solidFill>
                  <a:schemeClr val="tx1">
                    <a:lumMod val="50000"/>
                    <a:lumOff val="50000"/>
                  </a:schemeClr>
                </a:solidFill>
                <a:latin typeface="Georgia"/>
                <a:cs typeface="Georgia"/>
              </a:rPr>
              <a:t>National Journal Research, 2018; </a:t>
            </a:r>
            <a:r>
              <a:rPr lang="en-US" sz="700" dirty="0" smtClean="0">
                <a:solidFill>
                  <a:schemeClr val="tx1">
                    <a:lumMod val="50000"/>
                    <a:lumOff val="50000"/>
                  </a:schemeClr>
                </a:solidFill>
                <a:latin typeface="Georgia"/>
                <a:cs typeface="Georgia"/>
              </a:rPr>
              <a:t>Sarah </a:t>
            </a:r>
            <a:r>
              <a:rPr lang="en-US" sz="700" dirty="0">
                <a:solidFill>
                  <a:schemeClr val="tx1">
                    <a:lumMod val="50000"/>
                    <a:lumOff val="50000"/>
                  </a:schemeClr>
                </a:solidFill>
                <a:latin typeface="Georgia"/>
                <a:cs typeface="Georgia"/>
              </a:rPr>
              <a:t>Anderson, </a:t>
            </a:r>
            <a:r>
              <a:rPr lang="en-US" sz="700" dirty="0" smtClean="0">
                <a:solidFill>
                  <a:schemeClr val="tx1">
                    <a:lumMod val="50000"/>
                    <a:lumOff val="50000"/>
                  </a:schemeClr>
                </a:solidFill>
                <a:latin typeface="Georgia"/>
                <a:cs typeface="Georgia"/>
              </a:rPr>
              <a:t>“Congress </a:t>
            </a:r>
            <a:r>
              <a:rPr lang="en-US" sz="700" dirty="0">
                <a:solidFill>
                  <a:schemeClr val="tx1">
                    <a:lumMod val="50000"/>
                    <a:lumOff val="50000"/>
                  </a:schemeClr>
                </a:solidFill>
                <a:latin typeface="Georgia"/>
                <a:cs typeface="Georgia"/>
              </a:rPr>
              <a:t>Should Cut Defense Costs with BRAC Round </a:t>
            </a:r>
            <a:r>
              <a:rPr lang="en-US" sz="700" dirty="0" smtClean="0">
                <a:solidFill>
                  <a:schemeClr val="tx1">
                    <a:lumMod val="50000"/>
                    <a:lumOff val="50000"/>
                  </a:schemeClr>
                </a:solidFill>
                <a:latin typeface="Georgia"/>
                <a:cs typeface="Georgia"/>
              </a:rPr>
              <a:t>Six,” Freedom Works, February8 2018. “ICYMI: Inhofe speaks on NDAA and BRAC,” Inofe.senate.gov, September 15, 2017; Charles S. </a:t>
            </a:r>
            <a:r>
              <a:rPr lang="en-US" sz="700" dirty="0">
                <a:solidFill>
                  <a:schemeClr val="tx1">
                    <a:lumMod val="50000"/>
                    <a:lumOff val="50000"/>
                  </a:schemeClr>
                </a:solidFill>
                <a:latin typeface="Georgia"/>
                <a:cs typeface="Georgia"/>
              </a:rPr>
              <a:t>Clark, “Is Momentum Building for Another Round of BRAC</a:t>
            </a:r>
            <a:r>
              <a:rPr lang="en-US" sz="700" dirty="0" smtClean="0">
                <a:solidFill>
                  <a:schemeClr val="tx1">
                    <a:lumMod val="50000"/>
                    <a:lumOff val="50000"/>
                  </a:schemeClr>
                </a:solidFill>
                <a:latin typeface="Georgia"/>
                <a:cs typeface="Georgia"/>
              </a:rPr>
              <a:t>?” Government Executive, June 20, </a:t>
            </a:r>
            <a:r>
              <a:rPr lang="en-US" sz="700" dirty="0">
                <a:solidFill>
                  <a:schemeClr val="tx1">
                    <a:lumMod val="50000"/>
                    <a:lumOff val="50000"/>
                  </a:schemeClr>
                </a:solidFill>
                <a:latin typeface="Georgia"/>
                <a:cs typeface="Georgia"/>
              </a:rPr>
              <a:t>2017; “ICYMI: Rep. Austin Scott Fights Against BRAC in FY18 NDAA,” </a:t>
            </a:r>
            <a:r>
              <a:rPr lang="en-US" sz="700" dirty="0" smtClean="0">
                <a:solidFill>
                  <a:schemeClr val="tx1">
                    <a:lumMod val="50000"/>
                    <a:lumOff val="50000"/>
                  </a:schemeClr>
                </a:solidFill>
                <a:latin typeface="Georgia"/>
                <a:cs typeface="Georgia"/>
              </a:rPr>
              <a:t>austinscott.house.gov</a:t>
            </a:r>
            <a:r>
              <a:rPr lang="en-US" sz="700" dirty="0">
                <a:solidFill>
                  <a:schemeClr val="tx1">
                    <a:lumMod val="50000"/>
                    <a:lumOff val="50000"/>
                  </a:schemeClr>
                </a:solidFill>
                <a:latin typeface="Georgia"/>
                <a:cs typeface="Georgia"/>
              </a:rPr>
              <a:t>, </a:t>
            </a:r>
            <a:r>
              <a:rPr lang="en-US" sz="700" dirty="0" smtClean="0">
                <a:solidFill>
                  <a:schemeClr val="tx1">
                    <a:lumMod val="50000"/>
                    <a:lumOff val="50000"/>
                  </a:schemeClr>
                </a:solidFill>
                <a:latin typeface="Georgia"/>
                <a:cs typeface="Georgia"/>
              </a:rPr>
              <a:t>July 13, </a:t>
            </a:r>
            <a:r>
              <a:rPr lang="en-US" sz="700" dirty="0">
                <a:solidFill>
                  <a:schemeClr val="tx1">
                    <a:lumMod val="50000"/>
                    <a:lumOff val="50000"/>
                  </a:schemeClr>
                </a:solidFill>
                <a:latin typeface="Georgia"/>
                <a:cs typeface="Georgia"/>
              </a:rPr>
              <a:t>2017;</a:t>
            </a:r>
            <a:endParaRPr lang="en-US" sz="700" dirty="0">
              <a:solidFill>
                <a:schemeClr val="tx1">
                  <a:lumMod val="50000"/>
                  <a:lumOff val="50000"/>
                </a:schemeClr>
              </a:solidFill>
              <a:latin typeface="Georgia"/>
              <a:cs typeface="Georgia"/>
            </a:endParaRPr>
          </a:p>
        </p:txBody>
      </p:sp>
      <p:sp>
        <p:nvSpPr>
          <p:cNvPr id="5" name="Slide Number Placeholder 4"/>
          <p:cNvSpPr>
            <a:spLocks noGrp="1"/>
          </p:cNvSpPr>
          <p:nvPr>
            <p:ph type="sldNum" sz="quarter" idx="12"/>
          </p:nvPr>
        </p:nvSpPr>
        <p:spPr/>
        <p:txBody>
          <a:bodyPr/>
          <a:lstStyle/>
          <a:p>
            <a:fld id="{BEFBC90E-502A-A54D-9BAE-6F74229062B0}" type="slidenum">
              <a:rPr lang="en-US" smtClean="0"/>
              <a:pPr/>
              <a:t>10</a:t>
            </a:fld>
            <a:endParaRPr lang="en-US" dirty="0"/>
          </a:p>
        </p:txBody>
      </p:sp>
      <p:sp>
        <p:nvSpPr>
          <p:cNvPr id="17" name="TextBox 16"/>
          <p:cNvSpPr txBox="1"/>
          <p:nvPr/>
        </p:nvSpPr>
        <p:spPr>
          <a:xfrm>
            <a:off x="404808" y="4087640"/>
            <a:ext cx="3903599" cy="276999"/>
          </a:xfrm>
          <a:prstGeom prst="rect">
            <a:avLst/>
          </a:prstGeom>
          <a:noFill/>
        </p:spPr>
        <p:txBody>
          <a:bodyPr wrap="square" rtlCol="0">
            <a:spAutoFit/>
          </a:bodyPr>
          <a:lstStyle/>
          <a:p>
            <a:r>
              <a:rPr lang="en-US" sz="1200" b="1" dirty="0" smtClean="0">
                <a:latin typeface="+mj-lt"/>
                <a:ea typeface="Georgia" charset="0"/>
                <a:cs typeface="Georgia" charset="0"/>
              </a:rPr>
              <a:t>Opposition</a:t>
            </a:r>
            <a:endParaRPr lang="en-US" sz="1200" b="1" dirty="0" smtClean="0">
              <a:latin typeface="+mj-lt"/>
              <a:ea typeface="Georgia" charset="0"/>
              <a:cs typeface="Georgia" charset="0"/>
            </a:endParaRPr>
          </a:p>
        </p:txBody>
      </p:sp>
      <p:grpSp>
        <p:nvGrpSpPr>
          <p:cNvPr id="52" name="Group 51"/>
          <p:cNvGrpSpPr/>
          <p:nvPr/>
        </p:nvGrpSpPr>
        <p:grpSpPr>
          <a:xfrm>
            <a:off x="1896358" y="4532866"/>
            <a:ext cx="1510548" cy="1344838"/>
            <a:chOff x="2028013" y="4532866"/>
            <a:chExt cx="1510548" cy="1344838"/>
          </a:xfrm>
        </p:grpSpPr>
        <p:pic>
          <p:nvPicPr>
            <p:cNvPr id="19" name="Picture 18"/>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2326087" y="4532866"/>
              <a:ext cx="914400" cy="914400"/>
            </a:xfrm>
            <a:prstGeom prst="ellipse">
              <a:avLst/>
            </a:prstGeom>
            <a:ln>
              <a:noFill/>
            </a:ln>
          </p:spPr>
        </p:pic>
        <p:sp>
          <p:nvSpPr>
            <p:cNvPr id="20" name="TextBox 19"/>
            <p:cNvSpPr txBox="1"/>
            <p:nvPr/>
          </p:nvSpPr>
          <p:spPr>
            <a:xfrm>
              <a:off x="2028013" y="5446817"/>
              <a:ext cx="1510548" cy="430887"/>
            </a:xfrm>
            <a:prstGeom prst="rect">
              <a:avLst/>
            </a:prstGeom>
            <a:noFill/>
          </p:spPr>
          <p:txBody>
            <a:bodyPr wrap="square" rtlCol="0">
              <a:spAutoFit/>
            </a:bodyPr>
            <a:lstStyle/>
            <a:p>
              <a:pPr algn="ctr"/>
              <a:r>
                <a:rPr lang="en-US" sz="1050" dirty="0" smtClean="0">
                  <a:latin typeface="+mj-lt"/>
                </a:rPr>
                <a:t>Rep. Mac Thornberry </a:t>
              </a:r>
            </a:p>
            <a:p>
              <a:pPr algn="ctr"/>
              <a:r>
                <a:rPr lang="en-US" sz="1050" dirty="0" smtClean="0">
                  <a:latin typeface="+mj-lt"/>
                </a:rPr>
                <a:t>(R-TX)</a:t>
              </a:r>
            </a:p>
          </p:txBody>
        </p:sp>
      </p:grpSp>
      <p:grpSp>
        <p:nvGrpSpPr>
          <p:cNvPr id="16" name="Group 15"/>
          <p:cNvGrpSpPr/>
          <p:nvPr/>
        </p:nvGrpSpPr>
        <p:grpSpPr>
          <a:xfrm>
            <a:off x="2700712" y="2180922"/>
            <a:ext cx="1341397" cy="1342022"/>
            <a:chOff x="2724165" y="2180922"/>
            <a:chExt cx="1341397" cy="1342022"/>
          </a:xfrm>
        </p:grpSpPr>
        <p:pic>
          <p:nvPicPr>
            <p:cNvPr id="22" name="Picture 21"/>
            <p:cNvPicPr>
              <a:picLocks noChangeAspect="1"/>
            </p:cNvPicPr>
            <p:nvPr/>
          </p:nvPicPr>
          <p:blipFill rotWithShape="1">
            <a:blip r:embed="rId5" cstate="print">
              <a:extLst>
                <a:ext uri="{28A0092B-C50C-407E-A947-70E740481C1C}">
                  <a14:useLocalDpi xmlns:a14="http://schemas.microsoft.com/office/drawing/2010/main"/>
                </a:ext>
              </a:extLst>
            </a:blip>
            <a:srcRect r="-340"/>
            <a:stretch/>
          </p:blipFill>
          <p:spPr>
            <a:xfrm>
              <a:off x="2937663" y="2180922"/>
              <a:ext cx="914400" cy="914400"/>
            </a:xfrm>
            <a:prstGeom prst="ellipse">
              <a:avLst/>
            </a:prstGeom>
            <a:ln>
              <a:noFill/>
            </a:ln>
          </p:spPr>
        </p:pic>
        <p:sp>
          <p:nvSpPr>
            <p:cNvPr id="23" name="TextBox 22"/>
            <p:cNvSpPr txBox="1"/>
            <p:nvPr/>
          </p:nvSpPr>
          <p:spPr>
            <a:xfrm>
              <a:off x="2724165" y="3092057"/>
              <a:ext cx="1341397" cy="430887"/>
            </a:xfrm>
            <a:prstGeom prst="rect">
              <a:avLst/>
            </a:prstGeom>
            <a:noFill/>
          </p:spPr>
          <p:txBody>
            <a:bodyPr wrap="square" rtlCol="0">
              <a:spAutoFit/>
            </a:bodyPr>
            <a:lstStyle/>
            <a:p>
              <a:pPr algn="ctr"/>
              <a:r>
                <a:rPr lang="en-US" sz="1050" dirty="0" smtClean="0">
                  <a:latin typeface="+mj-lt"/>
                </a:rPr>
                <a:t>Rep. Adam Smith </a:t>
              </a:r>
            </a:p>
            <a:p>
              <a:pPr algn="ctr"/>
              <a:r>
                <a:rPr lang="en-US" sz="1050" dirty="0" smtClean="0">
                  <a:latin typeface="+mj-lt"/>
                </a:rPr>
                <a:t>(D-WA)</a:t>
              </a:r>
            </a:p>
          </p:txBody>
        </p:sp>
      </p:grpSp>
      <p:grpSp>
        <p:nvGrpSpPr>
          <p:cNvPr id="18" name="Group 17"/>
          <p:cNvGrpSpPr/>
          <p:nvPr/>
        </p:nvGrpSpPr>
        <p:grpSpPr>
          <a:xfrm>
            <a:off x="1628799" y="2180922"/>
            <a:ext cx="1090689" cy="1342022"/>
            <a:chOff x="1858576" y="2180922"/>
            <a:chExt cx="1090689" cy="1342022"/>
          </a:xfrm>
        </p:grpSpPr>
        <p:sp>
          <p:nvSpPr>
            <p:cNvPr id="27" name="TextBox 26"/>
            <p:cNvSpPr txBox="1"/>
            <p:nvPr/>
          </p:nvSpPr>
          <p:spPr>
            <a:xfrm>
              <a:off x="1858576" y="3092057"/>
              <a:ext cx="1090689" cy="430887"/>
            </a:xfrm>
            <a:prstGeom prst="rect">
              <a:avLst/>
            </a:prstGeom>
            <a:noFill/>
          </p:spPr>
          <p:txBody>
            <a:bodyPr wrap="square" rtlCol="0">
              <a:spAutoFit/>
            </a:bodyPr>
            <a:lstStyle/>
            <a:p>
              <a:pPr algn="ctr"/>
              <a:r>
                <a:rPr lang="en-US" sz="1050" dirty="0" smtClean="0">
                  <a:latin typeface="+mj-lt"/>
                </a:rPr>
                <a:t>Sen. Jack Reed </a:t>
              </a:r>
            </a:p>
            <a:p>
              <a:pPr algn="ctr"/>
              <a:r>
                <a:rPr lang="en-US" sz="1050" dirty="0" smtClean="0">
                  <a:latin typeface="+mj-lt"/>
                </a:rPr>
                <a:t>(D-RI)</a:t>
              </a:r>
            </a:p>
          </p:txBody>
        </p:sp>
        <p:pic>
          <p:nvPicPr>
            <p:cNvPr id="29" name="Picture 28"/>
            <p:cNvPicPr>
              <a:picLocks noChangeAspect="1"/>
            </p:cNvPicPr>
            <p:nvPr/>
          </p:nvPicPr>
          <p:blipFill rotWithShape="1">
            <a:blip r:embed="rId6" cstate="print">
              <a:extLst>
                <a:ext uri="{28A0092B-C50C-407E-A947-70E740481C1C}">
                  <a14:useLocalDpi xmlns:a14="http://schemas.microsoft.com/office/drawing/2010/main"/>
                </a:ext>
              </a:extLst>
            </a:blip>
            <a:srcRect t="-162"/>
            <a:stretch/>
          </p:blipFill>
          <p:spPr>
            <a:xfrm>
              <a:off x="1946720" y="2180922"/>
              <a:ext cx="914400" cy="914400"/>
            </a:xfrm>
            <a:prstGeom prst="ellipse">
              <a:avLst/>
            </a:prstGeom>
            <a:ln>
              <a:noFill/>
            </a:ln>
          </p:spPr>
        </p:pic>
      </p:grpSp>
      <p:grpSp>
        <p:nvGrpSpPr>
          <p:cNvPr id="25" name="Group 24"/>
          <p:cNvGrpSpPr/>
          <p:nvPr/>
        </p:nvGrpSpPr>
        <p:grpSpPr>
          <a:xfrm>
            <a:off x="364367" y="2180922"/>
            <a:ext cx="1283208" cy="1342022"/>
            <a:chOff x="596727" y="2180922"/>
            <a:chExt cx="1283208" cy="1342022"/>
          </a:xfrm>
        </p:grpSpPr>
        <p:sp>
          <p:nvSpPr>
            <p:cNvPr id="26" name="TextBox 25"/>
            <p:cNvSpPr txBox="1"/>
            <p:nvPr/>
          </p:nvSpPr>
          <p:spPr>
            <a:xfrm>
              <a:off x="596727" y="3092057"/>
              <a:ext cx="1283208" cy="430887"/>
            </a:xfrm>
            <a:prstGeom prst="rect">
              <a:avLst/>
            </a:prstGeom>
            <a:noFill/>
          </p:spPr>
          <p:txBody>
            <a:bodyPr wrap="square" rtlCol="0">
              <a:spAutoFit/>
            </a:bodyPr>
            <a:lstStyle/>
            <a:p>
              <a:pPr algn="ctr"/>
              <a:r>
                <a:rPr lang="en-US" sz="1050" dirty="0" smtClean="0">
                  <a:latin typeface="+mj-lt"/>
                </a:rPr>
                <a:t>Sen. John McCain </a:t>
              </a:r>
            </a:p>
            <a:p>
              <a:pPr algn="ctr"/>
              <a:r>
                <a:rPr lang="en-US" sz="1050" dirty="0" smtClean="0">
                  <a:latin typeface="+mj-lt"/>
                </a:rPr>
                <a:t>(R-AZ)</a:t>
              </a:r>
            </a:p>
          </p:txBody>
        </p:sp>
        <p:pic>
          <p:nvPicPr>
            <p:cNvPr id="30" name="Picture 29"/>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781131" y="2180922"/>
              <a:ext cx="914400" cy="914400"/>
            </a:xfrm>
            <a:prstGeom prst="ellipse">
              <a:avLst/>
            </a:prstGeom>
            <a:ln>
              <a:noFill/>
            </a:ln>
          </p:spPr>
        </p:pic>
      </p:grpSp>
      <p:sp>
        <p:nvSpPr>
          <p:cNvPr id="40"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March </a:t>
            </a:r>
            <a:r>
              <a:rPr lang="en-US" sz="700" dirty="0" smtClean="0">
                <a:latin typeface="Georgia"/>
                <a:cs typeface="Georgia"/>
              </a:rPr>
              <a:t>6, 2018  </a:t>
            </a:r>
            <a:r>
              <a:rPr lang="en-US" sz="800" dirty="0" smtClean="0">
                <a:solidFill>
                  <a:schemeClr val="tx1">
                    <a:lumMod val="65000"/>
                    <a:lumOff val="35000"/>
                  </a:schemeClr>
                </a:solidFill>
              </a:rPr>
              <a:t>| </a:t>
            </a:r>
            <a:r>
              <a:rPr lang="en-US" sz="800" dirty="0" smtClean="0"/>
              <a:t> </a:t>
            </a:r>
            <a:r>
              <a:rPr lang="en-US" sz="700" dirty="0" smtClean="0"/>
              <a:t>Kathryn Pentz</a:t>
            </a:r>
            <a:endParaRPr lang="en-US" sz="700" dirty="0">
              <a:latin typeface="Georgia"/>
              <a:cs typeface="Georgia"/>
            </a:endParaRPr>
          </a:p>
        </p:txBody>
      </p:sp>
      <p:sp>
        <p:nvSpPr>
          <p:cNvPr id="3" name="Rectangle 2"/>
          <p:cNvSpPr/>
          <p:nvPr/>
        </p:nvSpPr>
        <p:spPr>
          <a:xfrm>
            <a:off x="5538102" y="1810002"/>
            <a:ext cx="3114426" cy="2041585"/>
          </a:xfrm>
          <a:prstGeom prst="rect">
            <a:avLst/>
          </a:prstGeom>
        </p:spPr>
        <p:txBody>
          <a:bodyPr wrap="square">
            <a:spAutoFit/>
          </a:bodyPr>
          <a:lstStyle/>
          <a:p>
            <a:pPr marL="171450" indent="-171450">
              <a:spcAft>
                <a:spcPts val="400"/>
              </a:spcAft>
              <a:buFont typeface="Arial" panose="020B0604020202020204" pitchFamily="34" charset="0"/>
              <a:buChar char="•"/>
            </a:pPr>
            <a:r>
              <a:rPr lang="en-US" sz="1000" dirty="0">
                <a:latin typeface="+mj-lt"/>
              </a:rPr>
              <a:t>Rep. Adam Smith usually offers an amendment each year to include a BRAC round in the </a:t>
            </a:r>
            <a:r>
              <a:rPr lang="en-US" sz="1000" dirty="0" smtClean="0">
                <a:latin typeface="+mj-lt"/>
              </a:rPr>
              <a:t>NDAA. In January 2017, he introduced a bill that would allow the Pentagon to close bases beginning in 2019</a:t>
            </a:r>
            <a:endParaRPr lang="en-US" sz="1000" dirty="0">
              <a:latin typeface="+mj-lt"/>
            </a:endParaRPr>
          </a:p>
          <a:p>
            <a:pPr marL="171450" indent="-171450">
              <a:spcAft>
                <a:spcPts val="400"/>
              </a:spcAft>
              <a:buFont typeface="Arial" panose="020B0604020202020204" pitchFamily="34" charset="0"/>
              <a:buChar char="•"/>
            </a:pPr>
            <a:r>
              <a:rPr lang="en-US" sz="1000" dirty="0" smtClean="0">
                <a:latin typeface="+mj-lt"/>
              </a:rPr>
              <a:t>Rep</a:t>
            </a:r>
            <a:r>
              <a:rPr lang="en-US" sz="1000" dirty="0">
                <a:latin typeface="+mj-lt"/>
              </a:rPr>
              <a:t>. </a:t>
            </a:r>
            <a:r>
              <a:rPr lang="en-US" sz="1000" dirty="0" smtClean="0">
                <a:latin typeface="+mj-lt"/>
              </a:rPr>
              <a:t>McClintock introduced an amendment to the NDAA to strike language prohibiting another round of BRAC, but this measure failed to pass 175-248</a:t>
            </a:r>
            <a:endParaRPr lang="en-US" sz="1000" dirty="0">
              <a:latin typeface="+mj-lt"/>
            </a:endParaRPr>
          </a:p>
          <a:p>
            <a:pPr marL="171450" indent="-171450">
              <a:spcAft>
                <a:spcPts val="400"/>
              </a:spcAft>
              <a:buFont typeface="Arial" panose="020B0604020202020204" pitchFamily="34" charset="0"/>
              <a:buChar char="•"/>
            </a:pPr>
            <a:r>
              <a:rPr lang="en-US" sz="1000" dirty="0" smtClean="0">
                <a:latin typeface="+mj-lt"/>
              </a:rPr>
              <a:t>Sens. McCain and Reed also introduced an amendment to authorize a BRAC round but Senators on both sides opposed the bill</a:t>
            </a:r>
          </a:p>
        </p:txBody>
      </p:sp>
      <p:sp>
        <p:nvSpPr>
          <p:cNvPr id="42" name="TextBox 41"/>
          <p:cNvSpPr txBox="1"/>
          <p:nvPr/>
        </p:nvSpPr>
        <p:spPr>
          <a:xfrm>
            <a:off x="404807" y="1810002"/>
            <a:ext cx="3903599" cy="276999"/>
          </a:xfrm>
          <a:prstGeom prst="rect">
            <a:avLst/>
          </a:prstGeom>
          <a:noFill/>
        </p:spPr>
        <p:txBody>
          <a:bodyPr wrap="square" rtlCol="0">
            <a:spAutoFit/>
          </a:bodyPr>
          <a:lstStyle/>
          <a:p>
            <a:r>
              <a:rPr lang="en-US" sz="1200" b="1" dirty="0" smtClean="0">
                <a:latin typeface="+mj-lt"/>
                <a:ea typeface="Georgia" charset="0"/>
                <a:cs typeface="Georgia" charset="0"/>
              </a:rPr>
              <a:t>Supporters</a:t>
            </a:r>
            <a:endParaRPr lang="en-US" sz="1200" b="1" dirty="0" smtClean="0">
              <a:latin typeface="+mj-lt"/>
              <a:ea typeface="Georgia" charset="0"/>
              <a:cs typeface="Georgia" charset="0"/>
            </a:endParaRPr>
          </a:p>
        </p:txBody>
      </p:sp>
      <p:sp>
        <p:nvSpPr>
          <p:cNvPr id="45" name="Rectangle 44"/>
          <p:cNvSpPr/>
          <p:nvPr/>
        </p:nvSpPr>
        <p:spPr>
          <a:xfrm>
            <a:off x="5538102" y="4086638"/>
            <a:ext cx="3114426" cy="1887696"/>
          </a:xfrm>
          <a:prstGeom prst="rect">
            <a:avLst/>
          </a:prstGeom>
        </p:spPr>
        <p:txBody>
          <a:bodyPr wrap="square">
            <a:spAutoFit/>
          </a:bodyPr>
          <a:lstStyle/>
          <a:p>
            <a:pPr marL="171450" indent="-171450">
              <a:spcAft>
                <a:spcPts val="400"/>
              </a:spcAft>
              <a:buFont typeface="Arial" panose="020B0604020202020204" pitchFamily="34" charset="0"/>
              <a:buChar char="•"/>
            </a:pPr>
            <a:r>
              <a:rPr lang="en-US" sz="1000" dirty="0" smtClean="0">
                <a:latin typeface="+mj-lt"/>
              </a:rPr>
              <a:t>Sen. Inhofe spoke in opposition to reauthorizing another round of BRAC citing cost in 2005</a:t>
            </a:r>
          </a:p>
          <a:p>
            <a:pPr marL="171450" indent="-171450">
              <a:spcAft>
                <a:spcPts val="400"/>
              </a:spcAft>
              <a:buFont typeface="Arial" panose="020B0604020202020204" pitchFamily="34" charset="0"/>
              <a:buChar char="•"/>
            </a:pPr>
            <a:r>
              <a:rPr lang="en-US" sz="1000" dirty="0" smtClean="0">
                <a:latin typeface="+mj-lt"/>
              </a:rPr>
              <a:t>Rep. Thornberry argued that if senior commanders testified the current military force was inadequate in size to confront threats, as they had, an additional BRAC round would not aid in increasing force readiness</a:t>
            </a:r>
          </a:p>
          <a:p>
            <a:pPr marL="171450" indent="-171450">
              <a:spcAft>
                <a:spcPts val="400"/>
              </a:spcAft>
              <a:buFont typeface="Arial" panose="020B0604020202020204" pitchFamily="34" charset="0"/>
              <a:buChar char="•"/>
            </a:pPr>
            <a:r>
              <a:rPr lang="en-US" sz="1000" dirty="0" smtClean="0">
                <a:latin typeface="+mj-lt"/>
              </a:rPr>
              <a:t>Rep. Scott similarly claimed a BRAC round would be fiscally irresponsible when the military was in the process of assessing their current capacity </a:t>
            </a:r>
            <a:endParaRPr lang="en-US" sz="1000" dirty="0">
              <a:latin typeface="+mj-lt"/>
            </a:endParaRPr>
          </a:p>
        </p:txBody>
      </p:sp>
      <p:grpSp>
        <p:nvGrpSpPr>
          <p:cNvPr id="14" name="Group 13"/>
          <p:cNvGrpSpPr/>
          <p:nvPr/>
        </p:nvGrpSpPr>
        <p:grpSpPr>
          <a:xfrm>
            <a:off x="4023334" y="2180922"/>
            <a:ext cx="1479892" cy="1342022"/>
            <a:chOff x="4034568" y="2180922"/>
            <a:chExt cx="1479892" cy="1342022"/>
          </a:xfrm>
        </p:grpSpPr>
        <p:sp>
          <p:nvSpPr>
            <p:cNvPr id="12" name="Rectangle 11"/>
            <p:cNvSpPr/>
            <p:nvPr/>
          </p:nvSpPr>
          <p:spPr>
            <a:xfrm>
              <a:off x="4034568" y="3107446"/>
              <a:ext cx="1479892" cy="415498"/>
            </a:xfrm>
            <a:prstGeom prst="rect">
              <a:avLst/>
            </a:prstGeom>
          </p:spPr>
          <p:txBody>
            <a:bodyPr wrap="none">
              <a:spAutoFit/>
            </a:bodyPr>
            <a:lstStyle/>
            <a:p>
              <a:pPr algn="ctr"/>
              <a:r>
                <a:rPr lang="en-US" sz="1050" dirty="0">
                  <a:solidFill>
                    <a:prstClr val="black"/>
                  </a:solidFill>
                  <a:latin typeface="Georgia"/>
                </a:rPr>
                <a:t>Rep. Tom </a:t>
              </a:r>
              <a:r>
                <a:rPr lang="en-US" sz="1050" dirty="0" smtClean="0">
                  <a:solidFill>
                    <a:prstClr val="black"/>
                  </a:solidFill>
                  <a:latin typeface="Georgia"/>
                </a:rPr>
                <a:t>McClintock</a:t>
              </a:r>
            </a:p>
            <a:p>
              <a:pPr algn="ctr"/>
              <a:r>
                <a:rPr lang="en-US" sz="1050" dirty="0" smtClean="0">
                  <a:solidFill>
                    <a:prstClr val="black"/>
                  </a:solidFill>
                  <a:latin typeface="Georgia"/>
                </a:rPr>
                <a:t>(R-CA</a:t>
              </a:r>
              <a:r>
                <a:rPr lang="en-US" sz="1050" dirty="0">
                  <a:solidFill>
                    <a:prstClr val="black"/>
                  </a:solidFill>
                  <a:latin typeface="Georgia"/>
                </a:rPr>
                <a:t>) </a:t>
              </a:r>
              <a:endParaRPr lang="en-US" sz="2000" dirty="0"/>
            </a:p>
          </p:txBody>
        </p:sp>
        <p:pic>
          <p:nvPicPr>
            <p:cNvPr id="1026" name="Picture 2" descr="https://www.nationaljournal.com/media/almanac/photos/M001177.jpg.2600x3467.tall.jpg"/>
            <p:cNvPicPr>
              <a:picLocks noChangeAspect="1" noChangeArrowheads="1"/>
            </p:cNvPicPr>
            <p:nvPr/>
          </p:nvPicPr>
          <p:blipFill rotWithShape="1">
            <a:blip r:embed="rId8" cstate="print">
              <a:extLst>
                <a:ext uri="{28A0092B-C50C-407E-A947-70E740481C1C}">
                  <a14:useLocalDpi xmlns:a14="http://schemas.microsoft.com/office/drawing/2010/main"/>
                </a:ext>
              </a:extLst>
            </a:blip>
            <a:srcRect/>
            <a:stretch/>
          </p:blipFill>
          <p:spPr bwMode="auto">
            <a:xfrm>
              <a:off x="4317314" y="2180922"/>
              <a:ext cx="914400" cy="914400"/>
            </a:xfrm>
            <a:prstGeom prst="ellipse">
              <a:avLst/>
            </a:prstGeom>
            <a:noFill/>
            <a:extLst>
              <a:ext uri="{909E8E84-426E-40DD-AFC4-6F175D3DCCD1}">
                <a14:hiddenFill xmlns:a14="http://schemas.microsoft.com/office/drawing/2010/main">
                  <a:solidFill>
                    <a:srgbClr val="FFFFFF"/>
                  </a:solidFill>
                </a14:hiddenFill>
              </a:ext>
            </a:extLst>
          </p:spPr>
        </p:pic>
      </p:grpSp>
      <p:grpSp>
        <p:nvGrpSpPr>
          <p:cNvPr id="53" name="Group 52"/>
          <p:cNvGrpSpPr/>
          <p:nvPr/>
        </p:nvGrpSpPr>
        <p:grpSpPr>
          <a:xfrm>
            <a:off x="3620709" y="4532866"/>
            <a:ext cx="1215397" cy="1329449"/>
            <a:chOff x="3620709" y="4532866"/>
            <a:chExt cx="1215397" cy="1329449"/>
          </a:xfrm>
        </p:grpSpPr>
        <p:sp>
          <p:nvSpPr>
            <p:cNvPr id="51" name="Rectangle 50"/>
            <p:cNvSpPr/>
            <p:nvPr/>
          </p:nvSpPr>
          <p:spPr>
            <a:xfrm>
              <a:off x="3620709" y="5446817"/>
              <a:ext cx="1215397" cy="415498"/>
            </a:xfrm>
            <a:prstGeom prst="rect">
              <a:avLst/>
            </a:prstGeom>
          </p:spPr>
          <p:txBody>
            <a:bodyPr wrap="none">
              <a:spAutoFit/>
            </a:bodyPr>
            <a:lstStyle/>
            <a:p>
              <a:pPr algn="ctr"/>
              <a:r>
                <a:rPr lang="en-US" sz="1050" dirty="0" smtClean="0">
                  <a:latin typeface="+mj-lt"/>
                </a:rPr>
                <a:t>Rep. Austin Scott</a:t>
              </a:r>
            </a:p>
            <a:p>
              <a:pPr algn="ctr"/>
              <a:r>
                <a:rPr lang="en-US" sz="1050" dirty="0" smtClean="0">
                  <a:latin typeface="+mj-lt"/>
                </a:rPr>
                <a:t>(R-TX)</a:t>
              </a:r>
              <a:endParaRPr lang="en-US" sz="1050" dirty="0">
                <a:latin typeface="+mj-lt"/>
              </a:endParaRPr>
            </a:p>
          </p:txBody>
        </p:sp>
        <p:pic>
          <p:nvPicPr>
            <p:cNvPr id="1028" name="Picture 4" descr="https://www.nationaljournal.com/media/almanac/photos/S001189.jpg.2600x3467.tall.jpg"/>
            <p:cNvPicPr>
              <a:picLocks noChangeAspect="1" noChangeArrowheads="1"/>
            </p:cNvPicPr>
            <p:nvPr/>
          </p:nvPicPr>
          <p:blipFill rotWithShape="1">
            <a:blip r:embed="rId9" cstate="print">
              <a:extLst>
                <a:ext uri="{28A0092B-C50C-407E-A947-70E740481C1C}">
                  <a14:useLocalDpi xmlns:a14="http://schemas.microsoft.com/office/drawing/2010/main"/>
                </a:ext>
              </a:extLst>
            </a:blip>
            <a:srcRect/>
            <a:stretch/>
          </p:blipFill>
          <p:spPr bwMode="auto">
            <a:xfrm>
              <a:off x="3771207" y="4532866"/>
              <a:ext cx="914400" cy="914400"/>
            </a:xfrm>
            <a:prstGeom prst="ellipse">
              <a:avLst/>
            </a:prstGeom>
            <a:noFill/>
            <a:extLst>
              <a:ext uri="{909E8E84-426E-40DD-AFC4-6F175D3DCCD1}">
                <a14:hiddenFill xmlns:a14="http://schemas.microsoft.com/office/drawing/2010/main">
                  <a:solidFill>
                    <a:srgbClr val="FFFFFF"/>
                  </a:solidFill>
                </a14:hiddenFill>
              </a:ext>
            </a:extLst>
          </p:spPr>
        </p:pic>
      </p:grpSp>
      <p:grpSp>
        <p:nvGrpSpPr>
          <p:cNvPr id="33" name="Group 32"/>
          <p:cNvGrpSpPr/>
          <p:nvPr/>
        </p:nvGrpSpPr>
        <p:grpSpPr>
          <a:xfrm>
            <a:off x="555324" y="4532866"/>
            <a:ext cx="1127232" cy="1329449"/>
            <a:chOff x="555324" y="4532866"/>
            <a:chExt cx="1127232" cy="1329449"/>
          </a:xfrm>
        </p:grpSpPr>
        <p:sp>
          <p:nvSpPr>
            <p:cNvPr id="6" name="Rectangle 5"/>
            <p:cNvSpPr/>
            <p:nvPr/>
          </p:nvSpPr>
          <p:spPr>
            <a:xfrm>
              <a:off x="555324" y="5446817"/>
              <a:ext cx="1127232" cy="415498"/>
            </a:xfrm>
            <a:prstGeom prst="rect">
              <a:avLst/>
            </a:prstGeom>
          </p:spPr>
          <p:txBody>
            <a:bodyPr wrap="none">
              <a:spAutoFit/>
            </a:bodyPr>
            <a:lstStyle/>
            <a:p>
              <a:pPr algn="ctr"/>
              <a:r>
                <a:rPr lang="en-US" sz="1050" dirty="0">
                  <a:latin typeface="+mj-lt"/>
                </a:rPr>
                <a:t>Sen. Jim </a:t>
              </a:r>
              <a:r>
                <a:rPr lang="en-US" sz="1050" dirty="0" smtClean="0">
                  <a:latin typeface="+mj-lt"/>
                </a:rPr>
                <a:t>Inhofe</a:t>
              </a:r>
            </a:p>
            <a:p>
              <a:pPr algn="ctr"/>
              <a:r>
                <a:rPr lang="en-US" sz="1050" dirty="0" smtClean="0">
                  <a:latin typeface="+mj-lt"/>
                </a:rPr>
                <a:t>(R-OK)</a:t>
              </a:r>
              <a:endParaRPr lang="en-US" sz="1050" dirty="0">
                <a:latin typeface="+mj-lt"/>
              </a:endParaRPr>
            </a:p>
          </p:txBody>
        </p:sp>
        <p:pic>
          <p:nvPicPr>
            <p:cNvPr id="1030" name="Picture 6" descr="https://www.nationaljournal.com/media/almanac/photos/I000024.jpg.2600x3467.tall.jpg"/>
            <p:cNvPicPr>
              <a:picLocks noChangeAspect="1" noChangeArrowheads="1"/>
            </p:cNvPicPr>
            <p:nvPr/>
          </p:nvPicPr>
          <p:blipFill rotWithShape="1">
            <a:blip r:embed="rId10" cstate="print">
              <a:extLst>
                <a:ext uri="{28A0092B-C50C-407E-A947-70E740481C1C}">
                  <a14:useLocalDpi xmlns:a14="http://schemas.microsoft.com/office/drawing/2010/main"/>
                </a:ext>
              </a:extLst>
            </a:blip>
            <a:srcRect/>
            <a:stretch/>
          </p:blipFill>
          <p:spPr bwMode="auto">
            <a:xfrm>
              <a:off x="661740" y="4532866"/>
              <a:ext cx="914400" cy="914400"/>
            </a:xfrm>
            <a:prstGeom prst="ellipse">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875145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372380" y="4725798"/>
            <a:ext cx="4440506" cy="1188720"/>
            <a:chOff x="372380" y="4725798"/>
            <a:chExt cx="4440506" cy="1188720"/>
          </a:xfrm>
        </p:grpSpPr>
        <p:sp>
          <p:nvSpPr>
            <p:cNvPr id="28" name="TextBox 27"/>
            <p:cNvSpPr txBox="1"/>
            <p:nvPr/>
          </p:nvSpPr>
          <p:spPr>
            <a:xfrm>
              <a:off x="1120249" y="4950826"/>
              <a:ext cx="3692637" cy="738664"/>
            </a:xfrm>
            <a:prstGeom prst="rect">
              <a:avLst/>
            </a:prstGeom>
            <a:solidFill>
              <a:srgbClr val="EFEBE6"/>
            </a:solidFill>
          </p:spPr>
          <p:txBody>
            <a:bodyPr wrap="square" rtlCol="0">
              <a:spAutoFit/>
            </a:bodyPr>
            <a:lstStyle/>
            <a:p>
              <a:pPr lvl="1" defTabSz="914400" eaLnBrk="0" fontAlgn="base" hangingPunct="0">
                <a:spcBef>
                  <a:spcPct val="0"/>
                </a:spcBef>
                <a:spcAft>
                  <a:spcPct val="0"/>
                </a:spcAft>
              </a:pPr>
              <a:r>
                <a:rPr lang="en-US" sz="1050" dirty="0">
                  <a:solidFill>
                    <a:prstClr val="black"/>
                  </a:solidFill>
                  <a:latin typeface="+mj-lt"/>
                  <a:ea typeface="ＭＳ Ｐゴシック" charset="-128"/>
                </a:rPr>
                <a:t>Senior DOD officials have stated that DOD continues to have excess infrastructure and that additional BRAC rounds may be needed to make further reductions and achieve cost savings</a:t>
              </a:r>
              <a:endParaRPr lang="en-US" sz="1050" dirty="0">
                <a:solidFill>
                  <a:prstClr val="black"/>
                </a:solidFill>
                <a:latin typeface="+mj-lt"/>
                <a:ea typeface="ＭＳ Ｐゴシック" charset="-128"/>
              </a:endParaRPr>
            </a:p>
          </p:txBody>
        </p:sp>
        <p:sp>
          <p:nvSpPr>
            <p:cNvPr id="30" name="Oval 29"/>
            <p:cNvSpPr/>
            <p:nvPr/>
          </p:nvSpPr>
          <p:spPr>
            <a:xfrm>
              <a:off x="372380" y="4725798"/>
              <a:ext cx="1188720" cy="1188720"/>
            </a:xfrm>
            <a:prstGeom prst="ellipse">
              <a:avLst/>
            </a:prstGeom>
            <a:solidFill>
              <a:srgbClr val="D1C5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 name="Group 31"/>
          <p:cNvGrpSpPr/>
          <p:nvPr/>
        </p:nvGrpSpPr>
        <p:grpSpPr>
          <a:xfrm>
            <a:off x="372380" y="3431482"/>
            <a:ext cx="4440506" cy="1188720"/>
            <a:chOff x="372380" y="3415944"/>
            <a:chExt cx="4440506" cy="1188720"/>
          </a:xfrm>
        </p:grpSpPr>
        <p:sp>
          <p:nvSpPr>
            <p:cNvPr id="33" name="TextBox 32"/>
            <p:cNvSpPr txBox="1"/>
            <p:nvPr/>
          </p:nvSpPr>
          <p:spPr>
            <a:xfrm>
              <a:off x="1134737" y="3560181"/>
              <a:ext cx="3678149" cy="900246"/>
            </a:xfrm>
            <a:prstGeom prst="rect">
              <a:avLst/>
            </a:prstGeom>
            <a:solidFill>
              <a:srgbClr val="EFEBE6"/>
            </a:solidFill>
          </p:spPr>
          <p:txBody>
            <a:bodyPr wrap="square" rtlCol="0">
              <a:spAutoFit/>
            </a:bodyPr>
            <a:lstStyle/>
            <a:p>
              <a:pPr lvl="1" defTabSz="914400" eaLnBrk="0" fontAlgn="base" hangingPunct="0">
                <a:spcBef>
                  <a:spcPct val="0"/>
                </a:spcBef>
                <a:spcAft>
                  <a:spcPct val="0"/>
                </a:spcAft>
              </a:pPr>
              <a:r>
                <a:rPr lang="en-US" sz="1050" dirty="0">
                  <a:solidFill>
                    <a:prstClr val="black"/>
                  </a:solidFill>
                  <a:latin typeface="+mj-lt"/>
                  <a:ea typeface="ＭＳ Ｐゴシック" charset="-128"/>
                </a:rPr>
                <a:t>The purpose of BRAC is to provide a fair process that will result in the timely closure and realignment of military installations inside the United States. </a:t>
              </a:r>
              <a:r>
                <a:rPr lang="en-US" sz="1050" dirty="0" smtClean="0">
                  <a:solidFill>
                    <a:prstClr val="black"/>
                  </a:solidFill>
                  <a:latin typeface="+mj-lt"/>
                  <a:ea typeface="ＭＳ Ｐゴシック" charset="-128"/>
                </a:rPr>
                <a:t>The process </a:t>
              </a:r>
              <a:r>
                <a:rPr lang="en-US" sz="1050" dirty="0">
                  <a:solidFill>
                    <a:prstClr val="black"/>
                  </a:solidFill>
                  <a:latin typeface="+mj-lt"/>
                  <a:ea typeface="ＭＳ Ｐゴシック" charset="-128"/>
                </a:rPr>
                <a:t>was set up to better address the US military needs after the Cold War</a:t>
              </a:r>
            </a:p>
          </p:txBody>
        </p:sp>
        <p:sp>
          <p:nvSpPr>
            <p:cNvPr id="35" name="Oval 34"/>
            <p:cNvSpPr/>
            <p:nvPr/>
          </p:nvSpPr>
          <p:spPr>
            <a:xfrm>
              <a:off x="372380" y="3415944"/>
              <a:ext cx="1188720" cy="1188720"/>
            </a:xfrm>
            <a:prstGeom prst="ellipse">
              <a:avLst/>
            </a:prstGeom>
            <a:solidFill>
              <a:srgbClr val="D1C5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372380" y="2145839"/>
            <a:ext cx="4440506" cy="1188720"/>
            <a:chOff x="372380" y="2079737"/>
            <a:chExt cx="4440506" cy="1188720"/>
          </a:xfrm>
        </p:grpSpPr>
        <p:sp>
          <p:nvSpPr>
            <p:cNvPr id="38" name="TextBox 37"/>
            <p:cNvSpPr txBox="1"/>
            <p:nvPr/>
          </p:nvSpPr>
          <p:spPr>
            <a:xfrm>
              <a:off x="1134737" y="2223974"/>
              <a:ext cx="3678149" cy="900246"/>
            </a:xfrm>
            <a:prstGeom prst="rect">
              <a:avLst/>
            </a:prstGeom>
            <a:solidFill>
              <a:srgbClr val="EFEBE6"/>
            </a:solidFill>
          </p:spPr>
          <p:txBody>
            <a:bodyPr wrap="square" rtlCol="0">
              <a:spAutoFit/>
            </a:bodyPr>
            <a:lstStyle/>
            <a:p>
              <a:pPr lvl="1" defTabSz="914400" eaLnBrk="0" fontAlgn="base" hangingPunct="0">
                <a:spcBef>
                  <a:spcPct val="0"/>
                </a:spcBef>
                <a:spcAft>
                  <a:spcPct val="0"/>
                </a:spcAft>
              </a:pPr>
              <a:r>
                <a:rPr lang="en-US" sz="1050" dirty="0">
                  <a:solidFill>
                    <a:prstClr val="black"/>
                  </a:solidFill>
                  <a:latin typeface="+mj-lt"/>
                  <a:ea typeface="ＭＳ Ｐゴシック" charset="-128"/>
                </a:rPr>
                <a:t>BRAC is the congressionally authorized process DoD has used to reorganize its base structure to more efficiently and effectively support US forces, increase operational readiness and facilitate new ways of doing business</a:t>
              </a:r>
            </a:p>
          </p:txBody>
        </p:sp>
        <p:sp>
          <p:nvSpPr>
            <p:cNvPr id="40" name="Oval 39"/>
            <p:cNvSpPr/>
            <p:nvPr/>
          </p:nvSpPr>
          <p:spPr>
            <a:xfrm>
              <a:off x="372380" y="2079737"/>
              <a:ext cx="1188720" cy="1188720"/>
            </a:xfrm>
            <a:prstGeom prst="ellipse">
              <a:avLst/>
            </a:prstGeom>
            <a:solidFill>
              <a:srgbClr val="D1C5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1" name="TextBox 12"/>
          <p:cNvSpPr txBox="1">
            <a:spLocks noChangeArrowheads="1"/>
          </p:cNvSpPr>
          <p:nvPr/>
        </p:nvSpPr>
        <p:spPr bwMode="auto">
          <a:xfrm>
            <a:off x="8306370" y="311516"/>
            <a:ext cx="420308"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BRAC</a:t>
            </a:r>
          </a:p>
        </p:txBody>
      </p:sp>
      <p:sp>
        <p:nvSpPr>
          <p:cNvPr id="18" name="Rectangle 14"/>
          <p:cNvSpPr>
            <a:spLocks noChangeArrowheads="1"/>
          </p:cNvSpPr>
          <p:nvPr/>
        </p:nvSpPr>
        <p:spPr bwMode="auto">
          <a:xfrm>
            <a:off x="422928" y="1810002"/>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smtClean="0"/>
              <a:t>What is BRAC?</a:t>
            </a:r>
            <a:endParaRPr lang="en-US" altLang="en-US" sz="1200" b="1" dirty="0"/>
          </a:p>
        </p:txBody>
      </p:sp>
      <p:pic>
        <p:nvPicPr>
          <p:cNvPr id="10" name="Picture 9" descr="Logo-NJ-presentation_center.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85547" y="301888"/>
            <a:ext cx="2311852" cy="287010"/>
          </a:xfrm>
          <a:prstGeom prst="rect">
            <a:avLst/>
          </a:prstGeom>
        </p:spPr>
      </p:pic>
      <p:sp>
        <p:nvSpPr>
          <p:cNvPr id="13" name="Title 1"/>
          <p:cNvSpPr txBox="1">
            <a:spLocks/>
          </p:cNvSpPr>
          <p:nvPr/>
        </p:nvSpPr>
        <p:spPr bwMode="auto">
          <a:xfrm>
            <a:off x="404814" y="756919"/>
            <a:ext cx="8407400" cy="60908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Overview &amp; purpose of Base Realignment and Closure (BRAC)</a:t>
            </a:r>
            <a:endParaRPr lang="en-US" altLang="en-US" sz="2000" dirty="0">
              <a:latin typeface="Georgia" charset="0"/>
              <a:ea typeface="ＭＳ Ｐゴシック" charset="-128"/>
              <a:cs typeface="MS PGothic" charset="-128"/>
            </a:endParaRPr>
          </a:p>
        </p:txBody>
      </p:sp>
      <p:sp>
        <p:nvSpPr>
          <p:cNvPr id="15"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smtClean="0">
                <a:solidFill>
                  <a:schemeClr val="tx1">
                    <a:lumMod val="50000"/>
                    <a:lumOff val="50000"/>
                  </a:schemeClr>
                </a:solidFill>
                <a:latin typeface="Georgia"/>
                <a:cs typeface="Georgia"/>
              </a:rPr>
              <a:t>Sources: “Military Base Realignments and Closures,” US Government Accountability Office</a:t>
            </a:r>
            <a:endParaRPr lang="en-US" sz="700" dirty="0">
              <a:solidFill>
                <a:schemeClr val="tx1">
                  <a:lumMod val="50000"/>
                  <a:lumOff val="50000"/>
                </a:schemeClr>
              </a:solidFill>
              <a:latin typeface="Georgia"/>
              <a:cs typeface="Georgia"/>
            </a:endParaRPr>
          </a:p>
        </p:txBody>
      </p:sp>
      <p:sp>
        <p:nvSpPr>
          <p:cNvPr id="5" name="Slide Number Placeholder 4"/>
          <p:cNvSpPr>
            <a:spLocks noGrp="1"/>
          </p:cNvSpPr>
          <p:nvPr>
            <p:ph type="sldNum" sz="quarter" idx="12"/>
          </p:nvPr>
        </p:nvSpPr>
        <p:spPr/>
        <p:txBody>
          <a:bodyPr/>
          <a:lstStyle/>
          <a:p>
            <a:fld id="{BEFBC90E-502A-A54D-9BAE-6F74229062B0}" type="slidenum">
              <a:rPr lang="en-US" smtClean="0"/>
              <a:pPr/>
              <a:t>2</a:t>
            </a:fld>
            <a:endParaRPr lang="en-US" dirty="0"/>
          </a:p>
        </p:txBody>
      </p:sp>
      <p:sp>
        <p:nvSpPr>
          <p:cNvPr id="8" name="Rectangle 7"/>
          <p:cNvSpPr/>
          <p:nvPr/>
        </p:nvSpPr>
        <p:spPr>
          <a:xfrm>
            <a:off x="5104365" y="1807552"/>
            <a:ext cx="3357434" cy="956672"/>
          </a:xfrm>
          <a:prstGeom prst="rect">
            <a:avLst/>
          </a:prstGeom>
        </p:spPr>
        <p:txBody>
          <a:bodyPr wrap="square" tIns="91440" bIns="91440">
            <a:spAutoFit/>
          </a:bodyPr>
          <a:lstStyle/>
          <a:p>
            <a:pPr>
              <a:spcAft>
                <a:spcPts val="400"/>
              </a:spcAft>
            </a:pPr>
            <a:r>
              <a:rPr lang="en-US" sz="1200" b="1" dirty="0" smtClean="0">
                <a:solidFill>
                  <a:srgbClr val="000000"/>
                </a:solidFill>
                <a:latin typeface="+mj-lt"/>
              </a:rPr>
              <a:t>Issues with additional BRAC rounds</a:t>
            </a:r>
          </a:p>
          <a:p>
            <a:pPr>
              <a:spcAft>
                <a:spcPts val="400"/>
              </a:spcAft>
            </a:pPr>
            <a:endParaRPr lang="en-US" sz="1050" dirty="0">
              <a:solidFill>
                <a:srgbClr val="000000"/>
              </a:solidFill>
              <a:latin typeface="+mj-lt"/>
            </a:endParaRPr>
          </a:p>
          <a:p>
            <a:pPr>
              <a:spcAft>
                <a:spcPts val="400"/>
              </a:spcAft>
            </a:pPr>
            <a:r>
              <a:rPr lang="en-US" sz="1050" dirty="0" smtClean="0">
                <a:solidFill>
                  <a:srgbClr val="000000"/>
                </a:solidFill>
                <a:latin typeface="+mj-lt"/>
              </a:rPr>
              <a:t>Reducing </a:t>
            </a:r>
            <a:r>
              <a:rPr lang="en-US" sz="1050" dirty="0">
                <a:solidFill>
                  <a:srgbClr val="000000"/>
                </a:solidFill>
                <a:latin typeface="+mj-lt"/>
              </a:rPr>
              <a:t>unneeded infrastructure has </a:t>
            </a:r>
            <a:r>
              <a:rPr lang="en-US" sz="1050" dirty="0" smtClean="0">
                <a:solidFill>
                  <a:srgbClr val="000000"/>
                </a:solidFill>
                <a:latin typeface="+mj-lt"/>
              </a:rPr>
              <a:t>been </a:t>
            </a:r>
            <a:r>
              <a:rPr lang="en-US" sz="1050" dirty="0">
                <a:solidFill>
                  <a:srgbClr val="000000"/>
                </a:solidFill>
                <a:latin typeface="+mj-lt"/>
              </a:rPr>
              <a:t>difficult for the Department of Defense </a:t>
            </a:r>
            <a:r>
              <a:rPr lang="en-US" sz="1050" dirty="0" smtClean="0">
                <a:solidFill>
                  <a:srgbClr val="000000"/>
                </a:solidFill>
                <a:latin typeface="+mj-lt"/>
              </a:rPr>
              <a:t>for many reasons:</a:t>
            </a:r>
          </a:p>
        </p:txBody>
      </p:sp>
      <p:pic>
        <p:nvPicPr>
          <p:cNvPr id="42" name="Picture 41"/>
          <p:cNvPicPr>
            <a:picLocks/>
          </p:cNvPicPr>
          <p:nvPr/>
        </p:nvPicPr>
        <p:blipFill>
          <a:blip r:embed="rId4" cstate="print">
            <a:extLst>
              <a:ext uri="{28A0092B-C50C-407E-A947-70E740481C1C}">
                <a14:useLocalDpi xmlns:a14="http://schemas.microsoft.com/office/drawing/2010/main"/>
              </a:ext>
            </a:extLst>
          </a:blip>
          <a:stretch>
            <a:fillRect/>
          </a:stretch>
        </p:blipFill>
        <p:spPr>
          <a:xfrm>
            <a:off x="564907" y="2293710"/>
            <a:ext cx="907405" cy="907405"/>
          </a:xfrm>
          <a:prstGeom prst="rect">
            <a:avLst/>
          </a:prstGeom>
        </p:spPr>
      </p:pic>
      <p:sp>
        <p:nvSpPr>
          <p:cNvPr id="20"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March </a:t>
            </a:r>
            <a:r>
              <a:rPr lang="en-US" sz="700" dirty="0" smtClean="0">
                <a:latin typeface="Georgia"/>
                <a:cs typeface="Georgia"/>
              </a:rPr>
              <a:t>6, 2018  </a:t>
            </a:r>
            <a:r>
              <a:rPr lang="en-US" sz="800" dirty="0" smtClean="0">
                <a:solidFill>
                  <a:schemeClr val="tx1">
                    <a:lumMod val="65000"/>
                    <a:lumOff val="35000"/>
                  </a:schemeClr>
                </a:solidFill>
              </a:rPr>
              <a:t>| </a:t>
            </a:r>
            <a:r>
              <a:rPr lang="en-US" sz="800" dirty="0" smtClean="0"/>
              <a:t> </a:t>
            </a:r>
            <a:r>
              <a:rPr lang="en-US" sz="700" dirty="0" smtClean="0"/>
              <a:t>Kathryn Pentz</a:t>
            </a:r>
            <a:endParaRPr lang="en-US" sz="700" dirty="0">
              <a:latin typeface="Georgia"/>
              <a:cs typeface="Georgia"/>
            </a:endParaRPr>
          </a:p>
        </p:txBody>
      </p:sp>
      <p:pic>
        <p:nvPicPr>
          <p:cNvPr id="3" name="Picture 2"/>
          <p:cNvPicPr>
            <a:picLocks/>
          </p:cNvPicPr>
          <p:nvPr/>
        </p:nvPicPr>
        <p:blipFill>
          <a:blip r:embed="rId5" cstate="print">
            <a:extLst>
              <a:ext uri="{28A0092B-C50C-407E-A947-70E740481C1C}">
                <a14:useLocalDpi xmlns:a14="http://schemas.microsoft.com/office/drawing/2010/main"/>
              </a:ext>
            </a:extLst>
          </a:blip>
          <a:stretch>
            <a:fillRect/>
          </a:stretch>
        </p:blipFill>
        <p:spPr>
          <a:xfrm>
            <a:off x="602633" y="3672443"/>
            <a:ext cx="708373" cy="708373"/>
          </a:xfrm>
          <a:prstGeom prst="rect">
            <a:avLst/>
          </a:prstGeom>
        </p:spPr>
      </p:pic>
      <p:pic>
        <p:nvPicPr>
          <p:cNvPr id="4" name="Picture 3"/>
          <p:cNvPicPr>
            <a:picLocks/>
          </p:cNvPicPr>
          <p:nvPr/>
        </p:nvPicPr>
        <p:blipFill>
          <a:blip r:embed="rId6" cstate="print">
            <a:extLst>
              <a:ext uri="{28A0092B-C50C-407E-A947-70E740481C1C}">
                <a14:useLocalDpi xmlns:a14="http://schemas.microsoft.com/office/drawing/2010/main"/>
              </a:ext>
            </a:extLst>
          </a:blip>
          <a:stretch>
            <a:fillRect/>
          </a:stretch>
        </p:blipFill>
        <p:spPr>
          <a:xfrm>
            <a:off x="545126" y="4926272"/>
            <a:ext cx="843227" cy="843227"/>
          </a:xfrm>
          <a:prstGeom prst="rect">
            <a:avLst/>
          </a:prstGeom>
        </p:spPr>
      </p:pic>
      <p:pic>
        <p:nvPicPr>
          <p:cNvPr id="6" name="Picture 5"/>
          <p:cNvPicPr>
            <a:picLocks/>
          </p:cNvPicPr>
          <p:nvPr/>
        </p:nvPicPr>
        <p:blipFill>
          <a:blip r:embed="rId7" cstate="print">
            <a:extLst>
              <a:ext uri="{28A0092B-C50C-407E-A947-70E740481C1C}">
                <a14:useLocalDpi xmlns:a14="http://schemas.microsoft.com/office/drawing/2010/main"/>
              </a:ext>
            </a:extLst>
          </a:blip>
          <a:stretch>
            <a:fillRect/>
          </a:stretch>
        </p:blipFill>
        <p:spPr>
          <a:xfrm>
            <a:off x="5449571" y="2759643"/>
            <a:ext cx="1133501" cy="1133501"/>
          </a:xfrm>
          <a:prstGeom prst="rect">
            <a:avLst/>
          </a:prstGeom>
        </p:spPr>
      </p:pic>
      <p:pic>
        <p:nvPicPr>
          <p:cNvPr id="9" name="Picture 8"/>
          <p:cNvPicPr>
            <a:picLocks/>
          </p:cNvPicPr>
          <p:nvPr/>
        </p:nvPicPr>
        <p:blipFill>
          <a:blip r:embed="rId8" cstate="print">
            <a:extLst>
              <a:ext uri="{28A0092B-C50C-407E-A947-70E740481C1C}">
                <a14:useLocalDpi xmlns:a14="http://schemas.microsoft.com/office/drawing/2010/main"/>
              </a:ext>
            </a:extLst>
          </a:blip>
          <a:stretch>
            <a:fillRect/>
          </a:stretch>
        </p:blipFill>
        <p:spPr>
          <a:xfrm>
            <a:off x="5619926" y="4407865"/>
            <a:ext cx="792791" cy="792791"/>
          </a:xfrm>
          <a:prstGeom prst="rect">
            <a:avLst/>
          </a:prstGeom>
        </p:spPr>
      </p:pic>
      <p:pic>
        <p:nvPicPr>
          <p:cNvPr id="11" name="Picture 10"/>
          <p:cNvPicPr>
            <a:picLocks/>
          </p:cNvPicPr>
          <p:nvPr/>
        </p:nvPicPr>
        <p:blipFill>
          <a:blip r:embed="rId9" cstate="print">
            <a:extLst>
              <a:ext uri="{28A0092B-C50C-407E-A947-70E740481C1C}">
                <a14:useLocalDpi xmlns:a14="http://schemas.microsoft.com/office/drawing/2010/main"/>
              </a:ext>
            </a:extLst>
          </a:blip>
          <a:stretch>
            <a:fillRect/>
          </a:stretch>
        </p:blipFill>
        <p:spPr>
          <a:xfrm>
            <a:off x="7281998" y="2831972"/>
            <a:ext cx="997828" cy="950211"/>
          </a:xfrm>
          <a:prstGeom prst="rect">
            <a:avLst/>
          </a:prstGeom>
        </p:spPr>
      </p:pic>
      <p:pic>
        <p:nvPicPr>
          <p:cNvPr id="12" name="Picture 11"/>
          <p:cNvPicPr>
            <a:picLocks/>
          </p:cNvPicPr>
          <p:nvPr/>
        </p:nvPicPr>
        <p:blipFill>
          <a:blip r:embed="rId10" cstate="print">
            <a:extLst>
              <a:ext uri="{28A0092B-C50C-407E-A947-70E740481C1C}">
                <a14:useLocalDpi xmlns:a14="http://schemas.microsoft.com/office/drawing/2010/main"/>
              </a:ext>
            </a:extLst>
          </a:blip>
          <a:stretch>
            <a:fillRect/>
          </a:stretch>
        </p:blipFill>
        <p:spPr>
          <a:xfrm flipH="1">
            <a:off x="7312899" y="4286431"/>
            <a:ext cx="936026" cy="936875"/>
          </a:xfrm>
          <a:prstGeom prst="rect">
            <a:avLst/>
          </a:prstGeom>
        </p:spPr>
      </p:pic>
      <p:sp>
        <p:nvSpPr>
          <p:cNvPr id="17" name="Rectangle 16"/>
          <p:cNvSpPr/>
          <p:nvPr/>
        </p:nvSpPr>
        <p:spPr>
          <a:xfrm>
            <a:off x="5207767" y="3786016"/>
            <a:ext cx="1617109" cy="415498"/>
          </a:xfrm>
          <a:prstGeom prst="rect">
            <a:avLst/>
          </a:prstGeom>
        </p:spPr>
        <p:txBody>
          <a:bodyPr wrap="square">
            <a:spAutoFit/>
          </a:bodyPr>
          <a:lstStyle/>
          <a:p>
            <a:pPr algn="ctr">
              <a:spcAft>
                <a:spcPts val="400"/>
              </a:spcAft>
            </a:pPr>
            <a:r>
              <a:rPr lang="en-US" sz="1000" b="1" dirty="0">
                <a:solidFill>
                  <a:srgbClr val="000000"/>
                </a:solidFill>
                <a:latin typeface="Georgia"/>
              </a:rPr>
              <a:t>number and variation of facilities</a:t>
            </a:r>
            <a:endParaRPr lang="en-US" sz="1000" b="1" dirty="0">
              <a:solidFill>
                <a:srgbClr val="000000"/>
              </a:solidFill>
              <a:latin typeface="Georgia"/>
            </a:endParaRPr>
          </a:p>
        </p:txBody>
      </p:sp>
      <p:sp>
        <p:nvSpPr>
          <p:cNvPr id="22" name="Rectangle 21"/>
          <p:cNvSpPr/>
          <p:nvPr/>
        </p:nvSpPr>
        <p:spPr>
          <a:xfrm>
            <a:off x="5182214" y="5219137"/>
            <a:ext cx="1668214" cy="553998"/>
          </a:xfrm>
          <a:prstGeom prst="rect">
            <a:avLst/>
          </a:prstGeom>
        </p:spPr>
        <p:txBody>
          <a:bodyPr wrap="square">
            <a:spAutoFit/>
          </a:bodyPr>
          <a:lstStyle/>
          <a:p>
            <a:pPr algn="ctr">
              <a:spcAft>
                <a:spcPts val="400"/>
              </a:spcAft>
            </a:pPr>
            <a:r>
              <a:rPr lang="en-US" sz="1000" b="1" dirty="0">
                <a:solidFill>
                  <a:srgbClr val="000000"/>
                </a:solidFill>
                <a:latin typeface="Georgia"/>
              </a:rPr>
              <a:t>perceived lack of impartiality in decision-making</a:t>
            </a:r>
            <a:endParaRPr lang="en-US" sz="1000" b="1" dirty="0">
              <a:solidFill>
                <a:srgbClr val="000000"/>
              </a:solidFill>
              <a:latin typeface="Georgia"/>
            </a:endParaRPr>
          </a:p>
        </p:txBody>
      </p:sp>
      <p:sp>
        <p:nvSpPr>
          <p:cNvPr id="24" name="Rectangle 23"/>
          <p:cNvSpPr/>
          <p:nvPr/>
        </p:nvSpPr>
        <p:spPr>
          <a:xfrm>
            <a:off x="6978354" y="3786016"/>
            <a:ext cx="1605116" cy="415498"/>
          </a:xfrm>
          <a:prstGeom prst="rect">
            <a:avLst/>
          </a:prstGeom>
        </p:spPr>
        <p:txBody>
          <a:bodyPr wrap="square">
            <a:spAutoFit/>
          </a:bodyPr>
          <a:lstStyle/>
          <a:p>
            <a:pPr algn="ctr">
              <a:spcAft>
                <a:spcPts val="400"/>
              </a:spcAft>
            </a:pPr>
            <a:r>
              <a:rPr lang="en-US" sz="1050" b="1" dirty="0">
                <a:solidFill>
                  <a:srgbClr val="000000"/>
                </a:solidFill>
                <a:latin typeface="Georgia"/>
              </a:rPr>
              <a:t>concern of economic effects</a:t>
            </a:r>
            <a:endParaRPr lang="en-US" sz="1050" b="1" dirty="0">
              <a:solidFill>
                <a:srgbClr val="000000"/>
              </a:solidFill>
              <a:latin typeface="Georgia"/>
            </a:endParaRPr>
          </a:p>
        </p:txBody>
      </p:sp>
      <p:sp>
        <p:nvSpPr>
          <p:cNvPr id="25" name="Rectangle 24"/>
          <p:cNvSpPr/>
          <p:nvPr/>
        </p:nvSpPr>
        <p:spPr>
          <a:xfrm>
            <a:off x="7173326" y="5219137"/>
            <a:ext cx="1215172" cy="415498"/>
          </a:xfrm>
          <a:prstGeom prst="rect">
            <a:avLst/>
          </a:prstGeom>
        </p:spPr>
        <p:txBody>
          <a:bodyPr wrap="square">
            <a:spAutoFit/>
          </a:bodyPr>
          <a:lstStyle/>
          <a:p>
            <a:pPr algn="ctr">
              <a:spcAft>
                <a:spcPts val="400"/>
              </a:spcAft>
            </a:pPr>
            <a:r>
              <a:rPr lang="en-US" sz="1050" b="1" dirty="0">
                <a:solidFill>
                  <a:srgbClr val="000000"/>
                </a:solidFill>
                <a:latin typeface="Georgia"/>
              </a:rPr>
              <a:t>legal requirements</a:t>
            </a:r>
            <a:endParaRPr lang="en-US" sz="1050" b="1" dirty="0">
              <a:solidFill>
                <a:srgbClr val="000000"/>
              </a:solidFill>
              <a:latin typeface="Georgia"/>
            </a:endParaRPr>
          </a:p>
        </p:txBody>
      </p:sp>
    </p:spTree>
    <p:extLst>
      <p:ext uri="{BB962C8B-B14F-4D97-AF65-F5344CB8AC3E}">
        <p14:creationId xmlns:p14="http://schemas.microsoft.com/office/powerpoint/2010/main" val="1933240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12"/>
          <p:cNvSpPr txBox="1">
            <a:spLocks noChangeArrowheads="1"/>
          </p:cNvSpPr>
          <p:nvPr/>
        </p:nvSpPr>
        <p:spPr bwMode="auto">
          <a:xfrm>
            <a:off x="8306370" y="311516"/>
            <a:ext cx="420308"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BRAC</a:t>
            </a:r>
          </a:p>
        </p:txBody>
      </p:sp>
      <p:pic>
        <p:nvPicPr>
          <p:cNvPr id="10" name="Picture 9" descr="Logo-NJ-presentation_center.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85547" y="301888"/>
            <a:ext cx="2311852" cy="287010"/>
          </a:xfrm>
          <a:prstGeom prst="rect">
            <a:avLst/>
          </a:prstGeom>
        </p:spPr>
      </p:pic>
      <p:sp>
        <p:nvSpPr>
          <p:cNvPr id="13" name="Title 1"/>
          <p:cNvSpPr txBox="1">
            <a:spLocks/>
          </p:cNvSpPr>
          <p:nvPr/>
        </p:nvSpPr>
        <p:spPr bwMode="auto">
          <a:xfrm>
            <a:off x="404814" y="756919"/>
            <a:ext cx="8407400" cy="60908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Step </a:t>
            </a:r>
            <a:r>
              <a:rPr lang="en-US" altLang="en-US" sz="2000" dirty="0">
                <a:latin typeface="Georgia" charset="0"/>
                <a:ea typeface="ＭＳ Ｐゴシック" charset="-128"/>
                <a:cs typeface="MS PGothic" charset="-128"/>
              </a:rPr>
              <a:t>by step process required to initiate a BRAC round</a:t>
            </a:r>
          </a:p>
        </p:txBody>
      </p:sp>
      <p:sp>
        <p:nvSpPr>
          <p:cNvPr id="15"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solidFill>
                  <a:schemeClr val="tx1">
                    <a:lumMod val="50000"/>
                    <a:lumOff val="50000"/>
                  </a:schemeClr>
                </a:solidFill>
                <a:latin typeface="Georgia"/>
                <a:cs typeface="Georgia"/>
              </a:rPr>
              <a:t>Sources: </a:t>
            </a:r>
            <a:r>
              <a:rPr lang="en-US" sz="700" dirty="0">
                <a:solidFill>
                  <a:schemeClr val="tx1">
                    <a:lumMod val="50000"/>
                    <a:lumOff val="50000"/>
                  </a:schemeClr>
                </a:solidFill>
                <a:latin typeface="Georgia"/>
                <a:cs typeface="Georgia"/>
              </a:rPr>
              <a:t>Tadlock Cowan, “Military base closures: socioeconomic impacts,” Congressional Research Service, February 7, 2012. </a:t>
            </a:r>
          </a:p>
        </p:txBody>
      </p:sp>
      <p:sp>
        <p:nvSpPr>
          <p:cNvPr id="5" name="Slide Number Placeholder 4"/>
          <p:cNvSpPr>
            <a:spLocks noGrp="1"/>
          </p:cNvSpPr>
          <p:nvPr>
            <p:ph type="sldNum" sz="quarter" idx="12"/>
          </p:nvPr>
        </p:nvSpPr>
        <p:spPr/>
        <p:txBody>
          <a:bodyPr/>
          <a:lstStyle/>
          <a:p>
            <a:fld id="{BEFBC90E-502A-A54D-9BAE-6F74229062B0}" type="slidenum">
              <a:rPr lang="en-US" smtClean="0"/>
              <a:pPr/>
              <a:t>3</a:t>
            </a:fld>
            <a:endParaRPr lang="en-US" dirty="0"/>
          </a:p>
        </p:txBody>
      </p:sp>
      <p:sp>
        <p:nvSpPr>
          <p:cNvPr id="20" name="Rectangle 19"/>
          <p:cNvSpPr/>
          <p:nvPr/>
        </p:nvSpPr>
        <p:spPr>
          <a:xfrm>
            <a:off x="1916486" y="4672256"/>
            <a:ext cx="3243351" cy="1005840"/>
          </a:xfrm>
          <a:prstGeom prst="rect">
            <a:avLst/>
          </a:prstGeom>
          <a:solidFill>
            <a:srgbClr val="F0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mj-lt"/>
            </a:endParaRPr>
          </a:p>
        </p:txBody>
      </p:sp>
      <p:sp>
        <p:nvSpPr>
          <p:cNvPr id="35" name="TextBox 34"/>
          <p:cNvSpPr txBox="1"/>
          <p:nvPr/>
        </p:nvSpPr>
        <p:spPr>
          <a:xfrm>
            <a:off x="2794325" y="4744289"/>
            <a:ext cx="2365513" cy="861774"/>
          </a:xfrm>
          <a:prstGeom prst="rect">
            <a:avLst/>
          </a:prstGeom>
          <a:noFill/>
          <a:ln>
            <a:noFill/>
          </a:ln>
        </p:spPr>
        <p:txBody>
          <a:bodyPr wrap="square">
            <a:spAutoFit/>
          </a:bodyPr>
          <a:lstStyle/>
          <a:p>
            <a:pPr>
              <a:defRPr/>
            </a:pPr>
            <a:r>
              <a:rPr lang="en-US" sz="1000" dirty="0" smtClean="0">
                <a:latin typeface="+mj-lt"/>
                <a:ea typeface="MS PGothic" panose="020B0600070205080204" pitchFamily="34" charset="-128"/>
              </a:rPr>
              <a:t>After the base closings and realignments occur, the DOD carries out an environmental remediation plan to enable the conveyance of extra federal land to other entities </a:t>
            </a:r>
            <a:endParaRPr lang="en-US" sz="1000" dirty="0">
              <a:latin typeface="+mj-lt"/>
              <a:ea typeface="MS PGothic" panose="020B0600070205080204" pitchFamily="34" charset="-128"/>
            </a:endParaRPr>
          </a:p>
        </p:txBody>
      </p:sp>
      <p:cxnSp>
        <p:nvCxnSpPr>
          <p:cNvPr id="4" name="Straight Arrow Connector 3"/>
          <p:cNvCxnSpPr>
            <a:stCxn id="28" idx="3"/>
            <a:endCxn id="27" idx="1"/>
          </p:cNvCxnSpPr>
          <p:nvPr/>
        </p:nvCxnSpPr>
        <p:spPr>
          <a:xfrm>
            <a:off x="2860295" y="2411411"/>
            <a:ext cx="387473" cy="0"/>
          </a:xfrm>
          <a:prstGeom prst="straightConnector1">
            <a:avLst/>
          </a:prstGeom>
          <a:ln>
            <a:solidFill>
              <a:srgbClr val="B19E82"/>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27" idx="3"/>
            <a:endCxn id="26" idx="1"/>
          </p:cNvCxnSpPr>
          <p:nvPr/>
        </p:nvCxnSpPr>
        <p:spPr>
          <a:xfrm>
            <a:off x="5625208" y="2411411"/>
            <a:ext cx="313515" cy="0"/>
          </a:xfrm>
          <a:prstGeom prst="straightConnector1">
            <a:avLst/>
          </a:prstGeom>
          <a:ln>
            <a:solidFill>
              <a:srgbClr val="B19E82"/>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a:stCxn id="24" idx="3"/>
            <a:endCxn id="23" idx="1"/>
          </p:cNvCxnSpPr>
          <p:nvPr/>
        </p:nvCxnSpPr>
        <p:spPr>
          <a:xfrm>
            <a:off x="2860295" y="3833794"/>
            <a:ext cx="387473" cy="0"/>
          </a:xfrm>
          <a:prstGeom prst="straightConnector1">
            <a:avLst/>
          </a:prstGeom>
          <a:ln>
            <a:solidFill>
              <a:srgbClr val="B19E82"/>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23" idx="3"/>
            <a:endCxn id="22" idx="1"/>
          </p:cNvCxnSpPr>
          <p:nvPr/>
        </p:nvCxnSpPr>
        <p:spPr>
          <a:xfrm>
            <a:off x="5625208" y="3833794"/>
            <a:ext cx="316733" cy="0"/>
          </a:xfrm>
          <a:prstGeom prst="straightConnector1">
            <a:avLst/>
          </a:prstGeom>
          <a:ln>
            <a:solidFill>
              <a:srgbClr val="B19E82"/>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68" name="Elbow Connector 67"/>
          <p:cNvCxnSpPr>
            <a:stCxn id="26" idx="2"/>
            <a:endCxn id="24" idx="0"/>
          </p:cNvCxnSpPr>
          <p:nvPr/>
        </p:nvCxnSpPr>
        <p:spPr>
          <a:xfrm rot="5400000">
            <a:off x="4214098" y="371808"/>
            <a:ext cx="370823" cy="5455868"/>
          </a:xfrm>
          <a:prstGeom prst="bentConnector3">
            <a:avLst>
              <a:gd name="adj1" fmla="val 50000"/>
            </a:avLst>
          </a:prstGeom>
          <a:ln>
            <a:solidFill>
              <a:srgbClr val="B19E82"/>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70" name="Elbow Connector 69"/>
          <p:cNvCxnSpPr>
            <a:stCxn id="22" idx="2"/>
            <a:endCxn id="20" idx="0"/>
          </p:cNvCxnSpPr>
          <p:nvPr/>
        </p:nvCxnSpPr>
        <p:spPr>
          <a:xfrm rot="5400000">
            <a:off x="5189501" y="2731096"/>
            <a:ext cx="289822" cy="3592499"/>
          </a:xfrm>
          <a:prstGeom prst="bentConnector3">
            <a:avLst>
              <a:gd name="adj1" fmla="val 50000"/>
            </a:avLst>
          </a:prstGeom>
          <a:ln>
            <a:solidFill>
              <a:srgbClr val="B19E82"/>
            </a:solidFill>
            <a:prstDash val="sysDash"/>
            <a:tailEnd type="triangle"/>
          </a:ln>
          <a:effectLst/>
        </p:spPr>
        <p:style>
          <a:lnRef idx="2">
            <a:schemeClr val="accent1"/>
          </a:lnRef>
          <a:fillRef idx="0">
            <a:schemeClr val="accent1"/>
          </a:fillRef>
          <a:effectRef idx="1">
            <a:schemeClr val="accent1"/>
          </a:effectRef>
          <a:fontRef idx="minor">
            <a:schemeClr val="tx1"/>
          </a:fontRef>
        </p:style>
      </p:cxnSp>
      <p:grpSp>
        <p:nvGrpSpPr>
          <p:cNvPr id="104" name="Group 103"/>
          <p:cNvGrpSpPr/>
          <p:nvPr/>
        </p:nvGrpSpPr>
        <p:grpSpPr>
          <a:xfrm>
            <a:off x="482855" y="1908491"/>
            <a:ext cx="2410095" cy="1005840"/>
            <a:chOff x="536777" y="2281913"/>
            <a:chExt cx="2410095" cy="1005840"/>
          </a:xfrm>
        </p:grpSpPr>
        <p:sp>
          <p:nvSpPr>
            <p:cNvPr id="28" name="Rectangle 27"/>
            <p:cNvSpPr/>
            <p:nvPr/>
          </p:nvSpPr>
          <p:spPr>
            <a:xfrm>
              <a:off x="536777" y="2281913"/>
              <a:ext cx="2377440" cy="1005840"/>
            </a:xfrm>
            <a:prstGeom prst="rect">
              <a:avLst/>
            </a:prstGeom>
            <a:solidFill>
              <a:srgbClr val="F0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mj-lt"/>
              </a:endParaRPr>
            </a:p>
          </p:txBody>
        </p:sp>
        <p:sp>
          <p:nvSpPr>
            <p:cNvPr id="29" name="TextBox 28"/>
            <p:cNvSpPr txBox="1"/>
            <p:nvPr/>
          </p:nvSpPr>
          <p:spPr>
            <a:xfrm>
              <a:off x="1326773" y="2353946"/>
              <a:ext cx="1620099" cy="861774"/>
            </a:xfrm>
            <a:prstGeom prst="rect">
              <a:avLst/>
            </a:prstGeom>
            <a:noFill/>
            <a:ln>
              <a:noFill/>
            </a:ln>
          </p:spPr>
          <p:txBody>
            <a:bodyPr wrap="square">
              <a:spAutoFit/>
            </a:bodyPr>
            <a:lstStyle/>
            <a:p>
              <a:pPr>
                <a:defRPr/>
              </a:pPr>
              <a:r>
                <a:rPr lang="en-US" sz="1000" dirty="0" smtClean="0">
                  <a:latin typeface="+mj-lt"/>
                  <a:ea typeface="MS PGothic" panose="020B0600070205080204" pitchFamily="34" charset="-128"/>
                </a:rPr>
                <a:t>The Department of Defense or the president submits a request to Congress to realign or close military bases</a:t>
              </a:r>
              <a:endParaRPr lang="en-US" sz="1000" dirty="0">
                <a:latin typeface="+mj-lt"/>
                <a:ea typeface="MS PGothic" panose="020B0600070205080204" pitchFamily="34" charset="-128"/>
              </a:endParaRPr>
            </a:p>
          </p:txBody>
        </p:sp>
        <p:pic>
          <p:nvPicPr>
            <p:cNvPr id="74" name="Picture 73"/>
            <p:cNvPicPr>
              <a:picLocks/>
            </p:cNvPicPr>
            <p:nvPr/>
          </p:nvPicPr>
          <p:blipFill>
            <a:blip r:embed="rId4" cstate="print">
              <a:extLst>
                <a:ext uri="{28A0092B-C50C-407E-A947-70E740481C1C}">
                  <a14:useLocalDpi xmlns:a14="http://schemas.microsoft.com/office/drawing/2010/main"/>
                </a:ext>
              </a:extLst>
            </a:blip>
            <a:stretch>
              <a:fillRect/>
            </a:stretch>
          </p:blipFill>
          <p:spPr>
            <a:xfrm>
              <a:off x="569432" y="2406162"/>
              <a:ext cx="757341" cy="757341"/>
            </a:xfrm>
            <a:prstGeom prst="rect">
              <a:avLst/>
            </a:prstGeom>
          </p:spPr>
        </p:pic>
      </p:grpSp>
      <p:grpSp>
        <p:nvGrpSpPr>
          <p:cNvPr id="105" name="Group 104"/>
          <p:cNvGrpSpPr/>
          <p:nvPr/>
        </p:nvGrpSpPr>
        <p:grpSpPr>
          <a:xfrm>
            <a:off x="3247768" y="1908491"/>
            <a:ext cx="2377440" cy="1005840"/>
            <a:chOff x="3296361" y="2281913"/>
            <a:chExt cx="2377440" cy="1005840"/>
          </a:xfrm>
        </p:grpSpPr>
        <p:sp>
          <p:nvSpPr>
            <p:cNvPr id="27" name="Rectangle 26"/>
            <p:cNvSpPr/>
            <p:nvPr/>
          </p:nvSpPr>
          <p:spPr>
            <a:xfrm>
              <a:off x="3296361" y="2281913"/>
              <a:ext cx="2377440" cy="1005840"/>
            </a:xfrm>
            <a:prstGeom prst="rect">
              <a:avLst/>
            </a:prstGeom>
            <a:solidFill>
              <a:srgbClr val="F0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mj-lt"/>
              </a:endParaRPr>
            </a:p>
          </p:txBody>
        </p:sp>
        <p:sp>
          <p:nvSpPr>
            <p:cNvPr id="30" name="TextBox 29"/>
            <p:cNvSpPr txBox="1"/>
            <p:nvPr/>
          </p:nvSpPr>
          <p:spPr>
            <a:xfrm>
              <a:off x="4075172" y="2507834"/>
              <a:ext cx="1495775" cy="553998"/>
            </a:xfrm>
            <a:prstGeom prst="rect">
              <a:avLst/>
            </a:prstGeom>
            <a:noFill/>
            <a:ln>
              <a:noFill/>
            </a:ln>
          </p:spPr>
          <p:txBody>
            <a:bodyPr wrap="square">
              <a:spAutoFit/>
            </a:bodyPr>
            <a:lstStyle/>
            <a:p>
              <a:pPr>
                <a:defRPr/>
              </a:pPr>
              <a:r>
                <a:rPr lang="en-US" sz="1000" dirty="0" smtClean="0">
                  <a:latin typeface="+mj-lt"/>
                  <a:ea typeface="MS PGothic" panose="020B0600070205080204" pitchFamily="34" charset="-128"/>
                </a:rPr>
                <a:t>Congress authorizes the DOD to realign or close military bases </a:t>
              </a:r>
              <a:endParaRPr lang="en-US" sz="1000" dirty="0">
                <a:latin typeface="+mj-lt"/>
                <a:ea typeface="MS PGothic" panose="020B0600070205080204" pitchFamily="34" charset="-128"/>
              </a:endParaRPr>
            </a:p>
          </p:txBody>
        </p:sp>
        <p:pic>
          <p:nvPicPr>
            <p:cNvPr id="75" name="Picture 74"/>
            <p:cNvPicPr>
              <a:picLocks/>
            </p:cNvPicPr>
            <p:nvPr/>
          </p:nvPicPr>
          <p:blipFill>
            <a:blip r:embed="rId5" cstate="print">
              <a:extLst>
                <a:ext uri="{28A0092B-C50C-407E-A947-70E740481C1C}">
                  <a14:useLocalDpi xmlns:a14="http://schemas.microsoft.com/office/drawing/2010/main"/>
                </a:ext>
              </a:extLst>
            </a:blip>
            <a:stretch>
              <a:fillRect/>
            </a:stretch>
          </p:blipFill>
          <p:spPr>
            <a:xfrm>
              <a:off x="3423453" y="2427829"/>
              <a:ext cx="714008" cy="714008"/>
            </a:xfrm>
            <a:prstGeom prst="rect">
              <a:avLst/>
            </a:prstGeom>
          </p:spPr>
        </p:pic>
      </p:grpSp>
      <p:grpSp>
        <p:nvGrpSpPr>
          <p:cNvPr id="107" name="Group 106"/>
          <p:cNvGrpSpPr/>
          <p:nvPr/>
        </p:nvGrpSpPr>
        <p:grpSpPr>
          <a:xfrm>
            <a:off x="5938723" y="1908491"/>
            <a:ext cx="2410218" cy="1005840"/>
            <a:chOff x="5987316" y="2281913"/>
            <a:chExt cx="2410218" cy="1005840"/>
          </a:xfrm>
        </p:grpSpPr>
        <p:sp>
          <p:nvSpPr>
            <p:cNvPr id="26" name="Rectangle 25"/>
            <p:cNvSpPr/>
            <p:nvPr/>
          </p:nvSpPr>
          <p:spPr>
            <a:xfrm>
              <a:off x="5987316" y="2281913"/>
              <a:ext cx="2377440" cy="1005840"/>
            </a:xfrm>
            <a:prstGeom prst="rect">
              <a:avLst/>
            </a:prstGeom>
            <a:solidFill>
              <a:srgbClr val="F0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mj-lt"/>
              </a:endParaRPr>
            </a:p>
          </p:txBody>
        </p:sp>
        <p:sp>
          <p:nvSpPr>
            <p:cNvPr id="31" name="TextBox 30"/>
            <p:cNvSpPr txBox="1"/>
            <p:nvPr/>
          </p:nvSpPr>
          <p:spPr>
            <a:xfrm>
              <a:off x="6687628" y="2353946"/>
              <a:ext cx="1709906" cy="861774"/>
            </a:xfrm>
            <a:prstGeom prst="rect">
              <a:avLst/>
            </a:prstGeom>
            <a:noFill/>
            <a:ln>
              <a:noFill/>
            </a:ln>
          </p:spPr>
          <p:txBody>
            <a:bodyPr wrap="square">
              <a:spAutoFit/>
            </a:bodyPr>
            <a:lstStyle/>
            <a:p>
              <a:pPr>
                <a:defRPr/>
              </a:pPr>
              <a:r>
                <a:rPr lang="en-US" sz="1000" dirty="0" smtClean="0">
                  <a:latin typeface="+mj-lt"/>
                  <a:ea typeface="MS PGothic" panose="020B0600070205080204" pitchFamily="34" charset="-128"/>
                </a:rPr>
                <a:t>The DOD examines its military forces and installations and compiles a list of recommended BRAC actions</a:t>
              </a:r>
              <a:endParaRPr lang="en-US" sz="1000" dirty="0">
                <a:latin typeface="+mj-lt"/>
                <a:ea typeface="MS PGothic" panose="020B0600070205080204" pitchFamily="34" charset="-128"/>
              </a:endParaRPr>
            </a:p>
          </p:txBody>
        </p:sp>
        <p:pic>
          <p:nvPicPr>
            <p:cNvPr id="90" name="Picture 89"/>
            <p:cNvPicPr>
              <a:picLocks/>
            </p:cNvPicPr>
            <p:nvPr/>
          </p:nvPicPr>
          <p:blipFill>
            <a:blip r:embed="rId6" cstate="print">
              <a:extLst>
                <a:ext uri="{28A0092B-C50C-407E-A947-70E740481C1C}">
                  <a14:useLocalDpi xmlns:a14="http://schemas.microsoft.com/office/drawing/2010/main"/>
                </a:ext>
              </a:extLst>
            </a:blip>
            <a:stretch>
              <a:fillRect/>
            </a:stretch>
          </p:blipFill>
          <p:spPr>
            <a:xfrm>
              <a:off x="6075179" y="2491752"/>
              <a:ext cx="586163" cy="586163"/>
            </a:xfrm>
            <a:prstGeom prst="rect">
              <a:avLst/>
            </a:prstGeom>
          </p:spPr>
        </p:pic>
      </p:grpSp>
      <p:grpSp>
        <p:nvGrpSpPr>
          <p:cNvPr id="103" name="Group 102"/>
          <p:cNvGrpSpPr/>
          <p:nvPr/>
        </p:nvGrpSpPr>
        <p:grpSpPr>
          <a:xfrm>
            <a:off x="482855" y="3285154"/>
            <a:ext cx="2377440" cy="1097280"/>
            <a:chOff x="531448" y="3658576"/>
            <a:chExt cx="2377440" cy="1097280"/>
          </a:xfrm>
        </p:grpSpPr>
        <p:sp>
          <p:nvSpPr>
            <p:cNvPr id="24" name="Rectangle 23"/>
            <p:cNvSpPr/>
            <p:nvPr/>
          </p:nvSpPr>
          <p:spPr>
            <a:xfrm>
              <a:off x="531448" y="3658576"/>
              <a:ext cx="2377440" cy="1097280"/>
            </a:xfrm>
            <a:prstGeom prst="rect">
              <a:avLst/>
            </a:prstGeom>
            <a:solidFill>
              <a:srgbClr val="F0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mj-lt"/>
              </a:endParaRPr>
            </a:p>
          </p:txBody>
        </p:sp>
        <p:sp>
          <p:nvSpPr>
            <p:cNvPr id="32" name="TextBox 31"/>
            <p:cNvSpPr txBox="1"/>
            <p:nvPr/>
          </p:nvSpPr>
          <p:spPr>
            <a:xfrm>
              <a:off x="1156349" y="3699385"/>
              <a:ext cx="1743786" cy="1015663"/>
            </a:xfrm>
            <a:prstGeom prst="rect">
              <a:avLst/>
            </a:prstGeom>
            <a:noFill/>
            <a:ln>
              <a:noFill/>
            </a:ln>
          </p:spPr>
          <p:txBody>
            <a:bodyPr wrap="square">
              <a:spAutoFit/>
            </a:bodyPr>
            <a:lstStyle/>
            <a:p>
              <a:pPr>
                <a:defRPr/>
              </a:pPr>
              <a:r>
                <a:rPr lang="en-US" sz="1000" dirty="0" smtClean="0">
                  <a:latin typeface="+mj-lt"/>
                  <a:ea typeface="MS PGothic" panose="020B0600070205080204" pitchFamily="34" charset="-128"/>
                </a:rPr>
                <a:t>The DOD sends its list to an independent BRAC commission, which reviews the list and sends it to the </a:t>
              </a:r>
              <a:r>
                <a:rPr lang="en-US" sz="1000" dirty="0">
                  <a:latin typeface="+mj-lt"/>
                  <a:ea typeface="MS PGothic" panose="020B0600070205080204" pitchFamily="34" charset="-128"/>
                </a:rPr>
                <a:t>p</a:t>
              </a:r>
              <a:r>
                <a:rPr lang="en-US" sz="1000" dirty="0" smtClean="0">
                  <a:latin typeface="+mj-lt"/>
                  <a:ea typeface="MS PGothic" panose="020B0600070205080204" pitchFamily="34" charset="-128"/>
                </a:rPr>
                <a:t>resident with recommendations</a:t>
              </a:r>
              <a:endParaRPr lang="en-US" sz="1000" dirty="0">
                <a:latin typeface="+mj-lt"/>
                <a:ea typeface="MS PGothic" panose="020B0600070205080204" pitchFamily="34" charset="-128"/>
              </a:endParaRPr>
            </a:p>
          </p:txBody>
        </p:sp>
        <p:pic>
          <p:nvPicPr>
            <p:cNvPr id="97" name="Picture 96"/>
            <p:cNvPicPr>
              <a:picLocks/>
            </p:cNvPicPr>
            <p:nvPr/>
          </p:nvPicPr>
          <p:blipFill>
            <a:blip r:embed="rId6" cstate="print">
              <a:extLst>
                <a:ext uri="{28A0092B-C50C-407E-A947-70E740481C1C}">
                  <a14:useLocalDpi xmlns:a14="http://schemas.microsoft.com/office/drawing/2010/main"/>
                </a:ext>
              </a:extLst>
            </a:blip>
            <a:stretch>
              <a:fillRect/>
            </a:stretch>
          </p:blipFill>
          <p:spPr>
            <a:xfrm>
              <a:off x="570186" y="3891127"/>
              <a:ext cx="586163" cy="586163"/>
            </a:xfrm>
            <a:prstGeom prst="rect">
              <a:avLst/>
            </a:prstGeom>
          </p:spPr>
        </p:pic>
      </p:grpSp>
      <p:pic>
        <p:nvPicPr>
          <p:cNvPr id="99" name="Picture 98"/>
          <p:cNvPicPr>
            <a:picLocks/>
          </p:cNvPicPr>
          <p:nvPr/>
        </p:nvPicPr>
        <p:blipFill>
          <a:blip r:embed="rId7" cstate="print">
            <a:extLst>
              <a:ext uri="{28A0092B-C50C-407E-A947-70E740481C1C}">
                <a14:useLocalDpi xmlns:a14="http://schemas.microsoft.com/office/drawing/2010/main"/>
              </a:ext>
            </a:extLst>
          </a:blip>
          <a:stretch>
            <a:fillRect/>
          </a:stretch>
        </p:blipFill>
        <p:spPr>
          <a:xfrm>
            <a:off x="544382" y="3432002"/>
            <a:ext cx="274320" cy="274320"/>
          </a:xfrm>
          <a:prstGeom prst="rect">
            <a:avLst/>
          </a:prstGeom>
        </p:spPr>
      </p:pic>
      <p:pic>
        <p:nvPicPr>
          <p:cNvPr id="100" name="Picture 99"/>
          <p:cNvPicPr>
            <a:picLocks/>
          </p:cNvPicPr>
          <p:nvPr/>
        </p:nvPicPr>
        <p:blipFill>
          <a:blip r:embed="rId7" cstate="print">
            <a:extLst>
              <a:ext uri="{28A0092B-C50C-407E-A947-70E740481C1C}">
                <a14:useLocalDpi xmlns:a14="http://schemas.microsoft.com/office/drawing/2010/main"/>
              </a:ext>
            </a:extLst>
          </a:blip>
          <a:stretch>
            <a:fillRect/>
          </a:stretch>
        </p:blipFill>
        <p:spPr>
          <a:xfrm>
            <a:off x="544382" y="3606379"/>
            <a:ext cx="274320" cy="274320"/>
          </a:xfrm>
          <a:prstGeom prst="rect">
            <a:avLst/>
          </a:prstGeom>
        </p:spPr>
      </p:pic>
      <p:pic>
        <p:nvPicPr>
          <p:cNvPr id="101" name="Picture 100"/>
          <p:cNvPicPr>
            <a:picLocks/>
          </p:cNvPicPr>
          <p:nvPr/>
        </p:nvPicPr>
        <p:blipFill>
          <a:blip r:embed="rId7" cstate="print">
            <a:extLst>
              <a:ext uri="{28A0092B-C50C-407E-A947-70E740481C1C}">
                <a14:useLocalDpi xmlns:a14="http://schemas.microsoft.com/office/drawing/2010/main"/>
              </a:ext>
            </a:extLst>
          </a:blip>
          <a:stretch>
            <a:fillRect/>
          </a:stretch>
        </p:blipFill>
        <p:spPr>
          <a:xfrm>
            <a:off x="544382" y="3780756"/>
            <a:ext cx="274320" cy="274320"/>
          </a:xfrm>
          <a:prstGeom prst="rect">
            <a:avLst/>
          </a:prstGeom>
        </p:spPr>
      </p:pic>
      <p:grpSp>
        <p:nvGrpSpPr>
          <p:cNvPr id="106" name="Group 105"/>
          <p:cNvGrpSpPr/>
          <p:nvPr/>
        </p:nvGrpSpPr>
        <p:grpSpPr>
          <a:xfrm>
            <a:off x="3247768" y="3285154"/>
            <a:ext cx="2377440" cy="1097280"/>
            <a:chOff x="3340124" y="3658576"/>
            <a:chExt cx="2377440" cy="1097280"/>
          </a:xfrm>
        </p:grpSpPr>
        <p:sp>
          <p:nvSpPr>
            <p:cNvPr id="23" name="Rectangle 22"/>
            <p:cNvSpPr/>
            <p:nvPr/>
          </p:nvSpPr>
          <p:spPr>
            <a:xfrm>
              <a:off x="3340124" y="3658576"/>
              <a:ext cx="2377440" cy="1097280"/>
            </a:xfrm>
            <a:prstGeom prst="rect">
              <a:avLst/>
            </a:prstGeom>
            <a:solidFill>
              <a:srgbClr val="F0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mj-lt"/>
              </a:endParaRPr>
            </a:p>
          </p:txBody>
        </p:sp>
        <p:sp>
          <p:nvSpPr>
            <p:cNvPr id="33" name="TextBox 32"/>
            <p:cNvSpPr txBox="1"/>
            <p:nvPr/>
          </p:nvSpPr>
          <p:spPr>
            <a:xfrm>
              <a:off x="4077630" y="3853273"/>
              <a:ext cx="1377986" cy="707886"/>
            </a:xfrm>
            <a:prstGeom prst="rect">
              <a:avLst/>
            </a:prstGeom>
            <a:noFill/>
            <a:ln>
              <a:noFill/>
            </a:ln>
          </p:spPr>
          <p:txBody>
            <a:bodyPr wrap="square">
              <a:spAutoFit/>
            </a:bodyPr>
            <a:lstStyle/>
            <a:p>
              <a:pPr>
                <a:defRPr/>
              </a:pPr>
              <a:r>
                <a:rPr lang="en-US" sz="1000" dirty="0" smtClean="0">
                  <a:latin typeface="+mj-lt"/>
                  <a:ea typeface="MS PGothic" panose="020B0600070205080204" pitchFamily="34" charset="-128"/>
                </a:rPr>
                <a:t>After the president reviews and approves the list, it is sent to Congress</a:t>
              </a:r>
              <a:endParaRPr lang="en-US" sz="1000" dirty="0">
                <a:latin typeface="+mj-lt"/>
                <a:ea typeface="MS PGothic" panose="020B0600070205080204" pitchFamily="34" charset="-128"/>
              </a:endParaRPr>
            </a:p>
          </p:txBody>
        </p:sp>
        <p:pic>
          <p:nvPicPr>
            <p:cNvPr id="102" name="Picture 101"/>
            <p:cNvPicPr>
              <a:picLocks/>
            </p:cNvPicPr>
            <p:nvPr/>
          </p:nvPicPr>
          <p:blipFill>
            <a:blip r:embed="rId5" cstate="print">
              <a:extLst>
                <a:ext uri="{28A0092B-C50C-407E-A947-70E740481C1C}">
                  <a14:useLocalDpi xmlns:a14="http://schemas.microsoft.com/office/drawing/2010/main"/>
                </a:ext>
              </a:extLst>
            </a:blip>
            <a:stretch>
              <a:fillRect/>
            </a:stretch>
          </p:blipFill>
          <p:spPr>
            <a:xfrm>
              <a:off x="3451818" y="3824242"/>
              <a:ext cx="714008" cy="714008"/>
            </a:xfrm>
            <a:prstGeom prst="rect">
              <a:avLst/>
            </a:prstGeom>
          </p:spPr>
        </p:pic>
      </p:grpSp>
      <p:grpSp>
        <p:nvGrpSpPr>
          <p:cNvPr id="110" name="Group 109"/>
          <p:cNvGrpSpPr/>
          <p:nvPr/>
        </p:nvGrpSpPr>
        <p:grpSpPr>
          <a:xfrm>
            <a:off x="5843088" y="3285154"/>
            <a:ext cx="2476293" cy="1097280"/>
            <a:chOff x="5891681" y="3658576"/>
            <a:chExt cx="2476293" cy="1097280"/>
          </a:xfrm>
        </p:grpSpPr>
        <p:sp>
          <p:nvSpPr>
            <p:cNvPr id="22" name="Rectangle 21"/>
            <p:cNvSpPr/>
            <p:nvPr/>
          </p:nvSpPr>
          <p:spPr>
            <a:xfrm>
              <a:off x="5990534" y="3658576"/>
              <a:ext cx="2377440" cy="1097280"/>
            </a:xfrm>
            <a:prstGeom prst="rect">
              <a:avLst/>
            </a:prstGeom>
            <a:solidFill>
              <a:srgbClr val="F0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mj-lt"/>
              </a:endParaRPr>
            </a:p>
          </p:txBody>
        </p:sp>
        <p:sp>
          <p:nvSpPr>
            <p:cNvPr id="34" name="TextBox 33"/>
            <p:cNvSpPr txBox="1"/>
            <p:nvPr/>
          </p:nvSpPr>
          <p:spPr>
            <a:xfrm>
              <a:off x="6533464" y="3699385"/>
              <a:ext cx="1815477" cy="1015663"/>
            </a:xfrm>
            <a:prstGeom prst="rect">
              <a:avLst/>
            </a:prstGeom>
            <a:noFill/>
            <a:ln>
              <a:noFill/>
            </a:ln>
          </p:spPr>
          <p:txBody>
            <a:bodyPr wrap="square">
              <a:spAutoFit/>
            </a:bodyPr>
            <a:lstStyle/>
            <a:p>
              <a:pPr>
                <a:defRPr/>
              </a:pPr>
              <a:r>
                <a:rPr lang="en-US" sz="1000" dirty="0" smtClean="0">
                  <a:latin typeface="+mj-lt"/>
                  <a:ea typeface="MS PGothic" panose="020B0600070205080204" pitchFamily="34" charset="-128"/>
                </a:rPr>
                <a:t>Unless Congress passes a joint resolution disapproving the entire list and sustains it over a potential presidential veto, the recommended list is automatically enacted </a:t>
              </a:r>
              <a:endParaRPr lang="en-US" sz="1000" dirty="0">
                <a:latin typeface="+mj-lt"/>
                <a:ea typeface="MS PGothic" panose="020B0600070205080204" pitchFamily="34" charset="-128"/>
              </a:endParaRPr>
            </a:p>
          </p:txBody>
        </p:sp>
        <p:pic>
          <p:nvPicPr>
            <p:cNvPr id="109" name="Picture 108"/>
            <p:cNvPicPr>
              <a:picLocks/>
            </p:cNvPicPr>
            <p:nvPr/>
          </p:nvPicPr>
          <p:blipFill>
            <a:blip r:embed="rId8" cstate="print">
              <a:extLst>
                <a:ext uri="{28A0092B-C50C-407E-A947-70E740481C1C}">
                  <a14:useLocalDpi xmlns:a14="http://schemas.microsoft.com/office/drawing/2010/main"/>
                </a:ext>
              </a:extLst>
            </a:blip>
            <a:stretch>
              <a:fillRect/>
            </a:stretch>
          </p:blipFill>
          <p:spPr>
            <a:xfrm>
              <a:off x="5891681" y="3776144"/>
              <a:ext cx="862144" cy="862144"/>
            </a:xfrm>
            <a:prstGeom prst="rect">
              <a:avLst/>
            </a:prstGeom>
          </p:spPr>
        </p:pic>
      </p:grpSp>
      <p:pic>
        <p:nvPicPr>
          <p:cNvPr id="2" name="Picture 1"/>
          <p:cNvPicPr>
            <a:picLocks/>
          </p:cNvPicPr>
          <p:nvPr/>
        </p:nvPicPr>
        <p:blipFill>
          <a:blip r:embed="rId9" cstate="print">
            <a:extLst>
              <a:ext uri="{28A0092B-C50C-407E-A947-70E740481C1C}">
                <a14:useLocalDpi xmlns:a14="http://schemas.microsoft.com/office/drawing/2010/main"/>
              </a:ext>
            </a:extLst>
          </a:blip>
          <a:stretch>
            <a:fillRect/>
          </a:stretch>
        </p:blipFill>
        <p:spPr>
          <a:xfrm>
            <a:off x="2098347" y="4846211"/>
            <a:ext cx="650459" cy="650459"/>
          </a:xfrm>
          <a:prstGeom prst="rect">
            <a:avLst/>
          </a:prstGeom>
        </p:spPr>
      </p:pic>
      <p:sp>
        <p:nvSpPr>
          <p:cNvPr id="46"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March </a:t>
            </a:r>
            <a:r>
              <a:rPr lang="en-US" sz="700" dirty="0" smtClean="0">
                <a:latin typeface="Georgia"/>
                <a:cs typeface="Georgia"/>
              </a:rPr>
              <a:t>6, 2018  </a:t>
            </a:r>
            <a:r>
              <a:rPr lang="en-US" sz="800" dirty="0" smtClean="0">
                <a:solidFill>
                  <a:schemeClr val="tx1">
                    <a:lumMod val="65000"/>
                    <a:lumOff val="35000"/>
                  </a:schemeClr>
                </a:solidFill>
              </a:rPr>
              <a:t>| </a:t>
            </a:r>
            <a:r>
              <a:rPr lang="en-US" sz="800" dirty="0" smtClean="0"/>
              <a:t> </a:t>
            </a:r>
            <a:r>
              <a:rPr lang="en-US" sz="700" dirty="0" smtClean="0"/>
              <a:t>Kathryn Pentz</a:t>
            </a:r>
            <a:endParaRPr lang="en-US" sz="700" dirty="0">
              <a:latin typeface="Georgia"/>
              <a:cs typeface="Georgia"/>
            </a:endParaRPr>
          </a:p>
        </p:txBody>
      </p:sp>
    </p:spTree>
    <p:extLst>
      <p:ext uri="{BB962C8B-B14F-4D97-AF65-F5344CB8AC3E}">
        <p14:creationId xmlns:p14="http://schemas.microsoft.com/office/powerpoint/2010/main" val="391366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9" name="Straight Arrow Connector 88"/>
          <p:cNvCxnSpPr>
            <a:endCxn id="82" idx="0"/>
          </p:cNvCxnSpPr>
          <p:nvPr/>
        </p:nvCxnSpPr>
        <p:spPr>
          <a:xfrm>
            <a:off x="870721" y="3671019"/>
            <a:ext cx="0" cy="395186"/>
          </a:xfrm>
          <a:prstGeom prst="straightConnector1">
            <a:avLst/>
          </a:prstGeom>
          <a:ln w="19050">
            <a:solidFill>
              <a:srgbClr val="B19E82"/>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12"/>
          <p:cNvSpPr txBox="1">
            <a:spLocks noChangeArrowheads="1"/>
          </p:cNvSpPr>
          <p:nvPr/>
        </p:nvSpPr>
        <p:spPr bwMode="auto">
          <a:xfrm>
            <a:off x="8306370" y="311516"/>
            <a:ext cx="420308"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BRAC</a:t>
            </a:r>
          </a:p>
        </p:txBody>
      </p:sp>
      <p:pic>
        <p:nvPicPr>
          <p:cNvPr id="10" name="Picture 9" descr="Logo-NJ-presentation_center.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85547" y="301888"/>
            <a:ext cx="2311852" cy="287010"/>
          </a:xfrm>
          <a:prstGeom prst="rect">
            <a:avLst/>
          </a:prstGeom>
        </p:spPr>
      </p:pic>
      <p:sp>
        <p:nvSpPr>
          <p:cNvPr id="13" name="Title 1"/>
          <p:cNvSpPr txBox="1">
            <a:spLocks/>
          </p:cNvSpPr>
          <p:nvPr/>
        </p:nvSpPr>
        <p:spPr bwMode="auto">
          <a:xfrm>
            <a:off x="404814" y="756919"/>
            <a:ext cx="8407400" cy="60908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a:latin typeface="Georgia" charset="0"/>
                <a:ea typeface="ＭＳ Ｐゴシック" charset="-128"/>
                <a:cs typeface="MS PGothic" charset="-128"/>
              </a:rPr>
              <a:t>The complex process of closing bases is often marked by power struggles between the legislative and executive branches </a:t>
            </a:r>
          </a:p>
        </p:txBody>
      </p:sp>
      <p:sp>
        <p:nvSpPr>
          <p:cNvPr id="15"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solidFill>
                  <a:schemeClr val="tx1">
                    <a:lumMod val="50000"/>
                    <a:lumOff val="50000"/>
                  </a:schemeClr>
                </a:solidFill>
                <a:latin typeface="Georgia"/>
                <a:cs typeface="Georgia"/>
              </a:rPr>
              <a:t>Sources: </a:t>
            </a:r>
            <a:r>
              <a:rPr lang="en-US" sz="700" dirty="0">
                <a:solidFill>
                  <a:schemeClr val="tx1">
                    <a:lumMod val="50000"/>
                    <a:lumOff val="50000"/>
                  </a:schemeClr>
                </a:solidFill>
                <a:latin typeface="Georgia"/>
                <a:cs typeface="Georgia"/>
              </a:rPr>
              <a:t>George Schlossberg, “How Congress cleared the bases: a legislative history of BRAC,” Journal of Defense Communities, 2012. </a:t>
            </a:r>
          </a:p>
        </p:txBody>
      </p:sp>
      <p:sp>
        <p:nvSpPr>
          <p:cNvPr id="5" name="Slide Number Placeholder 4"/>
          <p:cNvSpPr>
            <a:spLocks noGrp="1"/>
          </p:cNvSpPr>
          <p:nvPr>
            <p:ph type="sldNum" sz="quarter" idx="12"/>
          </p:nvPr>
        </p:nvSpPr>
        <p:spPr/>
        <p:txBody>
          <a:bodyPr/>
          <a:lstStyle/>
          <a:p>
            <a:fld id="{BEFBC90E-502A-A54D-9BAE-6F74229062B0}" type="slidenum">
              <a:rPr lang="en-US" smtClean="0"/>
              <a:pPr/>
              <a:t>4</a:t>
            </a:fld>
            <a:endParaRPr lang="en-US" dirty="0"/>
          </a:p>
        </p:txBody>
      </p:sp>
      <p:sp>
        <p:nvSpPr>
          <p:cNvPr id="47" name="Rectangle 14"/>
          <p:cNvSpPr>
            <a:spLocks noChangeArrowheads="1"/>
          </p:cNvSpPr>
          <p:nvPr/>
        </p:nvSpPr>
        <p:spPr bwMode="auto">
          <a:xfrm>
            <a:off x="422928" y="1810002"/>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t>Major events in the evolution of BRAC</a:t>
            </a:r>
          </a:p>
        </p:txBody>
      </p:sp>
      <p:cxnSp>
        <p:nvCxnSpPr>
          <p:cNvPr id="69" name="Straight Arrow Connector 68"/>
          <p:cNvCxnSpPr/>
          <p:nvPr/>
        </p:nvCxnSpPr>
        <p:spPr>
          <a:xfrm>
            <a:off x="500056" y="3671019"/>
            <a:ext cx="8017393" cy="0"/>
          </a:xfrm>
          <a:prstGeom prst="straightConnector1">
            <a:avLst/>
          </a:prstGeom>
          <a:ln w="19050">
            <a:solidFill>
              <a:srgbClr val="B19E8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3714619" y="2239536"/>
            <a:ext cx="1437406" cy="861774"/>
          </a:xfrm>
          <a:prstGeom prst="rect">
            <a:avLst/>
          </a:prstGeom>
          <a:solidFill>
            <a:srgbClr val="F0EAE3"/>
          </a:solidFill>
          <a:ln w="19050">
            <a:solidFill>
              <a:srgbClr val="B19E82"/>
            </a:solidFill>
          </a:ln>
        </p:spPr>
        <p:txBody>
          <a:bodyPr wrap="square">
            <a:spAutoFit/>
          </a:bodyPr>
          <a:lstStyle/>
          <a:p>
            <a:pPr>
              <a:defRPr/>
            </a:pPr>
            <a:r>
              <a:rPr lang="en-US" sz="1000" b="1" dirty="0" smtClean="0">
                <a:latin typeface="+mj-lt"/>
                <a:ea typeface="MS PGothic" panose="020B0600070205080204" pitchFamily="34" charset="-128"/>
              </a:rPr>
              <a:t>Nov. 5, 1990: </a:t>
            </a:r>
          </a:p>
          <a:p>
            <a:pPr>
              <a:defRPr/>
            </a:pPr>
            <a:r>
              <a:rPr lang="en-US" sz="1000" b="1" dirty="0" smtClean="0">
                <a:latin typeface="+mj-lt"/>
                <a:ea typeface="MS PGothic" panose="020B0600070205080204" pitchFamily="34" charset="-128"/>
              </a:rPr>
              <a:t>Base Closure Act II</a:t>
            </a:r>
            <a:r>
              <a:rPr lang="en-US" sz="1000" dirty="0" smtClean="0">
                <a:latin typeface="+mj-lt"/>
                <a:ea typeface="MS PGothic" panose="020B0600070205080204" pitchFamily="34" charset="-128"/>
              </a:rPr>
              <a:t> (authorizing the </a:t>
            </a:r>
            <a:r>
              <a:rPr lang="en-US" sz="1000" b="1" dirty="0" smtClean="0">
                <a:latin typeface="+mj-lt"/>
                <a:ea typeface="MS PGothic" panose="020B0600070205080204" pitchFamily="34" charset="-128"/>
              </a:rPr>
              <a:t>1991</a:t>
            </a:r>
            <a:r>
              <a:rPr lang="en-US" sz="1000" dirty="0" smtClean="0">
                <a:latin typeface="+mj-lt"/>
                <a:ea typeface="MS PGothic" panose="020B0600070205080204" pitchFamily="34" charset="-128"/>
              </a:rPr>
              <a:t>, </a:t>
            </a:r>
            <a:r>
              <a:rPr lang="en-US" sz="1000" b="1" dirty="0" smtClean="0">
                <a:latin typeface="+mj-lt"/>
                <a:ea typeface="MS PGothic" panose="020B0600070205080204" pitchFamily="34" charset="-128"/>
              </a:rPr>
              <a:t>1993</a:t>
            </a:r>
            <a:r>
              <a:rPr lang="en-US" sz="1000" dirty="0" smtClean="0">
                <a:latin typeface="+mj-lt"/>
                <a:ea typeface="MS PGothic" panose="020B0600070205080204" pitchFamily="34" charset="-128"/>
              </a:rPr>
              <a:t> and </a:t>
            </a:r>
            <a:r>
              <a:rPr lang="en-US" sz="1000" b="1" dirty="0" smtClean="0">
                <a:latin typeface="+mj-lt"/>
                <a:ea typeface="MS PGothic" panose="020B0600070205080204" pitchFamily="34" charset="-128"/>
              </a:rPr>
              <a:t>1995</a:t>
            </a:r>
            <a:r>
              <a:rPr lang="en-US" sz="1000" dirty="0" smtClean="0">
                <a:latin typeface="+mj-lt"/>
                <a:ea typeface="MS PGothic" panose="020B0600070205080204" pitchFamily="34" charset="-128"/>
              </a:rPr>
              <a:t> </a:t>
            </a:r>
            <a:r>
              <a:rPr lang="en-US" sz="1000" dirty="0" smtClean="0">
                <a:latin typeface="+mj-lt"/>
                <a:ea typeface="MS PGothic" panose="020B0600070205080204" pitchFamily="34" charset="-128"/>
              </a:rPr>
              <a:t>commissions</a:t>
            </a:r>
            <a:r>
              <a:rPr lang="en-US" sz="1000" dirty="0" smtClean="0">
                <a:latin typeface="+mj-lt"/>
                <a:ea typeface="MS PGothic" panose="020B0600070205080204" pitchFamily="34" charset="-128"/>
              </a:rPr>
              <a:t>) enacted </a:t>
            </a:r>
            <a:endParaRPr lang="en-US" sz="1000" dirty="0">
              <a:latin typeface="+mj-lt"/>
              <a:ea typeface="MS PGothic" panose="020B0600070205080204" pitchFamily="34" charset="-128"/>
            </a:endParaRPr>
          </a:p>
        </p:txBody>
      </p:sp>
      <p:sp>
        <p:nvSpPr>
          <p:cNvPr id="82" name="TextBox 81"/>
          <p:cNvSpPr txBox="1"/>
          <p:nvPr/>
        </p:nvSpPr>
        <p:spPr>
          <a:xfrm>
            <a:off x="422928" y="4066205"/>
            <a:ext cx="1025659" cy="707886"/>
          </a:xfrm>
          <a:prstGeom prst="rect">
            <a:avLst/>
          </a:prstGeom>
          <a:solidFill>
            <a:srgbClr val="F0EAE3"/>
          </a:solidFill>
          <a:ln w="19050">
            <a:solidFill>
              <a:srgbClr val="B19E82"/>
            </a:solidFill>
          </a:ln>
        </p:spPr>
        <p:txBody>
          <a:bodyPr wrap="square">
            <a:spAutoFit/>
          </a:bodyPr>
          <a:lstStyle/>
          <a:p>
            <a:pPr>
              <a:defRPr/>
            </a:pPr>
            <a:r>
              <a:rPr lang="en-US" sz="1000" b="1" dirty="0" smtClean="0">
                <a:latin typeface="+mj-lt"/>
                <a:ea typeface="MS PGothic" panose="020B0600070205080204" pitchFamily="34" charset="-128"/>
              </a:rPr>
              <a:t>Aug. 1, 1977: </a:t>
            </a:r>
          </a:p>
          <a:p>
            <a:pPr>
              <a:defRPr/>
            </a:pPr>
            <a:r>
              <a:rPr lang="en-US" sz="1000" dirty="0" smtClean="0">
                <a:latin typeface="+mj-lt"/>
                <a:ea typeface="MS PGothic" panose="020B0600070205080204" pitchFamily="34" charset="-128"/>
              </a:rPr>
              <a:t>Permanent law for closing bases enacted</a:t>
            </a:r>
            <a:endParaRPr lang="en-US" sz="1000" dirty="0">
              <a:latin typeface="+mj-lt"/>
              <a:ea typeface="MS PGothic" panose="020B0600070205080204" pitchFamily="34" charset="-128"/>
            </a:endParaRPr>
          </a:p>
        </p:txBody>
      </p:sp>
      <p:sp>
        <p:nvSpPr>
          <p:cNvPr id="83" name="TextBox 82"/>
          <p:cNvSpPr txBox="1"/>
          <p:nvPr/>
        </p:nvSpPr>
        <p:spPr>
          <a:xfrm>
            <a:off x="1597463" y="2390615"/>
            <a:ext cx="1606586" cy="1015663"/>
          </a:xfrm>
          <a:prstGeom prst="rect">
            <a:avLst/>
          </a:prstGeom>
          <a:solidFill>
            <a:srgbClr val="F0EAE3"/>
          </a:solidFill>
          <a:ln w="19050">
            <a:solidFill>
              <a:srgbClr val="B19E82"/>
            </a:solidFill>
          </a:ln>
        </p:spPr>
        <p:txBody>
          <a:bodyPr wrap="square">
            <a:spAutoFit/>
          </a:bodyPr>
          <a:lstStyle/>
          <a:p>
            <a:pPr>
              <a:defRPr/>
            </a:pPr>
            <a:r>
              <a:rPr lang="en-US" sz="1000" b="1" dirty="0" smtClean="0">
                <a:latin typeface="+mj-lt"/>
                <a:ea typeface="MS PGothic" panose="020B0600070205080204" pitchFamily="34" charset="-128"/>
              </a:rPr>
              <a:t>Oct. 24, 1988: </a:t>
            </a:r>
          </a:p>
          <a:p>
            <a:pPr>
              <a:defRPr/>
            </a:pPr>
            <a:r>
              <a:rPr lang="en-US" sz="1000" b="1" dirty="0" smtClean="0">
                <a:latin typeface="+mj-lt"/>
                <a:ea typeface="MS PGothic" panose="020B0600070205080204" pitchFamily="34" charset="-128"/>
              </a:rPr>
              <a:t>Base Closure Act I </a:t>
            </a:r>
            <a:r>
              <a:rPr lang="en-US" sz="1000" dirty="0" smtClean="0">
                <a:latin typeface="+mj-lt"/>
                <a:ea typeface="MS PGothic" panose="020B0600070205080204" pitchFamily="34" charset="-128"/>
              </a:rPr>
              <a:t>authorizing the </a:t>
            </a:r>
            <a:r>
              <a:rPr lang="en-US" sz="1000" b="1" dirty="0" smtClean="0">
                <a:latin typeface="+mj-lt"/>
                <a:ea typeface="MS PGothic" panose="020B0600070205080204" pitchFamily="34" charset="-128"/>
              </a:rPr>
              <a:t>1988</a:t>
            </a:r>
            <a:r>
              <a:rPr lang="en-US" sz="1000" dirty="0" smtClean="0">
                <a:latin typeface="+mj-lt"/>
                <a:ea typeface="MS PGothic" panose="020B0600070205080204" pitchFamily="34" charset="-128"/>
              </a:rPr>
              <a:t> </a:t>
            </a:r>
            <a:r>
              <a:rPr lang="en-US" sz="1000" dirty="0" smtClean="0">
                <a:latin typeface="+mj-lt"/>
                <a:ea typeface="MS PGothic" panose="020B0600070205080204" pitchFamily="34" charset="-128"/>
              </a:rPr>
              <a:t>Base Closure Commission becomes </a:t>
            </a:r>
            <a:r>
              <a:rPr lang="en-US" sz="1000" dirty="0" smtClean="0">
                <a:latin typeface="+mj-lt"/>
                <a:ea typeface="MS PGothic" panose="020B0600070205080204" pitchFamily="34" charset="-128"/>
              </a:rPr>
              <a:t>law </a:t>
            </a:r>
            <a:endParaRPr lang="en-US" sz="1000" dirty="0">
              <a:latin typeface="+mj-lt"/>
              <a:ea typeface="MS PGothic" panose="020B0600070205080204" pitchFamily="34" charset="-128"/>
            </a:endParaRPr>
          </a:p>
        </p:txBody>
      </p:sp>
      <p:sp>
        <p:nvSpPr>
          <p:cNvPr id="84" name="TextBox 83"/>
          <p:cNvSpPr txBox="1"/>
          <p:nvPr/>
        </p:nvSpPr>
        <p:spPr>
          <a:xfrm>
            <a:off x="1448587" y="5050158"/>
            <a:ext cx="1362939" cy="861774"/>
          </a:xfrm>
          <a:prstGeom prst="rect">
            <a:avLst/>
          </a:prstGeom>
          <a:solidFill>
            <a:srgbClr val="F0EAE3"/>
          </a:solidFill>
          <a:ln w="19050">
            <a:solidFill>
              <a:srgbClr val="B19E82"/>
            </a:solidFill>
          </a:ln>
        </p:spPr>
        <p:txBody>
          <a:bodyPr wrap="square">
            <a:spAutoFit/>
          </a:bodyPr>
          <a:lstStyle/>
          <a:p>
            <a:pPr>
              <a:defRPr/>
            </a:pPr>
            <a:r>
              <a:rPr lang="en-US" sz="1000" b="1" dirty="0" smtClean="0">
                <a:latin typeface="+mj-lt"/>
                <a:ea typeface="MS PGothic" panose="020B0600070205080204" pitchFamily="34" charset="-128"/>
              </a:rPr>
              <a:t>May 3, 1988: </a:t>
            </a:r>
          </a:p>
          <a:p>
            <a:pPr>
              <a:defRPr/>
            </a:pPr>
            <a:r>
              <a:rPr lang="en-US" sz="1000" dirty="0" smtClean="0">
                <a:latin typeface="+mj-lt"/>
                <a:ea typeface="MS PGothic" panose="020B0600070205080204" pitchFamily="34" charset="-128"/>
              </a:rPr>
              <a:t>Defense Secretary Commission on Base Realignment and Closure established </a:t>
            </a:r>
            <a:endParaRPr lang="en-US" sz="1000" dirty="0">
              <a:latin typeface="+mj-lt"/>
              <a:ea typeface="MS PGothic" panose="020B0600070205080204" pitchFamily="34" charset="-128"/>
            </a:endParaRPr>
          </a:p>
        </p:txBody>
      </p:sp>
      <p:sp>
        <p:nvSpPr>
          <p:cNvPr id="85" name="TextBox 84"/>
          <p:cNvSpPr txBox="1"/>
          <p:nvPr/>
        </p:nvSpPr>
        <p:spPr>
          <a:xfrm>
            <a:off x="2887731" y="4096286"/>
            <a:ext cx="1860135" cy="861774"/>
          </a:xfrm>
          <a:prstGeom prst="rect">
            <a:avLst/>
          </a:prstGeom>
          <a:solidFill>
            <a:srgbClr val="F0EAE3"/>
          </a:solidFill>
          <a:ln w="19050">
            <a:solidFill>
              <a:srgbClr val="B19E82"/>
            </a:solidFill>
          </a:ln>
        </p:spPr>
        <p:txBody>
          <a:bodyPr wrap="square">
            <a:spAutoFit/>
          </a:bodyPr>
          <a:lstStyle/>
          <a:p>
            <a:pPr>
              <a:defRPr/>
            </a:pPr>
            <a:r>
              <a:rPr lang="en-US" sz="1000" b="1" dirty="0" smtClean="0">
                <a:latin typeface="+mj-lt"/>
                <a:ea typeface="MS PGothic" panose="020B0600070205080204" pitchFamily="34" charset="-128"/>
              </a:rPr>
              <a:t>Oct. 17, 1998: </a:t>
            </a:r>
          </a:p>
          <a:p>
            <a:pPr>
              <a:defRPr/>
            </a:pPr>
            <a:r>
              <a:rPr lang="en-US" sz="1000" dirty="0" smtClean="0">
                <a:latin typeface="+mj-lt"/>
                <a:ea typeface="MS PGothic" panose="020B0600070205080204" pitchFamily="34" charset="-128"/>
              </a:rPr>
              <a:t>Congress rejects DoD’s request to authorize two Base Closure Commissions in the FY 1999 NDAA</a:t>
            </a:r>
            <a:endParaRPr lang="en-US" sz="1000" dirty="0">
              <a:latin typeface="+mj-lt"/>
              <a:ea typeface="MS PGothic" panose="020B0600070205080204" pitchFamily="34" charset="-128"/>
            </a:endParaRPr>
          </a:p>
        </p:txBody>
      </p:sp>
      <p:sp>
        <p:nvSpPr>
          <p:cNvPr id="86" name="TextBox 85"/>
          <p:cNvSpPr txBox="1"/>
          <p:nvPr/>
        </p:nvSpPr>
        <p:spPr>
          <a:xfrm>
            <a:off x="4353996" y="5252229"/>
            <a:ext cx="1701929" cy="861774"/>
          </a:xfrm>
          <a:prstGeom prst="rect">
            <a:avLst/>
          </a:prstGeom>
          <a:solidFill>
            <a:srgbClr val="F0EAE3"/>
          </a:solidFill>
          <a:ln w="19050">
            <a:solidFill>
              <a:srgbClr val="B19E82"/>
            </a:solidFill>
          </a:ln>
        </p:spPr>
        <p:txBody>
          <a:bodyPr wrap="square">
            <a:spAutoFit/>
          </a:bodyPr>
          <a:lstStyle/>
          <a:p>
            <a:pPr>
              <a:defRPr/>
            </a:pPr>
            <a:r>
              <a:rPr lang="en-US" sz="1000" b="1" dirty="0" smtClean="0">
                <a:latin typeface="+mj-lt"/>
                <a:ea typeface="MS PGothic" panose="020B0600070205080204" pitchFamily="34" charset="-128"/>
              </a:rPr>
              <a:t>Oct. 5, 1999: </a:t>
            </a:r>
          </a:p>
          <a:p>
            <a:pPr>
              <a:defRPr/>
            </a:pPr>
            <a:r>
              <a:rPr lang="en-US" sz="1000" dirty="0" smtClean="0">
                <a:latin typeface="+mj-lt"/>
                <a:ea typeface="MS PGothic" panose="020B0600070205080204" pitchFamily="34" charset="-128"/>
              </a:rPr>
              <a:t>Congress ignores DoD’s request to authorize two Base Closure Commissions in the FY 2000 NDAA</a:t>
            </a:r>
            <a:endParaRPr lang="en-US" sz="1000" dirty="0">
              <a:latin typeface="+mj-lt"/>
              <a:ea typeface="MS PGothic" panose="020B0600070205080204" pitchFamily="34" charset="-128"/>
            </a:endParaRPr>
          </a:p>
        </p:txBody>
      </p:sp>
      <p:sp>
        <p:nvSpPr>
          <p:cNvPr id="87" name="TextBox 86"/>
          <p:cNvSpPr txBox="1"/>
          <p:nvPr/>
        </p:nvSpPr>
        <p:spPr>
          <a:xfrm>
            <a:off x="5495609" y="2391552"/>
            <a:ext cx="2033231" cy="861774"/>
          </a:xfrm>
          <a:prstGeom prst="rect">
            <a:avLst/>
          </a:prstGeom>
          <a:solidFill>
            <a:srgbClr val="F0EAE3"/>
          </a:solidFill>
          <a:ln w="19050">
            <a:solidFill>
              <a:srgbClr val="B19E82"/>
            </a:solidFill>
          </a:ln>
        </p:spPr>
        <p:txBody>
          <a:bodyPr wrap="square">
            <a:spAutoFit/>
          </a:bodyPr>
          <a:lstStyle/>
          <a:p>
            <a:pPr>
              <a:defRPr/>
            </a:pPr>
            <a:r>
              <a:rPr lang="en-US" sz="1000" b="1" dirty="0" smtClean="0">
                <a:latin typeface="+mj-lt"/>
                <a:ea typeface="MS PGothic" panose="020B0600070205080204" pitchFamily="34" charset="-128"/>
              </a:rPr>
              <a:t>Dec. 29, 2001:</a:t>
            </a:r>
          </a:p>
          <a:p>
            <a:pPr>
              <a:defRPr/>
            </a:pPr>
            <a:r>
              <a:rPr lang="en-US" sz="1000" b="1" dirty="0" smtClean="0">
                <a:latin typeface="+mj-lt"/>
                <a:ea typeface="MS PGothic" panose="020B0600070205080204" pitchFamily="34" charset="-128"/>
              </a:rPr>
              <a:t>2005 </a:t>
            </a:r>
            <a:r>
              <a:rPr lang="en-US" sz="1000" dirty="0" smtClean="0">
                <a:latin typeface="+mj-lt"/>
                <a:ea typeface="MS PGothic" panose="020B0600070205080204" pitchFamily="34" charset="-128"/>
              </a:rPr>
              <a:t>Base Closure Commission is authorized and </a:t>
            </a:r>
            <a:r>
              <a:rPr lang="en-US" sz="1000" b="1" dirty="0" smtClean="0">
                <a:latin typeface="+mj-lt"/>
                <a:ea typeface="MS PGothic" panose="020B0600070205080204" pitchFamily="34" charset="-128"/>
              </a:rPr>
              <a:t>Base Closure Act II </a:t>
            </a:r>
            <a:r>
              <a:rPr lang="en-US" sz="1000" dirty="0" smtClean="0">
                <a:latin typeface="+mj-lt"/>
                <a:ea typeface="MS PGothic" panose="020B0600070205080204" pitchFamily="34" charset="-128"/>
              </a:rPr>
              <a:t>is amended via the FY 2002 NDAA</a:t>
            </a:r>
            <a:endParaRPr lang="en-US" sz="1000" dirty="0">
              <a:latin typeface="+mj-lt"/>
              <a:ea typeface="MS PGothic" panose="020B0600070205080204" pitchFamily="34" charset="-128"/>
            </a:endParaRPr>
          </a:p>
        </p:txBody>
      </p:sp>
      <p:sp>
        <p:nvSpPr>
          <p:cNvPr id="88" name="TextBox 87"/>
          <p:cNvSpPr txBox="1"/>
          <p:nvPr/>
        </p:nvSpPr>
        <p:spPr>
          <a:xfrm>
            <a:off x="6349289" y="4012814"/>
            <a:ext cx="1273360" cy="553998"/>
          </a:xfrm>
          <a:prstGeom prst="rect">
            <a:avLst/>
          </a:prstGeom>
          <a:solidFill>
            <a:srgbClr val="F0EAE3"/>
          </a:solidFill>
          <a:ln w="19050">
            <a:solidFill>
              <a:srgbClr val="B19E82"/>
            </a:solidFill>
          </a:ln>
        </p:spPr>
        <p:txBody>
          <a:bodyPr wrap="square">
            <a:spAutoFit/>
          </a:bodyPr>
          <a:lstStyle/>
          <a:p>
            <a:pPr>
              <a:defRPr/>
            </a:pPr>
            <a:r>
              <a:rPr lang="en-US" sz="1000" b="1" dirty="0" smtClean="0">
                <a:latin typeface="+mj-lt"/>
                <a:ea typeface="MS PGothic" panose="020B0600070205080204" pitchFamily="34" charset="-128"/>
              </a:rPr>
              <a:t>Sept. 15, 2011:</a:t>
            </a:r>
          </a:p>
          <a:p>
            <a:pPr>
              <a:defRPr/>
            </a:pPr>
            <a:r>
              <a:rPr lang="en-US" sz="1000" dirty="0" smtClean="0">
                <a:latin typeface="+mj-lt"/>
                <a:ea typeface="MS PGothic" panose="020B0600070205080204" pitchFamily="34" charset="-128"/>
              </a:rPr>
              <a:t>Base Closure Act II authority expires </a:t>
            </a:r>
            <a:endParaRPr lang="en-US" sz="1000" dirty="0">
              <a:latin typeface="+mj-lt"/>
              <a:ea typeface="MS PGothic" panose="020B0600070205080204" pitchFamily="34" charset="-128"/>
            </a:endParaRPr>
          </a:p>
        </p:txBody>
      </p:sp>
      <p:cxnSp>
        <p:nvCxnSpPr>
          <p:cNvPr id="90" name="Straight Arrow Connector 89"/>
          <p:cNvCxnSpPr>
            <a:stCxn id="73" idx="0"/>
            <a:endCxn id="83" idx="2"/>
          </p:cNvCxnSpPr>
          <p:nvPr/>
        </p:nvCxnSpPr>
        <p:spPr>
          <a:xfrm flipV="1">
            <a:off x="2400756" y="3406278"/>
            <a:ext cx="0" cy="217445"/>
          </a:xfrm>
          <a:prstGeom prst="straightConnector1">
            <a:avLst/>
          </a:prstGeom>
          <a:ln w="19050">
            <a:solidFill>
              <a:srgbClr val="B19E82"/>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72" idx="4"/>
            <a:endCxn id="84" idx="0"/>
          </p:cNvCxnSpPr>
          <p:nvPr/>
        </p:nvCxnSpPr>
        <p:spPr>
          <a:xfrm>
            <a:off x="2130057" y="3718316"/>
            <a:ext cx="0" cy="1331842"/>
          </a:xfrm>
          <a:prstGeom prst="straightConnector1">
            <a:avLst/>
          </a:prstGeom>
          <a:ln w="19050">
            <a:solidFill>
              <a:srgbClr val="B19E82"/>
            </a:solidFill>
            <a:tailEnd type="triangle"/>
          </a:ln>
        </p:spPr>
        <p:style>
          <a:lnRef idx="1">
            <a:schemeClr val="accent1"/>
          </a:lnRef>
          <a:fillRef idx="0">
            <a:schemeClr val="accent1"/>
          </a:fillRef>
          <a:effectRef idx="0">
            <a:schemeClr val="accent1"/>
          </a:effectRef>
          <a:fontRef idx="minor">
            <a:schemeClr val="tx1"/>
          </a:fontRef>
        </p:style>
      </p:cxnSp>
      <p:cxnSp>
        <p:nvCxnSpPr>
          <p:cNvPr id="92" name="Elbow Connector 91"/>
          <p:cNvCxnSpPr>
            <a:stCxn id="77" idx="4"/>
            <a:endCxn id="85" idx="0"/>
          </p:cNvCxnSpPr>
          <p:nvPr/>
        </p:nvCxnSpPr>
        <p:spPr>
          <a:xfrm rot="5400000">
            <a:off x="4012964" y="3523152"/>
            <a:ext cx="377970" cy="768299"/>
          </a:xfrm>
          <a:prstGeom prst="bentConnector3">
            <a:avLst>
              <a:gd name="adj1" fmla="val 50000"/>
            </a:avLst>
          </a:prstGeom>
          <a:ln w="19050">
            <a:solidFill>
              <a:srgbClr val="B19E82"/>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78" idx="4"/>
            <a:endCxn id="86" idx="0"/>
          </p:cNvCxnSpPr>
          <p:nvPr/>
        </p:nvCxnSpPr>
        <p:spPr>
          <a:xfrm flipH="1">
            <a:off x="5204961" y="3718316"/>
            <a:ext cx="1" cy="1533913"/>
          </a:xfrm>
          <a:prstGeom prst="straightConnector1">
            <a:avLst/>
          </a:prstGeom>
          <a:ln w="19050">
            <a:solidFill>
              <a:srgbClr val="B19E82"/>
            </a:solidFill>
            <a:tailEnd type="triangle"/>
          </a:ln>
        </p:spPr>
        <p:style>
          <a:lnRef idx="1">
            <a:schemeClr val="accent1"/>
          </a:lnRef>
          <a:fillRef idx="0">
            <a:schemeClr val="accent1"/>
          </a:fillRef>
          <a:effectRef idx="0">
            <a:schemeClr val="accent1"/>
          </a:effectRef>
          <a:fontRef idx="minor">
            <a:schemeClr val="tx1"/>
          </a:fontRef>
        </p:style>
      </p:cxnSp>
      <p:cxnSp>
        <p:nvCxnSpPr>
          <p:cNvPr id="94" name="Elbow Connector 93"/>
          <p:cNvCxnSpPr>
            <a:stCxn id="76" idx="0"/>
            <a:endCxn id="81" idx="2"/>
          </p:cNvCxnSpPr>
          <p:nvPr/>
        </p:nvCxnSpPr>
        <p:spPr>
          <a:xfrm rot="5400000" flipH="1" flipV="1">
            <a:off x="3449724" y="2640125"/>
            <a:ext cx="522413" cy="1444784"/>
          </a:xfrm>
          <a:prstGeom prst="bentConnector3">
            <a:avLst>
              <a:gd name="adj1" fmla="val 50000"/>
            </a:avLst>
          </a:prstGeom>
          <a:ln w="19050">
            <a:solidFill>
              <a:srgbClr val="B19E82"/>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H="1">
            <a:off x="6985969" y="3718316"/>
            <a:ext cx="0" cy="294498"/>
          </a:xfrm>
          <a:prstGeom prst="straightConnector1">
            <a:avLst/>
          </a:prstGeom>
          <a:ln w="19050">
            <a:solidFill>
              <a:srgbClr val="B19E82"/>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6674787" y="4991754"/>
            <a:ext cx="1907698" cy="1015663"/>
          </a:xfrm>
          <a:prstGeom prst="rect">
            <a:avLst/>
          </a:prstGeom>
          <a:solidFill>
            <a:srgbClr val="F0EAE3"/>
          </a:solidFill>
          <a:ln w="19050">
            <a:solidFill>
              <a:srgbClr val="B19E82"/>
            </a:solidFill>
          </a:ln>
        </p:spPr>
        <p:txBody>
          <a:bodyPr wrap="square">
            <a:spAutoFit/>
          </a:bodyPr>
          <a:lstStyle/>
          <a:p>
            <a:pPr>
              <a:defRPr/>
            </a:pPr>
            <a:r>
              <a:rPr lang="en-US" sz="1000" b="1" dirty="0" smtClean="0">
                <a:latin typeface="+mj-lt"/>
                <a:ea typeface="MS PGothic" panose="020B0600070205080204" pitchFamily="34" charset="-128"/>
              </a:rPr>
              <a:t>May 4, 2017:</a:t>
            </a:r>
          </a:p>
          <a:p>
            <a:pPr>
              <a:defRPr/>
            </a:pPr>
            <a:r>
              <a:rPr lang="en-US" sz="1000" dirty="0" smtClean="0">
                <a:latin typeface="+mj-lt"/>
                <a:ea typeface="MS PGothic" panose="020B0600070205080204" pitchFamily="34" charset="-128"/>
              </a:rPr>
              <a:t>Congress passed omnibus spending bill rejecting the Pentagon's request for </a:t>
            </a:r>
            <a:r>
              <a:rPr lang="en-US" sz="1000" dirty="0" smtClean="0">
                <a:latin typeface="+mj-lt"/>
                <a:ea typeface="MS PGothic" panose="020B0600070205080204" pitchFamily="34" charset="-128"/>
              </a:rPr>
              <a:t>FY2017 </a:t>
            </a:r>
            <a:r>
              <a:rPr lang="en-US" sz="1000" dirty="0" smtClean="0">
                <a:latin typeface="+mj-lt"/>
                <a:ea typeface="MS PGothic" panose="020B0600070205080204" pitchFamily="34" charset="-128"/>
              </a:rPr>
              <a:t>funding for a 2019 BRAC round</a:t>
            </a:r>
            <a:endParaRPr lang="en-US" sz="1000" dirty="0">
              <a:latin typeface="+mj-lt"/>
              <a:ea typeface="MS PGothic" panose="020B0600070205080204" pitchFamily="34" charset="-128"/>
            </a:endParaRPr>
          </a:p>
        </p:txBody>
      </p:sp>
      <p:cxnSp>
        <p:nvCxnSpPr>
          <p:cNvPr id="99" name="Elbow Connector 98"/>
          <p:cNvCxnSpPr>
            <a:stCxn id="79" idx="0"/>
            <a:endCxn id="87" idx="2"/>
          </p:cNvCxnSpPr>
          <p:nvPr/>
        </p:nvCxnSpPr>
        <p:spPr>
          <a:xfrm rot="5400000" flipH="1" flipV="1">
            <a:off x="6014642" y="3126141"/>
            <a:ext cx="370397" cy="624769"/>
          </a:xfrm>
          <a:prstGeom prst="bentConnector3">
            <a:avLst>
              <a:gd name="adj1" fmla="val 50000"/>
            </a:avLst>
          </a:prstGeom>
          <a:ln w="19050">
            <a:solidFill>
              <a:srgbClr val="B19E82"/>
            </a:solidFill>
            <a:tailEnd type="triangle"/>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823425" y="3623723"/>
            <a:ext cx="94593" cy="94593"/>
          </a:xfrm>
          <a:prstGeom prst="ellipse">
            <a:avLst/>
          </a:prstGeom>
          <a:solidFill>
            <a:srgbClr val="F0EAE3"/>
          </a:solidFill>
          <a:ln w="19050">
            <a:solidFill>
              <a:srgbClr val="B19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mj-lt"/>
            </a:endParaRPr>
          </a:p>
        </p:txBody>
      </p:sp>
      <p:sp>
        <p:nvSpPr>
          <p:cNvPr id="72" name="Oval 71"/>
          <p:cNvSpPr/>
          <p:nvPr/>
        </p:nvSpPr>
        <p:spPr>
          <a:xfrm>
            <a:off x="2082760" y="3623723"/>
            <a:ext cx="94593" cy="94593"/>
          </a:xfrm>
          <a:prstGeom prst="ellipse">
            <a:avLst/>
          </a:prstGeom>
          <a:solidFill>
            <a:srgbClr val="F0EAE3"/>
          </a:solidFill>
          <a:ln w="19050">
            <a:solidFill>
              <a:srgbClr val="B19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mj-lt"/>
            </a:endParaRPr>
          </a:p>
        </p:txBody>
      </p:sp>
      <p:sp>
        <p:nvSpPr>
          <p:cNvPr id="73" name="Oval 72"/>
          <p:cNvSpPr/>
          <p:nvPr/>
        </p:nvSpPr>
        <p:spPr>
          <a:xfrm>
            <a:off x="2353459" y="3623723"/>
            <a:ext cx="94593" cy="94593"/>
          </a:xfrm>
          <a:prstGeom prst="ellipse">
            <a:avLst/>
          </a:prstGeom>
          <a:solidFill>
            <a:srgbClr val="F0EAE3"/>
          </a:solidFill>
          <a:ln w="19050">
            <a:solidFill>
              <a:srgbClr val="B19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mj-lt"/>
            </a:endParaRPr>
          </a:p>
        </p:txBody>
      </p:sp>
      <p:sp>
        <p:nvSpPr>
          <p:cNvPr id="76" name="Oval 75"/>
          <p:cNvSpPr/>
          <p:nvPr/>
        </p:nvSpPr>
        <p:spPr>
          <a:xfrm>
            <a:off x="2941241" y="3623723"/>
            <a:ext cx="94593" cy="94593"/>
          </a:xfrm>
          <a:prstGeom prst="ellipse">
            <a:avLst/>
          </a:prstGeom>
          <a:solidFill>
            <a:srgbClr val="F0EAE3"/>
          </a:solidFill>
          <a:ln w="19050">
            <a:solidFill>
              <a:srgbClr val="B19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mj-lt"/>
            </a:endParaRPr>
          </a:p>
        </p:txBody>
      </p:sp>
      <p:sp>
        <p:nvSpPr>
          <p:cNvPr id="77" name="Oval 76"/>
          <p:cNvSpPr/>
          <p:nvPr/>
        </p:nvSpPr>
        <p:spPr>
          <a:xfrm>
            <a:off x="4538801" y="3623723"/>
            <a:ext cx="94593" cy="94593"/>
          </a:xfrm>
          <a:prstGeom prst="ellipse">
            <a:avLst/>
          </a:prstGeom>
          <a:solidFill>
            <a:srgbClr val="F0EAE3"/>
          </a:solidFill>
          <a:ln w="19050">
            <a:solidFill>
              <a:srgbClr val="B19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mj-lt"/>
            </a:endParaRPr>
          </a:p>
        </p:txBody>
      </p:sp>
      <p:sp>
        <p:nvSpPr>
          <p:cNvPr id="78" name="Oval 77"/>
          <p:cNvSpPr/>
          <p:nvPr/>
        </p:nvSpPr>
        <p:spPr>
          <a:xfrm>
            <a:off x="5157665" y="3623723"/>
            <a:ext cx="94593" cy="94593"/>
          </a:xfrm>
          <a:prstGeom prst="ellipse">
            <a:avLst/>
          </a:prstGeom>
          <a:solidFill>
            <a:srgbClr val="F0EAE3"/>
          </a:solidFill>
          <a:ln w="19050">
            <a:solidFill>
              <a:srgbClr val="B19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mj-lt"/>
            </a:endParaRPr>
          </a:p>
        </p:txBody>
      </p:sp>
      <p:sp>
        <p:nvSpPr>
          <p:cNvPr id="79" name="Oval 78"/>
          <p:cNvSpPr/>
          <p:nvPr/>
        </p:nvSpPr>
        <p:spPr>
          <a:xfrm>
            <a:off x="5840159" y="3623723"/>
            <a:ext cx="94593" cy="94593"/>
          </a:xfrm>
          <a:prstGeom prst="ellipse">
            <a:avLst/>
          </a:prstGeom>
          <a:solidFill>
            <a:srgbClr val="F0EAE3"/>
          </a:solidFill>
          <a:ln w="19050">
            <a:solidFill>
              <a:srgbClr val="B19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mj-lt"/>
            </a:endParaRPr>
          </a:p>
        </p:txBody>
      </p:sp>
      <p:sp>
        <p:nvSpPr>
          <p:cNvPr id="80" name="Oval 79"/>
          <p:cNvSpPr/>
          <p:nvPr/>
        </p:nvSpPr>
        <p:spPr>
          <a:xfrm>
            <a:off x="6938673" y="3623723"/>
            <a:ext cx="94593" cy="94593"/>
          </a:xfrm>
          <a:prstGeom prst="ellipse">
            <a:avLst/>
          </a:prstGeom>
          <a:solidFill>
            <a:srgbClr val="F0EAE3"/>
          </a:solidFill>
          <a:ln w="19050">
            <a:solidFill>
              <a:srgbClr val="B19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mj-lt"/>
            </a:endParaRPr>
          </a:p>
        </p:txBody>
      </p:sp>
      <p:sp>
        <p:nvSpPr>
          <p:cNvPr id="96" name="Oval 95"/>
          <p:cNvSpPr/>
          <p:nvPr/>
        </p:nvSpPr>
        <p:spPr>
          <a:xfrm>
            <a:off x="8019963" y="3623723"/>
            <a:ext cx="94593" cy="94593"/>
          </a:xfrm>
          <a:prstGeom prst="ellipse">
            <a:avLst/>
          </a:prstGeom>
          <a:solidFill>
            <a:srgbClr val="F0EAE3"/>
          </a:solidFill>
          <a:ln w="19050">
            <a:solidFill>
              <a:srgbClr val="B19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mj-lt"/>
            </a:endParaRPr>
          </a:p>
        </p:txBody>
      </p:sp>
      <p:cxnSp>
        <p:nvCxnSpPr>
          <p:cNvPr id="119" name="Elbow Connector 118"/>
          <p:cNvCxnSpPr>
            <a:stCxn id="96" idx="4"/>
            <a:endCxn id="98" idx="0"/>
          </p:cNvCxnSpPr>
          <p:nvPr/>
        </p:nvCxnSpPr>
        <p:spPr>
          <a:xfrm rot="5400000">
            <a:off x="7211229" y="4135723"/>
            <a:ext cx="1273438" cy="438624"/>
          </a:xfrm>
          <a:prstGeom prst="bentConnector3">
            <a:avLst>
              <a:gd name="adj1" fmla="val 77684"/>
            </a:avLst>
          </a:prstGeom>
          <a:ln w="19050">
            <a:solidFill>
              <a:srgbClr val="B19E82"/>
            </a:solidFill>
            <a:tailEnd type="triangle"/>
          </a:ln>
        </p:spPr>
        <p:style>
          <a:lnRef idx="1">
            <a:schemeClr val="accent1"/>
          </a:lnRef>
          <a:fillRef idx="0">
            <a:schemeClr val="accent1"/>
          </a:fillRef>
          <a:effectRef idx="0">
            <a:schemeClr val="accent1"/>
          </a:effectRef>
          <a:fontRef idx="minor">
            <a:schemeClr val="tx1"/>
          </a:fontRef>
        </p:style>
      </p:cxnSp>
      <p:sp>
        <p:nvSpPr>
          <p:cNvPr id="41"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March </a:t>
            </a:r>
            <a:r>
              <a:rPr lang="en-US" sz="700" dirty="0" smtClean="0">
                <a:latin typeface="Georgia"/>
                <a:cs typeface="Georgia"/>
              </a:rPr>
              <a:t>6, 2018  </a:t>
            </a:r>
            <a:r>
              <a:rPr lang="en-US" sz="800" dirty="0" smtClean="0">
                <a:solidFill>
                  <a:schemeClr val="tx1">
                    <a:lumMod val="65000"/>
                    <a:lumOff val="35000"/>
                  </a:schemeClr>
                </a:solidFill>
              </a:rPr>
              <a:t>| </a:t>
            </a:r>
            <a:r>
              <a:rPr lang="en-US" sz="800" dirty="0" smtClean="0"/>
              <a:t> </a:t>
            </a:r>
            <a:r>
              <a:rPr lang="en-US" sz="700" dirty="0" smtClean="0"/>
              <a:t>Kathryn Pentz</a:t>
            </a:r>
            <a:endParaRPr lang="en-US" sz="700" dirty="0">
              <a:latin typeface="Georgia"/>
              <a:cs typeface="Georgia"/>
            </a:endParaRPr>
          </a:p>
        </p:txBody>
      </p:sp>
    </p:spTree>
    <p:extLst>
      <p:ext uri="{BB962C8B-B14F-4D97-AF65-F5344CB8AC3E}">
        <p14:creationId xmlns:p14="http://schemas.microsoft.com/office/powerpoint/2010/main" val="3691862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12"/>
          <p:cNvSpPr txBox="1">
            <a:spLocks noChangeArrowheads="1"/>
          </p:cNvSpPr>
          <p:nvPr/>
        </p:nvSpPr>
        <p:spPr bwMode="auto">
          <a:xfrm>
            <a:off x="8306370" y="311516"/>
            <a:ext cx="420308"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BRAC</a:t>
            </a:r>
          </a:p>
        </p:txBody>
      </p:sp>
      <p:pic>
        <p:nvPicPr>
          <p:cNvPr id="10" name="Picture 9" descr="Logo-NJ-presentation_center.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85547" y="301888"/>
            <a:ext cx="2311852" cy="287010"/>
          </a:xfrm>
          <a:prstGeom prst="rect">
            <a:avLst/>
          </a:prstGeom>
        </p:spPr>
      </p:pic>
      <p:sp>
        <p:nvSpPr>
          <p:cNvPr id="13" name="Title 1"/>
          <p:cNvSpPr txBox="1">
            <a:spLocks/>
          </p:cNvSpPr>
          <p:nvPr/>
        </p:nvSpPr>
        <p:spPr bwMode="auto">
          <a:xfrm>
            <a:off x="404814" y="756919"/>
            <a:ext cx="8407400" cy="60908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a:latin typeface="Georgia" charset="0"/>
                <a:ea typeface="ＭＳ Ｐゴシック" charset="-128"/>
                <a:cs typeface="MS PGothic" charset="-128"/>
              </a:rPr>
              <a:t>Most communities affected by the first four BRAC rounds </a:t>
            </a:r>
            <a:r>
              <a:rPr lang="en-US" altLang="en-US" sz="2000" dirty="0" smtClean="0">
                <a:latin typeface="Georgia" charset="0"/>
                <a:ea typeface="ＭＳ Ｐゴシック" charset="-128"/>
                <a:cs typeface="MS PGothic" charset="-128"/>
              </a:rPr>
              <a:t>recovered or are recovering </a:t>
            </a:r>
            <a:r>
              <a:rPr lang="en-US" altLang="en-US" sz="2000" dirty="0">
                <a:latin typeface="Georgia" charset="0"/>
                <a:ea typeface="ＭＳ Ｐゴシック" charset="-128"/>
                <a:cs typeface="MS PGothic" charset="-128"/>
              </a:rPr>
              <a:t>from its economic impact </a:t>
            </a:r>
          </a:p>
        </p:txBody>
      </p:sp>
      <p:sp>
        <p:nvSpPr>
          <p:cNvPr id="15"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solidFill>
                  <a:schemeClr val="tx1">
                    <a:lumMod val="50000"/>
                    <a:lumOff val="50000"/>
                  </a:schemeClr>
                </a:solidFill>
                <a:latin typeface="Georgia"/>
                <a:cs typeface="Georgia"/>
              </a:rPr>
              <a:t>Sources: </a:t>
            </a:r>
            <a:r>
              <a:rPr lang="en-US" sz="700" dirty="0">
                <a:solidFill>
                  <a:schemeClr val="tx1">
                    <a:lumMod val="50000"/>
                    <a:lumOff val="50000"/>
                  </a:schemeClr>
                </a:solidFill>
                <a:latin typeface="Georgia"/>
                <a:cs typeface="Georgia"/>
              </a:rPr>
              <a:t>US Government Accountability Office, “Military base closures: updated status of prior base realignments and closures,” January 2005. </a:t>
            </a:r>
          </a:p>
        </p:txBody>
      </p:sp>
      <p:sp>
        <p:nvSpPr>
          <p:cNvPr id="5" name="Slide Number Placeholder 4"/>
          <p:cNvSpPr>
            <a:spLocks noGrp="1"/>
          </p:cNvSpPr>
          <p:nvPr>
            <p:ph type="sldNum" sz="quarter" idx="12"/>
          </p:nvPr>
        </p:nvSpPr>
        <p:spPr/>
        <p:txBody>
          <a:bodyPr/>
          <a:lstStyle/>
          <a:p>
            <a:fld id="{BEFBC90E-502A-A54D-9BAE-6F74229062B0}" type="slidenum">
              <a:rPr lang="en-US" smtClean="0"/>
              <a:pPr/>
              <a:t>5</a:t>
            </a:fld>
            <a:endParaRPr lang="en-US" dirty="0"/>
          </a:p>
        </p:txBody>
      </p:sp>
      <p:sp>
        <p:nvSpPr>
          <p:cNvPr id="47" name="Rectangle 14"/>
          <p:cNvSpPr>
            <a:spLocks noChangeArrowheads="1"/>
          </p:cNvSpPr>
          <p:nvPr/>
        </p:nvSpPr>
        <p:spPr bwMode="auto">
          <a:xfrm>
            <a:off x="422928" y="1810002"/>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t>Economic recovery progress report</a:t>
            </a:r>
          </a:p>
        </p:txBody>
      </p:sp>
      <p:graphicFrame>
        <p:nvGraphicFramePr>
          <p:cNvPr id="37" name="Chart 36"/>
          <p:cNvGraphicFramePr/>
          <p:nvPr>
            <p:extLst>
              <p:ext uri="{D42A27DB-BD31-4B8C-83A1-F6EECF244321}">
                <p14:modId xmlns:p14="http://schemas.microsoft.com/office/powerpoint/2010/main" val="1817537535"/>
              </p:ext>
            </p:extLst>
          </p:nvPr>
        </p:nvGraphicFramePr>
        <p:xfrm>
          <a:off x="422928" y="2848462"/>
          <a:ext cx="3124503" cy="32800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8" name="Chart 37"/>
          <p:cNvGraphicFramePr/>
          <p:nvPr>
            <p:extLst>
              <p:ext uri="{D42A27DB-BD31-4B8C-83A1-F6EECF244321}">
                <p14:modId xmlns:p14="http://schemas.microsoft.com/office/powerpoint/2010/main" val="3493652864"/>
              </p:ext>
            </p:extLst>
          </p:nvPr>
        </p:nvGraphicFramePr>
        <p:xfrm>
          <a:off x="4643230" y="2853521"/>
          <a:ext cx="3944178" cy="3275777"/>
        </p:xfrm>
        <a:graphic>
          <a:graphicData uri="http://schemas.openxmlformats.org/drawingml/2006/chart">
            <c:chart xmlns:c="http://schemas.openxmlformats.org/drawingml/2006/chart" xmlns:r="http://schemas.openxmlformats.org/officeDocument/2006/relationships" r:id="rId5"/>
          </a:graphicData>
        </a:graphic>
      </p:graphicFrame>
      <p:sp>
        <p:nvSpPr>
          <p:cNvPr id="39" name="Rectangle 14"/>
          <p:cNvSpPr>
            <a:spLocks noChangeArrowheads="1"/>
          </p:cNvSpPr>
          <p:nvPr/>
        </p:nvSpPr>
        <p:spPr bwMode="auto">
          <a:xfrm>
            <a:off x="422928" y="2274693"/>
            <a:ext cx="3954117" cy="400110"/>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000" b="1" dirty="0" smtClean="0">
                <a:latin typeface="Georgia" charset="0"/>
                <a:ea typeface="Georgia" charset="0"/>
                <a:cs typeface="Georgia" charset="0"/>
              </a:rPr>
              <a:t>Number of local jobs recovered in BRAC-affected communities  </a:t>
            </a:r>
            <a:endParaRPr lang="en-US" altLang="en-US" sz="1000" b="1" dirty="0">
              <a:latin typeface="Georgia" charset="0"/>
              <a:ea typeface="Georgia" charset="0"/>
              <a:cs typeface="Georgia" charset="0"/>
            </a:endParaRPr>
          </a:p>
        </p:txBody>
      </p:sp>
      <p:sp>
        <p:nvSpPr>
          <p:cNvPr id="40" name="Rectangle 14"/>
          <p:cNvSpPr>
            <a:spLocks noChangeArrowheads="1"/>
          </p:cNvSpPr>
          <p:nvPr/>
        </p:nvSpPr>
        <p:spPr bwMode="auto">
          <a:xfrm>
            <a:off x="419100" y="2642149"/>
            <a:ext cx="3282567" cy="230832"/>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90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AS OF OCTOBER 31, 2003</a:t>
            </a:r>
            <a:endParaRPr lang="en-US" altLang="en-US" sz="900"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41" name="Rectangle 14"/>
          <p:cNvSpPr>
            <a:spLocks noChangeArrowheads="1"/>
          </p:cNvSpPr>
          <p:nvPr/>
        </p:nvSpPr>
        <p:spPr bwMode="auto">
          <a:xfrm>
            <a:off x="4647058" y="2274693"/>
            <a:ext cx="4272170" cy="400110"/>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000" b="1" dirty="0" smtClean="0">
                <a:latin typeface="Georgia" charset="0"/>
                <a:ea typeface="Georgia" charset="0"/>
                <a:cs typeface="Georgia" charset="0"/>
              </a:rPr>
              <a:t>Number of BRAC-affected communities at or below the average national unemployment rate</a:t>
            </a:r>
            <a:endParaRPr lang="en-US" altLang="en-US" sz="1000" b="1" dirty="0">
              <a:latin typeface="Georgia" charset="0"/>
              <a:ea typeface="Georgia" charset="0"/>
              <a:cs typeface="Georgia" charset="0"/>
            </a:endParaRPr>
          </a:p>
        </p:txBody>
      </p:sp>
      <p:sp>
        <p:nvSpPr>
          <p:cNvPr id="42" name="Rectangle 14"/>
          <p:cNvSpPr>
            <a:spLocks noChangeArrowheads="1"/>
          </p:cNvSpPr>
          <p:nvPr/>
        </p:nvSpPr>
        <p:spPr bwMode="auto">
          <a:xfrm>
            <a:off x="4647058" y="2639198"/>
            <a:ext cx="4130884" cy="230832"/>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90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YEAR (NATIONAL RATE)</a:t>
            </a:r>
            <a:endParaRPr lang="en-US" altLang="en-US" sz="900"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45" name="Rectangle 44"/>
          <p:cNvSpPr/>
          <p:nvPr/>
        </p:nvSpPr>
        <p:spPr>
          <a:xfrm>
            <a:off x="3176283" y="4166297"/>
            <a:ext cx="1050767" cy="1063839"/>
          </a:xfrm>
          <a:prstGeom prst="rect">
            <a:avLst/>
          </a:prstGeom>
          <a:solidFill>
            <a:srgbClr val="F0EAE3"/>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lstStyle/>
          <a:p>
            <a:pPr>
              <a:defRPr/>
            </a:pPr>
            <a:r>
              <a:rPr lang="en-US" sz="1100" dirty="0" smtClean="0">
                <a:solidFill>
                  <a:schemeClr val="tx1"/>
                </a:solidFill>
                <a:latin typeface="+mj-lt"/>
              </a:rPr>
              <a:t>In 2003, 72% of jobs lost due to BRAC rounds had been replaced</a:t>
            </a:r>
          </a:p>
        </p:txBody>
      </p:sp>
      <p:sp>
        <p:nvSpPr>
          <p:cNvPr id="17"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March </a:t>
            </a:r>
            <a:r>
              <a:rPr lang="en-US" sz="700" dirty="0" smtClean="0">
                <a:latin typeface="Georgia"/>
                <a:cs typeface="Georgia"/>
              </a:rPr>
              <a:t>6, 2018  </a:t>
            </a:r>
            <a:r>
              <a:rPr lang="en-US" sz="800" dirty="0" smtClean="0">
                <a:solidFill>
                  <a:schemeClr val="tx1">
                    <a:lumMod val="65000"/>
                    <a:lumOff val="35000"/>
                  </a:schemeClr>
                </a:solidFill>
              </a:rPr>
              <a:t>| </a:t>
            </a:r>
            <a:r>
              <a:rPr lang="en-US" sz="800" dirty="0" smtClean="0"/>
              <a:t> </a:t>
            </a:r>
            <a:r>
              <a:rPr lang="en-US" sz="700" dirty="0" smtClean="0"/>
              <a:t>Kathryn Pentz</a:t>
            </a:r>
            <a:endParaRPr lang="en-US" sz="700" dirty="0">
              <a:latin typeface="Georgia"/>
              <a:cs typeface="Georgia"/>
            </a:endParaRPr>
          </a:p>
        </p:txBody>
      </p:sp>
    </p:spTree>
    <p:extLst>
      <p:ext uri="{BB962C8B-B14F-4D97-AF65-F5344CB8AC3E}">
        <p14:creationId xmlns:p14="http://schemas.microsoft.com/office/powerpoint/2010/main" val="3288266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Elbow Connector 33"/>
          <p:cNvCxnSpPr>
            <a:endCxn id="26" idx="0"/>
          </p:cNvCxnSpPr>
          <p:nvPr/>
        </p:nvCxnSpPr>
        <p:spPr>
          <a:xfrm flipV="1">
            <a:off x="6455884" y="2269301"/>
            <a:ext cx="1281237" cy="200710"/>
          </a:xfrm>
          <a:prstGeom prst="bentConnector4">
            <a:avLst>
              <a:gd name="adj1" fmla="val 14276"/>
              <a:gd name="adj2" fmla="val 213896"/>
            </a:avLst>
          </a:prstGeom>
          <a:ln w="19050">
            <a:solidFill>
              <a:srgbClr val="B19E82"/>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12"/>
          <p:cNvSpPr txBox="1">
            <a:spLocks noChangeArrowheads="1"/>
          </p:cNvSpPr>
          <p:nvPr/>
        </p:nvSpPr>
        <p:spPr bwMode="auto">
          <a:xfrm>
            <a:off x="8306370" y="311516"/>
            <a:ext cx="420308"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BRAC</a:t>
            </a:r>
          </a:p>
        </p:txBody>
      </p:sp>
      <p:pic>
        <p:nvPicPr>
          <p:cNvPr id="10" name="Picture 9" descr="Logo-NJ-presentation_center.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85547" y="301888"/>
            <a:ext cx="2311852" cy="287010"/>
          </a:xfrm>
          <a:prstGeom prst="rect">
            <a:avLst/>
          </a:prstGeom>
        </p:spPr>
      </p:pic>
      <p:sp>
        <p:nvSpPr>
          <p:cNvPr id="13" name="Title 1"/>
          <p:cNvSpPr txBox="1">
            <a:spLocks/>
          </p:cNvSpPr>
          <p:nvPr/>
        </p:nvSpPr>
        <p:spPr bwMode="auto">
          <a:xfrm>
            <a:off x="404814" y="756919"/>
            <a:ext cx="8407400" cy="60908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a:latin typeface="Georgia" charset="0"/>
                <a:ea typeface="ＭＳ Ｐゴシック" charset="-128"/>
                <a:cs typeface="MS PGothic" charset="-128"/>
              </a:rPr>
              <a:t>Reluctance in Congress to approve another BRAC round stems in part from negative perceptions of the 2005 BRAC process</a:t>
            </a:r>
          </a:p>
        </p:txBody>
      </p:sp>
      <p:sp>
        <p:nvSpPr>
          <p:cNvPr id="15" name="Text Placeholder 18"/>
          <p:cNvSpPr txBox="1">
            <a:spLocks/>
          </p:cNvSpPr>
          <p:nvPr/>
        </p:nvSpPr>
        <p:spPr bwMode="auto">
          <a:xfrm>
            <a:off x="404807" y="6099262"/>
            <a:ext cx="8247721" cy="312552"/>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solidFill>
                  <a:schemeClr val="tx1">
                    <a:lumMod val="50000"/>
                    <a:lumOff val="50000"/>
                  </a:schemeClr>
                </a:solidFill>
                <a:latin typeface="Georgia"/>
                <a:cs typeface="Georgia"/>
              </a:rPr>
              <a:t>Sources: </a:t>
            </a:r>
            <a:r>
              <a:rPr lang="en-US" sz="700" dirty="0">
                <a:solidFill>
                  <a:schemeClr val="tx1">
                    <a:lumMod val="50000"/>
                    <a:lumOff val="50000"/>
                  </a:schemeClr>
                </a:solidFill>
                <a:latin typeface="Georgia"/>
                <a:cs typeface="Georgia"/>
              </a:rPr>
              <a:t>Jim </a:t>
            </a:r>
            <a:r>
              <a:rPr lang="en-US" sz="700" dirty="0" err="1">
                <a:solidFill>
                  <a:schemeClr val="tx1">
                    <a:lumMod val="50000"/>
                    <a:lumOff val="50000"/>
                  </a:schemeClr>
                </a:solidFill>
                <a:latin typeface="Georgia"/>
                <a:cs typeface="Georgia"/>
              </a:rPr>
              <a:t>Garamone</a:t>
            </a:r>
            <a:r>
              <a:rPr lang="en-US" sz="700" dirty="0">
                <a:solidFill>
                  <a:schemeClr val="tx1">
                    <a:lumMod val="50000"/>
                    <a:lumOff val="50000"/>
                  </a:schemeClr>
                </a:solidFill>
                <a:latin typeface="Georgia"/>
                <a:cs typeface="Georgia"/>
              </a:rPr>
              <a:t>, “Pentagon official says DOD needs more BRAC,” DOD.gov, Nov. 22, 2013; Rebecca </a:t>
            </a:r>
            <a:r>
              <a:rPr lang="en-US" sz="700" dirty="0" err="1">
                <a:solidFill>
                  <a:schemeClr val="tx1">
                    <a:lumMod val="50000"/>
                    <a:lumOff val="50000"/>
                  </a:schemeClr>
                </a:solidFill>
                <a:latin typeface="Georgia"/>
                <a:cs typeface="Georgia"/>
              </a:rPr>
              <a:t>Kheel</a:t>
            </a:r>
            <a:r>
              <a:rPr lang="en-US" sz="700" dirty="0">
                <a:solidFill>
                  <a:schemeClr val="tx1">
                    <a:lumMod val="50000"/>
                    <a:lumOff val="50000"/>
                  </a:schemeClr>
                </a:solidFill>
                <a:latin typeface="Georgia"/>
                <a:cs typeface="Georgia"/>
              </a:rPr>
              <a:t>, “Pentagon says 22% of military bases will be excess by 2019,” The Hill, April 15, 2016; U.S. Government Accountability Office, “Military base realignments and closures, updated costs and savings estimates from BRAC 2005,” June 29, 2012. </a:t>
            </a:r>
          </a:p>
        </p:txBody>
      </p:sp>
      <p:sp>
        <p:nvSpPr>
          <p:cNvPr id="5" name="Slide Number Placeholder 4"/>
          <p:cNvSpPr>
            <a:spLocks noGrp="1"/>
          </p:cNvSpPr>
          <p:nvPr>
            <p:ph type="sldNum" sz="quarter" idx="12"/>
          </p:nvPr>
        </p:nvSpPr>
        <p:spPr/>
        <p:txBody>
          <a:bodyPr/>
          <a:lstStyle/>
          <a:p>
            <a:fld id="{BEFBC90E-502A-A54D-9BAE-6F74229062B0}" type="slidenum">
              <a:rPr lang="en-US" smtClean="0"/>
              <a:pPr/>
              <a:t>6</a:t>
            </a:fld>
            <a:endParaRPr lang="en-US" dirty="0"/>
          </a:p>
        </p:txBody>
      </p:sp>
      <p:sp>
        <p:nvSpPr>
          <p:cNvPr id="47" name="Rectangle 14"/>
          <p:cNvSpPr>
            <a:spLocks noChangeArrowheads="1"/>
          </p:cNvSpPr>
          <p:nvPr/>
        </p:nvSpPr>
        <p:spPr bwMode="auto">
          <a:xfrm>
            <a:off x="422928" y="1810002"/>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t>DOD 2005 BRAC cost estimates vs. results </a:t>
            </a:r>
          </a:p>
        </p:txBody>
      </p:sp>
      <p:sp>
        <p:nvSpPr>
          <p:cNvPr id="16" name="Rectangle 14"/>
          <p:cNvSpPr>
            <a:spLocks noChangeArrowheads="1"/>
          </p:cNvSpPr>
          <p:nvPr/>
        </p:nvSpPr>
        <p:spPr bwMode="auto">
          <a:xfrm>
            <a:off x="419100" y="2002757"/>
            <a:ext cx="3414770" cy="230832"/>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900" dirty="0" smtClean="0">
                <a:solidFill>
                  <a:srgbClr val="7F7F7F"/>
                </a:solidFill>
                <a:latin typeface="Verdana" panose="020B0604030504040204" pitchFamily="34" charset="0"/>
                <a:ea typeface="Verdana" panose="020B0604030504040204" pitchFamily="34" charset="0"/>
                <a:cs typeface="Verdana" panose="020B0604030504040204" pitchFamily="34" charset="0"/>
              </a:rPr>
              <a:t>IN BILLIONS OF FY2005 US DOLLARS</a:t>
            </a:r>
            <a:endParaRPr lang="en-US" altLang="en-US" sz="900" dirty="0">
              <a:solidFill>
                <a:srgbClr val="7F7F7F"/>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TextBox 13"/>
          <p:cNvSpPr txBox="1">
            <a:spLocks noChangeArrowheads="1"/>
          </p:cNvSpPr>
          <p:nvPr/>
        </p:nvSpPr>
        <p:spPr bwMode="auto">
          <a:xfrm>
            <a:off x="457200" y="2266950"/>
            <a:ext cx="456567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r>
              <a:rPr lang="en-US" altLang="en-US" sz="1800" b="1" dirty="0" smtClean="0">
                <a:solidFill>
                  <a:srgbClr val="BBB0CD"/>
                </a:solidFill>
                <a:latin typeface="Verdana" panose="020B0604030504040204" pitchFamily="34" charset="0"/>
                <a:ea typeface="Verdana" panose="020B0604030504040204" pitchFamily="34" charset="0"/>
                <a:cs typeface="Verdana" panose="020B0604030504040204" pitchFamily="34" charset="0"/>
              </a:rPr>
              <a:t>■</a:t>
            </a:r>
            <a:r>
              <a:rPr lang="en-US" altLang="en-US" sz="1800" b="1" dirty="0">
                <a:latin typeface="Verdana" panose="020B0604030504040204" pitchFamily="34" charset="0"/>
                <a:ea typeface="Verdana" panose="020B0604030504040204" pitchFamily="34" charset="0"/>
                <a:cs typeface="Verdana" panose="020B0604030504040204" pitchFamily="34" charset="0"/>
              </a:rPr>
              <a:t> </a:t>
            </a:r>
            <a:r>
              <a:rPr lang="en-US" altLang="en-US" sz="1050" dirty="0" smtClean="0">
                <a:latin typeface="Verdana" panose="020B0604030504040204" pitchFamily="34" charset="0"/>
                <a:ea typeface="Verdana" panose="020B0604030504040204" pitchFamily="34" charset="0"/>
                <a:cs typeface="Verdana" panose="020B0604030504040204" pitchFamily="34" charset="0"/>
              </a:rPr>
              <a:t>2005 BRAC Commission estimate     </a:t>
            </a:r>
            <a:r>
              <a:rPr lang="en-US" altLang="en-US" sz="1050" dirty="0" smtClean="0">
                <a:solidFill>
                  <a:srgbClr val="D1C5B4"/>
                </a:solidFill>
                <a:latin typeface="Verdana" panose="020B0604030504040204" pitchFamily="34" charset="0"/>
                <a:ea typeface="Verdana" panose="020B0604030504040204" pitchFamily="34" charset="0"/>
                <a:cs typeface="Verdana" panose="020B0604030504040204" pitchFamily="34" charset="0"/>
              </a:rPr>
              <a:t> </a:t>
            </a:r>
            <a:r>
              <a:rPr lang="en-US" altLang="en-US" sz="1800" b="1" dirty="0" smtClean="0">
                <a:solidFill>
                  <a:srgbClr val="D1C5B4"/>
                </a:solidFill>
                <a:latin typeface="Verdana" panose="020B0604030504040204" pitchFamily="34" charset="0"/>
                <a:ea typeface="Verdana" panose="020B0604030504040204" pitchFamily="34" charset="0"/>
                <a:cs typeface="Verdana" panose="020B0604030504040204" pitchFamily="34" charset="0"/>
              </a:rPr>
              <a:t>■</a:t>
            </a:r>
            <a:r>
              <a:rPr lang="en-US" altLang="en-US" sz="1050" b="1" dirty="0" smtClean="0">
                <a:solidFill>
                  <a:srgbClr val="D1C5B4"/>
                </a:solidFill>
                <a:latin typeface="Verdana" panose="020B0604030504040204" pitchFamily="34" charset="0"/>
                <a:ea typeface="Verdana" panose="020B0604030504040204" pitchFamily="34" charset="0"/>
                <a:cs typeface="Verdana" panose="020B0604030504040204" pitchFamily="34" charset="0"/>
              </a:rPr>
              <a:t> </a:t>
            </a:r>
            <a:r>
              <a:rPr lang="en-US" altLang="en-US" sz="1050" dirty="0" smtClean="0">
                <a:latin typeface="Verdana" panose="020B0604030504040204" pitchFamily="34" charset="0"/>
                <a:ea typeface="Verdana" panose="020B0604030504040204" pitchFamily="34" charset="0"/>
                <a:cs typeface="Verdana" panose="020B0604030504040204" pitchFamily="34" charset="0"/>
              </a:rPr>
              <a:t>FY 2011 DOD budget</a:t>
            </a:r>
            <a:endParaRPr lang="en-US" altLang="en-US" sz="1050" dirty="0">
              <a:latin typeface="Verdana" panose="020B0604030504040204" pitchFamily="34" charset="0"/>
              <a:ea typeface="Verdana" panose="020B0604030504040204" pitchFamily="34" charset="0"/>
              <a:cs typeface="Verdana" panose="020B0604030504040204" pitchFamily="34" charset="0"/>
            </a:endParaRPr>
          </a:p>
        </p:txBody>
      </p:sp>
      <p:sp>
        <p:nvSpPr>
          <p:cNvPr id="19" name="Rectangle 18"/>
          <p:cNvSpPr/>
          <p:nvPr/>
        </p:nvSpPr>
        <p:spPr>
          <a:xfrm>
            <a:off x="488142" y="4708919"/>
            <a:ext cx="4083858" cy="1371600"/>
          </a:xfrm>
          <a:prstGeom prst="rect">
            <a:avLst/>
          </a:prstGeom>
          <a:solidFill>
            <a:srgbClr val="F0EAE3"/>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lstStyle/>
          <a:p>
            <a:pPr>
              <a:spcAft>
                <a:spcPts val="400"/>
              </a:spcAft>
              <a:defRPr/>
            </a:pPr>
            <a:r>
              <a:rPr lang="en-US" sz="1050" b="1" dirty="0" smtClean="0">
                <a:solidFill>
                  <a:schemeClr val="tx1"/>
                </a:solidFill>
                <a:latin typeface="+mj-lt"/>
              </a:rPr>
              <a:t>Background</a:t>
            </a:r>
          </a:p>
          <a:p>
            <a:pPr marL="171450" indent="-171450">
              <a:spcAft>
                <a:spcPts val="400"/>
              </a:spcAft>
              <a:buFont typeface="Arial" charset="0"/>
              <a:buChar char="•"/>
              <a:defRPr/>
            </a:pPr>
            <a:r>
              <a:rPr lang="en-US" sz="1050" dirty="0" smtClean="0">
                <a:solidFill>
                  <a:schemeClr val="tx1"/>
                </a:solidFill>
                <a:latin typeface="+mj-lt"/>
              </a:rPr>
              <a:t>BRAC 2005 was the fifth round of base closures and realignments undertaken by the Pentagon since 1988, and it was the biggest, most complex BRAC round to date as it focused more on realignments than outright closures</a:t>
            </a:r>
          </a:p>
          <a:p>
            <a:pPr marL="171450" indent="-171450">
              <a:spcAft>
                <a:spcPts val="400"/>
              </a:spcAft>
              <a:buFont typeface="Arial" charset="0"/>
              <a:buChar char="•"/>
              <a:defRPr/>
            </a:pPr>
            <a:r>
              <a:rPr lang="en-US" sz="1050" dirty="0">
                <a:solidFill>
                  <a:schemeClr val="tx1"/>
                </a:solidFill>
                <a:latin typeface="+mj-lt"/>
              </a:rPr>
              <a:t>The process dramatically exceeded original cost estimates and is widely considered to have been </a:t>
            </a:r>
            <a:r>
              <a:rPr lang="en-US" sz="1050" dirty="0" smtClean="0">
                <a:solidFill>
                  <a:schemeClr val="tx1"/>
                </a:solidFill>
                <a:latin typeface="+mj-lt"/>
              </a:rPr>
              <a:t>mishandled</a:t>
            </a:r>
            <a:endParaRPr lang="en-US" sz="1050" dirty="0">
              <a:solidFill>
                <a:schemeClr val="tx1"/>
              </a:solidFill>
              <a:latin typeface="+mj-lt"/>
            </a:endParaRPr>
          </a:p>
        </p:txBody>
      </p:sp>
      <p:graphicFrame>
        <p:nvGraphicFramePr>
          <p:cNvPr id="20" name="Chart 19"/>
          <p:cNvGraphicFramePr/>
          <p:nvPr>
            <p:extLst>
              <p:ext uri="{D42A27DB-BD31-4B8C-83A1-F6EECF244321}">
                <p14:modId xmlns:p14="http://schemas.microsoft.com/office/powerpoint/2010/main" val="2493814511"/>
              </p:ext>
            </p:extLst>
          </p:nvPr>
        </p:nvGraphicFramePr>
        <p:xfrm>
          <a:off x="5028878" y="1884910"/>
          <a:ext cx="3767453" cy="280298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Chart 22"/>
          <p:cNvGraphicFramePr/>
          <p:nvPr>
            <p:extLst>
              <p:ext uri="{D42A27DB-BD31-4B8C-83A1-F6EECF244321}">
                <p14:modId xmlns:p14="http://schemas.microsoft.com/office/powerpoint/2010/main" val="1725241118"/>
              </p:ext>
            </p:extLst>
          </p:nvPr>
        </p:nvGraphicFramePr>
        <p:xfrm>
          <a:off x="485546" y="2470010"/>
          <a:ext cx="4543331" cy="1777275"/>
        </p:xfrm>
        <a:graphic>
          <a:graphicData uri="http://schemas.openxmlformats.org/drawingml/2006/chart">
            <c:chart xmlns:c="http://schemas.openxmlformats.org/drawingml/2006/chart" xmlns:r="http://schemas.openxmlformats.org/officeDocument/2006/relationships" r:id="rId5"/>
          </a:graphicData>
        </a:graphic>
      </p:graphicFrame>
      <p:sp>
        <p:nvSpPr>
          <p:cNvPr id="24" name="Rectangle 23"/>
          <p:cNvSpPr/>
          <p:nvPr/>
        </p:nvSpPr>
        <p:spPr>
          <a:xfrm>
            <a:off x="1796564" y="3912388"/>
            <a:ext cx="2001670" cy="669794"/>
          </a:xfrm>
          <a:prstGeom prst="rect">
            <a:avLst/>
          </a:prstGeom>
          <a:solidFill>
            <a:srgbClr val="F0EAE3"/>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lstStyle/>
          <a:p>
            <a:pPr>
              <a:defRPr/>
            </a:pPr>
            <a:r>
              <a:rPr lang="en-US" sz="1100" dirty="0" smtClean="0">
                <a:solidFill>
                  <a:schemeClr val="tx1"/>
                </a:solidFill>
                <a:latin typeface="+mj-lt"/>
              </a:rPr>
              <a:t>Present value of future savings – present value of upfront investment costs</a:t>
            </a:r>
          </a:p>
        </p:txBody>
      </p:sp>
      <p:sp>
        <p:nvSpPr>
          <p:cNvPr id="26" name="Rectangle 25"/>
          <p:cNvSpPr/>
          <p:nvPr/>
        </p:nvSpPr>
        <p:spPr>
          <a:xfrm>
            <a:off x="6821714" y="2269301"/>
            <a:ext cx="1830814" cy="835904"/>
          </a:xfrm>
          <a:prstGeom prst="rect">
            <a:avLst/>
          </a:prstGeom>
          <a:solidFill>
            <a:srgbClr val="F0EAE3"/>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lstStyle/>
          <a:p>
            <a:pPr>
              <a:defRPr/>
            </a:pPr>
            <a:r>
              <a:rPr lang="en-US" sz="1100" dirty="0" smtClean="0">
                <a:solidFill>
                  <a:schemeClr val="tx1"/>
                </a:solidFill>
                <a:latin typeface="+mj-lt"/>
              </a:rPr>
              <a:t>The $14.1 billion increase in implementation costs is due in large part to high construction costs </a:t>
            </a:r>
          </a:p>
        </p:txBody>
      </p:sp>
      <p:sp>
        <p:nvSpPr>
          <p:cNvPr id="30" name="Rectangle 29"/>
          <p:cNvSpPr/>
          <p:nvPr/>
        </p:nvSpPr>
        <p:spPr>
          <a:xfrm>
            <a:off x="4572000" y="4708919"/>
            <a:ext cx="4080528" cy="1371600"/>
          </a:xfrm>
          <a:prstGeom prst="rect">
            <a:avLst/>
          </a:prstGeom>
          <a:solidFill>
            <a:srgbClr val="F0EAE3"/>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lstStyle/>
          <a:p>
            <a:pPr marL="171450" indent="-171450">
              <a:spcAft>
                <a:spcPts val="400"/>
              </a:spcAft>
              <a:buFont typeface="Arial" charset="0"/>
              <a:buChar char="•"/>
              <a:defRPr/>
            </a:pPr>
            <a:endParaRPr lang="en-US" sz="1050" dirty="0" smtClean="0">
              <a:solidFill>
                <a:schemeClr val="tx1"/>
              </a:solidFill>
              <a:latin typeface="+mj-lt"/>
            </a:endParaRPr>
          </a:p>
          <a:p>
            <a:pPr marL="171450" indent="-171450">
              <a:spcAft>
                <a:spcPts val="400"/>
              </a:spcAft>
              <a:buFont typeface="Arial" charset="0"/>
              <a:buChar char="•"/>
              <a:defRPr/>
            </a:pPr>
            <a:r>
              <a:rPr lang="en-US" sz="1050" dirty="0">
                <a:solidFill>
                  <a:schemeClr val="tx1"/>
                </a:solidFill>
                <a:latin typeface="+mj-lt"/>
              </a:rPr>
              <a:t>Construction cost $24.5 billion according to the DoD FY2011 budget, while construction for all four previous BRAC rounds cost $7 billion</a:t>
            </a:r>
          </a:p>
          <a:p>
            <a:pPr marL="171450" indent="-171450">
              <a:spcAft>
                <a:spcPts val="400"/>
              </a:spcAft>
              <a:buFont typeface="Arial" charset="0"/>
              <a:buChar char="•"/>
              <a:defRPr/>
            </a:pPr>
            <a:r>
              <a:rPr lang="en-US" sz="1050" dirty="0" smtClean="0">
                <a:solidFill>
                  <a:schemeClr val="tx1"/>
                </a:solidFill>
                <a:latin typeface="+mj-lt"/>
              </a:rPr>
              <a:t>During the BRAC 2005 round, DOD implemented hundreds of BRAC actions that affected more than 800 defense locations in the United States</a:t>
            </a:r>
          </a:p>
        </p:txBody>
      </p:sp>
      <p:cxnSp>
        <p:nvCxnSpPr>
          <p:cNvPr id="31" name="Elbow Connector 30"/>
          <p:cNvCxnSpPr>
            <a:stCxn id="23" idx="1"/>
            <a:endCxn id="24" idx="1"/>
          </p:cNvCxnSpPr>
          <p:nvPr/>
        </p:nvCxnSpPr>
        <p:spPr>
          <a:xfrm rot="10800000" flipH="1" flipV="1">
            <a:off x="485546" y="3358647"/>
            <a:ext cx="1311018" cy="888638"/>
          </a:xfrm>
          <a:prstGeom prst="bentConnector3">
            <a:avLst>
              <a:gd name="adj1" fmla="val -7353"/>
            </a:avLst>
          </a:prstGeom>
          <a:ln w="19050">
            <a:solidFill>
              <a:srgbClr val="B19E82"/>
            </a:solidFill>
            <a:tailEnd type="triangle"/>
          </a:ln>
        </p:spPr>
        <p:style>
          <a:lnRef idx="1">
            <a:schemeClr val="accent1"/>
          </a:lnRef>
          <a:fillRef idx="0">
            <a:schemeClr val="accent1"/>
          </a:fillRef>
          <a:effectRef idx="0">
            <a:schemeClr val="accent1"/>
          </a:effectRef>
          <a:fontRef idx="minor">
            <a:schemeClr val="tx1"/>
          </a:fontRef>
        </p:style>
      </p:cxnSp>
      <p:sp>
        <p:nvSpPr>
          <p:cNvPr id="25"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March </a:t>
            </a:r>
            <a:r>
              <a:rPr lang="en-US" sz="700" dirty="0" smtClean="0">
                <a:latin typeface="Georgia"/>
                <a:cs typeface="Georgia"/>
              </a:rPr>
              <a:t>6, 2018  </a:t>
            </a:r>
            <a:r>
              <a:rPr lang="en-US" sz="800" dirty="0" smtClean="0">
                <a:solidFill>
                  <a:schemeClr val="tx1">
                    <a:lumMod val="65000"/>
                    <a:lumOff val="35000"/>
                  </a:schemeClr>
                </a:solidFill>
              </a:rPr>
              <a:t>| </a:t>
            </a:r>
            <a:r>
              <a:rPr lang="en-US" sz="800" dirty="0" smtClean="0"/>
              <a:t> </a:t>
            </a:r>
            <a:r>
              <a:rPr lang="en-US" sz="700" dirty="0" smtClean="0"/>
              <a:t>Kathryn Pentz</a:t>
            </a:r>
            <a:endParaRPr lang="en-US" sz="700" dirty="0">
              <a:latin typeface="Georgia"/>
              <a:cs typeface="Georgia"/>
            </a:endParaRPr>
          </a:p>
        </p:txBody>
      </p:sp>
    </p:spTree>
    <p:extLst>
      <p:ext uri="{BB962C8B-B14F-4D97-AF65-F5344CB8AC3E}">
        <p14:creationId xmlns:p14="http://schemas.microsoft.com/office/powerpoint/2010/main" val="486138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6064" y="1687210"/>
            <a:ext cx="3386464" cy="3207556"/>
          </a:xfrm>
          <a:prstGeom prst="rect">
            <a:avLst/>
          </a:prstGeom>
          <a:solidFill>
            <a:srgbClr val="EFEB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12"/>
          <p:cNvSpPr txBox="1">
            <a:spLocks noChangeArrowheads="1"/>
          </p:cNvSpPr>
          <p:nvPr/>
        </p:nvSpPr>
        <p:spPr bwMode="auto">
          <a:xfrm>
            <a:off x="8306370" y="311516"/>
            <a:ext cx="420308"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BRAC</a:t>
            </a:r>
          </a:p>
        </p:txBody>
      </p:sp>
      <p:pic>
        <p:nvPicPr>
          <p:cNvPr id="10" name="Picture 9" descr="Logo-NJ-presentation_center.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85547" y="301888"/>
            <a:ext cx="2311852" cy="287010"/>
          </a:xfrm>
          <a:prstGeom prst="rect">
            <a:avLst/>
          </a:prstGeom>
        </p:spPr>
      </p:pic>
      <p:sp>
        <p:nvSpPr>
          <p:cNvPr id="13" name="Title 1"/>
          <p:cNvSpPr txBox="1">
            <a:spLocks/>
          </p:cNvSpPr>
          <p:nvPr/>
        </p:nvSpPr>
        <p:spPr bwMode="auto">
          <a:xfrm>
            <a:off x="404814" y="756919"/>
            <a:ext cx="8407400" cy="60908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a:latin typeface="Georgia" charset="0"/>
                <a:ea typeface="ＭＳ Ｐゴシック" charset="-128"/>
                <a:cs typeface="MS PGothic" charset="-128"/>
              </a:rPr>
              <a:t>The combined savings from the past five BRACs has saved the Pentagon around $120 billion</a:t>
            </a:r>
          </a:p>
        </p:txBody>
      </p:sp>
      <p:sp>
        <p:nvSpPr>
          <p:cNvPr id="15" name="Text Placeholder 18"/>
          <p:cNvSpPr txBox="1">
            <a:spLocks/>
          </p:cNvSpPr>
          <p:nvPr/>
        </p:nvSpPr>
        <p:spPr bwMode="auto">
          <a:xfrm>
            <a:off x="404807" y="6076663"/>
            <a:ext cx="8247721" cy="33515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solidFill>
                  <a:schemeClr val="tx1">
                    <a:lumMod val="50000"/>
                    <a:lumOff val="50000"/>
                  </a:schemeClr>
                </a:solidFill>
                <a:latin typeface="Georgia"/>
                <a:cs typeface="Georgia"/>
              </a:rPr>
              <a:t>Sources: “DOD </a:t>
            </a:r>
            <a:r>
              <a:rPr lang="en-US" sz="700" dirty="0">
                <a:solidFill>
                  <a:schemeClr val="tx1">
                    <a:lumMod val="50000"/>
                    <a:lumOff val="50000"/>
                  </a:schemeClr>
                </a:solidFill>
                <a:latin typeface="Georgia"/>
                <a:cs typeface="Georgia"/>
              </a:rPr>
              <a:t>base realignment and closure: executive summary, fiscal year 2017 budget estimates,” Department of Defense, February 2016; “Comparing BRAC Rounds,” Department of Defense, October, 2005. </a:t>
            </a:r>
          </a:p>
        </p:txBody>
      </p:sp>
      <p:sp>
        <p:nvSpPr>
          <p:cNvPr id="5" name="Slide Number Placeholder 4"/>
          <p:cNvSpPr>
            <a:spLocks noGrp="1"/>
          </p:cNvSpPr>
          <p:nvPr>
            <p:ph type="sldNum" sz="quarter" idx="12"/>
          </p:nvPr>
        </p:nvSpPr>
        <p:spPr/>
        <p:txBody>
          <a:bodyPr/>
          <a:lstStyle/>
          <a:p>
            <a:fld id="{BEFBC90E-502A-A54D-9BAE-6F74229062B0}" type="slidenum">
              <a:rPr lang="en-US" smtClean="0"/>
              <a:pPr/>
              <a:t>7</a:t>
            </a:fld>
            <a:endParaRPr lang="en-US" dirty="0"/>
          </a:p>
        </p:txBody>
      </p:sp>
      <p:sp>
        <p:nvSpPr>
          <p:cNvPr id="47" name="Rectangle 14"/>
          <p:cNvSpPr>
            <a:spLocks noChangeArrowheads="1"/>
          </p:cNvSpPr>
          <p:nvPr/>
        </p:nvSpPr>
        <p:spPr bwMode="auto">
          <a:xfrm>
            <a:off x="422928" y="1810002"/>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t>Costs and savings from BRAC</a:t>
            </a:r>
          </a:p>
        </p:txBody>
      </p:sp>
      <p:graphicFrame>
        <p:nvGraphicFramePr>
          <p:cNvPr id="37" name="Chart 36"/>
          <p:cNvGraphicFramePr/>
          <p:nvPr>
            <p:extLst>
              <p:ext uri="{D42A27DB-BD31-4B8C-83A1-F6EECF244321}">
                <p14:modId xmlns:p14="http://schemas.microsoft.com/office/powerpoint/2010/main" val="2191531627"/>
              </p:ext>
            </p:extLst>
          </p:nvPr>
        </p:nvGraphicFramePr>
        <p:xfrm>
          <a:off x="404808" y="2723759"/>
          <a:ext cx="4740069" cy="32944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8" name="Chart 37"/>
          <p:cNvGraphicFramePr>
            <a:graphicFrameLocks/>
          </p:cNvGraphicFramePr>
          <p:nvPr>
            <p:extLst>
              <p:ext uri="{D42A27DB-BD31-4B8C-83A1-F6EECF244321}">
                <p14:modId xmlns:p14="http://schemas.microsoft.com/office/powerpoint/2010/main" val="617751342"/>
              </p:ext>
            </p:extLst>
          </p:nvPr>
        </p:nvGraphicFramePr>
        <p:xfrm>
          <a:off x="5266064" y="1687209"/>
          <a:ext cx="3343275" cy="3149076"/>
        </p:xfrm>
        <a:graphic>
          <a:graphicData uri="http://schemas.openxmlformats.org/drawingml/2006/chart">
            <c:chart xmlns:c="http://schemas.openxmlformats.org/drawingml/2006/chart" xmlns:r="http://schemas.openxmlformats.org/officeDocument/2006/relationships" r:id="rId5"/>
          </a:graphicData>
        </a:graphic>
      </p:graphicFrame>
      <p:sp>
        <p:nvSpPr>
          <p:cNvPr id="39" name="Rectangle 14"/>
          <p:cNvSpPr>
            <a:spLocks noChangeArrowheads="1"/>
          </p:cNvSpPr>
          <p:nvPr/>
        </p:nvSpPr>
        <p:spPr bwMode="auto">
          <a:xfrm>
            <a:off x="419100" y="2002757"/>
            <a:ext cx="3414770" cy="230832"/>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900" dirty="0" smtClean="0">
                <a:solidFill>
                  <a:srgbClr val="7F7F7F"/>
                </a:solidFill>
                <a:latin typeface="Verdana" panose="020B0604030504040204" pitchFamily="34" charset="0"/>
                <a:ea typeface="Verdana" panose="020B0604030504040204" pitchFamily="34" charset="0"/>
                <a:cs typeface="Verdana" panose="020B0604030504040204" pitchFamily="34" charset="0"/>
              </a:rPr>
              <a:t>IN BILLIONS OF US DOLLARS</a:t>
            </a:r>
            <a:endParaRPr lang="en-US" altLang="en-US" sz="900" dirty="0">
              <a:solidFill>
                <a:srgbClr val="7F7F7F"/>
              </a:solidFill>
              <a:latin typeface="Verdana" panose="020B0604030504040204" pitchFamily="34" charset="0"/>
              <a:ea typeface="Verdana" panose="020B0604030504040204" pitchFamily="34" charset="0"/>
              <a:cs typeface="Verdana" panose="020B0604030504040204" pitchFamily="34" charset="0"/>
            </a:endParaRPr>
          </a:p>
        </p:txBody>
      </p:sp>
      <p:sp>
        <p:nvSpPr>
          <p:cNvPr id="41" name="TextBox 13"/>
          <p:cNvSpPr txBox="1">
            <a:spLocks noChangeArrowheads="1"/>
          </p:cNvSpPr>
          <p:nvPr/>
        </p:nvSpPr>
        <p:spPr bwMode="auto">
          <a:xfrm>
            <a:off x="423733" y="2187279"/>
            <a:ext cx="4522840"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r>
              <a:rPr lang="en-US" altLang="en-US" sz="1000" b="1" dirty="0">
                <a:solidFill>
                  <a:srgbClr val="D1C5B4"/>
                </a:solidFill>
                <a:latin typeface="Verdana"/>
                <a:cs typeface="Verdana"/>
              </a:rPr>
              <a:t>■</a:t>
            </a:r>
            <a:r>
              <a:rPr lang="en-US" altLang="en-US" sz="1000" b="1" dirty="0">
                <a:latin typeface="Verdana"/>
                <a:cs typeface="Verdana"/>
              </a:rPr>
              <a:t> </a:t>
            </a:r>
            <a:r>
              <a:rPr lang="en-US" altLang="en-US" sz="1000" dirty="0">
                <a:latin typeface="Verdana"/>
                <a:cs typeface="Verdana"/>
              </a:rPr>
              <a:t>Net savings at the end of 6 year BRAC period</a:t>
            </a:r>
          </a:p>
          <a:p>
            <a:pPr>
              <a:lnSpc>
                <a:spcPct val="100000"/>
              </a:lnSpc>
              <a:spcBef>
                <a:spcPct val="0"/>
              </a:spcBef>
              <a:buFontTx/>
              <a:buNone/>
            </a:pPr>
            <a:r>
              <a:rPr lang="en-US" altLang="en-US" sz="1000" b="1" dirty="0" smtClean="0">
                <a:solidFill>
                  <a:srgbClr val="BBB0CD"/>
                </a:solidFill>
                <a:latin typeface="Verdana"/>
                <a:cs typeface="Verdana"/>
              </a:rPr>
              <a:t>■</a:t>
            </a:r>
            <a:r>
              <a:rPr lang="en-US" altLang="en-US" sz="1000" b="1" dirty="0" smtClean="0">
                <a:latin typeface="Verdana"/>
                <a:cs typeface="Verdana"/>
              </a:rPr>
              <a:t> </a:t>
            </a:r>
            <a:r>
              <a:rPr lang="en-US" altLang="en-US" sz="1000" dirty="0">
                <a:latin typeface="Verdana"/>
                <a:cs typeface="Verdana"/>
              </a:rPr>
              <a:t>Annual recurring net savings beginning in first year after 6 year BRAC </a:t>
            </a:r>
            <a:r>
              <a:rPr lang="en-US" altLang="en-US" sz="1000" dirty="0" smtClean="0">
                <a:latin typeface="Verdana"/>
                <a:cs typeface="Verdana"/>
              </a:rPr>
              <a:t>period</a:t>
            </a:r>
            <a:endParaRPr lang="en-US" altLang="en-US" sz="1000" dirty="0">
              <a:latin typeface="Verdana"/>
              <a:cs typeface="Verdana"/>
            </a:endParaRPr>
          </a:p>
        </p:txBody>
      </p:sp>
      <p:sp>
        <p:nvSpPr>
          <p:cNvPr id="16"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March </a:t>
            </a:r>
            <a:r>
              <a:rPr lang="en-US" sz="700" dirty="0" smtClean="0">
                <a:latin typeface="Georgia"/>
                <a:cs typeface="Georgia"/>
              </a:rPr>
              <a:t>6, 2018  </a:t>
            </a:r>
            <a:r>
              <a:rPr lang="en-US" sz="800" dirty="0" smtClean="0">
                <a:solidFill>
                  <a:schemeClr val="tx1">
                    <a:lumMod val="65000"/>
                    <a:lumOff val="35000"/>
                  </a:schemeClr>
                </a:solidFill>
              </a:rPr>
              <a:t>| </a:t>
            </a:r>
            <a:r>
              <a:rPr lang="en-US" sz="800" dirty="0" smtClean="0"/>
              <a:t> </a:t>
            </a:r>
            <a:r>
              <a:rPr lang="en-US" sz="700" dirty="0" smtClean="0"/>
              <a:t>Kathryn Pentz</a:t>
            </a:r>
            <a:endParaRPr lang="en-US" sz="700" dirty="0">
              <a:latin typeface="Georgia"/>
              <a:cs typeface="Georgia"/>
            </a:endParaRPr>
          </a:p>
        </p:txBody>
      </p:sp>
    </p:spTree>
    <p:extLst>
      <p:ext uri="{BB962C8B-B14F-4D97-AF65-F5344CB8AC3E}">
        <p14:creationId xmlns:p14="http://schemas.microsoft.com/office/powerpoint/2010/main" val="2637058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6064" y="1687209"/>
            <a:ext cx="3386464" cy="2983943"/>
          </a:xfrm>
          <a:prstGeom prst="rect">
            <a:avLst/>
          </a:prstGeom>
          <a:solidFill>
            <a:srgbClr val="EFEB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12"/>
          <p:cNvSpPr txBox="1">
            <a:spLocks noChangeArrowheads="1"/>
          </p:cNvSpPr>
          <p:nvPr/>
        </p:nvSpPr>
        <p:spPr bwMode="auto">
          <a:xfrm>
            <a:off x="8306370" y="311516"/>
            <a:ext cx="420308"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BRAC</a:t>
            </a:r>
          </a:p>
        </p:txBody>
      </p:sp>
      <p:pic>
        <p:nvPicPr>
          <p:cNvPr id="10" name="Picture 9" descr="Logo-NJ-presentation_center.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85547" y="301888"/>
            <a:ext cx="2311852" cy="287010"/>
          </a:xfrm>
          <a:prstGeom prst="rect">
            <a:avLst/>
          </a:prstGeom>
        </p:spPr>
      </p:pic>
      <p:sp>
        <p:nvSpPr>
          <p:cNvPr id="13" name="Title 1"/>
          <p:cNvSpPr txBox="1">
            <a:spLocks/>
          </p:cNvSpPr>
          <p:nvPr/>
        </p:nvSpPr>
        <p:spPr bwMode="auto">
          <a:xfrm>
            <a:off x="404814" y="756919"/>
            <a:ext cx="8407400" cy="60908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a:latin typeface="Georgia" charset="0"/>
                <a:ea typeface="ＭＳ Ｐゴシック" charset="-128"/>
                <a:cs typeface="MS PGothic" charset="-128"/>
              </a:rPr>
              <a:t>The DOD estimates that by 2019, 22% of bases will be excess </a:t>
            </a:r>
          </a:p>
        </p:txBody>
      </p:sp>
      <p:sp>
        <p:nvSpPr>
          <p:cNvPr id="15" name="Text Placeholder 18"/>
          <p:cNvSpPr txBox="1">
            <a:spLocks/>
          </p:cNvSpPr>
          <p:nvPr/>
        </p:nvSpPr>
        <p:spPr bwMode="auto">
          <a:xfrm>
            <a:off x="404807" y="6076663"/>
            <a:ext cx="8247721" cy="33515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solidFill>
                  <a:schemeClr val="tx1">
                    <a:lumMod val="50000"/>
                    <a:lumOff val="50000"/>
                  </a:schemeClr>
                </a:solidFill>
                <a:latin typeface="Georgia"/>
                <a:cs typeface="Georgia"/>
              </a:rPr>
              <a:t>Sources: </a:t>
            </a:r>
            <a:r>
              <a:rPr lang="en-US" sz="700" dirty="0">
                <a:solidFill>
                  <a:schemeClr val="tx1">
                    <a:lumMod val="50000"/>
                    <a:lumOff val="50000"/>
                  </a:schemeClr>
                </a:solidFill>
                <a:latin typeface="Georgia"/>
                <a:cs typeface="Georgia"/>
              </a:rPr>
              <a:t>Jim </a:t>
            </a:r>
            <a:r>
              <a:rPr lang="en-US" sz="700" dirty="0" err="1">
                <a:solidFill>
                  <a:schemeClr val="tx1">
                    <a:lumMod val="50000"/>
                    <a:lumOff val="50000"/>
                  </a:schemeClr>
                </a:solidFill>
                <a:latin typeface="Georgia"/>
                <a:cs typeface="Georgia"/>
              </a:rPr>
              <a:t>Garamone</a:t>
            </a:r>
            <a:r>
              <a:rPr lang="en-US" sz="700" dirty="0">
                <a:solidFill>
                  <a:schemeClr val="tx1">
                    <a:lumMod val="50000"/>
                    <a:lumOff val="50000"/>
                  </a:schemeClr>
                </a:solidFill>
                <a:latin typeface="Georgia"/>
                <a:cs typeface="Georgia"/>
              </a:rPr>
              <a:t>, “Pentagon official says DOD needs more BRAC,” DOD.gov, Nov. 22, 2013; Rebecca </a:t>
            </a:r>
            <a:r>
              <a:rPr lang="en-US" sz="700" dirty="0" err="1">
                <a:solidFill>
                  <a:schemeClr val="tx1">
                    <a:lumMod val="50000"/>
                    <a:lumOff val="50000"/>
                  </a:schemeClr>
                </a:solidFill>
                <a:latin typeface="Georgia"/>
                <a:cs typeface="Georgia"/>
              </a:rPr>
              <a:t>Kheel</a:t>
            </a:r>
            <a:r>
              <a:rPr lang="en-US" sz="700" dirty="0">
                <a:solidFill>
                  <a:schemeClr val="tx1">
                    <a:lumMod val="50000"/>
                    <a:lumOff val="50000"/>
                  </a:schemeClr>
                </a:solidFill>
                <a:latin typeface="Georgia"/>
                <a:cs typeface="Georgia"/>
              </a:rPr>
              <a:t>, “Pentagon says 22% of military bases will be excess by 2019,” The Hill, April 15, 2016; U.S. Government Accountability Office, “Military base realignments and closures, updated costs and savings estimates from BRAC 2005,” June 29, 2012. </a:t>
            </a:r>
          </a:p>
        </p:txBody>
      </p:sp>
      <p:sp>
        <p:nvSpPr>
          <p:cNvPr id="5" name="Slide Number Placeholder 4"/>
          <p:cNvSpPr>
            <a:spLocks noGrp="1"/>
          </p:cNvSpPr>
          <p:nvPr>
            <p:ph type="sldNum" sz="quarter" idx="12"/>
          </p:nvPr>
        </p:nvSpPr>
        <p:spPr/>
        <p:txBody>
          <a:bodyPr/>
          <a:lstStyle/>
          <a:p>
            <a:fld id="{BEFBC90E-502A-A54D-9BAE-6F74229062B0}" type="slidenum">
              <a:rPr lang="en-US" smtClean="0"/>
              <a:pPr/>
              <a:t>8</a:t>
            </a:fld>
            <a:endParaRPr lang="en-US" dirty="0"/>
          </a:p>
        </p:txBody>
      </p:sp>
      <p:sp>
        <p:nvSpPr>
          <p:cNvPr id="47" name="Rectangle 14"/>
          <p:cNvSpPr>
            <a:spLocks noChangeArrowheads="1"/>
          </p:cNvSpPr>
          <p:nvPr/>
        </p:nvSpPr>
        <p:spPr bwMode="auto">
          <a:xfrm>
            <a:off x="422928" y="1810002"/>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t>Excess infrastructure broken down by service for 2019 </a:t>
            </a:r>
          </a:p>
        </p:txBody>
      </p:sp>
      <p:graphicFrame>
        <p:nvGraphicFramePr>
          <p:cNvPr id="14" name="Chart 13"/>
          <p:cNvGraphicFramePr/>
          <p:nvPr>
            <p:extLst>
              <p:ext uri="{D42A27DB-BD31-4B8C-83A1-F6EECF244321}">
                <p14:modId xmlns:p14="http://schemas.microsoft.com/office/powerpoint/2010/main" val="1138610124"/>
              </p:ext>
            </p:extLst>
          </p:nvPr>
        </p:nvGraphicFramePr>
        <p:xfrm>
          <a:off x="485546" y="2209795"/>
          <a:ext cx="4461027" cy="392589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p:nvPr>
            <p:extLst>
              <p:ext uri="{D42A27DB-BD31-4B8C-83A1-F6EECF244321}">
                <p14:modId xmlns:p14="http://schemas.microsoft.com/office/powerpoint/2010/main" val="2189209301"/>
              </p:ext>
            </p:extLst>
          </p:nvPr>
        </p:nvGraphicFramePr>
        <p:xfrm>
          <a:off x="5266065" y="1687209"/>
          <a:ext cx="3386464" cy="2858008"/>
        </p:xfrm>
        <a:graphic>
          <a:graphicData uri="http://schemas.openxmlformats.org/drawingml/2006/chart">
            <c:chart xmlns:c="http://schemas.openxmlformats.org/drawingml/2006/chart" xmlns:r="http://schemas.openxmlformats.org/officeDocument/2006/relationships" r:id="rId5"/>
          </a:graphicData>
        </a:graphic>
      </p:graphicFrame>
      <p:sp>
        <p:nvSpPr>
          <p:cNvPr id="17"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March </a:t>
            </a:r>
            <a:r>
              <a:rPr lang="en-US" sz="700" dirty="0" smtClean="0">
                <a:latin typeface="Georgia"/>
                <a:cs typeface="Georgia"/>
              </a:rPr>
              <a:t>6, 2018  </a:t>
            </a:r>
            <a:r>
              <a:rPr lang="en-US" sz="800" dirty="0" smtClean="0">
                <a:solidFill>
                  <a:schemeClr val="tx1">
                    <a:lumMod val="65000"/>
                    <a:lumOff val="35000"/>
                  </a:schemeClr>
                </a:solidFill>
              </a:rPr>
              <a:t>| </a:t>
            </a:r>
            <a:r>
              <a:rPr lang="en-US" sz="800" dirty="0" smtClean="0"/>
              <a:t> </a:t>
            </a:r>
            <a:r>
              <a:rPr lang="en-US" sz="700" dirty="0" smtClean="0"/>
              <a:t>Kathryn Pentz</a:t>
            </a:r>
            <a:endParaRPr lang="en-US" sz="700" dirty="0">
              <a:latin typeface="Georgia"/>
              <a:cs typeface="Georgia"/>
            </a:endParaRPr>
          </a:p>
        </p:txBody>
      </p:sp>
    </p:spTree>
    <p:extLst>
      <p:ext uri="{BB962C8B-B14F-4D97-AF65-F5344CB8AC3E}">
        <p14:creationId xmlns:p14="http://schemas.microsoft.com/office/powerpoint/2010/main" val="836320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12"/>
          <p:cNvSpPr txBox="1">
            <a:spLocks noChangeArrowheads="1"/>
          </p:cNvSpPr>
          <p:nvPr/>
        </p:nvSpPr>
        <p:spPr bwMode="auto">
          <a:xfrm>
            <a:off x="8306370" y="311516"/>
            <a:ext cx="420308"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BRAC</a:t>
            </a:r>
          </a:p>
        </p:txBody>
      </p:sp>
      <p:pic>
        <p:nvPicPr>
          <p:cNvPr id="10" name="Picture 9" descr="Logo-NJ-presentation_center.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85547" y="301888"/>
            <a:ext cx="2311852" cy="287010"/>
          </a:xfrm>
          <a:prstGeom prst="rect">
            <a:avLst/>
          </a:prstGeom>
        </p:spPr>
      </p:pic>
      <p:sp>
        <p:nvSpPr>
          <p:cNvPr id="13" name="Title 1"/>
          <p:cNvSpPr txBox="1">
            <a:spLocks/>
          </p:cNvSpPr>
          <p:nvPr/>
        </p:nvSpPr>
        <p:spPr bwMode="auto">
          <a:xfrm>
            <a:off x="404814" y="756919"/>
            <a:ext cx="8407400" cy="60908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a:latin typeface="Georgia" charset="0"/>
                <a:ea typeface="ＭＳ Ｐゴシック" charset="-128"/>
                <a:cs typeface="MS PGothic" charset="-128"/>
              </a:rPr>
              <a:t>President </a:t>
            </a:r>
            <a:r>
              <a:rPr lang="en-US" altLang="en-US" sz="2000" dirty="0" smtClean="0">
                <a:latin typeface="Georgia" charset="0"/>
                <a:ea typeface="ＭＳ Ｐゴシック" charset="-128"/>
                <a:cs typeface="MS PGothic" charset="-128"/>
              </a:rPr>
              <a:t>Trump’s FY2018 </a:t>
            </a:r>
            <a:r>
              <a:rPr lang="en-US" altLang="en-US" sz="2000" dirty="0">
                <a:latin typeface="Georgia" charset="0"/>
                <a:ea typeface="ＭＳ Ｐゴシック" charset="-128"/>
                <a:cs typeface="MS PGothic" charset="-128"/>
              </a:rPr>
              <a:t>budget requests authorization for a new BRAC round beginning in </a:t>
            </a:r>
            <a:r>
              <a:rPr lang="en-US" altLang="en-US" sz="2000" dirty="0" smtClean="0">
                <a:latin typeface="Georgia" charset="0"/>
                <a:ea typeface="ＭＳ Ｐゴシック" charset="-128"/>
                <a:cs typeface="MS PGothic" charset="-128"/>
              </a:rPr>
              <a:t>2021</a:t>
            </a:r>
            <a:endParaRPr lang="en-US" altLang="en-US" sz="2000" dirty="0">
              <a:latin typeface="Georgia" charset="0"/>
              <a:ea typeface="ＭＳ Ｐゴシック" charset="-128"/>
              <a:cs typeface="MS PGothic" charset="-128"/>
            </a:endParaRPr>
          </a:p>
        </p:txBody>
      </p:sp>
      <p:sp>
        <p:nvSpPr>
          <p:cNvPr id="15" name="Text Placeholder 18"/>
          <p:cNvSpPr txBox="1">
            <a:spLocks/>
          </p:cNvSpPr>
          <p:nvPr/>
        </p:nvSpPr>
        <p:spPr bwMode="auto">
          <a:xfrm>
            <a:off x="404807" y="6009635"/>
            <a:ext cx="8247721" cy="402180"/>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solidFill>
                  <a:schemeClr val="tx1">
                    <a:lumMod val="50000"/>
                    <a:lumOff val="50000"/>
                  </a:schemeClr>
                </a:solidFill>
                <a:latin typeface="Georgia"/>
                <a:cs typeface="Georgia"/>
              </a:rPr>
              <a:t>Sources: </a:t>
            </a:r>
            <a:r>
              <a:rPr lang="en-US" sz="700" dirty="0">
                <a:solidFill>
                  <a:schemeClr val="tx1">
                    <a:lumMod val="50000"/>
                    <a:lumOff val="50000"/>
                  </a:schemeClr>
                </a:solidFill>
                <a:latin typeface="Georgia"/>
                <a:cs typeface="Georgia"/>
              </a:rPr>
              <a:t>Office of Management and Budget, “A new foundation for American greatness,” May 23, 2017; Leo Shane III, “McCain blasts congressional ‘cowardice’ in avoiding base closings,” Military Times, January 24, </a:t>
            </a:r>
            <a:r>
              <a:rPr lang="en-US" sz="700" dirty="0" smtClean="0">
                <a:solidFill>
                  <a:schemeClr val="tx1">
                    <a:lumMod val="50000"/>
                    <a:lumOff val="50000"/>
                  </a:schemeClr>
                </a:solidFill>
                <a:latin typeface="Georgia"/>
                <a:cs typeface="Georgia"/>
              </a:rPr>
              <a:t>2017; </a:t>
            </a:r>
            <a:r>
              <a:rPr lang="en-US" sz="700" dirty="0">
                <a:solidFill>
                  <a:schemeClr val="tx1">
                    <a:lumMod val="50000"/>
                    <a:lumOff val="50000"/>
                  </a:schemeClr>
                </a:solidFill>
                <a:latin typeface="Georgia"/>
                <a:cs typeface="Georgia"/>
              </a:rPr>
              <a:t>Aaron Mehta and Joe Gould, “The new BRAC strategy: capability over cost </a:t>
            </a:r>
            <a:r>
              <a:rPr lang="en-US" sz="700" dirty="0" smtClean="0">
                <a:solidFill>
                  <a:schemeClr val="tx1">
                    <a:lumMod val="50000"/>
                    <a:lumOff val="50000"/>
                  </a:schemeClr>
                </a:solidFill>
                <a:latin typeface="Georgia"/>
                <a:cs typeface="Georgia"/>
              </a:rPr>
              <a:t>savings,” Defense News, December 14, 2017; Office of the Undersecretary of Defense Comptroller “Defense Budget Overview,” Department of Defense, May 12, 2017</a:t>
            </a:r>
            <a:endParaRPr lang="en-US" sz="700" dirty="0">
              <a:solidFill>
                <a:schemeClr val="tx1">
                  <a:lumMod val="50000"/>
                  <a:lumOff val="50000"/>
                </a:schemeClr>
              </a:solidFill>
              <a:latin typeface="Georgia"/>
              <a:cs typeface="Georgia"/>
            </a:endParaRPr>
          </a:p>
        </p:txBody>
      </p:sp>
      <p:sp>
        <p:nvSpPr>
          <p:cNvPr id="5" name="Slide Number Placeholder 4"/>
          <p:cNvSpPr>
            <a:spLocks noGrp="1"/>
          </p:cNvSpPr>
          <p:nvPr>
            <p:ph type="sldNum" sz="quarter" idx="12"/>
          </p:nvPr>
        </p:nvSpPr>
        <p:spPr/>
        <p:txBody>
          <a:bodyPr/>
          <a:lstStyle/>
          <a:p>
            <a:fld id="{BEFBC90E-502A-A54D-9BAE-6F74229062B0}" type="slidenum">
              <a:rPr lang="en-US" smtClean="0"/>
              <a:pPr/>
              <a:t>9</a:t>
            </a:fld>
            <a:endParaRPr lang="en-US" dirty="0"/>
          </a:p>
        </p:txBody>
      </p:sp>
      <p:sp>
        <p:nvSpPr>
          <p:cNvPr id="47" name="Rectangle 14"/>
          <p:cNvSpPr>
            <a:spLocks noChangeArrowheads="1"/>
          </p:cNvSpPr>
          <p:nvPr/>
        </p:nvSpPr>
        <p:spPr bwMode="auto">
          <a:xfrm>
            <a:off x="422928" y="1810002"/>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t>The path to a sixth BRAC round </a:t>
            </a:r>
          </a:p>
        </p:txBody>
      </p:sp>
      <p:grpSp>
        <p:nvGrpSpPr>
          <p:cNvPr id="49" name="Group 48"/>
          <p:cNvGrpSpPr/>
          <p:nvPr/>
        </p:nvGrpSpPr>
        <p:grpSpPr>
          <a:xfrm>
            <a:off x="372380" y="3460353"/>
            <a:ext cx="4440506" cy="1188720"/>
            <a:chOff x="372380" y="3415944"/>
            <a:chExt cx="4440506" cy="1188720"/>
          </a:xfrm>
        </p:grpSpPr>
        <p:sp>
          <p:nvSpPr>
            <p:cNvPr id="32" name="TextBox 31"/>
            <p:cNvSpPr txBox="1"/>
            <p:nvPr/>
          </p:nvSpPr>
          <p:spPr>
            <a:xfrm>
              <a:off x="1134737" y="3640972"/>
              <a:ext cx="3678149" cy="738664"/>
            </a:xfrm>
            <a:prstGeom prst="rect">
              <a:avLst/>
            </a:prstGeom>
            <a:solidFill>
              <a:srgbClr val="EFEBE6"/>
            </a:solidFill>
          </p:spPr>
          <p:txBody>
            <a:bodyPr wrap="square" rtlCol="0">
              <a:spAutoFit/>
            </a:bodyPr>
            <a:lstStyle/>
            <a:p>
              <a:pPr lvl="1" defTabSz="914400" eaLnBrk="0" fontAlgn="base" hangingPunct="0">
                <a:spcBef>
                  <a:spcPct val="0"/>
                </a:spcBef>
                <a:spcAft>
                  <a:spcPct val="0"/>
                </a:spcAft>
              </a:pPr>
              <a:r>
                <a:rPr lang="en-US" sz="1050" dirty="0">
                  <a:solidFill>
                    <a:prstClr val="black"/>
                  </a:solidFill>
                  <a:latin typeface="+mj-lt"/>
                  <a:ea typeface="ＭＳ Ｐゴシック" charset="-128"/>
                </a:rPr>
                <a:t>According to the Pentagon, another BRAC round would close down 5% of the estimated 22% excess infrastructure and save an </a:t>
              </a:r>
              <a:r>
                <a:rPr lang="en-US" sz="1050" dirty="0" smtClean="0">
                  <a:solidFill>
                    <a:prstClr val="black"/>
                  </a:solidFill>
                  <a:latin typeface="+mj-lt"/>
                  <a:ea typeface="ＭＳ Ｐゴシック" charset="-128"/>
                </a:rPr>
                <a:t>estimated </a:t>
              </a:r>
              <a:r>
                <a:rPr lang="en-US" sz="1050" dirty="0">
                  <a:solidFill>
                    <a:prstClr val="black"/>
                  </a:solidFill>
                  <a:latin typeface="+mj-lt"/>
                  <a:ea typeface="ＭＳ Ｐゴシック" charset="-128"/>
                </a:rPr>
                <a:t>$2 billion or more annually by </a:t>
              </a:r>
              <a:r>
                <a:rPr lang="en-US" sz="1050" dirty="0" smtClean="0">
                  <a:solidFill>
                    <a:prstClr val="black"/>
                  </a:solidFill>
                  <a:latin typeface="+mj-lt"/>
                  <a:ea typeface="ＭＳ Ｐゴシック" charset="-128"/>
                </a:rPr>
                <a:t>2027</a:t>
              </a:r>
              <a:endParaRPr lang="en-US" sz="1050" dirty="0">
                <a:solidFill>
                  <a:prstClr val="black"/>
                </a:solidFill>
                <a:latin typeface="+mj-lt"/>
                <a:ea typeface="ＭＳ Ｐゴシック" charset="-128"/>
              </a:endParaRPr>
            </a:p>
          </p:txBody>
        </p:sp>
        <p:grpSp>
          <p:nvGrpSpPr>
            <p:cNvPr id="36" name="Group 35"/>
            <p:cNvGrpSpPr/>
            <p:nvPr/>
          </p:nvGrpSpPr>
          <p:grpSpPr>
            <a:xfrm>
              <a:off x="372380" y="3415944"/>
              <a:ext cx="1188720" cy="1188720"/>
              <a:chOff x="372380" y="3415944"/>
              <a:chExt cx="1188720" cy="1188720"/>
            </a:xfrm>
          </p:grpSpPr>
          <p:sp>
            <p:nvSpPr>
              <p:cNvPr id="38" name="Oval 37"/>
              <p:cNvSpPr/>
              <p:nvPr/>
            </p:nvSpPr>
            <p:spPr>
              <a:xfrm>
                <a:off x="372380" y="3415944"/>
                <a:ext cx="1188720" cy="1188720"/>
              </a:xfrm>
              <a:prstGeom prst="ellipse">
                <a:avLst/>
              </a:prstGeom>
              <a:solidFill>
                <a:srgbClr val="D1C5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3" name="Picture 42"/>
              <p:cNvPicPr>
                <a:picLocks/>
              </p:cNvPicPr>
              <p:nvPr/>
            </p:nvPicPr>
            <p:blipFill>
              <a:blip r:embed="rId4" cstate="print">
                <a:extLst>
                  <a:ext uri="{28A0092B-C50C-407E-A947-70E740481C1C}">
                    <a14:useLocalDpi xmlns:a14="http://schemas.microsoft.com/office/drawing/2010/main"/>
                  </a:ext>
                </a:extLst>
              </a:blip>
              <a:stretch>
                <a:fillRect/>
              </a:stretch>
            </p:blipFill>
            <p:spPr>
              <a:xfrm>
                <a:off x="588070" y="3631634"/>
                <a:ext cx="757341" cy="757341"/>
              </a:xfrm>
              <a:prstGeom prst="rect">
                <a:avLst/>
              </a:prstGeom>
            </p:spPr>
          </p:pic>
        </p:grpSp>
      </p:grpSp>
      <p:grpSp>
        <p:nvGrpSpPr>
          <p:cNvPr id="48" name="Group 47"/>
          <p:cNvGrpSpPr/>
          <p:nvPr/>
        </p:nvGrpSpPr>
        <p:grpSpPr>
          <a:xfrm>
            <a:off x="372380" y="2145839"/>
            <a:ext cx="4440506" cy="1188720"/>
            <a:chOff x="372380" y="2079737"/>
            <a:chExt cx="4440506" cy="1188720"/>
          </a:xfrm>
        </p:grpSpPr>
        <p:sp>
          <p:nvSpPr>
            <p:cNvPr id="31" name="TextBox 30"/>
            <p:cNvSpPr txBox="1"/>
            <p:nvPr/>
          </p:nvSpPr>
          <p:spPr>
            <a:xfrm>
              <a:off x="1134737" y="2223974"/>
              <a:ext cx="3678149" cy="900246"/>
            </a:xfrm>
            <a:prstGeom prst="rect">
              <a:avLst/>
            </a:prstGeom>
            <a:solidFill>
              <a:srgbClr val="EFEBE6"/>
            </a:solidFill>
          </p:spPr>
          <p:txBody>
            <a:bodyPr wrap="square" rtlCol="0">
              <a:spAutoFit/>
            </a:bodyPr>
            <a:lstStyle/>
            <a:p>
              <a:pPr lvl="1" defTabSz="914400" eaLnBrk="0" fontAlgn="base" hangingPunct="0">
                <a:spcBef>
                  <a:spcPct val="0"/>
                </a:spcBef>
                <a:spcAft>
                  <a:spcPct val="0"/>
                </a:spcAft>
              </a:pPr>
              <a:r>
                <a:rPr lang="en-US" sz="1050" dirty="0">
                  <a:solidFill>
                    <a:prstClr val="black"/>
                  </a:solidFill>
                  <a:latin typeface="+mj-lt"/>
                  <a:ea typeface="ＭＳ Ｐゴシック" charset="-128"/>
                </a:rPr>
                <a:t>DOD has not conducted a BRAC round since 2005, but has requested BRAC authority every year </a:t>
              </a:r>
              <a:r>
                <a:rPr lang="en-US" sz="1050" dirty="0" smtClean="0">
                  <a:solidFill>
                    <a:prstClr val="black"/>
                  </a:solidFill>
                  <a:latin typeface="+mj-lt"/>
                  <a:ea typeface="ＭＳ Ｐゴシック" charset="-128"/>
                </a:rPr>
                <a:t>from 2013 to </a:t>
              </a:r>
              <a:r>
                <a:rPr lang="en-US" sz="1050" dirty="0" smtClean="0">
                  <a:solidFill>
                    <a:prstClr val="black"/>
                  </a:solidFill>
                  <a:latin typeface="+mj-lt"/>
                  <a:ea typeface="ＭＳ Ｐゴシック" charset="-128"/>
                </a:rPr>
                <a:t>2018. The </a:t>
              </a:r>
              <a:r>
                <a:rPr lang="en-US" sz="1050" dirty="0">
                  <a:solidFill>
                    <a:prstClr val="black"/>
                  </a:solidFill>
                  <a:latin typeface="+mj-lt"/>
                  <a:ea typeface="ＭＳ Ｐゴシック" charset="-128"/>
                </a:rPr>
                <a:t>most recent BRAC round requested would </a:t>
              </a:r>
              <a:r>
                <a:rPr lang="en-US" sz="1050" dirty="0" smtClean="0">
                  <a:solidFill>
                    <a:prstClr val="black"/>
                  </a:solidFill>
                  <a:latin typeface="+mj-lt"/>
                  <a:ea typeface="ＭＳ Ｐゴシック" charset="-128"/>
                </a:rPr>
                <a:t>have begun </a:t>
              </a:r>
              <a:r>
                <a:rPr lang="en-US" sz="1050" dirty="0">
                  <a:solidFill>
                    <a:prstClr val="black"/>
                  </a:solidFill>
                  <a:latin typeface="+mj-lt"/>
                  <a:ea typeface="ＭＳ Ｐゴシック" charset="-128"/>
                </a:rPr>
                <a:t>in </a:t>
              </a:r>
              <a:r>
                <a:rPr lang="en-US" sz="1050" dirty="0" smtClean="0">
                  <a:solidFill>
                    <a:prstClr val="black"/>
                  </a:solidFill>
                  <a:latin typeface="+mj-lt"/>
                  <a:ea typeface="ＭＳ Ｐゴシック" charset="-128"/>
                </a:rPr>
                <a:t>FY2021. The request was rejected by Congress</a:t>
              </a:r>
              <a:endParaRPr lang="en-US" sz="1050" dirty="0">
                <a:solidFill>
                  <a:prstClr val="black"/>
                </a:solidFill>
                <a:latin typeface="+mj-lt"/>
                <a:ea typeface="ＭＳ Ｐゴシック" charset="-128"/>
              </a:endParaRPr>
            </a:p>
          </p:txBody>
        </p:sp>
        <p:grpSp>
          <p:nvGrpSpPr>
            <p:cNvPr id="44" name="Group 43"/>
            <p:cNvGrpSpPr/>
            <p:nvPr/>
          </p:nvGrpSpPr>
          <p:grpSpPr>
            <a:xfrm>
              <a:off x="372380" y="2079737"/>
              <a:ext cx="1188720" cy="1188720"/>
              <a:chOff x="372380" y="2079737"/>
              <a:chExt cx="1188720" cy="1188720"/>
            </a:xfrm>
          </p:grpSpPr>
          <p:sp>
            <p:nvSpPr>
              <p:cNvPr id="41" name="Oval 40"/>
              <p:cNvSpPr/>
              <p:nvPr/>
            </p:nvSpPr>
            <p:spPr>
              <a:xfrm>
                <a:off x="372380" y="2079737"/>
                <a:ext cx="1188720" cy="1188720"/>
              </a:xfrm>
              <a:prstGeom prst="ellipse">
                <a:avLst/>
              </a:prstGeom>
              <a:solidFill>
                <a:srgbClr val="D1C5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6" name="Picture 45"/>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476314" y="2266071"/>
                <a:ext cx="980853" cy="816053"/>
              </a:xfrm>
              <a:prstGeom prst="rect">
                <a:avLst/>
              </a:prstGeom>
            </p:spPr>
          </p:pic>
        </p:grpSp>
      </p:grpSp>
      <p:sp>
        <p:nvSpPr>
          <p:cNvPr id="37"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March </a:t>
            </a:r>
            <a:r>
              <a:rPr lang="en-US" sz="700" dirty="0" smtClean="0">
                <a:latin typeface="Georgia"/>
                <a:cs typeface="Georgia"/>
              </a:rPr>
              <a:t>6, 2018  </a:t>
            </a:r>
            <a:r>
              <a:rPr lang="en-US" sz="800" dirty="0" smtClean="0">
                <a:solidFill>
                  <a:schemeClr val="tx1">
                    <a:lumMod val="65000"/>
                    <a:lumOff val="35000"/>
                  </a:schemeClr>
                </a:solidFill>
              </a:rPr>
              <a:t>| </a:t>
            </a:r>
            <a:r>
              <a:rPr lang="en-US" sz="800" dirty="0" smtClean="0"/>
              <a:t> </a:t>
            </a:r>
            <a:r>
              <a:rPr lang="en-US" sz="700" dirty="0" smtClean="0"/>
              <a:t>Kathryn Pentz</a:t>
            </a:r>
            <a:endParaRPr lang="en-US" sz="700" dirty="0">
              <a:latin typeface="Georgia"/>
              <a:cs typeface="Georgia"/>
            </a:endParaRPr>
          </a:p>
        </p:txBody>
      </p:sp>
      <p:sp>
        <p:nvSpPr>
          <p:cNvPr id="40" name="TextBox 39"/>
          <p:cNvSpPr txBox="1"/>
          <p:nvPr/>
        </p:nvSpPr>
        <p:spPr>
          <a:xfrm>
            <a:off x="5276019" y="2354905"/>
            <a:ext cx="3118833" cy="2861040"/>
          </a:xfrm>
          <a:prstGeom prst="rect">
            <a:avLst/>
          </a:prstGeom>
          <a:noFill/>
        </p:spPr>
        <p:txBody>
          <a:bodyPr wrap="square" rtlCol="0">
            <a:spAutoFit/>
          </a:bodyPr>
          <a:lstStyle/>
          <a:p>
            <a:pPr algn="just" defTabSz="914400" eaLnBrk="0" fontAlgn="base" hangingPunct="0">
              <a:lnSpc>
                <a:spcPct val="150000"/>
              </a:lnSpc>
              <a:spcBef>
                <a:spcPct val="0"/>
              </a:spcBef>
              <a:spcAft>
                <a:spcPts val="400"/>
              </a:spcAft>
            </a:pPr>
            <a:r>
              <a:rPr lang="en-US" sz="1200" i="1" dirty="0">
                <a:solidFill>
                  <a:prstClr val="black"/>
                </a:solidFill>
                <a:latin typeface="+mj-lt"/>
                <a:ea typeface="ＭＳ Ｐゴシック" charset="-128"/>
              </a:rPr>
              <a:t>“We believe there are, ultimately, billions out there we could save annually, but just as compelling is the ability to make our forces more lethal by where they train, how they train, where they are </a:t>
            </a:r>
            <a:r>
              <a:rPr lang="en-US" sz="1200" i="1" dirty="0" smtClean="0">
                <a:solidFill>
                  <a:prstClr val="black"/>
                </a:solidFill>
                <a:latin typeface="+mj-lt"/>
                <a:ea typeface="ＭＳ Ｐゴシック" charset="-128"/>
              </a:rPr>
              <a:t>co-located… It’s </a:t>
            </a:r>
            <a:r>
              <a:rPr lang="en-US" sz="1200" i="1" dirty="0">
                <a:solidFill>
                  <a:prstClr val="black"/>
                </a:solidFill>
                <a:latin typeface="+mj-lt"/>
                <a:ea typeface="ＭＳ Ｐゴシック" charset="-128"/>
              </a:rPr>
              <a:t>all about location, location, location</a:t>
            </a:r>
            <a:r>
              <a:rPr lang="en-US" sz="1200" i="1" dirty="0" smtClean="0">
                <a:solidFill>
                  <a:prstClr val="black"/>
                </a:solidFill>
                <a:latin typeface="+mj-lt"/>
                <a:ea typeface="ＭＳ Ｐゴシック" charset="-128"/>
              </a:rPr>
              <a:t>.”</a:t>
            </a:r>
          </a:p>
          <a:p>
            <a:pPr defTabSz="914400" eaLnBrk="0" fontAlgn="base" hangingPunct="0">
              <a:lnSpc>
                <a:spcPct val="150000"/>
              </a:lnSpc>
              <a:spcBef>
                <a:spcPct val="0"/>
              </a:spcBef>
              <a:spcAft>
                <a:spcPts val="400"/>
              </a:spcAft>
            </a:pPr>
            <a:endParaRPr lang="en-US" sz="1050" i="1" dirty="0" smtClean="0">
              <a:solidFill>
                <a:prstClr val="black"/>
              </a:solidFill>
              <a:latin typeface="+mj-lt"/>
              <a:ea typeface="ＭＳ Ｐゴシック" charset="-128"/>
            </a:endParaRPr>
          </a:p>
          <a:p>
            <a:pPr defTabSz="914400" eaLnBrk="0" fontAlgn="base" hangingPunct="0">
              <a:lnSpc>
                <a:spcPct val="150000"/>
              </a:lnSpc>
              <a:spcBef>
                <a:spcPct val="0"/>
              </a:spcBef>
              <a:spcAft>
                <a:spcPts val="400"/>
              </a:spcAft>
            </a:pPr>
            <a:r>
              <a:rPr lang="en-US" sz="1050" b="1" dirty="0">
                <a:solidFill>
                  <a:srgbClr val="8E744A"/>
                </a:solidFill>
                <a:latin typeface="+mj-lt"/>
                <a:ea typeface="ＭＳ Ｐゴシック" charset="-128"/>
                <a:cs typeface="Verdana" panose="020B0604030504040204" pitchFamily="34" charset="0"/>
              </a:rPr>
              <a:t>─ Lucian Niemeyer, </a:t>
            </a:r>
            <a:r>
              <a:rPr lang="en-US" sz="1050" dirty="0">
                <a:solidFill>
                  <a:srgbClr val="8E744A"/>
                </a:solidFill>
                <a:latin typeface="+mj-lt"/>
                <a:ea typeface="ＭＳ Ｐゴシック" charset="-128"/>
                <a:cs typeface="Verdana" panose="020B0604030504040204" pitchFamily="34" charset="0"/>
              </a:rPr>
              <a:t>assistant secretary of defense for energy, installations and environment</a:t>
            </a:r>
            <a:endParaRPr lang="en-US" sz="1050" dirty="0">
              <a:solidFill>
                <a:srgbClr val="8E744A"/>
              </a:solidFill>
              <a:latin typeface="+mj-lt"/>
              <a:ea typeface="ＭＳ Ｐゴシック" charset="-128"/>
            </a:endParaRPr>
          </a:p>
        </p:txBody>
      </p:sp>
      <p:grpSp>
        <p:nvGrpSpPr>
          <p:cNvPr id="4" name="Group 3"/>
          <p:cNvGrpSpPr/>
          <p:nvPr/>
        </p:nvGrpSpPr>
        <p:grpSpPr>
          <a:xfrm>
            <a:off x="372380" y="4774866"/>
            <a:ext cx="4440506" cy="1188720"/>
            <a:chOff x="372380" y="4774866"/>
            <a:chExt cx="4440506" cy="1188720"/>
          </a:xfrm>
        </p:grpSpPr>
        <p:grpSp>
          <p:nvGrpSpPr>
            <p:cNvPr id="50" name="Group 49"/>
            <p:cNvGrpSpPr/>
            <p:nvPr/>
          </p:nvGrpSpPr>
          <p:grpSpPr>
            <a:xfrm>
              <a:off x="372380" y="4774866"/>
              <a:ext cx="4440506" cy="1188720"/>
              <a:chOff x="372380" y="4774866"/>
              <a:chExt cx="4440506" cy="1188720"/>
            </a:xfrm>
          </p:grpSpPr>
          <p:sp>
            <p:nvSpPr>
              <p:cNvPr id="34" name="TextBox 33"/>
              <p:cNvSpPr txBox="1"/>
              <p:nvPr/>
            </p:nvSpPr>
            <p:spPr>
              <a:xfrm>
                <a:off x="1120249" y="4838312"/>
                <a:ext cx="3692637" cy="1061829"/>
              </a:xfrm>
              <a:prstGeom prst="rect">
                <a:avLst/>
              </a:prstGeom>
              <a:solidFill>
                <a:srgbClr val="EFEBE6"/>
              </a:solidFill>
            </p:spPr>
            <p:txBody>
              <a:bodyPr wrap="square" rtlCol="0">
                <a:spAutoFit/>
              </a:bodyPr>
              <a:lstStyle/>
              <a:p>
                <a:pPr lvl="1" defTabSz="914400" eaLnBrk="0" fontAlgn="base" hangingPunct="0">
                  <a:spcBef>
                    <a:spcPct val="0"/>
                  </a:spcBef>
                  <a:spcAft>
                    <a:spcPct val="0"/>
                  </a:spcAft>
                </a:pPr>
                <a:r>
                  <a:rPr lang="en-US" sz="1050" dirty="0" smtClean="0">
                    <a:solidFill>
                      <a:prstClr val="black"/>
                    </a:solidFill>
                    <a:latin typeface="+mj-lt"/>
                    <a:ea typeface="ＭＳ Ｐゴシック" charset="-128"/>
                  </a:rPr>
                  <a:t>The Pentagon has started to use language surrounding the BRAC round that suggests the process would prioritize reducing excess in addition to adapting to the changing force structure</a:t>
                </a:r>
                <a:r>
                  <a:rPr lang="en-US" sz="1050" dirty="0">
                    <a:solidFill>
                      <a:prstClr val="black"/>
                    </a:solidFill>
                    <a:latin typeface="+mj-lt"/>
                    <a:ea typeface="ＭＳ Ｐゴシック" charset="-128"/>
                  </a:rPr>
                  <a:t>. There was no BRAC requested in the President’s FY2019 </a:t>
                </a:r>
                <a:r>
                  <a:rPr lang="en-US" sz="1050" dirty="0" smtClean="0">
                    <a:solidFill>
                      <a:prstClr val="black"/>
                    </a:solidFill>
                    <a:latin typeface="+mj-lt"/>
                    <a:ea typeface="ＭＳ Ｐゴシック" charset="-128"/>
                  </a:rPr>
                  <a:t>budget</a:t>
                </a:r>
                <a:endParaRPr lang="en-US" sz="1050" dirty="0">
                  <a:solidFill>
                    <a:prstClr val="black"/>
                  </a:solidFill>
                  <a:latin typeface="+mj-lt"/>
                  <a:ea typeface="ＭＳ Ｐゴシック" charset="-128"/>
                </a:endParaRPr>
              </a:p>
            </p:txBody>
          </p:sp>
          <p:sp>
            <p:nvSpPr>
              <p:cNvPr id="9" name="Oval 8"/>
              <p:cNvSpPr/>
              <p:nvPr/>
            </p:nvSpPr>
            <p:spPr>
              <a:xfrm>
                <a:off x="372380" y="4774866"/>
                <a:ext cx="1188720" cy="1188720"/>
              </a:xfrm>
              <a:prstGeom prst="ellipse">
                <a:avLst/>
              </a:prstGeom>
              <a:solidFill>
                <a:srgbClr val="D1C5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3" name="Picture 2"/>
            <p:cNvPicPr>
              <a:picLocks/>
            </p:cNvPicPr>
            <p:nvPr/>
          </p:nvPicPr>
          <p:blipFill>
            <a:blip r:embed="rId6" cstate="print">
              <a:extLst>
                <a:ext uri="{28A0092B-C50C-407E-A947-70E740481C1C}">
                  <a14:useLocalDpi xmlns:a14="http://schemas.microsoft.com/office/drawing/2010/main"/>
                </a:ext>
              </a:extLst>
            </a:blip>
            <a:stretch>
              <a:fillRect/>
            </a:stretch>
          </p:blipFill>
          <p:spPr>
            <a:xfrm>
              <a:off x="532192" y="4934678"/>
              <a:ext cx="869097" cy="869097"/>
            </a:xfrm>
            <a:prstGeom prst="rect">
              <a:avLst/>
            </a:prstGeom>
          </p:spPr>
        </p:pic>
      </p:grpSp>
    </p:spTree>
    <p:extLst>
      <p:ext uri="{BB962C8B-B14F-4D97-AF65-F5344CB8AC3E}">
        <p14:creationId xmlns:p14="http://schemas.microsoft.com/office/powerpoint/2010/main" val="3776357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 PC">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NJPC 2015">
    <a:majorFont>
      <a:latin typeface="Georgia"/>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NJPC 2015">
    <a:majorFont>
      <a:latin typeface="Georgia"/>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NJPC 2015">
    <a:majorFont>
      <a:latin typeface="Georgia"/>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NJPC 2015">
    <a:majorFont>
      <a:latin typeface="Georgia"/>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NJPC 2015">
    <a:majorFont>
      <a:latin typeface="Georgia"/>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NJPC 2015">
    <a:majorFont>
      <a:latin typeface="Georgia"/>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3">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A48978F-F8E1-4280-92D0-D3E7F6464B53}">
  <we:reference id="wa104381063" version="1.0.0.0" store="en-US" storeType="OMEX"/>
  <we:alternateReferences>
    <we:reference id="wa104381063" version="1.0.0.0" store="wa104381063"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5294</TotalTime>
  <Words>1818</Words>
  <Application>Microsoft Office PowerPoint</Application>
  <PresentationFormat>On-screen Show (4:3)</PresentationFormat>
  <Paragraphs>163</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ＭＳ Ｐゴシック</vt:lpstr>
      <vt:lpstr>ＭＳ Ｐゴシック</vt:lpstr>
      <vt:lpstr>Arial</vt:lpstr>
      <vt:lpstr>Calibri</vt:lpstr>
      <vt:lpstr>Georgia</vt:lpstr>
      <vt:lpstr>Verdana</vt:lpstr>
      <vt:lpstr>Office Theme</vt:lpstr>
      <vt:lpstr>Military base realignments and closures (BRAC)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dc:creator>Laura</dc:creator>
  <cp:lastModifiedBy>Katy Pentz</cp:lastModifiedBy>
  <cp:revision>158</cp:revision>
  <dcterms:created xsi:type="dcterms:W3CDTF">2017-06-26T14:07:23Z</dcterms:created>
  <dcterms:modified xsi:type="dcterms:W3CDTF">2018-03-06T19:39:17Z</dcterms:modified>
</cp:coreProperties>
</file>