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C93"/>
    <a:srgbClr val="769E80"/>
    <a:srgbClr val="6FB1C7"/>
    <a:srgbClr val="B29E82"/>
    <a:srgbClr val="AC9DC0"/>
    <a:srgbClr val="E4A89B"/>
    <a:srgbClr val="BBCEC6"/>
    <a:srgbClr val="90C9D4"/>
    <a:srgbClr val="7C8A86"/>
    <a:srgbClr val="CC6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/>
    <p:restoredTop sz="96731"/>
  </p:normalViewPr>
  <p:slideViewPr>
    <p:cSldViewPr snapToGrid="0" snapToObjects="1">
      <p:cViewPr>
        <p:scale>
          <a:sx n="140" d="100"/>
          <a:sy n="140" d="100"/>
        </p:scale>
        <p:origin x="57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0340715502555366"/>
          <c:y val="0.0668042744656918"/>
          <c:w val="0.993349507510823"/>
          <c:h val="0.84797834645669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6B9A5"/>
            </a:solidFill>
            <a:ln w="25268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6964"/>
              </a:solidFill>
              <a:ln w="25268"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7C8A86"/>
              </a:solidFill>
              <a:ln w="25268"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0C9D4"/>
              </a:solidFill>
              <a:ln w="25268"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BBCEC6"/>
              </a:solidFill>
              <a:ln w="25268"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E4A89B"/>
              </a:solidFill>
              <a:ln w="25268"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AC9DC0"/>
              </a:solidFill>
              <a:ln w="25268"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B29E82"/>
              </a:solidFill>
              <a:ln w="25268"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6FB1C7"/>
              </a:solidFill>
              <a:ln w="25268"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769E80"/>
              </a:solidFill>
              <a:ln w="25268"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765C93"/>
              </a:solidFill>
              <a:ln w="25268">
                <a:noFill/>
              </a:ln>
              <a:effectLst/>
            </c:spPr>
          </c:dPt>
          <c:dLbls>
            <c:numFmt formatCode="0%" sourceLinked="0"/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Terrorism</c:v>
                </c:pt>
                <c:pt idx="1">
                  <c:v>Education</c:v>
                </c:pt>
                <c:pt idx="2">
                  <c:v>Economy</c:v>
                </c:pt>
                <c:pt idx="3">
                  <c:v>Health Care Costs</c:v>
                </c:pt>
                <c:pt idx="4">
                  <c:v>Social Security</c:v>
                </c:pt>
                <c:pt idx="5">
                  <c:v>Medicare</c:v>
                </c:pt>
                <c:pt idx="6">
                  <c:v>Environment</c:v>
                </c:pt>
                <c:pt idx="7">
                  <c:v>Jobs</c:v>
                </c:pt>
                <c:pt idx="8">
                  <c:v>Military</c:v>
                </c:pt>
                <c:pt idx="9">
                  <c:v>Climate Change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0.73</c:v>
                </c:pt>
                <c:pt idx="1">
                  <c:v>0.72</c:v>
                </c:pt>
                <c:pt idx="2">
                  <c:v>0.71</c:v>
                </c:pt>
                <c:pt idx="3">
                  <c:v>0.68</c:v>
                </c:pt>
                <c:pt idx="4">
                  <c:v>0.67</c:v>
                </c:pt>
                <c:pt idx="5">
                  <c:v>0.66</c:v>
                </c:pt>
                <c:pt idx="6">
                  <c:v>0.62</c:v>
                </c:pt>
                <c:pt idx="7">
                  <c:v>0.62</c:v>
                </c:pt>
                <c:pt idx="8">
                  <c:v>0.46</c:v>
                </c:pt>
                <c:pt idx="9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3E-4AF2-ACB8-B8C8091E07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2722192"/>
        <c:axId val="1264483936"/>
      </c:barChart>
      <c:catAx>
        <c:axId val="1942722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98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264483936"/>
        <c:crosses val="autoZero"/>
        <c:auto val="0"/>
        <c:lblAlgn val="ctr"/>
        <c:lblOffset val="100"/>
        <c:noMultiLvlLbl val="0"/>
      </c:catAx>
      <c:valAx>
        <c:axId val="12644839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942722192"/>
        <c:crossesAt val="1.0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33031"/>
              </p:ext>
            </p:extLst>
          </p:nvPr>
        </p:nvGraphicFramePr>
        <p:xfrm>
          <a:off x="485547" y="2090477"/>
          <a:ext cx="7968488" cy="403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7661963" y="311516"/>
            <a:ext cx="106471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POLICY PRIORITIES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420813" y="1973316"/>
            <a:ext cx="2824227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Pew Research Center, January 10-15, 2018</a:t>
            </a:r>
            <a:endParaRPr lang="en-US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44" name="Picture 43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247714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Ahead of the State of the Union, Americans </a:t>
            </a:r>
            <a:r>
              <a:rPr lang="en-US" altLang="en-US" sz="2000" smtClean="0">
                <a:latin typeface="Georgia" charset="0"/>
                <a:ea typeface="ＭＳ Ｐゴシック" charset="-128"/>
                <a:cs typeface="MS PGothic" charset="-128"/>
              </a:rPr>
              <a:t>say </a:t>
            </a:r>
            <a:r>
              <a:rPr lang="en-US" altLang="en-US" sz="2000" smtClean="0">
                <a:latin typeface="Georgia" charset="0"/>
                <a:ea typeface="ＭＳ Ｐゴシック" charset="-128"/>
                <a:cs typeface="MS PGothic" charset="-128"/>
              </a:rPr>
              <a:t>terrorism, education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should be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among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top White House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priorities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“Economic issues decline among public’s policy priorities,” Pew Research Center, January 25, 2018.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22928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Poll: Which policy areas should be a priority for Trump and Congress?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January 29,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0069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6059</TotalTime>
  <Words>70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ＭＳ Ｐゴシック</vt:lpstr>
      <vt:lpstr>Verdana</vt:lpstr>
      <vt:lpstr>Arial</vt:lpstr>
      <vt:lpstr>Calibri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128</cp:revision>
  <dcterms:created xsi:type="dcterms:W3CDTF">2017-06-26T14:07:23Z</dcterms:created>
  <dcterms:modified xsi:type="dcterms:W3CDTF">2018-01-30T15:14:47Z</dcterms:modified>
</cp:coreProperties>
</file>