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1" r:id="rId2"/>
    <p:sldId id="292" r:id="rId3"/>
    <p:sldId id="293" r:id="rId4"/>
    <p:sldId id="29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D5E1D8"/>
    <a:srgbClr val="DDB1B1"/>
    <a:srgbClr val="71B3C7"/>
    <a:srgbClr val="765C92"/>
    <a:srgbClr val="F4E1C0"/>
    <a:srgbClr val="F9B53D"/>
    <a:srgbClr val="C6D6EC"/>
    <a:srgbClr val="F8F1D4"/>
    <a:srgbClr val="7B8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49" autoAdjust="0"/>
    <p:restoredTop sz="96731"/>
  </p:normalViewPr>
  <p:slideViewPr>
    <p:cSldViewPr snapToGrid="0" snapToObjects="1">
      <p:cViewPr varScale="1">
        <p:scale>
          <a:sx n="70" d="100"/>
          <a:sy n="70" d="100"/>
        </p:scale>
        <p:origin x="133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3.8596913579072144E-4"/>
          <c:y val="1.618479343630835E-2"/>
          <c:w val="0.99788127327709064"/>
          <c:h val="0.8673508083551966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Republicans</c:v>
                </c:pt>
              </c:strCache>
            </c:strRef>
          </c:tx>
          <c:spPr>
            <a:solidFill>
              <a:srgbClr val="D07E83"/>
            </a:solidFill>
            <a:ln w="25268">
              <a:noFill/>
            </a:ln>
            <a:effectLst/>
          </c:spPr>
          <c:invertIfNegative val="0"/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4AA-438B-AF6E-1BBFAABD23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Likely Republican</c:v>
                </c:pt>
                <c:pt idx="1">
                  <c:v>Lean Republican</c:v>
                </c:pt>
                <c:pt idx="2">
                  <c:v>Toss up</c:v>
                </c:pt>
                <c:pt idx="3">
                  <c:v>Lean Democrat</c:v>
                </c:pt>
                <c:pt idx="4">
                  <c:v>Likely Democrat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26</c:v>
                </c:pt>
                <c:pt idx="1">
                  <c:v>21</c:v>
                </c:pt>
                <c:pt idx="2">
                  <c:v>15</c:v>
                </c:pt>
                <c:pt idx="3">
                  <c:v>4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4AA-438B-AF6E-1BBFAABD23D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Democrats</c:v>
                </c:pt>
              </c:strCache>
            </c:strRef>
          </c:tx>
          <c:spPr>
            <a:solidFill>
              <a:srgbClr val="6E88A9"/>
            </a:solidFill>
            <a:ln w="25268"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4AA-438B-AF6E-1BBFAABD23D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4AA-438B-AF6E-1BBFAABD23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Likely Republican</c:v>
                </c:pt>
                <c:pt idx="1">
                  <c:v>Lean Republican</c:v>
                </c:pt>
                <c:pt idx="2">
                  <c:v>Toss up</c:v>
                </c:pt>
                <c:pt idx="3">
                  <c:v>Lean Democrat</c:v>
                </c:pt>
                <c:pt idx="4">
                  <c:v>Likely Democrat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5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4AA-438B-AF6E-1BBFAABD23D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428129632"/>
        <c:axId val="1427819376"/>
      </c:barChart>
      <c:catAx>
        <c:axId val="1428129632"/>
        <c:scaling>
          <c:orientation val="maxMin"/>
        </c:scaling>
        <c:delete val="1"/>
        <c:axPos val="b"/>
        <c:numFmt formatCode="General" sourceLinked="1"/>
        <c:majorTickMark val="none"/>
        <c:minorTickMark val="none"/>
        <c:tickLblPos val="nextTo"/>
        <c:crossAx val="1427819376"/>
        <c:crosses val="autoZero"/>
        <c:auto val="1"/>
        <c:lblAlgn val="ctr"/>
        <c:lblOffset val="100"/>
        <c:noMultiLvlLbl val="0"/>
      </c:catAx>
      <c:valAx>
        <c:axId val="1427819376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1428129632"/>
        <c:crosses val="autoZero"/>
        <c:crossBetween val="between"/>
      </c:valAx>
      <c:spPr>
        <a:noFill/>
        <a:ln w="25356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98" b="0" i="0" u="none" strike="noStrike" baseline="0">
          <a:solidFill>
            <a:srgbClr val="000000"/>
          </a:solidFill>
          <a:latin typeface="Calibri Light"/>
          <a:ea typeface="Calibri Light"/>
          <a:cs typeface="Calibri Light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348198668090799"/>
          <c:y val="5.7612204724409401E-2"/>
          <c:w val="0.83651804670912899"/>
          <c:h val="0.9134615384615379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Democrats</c:v>
                </c:pt>
              </c:strCache>
            </c:strRef>
          </c:tx>
          <c:spPr>
            <a:solidFill>
              <a:srgbClr val="6E88A9"/>
            </a:solidFill>
            <a:ln w="3169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810-4CEC-8A0D-6589869F4BDC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810-4CEC-8A0D-6589869F4BDC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4810-4CEC-8A0D-6589869F4BDC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4810-4CEC-8A0D-6589869F4BDC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4810-4CEC-8A0D-6589869F4BDC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4810-4CEC-8A0D-6589869F4BDC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4810-4CEC-8A0D-6589869F4BDC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4810-4CEC-8A0D-6589869F4BDC}"/>
                </c:ext>
              </c:extLst>
            </c:dLbl>
            <c:dLbl>
              <c:idx val="2"/>
              <c:layout>
                <c:manualLayout>
                  <c:x val="2.9711780135946341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810-4CEC-8A0D-6589869F4BDC}"/>
                </c:ext>
              </c:extLst>
            </c:dLbl>
            <c:dLbl>
              <c:idx val="3"/>
              <c:layout>
                <c:manualLayout>
                  <c:x val="2.8061125683949202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810-4CEC-8A0D-6589869F4BD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810-4CEC-8A0D-6589869F4BD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810-4CEC-8A0D-6589869F4BD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4C8-41B2-9A1B-FFA3FAB97F5B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Sheet1!$B$1:$H$1</c:f>
              <c:strCache>
                <c:ptCount val="7"/>
                <c:pt idx="0">
                  <c:v>Solid Democrat</c:v>
                </c:pt>
                <c:pt idx="1">
                  <c:v>Likely Democrat</c:v>
                </c:pt>
                <c:pt idx="2">
                  <c:v>Lean Democrat</c:v>
                </c:pt>
                <c:pt idx="3">
                  <c:v>Toss-Up</c:v>
                </c:pt>
                <c:pt idx="4">
                  <c:v>Lean Republican</c:v>
                </c:pt>
                <c:pt idx="5">
                  <c:v>Likely Republican</c:v>
                </c:pt>
                <c:pt idx="6">
                  <c:v>Solid Republican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174</c:v>
                </c:pt>
                <c:pt idx="1">
                  <c:v>11</c:v>
                </c:pt>
                <c:pt idx="2">
                  <c:v>5</c:v>
                </c:pt>
                <c:pt idx="3">
                  <c:v>4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810-4CEC-8A0D-6589869F4BD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Republicans</c:v>
                </c:pt>
              </c:strCache>
            </c:strRef>
          </c:tx>
          <c:spPr>
            <a:solidFill>
              <a:srgbClr val="D07E83"/>
            </a:solidFill>
            <a:ln w="3169">
              <a:solidFill>
                <a:srgbClr val="FFFFFF"/>
              </a:solidFill>
              <a:prstDash val="solid"/>
            </a:ln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4810-4CEC-8A0D-6589869F4BDC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4810-4CEC-8A0D-6589869F4BDC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4810-4CEC-8A0D-6589869F4BDC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4810-4CEC-8A0D-6589869F4BDC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4810-4CEC-8A0D-6589869F4BDC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4810-4CEC-8A0D-6589869F4BDC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4C8-41B2-9A1B-FFA3FAB97F5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810-4CEC-8A0D-6589869F4BDC}"/>
                </c:ext>
              </c:extLst>
            </c:dLbl>
            <c:dLbl>
              <c:idx val="2"/>
              <c:layout>
                <c:manualLayout>
                  <c:x val="-3.4663743491937335E-2"/>
                  <c:y val="2.8121484814398202E-7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4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810-4CEC-8A0D-6589869F4BD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>
                        <a:solidFill>
                          <a:schemeClr val="bg1"/>
                        </a:solidFill>
                      </a:rPr>
                      <a:t>15</a:t>
                    </a:r>
                    <a:endParaRPr lang="en-US">
                      <a:solidFill>
                        <a:schemeClr val="bg1"/>
                      </a:solidFill>
                    </a:endParaRP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810-4CEC-8A0D-6589869F4BD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21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810-4CEC-8A0D-6589869F4BDC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mtClean="0"/>
                      <a:t>26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810-4CEC-8A0D-6589869F4BDC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mtClean="0"/>
                      <a:t>175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810-4CEC-8A0D-6589869F4B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Sheet1!$B$1:$H$1</c:f>
              <c:strCache>
                <c:ptCount val="7"/>
                <c:pt idx="0">
                  <c:v>Solid Democrat</c:v>
                </c:pt>
                <c:pt idx="1">
                  <c:v>Likely Democrat</c:v>
                </c:pt>
                <c:pt idx="2">
                  <c:v>Lean Democrat</c:v>
                </c:pt>
                <c:pt idx="3">
                  <c:v>Toss-Up</c:v>
                </c:pt>
                <c:pt idx="4">
                  <c:v>Lean Republican</c:v>
                </c:pt>
                <c:pt idx="5">
                  <c:v>Likely Republican</c:v>
                </c:pt>
                <c:pt idx="6">
                  <c:v>Solid Republican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-4</c:v>
                </c:pt>
                <c:pt idx="3">
                  <c:v>-15</c:v>
                </c:pt>
                <c:pt idx="4">
                  <c:v>-21</c:v>
                </c:pt>
                <c:pt idx="5">
                  <c:v>-26</c:v>
                </c:pt>
                <c:pt idx="6">
                  <c:v>-175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4810-4CEC-8A0D-6589869F4BD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-1286216528"/>
        <c:axId val="-1286364256"/>
      </c:barChart>
      <c:catAx>
        <c:axId val="-1286216528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low"/>
        <c:spPr>
          <a:ln w="316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>
                <a:latin typeface="+mn-lt"/>
              </a:defRPr>
            </a:pPr>
            <a:endParaRPr lang="en-US"/>
          </a:p>
        </c:txPr>
        <c:crossAx val="-1286364256"/>
        <c:crosses val="max"/>
        <c:auto val="1"/>
        <c:lblAlgn val="ctr"/>
        <c:lblOffset val="100"/>
        <c:tickLblSkip val="1"/>
        <c:tickMarkSkip val="1"/>
        <c:noMultiLvlLbl val="0"/>
      </c:catAx>
      <c:valAx>
        <c:axId val="-12863642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286216528"/>
        <c:crosses val="autoZero"/>
        <c:crossBetween val="between"/>
      </c:valAx>
      <c:spPr>
        <a:noFill/>
        <a:ln w="2535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69" b="0" i="0" u="none" strike="noStrike" baseline="0">
          <a:solidFill>
            <a:srgbClr val="000000"/>
          </a:solidFill>
          <a:latin typeface="Gill Sans"/>
          <a:ea typeface="Gill Sans"/>
          <a:cs typeface="Gill Sans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968253968253999"/>
          <c:y val="0.10763888888888901"/>
          <c:w val="0.49603174603174599"/>
          <c:h val="0.86805555555555602"/>
        </c:manualLayout>
      </c:layout>
      <c:doughnutChart>
        <c:varyColors val="1"/>
        <c:ser>
          <c:idx val="0"/>
          <c:order val="0"/>
          <c:tx>
            <c:strRef>
              <c:f>Sheet1!$A$1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D17770"/>
            </a:solidFill>
          </c:spPr>
          <c:dPt>
            <c:idx val="1"/>
            <c:bubble3D val="0"/>
            <c:spPr>
              <a:solidFill>
                <a:srgbClr val="6E88A9"/>
              </a:solidFill>
            </c:spPr>
            <c:extLst>
              <c:ext xmlns:c16="http://schemas.microsoft.com/office/drawing/2014/chart" uri="{C3380CC4-5D6E-409C-BE32-E72D297353CC}">
                <c16:uniqueId val="{00000001-C852-4FC4-A6F3-A66C578C6A22}"/>
              </c:ext>
            </c:extLst>
          </c:dPt>
          <c:dPt>
            <c:idx val="2"/>
            <c:bubble3D val="0"/>
            <c:spPr>
              <a:solidFill>
                <a:srgbClr val="D2B71D"/>
              </a:solidFill>
            </c:spPr>
            <c:extLst>
              <c:ext xmlns:c16="http://schemas.microsoft.com/office/drawing/2014/chart" uri="{C3380CC4-5D6E-409C-BE32-E72D297353CC}">
                <c16:uniqueId val="{00000003-C852-4FC4-A6F3-A66C578C6A22}"/>
              </c:ext>
            </c:extLst>
          </c:dPt>
          <c:val>
            <c:numRef>
              <c:f>Sheet1!$A$2:$A$4</c:f>
              <c:numCache>
                <c:formatCode>General</c:formatCode>
                <c:ptCount val="3"/>
                <c:pt idx="0">
                  <c:v>239</c:v>
                </c:pt>
                <c:pt idx="1">
                  <c:v>193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852-4FC4-A6F3-A66C578C6A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88">
          <a:noFill/>
        </a:ln>
      </c:spPr>
    </c:plotArea>
    <c:plotVisOnly val="1"/>
    <c:dispBlanksAs val="gap"/>
    <c:showDLblsOverMax val="0"/>
  </c:chart>
  <c:spPr>
    <a:effectLst/>
  </c:spPr>
  <c:txPr>
    <a:bodyPr/>
    <a:lstStyle/>
    <a:p>
      <a:pPr>
        <a:defRPr sz="1799" b="0" i="0" u="none" strike="noStrike" baseline="0">
          <a:solidFill>
            <a:srgbClr val="000000"/>
          </a:solidFill>
          <a:latin typeface="Calibri Light"/>
          <a:ea typeface="Calibri Light"/>
          <a:cs typeface="Calibri Light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DF38E-74AC-0D40-B0D5-7EC4C125E7FD}" type="datetimeFigureOut">
              <a:rPr lang="en-US" smtClean="0"/>
              <a:t>1/18/2018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1/18/2018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7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164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09DC90-2AB6-4ADE-909B-55D2724D855F}" type="datetime1">
              <a:rPr lang="en-US" smtClean="0"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7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60580-3DC0-4950-95C2-9D5797258633}" type="datetime1">
              <a:rPr lang="en-US" smtClean="0"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2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F6EB1-510D-4FD8-8C6B-96EFC275784D}" type="datetime1">
              <a:rPr lang="en-US" smtClean="0"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420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3C6BF6-DCDA-4A1B-BA74-50A8AD0B4A71}" type="datetime1">
              <a:rPr lang="en-US" smtClean="0"/>
              <a:t>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09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C6E7CF-A316-4121-A9DF-E7A8FD72372E}" type="datetime1">
              <a:rPr lang="en-US" smtClean="0"/>
              <a:t>1/18/2018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0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E2CB36-AFEB-4EC4-A43F-F351F12BE8B4}" type="datetime1">
              <a:rPr lang="en-US" smtClean="0"/>
              <a:t>1/18/2018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3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6167B-32A5-4CD8-884F-A15FB98A9E70}" type="datetime1">
              <a:rPr lang="en-US" smtClean="0"/>
              <a:t>1/18/2018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61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A99982-EFC1-45F5-942F-B77C0441D2FF}" type="datetime1">
              <a:rPr lang="en-US" smtClean="0"/>
              <a:t>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9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06CE0-5D9A-4C55-AA6B-3D7547D4961B}" type="datetime1">
              <a:rPr lang="en-US" smtClean="0"/>
              <a:t>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8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itle 7"/>
          <p:cNvSpPr>
            <a:spLocks noGrp="1"/>
          </p:cNvSpPr>
          <p:nvPr>
            <p:ph type="ctrTitle"/>
          </p:nvPr>
        </p:nvSpPr>
        <p:spPr>
          <a:xfrm>
            <a:off x="404814" y="1122363"/>
            <a:ext cx="8167688" cy="1116012"/>
          </a:xfrm>
        </p:spPr>
        <p:txBody>
          <a:bodyPr>
            <a:normAutofit/>
          </a:bodyPr>
          <a:lstStyle/>
          <a:p>
            <a:pPr algn="l"/>
            <a:r>
              <a:rPr lang="en-US" alt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House 2017-2018 races</a:t>
            </a:r>
            <a:endParaRPr lang="en-US" altLang="en-US" sz="3200" b="1" dirty="0">
              <a:solidFill>
                <a:schemeClr val="tx1">
                  <a:lumMod val="65000"/>
                  <a:lumOff val="35000"/>
                </a:schemeClr>
              </a:solidFill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6" name="Subtitle 8"/>
          <p:cNvSpPr>
            <a:spLocks noGrp="1"/>
          </p:cNvSpPr>
          <p:nvPr>
            <p:ph type="subTitle" idx="1"/>
          </p:nvPr>
        </p:nvSpPr>
        <p:spPr>
          <a:xfrm>
            <a:off x="396877" y="2259013"/>
            <a:ext cx="8143875" cy="1169987"/>
          </a:xfrm>
        </p:spPr>
        <p:txBody>
          <a:bodyPr/>
          <a:lstStyle/>
          <a:p>
            <a:pPr algn="l">
              <a:buFont typeface="Arial" panose="020B0604020202020204" pitchFamily="34" charset="0"/>
              <a:buNone/>
              <a:defRPr/>
            </a:pPr>
            <a:r>
              <a:rPr lang="en-US" sz="2000" dirty="0" smtClean="0">
                <a:latin typeface="Georgia"/>
                <a:ea typeface="MS PGothic" panose="020B0600070205080204" pitchFamily="34" charset="-128"/>
                <a:cs typeface="Georgia"/>
              </a:rPr>
              <a:t>Cook Political Report ratings</a:t>
            </a:r>
            <a:endParaRPr lang="en-US" sz="2000" dirty="0"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2748" y="4220996"/>
            <a:ext cx="36750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200" b="1" dirty="0" smtClean="0">
                <a:latin typeface="Georgia"/>
                <a:ea typeface="MS PGothic" panose="020B0600070205080204" pitchFamily="34" charset="-128"/>
                <a:cs typeface="Georgia"/>
              </a:rPr>
              <a:t>Updated </a:t>
            </a:r>
            <a:r>
              <a:rPr lang="en-US" sz="1200" b="1" dirty="0" smtClean="0">
                <a:latin typeface="Georgia"/>
                <a:ea typeface="MS PGothic" panose="020B0600070205080204" pitchFamily="34" charset="-128"/>
                <a:cs typeface="Georgia"/>
              </a:rPr>
              <a:t>January 17, 2018</a:t>
            </a:r>
            <a:endParaRPr lang="en-US" sz="1200" b="1" dirty="0">
              <a:latin typeface="Georgia"/>
              <a:ea typeface="MS PGothic" panose="020B0600070205080204" pitchFamily="34" charset="-128"/>
              <a:cs typeface="Georgia"/>
            </a:endParaRPr>
          </a:p>
          <a:p>
            <a:pPr>
              <a:defRPr/>
            </a:pPr>
            <a:endParaRPr lang="en-US" sz="1200" b="1" dirty="0">
              <a:latin typeface="Georgia"/>
              <a:ea typeface="MS PGothic" panose="020B0600070205080204" pitchFamily="34" charset="-128"/>
              <a:cs typeface="Georgia"/>
            </a:endParaRPr>
          </a:p>
          <a:p>
            <a:pPr>
              <a:defRPr/>
            </a:pPr>
            <a:r>
              <a:rPr lang="en-US" sz="1200" b="1" dirty="0">
                <a:latin typeface="Georgia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>
              <a:defRPr/>
            </a:pPr>
            <a:r>
              <a:rPr lang="en-US" sz="1200" i="1" dirty="0" smtClean="0">
                <a:latin typeface="Georgia"/>
                <a:ea typeface="MS PGothic" panose="020B0600070205080204" pitchFamily="34" charset="-128"/>
                <a:cs typeface="Georgia"/>
              </a:rPr>
              <a:t>Owen Minott and Justin Brown</a:t>
            </a:r>
          </a:p>
          <a:p>
            <a:pPr>
              <a:defRPr/>
            </a:pPr>
            <a:endParaRPr lang="en-US" sz="1200" b="1" dirty="0">
              <a:latin typeface="Georgia"/>
              <a:ea typeface="MS PGothic" panose="020B0600070205080204" pitchFamily="34" charset="-128"/>
              <a:cs typeface="Georgia"/>
            </a:endParaRPr>
          </a:p>
          <a:p>
            <a:pPr>
              <a:defRPr/>
            </a:pPr>
            <a:r>
              <a:rPr lang="en-US" sz="1200" b="1" dirty="0">
                <a:latin typeface="Georgia"/>
                <a:ea typeface="MS PGothic" panose="020B0600070205080204" pitchFamily="34" charset="-128"/>
                <a:cs typeface="Georgia"/>
              </a:rPr>
              <a:t>Director </a:t>
            </a:r>
          </a:p>
          <a:p>
            <a:pPr>
              <a:defRPr/>
            </a:pPr>
            <a:r>
              <a:rPr lang="en-US" sz="1200" i="1" dirty="0">
                <a:latin typeface="Georgia"/>
                <a:ea typeface="MS PGothic" panose="020B0600070205080204" pitchFamily="34" charset="-128"/>
                <a:cs typeface="Georgia"/>
              </a:rPr>
              <a:t>Alistair Taylor</a:t>
            </a:r>
          </a:p>
          <a:p>
            <a:endParaRPr lang="en-US" sz="1200" dirty="0">
              <a:latin typeface="Georgia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5331" y="6206980"/>
            <a:ext cx="8490283" cy="51110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88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770312"/>
              </p:ext>
            </p:extLst>
          </p:nvPr>
        </p:nvGraphicFramePr>
        <p:xfrm>
          <a:off x="329337" y="882413"/>
          <a:ext cx="8407408" cy="2713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2</a:t>
            </a:fld>
            <a:endParaRPr lang="en-US" dirty="0"/>
          </a:p>
        </p:txBody>
      </p:sp>
      <p:sp>
        <p:nvSpPr>
          <p:cNvPr id="14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Georgia"/>
                <a:cs typeface="Georgia"/>
              </a:rPr>
              <a:t>January 17. 2018 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800" dirty="0" smtClean="0"/>
              <a:t> </a:t>
            </a:r>
            <a:r>
              <a:rPr lang="en-US" sz="700" dirty="0" smtClean="0"/>
              <a:t>Daniel Stublen</a:t>
            </a:r>
            <a:endParaRPr lang="en-US" sz="700" dirty="0">
              <a:latin typeface="Georgia"/>
              <a:cs typeface="Georgia"/>
            </a:endParaRPr>
          </a:p>
        </p:txBody>
      </p:sp>
      <p:sp>
        <p:nvSpPr>
          <p:cNvPr id="42" name="TextBox 12"/>
          <p:cNvSpPr txBox="1">
            <a:spLocks noChangeArrowheads="1"/>
          </p:cNvSpPr>
          <p:nvPr/>
        </p:nvSpPr>
        <p:spPr bwMode="auto">
          <a:xfrm>
            <a:off x="7225946" y="311516"/>
            <a:ext cx="1500732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HOUSE ELECTIONS 2017-2018</a:t>
            </a:r>
          </a:p>
        </p:txBody>
      </p:sp>
      <p:sp>
        <p:nvSpPr>
          <p:cNvPr id="34" name="TextBox 13"/>
          <p:cNvSpPr txBox="1">
            <a:spLocks noChangeArrowheads="1"/>
          </p:cNvSpPr>
          <p:nvPr/>
        </p:nvSpPr>
        <p:spPr bwMode="auto">
          <a:xfrm>
            <a:off x="411285" y="2036522"/>
            <a:ext cx="282962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b="1" dirty="0">
                <a:solidFill>
                  <a:srgbClr val="6E88A9"/>
                </a:solidFill>
                <a:latin typeface="Verdana"/>
                <a:cs typeface="Verdana"/>
              </a:rPr>
              <a:t>■</a:t>
            </a:r>
            <a:r>
              <a:rPr lang="en-US" altLang="en-US" sz="800" b="1" dirty="0">
                <a:latin typeface="Verdana"/>
                <a:cs typeface="Verdana"/>
              </a:rPr>
              <a:t> </a:t>
            </a:r>
            <a:r>
              <a:rPr lang="en-US" altLang="en-US" sz="800" dirty="0" smtClean="0">
                <a:latin typeface="Verdana"/>
                <a:cs typeface="Verdana"/>
              </a:rPr>
              <a:t>Democrat held seats     </a:t>
            </a:r>
            <a:r>
              <a:rPr lang="en-US" altLang="en-US" sz="800" b="1" dirty="0" smtClean="0">
                <a:solidFill>
                  <a:srgbClr val="D07E83"/>
                </a:solidFill>
                <a:latin typeface="Verdana"/>
                <a:cs typeface="Verdana"/>
              </a:rPr>
              <a:t>■</a:t>
            </a:r>
            <a:r>
              <a:rPr lang="en-US" altLang="en-US" sz="800" b="1" dirty="0" smtClean="0">
                <a:latin typeface="Verdana"/>
                <a:cs typeface="Verdana"/>
              </a:rPr>
              <a:t> </a:t>
            </a:r>
            <a:r>
              <a:rPr lang="en-US" altLang="en-US" sz="800" dirty="0" smtClean="0">
                <a:latin typeface="Verdana"/>
                <a:cs typeface="Verdana"/>
              </a:rPr>
              <a:t>Republican held seats</a:t>
            </a:r>
            <a:endParaRPr lang="en-US" altLang="en-US" sz="800" dirty="0">
              <a:latin typeface="Verdana"/>
              <a:cs typeface="Verdana"/>
            </a:endParaRPr>
          </a:p>
        </p:txBody>
      </p:sp>
      <p:sp>
        <p:nvSpPr>
          <p:cNvPr id="41" name="Rectangle 14"/>
          <p:cNvSpPr>
            <a:spLocks noChangeArrowheads="1"/>
          </p:cNvSpPr>
          <p:nvPr/>
        </p:nvSpPr>
        <p:spPr bwMode="auto">
          <a:xfrm>
            <a:off x="420813" y="1860959"/>
            <a:ext cx="2824227" cy="20005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2017-2018 HOUSE RACES</a:t>
            </a:r>
            <a:endParaRPr lang="en-US" altLang="en-US" sz="700" dirty="0">
              <a:solidFill>
                <a:schemeClr val="tx1">
                  <a:lumMod val="50000"/>
                  <a:lumOff val="50000"/>
                </a:schemeClr>
              </a:solidFill>
              <a:latin typeface="Verdana"/>
              <a:cs typeface="Verdana"/>
            </a:endParaRPr>
          </a:p>
        </p:txBody>
      </p:sp>
      <p:sp>
        <p:nvSpPr>
          <p:cNvPr id="44" name="Rectangle 14"/>
          <p:cNvSpPr>
            <a:spLocks noChangeArrowheads="1"/>
          </p:cNvSpPr>
          <p:nvPr/>
        </p:nvSpPr>
        <p:spPr bwMode="auto">
          <a:xfrm>
            <a:off x="419100" y="1608453"/>
            <a:ext cx="8229600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 smtClean="0">
                <a:latin typeface="Georgia"/>
                <a:cs typeface="Georgia"/>
              </a:rPr>
              <a:t>Cook Political Report ratings</a:t>
            </a:r>
            <a:endParaRPr lang="en-US" altLang="en-US" sz="1200" b="1" dirty="0">
              <a:latin typeface="Georgia"/>
              <a:cs typeface="Georgia"/>
            </a:endParaRPr>
          </a:p>
        </p:txBody>
      </p:sp>
      <p:pic>
        <p:nvPicPr>
          <p:cNvPr id="40" name="Picture 39" descr="Logo-NJ-presentation_center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45" name="Title 1"/>
          <p:cNvSpPr txBox="1">
            <a:spLocks/>
          </p:cNvSpPr>
          <p:nvPr/>
        </p:nvSpPr>
        <p:spPr bwMode="auto">
          <a:xfrm>
            <a:off x="404807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I</a:t>
            </a:r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f Democrats retain all their seats in 2018, they must pick up all “toss-ups” as well as 5 “lean-Republicans”</a:t>
            </a:r>
            <a:endParaRPr lang="en-US" altLang="en-US" sz="2000" dirty="0"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47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Cook Political Report.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23" name="TextBox 2"/>
          <p:cNvSpPr txBox="1">
            <a:spLocks noChangeArrowheads="1"/>
          </p:cNvSpPr>
          <p:nvPr/>
        </p:nvSpPr>
        <p:spPr bwMode="auto">
          <a:xfrm>
            <a:off x="410029" y="3280948"/>
            <a:ext cx="1538902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000" b="1" dirty="0" smtClean="0">
                <a:latin typeface="+mn-lt"/>
              </a:rPr>
              <a:t>Likely Democrat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800" b="1" dirty="0" smtClean="0">
                <a:solidFill>
                  <a:srgbClr val="0C396F"/>
                </a:solidFill>
                <a:latin typeface="+mn-lt"/>
              </a:rPr>
              <a:t>Sinema (AZ-9)*</a:t>
            </a:r>
            <a:endParaRPr lang="en-US" altLang="en-US" sz="800" b="1" dirty="0">
              <a:solidFill>
                <a:srgbClr val="0C396F"/>
              </a:solidFill>
              <a:latin typeface="+mn-lt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800" b="1" dirty="0" smtClean="0">
                <a:solidFill>
                  <a:srgbClr val="0C396F"/>
                </a:solidFill>
                <a:latin typeface="+mn-lt"/>
              </a:rPr>
              <a:t>Carbajal </a:t>
            </a:r>
            <a:r>
              <a:rPr lang="en-US" altLang="en-US" sz="800" b="1" dirty="0">
                <a:solidFill>
                  <a:srgbClr val="0C396F"/>
                </a:solidFill>
                <a:latin typeface="+mn-lt"/>
              </a:rPr>
              <a:t>(CA-24</a:t>
            </a:r>
            <a:r>
              <a:rPr lang="en-US" altLang="en-US" sz="800" b="1" dirty="0" smtClean="0">
                <a:solidFill>
                  <a:srgbClr val="0C396F"/>
                </a:solidFill>
                <a:latin typeface="+mn-lt"/>
              </a:rPr>
              <a:t>)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b="1" dirty="0" smtClean="0">
                <a:solidFill>
                  <a:srgbClr val="0C396F"/>
                </a:solidFill>
                <a:latin typeface="+mn-lt"/>
              </a:rPr>
              <a:t>Crist (FL-13)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b="1" dirty="0" smtClean="0">
                <a:solidFill>
                  <a:srgbClr val="0C396F"/>
                </a:solidFill>
                <a:latin typeface="+mn-lt"/>
              </a:rPr>
              <a:t>Loebsack (IA-2)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b="1" dirty="0" smtClean="0">
                <a:solidFill>
                  <a:srgbClr val="0C396F"/>
                </a:solidFill>
                <a:latin typeface="+mn-lt"/>
              </a:rPr>
              <a:t>Peterson (MN-7)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b="1" dirty="0" smtClean="0">
                <a:solidFill>
                  <a:srgbClr val="0C396F"/>
                </a:solidFill>
                <a:latin typeface="+mn-lt"/>
              </a:rPr>
              <a:t>Kuster (NH-2)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b="1" dirty="0" smtClean="0">
                <a:solidFill>
                  <a:srgbClr val="0C396F"/>
                </a:solidFill>
                <a:latin typeface="+mn-lt"/>
              </a:rPr>
              <a:t>Suozzi (NY-3)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b="1" dirty="0" smtClean="0">
                <a:solidFill>
                  <a:srgbClr val="0C396F"/>
                </a:solidFill>
                <a:latin typeface="+mn-lt"/>
              </a:rPr>
              <a:t>Maloney (NY-18)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b="1" dirty="0" smtClean="0">
                <a:solidFill>
                  <a:srgbClr val="0C396F"/>
                </a:solidFill>
                <a:latin typeface="+mn-lt"/>
              </a:rPr>
              <a:t>Schrader (OR-5)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b="1" dirty="0" smtClean="0">
                <a:solidFill>
                  <a:srgbClr val="0C396F"/>
                </a:solidFill>
                <a:latin typeface="+mn-lt"/>
              </a:rPr>
              <a:t>Cartwright (PA-17)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b="1" dirty="0" smtClean="0">
                <a:solidFill>
                  <a:srgbClr val="0C396F"/>
                </a:solidFill>
                <a:latin typeface="+mn-lt"/>
              </a:rPr>
              <a:t>Kind (WI-3)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800" b="1" dirty="0" smtClean="0">
              <a:solidFill>
                <a:srgbClr val="1D7AD7"/>
              </a:solidFill>
              <a:latin typeface="+mn-lt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041053" y="3280948"/>
            <a:ext cx="1653189" cy="1366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000" b="1" dirty="0" smtClean="0">
                <a:latin typeface="+mn-lt"/>
              </a:rPr>
              <a:t>Lean Democrat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b="1" dirty="0" smtClean="0">
                <a:solidFill>
                  <a:srgbClr val="0C396F"/>
                </a:solidFill>
                <a:latin typeface="+mn-lt"/>
              </a:rPr>
              <a:t>O’Halleran (AZ-1)</a:t>
            </a:r>
          </a:p>
          <a:p>
            <a:pPr lvl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800" b="1" dirty="0">
                <a:solidFill>
                  <a:srgbClr val="AF282D"/>
                </a:solidFill>
                <a:latin typeface="Verdana"/>
                <a:ea typeface="+mn-ea"/>
              </a:rPr>
              <a:t>McSally (AZ-2</a:t>
            </a:r>
            <a:r>
              <a:rPr lang="en-US" altLang="en-US" sz="800" b="1" dirty="0" smtClean="0">
                <a:solidFill>
                  <a:srgbClr val="AF282D"/>
                </a:solidFill>
                <a:latin typeface="Verdana"/>
                <a:ea typeface="+mn-ea"/>
              </a:rPr>
              <a:t>)*</a:t>
            </a:r>
            <a:endParaRPr lang="mr-IN" altLang="en-US" sz="800" b="1" dirty="0">
              <a:solidFill>
                <a:srgbClr val="0C396F"/>
              </a:solidFill>
              <a:latin typeface="Verdana"/>
              <a:ea typeface="+mn-ea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b="1" dirty="0" smtClean="0">
                <a:solidFill>
                  <a:srgbClr val="0C396F"/>
                </a:solidFill>
                <a:latin typeface="+mn-lt"/>
              </a:rPr>
              <a:t>Bera (CA-7)</a:t>
            </a:r>
          </a:p>
          <a:p>
            <a:pPr lvl="0" algn="ctr">
              <a:lnSpc>
                <a:spcPct val="110000"/>
              </a:lnSpc>
              <a:spcBef>
                <a:spcPct val="0"/>
              </a:spcBef>
              <a:buNone/>
            </a:pPr>
            <a:r>
              <a:rPr lang="nn-NO" altLang="en-US" sz="800" b="1" dirty="0">
                <a:solidFill>
                  <a:srgbClr val="AF282D"/>
                </a:solidFill>
                <a:latin typeface="Verdana"/>
                <a:ea typeface="+mn-ea"/>
              </a:rPr>
              <a:t>Royce (CA-39</a:t>
            </a:r>
            <a:r>
              <a:rPr lang="nn-NO" altLang="en-US" sz="800" b="1" dirty="0" smtClean="0">
                <a:solidFill>
                  <a:srgbClr val="AF282D"/>
                </a:solidFill>
                <a:latin typeface="Verdana"/>
                <a:ea typeface="+mn-ea"/>
              </a:rPr>
              <a:t>)*</a:t>
            </a:r>
            <a:endParaRPr lang="nn-NO" altLang="en-US" sz="800" b="1" dirty="0">
              <a:solidFill>
                <a:srgbClr val="AF282D"/>
              </a:solidFill>
              <a:latin typeface="Verdana"/>
              <a:ea typeface="+mn-ea"/>
            </a:endParaRPr>
          </a:p>
          <a:p>
            <a:pPr lvl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800" b="1" dirty="0">
                <a:solidFill>
                  <a:srgbClr val="AF282D"/>
                </a:solidFill>
                <a:latin typeface="Verdana"/>
                <a:ea typeface="+mn-ea"/>
              </a:rPr>
              <a:t>Issa (CA-49</a:t>
            </a:r>
            <a:r>
              <a:rPr lang="en-US" altLang="en-US" sz="800" b="1" dirty="0" smtClean="0">
                <a:solidFill>
                  <a:srgbClr val="AF282D"/>
                </a:solidFill>
                <a:latin typeface="Verdana"/>
                <a:ea typeface="+mn-ea"/>
              </a:rPr>
              <a:t>)*</a:t>
            </a:r>
            <a:endParaRPr lang="en-US" altLang="en-US" sz="800" b="1" dirty="0">
              <a:solidFill>
                <a:srgbClr val="AF282D"/>
              </a:solidFill>
              <a:latin typeface="Verdana"/>
              <a:ea typeface="+mn-ea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b="1" dirty="0" smtClean="0">
                <a:solidFill>
                  <a:srgbClr val="0C396F"/>
                </a:solidFill>
                <a:latin typeface="+mn-lt"/>
              </a:rPr>
              <a:t>Murphy (FL-7)</a:t>
            </a:r>
          </a:p>
          <a:p>
            <a:pPr lvl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800" b="1" dirty="0">
                <a:solidFill>
                  <a:srgbClr val="AF282D"/>
                </a:solidFill>
                <a:latin typeface="Verdana"/>
                <a:ea typeface="+mn-ea"/>
              </a:rPr>
              <a:t>Ros-Lehtinen (FL-27)*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800" b="1" dirty="0">
                <a:solidFill>
                  <a:srgbClr val="0C396F"/>
                </a:solidFill>
                <a:latin typeface="+mn-lt"/>
              </a:rPr>
              <a:t>Gottheimer (NJ-5)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800" b="1" dirty="0" smtClean="0">
                <a:solidFill>
                  <a:srgbClr val="0C396F"/>
                </a:solidFill>
                <a:latin typeface="+mn-lt"/>
              </a:rPr>
              <a:t>Kihuen (NV-4)</a:t>
            </a:r>
          </a:p>
        </p:txBody>
      </p:sp>
      <p:sp>
        <p:nvSpPr>
          <p:cNvPr id="25" name="TextBox 2"/>
          <p:cNvSpPr txBox="1">
            <a:spLocks noChangeArrowheads="1"/>
          </p:cNvSpPr>
          <p:nvPr/>
        </p:nvSpPr>
        <p:spPr bwMode="auto">
          <a:xfrm>
            <a:off x="5379698" y="3280948"/>
            <a:ext cx="1653189" cy="3105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1000" b="1" dirty="0" smtClean="0">
                <a:latin typeface="+mn-lt"/>
              </a:rPr>
              <a:t>Lean Republican</a:t>
            </a:r>
          </a:p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800" b="1" dirty="0" smtClean="0">
                <a:solidFill>
                  <a:srgbClr val="AF282D"/>
                </a:solidFill>
                <a:latin typeface="+mn-lt"/>
              </a:rPr>
              <a:t>Denham (CA-10)</a:t>
            </a:r>
          </a:p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nn-NO" altLang="en-US" sz="800" b="1" dirty="0" smtClean="0">
                <a:solidFill>
                  <a:srgbClr val="AF282D"/>
                </a:solidFill>
                <a:latin typeface="+mn-lt"/>
              </a:rPr>
              <a:t>Walters </a:t>
            </a:r>
            <a:r>
              <a:rPr lang="nn-NO" altLang="en-US" sz="800" b="1" dirty="0">
                <a:solidFill>
                  <a:srgbClr val="AF282D"/>
                </a:solidFill>
                <a:latin typeface="+mn-lt"/>
              </a:rPr>
              <a:t>(CA-45</a:t>
            </a:r>
            <a:r>
              <a:rPr lang="nn-NO" altLang="en-US" sz="800" b="1" dirty="0" smtClean="0">
                <a:solidFill>
                  <a:srgbClr val="AF282D"/>
                </a:solidFill>
                <a:latin typeface="+mn-lt"/>
              </a:rPr>
              <a:t>)</a:t>
            </a:r>
            <a:endParaRPr lang="en-US" altLang="en-US" sz="800" b="1" dirty="0" smtClean="0">
              <a:solidFill>
                <a:srgbClr val="AF282D"/>
              </a:solidFill>
              <a:latin typeface="+mn-lt"/>
            </a:endParaRPr>
          </a:p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800" b="1" dirty="0" smtClean="0">
                <a:solidFill>
                  <a:srgbClr val="AF282D"/>
                </a:solidFill>
                <a:latin typeface="+mn-lt"/>
              </a:rPr>
              <a:t>Handel (GA-6)</a:t>
            </a:r>
          </a:p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800" b="1" dirty="0" smtClean="0">
                <a:solidFill>
                  <a:srgbClr val="AF282D"/>
                </a:solidFill>
                <a:latin typeface="+mn-lt"/>
              </a:rPr>
              <a:t>Young </a:t>
            </a:r>
            <a:r>
              <a:rPr lang="en-US" altLang="en-US" sz="800" b="1" dirty="0">
                <a:solidFill>
                  <a:srgbClr val="AF282D"/>
                </a:solidFill>
                <a:latin typeface="+mn-lt"/>
              </a:rPr>
              <a:t>(IA-3</a:t>
            </a:r>
            <a:r>
              <a:rPr lang="en-US" altLang="en-US" sz="800" b="1" dirty="0" smtClean="0">
                <a:solidFill>
                  <a:srgbClr val="AF282D"/>
                </a:solidFill>
                <a:latin typeface="+mn-lt"/>
              </a:rPr>
              <a:t>)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sz="800" b="1" dirty="0" smtClean="0">
                <a:solidFill>
                  <a:srgbClr val="AF282D"/>
                </a:solidFill>
                <a:latin typeface="+mn-lt"/>
              </a:rPr>
              <a:t>Bost </a:t>
            </a:r>
            <a:r>
              <a:rPr lang="en-US" altLang="en-US" sz="800" b="1" dirty="0">
                <a:solidFill>
                  <a:srgbClr val="AF282D"/>
                </a:solidFill>
                <a:latin typeface="+mn-lt"/>
              </a:rPr>
              <a:t>(IL-12</a:t>
            </a:r>
            <a:r>
              <a:rPr lang="en-US" altLang="en-US" sz="800" b="1" dirty="0" smtClean="0">
                <a:solidFill>
                  <a:srgbClr val="AF282D"/>
                </a:solidFill>
                <a:latin typeface="+mn-lt"/>
              </a:rPr>
              <a:t>)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sz="800" b="1" dirty="0" smtClean="0">
                <a:solidFill>
                  <a:srgbClr val="AF282D"/>
                </a:solidFill>
                <a:latin typeface="+mn-lt"/>
              </a:rPr>
              <a:t>Jenkins (KS-2)*</a:t>
            </a:r>
          </a:p>
          <a:p>
            <a:pPr lvl="0" algn="ctr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sz="800" b="1" dirty="0" smtClean="0">
                <a:solidFill>
                  <a:srgbClr val="AF282D"/>
                </a:solidFill>
                <a:latin typeface="+mn-lt"/>
              </a:rPr>
              <a:t>Yoder (KS-3)</a:t>
            </a:r>
          </a:p>
          <a:p>
            <a:pPr lvl="0" algn="ctr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sz="800" b="1" dirty="0" smtClean="0">
                <a:solidFill>
                  <a:srgbClr val="AF282D"/>
                </a:solidFill>
                <a:latin typeface="+mn-lt"/>
              </a:rPr>
              <a:t>Barr (KY-6)</a:t>
            </a:r>
          </a:p>
          <a:p>
            <a:pPr lvl="0" algn="ctr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sz="800" b="1" dirty="0" smtClean="0">
                <a:solidFill>
                  <a:srgbClr val="AF282D"/>
                </a:solidFill>
                <a:latin typeface="+mn-lt"/>
              </a:rPr>
              <a:t>Poliquin (ME-2)</a:t>
            </a:r>
          </a:p>
          <a:p>
            <a:pPr lvl="0" algn="ctr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sz="800" b="1" dirty="0" smtClean="0">
                <a:solidFill>
                  <a:srgbClr val="AF282D"/>
                </a:solidFill>
                <a:latin typeface="+mn-lt"/>
              </a:rPr>
              <a:t>Bishop (MI-8)</a:t>
            </a:r>
          </a:p>
          <a:p>
            <a:pPr lvl="0" algn="ctr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sz="800" b="1" dirty="0" smtClean="0">
                <a:solidFill>
                  <a:srgbClr val="AF282D"/>
                </a:solidFill>
                <a:latin typeface="+mn-lt"/>
              </a:rPr>
              <a:t>Paulsen (MN-3)</a:t>
            </a:r>
          </a:p>
          <a:p>
            <a:pPr lvl="0" algn="ctr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sz="800" b="1" dirty="0" smtClean="0">
                <a:solidFill>
                  <a:srgbClr val="AF282D"/>
                </a:solidFill>
                <a:latin typeface="+mn-lt"/>
              </a:rPr>
              <a:t>Lance (NJ-7)</a:t>
            </a:r>
          </a:p>
          <a:p>
            <a:pPr algn="ctr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sz="800" b="1" dirty="0" smtClean="0">
                <a:solidFill>
                  <a:srgbClr val="AF282D"/>
                </a:solidFill>
                <a:latin typeface="+mn-lt"/>
              </a:rPr>
              <a:t>Tenney (NY-22)</a:t>
            </a:r>
          </a:p>
          <a:p>
            <a:pPr lvl="0" algn="ctr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sz="800" b="1" dirty="0" smtClean="0">
                <a:solidFill>
                  <a:srgbClr val="AF282D"/>
                </a:solidFill>
                <a:latin typeface="+mn-lt"/>
              </a:rPr>
              <a:t>Costello (PA-6)</a:t>
            </a:r>
          </a:p>
          <a:p>
            <a:pPr lvl="0" algn="ctr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sz="800" b="1" dirty="0" smtClean="0">
                <a:solidFill>
                  <a:srgbClr val="AF282D"/>
                </a:solidFill>
                <a:latin typeface="+mn-lt"/>
              </a:rPr>
              <a:t>Meehan (PA-7)</a:t>
            </a:r>
          </a:p>
          <a:p>
            <a:pPr lvl="0" algn="ctr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sz="800" b="1" dirty="0" smtClean="0">
                <a:solidFill>
                  <a:srgbClr val="AF282D"/>
                </a:solidFill>
                <a:latin typeface="+mn-lt"/>
              </a:rPr>
              <a:t>Fitzpatrick (PA-8)</a:t>
            </a:r>
          </a:p>
          <a:p>
            <a:pPr lvl="0" algn="ctr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sz="800" b="1" dirty="0" smtClean="0">
                <a:solidFill>
                  <a:srgbClr val="AF282D"/>
                </a:solidFill>
                <a:latin typeface="+mn-lt"/>
              </a:rPr>
              <a:t>Dent (PA-15)*</a:t>
            </a:r>
          </a:p>
          <a:p>
            <a:pPr lvl="0" algn="ctr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sz="800" b="1" i="1" dirty="0" smtClean="0">
                <a:solidFill>
                  <a:srgbClr val="AF282D"/>
                </a:solidFill>
                <a:latin typeface="+mn-lt"/>
              </a:rPr>
              <a:t>Vacant (PA-18)</a:t>
            </a:r>
          </a:p>
          <a:p>
            <a:pPr lvl="0" algn="ctr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sz="800" b="1" dirty="0" smtClean="0">
                <a:solidFill>
                  <a:srgbClr val="AF282D"/>
                </a:solidFill>
                <a:latin typeface="+mn-lt"/>
              </a:rPr>
              <a:t>Hurd (TX-23) </a:t>
            </a:r>
          </a:p>
          <a:p>
            <a:pPr lvl="0" algn="ctr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sz="800" b="1" dirty="0" smtClean="0">
                <a:solidFill>
                  <a:srgbClr val="AF282D"/>
                </a:solidFill>
                <a:latin typeface="+mn-lt"/>
              </a:rPr>
              <a:t>Sessions (TX-32)</a:t>
            </a:r>
          </a:p>
          <a:p>
            <a:pPr lvl="0" algn="ctr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en-US" sz="800" b="1" dirty="0" smtClean="0">
                <a:solidFill>
                  <a:srgbClr val="AF282D"/>
                </a:solidFill>
                <a:latin typeface="+mn-lt"/>
              </a:rPr>
              <a:t>Love (UT-4)</a:t>
            </a:r>
          </a:p>
        </p:txBody>
      </p:sp>
      <p:sp>
        <p:nvSpPr>
          <p:cNvPr id="27" name="TextBox 2"/>
          <p:cNvSpPr txBox="1">
            <a:spLocks noChangeArrowheads="1"/>
          </p:cNvSpPr>
          <p:nvPr/>
        </p:nvSpPr>
        <p:spPr bwMode="auto">
          <a:xfrm>
            <a:off x="3704577" y="3280948"/>
            <a:ext cx="1653189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000" b="1" dirty="0" smtClean="0">
                <a:latin typeface="+mn-lt"/>
              </a:rPr>
              <a:t>Toss Up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mr-IN" altLang="en-US" sz="800" b="1" dirty="0" smtClean="0">
                <a:solidFill>
                  <a:srgbClr val="0C396F"/>
                </a:solidFill>
                <a:latin typeface="+mn-lt"/>
              </a:rPr>
              <a:t>Walz </a:t>
            </a:r>
            <a:r>
              <a:rPr lang="mr-IN" altLang="en-US" sz="800" b="1" dirty="0">
                <a:solidFill>
                  <a:srgbClr val="0C396F"/>
                </a:solidFill>
                <a:latin typeface="+mn-lt"/>
              </a:rPr>
              <a:t>(MN-1)</a:t>
            </a:r>
            <a:r>
              <a:rPr lang="en-US" altLang="en-US" sz="800" b="1" dirty="0">
                <a:solidFill>
                  <a:srgbClr val="0C396F"/>
                </a:solidFill>
                <a:latin typeface="+mn-lt"/>
              </a:rPr>
              <a:t>*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800" b="1" dirty="0">
                <a:solidFill>
                  <a:srgbClr val="0C396F"/>
                </a:solidFill>
                <a:latin typeface="+mn-lt"/>
              </a:rPr>
              <a:t>Nolan (MN-8)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800" b="1" dirty="0" smtClean="0">
                <a:solidFill>
                  <a:srgbClr val="0C396F"/>
                </a:solidFill>
                <a:latin typeface="+mn-lt"/>
              </a:rPr>
              <a:t>Shea-Porter (NH-1)*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800" b="1" dirty="0" smtClean="0">
                <a:solidFill>
                  <a:srgbClr val="0C396F"/>
                </a:solidFill>
                <a:latin typeface="+mn-lt"/>
              </a:rPr>
              <a:t>Rosen (NV-3)*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800" b="1" dirty="0" smtClean="0">
                <a:solidFill>
                  <a:srgbClr val="AF282D"/>
                </a:solidFill>
                <a:latin typeface="+mn-lt"/>
              </a:rPr>
              <a:t>Knight </a:t>
            </a:r>
            <a:r>
              <a:rPr lang="en-US" altLang="en-US" sz="800" b="1" dirty="0">
                <a:solidFill>
                  <a:srgbClr val="AF282D"/>
                </a:solidFill>
                <a:latin typeface="+mn-lt"/>
              </a:rPr>
              <a:t>(</a:t>
            </a:r>
            <a:r>
              <a:rPr lang="en-US" altLang="en-US" sz="800" b="1" dirty="0" smtClean="0">
                <a:solidFill>
                  <a:srgbClr val="AF282D"/>
                </a:solidFill>
                <a:latin typeface="+mn-lt"/>
              </a:rPr>
              <a:t>CA-25)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800" b="1" dirty="0" smtClean="0">
                <a:solidFill>
                  <a:srgbClr val="AF282D"/>
                </a:solidFill>
                <a:latin typeface="+mn-lt"/>
              </a:rPr>
              <a:t>Rohrabacher (CA-48)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800" b="1" dirty="0">
                <a:solidFill>
                  <a:srgbClr val="AF282D"/>
                </a:solidFill>
                <a:latin typeface="+mn-lt"/>
              </a:rPr>
              <a:t>Coffman (CO-6)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800" b="1" dirty="0">
                <a:solidFill>
                  <a:srgbClr val="AF282D"/>
                </a:solidFill>
                <a:latin typeface="+mn-lt"/>
              </a:rPr>
              <a:t>Curbelo (FL-26)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800" b="1" dirty="0">
                <a:solidFill>
                  <a:srgbClr val="AF282D"/>
                </a:solidFill>
                <a:latin typeface="+mn-lt"/>
              </a:rPr>
              <a:t>Blum (IA-1)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800" b="1" dirty="0" smtClean="0">
                <a:solidFill>
                  <a:srgbClr val="AF282D"/>
                </a:solidFill>
                <a:latin typeface="+mn-lt"/>
              </a:rPr>
              <a:t>Roskam (IL-6)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800" b="1" dirty="0" smtClean="0">
                <a:solidFill>
                  <a:srgbClr val="AF282D"/>
                </a:solidFill>
                <a:latin typeface="+mn-lt"/>
              </a:rPr>
              <a:t>Trott (MI-11)*</a:t>
            </a:r>
            <a:endParaRPr lang="en-US" altLang="en-US" sz="800" b="1" dirty="0">
              <a:solidFill>
                <a:srgbClr val="AF282D"/>
              </a:solidFill>
              <a:latin typeface="+mn-lt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800" b="1" dirty="0">
                <a:solidFill>
                  <a:srgbClr val="AF282D"/>
                </a:solidFill>
                <a:latin typeface="+mn-lt"/>
              </a:rPr>
              <a:t>Lewis (MN-2</a:t>
            </a:r>
            <a:r>
              <a:rPr lang="en-US" altLang="en-US" sz="800" b="1" dirty="0" smtClean="0">
                <a:solidFill>
                  <a:srgbClr val="AF282D"/>
                </a:solidFill>
                <a:latin typeface="+mn-lt"/>
              </a:rPr>
              <a:t>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800" b="1" dirty="0" smtClean="0">
                <a:solidFill>
                  <a:srgbClr val="AF282D"/>
                </a:solidFill>
                <a:latin typeface="+mn-lt"/>
              </a:rPr>
              <a:t>Bacon (NE-2)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800" b="1" dirty="0" smtClean="0">
                <a:solidFill>
                  <a:srgbClr val="AF282D"/>
                </a:solidFill>
                <a:latin typeface="+mn-lt"/>
              </a:rPr>
              <a:t>LoBiondo (NJ-2)*</a:t>
            </a:r>
            <a:endParaRPr lang="en-US" altLang="en-US" sz="800" b="1" dirty="0">
              <a:solidFill>
                <a:srgbClr val="AF282D"/>
              </a:solidFill>
              <a:latin typeface="+mn-lt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800" b="1" dirty="0">
                <a:solidFill>
                  <a:srgbClr val="AF282D"/>
                </a:solidFill>
                <a:latin typeface="+mn-lt"/>
              </a:rPr>
              <a:t>Frelinghuysen (NJ-11)</a:t>
            </a:r>
          </a:p>
          <a:p>
            <a:pPr lvl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800" b="1" dirty="0" smtClean="0">
                <a:solidFill>
                  <a:srgbClr val="AF282D"/>
                </a:solidFill>
                <a:latin typeface="+mn-lt"/>
              </a:rPr>
              <a:t>Faso </a:t>
            </a:r>
            <a:r>
              <a:rPr lang="en-US" altLang="en-US" sz="800" b="1" dirty="0">
                <a:solidFill>
                  <a:srgbClr val="AF282D"/>
                </a:solidFill>
                <a:latin typeface="+mn-lt"/>
              </a:rPr>
              <a:t>(NY-19)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800" b="1" dirty="0">
                <a:solidFill>
                  <a:srgbClr val="AF282D"/>
                </a:solidFill>
                <a:latin typeface="+mn-lt"/>
              </a:rPr>
              <a:t>Culberson (TX-7)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800" b="1" dirty="0" smtClean="0">
                <a:solidFill>
                  <a:srgbClr val="AF282D"/>
                </a:solidFill>
                <a:latin typeface="+mn-lt"/>
              </a:rPr>
              <a:t>Comstock </a:t>
            </a:r>
            <a:r>
              <a:rPr lang="en-US" altLang="en-US" sz="800" b="1" dirty="0">
                <a:solidFill>
                  <a:srgbClr val="AF282D"/>
                </a:solidFill>
                <a:latin typeface="+mn-lt"/>
              </a:rPr>
              <a:t>(VA-10</a:t>
            </a:r>
            <a:r>
              <a:rPr lang="en-US" altLang="en-US" sz="800" b="1" dirty="0" smtClean="0">
                <a:solidFill>
                  <a:srgbClr val="AF282D"/>
                </a:solidFill>
                <a:latin typeface="+mn-lt"/>
              </a:rPr>
              <a:t>)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800" b="1" dirty="0">
                <a:solidFill>
                  <a:srgbClr val="AF282D"/>
                </a:solidFill>
                <a:latin typeface="+mn-lt"/>
              </a:rPr>
              <a:t>Reichert (WA-8</a:t>
            </a:r>
            <a:r>
              <a:rPr lang="en-US" altLang="en-US" sz="800" b="1" dirty="0" smtClean="0">
                <a:solidFill>
                  <a:srgbClr val="AF282D"/>
                </a:solidFill>
                <a:latin typeface="+mn-lt"/>
              </a:rPr>
              <a:t>)*</a:t>
            </a:r>
          </a:p>
        </p:txBody>
      </p:sp>
      <p:sp>
        <p:nvSpPr>
          <p:cNvPr id="29" name="TextBox 2"/>
          <p:cNvSpPr txBox="1">
            <a:spLocks noChangeArrowheads="1"/>
          </p:cNvSpPr>
          <p:nvPr/>
        </p:nvSpPr>
        <p:spPr bwMode="auto">
          <a:xfrm>
            <a:off x="7064985" y="3280948"/>
            <a:ext cx="1577587" cy="3180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100"/>
              </a:spcBef>
              <a:buFontTx/>
              <a:buNone/>
            </a:pPr>
            <a:r>
              <a:rPr lang="en-US" altLang="en-US" sz="1000" b="1" dirty="0" smtClean="0">
                <a:latin typeface="+mn-lt"/>
              </a:rPr>
              <a:t>Likely Republican</a:t>
            </a:r>
          </a:p>
          <a:p>
            <a:pPr algn="ctr" eaLnBrk="1" hangingPunct="1">
              <a:lnSpc>
                <a:spcPct val="100000"/>
              </a:lnSpc>
              <a:spcBef>
                <a:spcPts val="100"/>
              </a:spcBef>
              <a:buFontTx/>
              <a:buNone/>
            </a:pPr>
            <a:r>
              <a:rPr lang="en-US" altLang="en-US" sz="650" b="1" dirty="0" smtClean="0">
                <a:solidFill>
                  <a:srgbClr val="AF282D"/>
                </a:solidFill>
                <a:latin typeface="+mn-lt"/>
              </a:rPr>
              <a:t>Valadao (CA-21)</a:t>
            </a:r>
          </a:p>
          <a:p>
            <a:pPr algn="ctr" eaLnBrk="1" hangingPunct="1">
              <a:lnSpc>
                <a:spcPct val="100000"/>
              </a:lnSpc>
              <a:spcBef>
                <a:spcPts val="100"/>
              </a:spcBef>
              <a:buFontTx/>
              <a:buNone/>
            </a:pPr>
            <a:r>
              <a:rPr lang="en-US" altLang="en-US" sz="650" b="1" dirty="0" smtClean="0">
                <a:solidFill>
                  <a:srgbClr val="AF282D"/>
                </a:solidFill>
                <a:latin typeface="+mn-lt"/>
              </a:rPr>
              <a:t>Hunter (CA-50)</a:t>
            </a:r>
          </a:p>
          <a:p>
            <a:pPr algn="ctr" eaLnBrk="1" hangingPunct="1">
              <a:lnSpc>
                <a:spcPct val="100000"/>
              </a:lnSpc>
              <a:spcBef>
                <a:spcPts val="100"/>
              </a:spcBef>
              <a:buFontTx/>
              <a:buNone/>
            </a:pPr>
            <a:r>
              <a:rPr lang="en-US" altLang="en-US" sz="650" b="1" dirty="0" smtClean="0">
                <a:solidFill>
                  <a:srgbClr val="AF282D"/>
                </a:solidFill>
                <a:latin typeface="+mn-lt"/>
              </a:rPr>
              <a:t>Mast (FL-18)</a:t>
            </a:r>
          </a:p>
          <a:p>
            <a:pPr algn="ctr" eaLnBrk="1" hangingPunct="1">
              <a:lnSpc>
                <a:spcPct val="100000"/>
              </a:lnSpc>
              <a:spcBef>
                <a:spcPts val="100"/>
              </a:spcBef>
              <a:buFontTx/>
              <a:buNone/>
            </a:pPr>
            <a:r>
              <a:rPr lang="en-US" altLang="en-US" sz="650" b="1" dirty="0" smtClean="0">
                <a:solidFill>
                  <a:srgbClr val="AF282D"/>
                </a:solidFill>
                <a:latin typeface="+mn-lt"/>
              </a:rPr>
              <a:t>Woodall (GA-7)</a:t>
            </a:r>
          </a:p>
          <a:p>
            <a:pPr algn="ctr" eaLnBrk="1" hangingPunct="1">
              <a:lnSpc>
                <a:spcPct val="100000"/>
              </a:lnSpc>
              <a:spcBef>
                <a:spcPts val="100"/>
              </a:spcBef>
              <a:buFontTx/>
              <a:buNone/>
            </a:pPr>
            <a:r>
              <a:rPr lang="en-US" altLang="en-US" sz="650" b="1" dirty="0" smtClean="0">
                <a:solidFill>
                  <a:srgbClr val="AF282D"/>
                </a:solidFill>
                <a:latin typeface="+mn-lt"/>
              </a:rPr>
              <a:t>Davis (IL-13)</a:t>
            </a:r>
          </a:p>
          <a:p>
            <a:pPr algn="ctr" eaLnBrk="1" hangingPunct="1">
              <a:lnSpc>
                <a:spcPct val="100000"/>
              </a:lnSpc>
              <a:spcBef>
                <a:spcPts val="100"/>
              </a:spcBef>
              <a:buFontTx/>
              <a:buNone/>
            </a:pPr>
            <a:r>
              <a:rPr lang="en-US" altLang="en-US" sz="650" b="1" dirty="0" smtClean="0">
                <a:solidFill>
                  <a:srgbClr val="AF282D"/>
                </a:solidFill>
                <a:latin typeface="+mn-lt"/>
              </a:rPr>
              <a:t>Hultgren (IL-14)</a:t>
            </a:r>
          </a:p>
          <a:p>
            <a:pPr algn="ctr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altLang="en-US" sz="650" b="1" dirty="0">
                <a:solidFill>
                  <a:srgbClr val="AF282D"/>
                </a:solidFill>
                <a:latin typeface="+mn-lt"/>
              </a:rPr>
              <a:t>Walberg (MI-7)</a:t>
            </a:r>
          </a:p>
          <a:p>
            <a:pPr algn="ctr" eaLnBrk="1" hangingPunct="1">
              <a:lnSpc>
                <a:spcPct val="100000"/>
              </a:lnSpc>
              <a:spcBef>
                <a:spcPts val="100"/>
              </a:spcBef>
              <a:buFontTx/>
              <a:buNone/>
            </a:pPr>
            <a:r>
              <a:rPr lang="en-US" altLang="en-US" sz="650" b="1" dirty="0" smtClean="0">
                <a:solidFill>
                  <a:srgbClr val="AF282D"/>
                </a:solidFill>
                <a:latin typeface="+mn-lt"/>
              </a:rPr>
              <a:t>Gianforte (MT-0)</a:t>
            </a:r>
          </a:p>
          <a:p>
            <a:pPr algn="ctr" eaLnBrk="1" hangingPunct="1">
              <a:lnSpc>
                <a:spcPct val="100000"/>
              </a:lnSpc>
              <a:spcBef>
                <a:spcPts val="100"/>
              </a:spcBef>
              <a:buFontTx/>
              <a:buNone/>
            </a:pPr>
            <a:r>
              <a:rPr lang="en-US" altLang="en-US" sz="650" b="1" dirty="0" smtClean="0">
                <a:solidFill>
                  <a:srgbClr val="AF282D"/>
                </a:solidFill>
                <a:latin typeface="+mn-lt"/>
              </a:rPr>
              <a:t>Holding (NC-2)</a:t>
            </a:r>
          </a:p>
          <a:p>
            <a:pPr algn="ctr" eaLnBrk="1" hangingPunct="1">
              <a:lnSpc>
                <a:spcPct val="100000"/>
              </a:lnSpc>
              <a:spcBef>
                <a:spcPts val="100"/>
              </a:spcBef>
              <a:buFontTx/>
              <a:buNone/>
            </a:pPr>
            <a:r>
              <a:rPr lang="en-US" altLang="en-US" sz="650" b="1" dirty="0" smtClean="0">
                <a:solidFill>
                  <a:srgbClr val="AF282D"/>
                </a:solidFill>
                <a:latin typeface="+mn-lt"/>
              </a:rPr>
              <a:t>Pittenger (NC-9)</a:t>
            </a:r>
          </a:p>
          <a:p>
            <a:pPr algn="ctr" eaLnBrk="1" hangingPunct="1">
              <a:lnSpc>
                <a:spcPct val="100000"/>
              </a:lnSpc>
              <a:spcBef>
                <a:spcPts val="100"/>
              </a:spcBef>
              <a:buFontTx/>
              <a:buNone/>
            </a:pPr>
            <a:r>
              <a:rPr lang="en-US" altLang="en-US" sz="650" b="1" dirty="0" smtClean="0">
                <a:solidFill>
                  <a:srgbClr val="AF282D"/>
                </a:solidFill>
                <a:latin typeface="+mn-lt"/>
              </a:rPr>
              <a:t>Budd (NC-13)</a:t>
            </a:r>
          </a:p>
          <a:p>
            <a:pPr algn="ctr" eaLnBrk="1" hangingPunct="1">
              <a:lnSpc>
                <a:spcPct val="100000"/>
              </a:lnSpc>
              <a:spcBef>
                <a:spcPts val="100"/>
              </a:spcBef>
              <a:buFontTx/>
              <a:buNone/>
            </a:pPr>
            <a:r>
              <a:rPr lang="en-US" altLang="en-US" sz="650" b="1" dirty="0" smtClean="0">
                <a:solidFill>
                  <a:srgbClr val="AF282D"/>
                </a:solidFill>
                <a:latin typeface="+mn-lt"/>
              </a:rPr>
              <a:t>MacArthur (NJ-3)</a:t>
            </a:r>
          </a:p>
          <a:p>
            <a:pPr algn="ctr" eaLnBrk="1" hangingPunct="1">
              <a:lnSpc>
                <a:spcPct val="100000"/>
              </a:lnSpc>
              <a:spcBef>
                <a:spcPts val="100"/>
              </a:spcBef>
              <a:buFontTx/>
              <a:buNone/>
            </a:pPr>
            <a:r>
              <a:rPr lang="en-US" altLang="en-US" sz="650" b="1" dirty="0" smtClean="0">
                <a:solidFill>
                  <a:srgbClr val="AF282D"/>
                </a:solidFill>
                <a:latin typeface="+mn-lt"/>
              </a:rPr>
              <a:t>Pearce (NM-2)*</a:t>
            </a:r>
          </a:p>
          <a:p>
            <a:pPr algn="ctr" eaLnBrk="1" hangingPunct="1">
              <a:lnSpc>
                <a:spcPct val="100000"/>
              </a:lnSpc>
              <a:spcBef>
                <a:spcPts val="100"/>
              </a:spcBef>
              <a:buFontTx/>
              <a:buNone/>
            </a:pPr>
            <a:r>
              <a:rPr lang="en-US" altLang="en-US" sz="650" b="1" dirty="0" smtClean="0">
                <a:solidFill>
                  <a:srgbClr val="AF282D"/>
                </a:solidFill>
                <a:latin typeface="+mn-lt"/>
              </a:rPr>
              <a:t>Zeldin (NY-1)</a:t>
            </a:r>
          </a:p>
          <a:p>
            <a:pPr algn="ctr" eaLnBrk="1" hangingPunct="1">
              <a:lnSpc>
                <a:spcPct val="100000"/>
              </a:lnSpc>
              <a:spcBef>
                <a:spcPts val="100"/>
              </a:spcBef>
              <a:buFontTx/>
              <a:buNone/>
            </a:pPr>
            <a:r>
              <a:rPr lang="en-US" altLang="en-US" sz="650" b="1" dirty="0" smtClean="0">
                <a:solidFill>
                  <a:srgbClr val="AF282D"/>
                </a:solidFill>
                <a:latin typeface="+mn-lt"/>
              </a:rPr>
              <a:t>Donovan (NY-11)</a:t>
            </a:r>
          </a:p>
          <a:p>
            <a:pPr algn="ctr" eaLnBrk="1" hangingPunct="1">
              <a:lnSpc>
                <a:spcPct val="100000"/>
              </a:lnSpc>
              <a:spcBef>
                <a:spcPts val="100"/>
              </a:spcBef>
              <a:buFontTx/>
              <a:buNone/>
            </a:pPr>
            <a:r>
              <a:rPr lang="en-US" altLang="en-US" sz="650" b="1" dirty="0" smtClean="0">
                <a:solidFill>
                  <a:srgbClr val="AF282D"/>
                </a:solidFill>
                <a:latin typeface="+mn-lt"/>
              </a:rPr>
              <a:t>Katko (NY-24)</a:t>
            </a:r>
          </a:p>
          <a:p>
            <a:pPr algn="ctr" eaLnBrk="1" hangingPunct="1">
              <a:lnSpc>
                <a:spcPct val="100000"/>
              </a:lnSpc>
              <a:spcBef>
                <a:spcPts val="100"/>
              </a:spcBef>
              <a:buFontTx/>
              <a:buNone/>
            </a:pPr>
            <a:r>
              <a:rPr lang="en-US" altLang="en-US" sz="650" b="1" dirty="0" smtClean="0">
                <a:solidFill>
                  <a:srgbClr val="AF282D"/>
                </a:solidFill>
                <a:latin typeface="+mn-lt"/>
              </a:rPr>
              <a:t>Chabot (OH-1)</a:t>
            </a:r>
          </a:p>
          <a:p>
            <a:pPr algn="ctr" eaLnBrk="1" hangingPunct="1">
              <a:lnSpc>
                <a:spcPct val="100000"/>
              </a:lnSpc>
              <a:spcBef>
                <a:spcPts val="100"/>
              </a:spcBef>
              <a:buFontTx/>
              <a:buNone/>
            </a:pPr>
            <a:r>
              <a:rPr lang="en-US" altLang="en-US" sz="650" b="1" i="1" dirty="0" smtClean="0">
                <a:solidFill>
                  <a:srgbClr val="AF282D"/>
                </a:solidFill>
                <a:latin typeface="+mn-lt"/>
              </a:rPr>
              <a:t>Vacant (OH-12)</a:t>
            </a:r>
          </a:p>
          <a:p>
            <a:pPr algn="ctr" eaLnBrk="1" hangingPunct="1">
              <a:lnSpc>
                <a:spcPct val="100000"/>
              </a:lnSpc>
              <a:spcBef>
                <a:spcPts val="100"/>
              </a:spcBef>
              <a:buFontTx/>
              <a:buNone/>
            </a:pPr>
            <a:r>
              <a:rPr lang="en-US" altLang="en-US" sz="650" b="1" dirty="0" smtClean="0">
                <a:solidFill>
                  <a:srgbClr val="AF282D"/>
                </a:solidFill>
                <a:latin typeface="+mn-lt"/>
              </a:rPr>
              <a:t>Stivers (OH-15)</a:t>
            </a:r>
          </a:p>
          <a:p>
            <a:pPr algn="ctr" eaLnBrk="1" hangingPunct="1">
              <a:lnSpc>
                <a:spcPct val="100000"/>
              </a:lnSpc>
              <a:spcBef>
                <a:spcPts val="100"/>
              </a:spcBef>
              <a:buFontTx/>
              <a:buNone/>
            </a:pPr>
            <a:r>
              <a:rPr lang="en-US" altLang="en-US" sz="650" b="1" dirty="0" smtClean="0">
                <a:solidFill>
                  <a:srgbClr val="AF282D"/>
                </a:solidFill>
                <a:latin typeface="+mn-lt"/>
              </a:rPr>
              <a:t>Renacci (OH-16)*</a:t>
            </a:r>
          </a:p>
          <a:p>
            <a:pPr algn="ctr" eaLnBrk="1" hangingPunct="1">
              <a:lnSpc>
                <a:spcPct val="100000"/>
              </a:lnSpc>
              <a:spcBef>
                <a:spcPts val="100"/>
              </a:spcBef>
              <a:buFontTx/>
              <a:buNone/>
            </a:pPr>
            <a:r>
              <a:rPr lang="en-US" altLang="en-US" sz="650" b="1" dirty="0" smtClean="0">
                <a:solidFill>
                  <a:srgbClr val="AF282D"/>
                </a:solidFill>
                <a:latin typeface="+mn-lt"/>
              </a:rPr>
              <a:t>Smucker (PA-16)</a:t>
            </a:r>
          </a:p>
          <a:p>
            <a:pPr algn="ctr" eaLnBrk="1" hangingPunct="1">
              <a:lnSpc>
                <a:spcPct val="100000"/>
              </a:lnSpc>
              <a:spcBef>
                <a:spcPts val="100"/>
              </a:spcBef>
              <a:buFontTx/>
              <a:buNone/>
            </a:pPr>
            <a:r>
              <a:rPr lang="en-US" altLang="en-US" sz="650" b="1" dirty="0" smtClean="0">
                <a:solidFill>
                  <a:srgbClr val="AF282D"/>
                </a:solidFill>
                <a:latin typeface="+mn-lt"/>
              </a:rPr>
              <a:t>Taylor (VA-2)</a:t>
            </a:r>
          </a:p>
          <a:p>
            <a:pPr algn="ctr" eaLnBrk="1" hangingPunct="1">
              <a:lnSpc>
                <a:spcPct val="100000"/>
              </a:lnSpc>
              <a:spcBef>
                <a:spcPts val="100"/>
              </a:spcBef>
              <a:buFontTx/>
              <a:buNone/>
            </a:pPr>
            <a:r>
              <a:rPr lang="en-US" altLang="en-US" sz="650" b="1" dirty="0" smtClean="0">
                <a:solidFill>
                  <a:srgbClr val="AF282D"/>
                </a:solidFill>
                <a:latin typeface="+mn-lt"/>
              </a:rPr>
              <a:t>Garrett (VA-5)</a:t>
            </a:r>
          </a:p>
          <a:p>
            <a:pPr algn="ctr" eaLnBrk="1" hangingPunct="1">
              <a:lnSpc>
                <a:spcPct val="100000"/>
              </a:lnSpc>
              <a:spcBef>
                <a:spcPts val="100"/>
              </a:spcBef>
              <a:buFontTx/>
              <a:buNone/>
            </a:pPr>
            <a:r>
              <a:rPr lang="en-US" altLang="en-US" sz="650" b="1" dirty="0" smtClean="0">
                <a:solidFill>
                  <a:srgbClr val="AF282D"/>
                </a:solidFill>
                <a:latin typeface="+mn-lt"/>
              </a:rPr>
              <a:t>Brat (VA-7)</a:t>
            </a:r>
          </a:p>
          <a:p>
            <a:pPr algn="ctr" eaLnBrk="1" hangingPunct="1">
              <a:lnSpc>
                <a:spcPct val="100000"/>
              </a:lnSpc>
              <a:spcBef>
                <a:spcPts val="100"/>
              </a:spcBef>
              <a:buFontTx/>
              <a:buNone/>
            </a:pPr>
            <a:r>
              <a:rPr lang="en-US" altLang="en-US" sz="650" b="1" dirty="0" smtClean="0">
                <a:solidFill>
                  <a:srgbClr val="AF282D"/>
                </a:solidFill>
                <a:latin typeface="+mn-lt"/>
              </a:rPr>
              <a:t>McMorris Rodgers (WA-5)</a:t>
            </a:r>
          </a:p>
          <a:p>
            <a:pPr algn="ctr" eaLnBrk="1" hangingPunct="1">
              <a:lnSpc>
                <a:spcPct val="100000"/>
              </a:lnSpc>
              <a:spcBef>
                <a:spcPts val="100"/>
              </a:spcBef>
              <a:buFontTx/>
              <a:buNone/>
            </a:pPr>
            <a:r>
              <a:rPr lang="en-US" altLang="en-US" sz="650" b="1" dirty="0" smtClean="0">
                <a:solidFill>
                  <a:srgbClr val="AF282D"/>
                </a:solidFill>
                <a:latin typeface="+mn-lt"/>
              </a:rPr>
              <a:t>Grothman (WI-6)</a:t>
            </a:r>
            <a:endParaRPr lang="en-US" altLang="en-US" sz="650" b="1" dirty="0">
              <a:solidFill>
                <a:srgbClr val="AF282D"/>
              </a:solidFill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85547" y="5139891"/>
            <a:ext cx="2924403" cy="578134"/>
          </a:xfrm>
          <a:prstGeom prst="rect">
            <a:avLst/>
          </a:prstGeom>
          <a:solidFill>
            <a:srgbClr val="F0EA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91440" bIns="91440" anchor="ctr" anchorCtr="0"/>
          <a:lstStyle/>
          <a:p>
            <a:pPr marL="171450" indent="-171450">
              <a:buFont typeface="Arial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+mj-lt"/>
              </a:rPr>
              <a:t>Excludes all seats marked as ‘Solid Democrat’ or ‘Solid Republican</a:t>
            </a:r>
            <a:r>
              <a:rPr lang="en-US" sz="900" dirty="0" smtClean="0">
                <a:solidFill>
                  <a:schemeClr val="tx1"/>
                </a:solidFill>
                <a:latin typeface="+mj-lt"/>
              </a:rPr>
              <a:t>’</a:t>
            </a:r>
          </a:p>
          <a:p>
            <a:pPr marL="171450" indent="-171450">
              <a:buFont typeface="Arial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Dems need to pick up 24 seats to win majority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7629" y="5928240"/>
            <a:ext cx="26384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latin typeface="+mj-lt"/>
              </a:rPr>
              <a:t>*Incumbent not seeking reelection</a:t>
            </a:r>
            <a:endParaRPr lang="en-US" sz="9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29869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7121136"/>
              </p:ext>
            </p:extLst>
          </p:nvPr>
        </p:nvGraphicFramePr>
        <p:xfrm>
          <a:off x="506185" y="2354263"/>
          <a:ext cx="7693918" cy="35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3</a:t>
            </a:fld>
            <a:endParaRPr lang="en-US" dirty="0"/>
          </a:p>
        </p:txBody>
      </p:sp>
      <p:sp>
        <p:nvSpPr>
          <p:cNvPr id="14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Georgia"/>
                <a:cs typeface="Georgia"/>
              </a:rPr>
              <a:t>January 17, 2018 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800" dirty="0" smtClean="0"/>
              <a:t> </a:t>
            </a:r>
            <a:r>
              <a:rPr lang="en-US" sz="700" dirty="0" smtClean="0"/>
              <a:t>Daniel Stublen</a:t>
            </a:r>
            <a:endParaRPr lang="en-US" sz="700" dirty="0">
              <a:latin typeface="Georgia"/>
              <a:cs typeface="Georgia"/>
            </a:endParaRPr>
          </a:p>
        </p:txBody>
      </p:sp>
      <p:sp>
        <p:nvSpPr>
          <p:cNvPr id="42" name="TextBox 12"/>
          <p:cNvSpPr txBox="1">
            <a:spLocks noChangeArrowheads="1"/>
          </p:cNvSpPr>
          <p:nvPr/>
        </p:nvSpPr>
        <p:spPr bwMode="auto">
          <a:xfrm>
            <a:off x="7225946" y="311516"/>
            <a:ext cx="1500732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HOUSE ELECTIONS 2017-2018</a:t>
            </a:r>
          </a:p>
        </p:txBody>
      </p:sp>
      <p:sp>
        <p:nvSpPr>
          <p:cNvPr id="34" name="TextBox 13"/>
          <p:cNvSpPr txBox="1">
            <a:spLocks noChangeArrowheads="1"/>
          </p:cNvSpPr>
          <p:nvPr/>
        </p:nvSpPr>
        <p:spPr bwMode="auto">
          <a:xfrm>
            <a:off x="3232189" y="2144244"/>
            <a:ext cx="418255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b="1" dirty="0" smtClean="0">
                <a:solidFill>
                  <a:srgbClr val="B22830"/>
                </a:solidFill>
                <a:latin typeface="Verdana"/>
                <a:cs typeface="Verdana"/>
              </a:rPr>
              <a:t>■</a:t>
            </a:r>
            <a:r>
              <a:rPr lang="en-US" altLang="en-US" sz="800" b="1" dirty="0" smtClean="0">
                <a:latin typeface="Verdana"/>
                <a:cs typeface="Verdana"/>
              </a:rPr>
              <a:t> </a:t>
            </a:r>
            <a:r>
              <a:rPr lang="en-US" altLang="en-US" sz="800" dirty="0" smtClean="0">
                <a:latin typeface="Verdana"/>
                <a:cs typeface="Verdana"/>
              </a:rPr>
              <a:t>Republican held seats (239)</a:t>
            </a:r>
            <a:r>
              <a:rPr lang="en-US" altLang="en-US" sz="800" b="1" dirty="0" smtClean="0">
                <a:solidFill>
                  <a:srgbClr val="0C396F"/>
                </a:solidFill>
                <a:latin typeface="Verdana"/>
                <a:cs typeface="Verdana"/>
              </a:rPr>
              <a:t>                        ■</a:t>
            </a:r>
            <a:r>
              <a:rPr lang="en-US" altLang="en-US" sz="800" b="1" dirty="0" smtClean="0">
                <a:latin typeface="Verdana"/>
                <a:cs typeface="Verdana"/>
              </a:rPr>
              <a:t> </a:t>
            </a:r>
            <a:r>
              <a:rPr lang="en-US" altLang="en-US" sz="800" dirty="0">
                <a:latin typeface="Verdana"/>
                <a:cs typeface="Verdana"/>
              </a:rPr>
              <a:t>Democrat held </a:t>
            </a:r>
            <a:r>
              <a:rPr lang="en-US" altLang="en-US" sz="800" dirty="0" smtClean="0">
                <a:latin typeface="Verdana"/>
                <a:cs typeface="Verdana"/>
              </a:rPr>
              <a:t>seats (193) </a:t>
            </a:r>
            <a:endParaRPr lang="en-US" altLang="en-US" sz="800" dirty="0">
              <a:latin typeface="Verdana"/>
              <a:cs typeface="Verdana"/>
            </a:endParaRPr>
          </a:p>
        </p:txBody>
      </p:sp>
      <p:sp>
        <p:nvSpPr>
          <p:cNvPr id="41" name="Rectangle 14"/>
          <p:cNvSpPr>
            <a:spLocks noChangeArrowheads="1"/>
          </p:cNvSpPr>
          <p:nvPr/>
        </p:nvSpPr>
        <p:spPr bwMode="auto">
          <a:xfrm>
            <a:off x="420813" y="1895500"/>
            <a:ext cx="2824227" cy="20005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2017-2018 House races</a:t>
            </a:r>
            <a:endParaRPr lang="en-US" altLang="en-US" sz="700" dirty="0">
              <a:solidFill>
                <a:schemeClr val="tx1">
                  <a:lumMod val="50000"/>
                  <a:lumOff val="50000"/>
                </a:schemeClr>
              </a:solidFill>
              <a:latin typeface="Verdana"/>
              <a:cs typeface="Verdana"/>
            </a:endParaRPr>
          </a:p>
        </p:txBody>
      </p:sp>
      <p:pic>
        <p:nvPicPr>
          <p:cNvPr id="40" name="Picture 39" descr="Logo-NJ-presentation_cente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45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How big of a swing? Control of the House will depend on how many seats Dems can take from the “lean Republican” column</a:t>
            </a:r>
            <a:endParaRPr lang="en-US" altLang="en-US" sz="2000" dirty="0"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47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Cook Political Report.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419100" y="1608453"/>
            <a:ext cx="8229600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 smtClean="0">
                <a:latin typeface="Georgia"/>
                <a:cs typeface="Georgia"/>
              </a:rPr>
              <a:t>Cook Political Report ratings</a:t>
            </a:r>
            <a:endParaRPr lang="en-US" altLang="en-US" sz="1200" b="1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378461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4</a:t>
            </a:fld>
            <a:endParaRPr lang="en-US" dirty="0"/>
          </a:p>
        </p:txBody>
      </p:sp>
      <p:sp>
        <p:nvSpPr>
          <p:cNvPr id="14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Georgia"/>
                <a:cs typeface="Georgia"/>
              </a:rPr>
              <a:t>January 17, 2018 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800" dirty="0" smtClean="0"/>
              <a:t> </a:t>
            </a:r>
            <a:r>
              <a:rPr lang="en-US" sz="700" dirty="0" smtClean="0"/>
              <a:t>Daniel Stublen</a:t>
            </a:r>
            <a:endParaRPr lang="en-US" sz="700" dirty="0">
              <a:latin typeface="Georgia"/>
              <a:cs typeface="Georgia"/>
            </a:endParaRPr>
          </a:p>
        </p:txBody>
      </p:sp>
      <p:sp>
        <p:nvSpPr>
          <p:cNvPr id="42" name="TextBox 12"/>
          <p:cNvSpPr txBox="1">
            <a:spLocks noChangeArrowheads="1"/>
          </p:cNvSpPr>
          <p:nvPr/>
        </p:nvSpPr>
        <p:spPr bwMode="auto">
          <a:xfrm>
            <a:off x="7225946" y="311516"/>
            <a:ext cx="1500732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HOUSE ELECTIONS 2017-2018</a:t>
            </a:r>
          </a:p>
        </p:txBody>
      </p:sp>
      <p:sp>
        <p:nvSpPr>
          <p:cNvPr id="41" name="Rectangle 14"/>
          <p:cNvSpPr>
            <a:spLocks noChangeArrowheads="1"/>
          </p:cNvSpPr>
          <p:nvPr/>
        </p:nvSpPr>
        <p:spPr bwMode="auto">
          <a:xfrm>
            <a:off x="420813" y="1941312"/>
            <a:ext cx="2824227" cy="20005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cs typeface="Verdana"/>
              </a:rPr>
              <a:t>JANUARY 17, 2018</a:t>
            </a:r>
            <a:endParaRPr lang="en-US" altLang="en-US" sz="700" dirty="0">
              <a:solidFill>
                <a:schemeClr val="tx1">
                  <a:lumMod val="50000"/>
                  <a:lumOff val="50000"/>
                </a:schemeClr>
              </a:solidFill>
              <a:latin typeface="Verdana"/>
              <a:cs typeface="Verdana"/>
            </a:endParaRPr>
          </a:p>
        </p:txBody>
      </p:sp>
      <p:pic>
        <p:nvPicPr>
          <p:cNvPr id="40" name="Picture 39" descr="Logo-NJ-presentation_cente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45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With the resignation of Rep. Tiberi (R-OH12), </a:t>
            </a:r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t</a:t>
            </a:r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he House currently has </a:t>
            </a:r>
            <a:r>
              <a:rPr lang="en-US" altLang="en-US" sz="2000" dirty="0">
                <a:latin typeface="Georgia" charset="0"/>
                <a:ea typeface="ＭＳ Ｐゴシック" charset="-128"/>
                <a:cs typeface="MS PGothic" charset="-128"/>
              </a:rPr>
              <a:t>4</a:t>
            </a:r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 vacancies</a:t>
            </a:r>
            <a:endParaRPr lang="en-US" altLang="en-US" sz="2000" dirty="0"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47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National Journal research.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Georgia"/>
              <a:cs typeface="Georgia"/>
            </a:endParaRPr>
          </a:p>
        </p:txBody>
      </p:sp>
      <p:graphicFrame>
        <p:nvGraphicFramePr>
          <p:cNvPr id="15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4946651"/>
              </p:ext>
            </p:extLst>
          </p:nvPr>
        </p:nvGraphicFramePr>
        <p:xfrm>
          <a:off x="1099457" y="2186781"/>
          <a:ext cx="64008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Box 13"/>
          <p:cNvSpPr txBox="1">
            <a:spLocks noChangeArrowheads="1"/>
          </p:cNvSpPr>
          <p:nvPr/>
        </p:nvSpPr>
        <p:spPr bwMode="auto">
          <a:xfrm>
            <a:off x="411285" y="2186781"/>
            <a:ext cx="15953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ＭＳ Ｐゴシック" charset="-128"/>
                <a:cs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b="1" dirty="0">
                <a:solidFill>
                  <a:srgbClr val="6E88A9"/>
                </a:solidFill>
                <a:latin typeface="Verdana"/>
                <a:cs typeface="Verdana"/>
              </a:rPr>
              <a:t>■</a:t>
            </a:r>
            <a:r>
              <a:rPr lang="en-US" altLang="en-US" sz="800" b="1" dirty="0">
                <a:latin typeface="Verdana"/>
                <a:cs typeface="Verdana"/>
              </a:rPr>
              <a:t> </a:t>
            </a:r>
            <a:r>
              <a:rPr lang="en-US" altLang="en-US" sz="800" dirty="0" smtClean="0">
                <a:latin typeface="Verdana"/>
                <a:cs typeface="Verdana"/>
              </a:rPr>
              <a:t>Democrat held seats    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b="1" dirty="0" smtClean="0">
                <a:solidFill>
                  <a:srgbClr val="D07E83"/>
                </a:solidFill>
                <a:latin typeface="Verdana"/>
                <a:cs typeface="Verdana"/>
              </a:rPr>
              <a:t>■</a:t>
            </a:r>
            <a:r>
              <a:rPr lang="en-US" altLang="en-US" sz="800" b="1" dirty="0" smtClean="0">
                <a:latin typeface="Verdana"/>
                <a:cs typeface="Verdana"/>
              </a:rPr>
              <a:t> </a:t>
            </a:r>
            <a:r>
              <a:rPr lang="en-US" altLang="en-US" sz="800" dirty="0" smtClean="0">
                <a:latin typeface="Verdana"/>
                <a:cs typeface="Verdana"/>
              </a:rPr>
              <a:t>Republican held seats   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800" b="1" dirty="0" smtClean="0">
                <a:solidFill>
                  <a:srgbClr val="D2B71D"/>
                </a:solidFill>
                <a:latin typeface="Verdana"/>
                <a:cs typeface="Verdana"/>
              </a:rPr>
              <a:t>■</a:t>
            </a:r>
            <a:r>
              <a:rPr lang="en-US" altLang="en-US" sz="800" b="1" dirty="0" smtClean="0">
                <a:latin typeface="Verdana"/>
                <a:cs typeface="Verdana"/>
              </a:rPr>
              <a:t> </a:t>
            </a:r>
            <a:r>
              <a:rPr lang="en-US" altLang="en-US" sz="800" dirty="0" smtClean="0">
                <a:latin typeface="Verdana"/>
                <a:cs typeface="Verdana"/>
              </a:rPr>
              <a:t>Vacant</a:t>
            </a:r>
            <a:endParaRPr lang="en-US" altLang="en-US" sz="800" dirty="0">
              <a:latin typeface="Verdana"/>
              <a:cs typeface="Verdana"/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419100" y="1608453"/>
            <a:ext cx="8229600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Georgia"/>
                <a:cs typeface="Georgia"/>
              </a:rPr>
              <a:t>Representatives in the 115th Congress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07410" y="4015581"/>
            <a:ext cx="478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193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56874" y="5043635"/>
            <a:ext cx="478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239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26064" y="2261659"/>
            <a:ext cx="282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89121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 PC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4791</TotalTime>
  <Words>589</Words>
  <Application>Microsoft Office PowerPoint</Application>
  <PresentationFormat>On-screen Show (4:3)</PresentationFormat>
  <Paragraphs>140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ＭＳ Ｐゴシック</vt:lpstr>
      <vt:lpstr>ＭＳ Ｐゴシック</vt:lpstr>
      <vt:lpstr>Arial</vt:lpstr>
      <vt:lpstr>Calibri</vt:lpstr>
      <vt:lpstr>Georgia</vt:lpstr>
      <vt:lpstr>Gill Sans</vt:lpstr>
      <vt:lpstr>Verdana</vt:lpstr>
      <vt:lpstr>Office Theme</vt:lpstr>
      <vt:lpstr>House 2017-2018 races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Laura</dc:creator>
  <cp:lastModifiedBy>Stublen, Daniel</cp:lastModifiedBy>
  <cp:revision>127</cp:revision>
  <dcterms:created xsi:type="dcterms:W3CDTF">2017-06-26T14:07:23Z</dcterms:created>
  <dcterms:modified xsi:type="dcterms:W3CDTF">2018-01-18T20:35:51Z</dcterms:modified>
</cp:coreProperties>
</file>