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7E6"/>
    <a:srgbClr val="E3DEE9"/>
    <a:srgbClr val="C7BDD2"/>
    <a:srgbClr val="595959"/>
    <a:srgbClr val="D5E1D8"/>
    <a:srgbClr val="DDB1B1"/>
    <a:srgbClr val="71B3C7"/>
    <a:srgbClr val="765C92"/>
    <a:srgbClr val="F4E1C0"/>
    <a:srgbClr val="F9B5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22"/>
    <p:restoredTop sz="96731"/>
  </p:normalViewPr>
  <p:slideViewPr>
    <p:cSldViewPr snapToGrid="0" snapToObjects="1">
      <p:cViewPr varScale="1">
        <p:scale>
          <a:sx n="111" d="100"/>
          <a:sy n="111" d="100"/>
        </p:scale>
        <p:origin x="12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202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9DC90-2AB6-4ADE-909B-55D2724D855F}" type="datetime1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60580-3DC0-4950-95C2-9D5797258633}" type="datetime1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3C6BF6-DCDA-4A1B-BA74-50A8AD0B4A71}" type="datetime1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C6E7CF-A316-4121-A9DF-E7A8FD72372E}" type="datetime1">
              <a:rPr lang="en-US" smtClean="0"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E2CB36-AFEB-4EC4-A43F-F351F12BE8B4}" type="datetime1">
              <a:rPr lang="en-US" smtClean="0"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6167B-32A5-4CD8-884F-A15FB98A9E70}" type="datetime1">
              <a:rPr lang="en-US" smtClean="0"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A99982-EFC1-45F5-942F-B77C0441D2FF}" type="datetime1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06CE0-5D9A-4C55-AA6B-3D7547D4961B}" type="datetime1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718134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Kraushaar: 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“If Democrats 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hope … to 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retake the majority, these are the members of Congress they’ll need to 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oust”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pic>
        <p:nvPicPr>
          <p:cNvPr id="19" name="Picture 18" descr="Logo-NJ-presentation_cen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5206" y="1567769"/>
            <a:ext cx="2651760" cy="24688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tIns="91440" bIns="91440" rtlCol="0">
            <a:spAutoFit/>
          </a:bodyPr>
          <a:lstStyle/>
          <a:p>
            <a:pPr algn="ctr"/>
            <a:r>
              <a:rPr lang="en-US" sz="1200" b="1" dirty="0" smtClean="0">
                <a:latin typeface="+mj-lt"/>
              </a:rPr>
              <a:t>Rep. Peter Roskam (R-IL06)</a:t>
            </a:r>
          </a:p>
          <a:p>
            <a:endParaRPr lang="en-US" sz="1100" b="1" dirty="0">
              <a:latin typeface="+mj-lt"/>
            </a:endParaRPr>
          </a:p>
          <a:p>
            <a:endParaRPr lang="en-US" sz="1100" b="1" dirty="0" smtClean="0">
              <a:latin typeface="+mj-lt"/>
            </a:endParaRPr>
          </a:p>
          <a:p>
            <a:endParaRPr lang="en-US" sz="1100" b="1" dirty="0">
              <a:latin typeface="+mj-lt"/>
            </a:endParaRPr>
          </a:p>
          <a:p>
            <a:endParaRPr lang="en-US" sz="1100" b="1" dirty="0" smtClean="0">
              <a:latin typeface="+mj-lt"/>
            </a:endParaRPr>
          </a:p>
          <a:p>
            <a:pPr>
              <a:spcAft>
                <a:spcPts val="400"/>
              </a:spcAft>
            </a:pPr>
            <a:endParaRPr lang="en-US" sz="600" b="1" dirty="0" smtClean="0">
              <a:latin typeface="+mj-lt"/>
            </a:endParaRPr>
          </a:p>
          <a:p>
            <a:pPr>
              <a:spcAft>
                <a:spcPts val="400"/>
              </a:spcAft>
            </a:pPr>
            <a:r>
              <a:rPr lang="en-US" sz="1100" b="1" dirty="0" smtClean="0">
                <a:latin typeface="+mj-lt"/>
              </a:rPr>
              <a:t>District profile </a:t>
            </a:r>
          </a:p>
          <a:p>
            <a:pPr marL="228600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</a:rPr>
              <a:t>Suburban Chicago</a:t>
            </a:r>
          </a:p>
          <a:p>
            <a:pPr marL="228600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</a:rPr>
              <a:t>Romney +8 in </a:t>
            </a:r>
            <a:r>
              <a:rPr lang="en-US" sz="1100" dirty="0" smtClean="0">
                <a:latin typeface="+mj-lt"/>
              </a:rPr>
              <a:t>2012, </a:t>
            </a:r>
            <a:r>
              <a:rPr lang="en-US" sz="1100" dirty="0" smtClean="0">
                <a:latin typeface="+mj-lt"/>
              </a:rPr>
              <a:t>flipped to Clinton +7 in 2016</a:t>
            </a:r>
          </a:p>
          <a:p>
            <a:pPr marL="228600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</a:rPr>
              <a:t>Internal polling shows he currently beats a generic Democrat, but with less than 50% of the vote</a:t>
            </a: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January 17, 2018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Daniel Stublen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7211520" y="311516"/>
            <a:ext cx="1515158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2018 BELLWETHER DISTRICTS</a:t>
            </a:r>
          </a:p>
        </p:txBody>
      </p:sp>
      <p:sp>
        <p:nvSpPr>
          <p:cNvPr id="17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Josh Kraushaar, “The Five Biggest House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Bellwethers,” National Journal, January 16, 2018.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DailyKos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 elections.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1026" name="Picture 2" descr="Image result for peter roskam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0" b="14262"/>
          <a:stretch/>
        </p:blipFill>
        <p:spPr bwMode="auto">
          <a:xfrm>
            <a:off x="1421046" y="1941101"/>
            <a:ext cx="640080" cy="64008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202787" y="1567769"/>
            <a:ext cx="2651760" cy="24688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tIns="91440" bIns="91440" rtlCol="0">
            <a:spAutoFit/>
          </a:bodyPr>
          <a:lstStyle/>
          <a:p>
            <a:pPr algn="ctr"/>
            <a:r>
              <a:rPr lang="en-US" sz="1200" b="1" dirty="0" smtClean="0">
                <a:latin typeface="+mj-lt"/>
              </a:rPr>
              <a:t>Rep. Ryan Costello (R-PA06)</a:t>
            </a:r>
          </a:p>
          <a:p>
            <a:endParaRPr lang="en-US" sz="1100" b="1" dirty="0">
              <a:latin typeface="+mj-lt"/>
            </a:endParaRPr>
          </a:p>
          <a:p>
            <a:endParaRPr lang="en-US" sz="1100" b="1" dirty="0" smtClean="0">
              <a:latin typeface="+mj-lt"/>
            </a:endParaRPr>
          </a:p>
          <a:p>
            <a:endParaRPr lang="en-US" sz="1100" b="1" dirty="0">
              <a:latin typeface="+mj-lt"/>
            </a:endParaRPr>
          </a:p>
          <a:p>
            <a:endParaRPr lang="en-US" sz="1100" b="1" dirty="0" smtClean="0">
              <a:latin typeface="+mj-lt"/>
            </a:endParaRPr>
          </a:p>
          <a:p>
            <a:pPr>
              <a:spcAft>
                <a:spcPts val="400"/>
              </a:spcAft>
            </a:pPr>
            <a:endParaRPr lang="en-US" sz="600" b="1" dirty="0" smtClean="0">
              <a:latin typeface="+mj-lt"/>
            </a:endParaRPr>
          </a:p>
          <a:p>
            <a:pPr>
              <a:spcAft>
                <a:spcPts val="400"/>
              </a:spcAft>
            </a:pPr>
            <a:r>
              <a:rPr lang="en-US" sz="1100" b="1" dirty="0" smtClean="0">
                <a:latin typeface="+mj-lt"/>
              </a:rPr>
              <a:t>District profile </a:t>
            </a:r>
          </a:p>
          <a:p>
            <a:pPr marL="228600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</a:rPr>
              <a:t>Suburban Philadelphia</a:t>
            </a:r>
          </a:p>
          <a:p>
            <a:pPr marL="228600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</a:rPr>
              <a:t>Romney +2, Clinton +0.6</a:t>
            </a:r>
          </a:p>
          <a:p>
            <a:pPr marL="228600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</a:rPr>
              <a:t>Running against a leading Democratic recruit: military veteran Chrissy Houlahan</a:t>
            </a:r>
          </a:p>
        </p:txBody>
      </p:sp>
      <p:pic>
        <p:nvPicPr>
          <p:cNvPr id="1028" name="Picture 4" descr="Image result for ryan costello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1" b="15740"/>
          <a:stretch/>
        </p:blipFill>
        <p:spPr bwMode="auto">
          <a:xfrm>
            <a:off x="4208627" y="1941101"/>
            <a:ext cx="640080" cy="64008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5990368" y="1567769"/>
            <a:ext cx="2651760" cy="24688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tIns="91440" bIns="91440" rtlCol="0">
            <a:spAutoFit/>
          </a:bodyPr>
          <a:lstStyle/>
          <a:p>
            <a:pPr algn="ctr"/>
            <a:r>
              <a:rPr lang="en-US" sz="1200" b="1" dirty="0" smtClean="0">
                <a:latin typeface="+mj-lt"/>
              </a:rPr>
              <a:t>Rep. John Culberson (R-TX07)</a:t>
            </a:r>
          </a:p>
          <a:p>
            <a:endParaRPr lang="en-US" sz="1100" b="1" dirty="0">
              <a:latin typeface="+mj-lt"/>
            </a:endParaRPr>
          </a:p>
          <a:p>
            <a:endParaRPr lang="en-US" sz="1100" b="1" dirty="0" smtClean="0">
              <a:latin typeface="+mj-lt"/>
            </a:endParaRPr>
          </a:p>
          <a:p>
            <a:endParaRPr lang="en-US" sz="1100" b="1" dirty="0">
              <a:latin typeface="+mj-lt"/>
            </a:endParaRPr>
          </a:p>
          <a:p>
            <a:endParaRPr lang="en-US" sz="1100" b="1" dirty="0" smtClean="0">
              <a:latin typeface="+mj-lt"/>
            </a:endParaRPr>
          </a:p>
          <a:p>
            <a:pPr>
              <a:spcAft>
                <a:spcPts val="400"/>
              </a:spcAft>
            </a:pPr>
            <a:endParaRPr lang="en-US" sz="600" b="1" dirty="0" smtClean="0">
              <a:latin typeface="+mj-lt"/>
            </a:endParaRPr>
          </a:p>
          <a:p>
            <a:pPr>
              <a:spcAft>
                <a:spcPts val="400"/>
              </a:spcAft>
            </a:pPr>
            <a:r>
              <a:rPr lang="en-US" sz="1100" b="1" dirty="0" smtClean="0">
                <a:latin typeface="+mj-lt"/>
              </a:rPr>
              <a:t>District profile </a:t>
            </a:r>
          </a:p>
          <a:p>
            <a:pPr marL="228600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</a:rPr>
              <a:t>Houston-area suburbs</a:t>
            </a:r>
          </a:p>
          <a:p>
            <a:pPr marL="228600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</a:rPr>
              <a:t>Romney +21, Clinton +1</a:t>
            </a:r>
          </a:p>
          <a:p>
            <a:pPr marL="228600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</a:rPr>
              <a:t>Slow to begin fundraising and ended 2017 with less cash on hand than a </a:t>
            </a:r>
            <a:r>
              <a:rPr lang="en-US" sz="1100" dirty="0">
                <a:latin typeface="+mj-lt"/>
              </a:rPr>
              <a:t>D</a:t>
            </a:r>
            <a:r>
              <a:rPr lang="en-US" sz="1100" dirty="0" smtClean="0">
                <a:latin typeface="+mj-lt"/>
              </a:rPr>
              <a:t>emocratic rival</a:t>
            </a:r>
          </a:p>
        </p:txBody>
      </p:sp>
      <p:pic>
        <p:nvPicPr>
          <p:cNvPr id="1030" name="Picture 6" descr="Image result for John culberson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996208" y="1941101"/>
            <a:ext cx="640080" cy="64008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658931" y="4207293"/>
            <a:ext cx="3760554" cy="1828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tIns="91440" bIns="91440" rtlCol="0">
            <a:spAutoFit/>
          </a:bodyPr>
          <a:lstStyle/>
          <a:p>
            <a:pPr algn="ctr"/>
            <a:r>
              <a:rPr lang="en-US" sz="1200" b="1" dirty="0" smtClean="0">
                <a:latin typeface="+mj-lt"/>
              </a:rPr>
              <a:t>Rep. Lee Zeldin (R-NY01)</a:t>
            </a:r>
          </a:p>
          <a:p>
            <a:endParaRPr lang="en-US" sz="1100" b="1" dirty="0">
              <a:latin typeface="+mj-lt"/>
            </a:endParaRPr>
          </a:p>
          <a:p>
            <a:endParaRPr lang="en-US" sz="1100" b="1" dirty="0" smtClean="0">
              <a:latin typeface="+mj-lt"/>
            </a:endParaRPr>
          </a:p>
          <a:p>
            <a:endParaRPr lang="en-US" sz="1100" b="1" dirty="0" smtClean="0">
              <a:latin typeface="+mj-lt"/>
            </a:endParaRPr>
          </a:p>
          <a:p>
            <a:endParaRPr lang="en-US" sz="1100" b="1" dirty="0">
              <a:latin typeface="+mj-lt"/>
            </a:endParaRPr>
          </a:p>
          <a:p>
            <a:pPr>
              <a:spcAft>
                <a:spcPts val="400"/>
              </a:spcAft>
            </a:pPr>
            <a:r>
              <a:rPr lang="en-US" sz="1100" b="1" dirty="0" smtClean="0">
                <a:latin typeface="+mj-lt"/>
              </a:rPr>
              <a:t>District profile </a:t>
            </a:r>
          </a:p>
          <a:p>
            <a:pPr marL="228600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</a:rPr>
              <a:t>Long Island, Trump +12</a:t>
            </a:r>
          </a:p>
          <a:p>
            <a:pPr marL="228600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</a:rPr>
              <a:t>Running in a state negatively impacted by tax reform</a:t>
            </a:r>
          </a:p>
          <a:p>
            <a:pPr marL="228600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</a:rPr>
              <a:t>Continues to support Trump amid controversy</a:t>
            </a:r>
          </a:p>
        </p:txBody>
      </p:sp>
      <p:pic>
        <p:nvPicPr>
          <p:cNvPr id="1032" name="Picture 8" descr="Image result for Lee Zeldin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1" t="3867" r="15415" b="29729"/>
          <a:stretch/>
        </p:blipFill>
        <p:spPr bwMode="auto">
          <a:xfrm>
            <a:off x="2299015" y="4567728"/>
            <a:ext cx="640080" cy="64008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4613686" y="4207293"/>
            <a:ext cx="3760554" cy="18261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tIns="91440" bIns="91440" rtlCol="0">
            <a:spAutoFit/>
          </a:bodyPr>
          <a:lstStyle/>
          <a:p>
            <a:pPr algn="ctr"/>
            <a:r>
              <a:rPr lang="en-US" sz="1200" b="1" dirty="0" smtClean="0">
                <a:latin typeface="+mj-lt"/>
              </a:rPr>
              <a:t>Rep. Don Bacon (</a:t>
            </a:r>
            <a:r>
              <a:rPr lang="en-US" sz="1200" b="1" dirty="0" smtClean="0">
                <a:latin typeface="+mj-lt"/>
              </a:rPr>
              <a:t>R-NE02</a:t>
            </a:r>
            <a:r>
              <a:rPr lang="en-US" sz="1200" b="1" dirty="0" smtClean="0">
                <a:latin typeface="+mj-lt"/>
              </a:rPr>
              <a:t>)</a:t>
            </a:r>
          </a:p>
          <a:p>
            <a:endParaRPr lang="en-US" sz="1100" b="1" dirty="0">
              <a:latin typeface="+mj-lt"/>
            </a:endParaRPr>
          </a:p>
          <a:p>
            <a:endParaRPr lang="en-US" sz="1100" b="1" dirty="0" smtClean="0">
              <a:latin typeface="+mj-lt"/>
            </a:endParaRPr>
          </a:p>
          <a:p>
            <a:endParaRPr lang="en-US" sz="1100" b="1" dirty="0" smtClean="0">
              <a:latin typeface="+mj-lt"/>
            </a:endParaRPr>
          </a:p>
          <a:p>
            <a:endParaRPr lang="en-US" sz="1100" b="1" dirty="0">
              <a:latin typeface="+mj-lt"/>
            </a:endParaRPr>
          </a:p>
          <a:p>
            <a:pPr>
              <a:spcAft>
                <a:spcPts val="400"/>
              </a:spcAft>
            </a:pPr>
            <a:r>
              <a:rPr lang="en-US" sz="1100" b="1" dirty="0" smtClean="0">
                <a:latin typeface="+mj-lt"/>
              </a:rPr>
              <a:t>District profile </a:t>
            </a:r>
          </a:p>
          <a:p>
            <a:pPr marL="228600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</a:rPr>
              <a:t>Downtown Omaha and suburbs, Trump +2 </a:t>
            </a:r>
          </a:p>
          <a:p>
            <a:pPr marL="228600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</a:rPr>
              <a:t>Running against the Democrat incumbent that he defeated in 2016</a:t>
            </a:r>
          </a:p>
        </p:txBody>
      </p:sp>
      <p:pic>
        <p:nvPicPr>
          <p:cNvPr id="1034" name="Picture 10" descr="Image result for don bacon nebraska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5" t="8349" r="12266" b="30548"/>
          <a:stretch/>
        </p:blipFill>
        <p:spPr bwMode="auto">
          <a:xfrm>
            <a:off x="6173923" y="4567728"/>
            <a:ext cx="640080" cy="64008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96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4836</TotalTime>
  <Words>221</Words>
  <Application>Microsoft Office PowerPoint</Application>
  <PresentationFormat>On-screen Show (4:3)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ＭＳ Ｐゴシック</vt:lpstr>
      <vt:lpstr>Arial</vt:lpstr>
      <vt:lpstr>Calibri</vt:lpstr>
      <vt:lpstr>Georgia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Stublen, Daniel</cp:lastModifiedBy>
  <cp:revision>129</cp:revision>
  <dcterms:created xsi:type="dcterms:W3CDTF">2017-06-26T14:07:23Z</dcterms:created>
  <dcterms:modified xsi:type="dcterms:W3CDTF">2018-01-17T19:18:02Z</dcterms:modified>
</cp:coreProperties>
</file>