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FEF"/>
    <a:srgbClr val="BCB1B6"/>
    <a:srgbClr val="0E396E"/>
    <a:srgbClr val="B1282F"/>
    <a:srgbClr val="B19E82"/>
    <a:srgbClr val="8D744A"/>
    <a:srgbClr val="E8D181"/>
    <a:srgbClr val="6EB0C6"/>
    <a:srgbClr val="F9F6E7"/>
    <a:srgbClr val="D4D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>
        <p:scale>
          <a:sx n="100" d="100"/>
          <a:sy n="100" d="100"/>
        </p:scale>
        <p:origin x="204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rgbClr val="BCB1B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BCB1B6"/>
              </a:solidFill>
              <a:ln w="9525">
                <a:noFill/>
              </a:ln>
              <a:effectLst/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39.299999999999997</c:v>
                </c:pt>
                <c:pt idx="1">
                  <c:v>39</c:v>
                </c:pt>
                <c:pt idx="2">
                  <c:v>34.9</c:v>
                </c:pt>
                <c:pt idx="3">
                  <c:v>35.9</c:v>
                </c:pt>
                <c:pt idx="4">
                  <c:v>34.9</c:v>
                </c:pt>
                <c:pt idx="5">
                  <c:v>35.9</c:v>
                </c:pt>
                <c:pt idx="6">
                  <c:v>35.1</c:v>
                </c:pt>
                <c:pt idx="7">
                  <c:v>38.4</c:v>
                </c:pt>
                <c:pt idx="8">
                  <c:v>37</c:v>
                </c:pt>
                <c:pt idx="9">
                  <c:v>36.4</c:v>
                </c:pt>
                <c:pt idx="10">
                  <c:v>38.9</c:v>
                </c:pt>
                <c:pt idx="11">
                  <c:v>38</c:v>
                </c:pt>
                <c:pt idx="12">
                  <c:v>38.799999999999997</c:v>
                </c:pt>
                <c:pt idx="13">
                  <c:v>39.200000000000003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D5E-49AD-85F5-3E0964FE67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</c:v>
                </c:pt>
              </c:strCache>
            </c:strRef>
          </c:tx>
          <c:spPr>
            <a:ln w="28575" cap="rnd">
              <a:solidFill>
                <a:srgbClr val="B1282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B1282F"/>
              </a:solidFill>
              <a:ln w="9525">
                <a:noFill/>
              </a:ln>
              <a:effectLst/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42.6</c:v>
                </c:pt>
                <c:pt idx="1">
                  <c:v>41.7</c:v>
                </c:pt>
                <c:pt idx="2">
                  <c:v>37.200000000000003</c:v>
                </c:pt>
                <c:pt idx="3">
                  <c:v>38.1</c:v>
                </c:pt>
                <c:pt idx="4">
                  <c:v>36.9</c:v>
                </c:pt>
                <c:pt idx="5">
                  <c:v>38.5</c:v>
                </c:pt>
                <c:pt idx="6">
                  <c:v>37.299999999999997</c:v>
                </c:pt>
                <c:pt idx="7">
                  <c:v>40.9</c:v>
                </c:pt>
                <c:pt idx="8">
                  <c:v>39.299999999999997</c:v>
                </c:pt>
                <c:pt idx="9">
                  <c:v>38.6</c:v>
                </c:pt>
                <c:pt idx="10">
                  <c:v>41.3</c:v>
                </c:pt>
                <c:pt idx="11">
                  <c:v>40.4</c:v>
                </c:pt>
                <c:pt idx="12">
                  <c:v>41.5</c:v>
                </c:pt>
                <c:pt idx="13">
                  <c:v>41.8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D5E-49AD-85F5-3E0964FE67D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Female</c:v>
                </c:pt>
              </c:strCache>
            </c:strRef>
          </c:tx>
          <c:spPr>
            <a:ln w="28575" cap="rnd">
              <a:solidFill>
                <a:srgbClr val="0E396E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E396E"/>
              </a:solidFill>
              <a:ln w="9525">
                <a:noFill/>
              </a:ln>
              <a:effectLst/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14.4</c:v>
                </c:pt>
                <c:pt idx="1">
                  <c:v>11.7</c:v>
                </c:pt>
                <c:pt idx="2">
                  <c:v>10.7</c:v>
                </c:pt>
                <c:pt idx="3">
                  <c:v>13</c:v>
                </c:pt>
                <c:pt idx="4">
                  <c:v>14.7</c:v>
                </c:pt>
                <c:pt idx="5">
                  <c:v>9</c:v>
                </c:pt>
                <c:pt idx="6">
                  <c:v>12.5</c:v>
                </c:pt>
                <c:pt idx="7">
                  <c:v>14.4</c:v>
                </c:pt>
                <c:pt idx="8">
                  <c:v>14.8</c:v>
                </c:pt>
                <c:pt idx="9">
                  <c:v>15.4</c:v>
                </c:pt>
                <c:pt idx="10">
                  <c:v>16.3</c:v>
                </c:pt>
                <c:pt idx="11">
                  <c:v>16.2</c:v>
                </c:pt>
                <c:pt idx="12">
                  <c:v>14.4</c:v>
                </c:pt>
                <c:pt idx="13">
                  <c:v>17.3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D5E-49AD-85F5-3E0964FE6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1505840"/>
        <c:axId val="731520400"/>
      </c:lineChart>
      <c:catAx>
        <c:axId val="73150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20400"/>
        <c:crosses val="autoZero"/>
        <c:auto val="1"/>
        <c:lblAlgn val="ctr"/>
        <c:lblOffset val="100"/>
        <c:noMultiLvlLbl val="0"/>
      </c:catAx>
      <c:valAx>
        <c:axId val="73152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150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548DAF-FAC0-E049-9F91-DF185ED4A3A0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BA255-5E72-2043-901B-BB28595BD03D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F91DA9-1C77-804A-BF67-CC34D48EC270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30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156D0A-10DF-004F-8942-0019FC536F6A}" type="datetime1">
              <a:rPr lang="en-US" smtClean="0"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8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77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2E5FB64-F50F-F341-9BDA-DC6ACD9CC172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1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9CB5C3-E2DE-8D4F-9F4A-C72E248516A5}" type="datetime1">
              <a:rPr lang="en-US" smtClean="0"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36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0EB469-FD33-B547-A4D2-7465E5DD0938}" type="datetime1">
              <a:rPr lang="en-US" smtClean="0"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814CD4-9166-C14F-B6C1-CDF522718024}" type="datetime1">
              <a:rPr lang="en-US" smtClean="0"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23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B825E5-7CCF-EA4B-803B-A23A37DA0D68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6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FD4D66-DFDE-9945-A17D-74D0D2FAE5BC}" type="datetime1">
              <a:rPr lang="en-US" smtClean="0"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0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87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 bwMode="auto">
          <a:xfrm>
            <a:off x="485547" y="756919"/>
            <a:ext cx="8163154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lvl="0"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Georgia" charset="0"/>
                <a:ea typeface="ＭＳ Ｐゴシック" charset="-128"/>
                <a:cs typeface="MS PGothic" charset="-128"/>
              </a:rPr>
              <a:t>Trump signs executive order increasing mental health care access for veterans 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03145" y="6421973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FBC90E-502A-A54D-9BAE-6F74229062B0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</a:endParaRPr>
          </a:p>
        </p:txBody>
      </p:sp>
      <p:sp>
        <p:nvSpPr>
          <p:cNvPr id="18" name="TextBox 12"/>
          <p:cNvSpPr txBox="1">
            <a:spLocks noChangeArrowheads="1"/>
          </p:cNvSpPr>
          <p:nvPr/>
        </p:nvSpPr>
        <p:spPr bwMode="auto">
          <a:xfrm>
            <a:off x="6666499" y="311516"/>
            <a:ext cx="206017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600" b="1" noProof="0" smtClean="0">
                <a:solidFill>
                  <a:srgbClr val="EEECE1">
                    <a:lumMod val="25000"/>
                  </a:srgbClr>
                </a:solidFill>
                <a:latin typeface="Verdana"/>
                <a:cs typeface="Verdana"/>
              </a:rPr>
              <a:t>EXECUTIVE ORDER FOR VETERANS HEALTH</a:t>
            </a:r>
            <a:endParaRPr kumimoji="0" lang="en-US" altLang="en-US" sz="600" b="1" i="0" u="none" strike="noStrike" kern="1200" cap="none" spc="0" normalizeH="0" baseline="0" noProof="0" dirty="0" smtClean="0">
              <a:ln>
                <a:noFill/>
              </a:ln>
              <a:solidFill>
                <a:srgbClr val="EEECE1">
                  <a:lumMod val="25000"/>
                </a:srgbClr>
              </a:solidFill>
              <a:effectLst/>
              <a:uLnTx/>
              <a:uFillTx/>
              <a:latin typeface="Verdana"/>
              <a:ea typeface="MS PGothic" panose="020B0600070205080204" pitchFamily="34" charset="-128"/>
              <a:cs typeface="Verdana"/>
            </a:endParaRPr>
          </a:p>
        </p:txBody>
      </p:sp>
      <p:sp>
        <p:nvSpPr>
          <p:cNvPr id="19" name="Text Placeholder 18"/>
          <p:cNvSpPr txBox="1">
            <a:spLocks/>
          </p:cNvSpPr>
          <p:nvPr/>
        </p:nvSpPr>
        <p:spPr bwMode="auto">
          <a:xfrm>
            <a:off x="492126" y="6422607"/>
            <a:ext cx="732631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January </a:t>
            </a:r>
            <a:r>
              <a:rPr kumimoji="0" lang="en-US" sz="7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10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,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2018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|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Maansi Vatsan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pic>
        <p:nvPicPr>
          <p:cNvPr id="21" name="Picture 20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2" name="Text Placeholder 18"/>
          <p:cNvSpPr txBox="1">
            <a:spLocks/>
          </p:cNvSpPr>
          <p:nvPr/>
        </p:nvSpPr>
        <p:spPr bwMode="auto">
          <a:xfrm>
            <a:off x="494173" y="6251451"/>
            <a:ext cx="8166981" cy="15690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</a:t>
            </a:r>
            <a:r>
              <a:rPr kumimoji="0" lang="en-US" sz="6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“Suicide Among Veterans and Other Americans,” Office of Mental Health and Suicide Prevention, August 3, 2016; Jessie Hellmann, “Trump signs executive order aimed at reducing veteran suicides,” The Hill, January 9, 2018.</a:t>
            </a: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2126" y="1506792"/>
            <a:ext cx="8169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The EO aims to reduce the suicide rate among veterans</a:t>
            </a:r>
            <a:endParaRPr lang="en-US" sz="1200" b="1" dirty="0" smtClean="0">
              <a:latin typeface="+mj-lt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88394346"/>
              </p:ext>
            </p:extLst>
          </p:nvPr>
        </p:nvGraphicFramePr>
        <p:xfrm>
          <a:off x="609600" y="2187451"/>
          <a:ext cx="468701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848068"/>
            <a:ext cx="461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Suicide rate, per 100,000 Veterans Health Administration patients</a:t>
            </a:r>
          </a:p>
          <a:p>
            <a:r>
              <a:rPr lang="en-US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2001-2014</a:t>
            </a:r>
            <a:endParaRPr lang="en-US" sz="1000" i="1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34" y="1821291"/>
            <a:ext cx="2962593" cy="246221"/>
          </a:xfrm>
          <a:prstGeom prst="rect">
            <a:avLst/>
          </a:prstGeom>
          <a:solidFill>
            <a:srgbClr val="F1EFEF"/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latin typeface="+mj-lt"/>
              </a:rPr>
              <a:t>Overview of the executive order</a:t>
            </a:r>
            <a:endParaRPr lang="en-US" sz="1000" b="1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38482" y="2235638"/>
            <a:ext cx="2962593" cy="1477328"/>
          </a:xfrm>
          <a:prstGeom prst="rect">
            <a:avLst/>
          </a:prstGeom>
          <a:solidFill>
            <a:srgbClr val="F1EFEF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+mj-lt"/>
              </a:rPr>
              <a:t>Instructs the departments of Defense, Homeland Security and Veterans Affairs to develop a plan within 60 days to provide “seamless access to mental health treatment and suicide prevention resources” for all uniformed service members in the year following military service</a:t>
            </a:r>
          </a:p>
          <a:p>
            <a:pPr marL="342900" lvl="1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+mj-lt"/>
              </a:rPr>
              <a:t>Currently, only 40% of veterans have coverage that includes mental health</a:t>
            </a:r>
            <a:endParaRPr lang="en-US" sz="1000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38481" y="3881092"/>
            <a:ext cx="2962593" cy="707886"/>
          </a:xfrm>
          <a:prstGeom prst="rect">
            <a:avLst/>
          </a:prstGeom>
          <a:solidFill>
            <a:srgbClr val="F1EFEF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+mj-lt"/>
              </a:rPr>
              <a:t>Requires the departments to update Trump on implementation of the plan and outline further reforms to increase access to mental health services within 180 days</a:t>
            </a:r>
            <a:endParaRPr lang="en-US" sz="10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38480" y="4754452"/>
            <a:ext cx="2962593" cy="1015663"/>
          </a:xfrm>
          <a:prstGeom prst="rect">
            <a:avLst/>
          </a:prstGeom>
          <a:solidFill>
            <a:srgbClr val="F1EFEF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+mj-lt"/>
              </a:rPr>
              <a:t>According to administration officials, the suicide rate among veterans in the first year following service is twice as high as the average rate among all veterans</a:t>
            </a:r>
          </a:p>
          <a:p>
            <a:pPr marL="342900" lvl="1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+mj-lt"/>
              </a:rPr>
              <a:t>It is estimated that 20 veterans commit suicide each day in the US</a:t>
            </a:r>
            <a:endParaRPr lang="en-U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7303451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3043</TotalTime>
  <Words>215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Georgia</vt:lpstr>
      <vt:lpstr>Verdana</vt:lpstr>
      <vt:lpstr>2_Office Theme</vt:lpstr>
      <vt:lpstr>PowerPoint Presentation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Vatsan, Maansi</dc:creator>
  <cp:lastModifiedBy>Vatsan, Maansi</cp:lastModifiedBy>
  <cp:revision>98</cp:revision>
  <dcterms:created xsi:type="dcterms:W3CDTF">2017-08-02T16:23:55Z</dcterms:created>
  <dcterms:modified xsi:type="dcterms:W3CDTF">2018-01-11T14:46:21Z</dcterms:modified>
</cp:coreProperties>
</file>