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80" r:id="rId3"/>
    <p:sldId id="279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C92"/>
    <a:srgbClr val="F1D2D4"/>
    <a:srgbClr val="CFD7E1"/>
    <a:srgbClr val="0D386C"/>
    <a:srgbClr val="B2282F"/>
    <a:srgbClr val="AA3E3C"/>
    <a:srgbClr val="33A1F3"/>
    <a:srgbClr val="7B8A85"/>
    <a:srgbClr val="6EB0C6"/>
    <a:srgbClr val="E8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0"/>
    <p:restoredTop sz="96625"/>
  </p:normalViewPr>
  <p:slideViewPr>
    <p:cSldViewPr snapToGrid="0" snapToObjects="1">
      <p:cViewPr>
        <p:scale>
          <a:sx n="160" d="100"/>
          <a:sy n="160" d="100"/>
        </p:scale>
        <p:origin x="162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F38E-74AC-0D40-B0D5-7EC4C125E7FD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88-B5D3-9740-B038-5E379E31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FBBC-5B36-C141-B827-04E0D6A2036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A13F-28BC-9E49-9D0E-49492B51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2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component of the underlying tension between the US and Russia has to do with Russian infiltration of American social media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extent of this infiltration has been the focus of recent hearing in the House Intelligence Committees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last few days, there have been new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revelations about the scale of these Russian operatives’ efforts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16902-E129-4B0D-9B9E-A4131C0D4FAE}" type="datetime1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9DC90-2AB6-4ADE-909B-55D2724D855F}" type="datetime1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360580-3DC0-4950-95C2-9D5797258633}" type="datetime1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F6EB1-510D-4FD8-8C6B-96EFC275784D}" type="datetime1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C6BF6-DCDA-4A1B-BA74-50A8AD0B4A71}" type="datetime1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6E7CF-A316-4121-A9DF-E7A8FD72372E}" type="datetime1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2CB36-AFEB-4EC4-A43F-F351F12BE8B4}" type="datetime1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6167B-32A5-4CD8-884F-A15FB98A9E70}" type="datetime1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99982-EFC1-45F5-942F-B77C0441D2FF}" type="datetime1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F06CE0-5D9A-4C55-AA6B-3D7547D4961B}" type="datetime1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02920" y="588898"/>
            <a:ext cx="813819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tiff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9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90962" y="3474740"/>
            <a:ext cx="3965116" cy="1097280"/>
          </a:xfrm>
          <a:prstGeom prst="rect">
            <a:avLst/>
          </a:prstGeom>
          <a:solidFill>
            <a:srgbClr val="F1D2D4"/>
          </a:solidFill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endParaRPr lang="en-US" sz="900" i="1" kern="0" dirty="0">
              <a:solidFill>
                <a:prstClr val="black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6078" y="3474740"/>
            <a:ext cx="4014618" cy="1097280"/>
          </a:xfrm>
          <a:prstGeom prst="rect">
            <a:avLst/>
          </a:prstGeom>
          <a:solidFill>
            <a:srgbClr val="CFD7E1"/>
          </a:solidFill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endParaRPr lang="en-US" sz="900" i="1" kern="0" dirty="0">
              <a:solidFill>
                <a:prstClr val="black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67123" y="1877911"/>
            <a:ext cx="3903573" cy="32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00" b="1" dirty="0" smtClean="0">
                <a:latin typeface="+mj-lt"/>
              </a:rPr>
              <a:t>Jan. 9: Democratic leaders strike out independently with key interview transcript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On January 9th, Dianne Feinstein (CA), the Senate Judiciary </a:t>
            </a:r>
            <a:r>
              <a:rPr lang="en-US" sz="1000" dirty="0" smtClean="0">
                <a:latin typeface="+mj-lt"/>
              </a:rPr>
              <a:t>Committee’s ranking Democrat, bypassed Chairman Charles </a:t>
            </a:r>
            <a:r>
              <a:rPr lang="en-US" sz="1000" dirty="0" smtClean="0">
                <a:latin typeface="+mj-lt"/>
              </a:rPr>
              <a:t>Grassley </a:t>
            </a:r>
            <a:r>
              <a:rPr lang="en-US" sz="1000" dirty="0" smtClean="0">
                <a:latin typeface="+mj-lt"/>
              </a:rPr>
              <a:t>(R-IA) to publish the interview transcript of a critical witness, </a:t>
            </a:r>
            <a:r>
              <a:rPr lang="en-US" sz="1000" dirty="0" smtClean="0">
                <a:latin typeface="+mj-lt"/>
              </a:rPr>
              <a:t>Glenn Simpson, </a:t>
            </a:r>
            <a:r>
              <a:rPr lang="en-US" sz="1000" dirty="0" smtClean="0">
                <a:latin typeface="+mj-lt"/>
              </a:rPr>
              <a:t>in the Russia investigation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Democrats have increasingly viewed recent GOP actions as efforts to undermine the Russia investigation; one aide called the DOJ referral for Mr. Steele “a breaking point” for Dems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r>
              <a:rPr lang="en-US" sz="1000" b="1" dirty="0">
                <a:latin typeface="+mj-lt"/>
              </a:rPr>
              <a:t>Jan. 10: Trump attacks Feinstein via Twitter </a:t>
            </a:r>
          </a:p>
          <a:p>
            <a:pPr>
              <a:spcAft>
                <a:spcPts val="400"/>
              </a:spcAft>
            </a:pPr>
            <a:endParaRPr lang="en-US" sz="1000" dirty="0" smtClean="0">
              <a:latin typeface="+mj-lt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srgbClr val="765C92"/>
                </a:solidFill>
                <a:latin typeface="Georgia" charset="0"/>
                <a:ea typeface="ＭＳ Ｐゴシック" charset="-128"/>
                <a:cs typeface="MS PGothic" charset="-128"/>
              </a:rPr>
              <a:t>Russia relations: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dossier alleging ties between Trump and Russia stokes partisan divide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</a:t>
            </a:fld>
            <a:endParaRPr lang="en-US"/>
          </a:p>
        </p:txBody>
      </p:sp>
      <p:sp>
        <p:nvSpPr>
          <p:cNvPr id="4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January 11, </a:t>
            </a:r>
            <a:r>
              <a:rPr lang="en-US" sz="700" dirty="0" smtClean="0">
                <a:latin typeface="Georgia"/>
                <a:cs typeface="Georgia"/>
              </a:rPr>
              <a:t>2017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Taryn </a:t>
            </a:r>
            <a:r>
              <a:rPr lang="en-US" sz="700" dirty="0" err="1" smtClean="0"/>
              <a:t>MacKinney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48" name="Picture 47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51" name="Text Placeholder 18"/>
          <p:cNvSpPr txBox="1">
            <a:spLocks/>
          </p:cNvSpPr>
          <p:nvPr/>
        </p:nvSpPr>
        <p:spPr bwMode="auto">
          <a:xfrm>
            <a:off x="400979" y="6186908"/>
            <a:ext cx="8247721" cy="1788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4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4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Jordain</a:t>
            </a:r>
            <a:r>
              <a:rPr lang="en-U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 Carney, “GOP senators request criminal investigation of Trump dossier author,” The Hill, Jan. 5, 2018; Matt </a:t>
            </a:r>
            <a:r>
              <a:rPr lang="en-US" sz="4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Flegenheimer</a:t>
            </a:r>
            <a:r>
              <a:rPr lang="en-U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“Fusion GPS Founder Hauled From the Shadows for the Russia Election Investigation,” NYT, Jan. 8, 2018; Nicholas Fandoms et al., “Democratic Senator Releases Transcript of Interview With Dossier Firm,” NYT, Jan. 9, 2018; Carol D. </a:t>
            </a:r>
            <a:r>
              <a:rPr lang="en-US" sz="4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Leonnig</a:t>
            </a:r>
            <a:r>
              <a:rPr lang="en-U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“Mueller indicates he is likely to seek interview with Trump,” Washington Post, Jan. 8, 2018; Mary Claire </a:t>
            </a:r>
            <a:r>
              <a:rPr lang="en-US" sz="4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Jalonick</a:t>
            </a:r>
            <a:r>
              <a:rPr lang="en-U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 &amp; Chad Day, “GOP Senators Target Trump Dossier Author Christopher Steele in Russia Investigation,” Time, Jan. 5, 2018.</a:t>
            </a:r>
            <a:endParaRPr lang="en-US" sz="45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40749" y="311516"/>
            <a:ext cx="128592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RUSSIA INVESTIGATION</a:t>
            </a:r>
            <a:endParaRPr lang="en-US" altLang="en-US" sz="600" b="1" dirty="0">
              <a:solidFill>
                <a:schemeClr val="bg2">
                  <a:lumMod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547" y="1877911"/>
            <a:ext cx="390357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00" b="1" dirty="0" smtClean="0">
                <a:latin typeface="+mj-lt"/>
              </a:rPr>
              <a:t>Jan. 5: Republican congressional leaders refer dossier author for DOJ investigation 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Sens. Lindsey Graham (R-SC) and Charles Grassley (R-IA) referred Christopher Steele, author of the opposition dossier on alleged ties between Trump and Russia, for a criminal investigation by the Department of Justice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The senators and committee aides have implied that concern arose because of an alleged discrepancy between Steele’s assertions, though the details are classified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000" dirty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000" dirty="0" smtClean="0">
              <a:latin typeface="+mj-lt"/>
            </a:endParaRPr>
          </a:p>
          <a:p>
            <a:pPr>
              <a:spcAft>
                <a:spcPts val="400"/>
              </a:spcAft>
            </a:pPr>
            <a:r>
              <a:rPr lang="en-US" sz="1000" b="1" dirty="0" smtClean="0">
                <a:latin typeface="+mj-lt"/>
              </a:rPr>
              <a:t>Jan. 8: It is revealed that Mueller is likely to seek an interview with Trump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On January 8</a:t>
            </a:r>
            <a:r>
              <a:rPr lang="en-US" sz="1000" baseline="30000" dirty="0" smtClean="0">
                <a:latin typeface="+mj-lt"/>
              </a:rPr>
              <a:t>th</a:t>
            </a:r>
            <a:r>
              <a:rPr lang="en-US" sz="1000" dirty="0" smtClean="0">
                <a:latin typeface="+mj-lt"/>
              </a:rPr>
              <a:t>, news broke that special counsel Robert Mueller informed Trump’s legal team in late December that his office would likely seek an interview with Trump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Trump’s legal team has been in contact with FBI officials about the possible interview and alternative format options, which could occur in the next few weeks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63" t="2626" r="7025" b="26127"/>
          <a:stretch/>
        </p:blipFill>
        <p:spPr>
          <a:xfrm>
            <a:off x="659110" y="3589840"/>
            <a:ext cx="872653" cy="870424"/>
          </a:xfrm>
          <a:prstGeom prst="ellipse">
            <a:avLst/>
          </a:prstGeom>
          <a:ln w="38100">
            <a:solidFill>
              <a:srgbClr val="B2282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667" r="3143" b="29415"/>
          <a:stretch/>
        </p:blipFill>
        <p:spPr>
          <a:xfrm>
            <a:off x="4666261" y="3580974"/>
            <a:ext cx="873330" cy="874882"/>
          </a:xfrm>
          <a:prstGeom prst="ellipse">
            <a:avLst/>
          </a:prstGeom>
          <a:ln w="38100">
            <a:solidFill>
              <a:srgbClr val="0D386C"/>
            </a:solidFill>
          </a:ln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04807" y="1596904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Key events in January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06110" y="4939767"/>
            <a:ext cx="3064585" cy="1087414"/>
          </a:xfrm>
          <a:prstGeom prst="rect">
            <a:avLst/>
          </a:prstGeom>
          <a:noFill/>
          <a:ln w="31750" cmpd="sng">
            <a:solidFill>
              <a:srgbClr val="33A1F3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spcAft>
                <a:spcPts val="400"/>
              </a:spcAft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“The fact that Sneaky Dianne Feinstein, who has on numerous occasions stated that collusion between Trump/Russia has not been found, would release testimony in such an underhanded and possibly illegal way, totally without authorization, is a disgrace. Must have tough Primary!”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40" y="4985960"/>
            <a:ext cx="733953" cy="7339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18785" y="5512216"/>
            <a:ext cx="1319428" cy="489365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Trump</a:t>
            </a:r>
          </a:p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Jan. 10</a:t>
            </a:r>
            <a:endParaRPr lang="en-US" sz="900" i="1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7929" y="3699122"/>
            <a:ext cx="2600698" cy="692497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r>
              <a:rPr lang="en-US" sz="1000" dirty="0">
                <a:latin typeface="+mj-lt"/>
              </a:rPr>
              <a:t>“The American people deserve the opportunity to see what he said and judge for </a:t>
            </a:r>
            <a:r>
              <a:rPr lang="en-US" sz="1000" dirty="0" smtClean="0">
                <a:latin typeface="+mj-lt"/>
              </a:rPr>
              <a:t>themselves.” </a:t>
            </a:r>
            <a:r>
              <a:rPr lang="mr-IN" sz="900" i="1" dirty="0" smtClean="0">
                <a:latin typeface="+mj-lt"/>
              </a:rPr>
              <a:t>–</a:t>
            </a:r>
            <a:r>
              <a:rPr lang="en-US" sz="900" i="1" dirty="0" smtClean="0">
                <a:latin typeface="+mj-lt"/>
              </a:rPr>
              <a:t> Feinstein, Jan. 9</a:t>
            </a:r>
            <a:endParaRPr lang="en-US" sz="900" i="1" kern="0" dirty="0">
              <a:solidFill>
                <a:prstClr val="black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1473" y="3699122"/>
            <a:ext cx="2677312" cy="692497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r>
              <a:rPr lang="en-US" sz="1000" dirty="0">
                <a:latin typeface="+mj-lt"/>
              </a:rPr>
              <a:t>"Maybe there is some innocent explanation for the </a:t>
            </a:r>
            <a:r>
              <a:rPr lang="en-US" sz="1000" dirty="0" smtClean="0">
                <a:latin typeface="+mj-lt"/>
              </a:rPr>
              <a:t>inconsistencies we </a:t>
            </a:r>
            <a:r>
              <a:rPr lang="en-US" sz="1000" dirty="0">
                <a:latin typeface="+mj-lt"/>
              </a:rPr>
              <a:t>have seen, but it seems unlikely</a:t>
            </a:r>
            <a:r>
              <a:rPr lang="en-US" sz="1000" dirty="0" smtClean="0">
                <a:latin typeface="+mj-lt"/>
              </a:rPr>
              <a:t>.” </a:t>
            </a:r>
            <a:r>
              <a:rPr lang="mr-IN" sz="1000" dirty="0" smtClean="0">
                <a:latin typeface="+mj-lt"/>
              </a:rPr>
              <a:t>–</a:t>
            </a:r>
            <a:r>
              <a:rPr lang="en-US" sz="1000" dirty="0">
                <a:latin typeface="+mj-lt"/>
              </a:rPr>
              <a:t> </a:t>
            </a:r>
            <a:r>
              <a:rPr lang="en-US" sz="900" i="1" dirty="0" smtClean="0">
                <a:latin typeface="+mj-lt"/>
              </a:rPr>
              <a:t>Grassley, Jan. 5</a:t>
            </a:r>
            <a:endParaRPr lang="en-US" sz="900" i="1" kern="0" dirty="0">
              <a:solidFill>
                <a:prstClr val="black"/>
              </a:solidFill>
              <a:latin typeface="+mj-lt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srgbClr val="765C92"/>
                </a:solidFill>
                <a:latin typeface="Georgia" charset="0"/>
                <a:ea typeface="ＭＳ Ｐゴシック" charset="-128"/>
                <a:cs typeface="MS PGothic" charset="-128"/>
              </a:rPr>
              <a:t>Russia relations: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Trump’s dismissed national security advisor, Michael Flynn, pleaded guilty to lying to the FBI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2</a:t>
            </a:fld>
            <a:endParaRPr lang="en-US"/>
          </a:p>
        </p:txBody>
      </p:sp>
      <p:sp>
        <p:nvSpPr>
          <p:cNvPr id="4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December 4, 2017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Taryn </a:t>
            </a:r>
            <a:r>
              <a:rPr lang="en-US" sz="700" dirty="0" err="1" smtClean="0"/>
              <a:t>MacKinney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48" name="Picture 47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51" name="Text Placeholder 18"/>
          <p:cNvSpPr txBox="1">
            <a:spLocks/>
          </p:cNvSpPr>
          <p:nvPr/>
        </p:nvSpPr>
        <p:spPr bwMode="auto">
          <a:xfrm>
            <a:off x="400979" y="6186908"/>
            <a:ext cx="8247721" cy="1788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Matt Ford and Adam </a:t>
            </a:r>
            <a:r>
              <a:rPr lang="en-US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Serwer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“Robert Mueller’s first charges,” The Atlantic, Oct 27, 2017. Ryan Lucas, “Special Council Mueller unveils charges against 3 Trump aides,” NPR, Oct 30, 2017; </a:t>
            </a: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John Wagner, “‘I never asked Comey to stop investigating Flynn’: Trump goes on tweetstorm about the 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FBI,” Dec. </a:t>
            </a: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3, 2017; John Wagner, et al., “Trump says he has nothing to fear from Flynn, then stokes new controversy with 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tweet,” Washington Post, Dec. 2, 2017. 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40749" y="311516"/>
            <a:ext cx="128592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RUSSIA INVESTIGATION</a:t>
            </a:r>
            <a:endParaRPr lang="en-US" altLang="en-US" sz="600" b="1" dirty="0">
              <a:solidFill>
                <a:schemeClr val="bg2">
                  <a:lumMod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519" y="1556253"/>
            <a:ext cx="1290573" cy="1327381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5812" y="2935379"/>
            <a:ext cx="3972388" cy="199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50" b="1" dirty="0" smtClean="0">
                <a:latin typeface="+mj-lt"/>
              </a:rPr>
              <a:t>Michael Flynn pleads guilty to lying to FBI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950" dirty="0" smtClean="0">
                <a:latin typeface="+mj-lt"/>
              </a:rPr>
              <a:t>Trump’s former national security adviser, Michael T. Flynn, pleaded guilty on Dec. 1 to lying to the FBI about conversations with Sergey I. Kislyak, the Russian ambassador, last December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+mj-lt"/>
              </a:rPr>
              <a:t>As </a:t>
            </a:r>
            <a:r>
              <a:rPr lang="en-US" sz="950" dirty="0">
                <a:latin typeface="+mj-lt"/>
              </a:rPr>
              <a:t>part of Flynn’s plea agreement</a:t>
            </a:r>
            <a:r>
              <a:rPr lang="en-US" sz="950" dirty="0" smtClean="0">
                <a:latin typeface="+mj-lt"/>
              </a:rPr>
              <a:t>, released documents indicated that Flynn’s conversations with the Russian ambassador were </a:t>
            </a:r>
            <a:r>
              <a:rPr lang="en-US" sz="950" dirty="0">
                <a:latin typeface="+mj-lt"/>
              </a:rPr>
              <a:t>part of a coordinated effort by </a:t>
            </a:r>
            <a:r>
              <a:rPr lang="en-US" sz="950" dirty="0" smtClean="0">
                <a:latin typeface="+mj-lt"/>
              </a:rPr>
              <a:t>Trump aides to </a:t>
            </a:r>
            <a:r>
              <a:rPr lang="en-US" sz="950" dirty="0">
                <a:latin typeface="+mj-lt"/>
              </a:rPr>
              <a:t>create foreign policy before </a:t>
            </a:r>
            <a:r>
              <a:rPr lang="en-US" sz="950" dirty="0" smtClean="0">
                <a:latin typeface="+mj-lt"/>
              </a:rPr>
              <a:t>Trump entered office </a:t>
            </a:r>
            <a:r>
              <a:rPr lang="mr-IN" sz="950" dirty="0" smtClean="0">
                <a:latin typeface="+mj-lt"/>
              </a:rPr>
              <a:t>–</a:t>
            </a:r>
            <a:r>
              <a:rPr lang="en-US" sz="950" dirty="0" smtClean="0">
                <a:latin typeface="+mj-lt"/>
              </a:rPr>
              <a:t> despite the White House’s claims that Flynn acted independently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2936" y="3553460"/>
            <a:ext cx="2543254" cy="510589"/>
          </a:xfrm>
          <a:prstGeom prst="rect">
            <a:avLst/>
          </a:prstGeom>
          <a:noFill/>
          <a:ln w="31750" cmpd="sng">
            <a:solidFill>
              <a:srgbClr val="33A1F3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spcAft>
                <a:spcPts val="40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“I </a:t>
            </a:r>
            <a:r>
              <a:rPr lang="en-US" sz="1000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had to fire General Flynn because he lied to the Vice President and the </a:t>
            </a: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FBI”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2935" y="5339939"/>
            <a:ext cx="2543254" cy="679866"/>
          </a:xfrm>
          <a:prstGeom prst="rect">
            <a:avLst/>
          </a:prstGeom>
          <a:noFill/>
          <a:ln w="31750" cmpd="sng">
            <a:solidFill>
              <a:srgbClr val="33A1F3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spcAft>
                <a:spcPts val="40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“I </a:t>
            </a:r>
            <a:r>
              <a:rPr lang="en-US" sz="1000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never asked Comey to stop investigating Flynn. Just more Fake News covering another Comey lie</a:t>
            </a: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!”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250" y="3424725"/>
            <a:ext cx="733953" cy="733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133" y="4373856"/>
            <a:ext cx="733953" cy="733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72935" y="4268962"/>
            <a:ext cx="2543254" cy="861774"/>
          </a:xfrm>
          <a:prstGeom prst="rect">
            <a:avLst/>
          </a:prstGeom>
          <a:noFill/>
          <a:ln w="31750" cmpd="sng">
            <a:solidFill>
              <a:srgbClr val="33A1F3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spcAft>
                <a:spcPts val="400"/>
              </a:spcAft>
              <a:defRPr/>
            </a:pPr>
            <a:r>
              <a:rPr lang="en-US" sz="1000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“After years of Comey, with the phony and dishonest Clinton investigation (and more), running the FBI, its reputation is in Tatters - worst in History</a:t>
            </a: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!”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134" y="5337852"/>
            <a:ext cx="733953" cy="733953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-283" b="24371"/>
          <a:stretch/>
        </p:blipFill>
        <p:spPr bwMode="auto">
          <a:xfrm>
            <a:off x="6265843" y="1555262"/>
            <a:ext cx="1325252" cy="1329362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849395" y="3950981"/>
            <a:ext cx="1319428" cy="325667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Trump, Dec. 2</a:t>
            </a:r>
            <a:endParaRPr lang="en-US" sz="900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9396" y="4889103"/>
            <a:ext cx="1319428" cy="337015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Trump, Dec. </a:t>
            </a:r>
            <a:r>
              <a:rPr lang="en-US" sz="900" i="1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endParaRPr lang="en-US" sz="900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513" y="5846259"/>
            <a:ext cx="1319428" cy="337015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Trump, Dec. </a:t>
            </a:r>
            <a:r>
              <a:rPr lang="en-US" sz="900" i="1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endParaRPr lang="en-US" sz="900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8239" y="2857116"/>
            <a:ext cx="3440461" cy="655116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r>
              <a:rPr lang="en-US" sz="95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Trump tweeted multiple times after the announcement of Flynn’s plea agreement, criticizing the FBI and appearing to admit knowledge of Flynn’s lie prior to firing him</a:t>
            </a:r>
            <a:endParaRPr lang="en-US" sz="950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887" y="4559133"/>
            <a:ext cx="4138911" cy="1577355"/>
          </a:xfrm>
          <a:prstGeom prst="rect">
            <a:avLst/>
          </a:prstGeom>
          <a:solidFill>
            <a:srgbClr val="F0EAE3"/>
          </a:solidFill>
        </p:spPr>
        <p:txBody>
          <a:bodyPr wrap="square" lIns="91440" tIns="91440" rIns="91440" bIns="9144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50" b="1" dirty="0" smtClean="0">
                <a:latin typeface="+mj-lt"/>
              </a:rPr>
              <a:t>Possible implications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950" dirty="0" smtClean="0">
                <a:latin typeface="+mj-lt"/>
              </a:rPr>
              <a:t>Flynn has agreed to cooperate with the FBI in Mueller’s investigation into Russian interference in the 2016 election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950" dirty="0" smtClean="0">
                <a:latin typeface="+mj-lt"/>
              </a:rPr>
              <a:t>While </a:t>
            </a:r>
            <a:r>
              <a:rPr lang="en-US" sz="950" dirty="0">
                <a:latin typeface="+mj-lt"/>
              </a:rPr>
              <a:t>the </a:t>
            </a:r>
            <a:r>
              <a:rPr lang="en-US" sz="950" dirty="0" smtClean="0">
                <a:latin typeface="+mj-lt"/>
              </a:rPr>
              <a:t>documents </a:t>
            </a:r>
            <a:r>
              <a:rPr lang="en-US" sz="950" dirty="0">
                <a:latin typeface="+mj-lt"/>
              </a:rPr>
              <a:t>do not mention Trump directly</a:t>
            </a:r>
            <a:r>
              <a:rPr lang="en-US" sz="950" dirty="0" smtClean="0">
                <a:latin typeface="+mj-lt"/>
              </a:rPr>
              <a:t>, his </a:t>
            </a:r>
            <a:r>
              <a:rPr lang="en-US" sz="950" dirty="0">
                <a:latin typeface="+mj-lt"/>
              </a:rPr>
              <a:t>lawyers believe that Jared Kushner, Trump’s </a:t>
            </a:r>
            <a:r>
              <a:rPr lang="en-US" sz="950" dirty="0" smtClean="0">
                <a:latin typeface="+mj-lt"/>
              </a:rPr>
              <a:t>son-in-law, </a:t>
            </a:r>
            <a:r>
              <a:rPr lang="en-US" sz="950" dirty="0">
                <a:latin typeface="+mj-lt"/>
              </a:rPr>
              <a:t>may </a:t>
            </a:r>
            <a:r>
              <a:rPr lang="en-US" sz="950" dirty="0" smtClean="0">
                <a:latin typeface="+mj-lt"/>
              </a:rPr>
              <a:t>be implicated</a:t>
            </a:r>
          </a:p>
          <a:p>
            <a:pPr marL="171450" indent="-171450">
              <a:spcAft>
                <a:spcPts val="400"/>
              </a:spcAft>
              <a:buFont typeface="Arial" charset="0"/>
              <a:buChar char="•"/>
            </a:pPr>
            <a:r>
              <a:rPr lang="en-US" sz="950" dirty="0">
                <a:latin typeface="+mj-lt"/>
              </a:rPr>
              <a:t>E</a:t>
            </a:r>
            <a:r>
              <a:rPr lang="en-US" sz="950" dirty="0" smtClean="0">
                <a:latin typeface="+mj-lt"/>
              </a:rPr>
              <a:t>xperts believe that Flynn’s plea may inform the special counsel’s examination into whether Trump obstructed justice when he fired James Comey in May 2017</a:t>
            </a:r>
          </a:p>
        </p:txBody>
      </p:sp>
    </p:spTree>
    <p:extLst>
      <p:ext uri="{BB962C8B-B14F-4D97-AF65-F5344CB8AC3E}">
        <p14:creationId xmlns:p14="http://schemas.microsoft.com/office/powerpoint/2010/main" val="17113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srgbClr val="765C92"/>
                </a:solidFill>
                <a:latin typeface="Georgia" charset="0"/>
                <a:ea typeface="ＭＳ Ｐゴシック" charset="-128"/>
                <a:cs typeface="MS PGothic" charset="-128"/>
              </a:rPr>
              <a:t>Russia relations: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3 former Trump aides charged in Mueller’s investigation on Russian interference in the 2016 election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3</a:t>
            </a:fld>
            <a:endParaRPr lang="en-US"/>
          </a:p>
        </p:txBody>
      </p:sp>
      <p:sp>
        <p:nvSpPr>
          <p:cNvPr id="4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November 6, </a:t>
            </a:r>
            <a:r>
              <a:rPr lang="en-US" sz="700" dirty="0" smtClean="0">
                <a:latin typeface="Georgia"/>
                <a:cs typeface="Georgia"/>
              </a:rPr>
              <a:t>2017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Theo </a:t>
            </a:r>
            <a:r>
              <a:rPr lang="en-US" sz="700" dirty="0" err="1" smtClean="0"/>
              <a:t>Goetemann</a:t>
            </a:r>
            <a:r>
              <a:rPr lang="en-US" sz="700" dirty="0" smtClean="0"/>
              <a:t>, Taryn </a:t>
            </a:r>
            <a:r>
              <a:rPr lang="en-US" sz="700" dirty="0" err="1" smtClean="0"/>
              <a:t>MacKinney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48" name="Picture 47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51" name="Text Placeholder 18"/>
          <p:cNvSpPr txBox="1">
            <a:spLocks/>
          </p:cNvSpPr>
          <p:nvPr/>
        </p:nvSpPr>
        <p:spPr bwMode="auto">
          <a:xfrm>
            <a:off x="400979" y="6220772"/>
            <a:ext cx="8247721" cy="1788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Matt Ford and Adam </a:t>
            </a:r>
            <a:r>
              <a:rPr lang="en-US" sz="7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Serwer</a:t>
            </a:r>
            <a:r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“Robert Mueller’s first charges,” The Atlantic, Oct 27, 2017. Ryan Lucas, “Special Council Mueller unveils charges against 3 Trump aides,” NPR, Oct 30, 2017. </a:t>
            </a:r>
            <a:endParaRPr lang="en-US" sz="70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1229" y="4687106"/>
            <a:ext cx="3985516" cy="1097280"/>
          </a:xfrm>
          <a:prstGeom prst="rect">
            <a:avLst/>
          </a:prstGeom>
          <a:solidFill>
            <a:srgbClr val="F0EAE3"/>
          </a:solidFill>
        </p:spPr>
        <p:txBody>
          <a:bodyPr wrap="square" lIns="91440" tIns="91440" rIns="91440" bIns="9144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smtClean="0">
                <a:solidFill>
                  <a:srgbClr val="000000"/>
                </a:solidFill>
                <a:latin typeface="+mj-lt"/>
                <a:cs typeface="Georgia"/>
              </a:rPr>
              <a:t>Papadopoulos pleaded guilty to lying to FBI about a conversation tied to the Russian gov’t. The conversation </a:t>
            </a:r>
            <a:r>
              <a:rPr lang="mr-IN" altLang="en-US" sz="1000" smtClean="0">
                <a:solidFill>
                  <a:srgbClr val="000000"/>
                </a:solidFill>
                <a:latin typeface="+mj-lt"/>
                <a:cs typeface="Georgia"/>
              </a:rPr>
              <a:t>–</a:t>
            </a:r>
            <a:r>
              <a:rPr lang="en-US" altLang="en-US" sz="1000">
                <a:solidFill>
                  <a:srgbClr val="000000"/>
                </a:solidFill>
                <a:latin typeface="+mj-lt"/>
                <a:cs typeface="Georgia"/>
              </a:rPr>
              <a:t> which took place while Papadopoulos was </a:t>
            </a:r>
            <a:r>
              <a:rPr lang="en-US" altLang="en-US" sz="1000" smtClean="0">
                <a:solidFill>
                  <a:srgbClr val="000000"/>
                </a:solidFill>
                <a:latin typeface="+mj-lt"/>
                <a:cs typeface="Georgia"/>
              </a:rPr>
              <a:t>an </a:t>
            </a:r>
            <a:r>
              <a:rPr lang="en-US" altLang="en-US" sz="1000">
                <a:solidFill>
                  <a:srgbClr val="000000"/>
                </a:solidFill>
                <a:latin typeface="+mj-lt"/>
                <a:cs typeface="Georgia"/>
              </a:rPr>
              <a:t>adviser to </a:t>
            </a:r>
            <a:r>
              <a:rPr lang="en-US" altLang="en-US" sz="1000" smtClean="0">
                <a:solidFill>
                  <a:srgbClr val="000000"/>
                </a:solidFill>
                <a:latin typeface="+mj-lt"/>
                <a:cs typeface="Georgia"/>
              </a:rPr>
              <a:t>Trump’s </a:t>
            </a:r>
            <a:r>
              <a:rPr lang="en-US" altLang="en-US" sz="1000">
                <a:solidFill>
                  <a:srgbClr val="000000"/>
                </a:solidFill>
                <a:latin typeface="+mj-lt"/>
                <a:cs typeface="Georgia"/>
              </a:rPr>
              <a:t>presidential </a:t>
            </a:r>
            <a:r>
              <a:rPr lang="en-US" altLang="en-US" sz="1000" smtClean="0">
                <a:solidFill>
                  <a:srgbClr val="000000"/>
                </a:solidFill>
                <a:latin typeface="+mj-lt"/>
                <a:cs typeface="Georgia"/>
              </a:rPr>
              <a:t>campaign </a:t>
            </a:r>
            <a:r>
              <a:rPr lang="mr-IN" altLang="en-US" sz="1000" smtClean="0">
                <a:solidFill>
                  <a:srgbClr val="000000"/>
                </a:solidFill>
                <a:latin typeface="+mj-lt"/>
                <a:cs typeface="Georgia"/>
              </a:rPr>
              <a:t>–</a:t>
            </a:r>
            <a:r>
              <a:rPr lang="en-US" altLang="en-US" sz="1000" smtClean="0">
                <a:solidFill>
                  <a:srgbClr val="000000"/>
                </a:solidFill>
                <a:latin typeface="+mj-lt"/>
                <a:cs typeface="Georgia"/>
              </a:rPr>
              <a:t> involved “dirt” Moscow had on Hillary Clinton</a:t>
            </a:r>
            <a:r>
              <a:rPr lang="en-US" sz="1000" smtClean="0">
                <a:latin typeface="+mj-lt"/>
              </a:rPr>
              <a:t>. Unsealed documents reveal that several </a:t>
            </a:r>
            <a:r>
              <a:rPr lang="en-US" sz="1000">
                <a:latin typeface="+mj-lt"/>
              </a:rPr>
              <a:t>senior campaign officials knew of Papadopoulos’ interactions with </a:t>
            </a:r>
            <a:r>
              <a:rPr lang="en-US" sz="1000" smtClean="0">
                <a:latin typeface="+mj-lt"/>
              </a:rPr>
              <a:t>Russians</a:t>
            </a:r>
            <a:endParaRPr lang="en-US" sz="100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592" y="4687106"/>
            <a:ext cx="4138911" cy="1097280"/>
          </a:xfrm>
          <a:prstGeom prst="rect">
            <a:avLst/>
          </a:prstGeom>
          <a:solidFill>
            <a:srgbClr val="F0EAE3"/>
          </a:solidFill>
        </p:spPr>
        <p:txBody>
          <a:bodyPr wrap="square" lIns="91440" tIns="91440" rIns="91440" bIns="9144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latin typeface="+mj-lt"/>
              </a:rPr>
              <a:t>The arrests marked the first in the investigation, according to unsealed court documents. </a:t>
            </a:r>
            <a:r>
              <a:rPr lang="en-US" sz="1000" dirty="0" err="1" smtClean="0">
                <a:latin typeface="+mj-lt"/>
              </a:rPr>
              <a:t>Manafort</a:t>
            </a:r>
            <a:r>
              <a:rPr lang="en-US" sz="1000" dirty="0" smtClean="0">
                <a:latin typeface="+mj-lt"/>
              </a:rPr>
              <a:t> and Gates were charged with:</a:t>
            </a:r>
          </a:p>
          <a:p>
            <a:pPr marL="171450" indent="-171450">
              <a:spcAft>
                <a:spcPts val="2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Conspiracy against the US by “impeding, impairing, obstructing, and defeating the</a:t>
            </a:r>
            <a:r>
              <a:rPr lang="mr-IN" sz="1000" dirty="0" smtClean="0">
                <a:latin typeface="+mj-lt"/>
              </a:rPr>
              <a:t>…</a:t>
            </a:r>
            <a:r>
              <a:rPr lang="en-US" sz="1000" dirty="0" smtClean="0">
                <a:latin typeface="+mj-lt"/>
              </a:rPr>
              <a:t>functions of” the DOJ, treasury</a:t>
            </a:r>
            <a:endParaRPr lang="en-US" sz="1000" dirty="0">
              <a:latin typeface="+mj-lt"/>
            </a:endParaRPr>
          </a:p>
          <a:p>
            <a:pPr marL="171450" indent="-171450">
              <a:spcAft>
                <a:spcPts val="200"/>
              </a:spcAft>
              <a:buFont typeface="Arial" charset="0"/>
              <a:buChar char="•"/>
            </a:pPr>
            <a:r>
              <a:rPr lang="en-US" sz="1000" dirty="0" smtClean="0">
                <a:latin typeface="+mj-lt"/>
              </a:rPr>
              <a:t>Conspiracy to launder money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813" y="2935379"/>
            <a:ext cx="28039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b="1" dirty="0" smtClean="0">
                <a:latin typeface="+mj-lt"/>
              </a:rPr>
              <a:t>Paul </a:t>
            </a:r>
            <a:r>
              <a:rPr lang="en-US" sz="1100" b="1" dirty="0" err="1" smtClean="0">
                <a:latin typeface="+mj-lt"/>
              </a:rPr>
              <a:t>Manafort</a:t>
            </a:r>
            <a:r>
              <a:rPr lang="en-US" sz="1100" b="1" dirty="0">
                <a:latin typeface="+mj-lt"/>
              </a:rPr>
              <a:t> </a:t>
            </a:r>
            <a:r>
              <a:rPr lang="mr-IN" sz="1100" b="1" dirty="0" smtClean="0">
                <a:latin typeface="+mj-lt"/>
              </a:rPr>
              <a:t>–</a:t>
            </a:r>
            <a:r>
              <a:rPr lang="en-US" sz="1100" b="1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12 charges, including: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Conspiracy against the US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Conspiracy to launder money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Failure to file reports of foreign bank and financial accounts (calendar years 2011-14)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Unregistered agent of a foreign principal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False and misleading FARA statements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False statements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1922" y="2934812"/>
            <a:ext cx="276636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b="1" smtClean="0">
                <a:latin typeface="+mj-lt"/>
              </a:rPr>
              <a:t>Rick Gates </a:t>
            </a:r>
            <a:r>
              <a:rPr lang="mr-IN" sz="1100" b="1" smtClean="0">
                <a:latin typeface="+mj-lt"/>
              </a:rPr>
              <a:t>–</a:t>
            </a:r>
            <a:r>
              <a:rPr lang="en-US" sz="1100" b="1" smtClean="0">
                <a:latin typeface="+mj-lt"/>
              </a:rPr>
              <a:t> </a:t>
            </a:r>
            <a:r>
              <a:rPr lang="en-US" sz="1100" smtClean="0">
                <a:latin typeface="+mj-lt"/>
              </a:rPr>
              <a:t>12 charges, including: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Conspiracy against the US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Conspiracy to launder money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Failure to file reports of foreign bank and financial accounts (</a:t>
            </a:r>
            <a:r>
              <a:rPr lang="en-US" sz="1000" smtClean="0">
                <a:latin typeface="+mj-lt"/>
              </a:rPr>
              <a:t>calendar </a:t>
            </a:r>
            <a:r>
              <a:rPr lang="en-US" sz="1000">
                <a:latin typeface="+mj-lt"/>
              </a:rPr>
              <a:t>years </a:t>
            </a:r>
            <a:r>
              <a:rPr lang="en-US" sz="1000" smtClean="0">
                <a:latin typeface="+mj-lt"/>
              </a:rPr>
              <a:t>2011-13)</a:t>
            </a:r>
            <a:endParaRPr lang="en-US" sz="1000">
              <a:latin typeface="+mj-lt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Unregistered agent of a foreign principal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False and misleading FARA statements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+mj-lt"/>
              </a:rPr>
              <a:t>False </a:t>
            </a:r>
            <a:r>
              <a:rPr lang="en-US" sz="1000" smtClean="0">
                <a:latin typeface="+mj-lt"/>
              </a:rPr>
              <a:t>statements</a:t>
            </a:r>
            <a:endParaRPr lang="en-US" sz="100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0434" y="2941674"/>
            <a:ext cx="2884091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b="1">
                <a:latin typeface="+mj-lt"/>
              </a:rPr>
              <a:t>George </a:t>
            </a:r>
            <a:r>
              <a:rPr lang="en-US" sz="1100" b="1" smtClean="0">
                <a:latin typeface="+mj-lt"/>
              </a:rPr>
              <a:t>Papadopoulos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smtClean="0">
                <a:latin typeface="+mj-lt"/>
              </a:rPr>
              <a:t>False statements</a:t>
            </a:r>
            <a:endParaRPr lang="en-US" sz="1000">
              <a:latin typeface="+mj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7" b="-255"/>
          <a:stretch/>
        </p:blipFill>
        <p:spPr bwMode="auto">
          <a:xfrm>
            <a:off x="1439183" y="1556253"/>
            <a:ext cx="1333246" cy="1327381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1" b="13885"/>
          <a:stretch/>
        </p:blipFill>
        <p:spPr bwMode="auto">
          <a:xfrm>
            <a:off x="3963873" y="1560948"/>
            <a:ext cx="1321169" cy="1322568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7"/>
          <a:stretch/>
        </p:blipFill>
        <p:spPr bwMode="auto">
          <a:xfrm>
            <a:off x="6477918" y="1559992"/>
            <a:ext cx="1313177" cy="1321040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66397" y="311516"/>
            <a:ext cx="126028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" b="1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RUSSIA INVESTIGATION</a:t>
            </a:r>
          </a:p>
        </p:txBody>
      </p:sp>
    </p:spTree>
    <p:extLst>
      <p:ext uri="{BB962C8B-B14F-4D97-AF65-F5344CB8AC3E}">
        <p14:creationId xmlns:p14="http://schemas.microsoft.com/office/powerpoint/2010/main" val="6344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Rectangle 14"/>
          <p:cNvSpPr>
            <a:spLocks noChangeArrowheads="1"/>
          </p:cNvSpPr>
          <p:nvPr/>
        </p:nvSpPr>
        <p:spPr bwMode="auto">
          <a:xfrm>
            <a:off x="404807" y="1596904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latin typeface="Georgia"/>
                <a:cs typeface="Georgia"/>
              </a:rPr>
              <a:t>Facebook’s findings on fake advertising</a:t>
            </a:r>
            <a:endParaRPr lang="en-US" altLang="en-US" sz="1200" b="1" dirty="0">
              <a:latin typeface="Georgia"/>
              <a:cs typeface="Georgia"/>
            </a:endParaRPr>
          </a:p>
        </p:txBody>
      </p:sp>
      <p:pic>
        <p:nvPicPr>
          <p:cNvPr id="895" name="Picture 894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896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srgbClr val="765C92"/>
                </a:solidFill>
                <a:latin typeface="Georgia" charset="0"/>
                <a:ea typeface="ＭＳ Ｐゴシック" charset="-128"/>
                <a:cs typeface="MS PGothic" charset="-128"/>
              </a:rPr>
              <a:t>Russia relations: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Russian fake accounts ran thousands of political ads on Facebook </a:t>
            </a:r>
          </a:p>
        </p:txBody>
      </p:sp>
      <p:sp>
        <p:nvSpPr>
          <p:cNvPr id="902" name="Text Placeholder 18"/>
          <p:cNvSpPr txBox="1">
            <a:spLocks/>
          </p:cNvSpPr>
          <p:nvPr/>
        </p:nvSpPr>
        <p:spPr bwMode="auto">
          <a:xfrm>
            <a:off x="404807" y="6166243"/>
            <a:ext cx="8247721" cy="32739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</a:t>
            </a:r>
            <a:r>
              <a:rPr lang="en-US" sz="5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: Scott 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Shane and </a:t>
            </a:r>
            <a:r>
              <a:rPr lang="en-US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Vincu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Goel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“Fake Russian Facebook accounts brought in $100,00 in political ads,” The New York Times, September 6, 2017;Adrian Chen, “The agency,” The New York Times, June 2, 2015; Craig Timberg &amp; Elizabeth </a:t>
            </a:r>
            <a:r>
              <a:rPr lang="en-US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Dwoskin</a:t>
            </a: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Russian content on Facebook, Google and Twitter reached far more users than companies first disclosed, congressional testimony 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says,” Washington Post, Oct. 30, 2017; Nicholas </a:t>
            </a:r>
            <a:r>
              <a:rPr lang="en-US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Fandos</a:t>
            </a: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 et al., “House Intelligence Committee Releases Incendiary Russian Social Media </a:t>
            </a: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Ads,” New York Times,  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93" name="Rectangle 892"/>
          <p:cNvSpPr/>
          <p:nvPr/>
        </p:nvSpPr>
        <p:spPr>
          <a:xfrm>
            <a:off x="1537301" y="3168652"/>
            <a:ext cx="3740067" cy="10512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91440" rIns="91440" bIns="91440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Georgia"/>
                <a:cs typeface="Georgia"/>
              </a:rPr>
              <a:t>The Internet Research Agency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Georgia"/>
            </a:endParaRPr>
          </a:p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0" noProof="0" dirty="0" smtClean="0">
                <a:solidFill>
                  <a:prstClr val="black"/>
                </a:solidFill>
                <a:latin typeface="Georgia"/>
                <a:cs typeface="Georgia"/>
              </a:rPr>
              <a:t>In a Jan. report, the FBI, CIA and NSA concluded that the Internet Research Agency was likely financed by a close Putin ally</a:t>
            </a:r>
            <a:endParaRPr kumimoji="0" lang="en-US" sz="90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Georgia"/>
            </a:endParaRPr>
          </a:p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Georgia"/>
              </a:rPr>
              <a:t>The</a:t>
            </a:r>
            <a:r>
              <a:rPr kumimoji="0" lang="en-US" sz="90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Georgia"/>
              </a:rPr>
              <a:t> organization employs a staff of “trolls” </a:t>
            </a:r>
            <a:r>
              <a:rPr lang="en-US" sz="900" kern="0" dirty="0" smtClean="0">
                <a:solidFill>
                  <a:prstClr val="black"/>
                </a:solidFill>
                <a:latin typeface="Georgia"/>
                <a:cs typeface="Georgia"/>
              </a:rPr>
              <a:t>to establish fake accounts and</a:t>
            </a:r>
            <a:r>
              <a:rPr kumimoji="0" lang="en-US" sz="90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Georgia"/>
              </a:rPr>
              <a:t> post propaganda</a:t>
            </a:r>
            <a:endParaRPr kumimoji="0" lang="en-US" sz="9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914" name="Rectangle 14"/>
          <p:cNvSpPr>
            <a:spLocks noChangeArrowheads="1"/>
          </p:cNvSpPr>
          <p:nvPr/>
        </p:nvSpPr>
        <p:spPr bwMode="auto">
          <a:xfrm>
            <a:off x="1641473" y="1861314"/>
            <a:ext cx="28242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June 2015-May 2017</a:t>
            </a:r>
            <a:endParaRPr lang="en-US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1925" y="2126737"/>
            <a:ext cx="2360197" cy="641714"/>
          </a:xfrm>
          <a:prstGeom prst="rect">
            <a:avLst/>
          </a:prstGeom>
          <a:noFill/>
          <a:ln w="31750" cmpd="sng">
            <a:solidFill>
              <a:srgbClr val="765C92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Why it </a:t>
            </a:r>
            <a:r>
              <a:rPr lang="en-US" sz="900" i="1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matters: </a:t>
            </a:r>
            <a:r>
              <a:rPr lang="en-US" sz="900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It </a:t>
            </a:r>
            <a:r>
              <a:rPr lang="en-US" sz="900" ker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is illegal for foreign governments and companies to spend money to influence American </a:t>
            </a:r>
            <a:r>
              <a:rPr lang="en-US" sz="900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politics</a:t>
            </a:r>
            <a:endParaRPr lang="en-US" sz="900" kern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4808" y="1972606"/>
            <a:ext cx="4872560" cy="1134787"/>
            <a:chOff x="349889" y="2157585"/>
            <a:chExt cx="4872560" cy="1134787"/>
          </a:xfrm>
        </p:grpSpPr>
        <p:sp>
          <p:nvSpPr>
            <p:cNvPr id="915" name="Rectangle 914"/>
            <p:cNvSpPr/>
            <p:nvPr/>
          </p:nvSpPr>
          <p:spPr>
            <a:xfrm>
              <a:off x="1450126" y="2175765"/>
              <a:ext cx="3772323" cy="111660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1440" tIns="91440" rIns="91440" bIns="91440"/>
            <a:lstStyle/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90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Face</a:t>
              </a:r>
              <a:r>
                <a:rPr lang="en-US" sz="900" kern="0" noProof="0" smtClean="0">
                  <a:solidFill>
                    <a:prstClr val="black"/>
                  </a:solidFill>
                  <a:latin typeface="Georgia"/>
                  <a:cs typeface="Georgia"/>
                </a:rPr>
                <a:t>book </a:t>
              </a:r>
              <a:r>
                <a:rPr kumimoji="0" lang="en-US" sz="90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found that a Russian organization </a:t>
              </a:r>
              <a:r>
                <a:rPr kumimoji="0" lang="en-US" sz="900" b="1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linked to the Kremlin, </a:t>
              </a:r>
              <a:r>
                <a:rPr kumimoji="0" lang="en-US" sz="90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known as the </a:t>
              </a:r>
              <a:r>
                <a:rPr kumimoji="0" lang="en-US" sz="900" b="1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Internet Research Agency</a:t>
              </a:r>
              <a:r>
                <a:rPr kumimoji="0" lang="en-US" sz="90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cs typeface="Georgia"/>
                </a:rPr>
                <a:t>, ran 3,000 political ads (at a cost of $100,000) using fake accounts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900" kern="0" baseline="0" dirty="0" smtClean="0">
                  <a:solidFill>
                    <a:prstClr val="black"/>
                  </a:solidFill>
                  <a:latin typeface="Georgia"/>
                  <a:cs typeface="Georgia"/>
                </a:rPr>
                <a:t>Facebook</a:t>
              </a:r>
              <a:r>
                <a:rPr lang="en-US" sz="900" kern="0" dirty="0" smtClean="0">
                  <a:solidFill>
                    <a:prstClr val="black"/>
                  </a:solidFill>
                  <a:latin typeface="Georgia"/>
                  <a:cs typeface="Georgia"/>
                </a:rPr>
                <a:t> has disclosed its findings to Special Counsel Robert Mueller and the House and Senate intelligence committees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900" kern="0" dirty="0" smtClean="0">
                  <a:solidFill>
                    <a:prstClr val="black"/>
                  </a:solidFill>
                  <a:latin typeface="Georgia"/>
                  <a:cs typeface="Georgia"/>
                </a:rPr>
                <a:t>Most of the ads focused on </a:t>
              </a:r>
              <a:r>
                <a:rPr lang="en-US" sz="900" b="1" kern="0" dirty="0" smtClean="0">
                  <a:solidFill>
                    <a:prstClr val="black"/>
                  </a:solidFill>
                  <a:latin typeface="Georgia"/>
                  <a:cs typeface="Georgia"/>
                </a:rPr>
                <a:t>divisive social and political issues 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3" y="2157585"/>
              <a:ext cx="1077854" cy="1058763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349889" y="2160910"/>
              <a:ext cx="4872560" cy="1120111"/>
            </a:xfrm>
            <a:prstGeom prst="roundRect">
              <a:avLst>
                <a:gd name="adj" fmla="val 4436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November 6, </a:t>
            </a:r>
            <a:r>
              <a:rPr lang="en-US" sz="700" dirty="0" smtClean="0">
                <a:latin typeface="Georgia"/>
                <a:cs typeface="Georgia"/>
              </a:rPr>
              <a:t>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</a:t>
            </a:r>
            <a:r>
              <a:rPr lang="en-US" sz="700" dirty="0" err="1" smtClean="0"/>
              <a:t>Minott</a:t>
            </a:r>
            <a:r>
              <a:rPr lang="en-US" sz="700" dirty="0" smtClean="0"/>
              <a:t>, Taryn </a:t>
            </a:r>
            <a:r>
              <a:rPr lang="en-US" sz="700" dirty="0" err="1" smtClean="0"/>
              <a:t>MacKinney</a:t>
            </a:r>
            <a:r>
              <a:rPr lang="en-US" sz="700" dirty="0" smtClean="0">
                <a:latin typeface="Georgia"/>
                <a:cs typeface="Georgia"/>
              </a:rPr>
              <a:t> 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4</a:t>
            </a:fld>
            <a:endParaRPr lang="en-US"/>
          </a:p>
        </p:txBody>
      </p:sp>
      <p:pic>
        <p:nvPicPr>
          <p:cNvPr id="38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0524">
            <a:off x="5337259" y="2298535"/>
            <a:ext cx="441226" cy="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991924" y="3446402"/>
            <a:ext cx="2550034" cy="1070973"/>
            <a:chOff x="1334709" y="4825985"/>
            <a:chExt cx="3159264" cy="152491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709" y="5270050"/>
              <a:ext cx="657580" cy="6575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0605" y="5876719"/>
              <a:ext cx="463631" cy="46363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0605" y="4825985"/>
              <a:ext cx="463631" cy="46363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9125" y="5363048"/>
              <a:ext cx="463631" cy="4636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8161" y="5096367"/>
              <a:ext cx="925812" cy="994697"/>
            </a:xfrm>
            <a:prstGeom prst="rect">
              <a:avLst/>
            </a:prstGeom>
          </p:spPr>
        </p:pic>
        <p:sp>
          <p:nvSpPr>
            <p:cNvPr id="17" name="Right Brace 16"/>
            <p:cNvSpPr/>
            <p:nvPr/>
          </p:nvSpPr>
          <p:spPr>
            <a:xfrm>
              <a:off x="3166824" y="4836531"/>
              <a:ext cx="362845" cy="1514365"/>
            </a:xfrm>
            <a:prstGeom prst="rightBrace">
              <a:avLst/>
            </a:prstGeom>
            <a:ln w="444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42617" y="3004304"/>
            <a:ext cx="1136511" cy="489365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Internet Research Agency worker</a:t>
            </a:r>
            <a:endParaRPr lang="en-US" sz="900" kern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63319" y="3081566"/>
            <a:ext cx="1319428" cy="325667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Fake accounts</a:t>
            </a:r>
            <a:endParaRPr lang="en-US" sz="900" kern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7856" y="3004126"/>
            <a:ext cx="1165702" cy="489365"/>
          </a:xfrm>
          <a:prstGeom prst="rect">
            <a:avLst/>
          </a:prstGeom>
          <a:noFill/>
          <a:ln w="31750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algn="ctr" defTabSz="914400">
              <a:lnSpc>
                <a:spcPct val="110000"/>
              </a:lnSpc>
              <a:defRPr/>
            </a:pPr>
            <a:r>
              <a:rPr lang="en-US" sz="900" i="1" kern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Propaganda, political ads</a:t>
            </a:r>
            <a:endParaRPr lang="en-US" sz="900" kern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7" name="Right Brace 56"/>
          <p:cNvSpPr/>
          <p:nvPr/>
        </p:nvSpPr>
        <p:spPr>
          <a:xfrm>
            <a:off x="6614259" y="3675312"/>
            <a:ext cx="292874" cy="620560"/>
          </a:xfrm>
          <a:prstGeom prst="rightBrac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0524">
            <a:off x="5337260" y="3614585"/>
            <a:ext cx="441226" cy="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687819" y="4888362"/>
            <a:ext cx="1828800" cy="1188720"/>
          </a:xfrm>
          <a:prstGeom prst="rect">
            <a:avLst/>
          </a:prstGeom>
          <a:solidFill>
            <a:srgbClr val="F1EAE4"/>
          </a:solidFill>
          <a:ln w="28575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lvl="0" defTabSz="914400">
              <a:lnSpc>
                <a:spcPct val="110000"/>
              </a:lnSpc>
              <a:defRPr/>
            </a:pPr>
            <a:r>
              <a:rPr lang="en-US" sz="1000" b="1" i="1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Nov. 1</a:t>
            </a:r>
            <a:r>
              <a:rPr lang="en-US" sz="1000" b="1" i="1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, 2017: </a:t>
            </a:r>
            <a:r>
              <a:rPr lang="en-US" sz="1000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The House Intelligence </a:t>
            </a:r>
            <a:r>
              <a:rPr lang="en-US" sz="1000" kern="0" dirty="0" smtClea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Committee released dozens of social media ads created by Russian operatives</a:t>
            </a:r>
            <a:endParaRPr lang="en-US" sz="1000" kern="0" dirty="0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0395" y="4892257"/>
            <a:ext cx="1828800" cy="1188720"/>
          </a:xfrm>
          <a:prstGeom prst="rect">
            <a:avLst/>
          </a:prstGeom>
          <a:solidFill>
            <a:srgbClr val="F1EAE4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111111"/>
                </a:solidFill>
                <a:latin typeface="Georgia" charset="0"/>
              </a:rPr>
              <a:t>Oct. 31, 2017: </a:t>
            </a:r>
            <a:r>
              <a:rPr lang="en-US" sz="1000" dirty="0" smtClean="0">
                <a:solidFill>
                  <a:srgbClr val="111111"/>
                </a:solidFill>
                <a:latin typeface="Georgia" charset="0"/>
              </a:rPr>
              <a:t>Facebook revealed that 126 </a:t>
            </a:r>
            <a:r>
              <a:rPr lang="en-US" sz="1000" dirty="0">
                <a:solidFill>
                  <a:srgbClr val="111111"/>
                </a:solidFill>
                <a:latin typeface="Georgia" charset="0"/>
              </a:rPr>
              <a:t>million of its users may have seen content produced and circulated by Russian operatives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2552971" y="4890558"/>
            <a:ext cx="1828800" cy="1188720"/>
          </a:xfrm>
          <a:prstGeom prst="rect">
            <a:avLst/>
          </a:prstGeom>
          <a:solidFill>
            <a:srgbClr val="F1EAE4"/>
          </a:solidFill>
          <a:ln w="28575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defTabSz="914400">
              <a:lnSpc>
                <a:spcPct val="110000"/>
              </a:lnSpc>
              <a:defRPr/>
            </a:pPr>
            <a:r>
              <a:rPr lang="en-US" sz="1000" b="1" i="1" dirty="0" smtClean="0">
                <a:solidFill>
                  <a:srgbClr val="111111"/>
                </a:solidFill>
                <a:latin typeface="Georgia" charset="0"/>
              </a:rPr>
              <a:t>Oct. 30, 2017: </a:t>
            </a:r>
            <a:r>
              <a:rPr lang="en-US" sz="1000" dirty="0" smtClean="0">
                <a:solidFill>
                  <a:srgbClr val="111111"/>
                </a:solidFill>
                <a:latin typeface="Georgia" charset="0"/>
              </a:rPr>
              <a:t>Google acknowledged that it had found 1,108 videos and 43 hours of content related to Russian efforts; $4,700 </a:t>
            </a:r>
            <a:endParaRPr lang="en-US" sz="1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485547" y="4890559"/>
            <a:ext cx="1828800" cy="1187120"/>
          </a:xfrm>
          <a:prstGeom prst="rect">
            <a:avLst/>
          </a:prstGeom>
          <a:solidFill>
            <a:srgbClr val="F1EAE4"/>
          </a:solidFill>
          <a:ln w="28575" cmpd="sng">
            <a:noFill/>
            <a:prstDash val="solid"/>
          </a:ln>
        </p:spPr>
        <p:txBody>
          <a:bodyPr wrap="square" tIns="91440" bIns="91440" rtlCol="0">
            <a:spAutoFit/>
          </a:bodyPr>
          <a:lstStyle/>
          <a:p>
            <a:pPr defTabSz="914400">
              <a:lnSpc>
                <a:spcPct val="110000"/>
              </a:lnSpc>
              <a:defRPr/>
            </a:pPr>
            <a:r>
              <a:rPr lang="en-US" sz="1000" b="1" i="1" dirty="0" smtClean="0">
                <a:solidFill>
                  <a:srgbClr val="111111"/>
                </a:solidFill>
                <a:latin typeface="Georgia" charset="0"/>
              </a:rPr>
              <a:t>Oct. 19, 2017: </a:t>
            </a:r>
            <a:r>
              <a:rPr lang="en-US" sz="1000" dirty="0" smtClean="0">
                <a:solidFill>
                  <a:srgbClr val="111111"/>
                </a:solidFill>
                <a:latin typeface="Georgia" charset="0"/>
              </a:rPr>
              <a:t>Sens. Klobuchar (D), Warner (D) and McCain (R) introduced legislation to require social media to disclose political ad purchases</a:t>
            </a:r>
            <a:endParaRPr lang="en-US" sz="1000" dirty="0" smtClean="0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04807" y="4443104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latin typeface="Georgia"/>
                <a:cs typeface="Georgia"/>
              </a:rPr>
              <a:t>Online ad purchases: key October events </a:t>
            </a:r>
            <a:endParaRPr lang="en-US" altLang="en-US" sz="1200" b="1" dirty="0">
              <a:latin typeface="Georgia"/>
              <a:cs typeface="Georg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99" y="3187336"/>
            <a:ext cx="1049741" cy="1049741"/>
          </a:xfrm>
          <a:prstGeom prst="rect">
            <a:avLst/>
          </a:prstGeom>
        </p:spPr>
      </p:pic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7466397" y="311516"/>
            <a:ext cx="126028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" b="1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RUSSIA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7899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PC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1585</Words>
  <Application>Microsoft Macintosh PowerPoint</Application>
  <PresentationFormat>On-screen Show (4:3)</PresentationFormat>
  <Paragraphs>105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Georgia</vt:lpstr>
      <vt:lpstr>MS PGothic</vt:lpstr>
      <vt:lpstr>ＭＳ Ｐゴシック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Laura</dc:creator>
  <cp:lastModifiedBy>Microsoft Office User</cp:lastModifiedBy>
  <cp:revision>110</cp:revision>
  <dcterms:created xsi:type="dcterms:W3CDTF">2017-06-26T14:07:23Z</dcterms:created>
  <dcterms:modified xsi:type="dcterms:W3CDTF">2018-01-11T20:10:28Z</dcterms:modified>
</cp:coreProperties>
</file>