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69" r:id="rId4"/>
    <p:sldId id="272" r:id="rId5"/>
    <p:sldId id="276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E83"/>
    <a:srgbClr val="DED7E7"/>
    <a:srgbClr val="D2B71D"/>
    <a:srgbClr val="6E88A9"/>
    <a:srgbClr val="F1D3D5"/>
    <a:srgbClr val="CFD7E2"/>
    <a:srgbClr val="0C396F"/>
    <a:srgbClr val="B22830"/>
    <a:srgbClr val="6FB1C7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4"/>
    <p:restoredTop sz="94613"/>
  </p:normalViewPr>
  <p:slideViewPr>
    <p:cSldViewPr snapToGrid="0" snapToObjects="1">
      <p:cViewPr>
        <p:scale>
          <a:sx n="115" d="100"/>
          <a:sy n="115" d="100"/>
        </p:scale>
        <p:origin x="1312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340713924157566"/>
          <c:y val="0.0373832365330018"/>
          <c:w val="0.993349507510823"/>
          <c:h val="0.8479783464566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solidFill>
              <a:srgbClr val="B0C3BC"/>
            </a:solidFill>
            <a:ln w="25268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C396F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0C-4058-8987-448A2FBA3679}"/>
              </c:ext>
            </c:extLst>
          </c:dPt>
          <c:dPt>
            <c:idx val="1"/>
            <c:invertIfNegative val="0"/>
            <c:bubble3D val="0"/>
            <c:spPr>
              <a:solidFill>
                <a:srgbClr val="6E88A9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0C-4058-8987-448A2FBA3679}"/>
              </c:ext>
            </c:extLst>
          </c:dPt>
          <c:dPt>
            <c:idx val="2"/>
            <c:invertIfNegative val="0"/>
            <c:bubble3D val="0"/>
            <c:spPr>
              <a:solidFill>
                <a:srgbClr val="CFD7E2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0C-4058-8987-448A2FBA3679}"/>
              </c:ext>
            </c:extLst>
          </c:dPt>
          <c:dPt>
            <c:idx val="3"/>
            <c:invertIfNegative val="0"/>
            <c:bubble3D val="0"/>
            <c:spPr>
              <a:solidFill>
                <a:srgbClr val="DED7E7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60C-4058-8987-448A2FBA3679}"/>
              </c:ext>
            </c:extLst>
          </c:dPt>
          <c:dPt>
            <c:idx val="4"/>
            <c:invertIfNegative val="0"/>
            <c:bubble3D val="0"/>
            <c:spPr>
              <a:solidFill>
                <a:srgbClr val="F1D3D5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60C-4058-8987-448A2FBA3679}"/>
              </c:ext>
            </c:extLst>
          </c:dPt>
          <c:dPt>
            <c:idx val="5"/>
            <c:invertIfNegative val="0"/>
            <c:bubble3D val="0"/>
            <c:spPr>
              <a:solidFill>
                <a:srgbClr val="D07E83"/>
              </a:solidFill>
              <a:ln w="25268"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B22830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60C-4058-8987-448A2FBA3679}"/>
              </c:ext>
            </c:extLst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60C-4058-8987-448A2FBA36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60C-4058-8987-448A2FBA367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 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13.0</c:v>
                </c:pt>
                <c:pt idx="1">
                  <c:v>5.0</c:v>
                </c:pt>
                <c:pt idx="2">
                  <c:v>4.0</c:v>
                </c:pt>
                <c:pt idx="3">
                  <c:v>7.0</c:v>
                </c:pt>
                <c:pt idx="4">
                  <c:v>0.0</c:v>
                </c:pt>
                <c:pt idx="5">
                  <c:v>0.0</c:v>
                </c:pt>
                <c:pt idx="6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60C-4058-8987-448A2FBA3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9128592"/>
        <c:axId val="1428886320"/>
      </c:barChart>
      <c:catAx>
        <c:axId val="14291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98" b="1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428886320"/>
        <c:crosses val="autoZero"/>
        <c:auto val="1"/>
        <c:lblAlgn val="ctr"/>
        <c:lblOffset val="100"/>
        <c:noMultiLvlLbl val="0"/>
      </c:catAx>
      <c:valAx>
        <c:axId val="1428886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9128592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348331458568"/>
          <c:y val="0.0608858267716535"/>
          <c:w val="0.836518046709129"/>
          <c:h val="0.913461538461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6E88A9"/>
            </a:solidFill>
            <a:ln w="3244">
              <a:solidFill>
                <a:srgbClr val="FFFFFF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291-49A3-96D4-505D370129B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291-49A3-96D4-505D370129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Sheet1!$B$2:$C$2</c:f>
              <c:numCache>
                <c:formatCode>General</c:formatCode>
                <c:ptCount val="2"/>
                <c:pt idx="0">
                  <c:v>25.0</c:v>
                </c:pt>
                <c:pt idx="1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91-49A3-96D4-505D370129B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D07E83"/>
            </a:solidFill>
            <a:ln w="3244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291-49A3-96D4-505D370129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Sheet1!$B$3:$C$3</c:f>
              <c:numCache>
                <c:formatCode>General</c:formatCode>
                <c:ptCount val="2"/>
                <c:pt idx="0">
                  <c:v>8.0</c:v>
                </c:pt>
                <c:pt idx="1">
                  <c:v>22.0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91-49A3-96D4-505D370129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427499488"/>
        <c:axId val="-1892499408"/>
      </c:barChart>
      <c:catAx>
        <c:axId val="14274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24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>
                <a:latin typeface="+mn-lt"/>
              </a:defRPr>
            </a:pPr>
            <a:endParaRPr lang="en-US"/>
          </a:p>
        </c:txPr>
        <c:crossAx val="-1892499408"/>
        <c:crosses val="autoZero"/>
        <c:auto val="1"/>
        <c:lblAlgn val="ctr"/>
        <c:lblOffset val="100"/>
        <c:noMultiLvlLbl val="0"/>
      </c:catAx>
      <c:valAx>
        <c:axId val="-189249940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427499488"/>
        <c:crosses val="autoZero"/>
        <c:crossBetween val="between"/>
      </c:valAx>
      <c:spPr>
        <a:noFill/>
        <a:ln w="260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88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31540">
              <a:noFill/>
            </a:ln>
          </c:spPr>
          <c:marker>
            <c:symbol val="circle"/>
            <c:size val="4"/>
            <c:spPr>
              <a:solidFill>
                <a:srgbClr val="D17770"/>
              </a:solidFill>
              <a:ln>
                <a:noFill/>
              </a:ln>
            </c:spPr>
          </c:marker>
          <c:xVal>
            <c:numRef>
              <c:f>Sheet1!$A$2:$A$23</c:f>
              <c:numCache>
                <c:formatCode>General</c:formatCode>
                <c:ptCount val="22"/>
                <c:pt idx="0">
                  <c:v>0.017</c:v>
                </c:pt>
                <c:pt idx="1">
                  <c:v>0.032</c:v>
                </c:pt>
                <c:pt idx="2">
                  <c:v>0.034</c:v>
                </c:pt>
                <c:pt idx="3">
                  <c:v>0.053</c:v>
                </c:pt>
                <c:pt idx="4">
                  <c:v>0.077</c:v>
                </c:pt>
                <c:pt idx="5">
                  <c:v>0.097</c:v>
                </c:pt>
                <c:pt idx="6">
                  <c:v>0.123</c:v>
                </c:pt>
                <c:pt idx="7">
                  <c:v>0.142</c:v>
                </c:pt>
                <c:pt idx="8">
                  <c:v>0.146</c:v>
                </c:pt>
                <c:pt idx="9">
                  <c:v>0.148</c:v>
                </c:pt>
                <c:pt idx="10">
                  <c:v>0.214</c:v>
                </c:pt>
                <c:pt idx="11">
                  <c:v>0.214</c:v>
                </c:pt>
                <c:pt idx="12">
                  <c:v>0.235</c:v>
                </c:pt>
                <c:pt idx="13">
                  <c:v>0.245</c:v>
                </c:pt>
                <c:pt idx="14">
                  <c:v>0.272</c:v>
                </c:pt>
                <c:pt idx="15">
                  <c:v>0.284</c:v>
                </c:pt>
                <c:pt idx="16">
                  <c:v>0.303</c:v>
                </c:pt>
                <c:pt idx="17">
                  <c:v>0.383</c:v>
                </c:pt>
                <c:pt idx="18">
                  <c:v>0.406</c:v>
                </c:pt>
                <c:pt idx="19">
                  <c:v>0.431</c:v>
                </c:pt>
                <c:pt idx="20">
                  <c:v>0.436</c:v>
                </c:pt>
                <c:pt idx="21">
                  <c:v>0.616</c:v>
                </c:pt>
              </c:numCache>
            </c:numRef>
          </c:xVal>
          <c:yVal>
            <c:numRef>
              <c:f>Sheet1!$B$2:$B$23</c:f>
              <c:numCache>
                <c:formatCode>General</c:formatCode>
                <c:ptCount val="2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8C-4E90-830D-FB2F4CD8B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3398096"/>
        <c:axId val="-1891508864"/>
      </c:scatterChart>
      <c:valAx>
        <c:axId val="743398096"/>
        <c:scaling>
          <c:orientation val="minMax"/>
          <c:max val="1.0"/>
          <c:min val="0.0"/>
        </c:scaling>
        <c:delete val="0"/>
        <c:axPos val="b"/>
        <c:numFmt formatCode="0%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-1891508864"/>
        <c:crosses val="autoZero"/>
        <c:crossBetween val="midCat"/>
        <c:majorUnit val="0.1"/>
      </c:valAx>
      <c:valAx>
        <c:axId val="-18915088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743398096"/>
        <c:crosses val="autoZero"/>
        <c:crossBetween val="midCat"/>
      </c:valAx>
      <c:spPr>
        <a:noFill/>
        <a:ln w="25399">
          <a:noFill/>
        </a:ln>
      </c:spPr>
    </c:plotArea>
    <c:plotVisOnly val="1"/>
    <c:dispBlanksAs val="gap"/>
    <c:showDLblsOverMax val="0"/>
  </c:chart>
  <c:txPr>
    <a:bodyPr/>
    <a:lstStyle/>
    <a:p>
      <a:pPr>
        <a:defRPr sz="1790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90666908274608"/>
          <c:y val="0.118316310881661"/>
          <c:w val="0.910796794952875"/>
          <c:h val="0.63218819961416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31642">
              <a:noFill/>
            </a:ln>
          </c:spPr>
          <c:marker>
            <c:symbol val="circle"/>
            <c:size val="4"/>
            <c:spPr>
              <a:solidFill>
                <a:srgbClr val="599FC4"/>
              </a:solidFill>
              <a:ln>
                <a:noFill/>
              </a:ln>
            </c:spPr>
          </c:marker>
          <c:xVal>
            <c:numRef>
              <c:f>Sheet1!$A$2:$A$13</c:f>
              <c:numCache>
                <c:formatCode>General</c:formatCode>
                <c:ptCount val="12"/>
                <c:pt idx="0">
                  <c:v>0.001</c:v>
                </c:pt>
                <c:pt idx="1">
                  <c:v>0.024</c:v>
                </c:pt>
                <c:pt idx="2">
                  <c:v>0.037</c:v>
                </c:pt>
                <c:pt idx="3">
                  <c:v>0.142</c:v>
                </c:pt>
                <c:pt idx="4">
                  <c:v>0.182</c:v>
                </c:pt>
                <c:pt idx="5">
                  <c:v>0.231</c:v>
                </c:pt>
                <c:pt idx="6">
                  <c:v>0.24</c:v>
                </c:pt>
                <c:pt idx="7">
                  <c:v>0.248</c:v>
                </c:pt>
                <c:pt idx="8">
                  <c:v>0.28</c:v>
                </c:pt>
                <c:pt idx="9">
                  <c:v>0.283</c:v>
                </c:pt>
                <c:pt idx="10">
                  <c:v>0.43</c:v>
                </c:pt>
                <c:pt idx="11">
                  <c:v>0.514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1F8-4136-BFF3-CC330567C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84211216"/>
        <c:axId val="-1284208464"/>
      </c:scatterChart>
      <c:valAx>
        <c:axId val="-1284211216"/>
        <c:scaling>
          <c:orientation val="minMax"/>
          <c:max val="1.0"/>
          <c:min val="0.0"/>
        </c:scaling>
        <c:delete val="0"/>
        <c:axPos val="b"/>
        <c:numFmt formatCode="0%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-1284208464"/>
        <c:crosses val="autoZero"/>
        <c:crossBetween val="midCat"/>
        <c:majorUnit val="0.1"/>
      </c:valAx>
      <c:valAx>
        <c:axId val="-128420846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-1284211216"/>
        <c:crosses val="autoZero"/>
        <c:crossBetween val="midCat"/>
      </c:valAx>
      <c:spPr>
        <a:noFill/>
        <a:ln w="25399">
          <a:noFill/>
        </a:ln>
      </c:spPr>
    </c:plotArea>
    <c:plotVisOnly val="1"/>
    <c:dispBlanksAs val="gap"/>
    <c:showDLblsOverMax val="0"/>
  </c:chart>
  <c:txPr>
    <a:bodyPr/>
    <a:lstStyle/>
    <a:p>
      <a:pPr>
        <a:defRPr sz="1795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rgbClr val="D07E83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0">
                  <a:defRPr sz="1199" b="0" i="0" u="none" strike="noStrike" baseline="0">
                    <a:solidFill>
                      <a:srgbClr val="FFFFFF"/>
                    </a:solidFill>
                    <a:latin typeface="+mj-l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Senators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C8-42B6-A510-2882970205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rgbClr val="6E88A9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0">
                  <a:defRPr sz="1199" b="0" i="0" u="none" strike="noStrike" baseline="0">
                    <a:solidFill>
                      <a:srgbClr val="FFFFFF"/>
                    </a:solidFill>
                    <a:latin typeface="+mj-l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Senators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C8-42B6-A510-2882970205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D2B71D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ctr" rtl="0">
                  <a:defRPr sz="1199" b="0" i="0" u="none" strike="noStrike" baseline="0">
                    <a:solidFill>
                      <a:srgbClr val="FFFFFF"/>
                    </a:solidFill>
                    <a:latin typeface="+mj-l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Senators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C8-42B6-A510-288297020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315220016"/>
        <c:axId val="-1315217584"/>
      </c:barChart>
      <c:catAx>
        <c:axId val="-1315220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315217584"/>
        <c:crosses val="autoZero"/>
        <c:auto val="1"/>
        <c:lblAlgn val="ctr"/>
        <c:lblOffset val="100"/>
        <c:noMultiLvlLbl val="0"/>
      </c:catAx>
      <c:valAx>
        <c:axId val="-1315217584"/>
        <c:scaling>
          <c:orientation val="minMax"/>
          <c:max val="100.0"/>
        </c:scaling>
        <c:delete val="1"/>
        <c:axPos val="b"/>
        <c:numFmt formatCode="General" sourceLinked="0"/>
        <c:majorTickMark val="out"/>
        <c:minorTickMark val="none"/>
        <c:tickLblPos val="nextTo"/>
        <c:crossAx val="-1315220016"/>
        <c:crosses val="autoZero"/>
        <c:crossBetween val="between"/>
      </c:valAx>
      <c:spPr>
        <a:noFill/>
        <a:ln w="25388">
          <a:noFill/>
        </a:ln>
      </c:spPr>
    </c:plotArea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12/20/17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0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12/20/17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12/20/17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12/20/17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12/20/17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12/20/17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12/20/17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12/20/17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2018 Senate races and beyond</a:t>
            </a:r>
            <a:endParaRPr lang="en-US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  <a:endParaRPr lang="en-US" sz="20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Updated November 14, 2017</a:t>
            </a: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Madelaine Pisani, Owen </a:t>
            </a:r>
            <a:r>
              <a:rPr lang="en-US" sz="1200" i="1" dirty="0" err="1" smtClean="0">
                <a:latin typeface="Georgia"/>
                <a:ea typeface="MS PGothic" panose="020B0600070205080204" pitchFamily="34" charset="-128"/>
                <a:cs typeface="Georgia"/>
              </a:rPr>
              <a:t>Minott</a:t>
            </a: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,</a:t>
            </a:r>
          </a:p>
          <a:p>
            <a:pPr>
              <a:defRPr/>
            </a:pP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Daniel </a:t>
            </a:r>
            <a:r>
              <a:rPr lang="en-US" sz="1200" i="1" dirty="0" err="1" smtClean="0">
                <a:latin typeface="Georgia"/>
                <a:ea typeface="MS PGothic" panose="020B0600070205080204" pitchFamily="34" charset="-128"/>
                <a:cs typeface="Georgia"/>
              </a:rPr>
              <a:t>Stublen</a:t>
            </a: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, Adriana Morton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lvl="0"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Senate Dems </a:t>
            </a:r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are defending 25 seats in 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2018, 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four toss-ups</a:t>
            </a:r>
            <a:endParaRPr lang="en-US" altLang="en-US" sz="2000" dirty="0">
              <a:solidFill>
                <a:prstClr val="black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lvl="0"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2018 COOK SENATE RANKINGS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3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427166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Georgia"/>
              </a:rPr>
              <a:t>40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</a:endParaRPr>
          </a:p>
        </p:txBody>
      </p:sp>
      <p:sp>
        <p:nvSpPr>
          <p:cNvPr id="3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December 20,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Madelaine </a:t>
            </a:r>
            <a:r>
              <a:rPr kumimoji="0" lang="en-US" sz="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Pisaniand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Adriana Morton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420813" y="1669173"/>
            <a:ext cx="2824227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Verdana"/>
                <a:ea typeface="ＭＳ Ｐゴシック" panose="020B0600070205080204" pitchFamily="34" charset="-128"/>
                <a:cs typeface="Verdana"/>
              </a:rPr>
              <a:t>THE COOK POLITICAL REPORT</a:t>
            </a:r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Verdana"/>
              <a:ea typeface="ＭＳ Ｐゴシック" panose="020B0600070205080204" pitchFamily="34" charset="-128"/>
              <a:cs typeface="Verdana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419100" y="1424600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ＭＳ Ｐゴシック" panose="020B0600070205080204" pitchFamily="34" charset="-128"/>
                <a:cs typeface="Georgia"/>
              </a:rPr>
              <a:t>Breakdown of 2018 Senate races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ＭＳ Ｐゴシック" panose="020B0600070205080204" pitchFamily="34" charset="-128"/>
              <a:cs typeface="Georgia"/>
            </a:endParaRPr>
          </a:p>
        </p:txBody>
      </p:sp>
      <p:graphicFrame>
        <p:nvGraphicFramePr>
          <p:cNvPr id="3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685621"/>
              </p:ext>
            </p:extLst>
          </p:nvPr>
        </p:nvGraphicFramePr>
        <p:xfrm>
          <a:off x="499507" y="1831822"/>
          <a:ext cx="7339295" cy="269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6768827" y="4492671"/>
            <a:ext cx="1069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Wicker (MS)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Fisher (NE)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Cruz (TX)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Hatch (UT)*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B22830"/>
                </a:solidFill>
                <a:latin typeface="+mn-lt"/>
              </a:rPr>
              <a:t>Barrasso (WY)</a:t>
            </a:r>
            <a:endParaRPr lang="en-US" altLang="en-US" sz="800" dirty="0">
              <a:solidFill>
                <a:srgbClr val="B22830"/>
              </a:solidFill>
              <a:latin typeface="+mn-lt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2548357" y="4492671"/>
            <a:ext cx="1149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Nelson (FL)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Brown (OH)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King (ME)(I)</a:t>
            </a:r>
            <a:endParaRPr lang="en-US" altLang="en-US" sz="800" dirty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Heitkamp (ND)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365688" y="4492671"/>
            <a:ext cx="14112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Stebenow (MI)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Tester (MT)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Menendez (NJ)*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Casey (PA)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Baldwin </a:t>
            </a: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(WI)</a:t>
            </a: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16118" y="4492671"/>
            <a:ext cx="14112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Feinstein (CA)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Murphy (CT)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Carper (DE)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Hirono (HI)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Cardin (MD)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Warren (MA)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Klobuchar (MN)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Heinrich (NM)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Gillibrand (NY)</a:t>
            </a:r>
            <a:endParaRPr lang="en-US" altLang="en-US" sz="800" dirty="0" smtClean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Whitehouse (RI)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Cantwell (WA)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Sanders (VT)(I</a:t>
            </a:r>
            <a:r>
              <a:rPr lang="en-US" altLang="en-US" sz="800" dirty="0" smtClean="0">
                <a:solidFill>
                  <a:srgbClr val="0C396F"/>
                </a:solidFill>
                <a:latin typeface="+mn-lt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C396F"/>
                </a:solidFill>
                <a:latin typeface="+mn-lt"/>
              </a:rPr>
              <a:t>Kaine (VA)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solidFill>
                <a:srgbClr val="0C396F"/>
              </a:solidFill>
              <a:latin typeface="+mn-lt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627109" y="5622597"/>
            <a:ext cx="18279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173038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n-lt"/>
              </a:rPr>
              <a:t>*	Potential retirement </a:t>
            </a:r>
          </a:p>
          <a:p>
            <a:pPr defTabSz="173038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n-lt"/>
              </a:rPr>
              <a:t>**	Announced retirement</a:t>
            </a:r>
            <a:endParaRPr lang="en-US" altLang="en-US" sz="800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89587" y="4492671"/>
            <a:ext cx="9541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C396F"/>
                </a:solidFill>
              </a:rPr>
              <a:t>Donnelly (IN</a:t>
            </a:r>
            <a:r>
              <a:rPr lang="en-US" altLang="en-US" sz="800" dirty="0" smtClean="0">
                <a:solidFill>
                  <a:srgbClr val="0C396F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0C396F"/>
                </a:solidFill>
              </a:rPr>
              <a:t>McCaskill (MO)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0C396F"/>
                </a:solidFill>
              </a:rPr>
              <a:t>Manchin </a:t>
            </a:r>
            <a:r>
              <a:rPr lang="en-US" altLang="en-US" sz="800" dirty="0">
                <a:solidFill>
                  <a:srgbClr val="0C396F"/>
                </a:solidFill>
              </a:rPr>
              <a:t>(WV</a:t>
            </a:r>
            <a:r>
              <a:rPr lang="en-US" altLang="en-US" sz="800" dirty="0" smtClean="0">
                <a:solidFill>
                  <a:srgbClr val="0C396F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0C396F"/>
                </a:solidFill>
              </a:rPr>
              <a:t>Smith (MN)</a:t>
            </a:r>
            <a:endParaRPr lang="en-US" altLang="en-US" sz="800" dirty="0">
              <a:solidFill>
                <a:srgbClr val="0C396F"/>
              </a:solidFill>
            </a:endParaRPr>
          </a:p>
          <a:p>
            <a:pPr algn="ctr">
              <a:spcBef>
                <a:spcPct val="0"/>
              </a:spcBef>
            </a:pPr>
            <a:r>
              <a:rPr lang="en-US" altLang="en-US" sz="800" dirty="0">
                <a:solidFill>
                  <a:srgbClr val="B22830"/>
                </a:solidFill>
              </a:rPr>
              <a:t>Heller (NV</a:t>
            </a:r>
            <a:r>
              <a:rPr lang="en-US" altLang="en-US" sz="800" dirty="0" smtClean="0">
                <a:solidFill>
                  <a:srgbClr val="B22830"/>
                </a:solidFill>
              </a:rPr>
              <a:t>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B22830"/>
                </a:solidFill>
              </a:rPr>
              <a:t>Flake (AZ)</a:t>
            </a:r>
          </a:p>
          <a:p>
            <a:pPr algn="ctr">
              <a:spcBef>
                <a:spcPct val="0"/>
              </a:spcBef>
            </a:pPr>
            <a:r>
              <a:rPr lang="en-US" altLang="en-US" sz="800" dirty="0" smtClean="0">
                <a:solidFill>
                  <a:srgbClr val="B22830"/>
                </a:solidFill>
              </a:rPr>
              <a:t>Corker (TN)</a:t>
            </a:r>
            <a:endParaRPr lang="en-US" altLang="en-US" sz="800" dirty="0">
              <a:solidFill>
                <a:srgbClr val="B22830"/>
              </a:solidFill>
            </a:endParaRP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7" y="612324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NB: Corker and Strange refer to their seats rather then the candidates who announced retirement and lost a special election primary challenge, respectively.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The Cook Political Report, September 29,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4697414" y="1424600"/>
            <a:ext cx="3758152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/>
              <a:t>What does Corker’s retirement mean?</a:t>
            </a:r>
            <a:endParaRPr lang="en-US" alt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931592" y="1701599"/>
            <a:ext cx="352397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Georgia" charset="0"/>
                <a:ea typeface="Georgia" charset="0"/>
                <a:cs typeface="Georgia" charset="0"/>
              </a:rPr>
              <a:t>More money will be spent on primaries that test the populist/mainstream Republican divide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latin typeface="Georgia" charset="0"/>
                <a:ea typeface="Georgia" charset="0"/>
                <a:cs typeface="Georgia" charset="0"/>
              </a:rPr>
              <a:t>Without a threat of re-election Corker might be more willing to vote on principle, hurting Republican’s chances at passing deficit-increasing tax cuts</a:t>
            </a:r>
          </a:p>
        </p:txBody>
      </p:sp>
    </p:spTree>
    <p:extLst>
      <p:ext uri="{BB962C8B-B14F-4D97-AF65-F5344CB8AC3E}">
        <p14:creationId xmlns:p14="http://schemas.microsoft.com/office/powerpoint/2010/main" val="209523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August 17,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Democrats, Republicans will take turns playing </a:t>
            </a:r>
            <a:b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defense in upcoming elections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The Cook Political Report,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1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316334"/>
              </p:ext>
            </p:extLst>
          </p:nvPr>
        </p:nvGraphicFramePr>
        <p:xfrm>
          <a:off x="791483" y="1927805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2189" y="5551765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2018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154706" y="5551765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2020</a:t>
            </a:r>
            <a:endParaRPr lang="en-US" sz="1000" dirty="0"/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411285" y="2128209"/>
            <a:ext cx="231666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D07E83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seats     </a:t>
            </a:r>
            <a:r>
              <a:rPr lang="en-US" altLang="en-US" sz="800" b="1" dirty="0">
                <a:solidFill>
                  <a:srgbClr val="6E88A9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Democrat seats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197653" y="2785917"/>
            <a:ext cx="18279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defTabSz="173038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n-lt"/>
              </a:rPr>
              <a:t>*	</a:t>
            </a:r>
            <a:r>
              <a:rPr lang="en-US" altLang="en-US" sz="800" dirty="0" smtClean="0">
                <a:latin typeface="+mn-lt"/>
              </a:rPr>
              <a:t>Democrats will also be defending a 26</a:t>
            </a:r>
            <a:r>
              <a:rPr lang="en-US" altLang="en-US" sz="800" baseline="30000" dirty="0" smtClean="0">
                <a:latin typeface="+mn-lt"/>
              </a:rPr>
              <a:t>th</a:t>
            </a:r>
            <a:r>
              <a:rPr lang="en-US" altLang="en-US" sz="800" dirty="0" smtClean="0">
                <a:latin typeface="+mn-lt"/>
              </a:rPr>
              <a:t> seat: Sen. Al Franken (MN) will resign and there will be a special election to replace him in November 2018. </a:t>
            </a:r>
            <a:endParaRPr lang="en-US" altLang="en-US" sz="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636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August 17,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2018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Senate races by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2016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presidential performance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graphicFrame>
        <p:nvGraphicFramePr>
          <p:cNvPr id="9" name="Content Placeholder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545"/>
              </p:ext>
            </p:extLst>
          </p:nvPr>
        </p:nvGraphicFramePr>
        <p:xfrm>
          <a:off x="747242" y="2202312"/>
          <a:ext cx="7562849" cy="3438058"/>
        </p:xfrm>
        <a:graphic>
          <a:graphicData uri="http://schemas.openxmlformats.org/drawingml/2006/table">
            <a:tbl>
              <a:tblPr/>
              <a:tblGrid>
                <a:gridCol w="15132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3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15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32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15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117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15 or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+5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+4.9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   Trump +4.9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+5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+15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or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345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DEMOCRATS </a:t>
                      </a: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(25)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2" marR="91442" marT="45701" marB="45701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581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Feinstein (CA)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+16.2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Hirono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(HI)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+32.2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Cardin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(MD)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+25.2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Warren (MA)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+27.3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Gillibrand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(NY)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+21.3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Whitehouse (RI)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+15.6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Sanders (VT)(I)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+28.5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Cantwell (WA)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+16.2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Murphy (CT) +13.3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Carper (DE) +11.5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Menendez (NJ) +13.2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Heinrich (NM) +8.3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King (ME)(I) D +2.7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Klobuchar (MN) D +1.5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Kaine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(VA)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 +4.9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Stabenow (MI) R +0.3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Nelson (FL) R +1.3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Baldwin (WI) R +1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Casey (PA) R +1.2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Brown (OH) +8.6</a:t>
                      </a: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Donnelly (IN) +19.3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McCaskill (MO) +19.1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Tester (MT) +20.5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Heitkamp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(ND)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Manchin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(WV)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+42.2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5381">
                <a:tc gridSpan="5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REPUBLICANS </a:t>
                      </a:r>
                      <a:r>
                        <a:rPr kumimoji="0" lang="en-US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(9)</a:t>
                      </a: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784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Heller (NV) +2.4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Flake (AZ)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+4.1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Wicker (MS) +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18.6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Fischer (NE) +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226.3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Corker </a:t>
                      </a: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(TN) +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26.2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Cruz (TX)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+9.2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Hatch (UT) 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+18.1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Strange (AL) +28.3</a:t>
                      </a: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Barrasso (WY) +</a:t>
                      </a:r>
                      <a:r>
                        <a:rPr kumimoji="0" lang="en-US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47.6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3" marR="91443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27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5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August 17,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>
                <a:latin typeface="Georgia"/>
                <a:cs typeface="Georgia"/>
              </a:rPr>
              <a:t>Senate seats in play, by election year</a:t>
            </a:r>
            <a:endParaRPr lang="en-US" altLang="en-US" sz="9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2020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Senate races by 2012 presidential performance</a:t>
            </a: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graphicFrame>
        <p:nvGraphicFramePr>
          <p:cNvPr id="10" name="Content Placeholder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628121"/>
              </p:ext>
            </p:extLst>
          </p:nvPr>
        </p:nvGraphicFramePr>
        <p:xfrm>
          <a:off x="546423" y="1992266"/>
          <a:ext cx="7964488" cy="4024734"/>
        </p:xfrm>
        <a:graphic>
          <a:graphicData uri="http://schemas.openxmlformats.org/drawingml/2006/table">
            <a:tbl>
              <a:tblPr/>
              <a:tblGrid>
                <a:gridCol w="1522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0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2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8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2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785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0629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15 or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+5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Clinton +4.9 to Trump +4.9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Light" charset="0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+5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to +14.9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Trump +15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or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MS PGothic" charset="-128"/>
                        </a:rPr>
                        <a:t>greater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797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DEMOCRATS (11)</a:t>
                      </a: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172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Coons (DE)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+11.5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Durbin (IL)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Markey (MA)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+27.3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Booker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(NJ)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+13.2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Reed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(RI)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+15.6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Franken (MN) +8.3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Shaheen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(NH) +6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T. Udall (NM)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Merkley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(OR)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10.6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Warner (VA)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D+4.9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Peters (MI) R+0.3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5797">
                <a:tc gridSpan="6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REPUBLICANS (</a:t>
                      </a: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21)</a:t>
                      </a: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7E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6896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 defTabSz="4572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Gardner (CO) D+2.8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Collins (ME) D+2.7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Tillis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(NC)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R+3.8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Perdue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(GA)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+5.7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Ernst (IA) +9.6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Graham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(SC)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14.1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Cornyn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(TX) +9.2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Sullivan (AK) +27.4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Cotton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(AR)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26.6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Risch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(ID) +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31.6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Roberts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(KS)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McConnell (KY)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+25.3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Cochran (MS) +18.6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Daines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(MT) +20.5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Cassidy (LA)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+19.7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Sasse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(NE)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+26.1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Inhofe (OK)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+36.4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Rounds (SD)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+29.8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Alexander (TN)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+26.2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Capito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(WV)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+42.2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Enzi (WY)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+47.6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45" marR="91445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55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6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10,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Owen Minott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latin typeface="Georgia"/>
                <a:cs typeface="Georgia"/>
              </a:rPr>
              <a:t>Margin of victory of GOP senators in the 2016 election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Two GOP senators won with less than 50% of the vote in 2016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08679" y="2031880"/>
            <a:ext cx="6696168" cy="4184994"/>
            <a:chOff x="592138" y="1861407"/>
            <a:chExt cx="7135961" cy="445985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21189" y="1922516"/>
              <a:ext cx="0" cy="4187803"/>
            </a:xfrm>
            <a:prstGeom prst="line">
              <a:avLst/>
            </a:prstGeom>
            <a:ln w="12700">
              <a:solidFill>
                <a:srgbClr val="D377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592138" y="2041159"/>
              <a:ext cx="7135961" cy="4280106"/>
              <a:chOff x="592138" y="2041159"/>
              <a:chExt cx="7135961" cy="4280106"/>
            </a:xfrm>
          </p:grpSpPr>
          <p:grpSp>
            <p:nvGrpSpPr>
              <p:cNvPr id="13" name="Group 24"/>
              <p:cNvGrpSpPr>
                <a:grpSpLocks/>
              </p:cNvGrpSpPr>
              <p:nvPr/>
            </p:nvGrpSpPr>
            <p:grpSpPr bwMode="auto">
              <a:xfrm rot="10800000" flipH="1" flipV="1">
                <a:off x="901670" y="2041159"/>
                <a:ext cx="332225" cy="2103559"/>
                <a:chOff x="5656272" y="4504918"/>
                <a:chExt cx="182820" cy="643479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H="1">
                  <a:off x="5681489" y="4517629"/>
                  <a:ext cx="0" cy="640301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5676761" y="4493796"/>
                  <a:ext cx="182820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37"/>
              <p:cNvSpPr txBox="1">
                <a:spLocks noChangeArrowheads="1"/>
              </p:cNvSpPr>
              <p:nvPr/>
            </p:nvSpPr>
            <p:spPr bwMode="auto">
              <a:xfrm>
                <a:off x="1070206" y="2067753"/>
                <a:ext cx="1180082" cy="2623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latin typeface="+mj-lt"/>
                  </a:rPr>
                  <a:t>Blunt (</a:t>
                </a:r>
                <a:r>
                  <a:rPr lang="en-US" altLang="en-US" sz="1000">
                    <a:latin typeface="+mj-lt"/>
                  </a:rPr>
                  <a:t>MO</a:t>
                </a:r>
                <a:r>
                  <a:rPr lang="en-US" altLang="en-US" sz="1000" smtClean="0">
                    <a:latin typeface="+mj-lt"/>
                  </a:rPr>
                  <a:t>)</a:t>
                </a:r>
                <a:endParaRPr lang="en-US" altLang="en-US" sz="1000" dirty="0">
                  <a:latin typeface="+mj-lt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92138" y="2162166"/>
                <a:ext cx="7135961" cy="4159099"/>
                <a:chOff x="592138" y="2162166"/>
                <a:chExt cx="7135961" cy="4159099"/>
              </a:xfrm>
            </p:grpSpPr>
            <p:graphicFrame>
              <p:nvGraphicFramePr>
                <p:cNvPr id="17" name="Content Placeholder 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30068132"/>
                    </p:ext>
                  </p:extLst>
                </p:nvPr>
              </p:nvGraphicFramePr>
              <p:xfrm>
                <a:off x="592138" y="3122613"/>
                <a:ext cx="6396037" cy="1395412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pSp>
              <p:nvGrpSpPr>
                <p:cNvPr id="18" name="Group 21"/>
                <p:cNvGrpSpPr>
                  <a:grpSpLocks/>
                </p:cNvGrpSpPr>
                <p:nvPr/>
              </p:nvGrpSpPr>
              <p:grpSpPr bwMode="auto">
                <a:xfrm flipH="1">
                  <a:off x="1281584" y="2682893"/>
                  <a:ext cx="248553" cy="1515193"/>
                  <a:chOff x="6389773" y="4507822"/>
                  <a:chExt cx="182855" cy="457426"/>
                </a:xfrm>
              </p:grpSpPr>
              <p:cxnSp>
                <p:nvCxnSpPr>
                  <p:cNvPr id="104" name="Straight Connector 103"/>
                  <p:cNvCxnSpPr/>
                  <p:nvPr/>
                </p:nvCxnSpPr>
                <p:spPr>
                  <a:xfrm flipH="1">
                    <a:off x="6571052" y="4507822"/>
                    <a:ext cx="0" cy="457426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flipV="1">
                    <a:off x="6389773" y="4514175"/>
                    <a:ext cx="182855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27"/>
                <p:cNvGrpSpPr>
                  <a:grpSpLocks/>
                </p:cNvGrpSpPr>
                <p:nvPr/>
              </p:nvGrpSpPr>
              <p:grpSpPr bwMode="auto">
                <a:xfrm flipH="1">
                  <a:off x="1046163" y="2392160"/>
                  <a:ext cx="221051" cy="1757246"/>
                  <a:chOff x="6389755" y="4507822"/>
                  <a:chExt cx="182765" cy="639676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>
                  <a:xfrm flipH="1">
                    <a:off x="6572520" y="4507822"/>
                    <a:ext cx="0" cy="639676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V="1">
                    <a:off x="6389755" y="4514171"/>
                    <a:ext cx="182765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30"/>
                <p:cNvGrpSpPr>
                  <a:grpSpLocks/>
                </p:cNvGrpSpPr>
                <p:nvPr/>
              </p:nvGrpSpPr>
              <p:grpSpPr bwMode="auto">
                <a:xfrm rot="10800000" flipH="1" flipV="1">
                  <a:off x="1000818" y="2162166"/>
                  <a:ext cx="280175" cy="2028270"/>
                  <a:chOff x="5932146" y="4513918"/>
                  <a:chExt cx="209510" cy="822741"/>
                </a:xfrm>
              </p:grpSpPr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5932146" y="4513918"/>
                    <a:ext cx="0" cy="822741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5958784" y="4523706"/>
                    <a:ext cx="182872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1198017" y="2512789"/>
                  <a:ext cx="1367637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Rubio </a:t>
                  </a:r>
                  <a:r>
                    <a:rPr lang="en-US" altLang="en-US" sz="1000" dirty="0">
                      <a:latin typeface="+mj-lt"/>
                    </a:rPr>
                    <a:t>(</a:t>
                  </a:r>
                  <a:r>
                    <a:rPr lang="en-US" altLang="en-US" sz="1000">
                      <a:latin typeface="+mj-lt"/>
                    </a:rPr>
                    <a:t>FL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22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1155284" y="2271850"/>
                  <a:ext cx="1164391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Johnson (</a:t>
                  </a:r>
                  <a:r>
                    <a:rPr lang="en-US" altLang="en-US" sz="1000">
                      <a:latin typeface="+mj-lt"/>
                    </a:rPr>
                    <a:t>WI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2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155115" y="5750273"/>
                  <a:ext cx="1164727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Burr (NC</a:t>
                  </a:r>
                  <a:r>
                    <a:rPr lang="en-US" altLang="en-US" sz="1000" dirty="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24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1854273" y="3571577"/>
                  <a:ext cx="1096715" cy="42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Murkowski (AK) </a:t>
                  </a:r>
                </a:p>
              </p:txBody>
            </p:sp>
            <p:grpSp>
              <p:nvGrpSpPr>
                <p:cNvPr id="25" name="Group 30"/>
                <p:cNvGrpSpPr>
                  <a:grpSpLocks/>
                </p:cNvGrpSpPr>
                <p:nvPr/>
              </p:nvGrpSpPr>
              <p:grpSpPr bwMode="auto">
                <a:xfrm rot="10800000" flipH="1">
                  <a:off x="1368815" y="2774726"/>
                  <a:ext cx="285882" cy="1413528"/>
                  <a:chOff x="5942647" y="4507823"/>
                  <a:chExt cx="182873" cy="822741"/>
                </a:xfrm>
              </p:grpSpPr>
              <p:cxnSp>
                <p:nvCxnSpPr>
                  <p:cNvPr id="98" name="Straight Connector 97"/>
                  <p:cNvCxnSpPr/>
                  <p:nvPr/>
                </p:nvCxnSpPr>
                <p:spPr>
                  <a:xfrm flipH="1">
                    <a:off x="5966294" y="4517334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flipV="1">
                    <a:off x="5963141" y="5314712"/>
                    <a:ext cx="182873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oup 30"/>
                <p:cNvGrpSpPr>
                  <a:grpSpLocks/>
                </p:cNvGrpSpPr>
                <p:nvPr/>
              </p:nvGrpSpPr>
              <p:grpSpPr bwMode="auto">
                <a:xfrm rot="10800000" flipH="1">
                  <a:off x="1115845" y="4170516"/>
                  <a:ext cx="245005" cy="1716670"/>
                  <a:chOff x="5938111" y="4507823"/>
                  <a:chExt cx="182873" cy="822741"/>
                </a:xfrm>
              </p:grpSpPr>
              <p:cxnSp>
                <p:nvCxnSpPr>
                  <p:cNvPr id="96" name="Straight Connector 95"/>
                  <p:cNvCxnSpPr/>
                  <p:nvPr/>
                </p:nvCxnSpPr>
                <p:spPr>
                  <a:xfrm flipH="1">
                    <a:off x="5966488" y="4515621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V="1">
                    <a:off x="5958605" y="4505224"/>
                    <a:ext cx="182873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Group 30"/>
                <p:cNvGrpSpPr>
                  <a:grpSpLocks/>
                </p:cNvGrpSpPr>
                <p:nvPr/>
              </p:nvGrpSpPr>
              <p:grpSpPr bwMode="auto">
                <a:xfrm rot="10800000" flipH="1">
                  <a:off x="1689895" y="3530365"/>
                  <a:ext cx="259183" cy="628849"/>
                  <a:chOff x="5945827" y="4514414"/>
                  <a:chExt cx="229922" cy="822741"/>
                </a:xfrm>
              </p:grpSpPr>
              <p:cxnSp>
                <p:nvCxnSpPr>
                  <p:cNvPr id="94" name="Straight Connector 93"/>
                  <p:cNvCxnSpPr/>
                  <p:nvPr/>
                </p:nvCxnSpPr>
                <p:spPr>
                  <a:xfrm flipH="1">
                    <a:off x="5945827" y="4514414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10800000" flipH="1">
                    <a:off x="5963319" y="5312314"/>
                    <a:ext cx="212430" cy="6167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4721225" y="2998787"/>
                  <a:ext cx="19686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endParaRPr lang="en-US" altLang="en-US" sz="1000">
                    <a:latin typeface="+mj-lt"/>
                  </a:endParaRPr>
                </a:p>
              </p:txBody>
            </p:sp>
            <p:sp>
              <p:nvSpPr>
                <p:cNvPr id="29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1629364" y="3006564"/>
                  <a:ext cx="106632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McCain (</a:t>
                  </a:r>
                  <a:r>
                    <a:rPr lang="en-US" altLang="en-US" sz="1000" smtClean="0">
                      <a:latin typeface="+mj-lt"/>
                    </a:rPr>
                    <a:t>AZ)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30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840063" y="3416314"/>
                  <a:ext cx="721673" cy="4263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smtClean="0">
                      <a:latin typeface="+mj-lt"/>
                    </a:rPr>
                    <a:t>Paul (KT)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grpSp>
              <p:nvGrpSpPr>
                <p:cNvPr id="31" name="Group 30"/>
                <p:cNvGrpSpPr>
                  <a:grpSpLocks/>
                </p:cNvGrpSpPr>
                <p:nvPr/>
              </p:nvGrpSpPr>
              <p:grpSpPr bwMode="auto">
                <a:xfrm flipH="1">
                  <a:off x="2420711" y="4208665"/>
                  <a:ext cx="1391575" cy="908266"/>
                  <a:chOff x="4736091" y="4507823"/>
                  <a:chExt cx="1209878" cy="88429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 flipH="1">
                    <a:off x="5923834" y="4507823"/>
                    <a:ext cx="22135" cy="883776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>
                    <a:off x="4736091" y="5391599"/>
                    <a:ext cx="1145969" cy="52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3663518" y="4955933"/>
                  <a:ext cx="1243445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err="1">
                      <a:latin typeface="+mj-lt"/>
                    </a:rPr>
                    <a:t>Boozman</a:t>
                  </a:r>
                  <a:r>
                    <a:rPr lang="en-US" altLang="en-US" sz="1000" dirty="0">
                      <a:latin typeface="+mj-lt"/>
                    </a:rPr>
                    <a:t> (AR</a:t>
                  </a:r>
                  <a:r>
                    <a:rPr lang="en-US" altLang="en-US" sz="1000" dirty="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grpSp>
              <p:nvGrpSpPr>
                <p:cNvPr id="33" name="Group 30"/>
                <p:cNvGrpSpPr>
                  <a:grpSpLocks/>
                </p:cNvGrpSpPr>
                <p:nvPr/>
              </p:nvGrpSpPr>
              <p:grpSpPr bwMode="auto">
                <a:xfrm rot="10800000">
                  <a:off x="3229502" y="3137031"/>
                  <a:ext cx="235216" cy="1039912"/>
                  <a:chOff x="5767886" y="4507823"/>
                  <a:chExt cx="182873" cy="822741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flipH="1">
                    <a:off x="5966524" y="4517353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V="1">
                    <a:off x="5788381" y="5335329"/>
                    <a:ext cx="182873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Group 27"/>
                <p:cNvGrpSpPr>
                  <a:grpSpLocks/>
                </p:cNvGrpSpPr>
                <p:nvPr/>
              </p:nvGrpSpPr>
              <p:grpSpPr bwMode="auto">
                <a:xfrm>
                  <a:off x="1570036" y="3122613"/>
                  <a:ext cx="239711" cy="1053890"/>
                  <a:chOff x="6572201" y="4507822"/>
                  <a:chExt cx="186623" cy="639676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6572201" y="4507822"/>
                    <a:ext cx="0" cy="639676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6575364" y="4514155"/>
                    <a:ext cx="183460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Group 14"/>
                <p:cNvGrpSpPr>
                  <a:grpSpLocks/>
                </p:cNvGrpSpPr>
                <p:nvPr/>
              </p:nvGrpSpPr>
              <p:grpSpPr bwMode="auto">
                <a:xfrm>
                  <a:off x="4435811" y="3886203"/>
                  <a:ext cx="184150" cy="273050"/>
                  <a:chOff x="6563759" y="4507822"/>
                  <a:chExt cx="182880" cy="457200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flipH="1">
                    <a:off x="6571642" y="4507822"/>
                    <a:ext cx="0" cy="45720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V="1">
                    <a:off x="6563759" y="4518455"/>
                    <a:ext cx="182880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24"/>
                <p:cNvGrpSpPr>
                  <a:grpSpLocks/>
                </p:cNvGrpSpPr>
                <p:nvPr/>
              </p:nvGrpSpPr>
              <p:grpSpPr bwMode="auto">
                <a:xfrm rot="10800000">
                  <a:off x="2613818" y="4191073"/>
                  <a:ext cx="1200709" cy="485221"/>
                  <a:chOff x="5478896" y="4503899"/>
                  <a:chExt cx="182238" cy="654031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5661134" y="4517629"/>
                    <a:ext cx="0" cy="64030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V="1">
                    <a:off x="5478896" y="4503899"/>
                    <a:ext cx="182238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Group 30"/>
                <p:cNvGrpSpPr>
                  <a:grpSpLocks/>
                </p:cNvGrpSpPr>
                <p:nvPr/>
              </p:nvGrpSpPr>
              <p:grpSpPr bwMode="auto">
                <a:xfrm rot="10800000">
                  <a:off x="2513851" y="4169257"/>
                  <a:ext cx="1300678" cy="708815"/>
                  <a:chOff x="4888040" y="4506518"/>
                  <a:chExt cx="1058991" cy="833557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 flipH="1">
                    <a:off x="5946725" y="4517334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10800000" flipH="1" flipV="1">
                    <a:off x="4888040" y="4506518"/>
                    <a:ext cx="1058991" cy="4393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Group 30"/>
                <p:cNvGrpSpPr>
                  <a:grpSpLocks/>
                </p:cNvGrpSpPr>
                <p:nvPr/>
              </p:nvGrpSpPr>
              <p:grpSpPr bwMode="auto">
                <a:xfrm rot="10800000">
                  <a:off x="2103274" y="4203447"/>
                  <a:ext cx="1099864" cy="1522871"/>
                  <a:chOff x="5114835" y="4509866"/>
                  <a:chExt cx="830820" cy="828496"/>
                </a:xfrm>
              </p:grpSpPr>
              <p:cxnSp>
                <p:nvCxnSpPr>
                  <p:cNvPr id="80" name="Straight Connector 79"/>
                  <p:cNvCxnSpPr/>
                  <p:nvPr/>
                </p:nvCxnSpPr>
                <p:spPr>
                  <a:xfrm flipH="1">
                    <a:off x="5945655" y="4515621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10800000" flipH="1">
                    <a:off x="5114835" y="4509866"/>
                    <a:ext cx="830819" cy="5755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8"/>
                <p:cNvGrpSpPr>
                  <a:grpSpLocks/>
                </p:cNvGrpSpPr>
                <p:nvPr/>
              </p:nvGrpSpPr>
              <p:grpSpPr bwMode="auto">
                <a:xfrm flipV="1">
                  <a:off x="1724400" y="3720450"/>
                  <a:ext cx="212725" cy="451291"/>
                  <a:chOff x="5945969" y="4507823"/>
                  <a:chExt cx="212361" cy="822741"/>
                </a:xfrm>
              </p:grpSpPr>
              <p:cxnSp>
                <p:nvCxnSpPr>
                  <p:cNvPr id="78" name="Straight Connector 77"/>
                  <p:cNvCxnSpPr/>
                  <p:nvPr/>
                </p:nvCxnSpPr>
                <p:spPr>
                  <a:xfrm flipH="1">
                    <a:off x="5945969" y="4507823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V="1">
                    <a:off x="5976079" y="5326170"/>
                    <a:ext cx="182251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30"/>
                <p:cNvGrpSpPr>
                  <a:grpSpLocks/>
                </p:cNvGrpSpPr>
                <p:nvPr/>
              </p:nvGrpSpPr>
              <p:grpSpPr bwMode="auto">
                <a:xfrm>
                  <a:off x="2250288" y="4208664"/>
                  <a:ext cx="996510" cy="1144386"/>
                  <a:chOff x="5945969" y="4507823"/>
                  <a:chExt cx="781102" cy="949317"/>
                </a:xfrm>
              </p:grpSpPr>
              <p:cxnSp>
                <p:nvCxnSpPr>
                  <p:cNvPr id="76" name="Straight Connector 75"/>
                  <p:cNvCxnSpPr/>
                  <p:nvPr/>
                </p:nvCxnSpPr>
                <p:spPr>
                  <a:xfrm flipH="1">
                    <a:off x="5945969" y="4507823"/>
                    <a:ext cx="0" cy="949317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flipV="1">
                    <a:off x="5975555" y="5442947"/>
                    <a:ext cx="751516" cy="1895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3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1292143" y="2675868"/>
                  <a:ext cx="1511073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smtClean="0">
                      <a:latin typeface="+mj-lt"/>
                    </a:rPr>
                    <a:t>Coats </a:t>
                  </a:r>
                  <a:r>
                    <a:rPr lang="en-US" altLang="en-US" sz="1000">
                      <a:latin typeface="+mj-lt"/>
                    </a:rPr>
                    <a:t>(IN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>
                    <a:latin typeface="+mj-lt"/>
                  </a:endParaRPr>
                </a:p>
              </p:txBody>
            </p:sp>
            <p:grpSp>
              <p:nvGrpSpPr>
                <p:cNvPr id="46" name="Group 30"/>
                <p:cNvGrpSpPr>
                  <a:grpSpLocks/>
                </p:cNvGrpSpPr>
                <p:nvPr/>
              </p:nvGrpSpPr>
              <p:grpSpPr bwMode="auto">
                <a:xfrm rot="10800000">
                  <a:off x="3084970" y="2880024"/>
                  <a:ext cx="241202" cy="1269207"/>
                  <a:chOff x="5773707" y="4507823"/>
                  <a:chExt cx="182873" cy="822741"/>
                </a:xfrm>
              </p:grpSpPr>
              <p:cxnSp>
                <p:nvCxnSpPr>
                  <p:cNvPr id="74" name="Straight Connector 73"/>
                  <p:cNvCxnSpPr/>
                  <p:nvPr/>
                </p:nvCxnSpPr>
                <p:spPr>
                  <a:xfrm flipH="1">
                    <a:off x="5945448" y="4514414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5794380" y="5321776"/>
                    <a:ext cx="182872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328720" y="3211513"/>
                  <a:ext cx="1115029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latin typeface="+mj-lt"/>
                    </a:rPr>
                    <a:t>Lee (UT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>
                    <a:latin typeface="+mj-lt"/>
                  </a:endParaRPr>
                </a:p>
              </p:txBody>
            </p:sp>
            <p:sp>
              <p:nvSpPr>
                <p:cNvPr id="49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710959" y="4750222"/>
                  <a:ext cx="1047759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Shelby (</a:t>
                  </a:r>
                  <a:r>
                    <a:rPr lang="en-US" altLang="en-US" sz="1000">
                      <a:latin typeface="+mj-lt"/>
                    </a:rPr>
                    <a:t>AL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50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781982" y="4546313"/>
                  <a:ext cx="93924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Moran (KS</a:t>
                  </a:r>
                  <a:r>
                    <a:rPr lang="en-US" altLang="en-US" sz="1000" dirty="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51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4564272" y="3757792"/>
                  <a:ext cx="109977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err="1">
                      <a:latin typeface="+mj-lt"/>
                    </a:rPr>
                    <a:t>Hoeven</a:t>
                  </a:r>
                  <a:r>
                    <a:rPr lang="en-US" altLang="en-US" sz="1000" dirty="0">
                      <a:latin typeface="+mj-lt"/>
                    </a:rPr>
                    <a:t> (ND</a:t>
                  </a:r>
                  <a:r>
                    <a:rPr lang="en-US" altLang="en-US" sz="1000" dirty="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52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540390" y="3479803"/>
                  <a:ext cx="93451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latin typeface="+mj-lt"/>
                    </a:rPr>
                    <a:t>Thune (SD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>
                    <a:latin typeface="+mj-lt"/>
                  </a:endParaRPr>
                </a:p>
              </p:txBody>
            </p:sp>
            <p:sp>
              <p:nvSpPr>
                <p:cNvPr id="53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103131" y="2756915"/>
                  <a:ext cx="1134770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latin typeface="+mj-lt"/>
                    </a:rPr>
                    <a:t>Crapo (ID) </a:t>
                  </a:r>
                </a:p>
              </p:txBody>
            </p:sp>
            <p:sp>
              <p:nvSpPr>
                <p:cNvPr id="54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3258344" y="2984244"/>
                  <a:ext cx="1216560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>
                      <a:latin typeface="+mj-lt"/>
                    </a:rPr>
                    <a:t>Lankford (OK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>
                    <a:latin typeface="+mj-lt"/>
                  </a:endParaRPr>
                </a:p>
              </p:txBody>
            </p:sp>
            <p:sp>
              <p:nvSpPr>
                <p:cNvPr id="55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3188846" y="5184511"/>
                  <a:ext cx="986644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>
                      <a:latin typeface="+mj-lt"/>
                    </a:rPr>
                    <a:t>Grassley (</a:t>
                  </a:r>
                  <a:r>
                    <a:rPr lang="en-US" altLang="en-US" sz="1000">
                      <a:latin typeface="+mj-lt"/>
                    </a:rPr>
                    <a:t>IA</a:t>
                  </a:r>
                  <a:r>
                    <a:rPr lang="en-US" altLang="en-US" sz="1000" smtClean="0">
                      <a:latin typeface="+mj-lt"/>
                    </a:rPr>
                    <a:t>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56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2943586" y="5575886"/>
                  <a:ext cx="1439862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Kennedy (LA)*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grpSp>
              <p:nvGrpSpPr>
                <p:cNvPr id="57" name="Group 14"/>
                <p:cNvGrpSpPr>
                  <a:grpSpLocks/>
                </p:cNvGrpSpPr>
                <p:nvPr/>
              </p:nvGrpSpPr>
              <p:grpSpPr bwMode="auto">
                <a:xfrm>
                  <a:off x="3380845" y="3617914"/>
                  <a:ext cx="252414" cy="529169"/>
                  <a:chOff x="6563759" y="4507822"/>
                  <a:chExt cx="182880" cy="457200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flipH="1">
                    <a:off x="6571642" y="4507822"/>
                    <a:ext cx="0" cy="45720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flipV="1">
                    <a:off x="6563759" y="4518455"/>
                    <a:ext cx="182880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Group 14"/>
                <p:cNvGrpSpPr>
                  <a:grpSpLocks/>
                </p:cNvGrpSpPr>
                <p:nvPr/>
              </p:nvGrpSpPr>
              <p:grpSpPr bwMode="auto">
                <a:xfrm>
                  <a:off x="3341008" y="3359051"/>
                  <a:ext cx="252414" cy="829203"/>
                  <a:chOff x="6563759" y="4507822"/>
                  <a:chExt cx="182880" cy="457200"/>
                </a:xfrm>
              </p:grpSpPr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6571642" y="4507822"/>
                    <a:ext cx="0" cy="45720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flipV="1">
                    <a:off x="6563759" y="4518455"/>
                    <a:ext cx="182880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Group 30"/>
                <p:cNvGrpSpPr>
                  <a:grpSpLocks/>
                </p:cNvGrpSpPr>
                <p:nvPr/>
              </p:nvGrpSpPr>
              <p:grpSpPr bwMode="auto">
                <a:xfrm rot="10800000">
                  <a:off x="2138544" y="4221520"/>
                  <a:ext cx="1064597" cy="1285759"/>
                  <a:chOff x="5186003" y="4501076"/>
                  <a:chExt cx="804179" cy="837286"/>
                </a:xfrm>
              </p:grpSpPr>
              <p:cxnSp>
                <p:nvCxnSpPr>
                  <p:cNvPr id="68" name="Straight Connector 67"/>
                  <p:cNvCxnSpPr/>
                  <p:nvPr/>
                </p:nvCxnSpPr>
                <p:spPr>
                  <a:xfrm flipH="1">
                    <a:off x="5945655" y="4515621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10800000" flipH="1" flipV="1">
                    <a:off x="5186003" y="4501076"/>
                    <a:ext cx="804179" cy="4148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2845593" y="5365787"/>
                  <a:ext cx="1439862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Scott (SC)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grpSp>
              <p:nvGrpSpPr>
                <p:cNvPr id="61" name="Group 30"/>
                <p:cNvGrpSpPr>
                  <a:grpSpLocks/>
                </p:cNvGrpSpPr>
                <p:nvPr/>
              </p:nvGrpSpPr>
              <p:grpSpPr bwMode="auto">
                <a:xfrm rot="10800000" flipH="1">
                  <a:off x="1661380" y="3354056"/>
                  <a:ext cx="206146" cy="791795"/>
                  <a:chOff x="5942647" y="4507823"/>
                  <a:chExt cx="182873" cy="822741"/>
                </a:xfrm>
              </p:grpSpPr>
              <p:cxnSp>
                <p:nvCxnSpPr>
                  <p:cNvPr id="66" name="Straight Connector 65"/>
                  <p:cNvCxnSpPr/>
                  <p:nvPr/>
                </p:nvCxnSpPr>
                <p:spPr>
                  <a:xfrm flipH="1">
                    <a:off x="5945827" y="4514414"/>
                    <a:ext cx="0" cy="822741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flipV="1">
                    <a:off x="5963319" y="5318481"/>
                    <a:ext cx="182874" cy="0"/>
                  </a:xfrm>
                  <a:prstGeom prst="line">
                    <a:avLst/>
                  </a:prstGeom>
                  <a:ln>
                    <a:solidFill>
                      <a:srgbClr val="D37770"/>
                    </a:solidFill>
                    <a:prstDash val="dash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1492168" y="3237759"/>
                  <a:ext cx="1628775" cy="2623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Isakson (GA)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sp>
              <p:nvSpPr>
                <p:cNvPr id="63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6563372" y="5894876"/>
                  <a:ext cx="1164727" cy="426389"/>
                </a:xfrm>
                <a:prstGeom prst="rect">
                  <a:avLst/>
                </a:prstGeom>
                <a:noFill/>
                <a:ln w="12700">
                  <a:solidFill>
                    <a:srgbClr val="D3777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charset="0"/>
                    <a:buChar char="•"/>
                    <a:defRPr sz="28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 sz="2000"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charset="0"/>
                    <a:buChar char="•"/>
                    <a:defRPr>
                      <a:solidFill>
                        <a:schemeClr val="tx1"/>
                      </a:solidFill>
                      <a:latin typeface="Georgia" charset="0"/>
                      <a:ea typeface="MS PGothic" charset="-128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000" dirty="0" smtClean="0">
                      <a:latin typeface="+mj-lt"/>
                    </a:rPr>
                    <a:t>More than 50% of </a:t>
                  </a:r>
                  <a:r>
                    <a:rPr lang="en-US" altLang="en-US" sz="1000" smtClean="0">
                      <a:latin typeface="+mj-lt"/>
                    </a:rPr>
                    <a:t>the vote</a:t>
                  </a:r>
                  <a:endParaRPr lang="en-US" altLang="en-US" sz="1000" dirty="0">
                    <a:latin typeface="+mj-lt"/>
                  </a:endParaRPr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1036441" y="6112741"/>
                  <a:ext cx="5245298" cy="1"/>
                </a:xfrm>
                <a:prstGeom prst="line">
                  <a:avLst/>
                </a:prstGeom>
                <a:ln w="12700">
                  <a:solidFill>
                    <a:srgbClr val="D377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 flipV="1">
                  <a:off x="1028348" y="6110320"/>
                  <a:ext cx="5412912" cy="2421"/>
                </a:xfrm>
                <a:prstGeom prst="straightConnector1">
                  <a:avLst/>
                </a:prstGeom>
                <a:ln w="12700">
                  <a:solidFill>
                    <a:srgbClr val="D3777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5-Point Star 11"/>
            <p:cNvSpPr/>
            <p:nvPr/>
          </p:nvSpPr>
          <p:spPr>
            <a:xfrm>
              <a:off x="980196" y="1861407"/>
              <a:ext cx="90010" cy="96977"/>
            </a:xfrm>
            <a:prstGeom prst="star5">
              <a:avLst/>
            </a:prstGeom>
            <a:solidFill>
              <a:srgbClr val="D37770"/>
            </a:solidFill>
            <a:ln>
              <a:solidFill>
                <a:srgbClr val="D377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+mj-lt"/>
              </a:endParaRPr>
            </a:p>
          </p:txBody>
        </p:sp>
      </p:grpSp>
      <p:sp>
        <p:nvSpPr>
          <p:cNvPr id="108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sp>
        <p:nvSpPr>
          <p:cNvPr id="109" name="TextBox 40"/>
          <p:cNvSpPr txBox="1">
            <a:spLocks noChangeArrowheads="1"/>
          </p:cNvSpPr>
          <p:nvPr/>
        </p:nvSpPr>
        <p:spPr bwMode="auto">
          <a:xfrm>
            <a:off x="6946999" y="1930391"/>
            <a:ext cx="20249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j-lt"/>
              </a:rPr>
              <a:t>* Runoff election </a:t>
            </a:r>
            <a:endParaRPr lang="en-US" altLang="en-US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800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7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10,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Owen Minott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latin typeface="Georgia"/>
                <a:cs typeface="Georgia"/>
              </a:rPr>
              <a:t>Margin of victory of Democratic senators in the 2016 election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Three Democratic senators won with less than 50% of the vote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77280" y="2299059"/>
            <a:ext cx="7241158" cy="3645118"/>
            <a:chOff x="592138" y="2652377"/>
            <a:chExt cx="7241158" cy="3645118"/>
          </a:xfrm>
        </p:grpSpPr>
        <p:sp>
          <p:nvSpPr>
            <p:cNvPr id="10" name="TextBox 15"/>
            <p:cNvSpPr txBox="1">
              <a:spLocks noChangeArrowheads="1"/>
            </p:cNvSpPr>
            <p:nvPr/>
          </p:nvSpPr>
          <p:spPr bwMode="auto">
            <a:xfrm>
              <a:off x="6668569" y="5897385"/>
              <a:ext cx="1164727" cy="400110"/>
            </a:xfrm>
            <a:prstGeom prst="rect">
              <a:avLst/>
            </a:prstGeom>
            <a:noFill/>
            <a:ln w="12700">
              <a:solidFill>
                <a:srgbClr val="59A0C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latin typeface="+mj-lt"/>
                </a:rPr>
                <a:t>More than 50% of </a:t>
              </a:r>
              <a:r>
                <a:rPr lang="en-US" altLang="en-US" sz="1000" smtClean="0">
                  <a:latin typeface="+mj-lt"/>
                </a:rPr>
                <a:t>the vote</a:t>
              </a:r>
              <a:endParaRPr lang="en-US" altLang="en-US" sz="1000" dirty="0">
                <a:latin typeface="+mj-lt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92138" y="2652377"/>
              <a:ext cx="6396037" cy="3462874"/>
              <a:chOff x="592138" y="2652377"/>
              <a:chExt cx="6396037" cy="3462874"/>
            </a:xfrm>
          </p:grpSpPr>
          <p:graphicFrame>
            <p:nvGraphicFramePr>
              <p:cNvPr id="12" name="Content Placeholder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3317046"/>
                  </p:ext>
                </p:extLst>
              </p:nvPr>
            </p:nvGraphicFramePr>
            <p:xfrm>
              <a:off x="592138" y="3126584"/>
              <a:ext cx="6396037" cy="13954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13" name="Group 21"/>
              <p:cNvGrpSpPr>
                <a:grpSpLocks/>
              </p:cNvGrpSpPr>
              <p:nvPr/>
            </p:nvGrpSpPr>
            <p:grpSpPr bwMode="auto">
              <a:xfrm flipH="1">
                <a:off x="3821279" y="3912420"/>
                <a:ext cx="135580" cy="236047"/>
                <a:chOff x="6389773" y="4507822"/>
                <a:chExt cx="182855" cy="457426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6571052" y="4507822"/>
                  <a:ext cx="0" cy="457426"/>
                </a:xfrm>
                <a:prstGeom prst="line">
                  <a:avLst/>
                </a:prstGeom>
                <a:ln>
                  <a:solidFill>
                    <a:srgbClr val="5E99D7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6389773" y="4514175"/>
                  <a:ext cx="182855" cy="0"/>
                </a:xfrm>
                <a:prstGeom prst="line">
                  <a:avLst/>
                </a:prstGeom>
                <a:ln>
                  <a:solidFill>
                    <a:srgbClr val="5E99D7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27"/>
              <p:cNvGrpSpPr>
                <a:grpSpLocks/>
              </p:cNvGrpSpPr>
              <p:nvPr/>
            </p:nvGrpSpPr>
            <p:grpSpPr bwMode="auto">
              <a:xfrm flipH="1">
                <a:off x="2504769" y="3507280"/>
                <a:ext cx="145821" cy="656026"/>
                <a:chOff x="6389755" y="4507822"/>
                <a:chExt cx="182765" cy="639676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6572520" y="4507822"/>
                  <a:ext cx="0" cy="639676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6389755" y="4514171"/>
                  <a:ext cx="18276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27"/>
              <p:cNvGrpSpPr>
                <a:grpSpLocks/>
              </p:cNvGrpSpPr>
              <p:nvPr/>
            </p:nvGrpSpPr>
            <p:grpSpPr bwMode="auto">
              <a:xfrm flipV="1">
                <a:off x="1671637" y="4188619"/>
                <a:ext cx="187325" cy="1294406"/>
                <a:chOff x="6572201" y="4507822"/>
                <a:chExt cx="186623" cy="639676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6572201" y="4507822"/>
                  <a:ext cx="0" cy="639676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6575364" y="4514171"/>
                  <a:ext cx="183460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21"/>
              <p:cNvGrpSpPr>
                <a:grpSpLocks/>
              </p:cNvGrpSpPr>
              <p:nvPr/>
            </p:nvGrpSpPr>
            <p:grpSpPr bwMode="auto">
              <a:xfrm flipV="1">
                <a:off x="1892300" y="4188618"/>
                <a:ext cx="184150" cy="1110186"/>
                <a:chOff x="6564523" y="4507822"/>
                <a:chExt cx="182855" cy="457426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6570828" y="4507822"/>
                  <a:ext cx="0" cy="457426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6564523" y="4514175"/>
                  <a:ext cx="18285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 flipV="1">
                <a:off x="2242344" y="4191959"/>
                <a:ext cx="182562" cy="746606"/>
                <a:chOff x="6563759" y="4507822"/>
                <a:chExt cx="182880" cy="457200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6571710" y="4507822"/>
                  <a:ext cx="0" cy="45720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6563759" y="4518455"/>
                  <a:ext cx="182880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40"/>
              <p:cNvSpPr txBox="1">
                <a:spLocks noChangeArrowheads="1"/>
              </p:cNvSpPr>
              <p:nvPr/>
            </p:nvSpPr>
            <p:spPr bwMode="auto">
              <a:xfrm>
                <a:off x="3613150" y="3777787"/>
                <a:ext cx="151627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latin typeface="+mj-lt"/>
                  </a:rPr>
                  <a:t>Schatz (HI</a:t>
                </a:r>
                <a:r>
                  <a:rPr lang="en-US" altLang="en-US" sz="1000" dirty="0" smtClean="0">
                    <a:latin typeface="+mj-lt"/>
                  </a:rPr>
                  <a:t>) </a:t>
                </a:r>
                <a:endParaRPr lang="en-US" altLang="en-US" sz="1000" dirty="0">
                  <a:latin typeface="+mj-lt"/>
                </a:endParaRPr>
              </a:p>
            </p:txBody>
          </p:sp>
          <p:grpSp>
            <p:nvGrpSpPr>
              <p:cNvPr id="20" name="Group 27"/>
              <p:cNvGrpSpPr>
                <a:grpSpLocks/>
              </p:cNvGrpSpPr>
              <p:nvPr/>
            </p:nvGrpSpPr>
            <p:grpSpPr bwMode="auto">
              <a:xfrm>
                <a:off x="842357" y="2772572"/>
                <a:ext cx="187325" cy="1395225"/>
                <a:chOff x="6572201" y="4507822"/>
                <a:chExt cx="186623" cy="822441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6572201" y="4507822"/>
                  <a:ext cx="0" cy="822441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6575364" y="4514173"/>
                  <a:ext cx="183460" cy="0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7"/>
              <p:cNvGrpSpPr>
                <a:grpSpLocks/>
              </p:cNvGrpSpPr>
              <p:nvPr/>
            </p:nvGrpSpPr>
            <p:grpSpPr bwMode="auto">
              <a:xfrm flipH="1" flipV="1">
                <a:off x="2285250" y="4172975"/>
                <a:ext cx="158735" cy="596165"/>
                <a:chOff x="6392783" y="4507822"/>
                <a:chExt cx="182765" cy="822441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6572369" y="4507822"/>
                  <a:ext cx="0" cy="822441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6392783" y="4514161"/>
                  <a:ext cx="18276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7"/>
              <p:cNvGrpSpPr>
                <a:grpSpLocks/>
              </p:cNvGrpSpPr>
              <p:nvPr/>
            </p:nvGrpSpPr>
            <p:grpSpPr bwMode="auto">
              <a:xfrm flipH="1">
                <a:off x="966787" y="3066259"/>
                <a:ext cx="187326" cy="1096962"/>
                <a:chOff x="6399571" y="4507822"/>
                <a:chExt cx="182765" cy="1005205"/>
              </a:xfrm>
            </p:grpSpPr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6572800" y="4507822"/>
                  <a:ext cx="0" cy="1005205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6399571" y="4514164"/>
                  <a:ext cx="182765" cy="0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15"/>
              <p:cNvSpPr txBox="1">
                <a:spLocks noChangeArrowheads="1"/>
              </p:cNvSpPr>
              <p:nvPr/>
            </p:nvSpPr>
            <p:spPr bwMode="auto">
              <a:xfrm>
                <a:off x="842357" y="2925160"/>
                <a:ext cx="17700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Cortez </a:t>
                </a:r>
                <a:r>
                  <a:rPr lang="en-US" altLang="en-US" sz="1000" dirty="0" err="1" smtClean="0">
                    <a:latin typeface="+mj-lt"/>
                  </a:rPr>
                  <a:t>Masto</a:t>
                </a:r>
                <a:r>
                  <a:rPr lang="en-US" altLang="en-US" sz="1000" dirty="0" smtClean="0">
                    <a:latin typeface="+mj-lt"/>
                  </a:rPr>
                  <a:t> (NV)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864253" y="3191579"/>
                <a:ext cx="14335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Bennet (CO)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25" name="TextBox 15"/>
              <p:cNvSpPr txBox="1">
                <a:spLocks noChangeArrowheads="1"/>
              </p:cNvSpPr>
              <p:nvPr/>
            </p:nvSpPr>
            <p:spPr bwMode="auto">
              <a:xfrm>
                <a:off x="1984375" y="5142077"/>
                <a:ext cx="993775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smtClean="0">
                    <a:latin typeface="+mj-lt"/>
                  </a:rPr>
                  <a:t>Murray (WA)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26" name="TextBox 15"/>
              <p:cNvSpPr txBox="1">
                <a:spLocks noChangeArrowheads="1"/>
              </p:cNvSpPr>
              <p:nvPr/>
            </p:nvSpPr>
            <p:spPr bwMode="auto">
              <a:xfrm>
                <a:off x="1587807" y="5327380"/>
                <a:ext cx="143351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smtClean="0">
                    <a:latin typeface="+mj-lt"/>
                  </a:rPr>
                  <a:t>Duckworth (IL)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27" name="TextBox 15"/>
              <p:cNvSpPr txBox="1">
                <a:spLocks noChangeArrowheads="1"/>
              </p:cNvSpPr>
              <p:nvPr/>
            </p:nvSpPr>
            <p:spPr bwMode="auto">
              <a:xfrm>
                <a:off x="842357" y="2652377"/>
                <a:ext cx="107525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Hassan (</a:t>
                </a:r>
                <a:r>
                  <a:rPr lang="en-US" altLang="en-US" sz="1000" smtClean="0">
                    <a:latin typeface="+mj-lt"/>
                  </a:rPr>
                  <a:t>NH)</a:t>
                </a:r>
                <a:endParaRPr lang="en-US" altLang="en-US" sz="1000" dirty="0">
                  <a:latin typeface="+mj-lt"/>
                </a:endParaRPr>
              </a:p>
            </p:txBody>
          </p:sp>
          <p:grpSp>
            <p:nvGrpSpPr>
              <p:cNvPr id="28" name="Group 27"/>
              <p:cNvGrpSpPr>
                <a:grpSpLocks/>
              </p:cNvGrpSpPr>
              <p:nvPr/>
            </p:nvGrpSpPr>
            <p:grpSpPr bwMode="auto">
              <a:xfrm>
                <a:off x="1046397" y="3328196"/>
                <a:ext cx="198009" cy="830263"/>
                <a:chOff x="6572201" y="4507822"/>
                <a:chExt cx="198954" cy="1005205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6572201" y="4507822"/>
                  <a:ext cx="0" cy="1005205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6575391" y="4507822"/>
                  <a:ext cx="195764" cy="6343"/>
                </a:xfrm>
                <a:prstGeom prst="line">
                  <a:avLst/>
                </a:prstGeom>
                <a:ln>
                  <a:solidFill>
                    <a:srgbClr val="7F7F7F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1"/>
              <p:cNvGrpSpPr>
                <a:grpSpLocks/>
              </p:cNvGrpSpPr>
              <p:nvPr/>
            </p:nvGrpSpPr>
            <p:grpSpPr bwMode="auto">
              <a:xfrm flipV="1">
                <a:off x="2179593" y="4167796"/>
                <a:ext cx="184150" cy="945705"/>
                <a:chOff x="6564523" y="4507822"/>
                <a:chExt cx="182855" cy="457426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6570828" y="4507822"/>
                  <a:ext cx="0" cy="457426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6564523" y="4514175"/>
                  <a:ext cx="18285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15"/>
              <p:cNvSpPr txBox="1">
                <a:spLocks noChangeArrowheads="1"/>
              </p:cNvSpPr>
              <p:nvPr/>
            </p:nvSpPr>
            <p:spPr bwMode="auto">
              <a:xfrm>
                <a:off x="2282105" y="4954739"/>
                <a:ext cx="91388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Wyden (OR)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31" name="TextBox 15"/>
              <p:cNvSpPr txBox="1">
                <a:spLocks noChangeArrowheads="1"/>
              </p:cNvSpPr>
              <p:nvPr/>
            </p:nvSpPr>
            <p:spPr bwMode="auto">
              <a:xfrm>
                <a:off x="2359586" y="4771250"/>
                <a:ext cx="116994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Van </a:t>
                </a:r>
                <a:r>
                  <a:rPr lang="en-US" altLang="en-US" sz="1000" dirty="0" err="1" smtClean="0">
                    <a:latin typeface="+mj-lt"/>
                  </a:rPr>
                  <a:t>Hollen</a:t>
                </a:r>
                <a:r>
                  <a:rPr lang="en-US" altLang="en-US" sz="1000" dirty="0" smtClean="0">
                    <a:latin typeface="+mj-lt"/>
                  </a:rPr>
                  <a:t> (MD)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32" name="TextBox 15"/>
              <p:cNvSpPr txBox="1">
                <a:spLocks noChangeArrowheads="1"/>
              </p:cNvSpPr>
              <p:nvPr/>
            </p:nvSpPr>
            <p:spPr bwMode="auto">
              <a:xfrm>
                <a:off x="2125663" y="4618479"/>
                <a:ext cx="14335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Harris (CA)**</a:t>
                </a:r>
                <a:endParaRPr lang="en-US" altLang="en-US" sz="1000" dirty="0">
                  <a:latin typeface="+mj-lt"/>
                </a:endParaRPr>
              </a:p>
            </p:txBody>
          </p:sp>
          <p:grpSp>
            <p:nvGrpSpPr>
              <p:cNvPr id="33" name="Group 27"/>
              <p:cNvGrpSpPr>
                <a:grpSpLocks/>
              </p:cNvGrpSpPr>
              <p:nvPr/>
            </p:nvGrpSpPr>
            <p:grpSpPr bwMode="auto">
              <a:xfrm flipH="1">
                <a:off x="2463949" y="3328196"/>
                <a:ext cx="158735" cy="830985"/>
                <a:chOff x="6392783" y="4507822"/>
                <a:chExt cx="182765" cy="822441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6572369" y="4507822"/>
                  <a:ext cx="0" cy="822441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6392783" y="4514161"/>
                  <a:ext cx="18276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Box 15"/>
              <p:cNvSpPr txBox="1">
                <a:spLocks noChangeArrowheads="1"/>
              </p:cNvSpPr>
              <p:nvPr/>
            </p:nvSpPr>
            <p:spPr bwMode="auto">
              <a:xfrm>
                <a:off x="2404029" y="3203632"/>
                <a:ext cx="1433513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Blumenthal (CT)</a:t>
                </a:r>
                <a:endParaRPr lang="en-US" altLang="en-US" sz="1000" dirty="0">
                  <a:latin typeface="+mj-lt"/>
                </a:endParaRPr>
              </a:p>
            </p:txBody>
          </p:sp>
          <p:sp>
            <p:nvSpPr>
              <p:cNvPr id="35" name="TextBox 15"/>
              <p:cNvSpPr txBox="1">
                <a:spLocks noChangeArrowheads="1"/>
              </p:cNvSpPr>
              <p:nvPr/>
            </p:nvSpPr>
            <p:spPr bwMode="auto">
              <a:xfrm>
                <a:off x="2481170" y="3385391"/>
                <a:ext cx="100402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smtClean="0">
                    <a:latin typeface="+mj-lt"/>
                  </a:rPr>
                  <a:t>Leahy (VT</a:t>
                </a:r>
                <a:r>
                  <a:rPr lang="en-US" altLang="en-US" sz="1000" dirty="0" smtClean="0">
                    <a:latin typeface="+mj-lt"/>
                  </a:rPr>
                  <a:t>)</a:t>
                </a:r>
                <a:endParaRPr lang="en-US" altLang="en-US" sz="1000" dirty="0">
                  <a:latin typeface="+mj-lt"/>
                </a:endParaRPr>
              </a:p>
            </p:txBody>
          </p:sp>
          <p:grpSp>
            <p:nvGrpSpPr>
              <p:cNvPr id="36" name="Group 35"/>
              <p:cNvGrpSpPr>
                <a:grpSpLocks/>
              </p:cNvGrpSpPr>
              <p:nvPr/>
            </p:nvGrpSpPr>
            <p:grpSpPr bwMode="auto">
              <a:xfrm flipH="1">
                <a:off x="3346572" y="3698116"/>
                <a:ext cx="145821" cy="463807"/>
                <a:chOff x="6389755" y="4507822"/>
                <a:chExt cx="182765" cy="639676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6572520" y="4507822"/>
                  <a:ext cx="0" cy="639676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6389755" y="4514171"/>
                  <a:ext cx="182765" cy="0"/>
                </a:xfrm>
                <a:prstGeom prst="line">
                  <a:avLst/>
                </a:prstGeom>
                <a:ln>
                  <a:solidFill>
                    <a:srgbClr val="59A0C5"/>
                  </a:solidFill>
                  <a:prstDash val="dash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15"/>
              <p:cNvSpPr txBox="1">
                <a:spLocks noChangeArrowheads="1"/>
              </p:cNvSpPr>
              <p:nvPr/>
            </p:nvSpPr>
            <p:spPr bwMode="auto">
              <a:xfrm>
                <a:off x="3363928" y="3576490"/>
                <a:ext cx="100402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Georgia" charset="0"/>
                    <a:ea typeface="MS PGothic" charset="-128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 smtClean="0">
                    <a:latin typeface="+mj-lt"/>
                  </a:rPr>
                  <a:t>Schumer (NY)</a:t>
                </a:r>
                <a:endParaRPr lang="en-US" altLang="en-US" sz="1000" dirty="0">
                  <a:latin typeface="+mj-lt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1143301" y="3489301"/>
                <a:ext cx="0" cy="2623528"/>
              </a:xfrm>
              <a:prstGeom prst="line">
                <a:avLst/>
              </a:prstGeom>
              <a:ln w="12700">
                <a:solidFill>
                  <a:srgbClr val="59A0C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V="1">
                <a:off x="1150460" y="6112831"/>
                <a:ext cx="5412912" cy="2420"/>
              </a:xfrm>
              <a:prstGeom prst="straightConnector1">
                <a:avLst/>
              </a:prstGeom>
              <a:ln w="12700">
                <a:solidFill>
                  <a:srgbClr val="59A0C5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5-Point Star 40"/>
              <p:cNvSpPr/>
              <p:nvPr/>
            </p:nvSpPr>
            <p:spPr>
              <a:xfrm>
                <a:off x="1098296" y="3398771"/>
                <a:ext cx="90010" cy="96977"/>
              </a:xfrm>
              <a:prstGeom prst="star5">
                <a:avLst/>
              </a:prstGeom>
              <a:solidFill>
                <a:srgbClr val="59A0C5"/>
              </a:solidFill>
              <a:ln>
                <a:solidFill>
                  <a:srgbClr val="59A0C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+mj-lt"/>
                </a:endParaRPr>
              </a:p>
            </p:txBody>
          </p:sp>
        </p:grpSp>
      </p:grpSp>
      <p:sp>
        <p:nvSpPr>
          <p:cNvPr id="70" name="TextBox 40"/>
          <p:cNvSpPr txBox="1">
            <a:spLocks noChangeArrowheads="1"/>
          </p:cNvSpPr>
          <p:nvPr/>
        </p:nvSpPr>
        <p:spPr bwMode="auto">
          <a:xfrm>
            <a:off x="6685240" y="2062133"/>
            <a:ext cx="20249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latin typeface="+mj-lt"/>
              </a:rPr>
              <a:t>** Top two primary system </a:t>
            </a:r>
            <a:endParaRPr lang="en-US" altLang="en-US" sz="800" dirty="0">
              <a:latin typeface="+mj-lt"/>
            </a:endParaRPr>
          </a:p>
        </p:txBody>
      </p:sp>
      <p:sp>
        <p:nvSpPr>
          <p:cNvPr id="71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</p:spTree>
    <p:extLst>
      <p:ext uri="{BB962C8B-B14F-4D97-AF65-F5344CB8AC3E}">
        <p14:creationId xmlns:p14="http://schemas.microsoft.com/office/powerpoint/2010/main" val="157234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8</a:t>
            </a:fld>
            <a:endParaRPr lang="en-US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June 10,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Owen Minott</a:t>
            </a:r>
            <a:r>
              <a:rPr lang="en-US" sz="700" dirty="0" smtClean="0">
                <a:latin typeface="Georgia"/>
                <a:cs typeface="Georgia"/>
              </a:rPr>
              <a:t>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192283" y="311516"/>
            <a:ext cx="153439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COOK SENATE RANKINGS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>
                <a:latin typeface="Georgia"/>
                <a:cs typeface="Georgia"/>
              </a:rPr>
              <a:t>Number of Senate seats in the 115th Congress, by party</a:t>
            </a: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Breakdown of current senators</a:t>
            </a:r>
          </a:p>
        </p:txBody>
      </p:sp>
      <p:graphicFrame>
        <p:nvGraphicFramePr>
          <p:cNvPr id="71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074470"/>
              </p:ext>
            </p:extLst>
          </p:nvPr>
        </p:nvGraphicFramePr>
        <p:xfrm>
          <a:off x="1328267" y="1785887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2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: “2016 Senate election results,” Politico, December 13, 2016.</a:t>
            </a:r>
          </a:p>
        </p:txBody>
      </p:sp>
      <p:sp>
        <p:nvSpPr>
          <p:cNvPr id="73" name="TextBox 13"/>
          <p:cNvSpPr txBox="1">
            <a:spLocks noChangeArrowheads="1"/>
          </p:cNvSpPr>
          <p:nvPr/>
        </p:nvSpPr>
        <p:spPr bwMode="auto">
          <a:xfrm>
            <a:off x="411285" y="2128209"/>
            <a:ext cx="35990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D07E83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seats     </a:t>
            </a:r>
            <a:r>
              <a:rPr lang="en-US" altLang="en-US" sz="800" b="1" dirty="0">
                <a:solidFill>
                  <a:srgbClr val="6E88A9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Democrat seats     </a:t>
            </a:r>
            <a:r>
              <a:rPr lang="en-US" altLang="en-US" sz="800" b="1" dirty="0" smtClean="0">
                <a:solidFill>
                  <a:srgbClr val="D2B71D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Independent </a:t>
            </a:r>
            <a:r>
              <a:rPr lang="en-US" altLang="en-US" sz="800" dirty="0">
                <a:latin typeface="Verdana"/>
                <a:cs typeface="Verdana"/>
              </a:rPr>
              <a:t>seats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3986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1198</Words>
  <Application>Microsoft Macintosh PowerPoint</Application>
  <PresentationFormat>On-screen Show (4:3)</PresentationFormat>
  <Paragraphs>219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Georgia</vt:lpstr>
      <vt:lpstr>ＭＳ Ｐゴシック</vt:lpstr>
      <vt:lpstr>Verdana</vt:lpstr>
      <vt:lpstr>Office Theme</vt:lpstr>
      <vt:lpstr>2018 Senate races and beyond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60</cp:revision>
  <cp:lastPrinted>2017-12-20T16:14:01Z</cp:lastPrinted>
  <dcterms:created xsi:type="dcterms:W3CDTF">2017-06-26T14:07:23Z</dcterms:created>
  <dcterms:modified xsi:type="dcterms:W3CDTF">2017-12-20T16:14:10Z</dcterms:modified>
</cp:coreProperties>
</file>