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3" d="100"/>
          <a:sy n="93" d="100"/>
        </p:scale>
        <p:origin x="1353" y="5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dirty="0"/>
          </a:p>
        </p:txBody>
      </p:sp>
      <p:sp>
        <p:nvSpPr>
          <p:cNvPr id="9" name="Slide Number Placeholder 5"/>
          <p:cNvSpPr>
            <a:spLocks noGrp="1"/>
          </p:cNvSpPr>
          <p:nvPr>
            <p:ph type="sldNum" sz="quarter" idx="12"/>
          </p:nvPr>
        </p:nvSpPr>
        <p:spPr>
          <a:xfrm>
            <a:off x="6603145" y="6427108"/>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68847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4"/>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4"/>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dirty="0"/>
          </a:p>
        </p:txBody>
      </p:sp>
      <p:sp>
        <p:nvSpPr>
          <p:cNvPr id="10" name="Slide Number Placeholder 5"/>
          <p:cNvSpPr>
            <a:spLocks noGrp="1"/>
          </p:cNvSpPr>
          <p:nvPr>
            <p:ph type="sldNum" sz="quarter" idx="12"/>
          </p:nvPr>
        </p:nvSpPr>
        <p:spPr>
          <a:xfrm>
            <a:off x="6603145" y="6427108"/>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87354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4"/>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dirty="0"/>
          </a:p>
        </p:txBody>
      </p:sp>
      <p:sp>
        <p:nvSpPr>
          <p:cNvPr id="10" name="Slide Number Placeholder 5"/>
          <p:cNvSpPr>
            <a:spLocks noGrp="1"/>
          </p:cNvSpPr>
          <p:nvPr>
            <p:ph type="sldNum" sz="quarter" idx="12"/>
          </p:nvPr>
        </p:nvSpPr>
        <p:spPr>
          <a:xfrm>
            <a:off x="6603145" y="6427108"/>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19389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4"/>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356354"/>
            <a:ext cx="2895600" cy="365125"/>
          </a:xfrm>
          <a:prstGeom prst="rect">
            <a:avLst/>
          </a:prstGeom>
        </p:spPr>
        <p:txBody>
          <a:bodyPr/>
          <a:lstStyle/>
          <a:p>
            <a:endParaRPr lang="en-US" dirty="0"/>
          </a:p>
        </p:txBody>
      </p:sp>
      <p:sp>
        <p:nvSpPr>
          <p:cNvPr id="11" name="Slide Number Placeholder 5"/>
          <p:cNvSpPr>
            <a:spLocks noGrp="1"/>
          </p:cNvSpPr>
          <p:nvPr>
            <p:ph type="sldNum" sz="quarter" idx="12"/>
          </p:nvPr>
        </p:nvSpPr>
        <p:spPr>
          <a:xfrm>
            <a:off x="6603145" y="6427108"/>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78931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410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3124200" y="6356354"/>
            <a:ext cx="2895600" cy="365125"/>
          </a:xfrm>
          <a:prstGeom prst="rect">
            <a:avLst/>
          </a:prstGeom>
        </p:spPr>
        <p:txBody>
          <a:bodyPr/>
          <a:lstStyle/>
          <a:p>
            <a:endParaRPr lang="en-US" dirty="0"/>
          </a:p>
        </p:txBody>
      </p:sp>
      <p:sp>
        <p:nvSpPr>
          <p:cNvPr id="12" name="Slide Number Placeholder 5"/>
          <p:cNvSpPr>
            <a:spLocks noGrp="1"/>
          </p:cNvSpPr>
          <p:nvPr>
            <p:ph type="sldNum" sz="quarter" idx="12"/>
          </p:nvPr>
        </p:nvSpPr>
        <p:spPr>
          <a:xfrm>
            <a:off x="6603145" y="6427108"/>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090214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3124200" y="6356354"/>
            <a:ext cx="2895600" cy="365125"/>
          </a:xfrm>
          <a:prstGeom prst="rect">
            <a:avLst/>
          </a:prstGeom>
        </p:spPr>
        <p:txBody>
          <a:bodyPr/>
          <a:lstStyle/>
          <a:p>
            <a:endParaRPr lang="en-US" dirty="0"/>
          </a:p>
        </p:txBody>
      </p:sp>
      <p:sp>
        <p:nvSpPr>
          <p:cNvPr id="14" name="Slide Number Placeholder 5"/>
          <p:cNvSpPr>
            <a:spLocks noGrp="1"/>
          </p:cNvSpPr>
          <p:nvPr>
            <p:ph type="sldNum" sz="quarter" idx="12"/>
          </p:nvPr>
        </p:nvSpPr>
        <p:spPr>
          <a:xfrm>
            <a:off x="6603145" y="6427108"/>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615047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4"/>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4"/>
            <a:ext cx="2895600" cy="365125"/>
          </a:xfrm>
          <a:prstGeom prst="rect">
            <a:avLst/>
          </a:prstGeom>
        </p:spPr>
        <p:txBody>
          <a:bodyPr/>
          <a:lstStyle/>
          <a:p>
            <a:endParaRPr lang="en-US" dirty="0"/>
          </a:p>
        </p:txBody>
      </p:sp>
      <p:sp>
        <p:nvSpPr>
          <p:cNvPr id="9" name="Slide Number Placeholder 5"/>
          <p:cNvSpPr>
            <a:spLocks noGrp="1"/>
          </p:cNvSpPr>
          <p:nvPr>
            <p:ph type="sldNum" sz="quarter" idx="12"/>
          </p:nvPr>
        </p:nvSpPr>
        <p:spPr>
          <a:xfrm>
            <a:off x="6603145" y="6427108"/>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819008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4"/>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4"/>
            <a:ext cx="2895600" cy="365125"/>
          </a:xfrm>
          <a:prstGeom prst="rect">
            <a:avLst/>
          </a:prstGeom>
        </p:spPr>
        <p:txBody>
          <a:bodyPr/>
          <a:lstStyle/>
          <a:p>
            <a:endParaRPr lang="en-US" dirty="0"/>
          </a:p>
        </p:txBody>
      </p:sp>
      <p:sp>
        <p:nvSpPr>
          <p:cNvPr id="8" name="Slide Number Placeholder 5"/>
          <p:cNvSpPr>
            <a:spLocks noGrp="1"/>
          </p:cNvSpPr>
          <p:nvPr>
            <p:ph type="sldNum" sz="quarter" idx="12"/>
          </p:nvPr>
        </p:nvSpPr>
        <p:spPr>
          <a:xfrm>
            <a:off x="6603145" y="6427108"/>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411072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4"/>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4"/>
            <a:ext cx="2895600" cy="365125"/>
          </a:xfrm>
          <a:prstGeom prst="rect">
            <a:avLst/>
          </a:prstGeom>
        </p:spPr>
        <p:txBody>
          <a:bodyPr/>
          <a:lstStyle/>
          <a:p>
            <a:endParaRPr lang="en-US" dirty="0"/>
          </a:p>
        </p:txBody>
      </p:sp>
      <p:sp>
        <p:nvSpPr>
          <p:cNvPr id="11" name="Slide Number Placeholder 5"/>
          <p:cNvSpPr>
            <a:spLocks noGrp="1"/>
          </p:cNvSpPr>
          <p:nvPr>
            <p:ph type="sldNum" sz="quarter" idx="12"/>
          </p:nvPr>
        </p:nvSpPr>
        <p:spPr>
          <a:xfrm>
            <a:off x="6603145" y="6427108"/>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052390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4"/>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4"/>
            <a:ext cx="2895600" cy="365125"/>
          </a:xfrm>
          <a:prstGeom prst="rect">
            <a:avLst/>
          </a:prstGeom>
        </p:spPr>
        <p:txBody>
          <a:bodyPr/>
          <a:lstStyle/>
          <a:p>
            <a:endParaRPr lang="en-US" dirty="0"/>
          </a:p>
        </p:txBody>
      </p:sp>
      <p:sp>
        <p:nvSpPr>
          <p:cNvPr id="11" name="Slide Number Placeholder 5"/>
          <p:cNvSpPr>
            <a:spLocks noGrp="1"/>
          </p:cNvSpPr>
          <p:nvPr>
            <p:ph type="sldNum" sz="quarter" idx="12"/>
          </p:nvPr>
        </p:nvSpPr>
        <p:spPr>
          <a:xfrm>
            <a:off x="6603145" y="6427108"/>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924387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V="1">
            <a:off x="506211" y="6409709"/>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2" y="588898"/>
            <a:ext cx="813819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04159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bwMode="auto">
          <a:xfrm>
            <a:off x="404814" y="756919"/>
            <a:ext cx="8407400" cy="6090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altLang="en-US" sz="2000" b="1" i="0" u="none" strike="noStrike" kern="1200" cap="none" spc="0" normalizeH="0" baseline="0" noProof="0" dirty="0">
                <a:ln>
                  <a:noFill/>
                </a:ln>
                <a:solidFill>
                  <a:prstClr val="black"/>
                </a:solidFill>
                <a:effectLst/>
                <a:uLnTx/>
                <a:uFillTx/>
                <a:latin typeface="Georgia" charset="0"/>
                <a:ea typeface="ＭＳ Ｐゴシック" charset="-128"/>
                <a:cs typeface="MS PGothic" charset="-128"/>
              </a:rPr>
              <a:t>Defense acquisition reform: the “Amazon” amendment</a:t>
            </a:r>
          </a:p>
        </p:txBody>
      </p:sp>
      <p:pic>
        <p:nvPicPr>
          <p:cNvPr id="20" name="Picture 19" descr="Logo-NJ-presentation_center.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5547" y="301888"/>
            <a:ext cx="2311852" cy="287010"/>
          </a:xfrm>
          <a:prstGeom prst="rect">
            <a:avLst/>
          </a:prstGeom>
        </p:spPr>
      </p:pic>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FBC90E-502A-A54D-9BAE-6F74229062B0}" type="slidenum">
              <a:rPr kumimoji="0" lang="en-US" sz="800" b="0" i="0" u="none" strike="noStrike" kern="1200" cap="none" spc="0" normalizeH="0" baseline="0" noProof="0">
                <a:ln>
                  <a:noFill/>
                </a:ln>
                <a:solidFill>
                  <a:prstClr val="black"/>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800" b="0" i="0" u="none" strike="noStrike" kern="1200" cap="none" spc="0" normalizeH="0" baseline="0" noProof="0" dirty="0">
              <a:ln>
                <a:noFill/>
              </a:ln>
              <a:solidFill>
                <a:prstClr val="black"/>
              </a:solidFill>
              <a:effectLst/>
              <a:uLnTx/>
              <a:uFillTx/>
              <a:latin typeface="Georgia"/>
              <a:ea typeface="+mn-ea"/>
              <a:cs typeface="+mn-cs"/>
            </a:endParaRPr>
          </a:p>
        </p:txBody>
      </p:sp>
      <p:sp>
        <p:nvSpPr>
          <p:cNvPr id="18" name="Rectangle 14"/>
          <p:cNvSpPr>
            <a:spLocks noChangeArrowheads="1"/>
          </p:cNvSpPr>
          <p:nvPr/>
        </p:nvSpPr>
        <p:spPr bwMode="auto">
          <a:xfrm>
            <a:off x="419100" y="1425209"/>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marL="0" marR="0" lvl="0" indent="0" algn="l" defTabSz="811213"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altLang="en-US" sz="1200" b="1" i="0" u="none" strike="noStrike" kern="1200" cap="none" spc="0" normalizeH="0" baseline="0" noProof="0" dirty="0">
                <a:ln>
                  <a:noFill/>
                </a:ln>
                <a:solidFill>
                  <a:prstClr val="black"/>
                </a:solidFill>
                <a:effectLst/>
                <a:uLnTx/>
                <a:uFillTx/>
                <a:latin typeface="Georgia" panose="02040502050405020303" pitchFamily="18" charset="0"/>
                <a:ea typeface="ＭＳ Ｐゴシック" panose="020B0600070205080204" pitchFamily="34" charset="-128"/>
                <a:cs typeface="+mn-cs"/>
              </a:rPr>
              <a:t>Outline of changes to defense procurement</a:t>
            </a:r>
            <a:endParaRPr kumimoji="0" lang="en-US" sz="1050" b="1" i="0" u="none" strike="noStrike" kern="1200" cap="none" spc="0" normalizeH="0" baseline="0" noProof="0" dirty="0">
              <a:ln>
                <a:noFill/>
              </a:ln>
              <a:solidFill>
                <a:prstClr val="black"/>
              </a:solidFill>
              <a:effectLst/>
              <a:uLnTx/>
              <a:uFillTx/>
              <a:latin typeface="Georgia" charset="0"/>
              <a:ea typeface="Georgia" charset="0"/>
              <a:cs typeface="Georgia" charset="0"/>
            </a:endParaRPr>
          </a:p>
        </p:txBody>
      </p:sp>
      <p:sp>
        <p:nvSpPr>
          <p:cNvPr id="30" name="Text Placeholder 18"/>
          <p:cNvSpPr txBox="1">
            <a:spLocks/>
          </p:cNvSpPr>
          <p:nvPr/>
        </p:nvSpPr>
        <p:spPr bwMode="auto">
          <a:xfrm>
            <a:off x="404809" y="6090899"/>
            <a:ext cx="8407405" cy="320915"/>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0" fontAlgn="base" latinLnBrk="0" hangingPunct="0">
              <a:lnSpc>
                <a:spcPct val="110000"/>
              </a:lnSpc>
              <a:spcBef>
                <a:spcPts val="0"/>
              </a:spcBef>
              <a:spcAft>
                <a:spcPct val="0"/>
              </a:spcAft>
              <a:buClrTx/>
              <a:buSzTx/>
              <a:buFont typeface="Arial" panose="020B0604020202020204" pitchFamily="34" charset="0"/>
              <a:buNone/>
              <a:tabLst/>
              <a:defRPr/>
            </a:pPr>
            <a:r>
              <a:rPr kumimoji="0" lang="en-US" sz="700" b="0" i="0" u="none" strike="noStrike" kern="1200" cap="none" spc="0" normalizeH="0" baseline="0" noProof="0" dirty="0">
                <a:ln>
                  <a:noFill/>
                </a:ln>
                <a:solidFill>
                  <a:prstClr val="black">
                    <a:lumMod val="50000"/>
                    <a:lumOff val="50000"/>
                  </a:prstClr>
                </a:solidFill>
                <a:effectLst/>
                <a:uLnTx/>
                <a:uFillTx/>
                <a:latin typeface="Georgia"/>
                <a:ea typeface="MS PGothic" panose="020B0600070205080204" pitchFamily="34" charset="-128"/>
                <a:cs typeface="Georgia"/>
              </a:rPr>
              <a:t>Sources: Ali </a:t>
            </a:r>
            <a:r>
              <a:rPr kumimoji="0" lang="en-US" sz="700" b="0" i="0" u="none" strike="noStrike" kern="1200" cap="none" spc="0" normalizeH="0" baseline="0" noProof="0" dirty="0" err="1">
                <a:ln>
                  <a:noFill/>
                </a:ln>
                <a:solidFill>
                  <a:prstClr val="black">
                    <a:lumMod val="50000"/>
                    <a:lumOff val="50000"/>
                  </a:prstClr>
                </a:solidFill>
                <a:effectLst/>
                <a:uLnTx/>
                <a:uFillTx/>
                <a:latin typeface="Georgia"/>
                <a:ea typeface="MS PGothic" panose="020B0600070205080204" pitchFamily="34" charset="-128"/>
                <a:cs typeface="Georgia"/>
              </a:rPr>
              <a:t>Breland</a:t>
            </a:r>
            <a:r>
              <a:rPr kumimoji="0" lang="en-US" sz="700" b="0" i="0" u="none" strike="noStrike" kern="1200" cap="none" spc="0" normalizeH="0" baseline="0" noProof="0" dirty="0">
                <a:ln>
                  <a:noFill/>
                </a:ln>
                <a:solidFill>
                  <a:prstClr val="black">
                    <a:lumMod val="50000"/>
                    <a:lumOff val="50000"/>
                  </a:prstClr>
                </a:solidFill>
                <a:effectLst/>
                <a:uLnTx/>
                <a:uFillTx/>
                <a:latin typeface="Georgia"/>
                <a:ea typeface="MS PGothic" panose="020B0600070205080204" pitchFamily="34" charset="-128"/>
                <a:cs typeface="Georgia"/>
              </a:rPr>
              <a:t>, “Monopoly critics decry ‘Amazon amendment’,” The Hill, November 9, 2017; HASC Communications: 52539, “Reform and Rebuild: National Defense Authorization Act for FY18,”  US House of Representatives: Armed Services Committee, November, 2017; Jason Miller, “How ‘Amazon,’ 5 other acquisition provisions changed in the final defense bill,” Federal News Radio, November 13, 2017. </a:t>
            </a:r>
          </a:p>
        </p:txBody>
      </p:sp>
      <p:sp>
        <p:nvSpPr>
          <p:cNvPr id="16" name="Text Placeholder 18"/>
          <p:cNvSpPr txBox="1">
            <a:spLocks/>
          </p:cNvSpPr>
          <p:nvPr/>
        </p:nvSpPr>
        <p:spPr bwMode="auto">
          <a:xfrm>
            <a:off x="404808" y="6422613"/>
            <a:ext cx="7413630"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457200" rtl="0" eaLnBrk="0" fontAlgn="base" latinLnBrk="0" hangingPunct="0">
              <a:lnSpc>
                <a:spcPct val="110000"/>
              </a:lnSpc>
              <a:spcBef>
                <a:spcPts val="0"/>
              </a:spcBef>
              <a:spcAft>
                <a:spcPct val="0"/>
              </a:spcAft>
              <a:buClrTx/>
              <a:buSzTx/>
              <a:buFont typeface="Arial" panose="020B0604020202020204" pitchFamily="34" charset="0"/>
              <a:buNone/>
              <a:tabLst/>
              <a:defRPr/>
            </a:pPr>
            <a:r>
              <a:rPr kumimoji="0" lang="en-US" sz="700" b="0" i="0" u="none" strike="noStrike" kern="1200" cap="none" spc="0" normalizeH="0" baseline="0" noProof="0" dirty="0">
                <a:ln>
                  <a:noFill/>
                </a:ln>
                <a:solidFill>
                  <a:prstClr val="black"/>
                </a:solidFill>
                <a:effectLst/>
                <a:uLnTx/>
                <a:uFillTx/>
                <a:latin typeface="Georgia"/>
                <a:ea typeface="MS PGothic" panose="020B0600070205080204" pitchFamily="34" charset="-128"/>
                <a:cs typeface="Georgia"/>
              </a:rPr>
              <a:t>December 19, 2017  </a:t>
            </a:r>
            <a:r>
              <a:rPr kumimoji="0" lang="en-US" sz="800" b="0" i="0" u="none" strike="noStrike" kern="1200" cap="none" spc="0" normalizeH="0" baseline="0" noProof="0" dirty="0">
                <a:ln>
                  <a:noFill/>
                </a:ln>
                <a:solidFill>
                  <a:prstClr val="black">
                    <a:lumMod val="65000"/>
                    <a:lumOff val="35000"/>
                  </a:prstClr>
                </a:solidFill>
                <a:effectLst/>
                <a:uLnTx/>
                <a:uFillTx/>
                <a:latin typeface="Georgia" panose="02040502050405020303" pitchFamily="18" charset="0"/>
                <a:ea typeface="MS PGothic" panose="020B0600070205080204" pitchFamily="34" charset="-128"/>
              </a:rPr>
              <a:t>| </a:t>
            </a:r>
            <a:r>
              <a:rPr kumimoji="0" lang="en-US" sz="800" b="0" i="0" u="none" strike="noStrike" kern="1200" cap="none" spc="0" normalizeH="0" baseline="0" noProof="0" dirty="0">
                <a:ln>
                  <a:noFill/>
                </a:ln>
                <a:solidFill>
                  <a:prstClr val="black"/>
                </a:solidFill>
                <a:effectLst/>
                <a:uLnTx/>
                <a:uFillTx/>
                <a:latin typeface="Georgia" panose="02040502050405020303" pitchFamily="18" charset="0"/>
                <a:ea typeface="MS PGothic" panose="020B0600070205080204" pitchFamily="34" charset="-128"/>
              </a:rPr>
              <a:t> </a:t>
            </a:r>
            <a:r>
              <a:rPr kumimoji="0" lang="en-US" sz="700" b="0" i="0" u="none" strike="noStrike" kern="1200" cap="none" spc="0" normalizeH="0" baseline="0" noProof="0" dirty="0">
                <a:ln>
                  <a:noFill/>
                </a:ln>
                <a:solidFill>
                  <a:prstClr val="black"/>
                </a:solidFill>
                <a:effectLst/>
                <a:uLnTx/>
                <a:uFillTx/>
                <a:latin typeface="Georgia" panose="02040502050405020303" pitchFamily="18" charset="0"/>
                <a:ea typeface="MS PGothic" panose="020B0600070205080204" pitchFamily="34" charset="-128"/>
              </a:rPr>
              <a:t>Kathryn Pentz</a:t>
            </a:r>
            <a:endParaRPr kumimoji="0" lang="en-US" sz="700" b="0" i="0" u="none" strike="noStrike" kern="1200" cap="none" spc="0" normalizeH="0" baseline="0" noProof="0" dirty="0">
              <a:ln>
                <a:noFill/>
              </a:ln>
              <a:solidFill>
                <a:prstClr val="black"/>
              </a:solidFill>
              <a:effectLst/>
              <a:uLnTx/>
              <a:uFillTx/>
              <a:latin typeface="Georgia"/>
              <a:ea typeface="MS PGothic" panose="020B0600070205080204" pitchFamily="34" charset="-128"/>
              <a:cs typeface="Georgia"/>
            </a:endParaRPr>
          </a:p>
        </p:txBody>
      </p:sp>
      <p:sp>
        <p:nvSpPr>
          <p:cNvPr id="17" name="TextBox 12"/>
          <p:cNvSpPr txBox="1">
            <a:spLocks noChangeArrowheads="1"/>
          </p:cNvSpPr>
          <p:nvPr/>
        </p:nvSpPr>
        <p:spPr bwMode="auto">
          <a:xfrm>
            <a:off x="7583417" y="311516"/>
            <a:ext cx="1143263" cy="184666"/>
          </a:xfrm>
          <a:prstGeom prst="rect">
            <a:avLst/>
          </a:prstGeom>
          <a:noFill/>
          <a:ln>
            <a:noFill/>
          </a:ln>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0" marR="0" lvl="0" indent="0" algn="r" defTabSz="457200" rtl="0" eaLnBrk="1" fontAlgn="auto" latinLnBrk="0" hangingPunct="1">
              <a:lnSpc>
                <a:spcPct val="100000"/>
              </a:lnSpc>
              <a:spcBef>
                <a:spcPct val="0"/>
              </a:spcBef>
              <a:spcAft>
                <a:spcPts val="0"/>
              </a:spcAft>
              <a:buClrTx/>
              <a:buSzTx/>
              <a:buFont typeface="Arial" panose="020B0604020202020204" pitchFamily="34" charset="0"/>
              <a:buNone/>
              <a:tabLst/>
              <a:defRPr/>
            </a:pPr>
            <a:r>
              <a:rPr kumimoji="0" lang="en-US" altLang="en-US" sz="600" b="1" i="0" u="none" strike="noStrike" kern="1200" cap="none" spc="0" normalizeH="0" baseline="0" noProof="0" dirty="0">
                <a:ln>
                  <a:noFill/>
                </a:ln>
                <a:solidFill>
                  <a:srgbClr val="EEECE1">
                    <a:lumMod val="25000"/>
                  </a:srgbClr>
                </a:solidFill>
                <a:effectLst/>
                <a:uLnTx/>
                <a:uFillTx/>
                <a:latin typeface="Verdana"/>
                <a:ea typeface="MS PGothic" panose="020B0600070205080204" pitchFamily="34" charset="-128"/>
                <a:cs typeface="Verdana"/>
              </a:rPr>
              <a:t>AMAZON AMENDMENT</a:t>
            </a:r>
          </a:p>
        </p:txBody>
      </p:sp>
      <p:sp>
        <p:nvSpPr>
          <p:cNvPr id="27" name="Rectangle 26"/>
          <p:cNvSpPr/>
          <p:nvPr/>
        </p:nvSpPr>
        <p:spPr>
          <a:xfrm>
            <a:off x="1383822" y="1807246"/>
            <a:ext cx="4492037" cy="1015663"/>
          </a:xfrm>
          <a:prstGeom prst="rect">
            <a:avLst/>
          </a:prstGeom>
        </p:spPr>
        <p:txBody>
          <a:bodyPr wrap="square">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eorgia"/>
                <a:ea typeface="+mn-ea"/>
                <a:cs typeface="+mn-cs"/>
              </a:rPr>
              <a:t>Currently, the DoD has two options for purchasing commercial off-the-shelf (COTS) products:</a:t>
            </a:r>
          </a:p>
          <a:p>
            <a:pPr marL="228600" marR="0" lvl="0" indent="-228600" algn="l" defTabSz="914400" rtl="0" eaLnBrk="1" fontAlgn="auto" latinLnBrk="0" hangingPunct="1">
              <a:lnSpc>
                <a:spcPct val="100000"/>
              </a:lnSpc>
              <a:spcBef>
                <a:spcPts val="600"/>
              </a:spcBef>
              <a:spcAft>
                <a:spcPts val="0"/>
              </a:spcAft>
              <a:buClrTx/>
              <a:buSzTx/>
              <a:buFont typeface="+mj-lt"/>
              <a:buAutoNum type="arabicPeriod"/>
              <a:tabLst/>
              <a:defRPr/>
            </a:pPr>
            <a:r>
              <a:rPr kumimoji="0" lang="en-US" sz="1000" b="0" i="0" u="none" strike="noStrike" kern="1200" cap="none" spc="0" normalizeH="0" baseline="0" noProof="0" dirty="0">
                <a:ln>
                  <a:noFill/>
                </a:ln>
                <a:solidFill>
                  <a:prstClr val="black"/>
                </a:solidFill>
                <a:effectLst/>
                <a:uLnTx/>
                <a:uFillTx/>
                <a:latin typeface="Georgia"/>
                <a:ea typeface="+mn-ea"/>
                <a:cs typeface="+mn-cs"/>
              </a:rPr>
              <a:t>Through the DoD contracting processes (subject to DFARS)</a:t>
            </a:r>
          </a:p>
          <a:p>
            <a:pPr marL="228600" marR="0" lvl="0" indent="-228600" algn="l" defTabSz="914400" rtl="0" eaLnBrk="1" fontAlgn="auto" latinLnBrk="0" hangingPunct="1">
              <a:lnSpc>
                <a:spcPct val="100000"/>
              </a:lnSpc>
              <a:spcBef>
                <a:spcPts val="600"/>
              </a:spcBef>
              <a:spcAft>
                <a:spcPts val="0"/>
              </a:spcAft>
              <a:buClrTx/>
              <a:buSzTx/>
              <a:buFont typeface="+mj-lt"/>
              <a:buAutoNum type="arabicPeriod"/>
              <a:tabLst/>
              <a:defRPr/>
            </a:pPr>
            <a:r>
              <a:rPr kumimoji="0" lang="en-US" sz="1000" b="0" i="0" u="none" strike="noStrike" kern="1200" cap="none" spc="0" normalizeH="0" baseline="0" noProof="0" dirty="0">
                <a:ln>
                  <a:noFill/>
                </a:ln>
                <a:solidFill>
                  <a:prstClr val="black"/>
                </a:solidFill>
                <a:effectLst/>
                <a:uLnTx/>
                <a:uFillTx/>
                <a:latin typeface="Georgia"/>
                <a:ea typeface="+mn-ea"/>
                <a:cs typeface="+mn-cs"/>
              </a:rPr>
              <a:t>Through the General Services Administration (GSA) at prices set by the agency</a:t>
            </a:r>
          </a:p>
        </p:txBody>
      </p:sp>
      <p:pic>
        <p:nvPicPr>
          <p:cNvPr id="5" name="Picture 4"/>
          <p:cNvPicPr>
            <a:picLocks/>
          </p:cNvPicPr>
          <p:nvPr/>
        </p:nvPicPr>
        <p:blipFill>
          <a:blip r:embed="rId3"/>
          <a:stretch>
            <a:fillRect/>
          </a:stretch>
        </p:blipFill>
        <p:spPr>
          <a:xfrm>
            <a:off x="514027" y="3052464"/>
            <a:ext cx="799807" cy="799807"/>
          </a:xfrm>
          <a:prstGeom prst="rect">
            <a:avLst/>
          </a:prstGeom>
        </p:spPr>
      </p:pic>
      <p:pic>
        <p:nvPicPr>
          <p:cNvPr id="45" name="Picture 44"/>
          <p:cNvPicPr>
            <a:picLocks/>
          </p:cNvPicPr>
          <p:nvPr/>
        </p:nvPicPr>
        <p:blipFill>
          <a:blip r:embed="rId4"/>
          <a:stretch>
            <a:fillRect/>
          </a:stretch>
        </p:blipFill>
        <p:spPr>
          <a:xfrm>
            <a:off x="530049" y="1912805"/>
            <a:ext cx="767763" cy="767763"/>
          </a:xfrm>
          <a:prstGeom prst="rect">
            <a:avLst/>
          </a:prstGeom>
        </p:spPr>
      </p:pic>
      <p:pic>
        <p:nvPicPr>
          <p:cNvPr id="2" name="Picture 1">
            <a:extLst>
              <a:ext uri="{FF2B5EF4-FFF2-40B4-BE49-F238E27FC236}">
                <a16:creationId xmlns:a16="http://schemas.microsoft.com/office/drawing/2014/main" id="{F5543083-DB45-4A6A-A1B7-FCC868D7036D}"/>
              </a:ext>
            </a:extLst>
          </p:cNvPr>
          <p:cNvPicPr>
            <a:picLocks/>
          </p:cNvPicPr>
          <p:nvPr/>
        </p:nvPicPr>
        <p:blipFill>
          <a:blip r:embed="rId5"/>
          <a:stretch>
            <a:fillRect/>
          </a:stretch>
        </p:blipFill>
        <p:spPr>
          <a:xfrm>
            <a:off x="464793" y="4044422"/>
            <a:ext cx="898275" cy="898275"/>
          </a:xfrm>
          <a:prstGeom prst="rect">
            <a:avLst/>
          </a:prstGeom>
        </p:spPr>
      </p:pic>
      <p:sp>
        <p:nvSpPr>
          <p:cNvPr id="4" name="Rectangle 3">
            <a:extLst>
              <a:ext uri="{FF2B5EF4-FFF2-40B4-BE49-F238E27FC236}">
                <a16:creationId xmlns:a16="http://schemas.microsoft.com/office/drawing/2014/main" id="{8BD1BD4D-F8A1-4052-B013-60DC4D3D3B7E}"/>
              </a:ext>
            </a:extLst>
          </p:cNvPr>
          <p:cNvSpPr/>
          <p:nvPr/>
        </p:nvSpPr>
        <p:spPr>
          <a:xfrm>
            <a:off x="1383822" y="3176920"/>
            <a:ext cx="4572000" cy="707886"/>
          </a:xfrm>
          <a:prstGeom prst="rect">
            <a:avLst/>
          </a:prstGeom>
        </p:spPr>
        <p:txBody>
          <a:bodyPr>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eorgia"/>
                <a:ea typeface="+mn-ea"/>
                <a:cs typeface="+mn-cs"/>
              </a:rPr>
              <a:t>The purpose of using online commercial sites is to ensure the DoD gets the best price without bureaucratic slowdowns. Online purchasing would allow DoD to track and analyze procurement data, including spending, which is critical to operational efficiency, transparency and accountability.</a:t>
            </a:r>
          </a:p>
        </p:txBody>
      </p:sp>
      <p:sp>
        <p:nvSpPr>
          <p:cNvPr id="7" name="Rectangle 6">
            <a:extLst>
              <a:ext uri="{FF2B5EF4-FFF2-40B4-BE49-F238E27FC236}">
                <a16:creationId xmlns:a16="http://schemas.microsoft.com/office/drawing/2014/main" id="{62C061F5-7389-4F57-B320-66B9035CC007}"/>
              </a:ext>
            </a:extLst>
          </p:cNvPr>
          <p:cNvSpPr/>
          <p:nvPr/>
        </p:nvSpPr>
        <p:spPr>
          <a:xfrm>
            <a:off x="1383822" y="4238817"/>
            <a:ext cx="4572000" cy="707886"/>
          </a:xfrm>
          <a:prstGeom prst="rect">
            <a:avLst/>
          </a:prstGeom>
        </p:spPr>
        <p:txBody>
          <a:bodyPr>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eorgia"/>
                <a:ea typeface="+mn-ea"/>
                <a:cs typeface="+mn-cs"/>
              </a:rPr>
              <a:t>OMB and GSA will collectively be responsible for developing a plan of implementation and scheduling, and determining which commercial items will be available for purchase. This plan will be carried out over the next few years.</a:t>
            </a:r>
          </a:p>
        </p:txBody>
      </p:sp>
      <p:sp>
        <p:nvSpPr>
          <p:cNvPr id="8" name="Rectangle 7">
            <a:extLst>
              <a:ext uri="{FF2B5EF4-FFF2-40B4-BE49-F238E27FC236}">
                <a16:creationId xmlns:a16="http://schemas.microsoft.com/office/drawing/2014/main" id="{5E8B85EF-A8A4-448B-A204-1486B31506DC}"/>
              </a:ext>
            </a:extLst>
          </p:cNvPr>
          <p:cNvSpPr/>
          <p:nvPr/>
        </p:nvSpPr>
        <p:spPr>
          <a:xfrm>
            <a:off x="1383822" y="5146826"/>
            <a:ext cx="4572000" cy="400110"/>
          </a:xfrm>
          <a:prstGeom prst="rect">
            <a:avLst/>
          </a:prstGeom>
        </p:spPr>
        <p:txBody>
          <a:bodyPr>
            <a:spAutoFit/>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Georgia"/>
                <a:ea typeface="+mn-ea"/>
                <a:cs typeface="+mn-cs"/>
              </a:rPr>
              <a:t>Federal procurement of commercial off-the-shelf items is a </a:t>
            </a:r>
            <a:r>
              <a:rPr kumimoji="0" lang="en-US" sz="1000" b="1" i="0" u="none" strike="noStrike" kern="1200" cap="none" spc="0" normalizeH="0" baseline="0" noProof="0" dirty="0">
                <a:ln>
                  <a:noFill/>
                </a:ln>
                <a:solidFill>
                  <a:prstClr val="black"/>
                </a:solidFill>
                <a:effectLst/>
                <a:uLnTx/>
                <a:uFillTx/>
                <a:latin typeface="Georgia"/>
                <a:ea typeface="+mn-ea"/>
                <a:cs typeface="+mn-cs"/>
              </a:rPr>
              <a:t>$53 billion </a:t>
            </a:r>
            <a:r>
              <a:rPr kumimoji="0" lang="en-US" sz="1000" b="0" i="0" u="none" strike="noStrike" kern="1200" cap="none" spc="0" normalizeH="0" baseline="0" noProof="0" dirty="0">
                <a:ln>
                  <a:noFill/>
                </a:ln>
                <a:solidFill>
                  <a:prstClr val="black"/>
                </a:solidFill>
                <a:effectLst/>
                <a:uLnTx/>
                <a:uFillTx/>
                <a:latin typeface="Georgia"/>
                <a:ea typeface="+mn-ea"/>
                <a:cs typeface="+mn-cs"/>
              </a:rPr>
              <a:t>market.</a:t>
            </a:r>
          </a:p>
        </p:txBody>
      </p:sp>
      <p:pic>
        <p:nvPicPr>
          <p:cNvPr id="9" name="Picture 8">
            <a:extLst>
              <a:ext uri="{FF2B5EF4-FFF2-40B4-BE49-F238E27FC236}">
                <a16:creationId xmlns:a16="http://schemas.microsoft.com/office/drawing/2014/main" id="{49C1A7F2-6C46-49CF-AB2B-EA549ECA2755}"/>
              </a:ext>
            </a:extLst>
          </p:cNvPr>
          <p:cNvPicPr>
            <a:picLocks/>
          </p:cNvPicPr>
          <p:nvPr/>
        </p:nvPicPr>
        <p:blipFill>
          <a:blip r:embed="rId6"/>
          <a:stretch>
            <a:fillRect/>
          </a:stretch>
        </p:blipFill>
        <p:spPr>
          <a:xfrm>
            <a:off x="537247" y="4985609"/>
            <a:ext cx="753366" cy="753366"/>
          </a:xfrm>
          <a:prstGeom prst="rect">
            <a:avLst/>
          </a:prstGeom>
        </p:spPr>
      </p:pic>
      <p:grpSp>
        <p:nvGrpSpPr>
          <p:cNvPr id="19" name="Group 18">
            <a:extLst>
              <a:ext uri="{FF2B5EF4-FFF2-40B4-BE49-F238E27FC236}">
                <a16:creationId xmlns:a16="http://schemas.microsoft.com/office/drawing/2014/main" id="{A1FABAF2-DC79-454F-88B3-294714817682}"/>
              </a:ext>
            </a:extLst>
          </p:cNvPr>
          <p:cNvGrpSpPr/>
          <p:nvPr/>
        </p:nvGrpSpPr>
        <p:grpSpPr>
          <a:xfrm>
            <a:off x="6271260" y="1807246"/>
            <a:ext cx="2377440" cy="4023360"/>
            <a:chOff x="6349240" y="1485631"/>
            <a:chExt cx="2377440" cy="4023360"/>
          </a:xfrm>
        </p:grpSpPr>
        <p:sp>
          <p:nvSpPr>
            <p:cNvPr id="22" name="Rectangle 21">
              <a:extLst>
                <a:ext uri="{FF2B5EF4-FFF2-40B4-BE49-F238E27FC236}">
                  <a16:creationId xmlns:a16="http://schemas.microsoft.com/office/drawing/2014/main" id="{60FE3820-EB52-4F57-9CD9-A72DAA9258EC}"/>
                </a:ext>
              </a:extLst>
            </p:cNvPr>
            <p:cNvSpPr/>
            <p:nvPr/>
          </p:nvSpPr>
          <p:spPr>
            <a:xfrm>
              <a:off x="6349240" y="1485631"/>
              <a:ext cx="2377440" cy="4023360"/>
            </a:xfrm>
            <a:prstGeom prst="rect">
              <a:avLst/>
            </a:prstGeom>
            <a:solidFill>
              <a:srgbClr val="F0EAE3"/>
            </a:solidFill>
          </p:spPr>
          <p:txBody>
            <a:bodyPr wrap="square" lIns="182880" tIns="182880" rIns="182880" bIns="182880">
              <a:spAutoFit/>
            </a:bodyPr>
            <a:lstStyle/>
            <a:p>
              <a:r>
                <a:rPr lang="en-US" sz="1000" dirty="0">
                  <a:solidFill>
                    <a:srgbClr val="2B2C30"/>
                  </a:solidFill>
                  <a:latin typeface="Georgia" panose="02040502050405020303" pitchFamily="18" charset="0"/>
                </a:rPr>
                <a:t>While unnamed in the text of the legislation, the House Armed Services Committee FY2018 NDAA conference report referred specifically to these e-commerce portal providers:</a:t>
              </a:r>
            </a:p>
          </p:txBody>
        </p:sp>
        <p:pic>
          <p:nvPicPr>
            <p:cNvPr id="23" name="Picture 4" descr="Image result for amazon">
              <a:extLst>
                <a:ext uri="{FF2B5EF4-FFF2-40B4-BE49-F238E27FC236}">
                  <a16:creationId xmlns:a16="http://schemas.microsoft.com/office/drawing/2014/main" id="{69A751CC-520B-443D-83C3-E8EAAAFA5A41}"/>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872" t="35086" r="-872" b="30902"/>
            <a:stretch/>
          </p:blipFill>
          <p:spPr bwMode="auto">
            <a:xfrm>
              <a:off x="6731413" y="2700322"/>
              <a:ext cx="1613094" cy="54864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 descr="Image result for grainger">
              <a:extLst>
                <a:ext uri="{FF2B5EF4-FFF2-40B4-BE49-F238E27FC236}">
                  <a16:creationId xmlns:a16="http://schemas.microsoft.com/office/drawing/2014/main" id="{6809E229-76E8-4B14-8497-8822C64A69E1}"/>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612400" y="4844142"/>
              <a:ext cx="1851120" cy="54864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8" descr="Image result for staples">
              <a:extLst>
                <a:ext uri="{FF2B5EF4-FFF2-40B4-BE49-F238E27FC236}">
                  <a16:creationId xmlns:a16="http://schemas.microsoft.com/office/drawing/2014/main" id="{66B623EE-1E51-4675-B8AB-7BC75561FD8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57940" y="3414929"/>
              <a:ext cx="1760040" cy="54864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10" descr="Related image">
              <a:extLst>
                <a:ext uri="{FF2B5EF4-FFF2-40B4-BE49-F238E27FC236}">
                  <a16:creationId xmlns:a16="http://schemas.microsoft.com/office/drawing/2014/main" id="{92D443A6-91FF-4239-93A1-020648D12C38}"/>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545947" y="4129536"/>
              <a:ext cx="1984026" cy="54864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0107715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 PC">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0EAE3"/>
        </a:solidFill>
      </a:spPr>
      <a:bodyPr wrap="square">
        <a:spAutoFit/>
      </a:bodyPr>
      <a:lstStyle>
        <a:defPPr>
          <a:defRPr sz="1000" b="1" dirty="0" smtClean="0">
            <a:solidFill>
              <a:srgbClr val="2B2C30"/>
            </a:solidFill>
            <a:latin typeface="Georgia" panose="02040502050405020303" pitchFamily="18" charset="0"/>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TotalTime>
  <Words>268</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MS PGothic</vt:lpstr>
      <vt:lpstr>MS PGothic</vt:lpstr>
      <vt:lpstr>Arial</vt:lpstr>
      <vt:lpstr>Georgia</vt:lpstr>
      <vt:lpstr>Verdana</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Katy Pentz</dc:creator>
  <cp:lastModifiedBy>Katy Pentz</cp:lastModifiedBy>
  <cp:revision>1</cp:revision>
  <dcterms:created xsi:type="dcterms:W3CDTF">2017-12-19T19:50:57Z</dcterms:created>
  <dcterms:modified xsi:type="dcterms:W3CDTF">2017-12-19T19:53:12Z</dcterms:modified>
</cp:coreProperties>
</file>