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59D"/>
    <a:srgbClr val="7B8A85"/>
    <a:srgbClr val="AB9DC0"/>
    <a:srgbClr val="F0EAE4"/>
    <a:srgbClr val="6EB0C6"/>
    <a:srgbClr val="E8D181"/>
    <a:srgbClr val="3B608D"/>
    <a:srgbClr val="765C92"/>
    <a:srgbClr val="0D3970"/>
    <a:srgbClr val="8D74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3"/>
  </p:normalViewPr>
  <p:slideViewPr>
    <p:cSldViewPr snapToGrid="0" snapToObjects="1">
      <p:cViewPr>
        <p:scale>
          <a:sx n="130" d="100"/>
          <a:sy n="130" d="100"/>
        </p:scale>
        <p:origin x="72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mpisani/Downloads/Amounts%20paid%20by%20Congress%20for%20discrimination%20complaints%20(1997-2017)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'Amounts paid by Congress for di'!$B$1</c:f>
              <c:strCache>
                <c:ptCount val="1"/>
                <c:pt idx="0">
                  <c:v>Total $ Amount</c:v>
                </c:pt>
              </c:strCache>
            </c:strRef>
          </c:tx>
          <c:spPr>
            <a:solidFill>
              <a:srgbClr val="95B59D"/>
            </a:solidFill>
            <a:ln>
              <a:noFill/>
            </a:ln>
            <a:effectLst/>
          </c:spPr>
          <c:cat>
            <c:numRef>
              <c:f>'Amounts paid by Congress for di'!$A$2:$A$22</c:f>
              <c:numCache>
                <c:formatCode>General</c:formatCode>
                <c:ptCount val="21"/>
                <c:pt idx="0">
                  <c:v>1997.0</c:v>
                </c:pt>
                <c:pt idx="1">
                  <c:v>1998.0</c:v>
                </c:pt>
                <c:pt idx="2">
                  <c:v>1999.0</c:v>
                </c:pt>
                <c:pt idx="3">
                  <c:v>2000.0</c:v>
                </c:pt>
                <c:pt idx="4">
                  <c:v>2001.0</c:v>
                </c:pt>
                <c:pt idx="5">
                  <c:v>2002.0</c:v>
                </c:pt>
                <c:pt idx="6">
                  <c:v>2003.0</c:v>
                </c:pt>
                <c:pt idx="7">
                  <c:v>2004.0</c:v>
                </c:pt>
                <c:pt idx="8">
                  <c:v>2005.0</c:v>
                </c:pt>
                <c:pt idx="9">
                  <c:v>2006.0</c:v>
                </c:pt>
                <c:pt idx="10">
                  <c:v>2007.0</c:v>
                </c:pt>
                <c:pt idx="11">
                  <c:v>2008.0</c:v>
                </c:pt>
                <c:pt idx="12">
                  <c:v>2009.0</c:v>
                </c:pt>
                <c:pt idx="13">
                  <c:v>2010.0</c:v>
                </c:pt>
                <c:pt idx="14">
                  <c:v>2011.0</c:v>
                </c:pt>
                <c:pt idx="15">
                  <c:v>2012.0</c:v>
                </c:pt>
                <c:pt idx="16">
                  <c:v>2013.0</c:v>
                </c:pt>
                <c:pt idx="17">
                  <c:v>2014.0</c:v>
                </c:pt>
                <c:pt idx="18">
                  <c:v>2015.0</c:v>
                </c:pt>
                <c:pt idx="19">
                  <c:v>2016.0</c:v>
                </c:pt>
                <c:pt idx="20">
                  <c:v>2017.0</c:v>
                </c:pt>
              </c:numCache>
            </c:numRef>
          </c:cat>
          <c:val>
            <c:numRef>
              <c:f>'Amounts paid by Congress for di'!$B$2:$B$22</c:f>
              <c:numCache>
                <c:formatCode>General</c:formatCode>
                <c:ptCount val="21"/>
                <c:pt idx="0">
                  <c:v>0.039429</c:v>
                </c:pt>
                <c:pt idx="1">
                  <c:v>0.10318</c:v>
                </c:pt>
                <c:pt idx="2">
                  <c:v>0.07235</c:v>
                </c:pt>
                <c:pt idx="3">
                  <c:v>0.045638</c:v>
                </c:pt>
                <c:pt idx="4">
                  <c:v>0.1214</c:v>
                </c:pt>
                <c:pt idx="5">
                  <c:v>3.974077</c:v>
                </c:pt>
                <c:pt idx="6">
                  <c:v>0.720071</c:v>
                </c:pt>
                <c:pt idx="7">
                  <c:v>0.388209</c:v>
                </c:pt>
                <c:pt idx="8">
                  <c:v>0.909872</c:v>
                </c:pt>
                <c:pt idx="9">
                  <c:v>0.849529</c:v>
                </c:pt>
                <c:pt idx="10">
                  <c:v>4.053274</c:v>
                </c:pt>
                <c:pt idx="11">
                  <c:v>0.875317</c:v>
                </c:pt>
                <c:pt idx="12">
                  <c:v>0.83136</c:v>
                </c:pt>
                <c:pt idx="13">
                  <c:v>0.246271</c:v>
                </c:pt>
                <c:pt idx="14">
                  <c:v>0.437465</c:v>
                </c:pt>
                <c:pt idx="15">
                  <c:v>0.426539</c:v>
                </c:pt>
                <c:pt idx="16">
                  <c:v>0.334823</c:v>
                </c:pt>
                <c:pt idx="17">
                  <c:v>0.80645</c:v>
                </c:pt>
                <c:pt idx="18">
                  <c:v>0.482797</c:v>
                </c:pt>
                <c:pt idx="19">
                  <c:v>0.588049</c:v>
                </c:pt>
                <c:pt idx="20">
                  <c:v>0.934754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0880480"/>
        <c:axId val="-2123891600"/>
      </c:areaChart>
      <c:catAx>
        <c:axId val="-214088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3891600"/>
        <c:crosses val="autoZero"/>
        <c:auto val="1"/>
        <c:lblAlgn val="ctr"/>
        <c:lblOffset val="100"/>
        <c:noMultiLvlLbl val="0"/>
      </c:catAx>
      <c:valAx>
        <c:axId val="-2123891600"/>
        <c:scaling>
          <c:orientation val="minMax"/>
        </c:scaling>
        <c:delete val="0"/>
        <c:axPos val="l"/>
        <c:numFmt formatCode="&quot;$&quot;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08804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12/4/17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12/4/17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12/4/17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12/4/17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12/4/17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Congressional spending to settle discrimination complaints spiked in 2002 and 2007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7126560" y="311516"/>
            <a:ext cx="1600118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DISCRIMINATION IN CONGRESS</a:t>
            </a:r>
            <a:endParaRPr lang="en-US" altLang="en-US" sz="600" b="1" dirty="0" smtClean="0">
              <a:solidFill>
                <a:schemeClr val="bg2">
                  <a:lumMod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419100" y="1690219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Georgia"/>
                <a:cs typeface="Georgia"/>
              </a:rPr>
              <a:t>Amounts paid, in millions, by Congress for discrimination complaints</a:t>
            </a:r>
            <a:endParaRPr lang="en-US" altLang="en-US" sz="1200" b="1" dirty="0">
              <a:latin typeface="Georgia"/>
              <a:cs typeface="Georgia"/>
            </a:endParaRPr>
          </a:p>
        </p:txBody>
      </p:sp>
      <p:pic>
        <p:nvPicPr>
          <p:cNvPr id="16" name="Picture 15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1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December 12, </a:t>
            </a:r>
            <a:r>
              <a:rPr lang="en-US" sz="700" dirty="0" smtClean="0">
                <a:latin typeface="Georgia"/>
                <a:cs typeface="Georgia"/>
              </a:rPr>
              <a:t>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Madelaine Pisani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Annalisa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Merelli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“US Congress used $17 million of taxpayer money to settle discrimination suits with its own employees,” Quartz, November 19, 2017. 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747048"/>
              </p:ext>
            </p:extLst>
          </p:nvPr>
        </p:nvGraphicFramePr>
        <p:xfrm>
          <a:off x="426679" y="2547650"/>
          <a:ext cx="8310066" cy="3460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ctangle 13"/>
          <p:cNvSpPr/>
          <p:nvPr/>
        </p:nvSpPr>
        <p:spPr>
          <a:xfrm>
            <a:off x="5811256" y="2130039"/>
            <a:ext cx="2388847" cy="1271921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37160" rIns="91440" bIns="137160"/>
          <a:lstStyle/>
          <a:p>
            <a:pPr>
              <a:lnSpc>
                <a:spcPct val="110000"/>
              </a:lnSpc>
              <a:defRPr/>
            </a:pPr>
            <a:r>
              <a:rPr lang="en-US" sz="1000">
                <a:solidFill>
                  <a:schemeClr val="tx1"/>
                </a:solidFill>
                <a:latin typeface="Georgia"/>
                <a:cs typeface="Georgia"/>
              </a:rPr>
              <a:t>Compensation for congressional employees in cases of sexual harassment and other workplace discrimination comes from a taxpayer-funded account managed by the Office of Compliance.</a:t>
            </a:r>
            <a:endParaRPr lang="en-US" sz="1000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420813" y="1999692"/>
            <a:ext cx="2725509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80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DATA: OFFICE OF COMPLIANCE, 1997-2017</a:t>
            </a:r>
            <a:endParaRPr lang="en-US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23518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24760</TotalTime>
  <Words>84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Verdana</vt:lpstr>
      <vt:lpstr>Arial</vt:lpstr>
      <vt:lpstr>Calibri</vt:lpstr>
      <vt:lpstr>Georgia</vt:lpstr>
      <vt:lpstr>ＭＳ Ｐゴシック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66</cp:revision>
  <dcterms:created xsi:type="dcterms:W3CDTF">2017-06-26T14:07:23Z</dcterms:created>
  <dcterms:modified xsi:type="dcterms:W3CDTF">2017-12-12T19:31:20Z</dcterms:modified>
</cp:coreProperties>
</file>