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964" r:id="rId1"/>
  </p:sldMasterIdLst>
  <p:notesMasterIdLst>
    <p:notesMasterId r:id="rId3"/>
  </p:notesMasterIdLst>
  <p:handoutMasterIdLst>
    <p:handoutMasterId r:id="rId4"/>
  </p:handoutMasterIdLst>
  <p:sldIdLst>
    <p:sldId id="357" r:id="rId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Light" panose="020F03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Light" panose="020F03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Light" panose="020F03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Light" panose="020F03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Light" panose="020F03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Light" panose="020F03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Light" panose="020F03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Light" panose="020F03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Light" panose="020F03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3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8787"/>
    <a:srgbClr val="DFDFDF"/>
    <a:srgbClr val="7C8B86"/>
    <a:srgbClr val="CAD1CF"/>
    <a:srgbClr val="E7E6E6"/>
    <a:srgbClr val="7E7E7E"/>
    <a:srgbClr val="BFBFBF"/>
    <a:srgbClr val="ADAD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74" autoAdjust="0"/>
    <p:restoredTop sz="97026"/>
  </p:normalViewPr>
  <p:slideViewPr>
    <p:cSldViewPr snapToGrid="0">
      <p:cViewPr varScale="1">
        <p:scale>
          <a:sx n="91" d="100"/>
          <a:sy n="91" d="100"/>
        </p:scale>
        <p:origin x="1686" y="84"/>
      </p:cViewPr>
      <p:guideLst>
        <p:guide orient="horz" pos="2136"/>
        <p:guide pos="2880"/>
      </p:guideLst>
    </p:cSldViewPr>
  </p:slideViewPr>
  <p:notesTextViewPr>
    <p:cViewPr>
      <p:scale>
        <a:sx n="66" d="100"/>
        <a:sy n="66"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libri Light" charset="0"/>
                <a:ea typeface="MS PGothic" charset="-128"/>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atin typeface="Calibri Light" charset="0"/>
                <a:ea typeface="MS PGothic" charset="-128"/>
              </a:defRPr>
            </a:lvl1pPr>
          </a:lstStyle>
          <a:p>
            <a:pPr>
              <a:defRPr/>
            </a:pPr>
            <a:fld id="{A8C9F46C-FB88-4BB5-AE63-C030F1A8B9E7}" type="datetimeFigureOut">
              <a:rPr lang="en-US"/>
              <a:pPr>
                <a:defRPr/>
              </a:pPr>
              <a:t>12/7/2017</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atin typeface="Calibri Light" charset="0"/>
                <a:ea typeface="MS PGothic"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atin typeface="Calibri Light" charset="0"/>
                <a:ea typeface="MS PGothic" charset="-128"/>
              </a:defRPr>
            </a:lvl1pPr>
          </a:lstStyle>
          <a:p>
            <a:pPr>
              <a:defRPr/>
            </a:pPr>
            <a:fld id="{A0CC77D1-F406-4DE4-97F4-3280F64650DC}"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defRPr>
            </a:lvl1pPr>
          </a:lstStyle>
          <a:p>
            <a:pPr>
              <a:defRPr/>
            </a:pPr>
            <a:fld id="{17174239-438C-4003-98CC-E89698803847}" type="datetimeFigureOut">
              <a:rPr lang="en-US" altLang="en-US"/>
              <a:pPr>
                <a:defRPr/>
              </a:pPr>
              <a:t>12/7/2017</a:t>
            </a:fld>
            <a:endParaRPr lang="en-US" alt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defRPr>
            </a:lvl1pPr>
          </a:lstStyle>
          <a:p>
            <a:pPr>
              <a:defRPr/>
            </a:pPr>
            <a:fld id="{B3F48359-FF29-49AB-A06D-5C35310CF3D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panose="020B0600070205080204" pitchFamily="34" charset="-128"/>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Light" panose="020F0302020204030204" pitchFamily="34" charset="0"/>
                <a:ea typeface="MS PGothic" panose="020B0600070205080204" pitchFamily="34" charset="-128"/>
              </a:defRPr>
            </a:lvl1pPr>
            <a:lvl2pPr marL="742950" indent="-285750">
              <a:defRPr>
                <a:solidFill>
                  <a:schemeClr val="tx1"/>
                </a:solidFill>
                <a:latin typeface="Calibri Light" panose="020F0302020204030204" pitchFamily="34" charset="0"/>
                <a:ea typeface="MS PGothic" panose="020B0600070205080204" pitchFamily="34" charset="-128"/>
              </a:defRPr>
            </a:lvl2pPr>
            <a:lvl3pPr marL="1143000" indent="-228600">
              <a:defRPr>
                <a:solidFill>
                  <a:schemeClr val="tx1"/>
                </a:solidFill>
                <a:latin typeface="Calibri Light" panose="020F0302020204030204" pitchFamily="34" charset="0"/>
                <a:ea typeface="MS PGothic" panose="020B0600070205080204" pitchFamily="34" charset="-128"/>
              </a:defRPr>
            </a:lvl3pPr>
            <a:lvl4pPr marL="1600200" indent="-228600">
              <a:defRPr>
                <a:solidFill>
                  <a:schemeClr val="tx1"/>
                </a:solidFill>
                <a:latin typeface="Calibri Light" panose="020F0302020204030204" pitchFamily="34" charset="0"/>
                <a:ea typeface="MS PGothic" panose="020B0600070205080204" pitchFamily="34" charset="-128"/>
              </a:defRPr>
            </a:lvl4pPr>
            <a:lvl5pPr marL="2057400" indent="-228600">
              <a:defRPr>
                <a:solidFill>
                  <a:schemeClr val="tx1"/>
                </a:solidFill>
                <a:latin typeface="Calibri Light" panose="020F03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Light" panose="020F03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Light" panose="020F03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Light" panose="020F03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Light" panose="020F0302020204030204" pitchFamily="34" charset="0"/>
                <a:ea typeface="MS PGothic" panose="020B0600070205080204" pitchFamily="34" charset="-128"/>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E4C71CFA-C0BA-471A-B7D7-7CD0779E225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S PGothic" panose="020B0600070205080204" pitchFamily="34"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1797099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F16902-E129-4B0D-9B9E-A4131C0D4FAE}" type="datetime1">
              <a:rPr lang="en-US" smtClean="0"/>
              <a:t>12/7/2017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40818978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009DC90-2AB6-4ADE-909B-55D2724D855F}" type="datetime1">
              <a:rPr lang="en-US" smtClean="0"/>
              <a:t>12/7/2017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10"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9321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A360580-3DC0-4950-95C2-9D5797258633}" type="datetime1">
              <a:rPr lang="en-US" smtClean="0"/>
              <a:t>12/7/2017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10"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884776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9AF6EB1-510D-4FD8-8C6B-96EFC275784D}" type="datetime1">
              <a:rPr lang="en-US" smtClean="0"/>
              <a:t>12/7/2017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11"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0218737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6532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43C6BF6-DCDA-4A1B-BA74-50A8AD0B4A71}" type="datetime1">
              <a:rPr lang="en-US" smtClean="0"/>
              <a:t>12/7/2017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12"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441741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7C6E7CF-A316-4121-A9DF-E7A8FD72372E}" type="datetime1">
              <a:rPr lang="en-US" smtClean="0"/>
              <a:t>12/7/2017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14"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706202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3E2CB36-AFEB-4EC4-A43F-F351F12BE8B4}" type="datetime1">
              <a:rPr lang="en-US" smtClean="0"/>
              <a:t>12/7/2017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207535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0F6167B-32A5-4CD8-884F-A15FB98A9E70}" type="datetime1">
              <a:rPr lang="en-US" smtClean="0"/>
              <a:t>12/7/2017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3102265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EA99982-EFC1-45F5-942F-B77C0441D2FF}" type="datetime1">
              <a:rPr lang="en-US" smtClean="0"/>
              <a:t>12/7/2017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11"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952557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9F06CE0-5D9A-4C55-AA6B-3D7547D4961B}" type="datetime1">
              <a:rPr lang="en-US" smtClean="0"/>
              <a:t>12/7/2017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11"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040907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V="1">
            <a:off x="506211" y="6409705"/>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V="1">
            <a:off x="502920" y="588898"/>
            <a:ext cx="8138199"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20875903"/>
      </p:ext>
    </p:extLst>
  </p:cSld>
  <p:clrMap bg1="lt1" tx1="dk1" bg2="lt2" tx2="dk2" accent1="accent1" accent2="accent2" accent3="accent3" accent4="accent4" accent5="accent5" accent6="accent6" hlink="hlink" folHlink="folHlink"/>
  <p:sldLayoutIdLst>
    <p:sldLayoutId id="2147484965" r:id="rId1"/>
    <p:sldLayoutId id="2147484966" r:id="rId2"/>
    <p:sldLayoutId id="2147484967" r:id="rId3"/>
    <p:sldLayoutId id="2147484968" r:id="rId4"/>
    <p:sldLayoutId id="2147484969" r:id="rId5"/>
    <p:sldLayoutId id="2147484970" r:id="rId6"/>
    <p:sldLayoutId id="2147484971" r:id="rId7"/>
    <p:sldLayoutId id="2147484972" r:id="rId8"/>
    <p:sldLayoutId id="2147484973" r:id="rId9"/>
    <p:sldLayoutId id="2147484974" r:id="rId10"/>
    <p:sldLayoutId id="2147484975"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txBox="1">
            <a:spLocks/>
          </p:cNvSpPr>
          <p:nvPr/>
        </p:nvSpPr>
        <p:spPr bwMode="auto">
          <a:xfrm>
            <a:off x="895350" y="735013"/>
            <a:ext cx="36337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685800" indent="-22860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auto" latinLnBrk="0" hangingPunct="1">
              <a:lnSpc>
                <a:spcPct val="90000"/>
              </a:lnSpc>
              <a:spcBef>
                <a:spcPct val="0"/>
              </a:spcBef>
              <a:spcAft>
                <a:spcPts val="0"/>
              </a:spcAft>
              <a:buClrTx/>
              <a:buSzTx/>
              <a:buFontTx/>
              <a:buNone/>
              <a:tabLst/>
              <a:defRPr/>
            </a:pPr>
            <a:r>
              <a:rPr kumimoji="0" lang="en-US" altLang="en-US" sz="2000" b="1" i="0" u="none" strike="noStrike" kern="1200" cap="none" spc="0" normalizeH="0" baseline="0" noProof="0">
                <a:ln>
                  <a:noFill/>
                </a:ln>
                <a:solidFill>
                  <a:prstClr val="black"/>
                </a:solidFill>
                <a:effectLst/>
                <a:uLnTx/>
                <a:uFillTx/>
                <a:latin typeface="Georgia" panose="02040502050405020303" pitchFamily="18" charset="0"/>
                <a:ea typeface="MS PGothic" panose="020B0600070205080204" pitchFamily="34" charset="-128"/>
                <a:cs typeface="+mn-cs"/>
              </a:rPr>
              <a:t>Conflict in Iraq and Syria</a:t>
            </a:r>
          </a:p>
        </p:txBody>
      </p:sp>
      <p:sp>
        <p:nvSpPr>
          <p:cNvPr id="5" name="TextBox 12"/>
          <p:cNvSpPr txBox="1">
            <a:spLocks noChangeArrowheads="1"/>
          </p:cNvSpPr>
          <p:nvPr/>
        </p:nvSpPr>
        <p:spPr bwMode="auto">
          <a:xfrm>
            <a:off x="6323013" y="311150"/>
            <a:ext cx="2403475" cy="185738"/>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r>
              <a:rPr kumimoji="0" lang="en-US" altLang="en-US" sz="600" b="1" i="0" u="none" strike="noStrike" kern="1200" cap="none" spc="0" normalizeH="0" baseline="0" noProof="0" dirty="0" smtClean="0">
                <a:ln>
                  <a:noFill/>
                </a:ln>
                <a:solidFill>
                  <a:srgbClr val="EEECE1">
                    <a:lumMod val="25000"/>
                  </a:srgbClr>
                </a:solidFill>
                <a:effectLst/>
                <a:uLnTx/>
                <a:uFillTx/>
                <a:latin typeface="Verdana"/>
                <a:ea typeface="MS PGothic" panose="020B0600070205080204" pitchFamily="34" charset="-128"/>
                <a:cs typeface="Verdana"/>
              </a:rPr>
              <a:t>LEGISLATIVE FORECAST FOR THE 115</a:t>
            </a:r>
            <a:r>
              <a:rPr kumimoji="0" lang="en-US" altLang="en-US" sz="600" b="1" i="0" u="none" strike="noStrike" kern="1200" cap="none" spc="0" normalizeH="0" baseline="30000" noProof="0" dirty="0" smtClean="0">
                <a:ln>
                  <a:noFill/>
                </a:ln>
                <a:solidFill>
                  <a:srgbClr val="EEECE1">
                    <a:lumMod val="25000"/>
                  </a:srgbClr>
                </a:solidFill>
                <a:effectLst/>
                <a:uLnTx/>
                <a:uFillTx/>
                <a:latin typeface="Verdana"/>
                <a:ea typeface="MS PGothic" panose="020B0600070205080204" pitchFamily="34" charset="-128"/>
                <a:cs typeface="Verdana"/>
              </a:rPr>
              <a:t>TH</a:t>
            </a:r>
            <a:r>
              <a:rPr kumimoji="0" lang="en-US" altLang="en-US" sz="600" b="1" i="0" u="none" strike="noStrike" kern="1200" cap="none" spc="0" normalizeH="0" baseline="0" noProof="0" dirty="0" smtClean="0">
                <a:ln>
                  <a:noFill/>
                </a:ln>
                <a:solidFill>
                  <a:srgbClr val="EEECE1">
                    <a:lumMod val="25000"/>
                  </a:srgbClr>
                </a:solidFill>
                <a:effectLst/>
                <a:uLnTx/>
                <a:uFillTx/>
                <a:latin typeface="Verdana"/>
                <a:ea typeface="MS PGothic" panose="020B0600070205080204" pitchFamily="34" charset="-128"/>
                <a:cs typeface="Verdana"/>
              </a:rPr>
              <a:t> CONGRESS</a:t>
            </a:r>
          </a:p>
        </p:txBody>
      </p:sp>
      <p:sp>
        <p:nvSpPr>
          <p:cNvPr id="21" name="Oval 20"/>
          <p:cNvSpPr>
            <a:spLocks noChangeAspect="1"/>
          </p:cNvSpPr>
          <p:nvPr/>
        </p:nvSpPr>
        <p:spPr>
          <a:xfrm>
            <a:off x="482600" y="4529138"/>
            <a:ext cx="93663" cy="95250"/>
          </a:xfrm>
          <a:prstGeom prst="ellipse">
            <a:avLst/>
          </a:prstGeom>
          <a:solidFill>
            <a:srgbClr val="9D7C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Verdana"/>
              <a:ea typeface="+mn-ea"/>
              <a:cs typeface="+mn-cs"/>
            </a:endParaRPr>
          </a:p>
        </p:txBody>
      </p:sp>
      <p:sp>
        <p:nvSpPr>
          <p:cNvPr id="45" name="Text Placeholder 18"/>
          <p:cNvSpPr txBox="1">
            <a:spLocks/>
          </p:cNvSpPr>
          <p:nvPr/>
        </p:nvSpPr>
        <p:spPr bwMode="auto">
          <a:xfrm>
            <a:off x="404813" y="6423025"/>
            <a:ext cx="7413625" cy="339725"/>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10000"/>
              </a:lnSpc>
              <a:spcBef>
                <a:spcPts val="0"/>
              </a:spcBef>
              <a:spcAft>
                <a:spcPct val="0"/>
              </a:spcAft>
              <a:buClrTx/>
              <a:buSzTx/>
              <a:buFont typeface="Arial" panose="020B0604020202020204" pitchFamily="34" charset="0"/>
              <a:buNone/>
              <a:tabLst/>
              <a:defRPr/>
            </a:pPr>
            <a:r>
              <a:rPr kumimoji="0" lang="en-US" sz="700" b="0" i="0" u="none" strike="noStrike" kern="1200" cap="none" spc="0" normalizeH="0" baseline="0" noProof="0" dirty="0" smtClean="0">
                <a:ln>
                  <a:noFill/>
                </a:ln>
                <a:solidFill>
                  <a:prstClr val="black"/>
                </a:solidFill>
                <a:effectLst/>
                <a:uLnTx/>
                <a:uFillTx/>
                <a:latin typeface="Georgia"/>
                <a:ea typeface="MS PGothic" panose="020B0600070205080204" pitchFamily="34" charset="-128"/>
                <a:cs typeface="Georgia"/>
              </a:rPr>
              <a:t>December 4, 2017  </a:t>
            </a:r>
            <a:r>
              <a:rPr kumimoji="0" lang="en-US" sz="800" b="0" i="0" u="none" strike="noStrike" kern="1200" cap="none" spc="0" normalizeH="0" baseline="0" noProof="0" dirty="0" smtClean="0">
                <a:ln>
                  <a:noFill/>
                </a:ln>
                <a:solidFill>
                  <a:prstClr val="black">
                    <a:lumMod val="65000"/>
                    <a:lumOff val="35000"/>
                  </a:prstClr>
                </a:solidFill>
                <a:effectLst/>
                <a:uLnTx/>
                <a:uFillTx/>
                <a:latin typeface="Georgia" panose="02040502050405020303" pitchFamily="18" charset="0"/>
                <a:ea typeface="MS PGothic" panose="020B0600070205080204" pitchFamily="34" charset="-128"/>
              </a:rPr>
              <a:t>| </a:t>
            </a:r>
            <a:r>
              <a:rPr kumimoji="0" lang="en-US" sz="800" b="0" i="0" u="none" strike="noStrike" kern="1200" cap="none" spc="0" normalizeH="0" baseline="0" noProof="0" dirty="0" smtClean="0">
                <a:ln>
                  <a:noFill/>
                </a:ln>
                <a:solidFill>
                  <a:prstClr val="black"/>
                </a:solidFill>
                <a:effectLst/>
                <a:uLnTx/>
                <a:uFillTx/>
                <a:latin typeface="Georgia" panose="02040502050405020303" pitchFamily="18" charset="0"/>
                <a:ea typeface="MS PGothic" panose="020B0600070205080204" pitchFamily="34" charset="-128"/>
              </a:rPr>
              <a:t> </a:t>
            </a:r>
            <a:r>
              <a:rPr kumimoji="0" lang="en-US" sz="700" b="0" i="0" u="none" strike="noStrike" kern="1200" cap="none" spc="0" normalizeH="0" baseline="0" noProof="0" dirty="0" smtClean="0">
                <a:ln>
                  <a:noFill/>
                </a:ln>
                <a:solidFill>
                  <a:prstClr val="black"/>
                </a:solidFill>
                <a:effectLst/>
                <a:uLnTx/>
                <a:uFillTx/>
                <a:latin typeface="Georgia" panose="02040502050405020303" pitchFamily="18" charset="0"/>
                <a:ea typeface="MS PGothic" panose="020B0600070205080204" pitchFamily="34" charset="-128"/>
              </a:rPr>
              <a:t>Kathryn Pentz</a:t>
            </a:r>
            <a:endParaRPr kumimoji="0" lang="en-US" sz="700" b="0" i="0" u="none" strike="noStrike" kern="1200" cap="none" spc="0" normalizeH="0" baseline="0" noProof="0" dirty="0">
              <a:ln>
                <a:noFill/>
              </a:ln>
              <a:solidFill>
                <a:prstClr val="black"/>
              </a:solidFill>
              <a:effectLst/>
              <a:uLnTx/>
              <a:uFillTx/>
              <a:latin typeface="Georgia"/>
              <a:ea typeface="MS PGothic" panose="020B0600070205080204" pitchFamily="34" charset="-128"/>
              <a:cs typeface="Georgia"/>
            </a:endParaRPr>
          </a:p>
        </p:txBody>
      </p:sp>
      <p:pic>
        <p:nvPicPr>
          <p:cNvPr id="8198" name="Picture 47" descr="Logo-NJ-presentation_center.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5775" y="301625"/>
            <a:ext cx="23114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0" name="Straight Arrow Connector 19"/>
          <p:cNvCxnSpPr/>
          <p:nvPr/>
        </p:nvCxnSpPr>
        <p:spPr bwMode="auto">
          <a:xfrm>
            <a:off x="530225" y="4576763"/>
            <a:ext cx="8145463" cy="0"/>
          </a:xfrm>
          <a:prstGeom prst="straightConnector1">
            <a:avLst/>
          </a:prstGeom>
          <a:ln>
            <a:solidFill>
              <a:srgbClr val="9D7C46"/>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bwMode="auto">
          <a:xfrm>
            <a:off x="482600" y="4705350"/>
            <a:ext cx="1582738" cy="1130300"/>
          </a:xfrm>
          <a:prstGeom prst="rect">
            <a:avLst/>
          </a:prstGeom>
          <a:solidFill>
            <a:schemeClr val="bg2"/>
          </a:solidFill>
          <a:ln>
            <a:solidFill>
              <a:srgbClr val="9D7C46"/>
            </a:solidFill>
          </a:ln>
        </p:spPr>
        <p:txBody>
          <a:bodyPr>
            <a:spAutoFit/>
          </a:bodyPr>
          <a:lstStyle/>
          <a:p>
            <a:pPr marL="0" marR="0" lvl="1" indent="0" algn="l" defTabSz="457200" rtl="0" eaLnBrk="1" fontAlgn="auto" latinLnBrk="0" hangingPunct="1">
              <a:lnSpc>
                <a:spcPct val="90000"/>
              </a:lnSpc>
              <a:spcBef>
                <a:spcPts val="0"/>
              </a:spcBef>
              <a:spcAft>
                <a:spcPct val="15000"/>
              </a:spcAft>
              <a:buClrTx/>
              <a:buSzTx/>
              <a:buFontTx/>
              <a:buNone/>
              <a:tabLst/>
              <a:defRPr/>
            </a:pPr>
            <a:r>
              <a:rPr kumimoji="0" lang="en-US" altLang="en-US" sz="900" b="0" i="1" u="none" strike="noStrike" kern="1200" cap="none" spc="0" normalizeH="0" baseline="0" noProof="0" dirty="0">
                <a:ln>
                  <a:noFill/>
                </a:ln>
                <a:solidFill>
                  <a:srgbClr val="000000"/>
                </a:solidFill>
                <a:effectLst/>
                <a:uLnTx/>
                <a:uFillTx/>
                <a:latin typeface="Georgia"/>
                <a:ea typeface="MS PGothic" charset="-128"/>
                <a:cs typeface="+mn-cs"/>
              </a:rPr>
              <a:t>Defense Secretary Jim Mattis gains authority to set official troop levels:</a:t>
            </a:r>
          </a:p>
          <a:p>
            <a:pPr marL="0" marR="0" lvl="1" indent="0" algn="l" defTabSz="457200" rtl="0" eaLnBrk="1" fontAlgn="auto" latinLnBrk="0" hangingPunct="1">
              <a:lnSpc>
                <a:spcPct val="90000"/>
              </a:lnSpc>
              <a:spcBef>
                <a:spcPts val="0"/>
              </a:spcBef>
              <a:spcAft>
                <a:spcPct val="15000"/>
              </a:spcAft>
              <a:buClrTx/>
              <a:buSzTx/>
              <a:buFontTx/>
              <a:buNone/>
              <a:tabLst/>
              <a:defRPr/>
            </a:pPr>
            <a:endParaRPr kumimoji="0" lang="en-US" altLang="en-US" sz="900" b="0" i="0" u="none" strike="noStrike" kern="1200" cap="none" spc="0" normalizeH="0" baseline="0" noProof="0" dirty="0">
              <a:ln>
                <a:noFill/>
              </a:ln>
              <a:solidFill>
                <a:srgbClr val="000000"/>
              </a:solidFill>
              <a:effectLst/>
              <a:uLnTx/>
              <a:uFillTx/>
              <a:latin typeface="Georgia"/>
              <a:ea typeface="MS PGothic" charset="-128"/>
              <a:cs typeface="+mn-cs"/>
            </a:endParaRPr>
          </a:p>
          <a:p>
            <a:pPr marL="0" marR="0" lvl="1" indent="0" algn="l" defTabSz="457200" rtl="0" eaLnBrk="1" fontAlgn="auto" latinLnBrk="0" hangingPunct="1">
              <a:lnSpc>
                <a:spcPct val="90000"/>
              </a:lnSpc>
              <a:spcBef>
                <a:spcPts val="0"/>
              </a:spcBef>
              <a:spcAft>
                <a:spcPct val="15000"/>
              </a:spcAft>
              <a:buClrTx/>
              <a:buSzTx/>
              <a:buFontTx/>
              <a:buNone/>
              <a:tabLst/>
              <a:defRPr/>
            </a:pPr>
            <a:r>
              <a:rPr kumimoji="0" lang="en-US" altLang="en-US" sz="900" b="0" i="0" u="none" strike="noStrike" kern="1200" cap="none" spc="0" normalizeH="0" baseline="0" noProof="0" dirty="0">
                <a:ln>
                  <a:noFill/>
                </a:ln>
                <a:solidFill>
                  <a:srgbClr val="000000"/>
                </a:solidFill>
                <a:effectLst/>
                <a:uLnTx/>
                <a:uFillTx/>
                <a:latin typeface="Georgia"/>
                <a:ea typeface="MS PGothic" charset="-128"/>
                <a:cs typeface="+mn-cs"/>
              </a:rPr>
              <a:t>President Trump delegates force management authority in Iraq and Syria to Secretary Mattis</a:t>
            </a:r>
          </a:p>
        </p:txBody>
      </p:sp>
      <p:sp>
        <p:nvSpPr>
          <p:cNvPr id="27" name="TextBox 26"/>
          <p:cNvSpPr txBox="1"/>
          <p:nvPr/>
        </p:nvSpPr>
        <p:spPr bwMode="auto">
          <a:xfrm>
            <a:off x="482600" y="4291013"/>
            <a:ext cx="1335088" cy="246062"/>
          </a:xfrm>
          <a:prstGeom prst="rect">
            <a:avLst/>
          </a:prstGeom>
          <a:noFill/>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Georgia"/>
                <a:ea typeface="+mn-ea"/>
                <a:cs typeface="Verdana"/>
              </a:rPr>
              <a:t>April 2017</a:t>
            </a:r>
          </a:p>
        </p:txBody>
      </p:sp>
      <p:sp>
        <p:nvSpPr>
          <p:cNvPr id="8202" name="Rectangle 14"/>
          <p:cNvSpPr>
            <a:spLocks noChangeArrowheads="1"/>
          </p:cNvSpPr>
          <p:nvPr/>
        </p:nvSpPr>
        <p:spPr bwMode="auto">
          <a:xfrm>
            <a:off x="419100" y="1235075"/>
            <a:ext cx="55832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marL="0" marR="0" lvl="0" indent="0" algn="l" defTabSz="811213" rtl="0" eaLnBrk="1" fontAlgn="auto" latinLnBrk="0" hangingPunct="1">
              <a:lnSpc>
                <a:spcPct val="100000"/>
              </a:lnSpc>
              <a:spcBef>
                <a:spcPct val="0"/>
              </a:spcBef>
              <a:spcAft>
                <a:spcPts val="0"/>
              </a:spcAft>
              <a:buClrTx/>
              <a:buSzTx/>
              <a:buFontTx/>
              <a:buNone/>
              <a:tabLst/>
              <a:defRPr/>
            </a:pPr>
            <a:r>
              <a:rPr kumimoji="0" lang="en-US" altLang="en-US" sz="900" b="1" i="0" u="none" strike="noStrike" kern="1200" cap="none" spc="0" normalizeH="0" baseline="0" noProof="0" dirty="0">
                <a:ln>
                  <a:noFill/>
                </a:ln>
                <a:solidFill>
                  <a:prstClr val="black"/>
                </a:solidFill>
                <a:effectLst/>
                <a:uLnTx/>
                <a:uFillTx/>
                <a:latin typeface="Georgia" panose="02040502050405020303" pitchFamily="18" charset="0"/>
                <a:ea typeface="MS PGothic" panose="020B0600070205080204" pitchFamily="34" charset="-128"/>
                <a:cs typeface="+mn-cs"/>
              </a:rPr>
              <a:t>Recent key developments on </a:t>
            </a:r>
            <a:r>
              <a:rPr kumimoji="0" lang="en-US" altLang="en-US" sz="900" b="1" i="0" u="none" strike="noStrike" kern="1200" cap="none" spc="0" normalizeH="0" baseline="0" noProof="0" dirty="0">
                <a:ln>
                  <a:noFill/>
                </a:ln>
                <a:solidFill>
                  <a:srgbClr val="000000"/>
                </a:solidFill>
                <a:effectLst/>
                <a:uLnTx/>
                <a:uFillTx/>
                <a:latin typeface="Georgia" panose="02040502050405020303" pitchFamily="18" charset="0"/>
                <a:ea typeface="MS PGothic" panose="020B0600070205080204" pitchFamily="34" charset="-128"/>
                <a:cs typeface="+mn-cs"/>
              </a:rPr>
              <a:t>the Iraq and Syria </a:t>
            </a:r>
            <a:r>
              <a:rPr kumimoji="0" lang="en-US" altLang="en-US" sz="900" b="1" i="0" u="none" strike="noStrike" kern="1200" cap="none" spc="0" normalizeH="0" baseline="0" noProof="0" dirty="0" smtClean="0">
                <a:ln>
                  <a:noFill/>
                </a:ln>
                <a:solidFill>
                  <a:srgbClr val="000000"/>
                </a:solidFill>
                <a:effectLst/>
                <a:uLnTx/>
                <a:uFillTx/>
                <a:latin typeface="Georgia" panose="02040502050405020303" pitchFamily="18" charset="0"/>
                <a:ea typeface="MS PGothic" panose="020B0600070205080204" pitchFamily="34" charset="-128"/>
                <a:cs typeface="+mn-cs"/>
              </a:rPr>
              <a:t>conflict and potential future actions </a:t>
            </a:r>
            <a:endParaRPr kumimoji="0" lang="en-US" altLang="en-US" sz="900" b="1" i="0" u="none" strike="noStrike" kern="1200" cap="none" spc="0" normalizeH="0" baseline="0" noProof="0" dirty="0">
              <a:ln>
                <a:noFill/>
              </a:ln>
              <a:solidFill>
                <a:prstClr val="black"/>
              </a:solidFill>
              <a:effectLst/>
              <a:uLnTx/>
              <a:uFillTx/>
              <a:latin typeface="Georgia" panose="02040502050405020303" pitchFamily="18" charset="0"/>
              <a:ea typeface="MS PGothic" panose="020B0600070205080204" pitchFamily="34" charset="-128"/>
              <a:cs typeface="+mn-cs"/>
            </a:endParaRPr>
          </a:p>
        </p:txBody>
      </p:sp>
      <p:sp>
        <p:nvSpPr>
          <p:cNvPr id="3" name="Rectangle 2"/>
          <p:cNvSpPr/>
          <p:nvPr/>
        </p:nvSpPr>
        <p:spPr bwMode="auto">
          <a:xfrm>
            <a:off x="828675" y="3186113"/>
            <a:ext cx="4522788" cy="865187"/>
          </a:xfrm>
          <a:prstGeom prst="rect">
            <a:avLst/>
          </a:prstGeom>
        </p:spPr>
        <p:txBody>
          <a:bodyPr lIns="0">
            <a:spAutoFit/>
          </a:bodyPr>
          <a:lstStyle/>
          <a:p>
            <a:pPr marL="0" marR="0" lvl="1" indent="0" algn="l" defTabSz="457200" rtl="0" eaLnBrk="1" fontAlgn="auto" latinLnBrk="0" hangingPunct="1">
              <a:lnSpc>
                <a:spcPct val="90000"/>
              </a:lnSpc>
              <a:spcBef>
                <a:spcPts val="100"/>
              </a:spcBef>
              <a:spcAft>
                <a:spcPts val="100"/>
              </a:spcAft>
              <a:buClrTx/>
              <a:buSzTx/>
              <a:buFontTx/>
              <a:buNone/>
              <a:tabLst/>
              <a:defRPr/>
            </a:pPr>
            <a:r>
              <a:rPr kumimoji="0" lang="en-US" altLang="en-US" sz="900" b="0" i="1" u="none" strike="noStrike" kern="1200" cap="none" spc="0" normalizeH="0" baseline="0" noProof="0" dirty="0">
                <a:ln>
                  <a:noFill/>
                </a:ln>
                <a:solidFill>
                  <a:srgbClr val="000000"/>
                </a:solidFill>
                <a:effectLst/>
                <a:uLnTx/>
                <a:uFillTx/>
                <a:latin typeface="Georgia"/>
                <a:ea typeface="MS PGothic" charset="-128"/>
                <a:cs typeface="+mn-cs"/>
              </a:rPr>
              <a:t>November 2017:</a:t>
            </a:r>
          </a:p>
          <a:p>
            <a:pPr marL="0" marR="0" lvl="1" indent="0" algn="l" defTabSz="457200" rtl="0" eaLnBrk="1" fontAlgn="auto" latinLnBrk="0" hangingPunct="1">
              <a:lnSpc>
                <a:spcPct val="90000"/>
              </a:lnSpc>
              <a:spcBef>
                <a:spcPts val="100"/>
              </a:spcBef>
              <a:spcAft>
                <a:spcPts val="100"/>
              </a:spcAft>
              <a:buClrTx/>
              <a:buSzTx/>
              <a:buFontTx/>
              <a:buNone/>
              <a:tabLst/>
              <a:defRPr/>
            </a:pPr>
            <a:r>
              <a:rPr kumimoji="0" lang="en-US" altLang="en-US" sz="900" b="1" i="0" u="none" strike="noStrike" kern="1200" cap="none" spc="0" normalizeH="0" baseline="0" noProof="0" dirty="0">
                <a:ln>
                  <a:noFill/>
                </a:ln>
                <a:solidFill>
                  <a:srgbClr val="000000"/>
                </a:solidFill>
                <a:effectLst/>
                <a:uLnTx/>
                <a:uFillTx/>
                <a:latin typeface="Georgia"/>
                <a:ea typeface="MS PGothic" charset="-128"/>
                <a:cs typeface="+mn-cs"/>
              </a:rPr>
              <a:t>The House and Senate reach an agreement on the FY2018 NDAA: </a:t>
            </a:r>
            <a:r>
              <a:rPr kumimoji="0" lang="en-US" altLang="en-US" sz="900" b="0" i="0" u="none" strike="noStrike" kern="1200" cap="none" spc="0" normalizeH="0" baseline="0" noProof="0" dirty="0">
                <a:ln>
                  <a:noFill/>
                </a:ln>
                <a:solidFill>
                  <a:srgbClr val="000000"/>
                </a:solidFill>
                <a:effectLst/>
                <a:uLnTx/>
                <a:uFillTx/>
                <a:latin typeface="Georgia"/>
                <a:ea typeface="MS PGothic" charset="-128"/>
                <a:cs typeface="+mn-cs"/>
              </a:rPr>
              <a:t>The $692 billion defense authorization bill does not extend the “train and equip” program, which is set to expire at the end of 2018.  The program may be authorized in next year’s NDAA. The authorizations for assistance and cooperation in Iraq are extended with only minor </a:t>
            </a:r>
            <a:r>
              <a:rPr kumimoji="0" lang="en-US" altLang="en-US" sz="900" b="0" i="0" u="none" strike="noStrike" kern="1200" cap="none" spc="0" normalizeH="0" baseline="0" noProof="0" dirty="0" smtClean="0">
                <a:ln>
                  <a:noFill/>
                </a:ln>
                <a:solidFill>
                  <a:srgbClr val="000000"/>
                </a:solidFill>
                <a:effectLst/>
                <a:uLnTx/>
                <a:uFillTx/>
                <a:latin typeface="Georgia"/>
                <a:ea typeface="MS PGothic" charset="-128"/>
                <a:cs typeface="+mn-cs"/>
              </a:rPr>
              <a:t>modifications.</a:t>
            </a:r>
            <a:endParaRPr kumimoji="0" lang="en-US" altLang="en-US" sz="900" b="0" i="0" u="none" strike="noStrike" kern="1200" cap="none" spc="0" normalizeH="0" baseline="0" noProof="0" dirty="0">
              <a:ln>
                <a:noFill/>
              </a:ln>
              <a:solidFill>
                <a:srgbClr val="000000"/>
              </a:solidFill>
              <a:effectLst/>
              <a:uLnTx/>
              <a:uFillTx/>
              <a:latin typeface="Georgia"/>
              <a:ea typeface="MS PGothic" charset="-128"/>
              <a:cs typeface="+mn-cs"/>
            </a:endParaRPr>
          </a:p>
        </p:txBody>
      </p:sp>
      <p:sp>
        <p:nvSpPr>
          <p:cNvPr id="31" name="Freeform 30"/>
          <p:cNvSpPr/>
          <p:nvPr/>
        </p:nvSpPr>
        <p:spPr bwMode="auto">
          <a:xfrm>
            <a:off x="828675" y="1689100"/>
            <a:ext cx="4522788" cy="657225"/>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solidFill>
            <a:schemeClr val="bg1"/>
          </a:solid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a:spAutoFit/>
          </a:bodyPr>
          <a:lstStyle>
            <a:lvl1pPr marL="342900" indent="-342900" defTabSz="444500">
              <a:defRPr sz="2400">
                <a:solidFill>
                  <a:schemeClr val="tx1"/>
                </a:solidFill>
                <a:latin typeface="Gill Sans MT" panose="020B0502020104020203" pitchFamily="34" charset="0"/>
                <a:ea typeface="MS PGothic" panose="020B0600070205080204" pitchFamily="34" charset="-128"/>
              </a:defRPr>
            </a:lvl1pPr>
            <a:lvl2pPr defTabSz="444500">
              <a:defRPr sz="2400">
                <a:solidFill>
                  <a:schemeClr val="tx1"/>
                </a:solidFill>
                <a:latin typeface="Gill Sans MT" panose="020B0502020104020203" pitchFamily="34" charset="0"/>
                <a:ea typeface="MS PGothic" panose="020B0600070205080204" pitchFamily="34" charset="-128"/>
              </a:defRPr>
            </a:lvl2pPr>
            <a:lvl3pPr marL="1143000" indent="-228600" defTabSz="444500">
              <a:defRPr sz="2400">
                <a:solidFill>
                  <a:schemeClr val="tx1"/>
                </a:solidFill>
                <a:latin typeface="Gill Sans MT" panose="020B0502020104020203" pitchFamily="34" charset="0"/>
                <a:ea typeface="MS PGothic" panose="020B0600070205080204" pitchFamily="34" charset="-128"/>
              </a:defRPr>
            </a:lvl3pPr>
            <a:lvl4pPr marL="1600200" indent="-228600" defTabSz="444500">
              <a:defRPr sz="2400">
                <a:solidFill>
                  <a:schemeClr val="tx1"/>
                </a:solidFill>
                <a:latin typeface="Gill Sans MT" panose="020B0502020104020203" pitchFamily="34" charset="0"/>
                <a:ea typeface="MS PGothic" panose="020B0600070205080204" pitchFamily="34" charset="-128"/>
              </a:defRPr>
            </a:lvl4pPr>
            <a:lvl5pPr marL="2057400" indent="-228600" defTabSz="444500">
              <a:defRPr sz="2400">
                <a:solidFill>
                  <a:schemeClr val="tx1"/>
                </a:solidFill>
                <a:latin typeface="Gill Sans MT" panose="020B0502020104020203" pitchFamily="34" charset="0"/>
                <a:ea typeface="MS PGothic" panose="020B0600070205080204" pitchFamily="34" charset="-128"/>
              </a:defRPr>
            </a:lvl5pPr>
            <a:lvl6pPr marL="25146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marL="0" marR="0" lvl="1" indent="0" algn="l" defTabSz="444500" rtl="0" eaLnBrk="1" fontAlgn="auto" latinLnBrk="0" hangingPunct="1">
              <a:lnSpc>
                <a:spcPct val="90000"/>
              </a:lnSpc>
              <a:spcBef>
                <a:spcPts val="0"/>
              </a:spcBef>
              <a:spcAft>
                <a:spcPct val="15000"/>
              </a:spcAft>
              <a:buClrTx/>
              <a:buSzTx/>
              <a:buFontTx/>
              <a:buNone/>
              <a:tabLst/>
              <a:defRPr/>
            </a:pPr>
            <a:r>
              <a:rPr kumimoji="0" lang="en-US" altLang="en-US" sz="900" b="0" i="1" u="none" strike="noStrike" kern="1200" cap="none" spc="0" normalizeH="0" baseline="0" noProof="0" dirty="0">
                <a:ln>
                  <a:noFill/>
                </a:ln>
                <a:solidFill>
                  <a:srgbClr val="000000"/>
                </a:solidFill>
                <a:effectLst/>
                <a:uLnTx/>
                <a:uFillTx/>
                <a:latin typeface="Georgia"/>
                <a:ea typeface="MS PGothic" panose="020B0600070205080204" pitchFamily="34" charset="-128"/>
                <a:cs typeface="+mn-cs"/>
              </a:rPr>
              <a:t>July 2017:</a:t>
            </a:r>
          </a:p>
          <a:p>
            <a:pPr marL="0" marR="0" lvl="1" indent="0" algn="l" defTabSz="444500" rtl="0" eaLnBrk="1" fontAlgn="auto" latinLnBrk="0" hangingPunct="1">
              <a:lnSpc>
                <a:spcPct val="90000"/>
              </a:lnSpc>
              <a:spcBef>
                <a:spcPts val="100"/>
              </a:spcBef>
              <a:spcAft>
                <a:spcPts val="100"/>
              </a:spcAft>
              <a:buClrTx/>
              <a:buSzTx/>
              <a:buFontTx/>
              <a:buNone/>
              <a:tabLst/>
              <a:defRPr/>
            </a:pPr>
            <a:r>
              <a:rPr kumimoji="0" lang="en-US" altLang="en-US" sz="900" b="1" i="0" u="none" strike="noStrike" kern="1200" cap="none" spc="0" normalizeH="0" baseline="0" noProof="0" dirty="0">
                <a:ln>
                  <a:noFill/>
                </a:ln>
                <a:solidFill>
                  <a:srgbClr val="000000"/>
                </a:solidFill>
                <a:effectLst/>
                <a:uLnTx/>
                <a:uFillTx/>
                <a:latin typeface="Georgia"/>
                <a:ea typeface="MS PGothic" panose="020B0600070205080204" pitchFamily="34" charset="-128"/>
                <a:cs typeface="+mn-cs"/>
              </a:rPr>
              <a:t>NDAA introduced by Rep. Mac Thornberry (R-TX) passes the House: </a:t>
            </a:r>
            <a:r>
              <a:rPr kumimoji="0" lang="en-US" altLang="en-US" sz="900" b="0" i="0" u="none" strike="noStrike" kern="1200" cap="none" spc="0" normalizeH="0" baseline="0" noProof="0" dirty="0">
                <a:ln>
                  <a:noFill/>
                </a:ln>
                <a:solidFill>
                  <a:srgbClr val="000000"/>
                </a:solidFill>
                <a:effectLst/>
                <a:uLnTx/>
                <a:uFillTx/>
                <a:latin typeface="Georgia"/>
                <a:ea typeface="MS PGothic" panose="020B0600070205080204" pitchFamily="34" charset="-128"/>
                <a:cs typeface="+mn-cs"/>
              </a:rPr>
              <a:t>Passing 344-81, this act would provide additional US support to train and equip Syrian fighters and other forces under Operation Inherent Resolve and to recover territory from ISIS in Iraq and Syria.</a:t>
            </a:r>
          </a:p>
        </p:txBody>
      </p:sp>
      <p:sp>
        <p:nvSpPr>
          <p:cNvPr id="54" name="Freeform 53"/>
          <p:cNvSpPr/>
          <p:nvPr/>
        </p:nvSpPr>
        <p:spPr bwMode="auto">
          <a:xfrm>
            <a:off x="828675" y="2503488"/>
            <a:ext cx="4522788" cy="525462"/>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a:spAutoFit/>
          </a:bodyPr>
          <a:lstStyle>
            <a:lvl1pPr marL="342900" indent="-342900" defTabSz="444500">
              <a:defRPr sz="2400">
                <a:solidFill>
                  <a:schemeClr val="tx1"/>
                </a:solidFill>
                <a:latin typeface="Gill Sans MT" panose="020B0502020104020203" pitchFamily="34" charset="0"/>
                <a:ea typeface="MS PGothic" panose="020B0600070205080204" pitchFamily="34" charset="-128"/>
              </a:defRPr>
            </a:lvl1pPr>
            <a:lvl2pPr defTabSz="444500">
              <a:defRPr sz="2400">
                <a:solidFill>
                  <a:schemeClr val="tx1"/>
                </a:solidFill>
                <a:latin typeface="Gill Sans MT" panose="020B0502020104020203" pitchFamily="34" charset="0"/>
                <a:ea typeface="MS PGothic" panose="020B0600070205080204" pitchFamily="34" charset="-128"/>
              </a:defRPr>
            </a:lvl2pPr>
            <a:lvl3pPr marL="1143000" indent="-228600" defTabSz="444500">
              <a:defRPr sz="2400">
                <a:solidFill>
                  <a:schemeClr val="tx1"/>
                </a:solidFill>
                <a:latin typeface="Gill Sans MT" panose="020B0502020104020203" pitchFamily="34" charset="0"/>
                <a:ea typeface="MS PGothic" panose="020B0600070205080204" pitchFamily="34" charset="-128"/>
              </a:defRPr>
            </a:lvl3pPr>
            <a:lvl4pPr marL="1600200" indent="-228600" defTabSz="444500">
              <a:defRPr sz="2400">
                <a:solidFill>
                  <a:schemeClr val="tx1"/>
                </a:solidFill>
                <a:latin typeface="Gill Sans MT" panose="020B0502020104020203" pitchFamily="34" charset="0"/>
                <a:ea typeface="MS PGothic" panose="020B0600070205080204" pitchFamily="34" charset="-128"/>
              </a:defRPr>
            </a:lvl4pPr>
            <a:lvl5pPr marL="2057400" indent="-228600" defTabSz="444500">
              <a:defRPr sz="2400">
                <a:solidFill>
                  <a:schemeClr val="tx1"/>
                </a:solidFill>
                <a:latin typeface="Gill Sans MT" panose="020B0502020104020203" pitchFamily="34" charset="0"/>
                <a:ea typeface="MS PGothic" panose="020B0600070205080204" pitchFamily="34" charset="-128"/>
              </a:defRPr>
            </a:lvl5pPr>
            <a:lvl6pPr marL="25146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marL="0" marR="0" lvl="1" indent="0" algn="l" defTabSz="444500" rtl="0" eaLnBrk="1" fontAlgn="auto" latinLnBrk="0" hangingPunct="1">
              <a:lnSpc>
                <a:spcPct val="90000"/>
              </a:lnSpc>
              <a:spcBef>
                <a:spcPts val="100"/>
              </a:spcBef>
              <a:spcAft>
                <a:spcPts val="100"/>
              </a:spcAft>
              <a:buClrTx/>
              <a:buSzTx/>
              <a:buFontTx/>
              <a:buNone/>
              <a:tabLst/>
              <a:defRPr/>
            </a:pPr>
            <a:r>
              <a:rPr kumimoji="0" lang="en-US" altLang="en-US" sz="900" b="0" i="1" u="none" strike="noStrike" kern="1200" cap="none" spc="0" normalizeH="0" baseline="0" noProof="0" dirty="0">
                <a:ln>
                  <a:noFill/>
                </a:ln>
                <a:solidFill>
                  <a:srgbClr val="000000"/>
                </a:solidFill>
                <a:effectLst/>
                <a:uLnTx/>
                <a:uFillTx/>
                <a:latin typeface="Georgia"/>
                <a:ea typeface="MS PGothic" panose="020B0600070205080204" pitchFamily="34" charset="-128"/>
                <a:cs typeface="+mn-cs"/>
              </a:rPr>
              <a:t>October 2017:</a:t>
            </a:r>
          </a:p>
          <a:p>
            <a:pPr marL="0" marR="0" lvl="1" indent="0" algn="l" defTabSz="444500" rtl="0" eaLnBrk="1" fontAlgn="auto" latinLnBrk="0" hangingPunct="1">
              <a:lnSpc>
                <a:spcPct val="90000"/>
              </a:lnSpc>
              <a:spcBef>
                <a:spcPts val="100"/>
              </a:spcBef>
              <a:spcAft>
                <a:spcPts val="100"/>
              </a:spcAft>
              <a:buClrTx/>
              <a:buSzTx/>
              <a:buFontTx/>
              <a:buNone/>
              <a:tabLst/>
              <a:defRPr/>
            </a:pPr>
            <a:r>
              <a:rPr kumimoji="0" lang="en-US" altLang="en-US" sz="900" b="1" i="0" u="none" strike="noStrike" kern="1200" cap="none" spc="0" normalizeH="0" baseline="0" noProof="0" dirty="0">
                <a:ln>
                  <a:noFill/>
                </a:ln>
                <a:solidFill>
                  <a:srgbClr val="000000"/>
                </a:solidFill>
                <a:effectLst/>
                <a:uLnTx/>
                <a:uFillTx/>
                <a:latin typeface="Georgia"/>
                <a:ea typeface="MS PGothic" panose="020B0600070205080204" pitchFamily="34" charset="-128"/>
                <a:cs typeface="+mn-cs"/>
              </a:rPr>
              <a:t>Raqqa, the self-proclaimed ISIS capital, falls to US-backed, Syrian Democratic Forces: </a:t>
            </a:r>
            <a:r>
              <a:rPr kumimoji="0" lang="en-US" altLang="en-US" sz="900" b="0" i="0" u="none" strike="noStrike" kern="1200" cap="none" spc="0" normalizeH="0" baseline="0" noProof="0" dirty="0">
                <a:ln>
                  <a:noFill/>
                </a:ln>
                <a:solidFill>
                  <a:srgbClr val="000000"/>
                </a:solidFill>
                <a:effectLst/>
                <a:uLnTx/>
                <a:uFillTx/>
                <a:latin typeface="Georgia"/>
                <a:ea typeface="MS PGothic" panose="020B0600070205080204" pitchFamily="34" charset="-128"/>
                <a:cs typeface="+mn-cs"/>
              </a:rPr>
              <a:t>It is estimated that 6,000 to 10,000 ISIS militants remain in Iraq and Syria.</a:t>
            </a:r>
          </a:p>
        </p:txBody>
      </p:sp>
      <p:sp>
        <p:nvSpPr>
          <p:cNvPr id="8206" name="Rectangle 14"/>
          <p:cNvSpPr>
            <a:spLocks noChangeArrowheads="1"/>
          </p:cNvSpPr>
          <p:nvPr/>
        </p:nvSpPr>
        <p:spPr bwMode="auto">
          <a:xfrm>
            <a:off x="404813" y="4046538"/>
            <a:ext cx="82296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marL="0" marR="0" lvl="0" indent="0" algn="l" defTabSz="811213" rtl="0" eaLnBrk="1" fontAlgn="auto" latinLnBrk="0" hangingPunct="1">
              <a:lnSpc>
                <a:spcPct val="100000"/>
              </a:lnSpc>
              <a:spcBef>
                <a:spcPct val="0"/>
              </a:spcBef>
              <a:spcAft>
                <a:spcPts val="0"/>
              </a:spcAft>
              <a:buClrTx/>
              <a:buSzTx/>
              <a:buFontTx/>
              <a:buNone/>
              <a:tabLst/>
              <a:defRPr/>
            </a:pPr>
            <a:r>
              <a:rPr kumimoji="0" lang="en-US" altLang="en-US" sz="900" b="1" i="0" u="none" strike="noStrike" kern="1200" cap="none" spc="0" normalizeH="0" baseline="0" noProof="0">
                <a:ln>
                  <a:noFill/>
                </a:ln>
                <a:solidFill>
                  <a:prstClr val="black"/>
                </a:solidFill>
                <a:effectLst/>
                <a:uLnTx/>
                <a:uFillTx/>
                <a:latin typeface="Georgia" panose="02040502050405020303" pitchFamily="18" charset="0"/>
                <a:ea typeface="MS PGothic" panose="020B0600070205080204" pitchFamily="34" charset="-128"/>
                <a:cs typeface="+mn-cs"/>
              </a:rPr>
              <a:t>Legislative timeline</a:t>
            </a:r>
          </a:p>
        </p:txBody>
      </p:sp>
      <p:sp>
        <p:nvSpPr>
          <p:cNvPr id="36" name="Text Placeholder 18"/>
          <p:cNvSpPr txBox="1">
            <a:spLocks/>
          </p:cNvSpPr>
          <p:nvPr/>
        </p:nvSpPr>
        <p:spPr bwMode="auto">
          <a:xfrm>
            <a:off x="404813" y="6065838"/>
            <a:ext cx="8247062" cy="357187"/>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10000"/>
              </a:lnSpc>
              <a:spcBef>
                <a:spcPts val="0"/>
              </a:spcBef>
              <a:spcAft>
                <a:spcPct val="0"/>
              </a:spcAft>
              <a:buClrTx/>
              <a:buSzTx/>
              <a:buFont typeface="Arial" panose="020B0604020202020204" pitchFamily="34" charset="0"/>
              <a:buNone/>
              <a:tabLst/>
              <a:defRPr/>
            </a:pPr>
            <a:r>
              <a:rPr kumimoji="0" lang="en-US" sz="600" b="0" i="0" u="none" strike="noStrike" kern="1200" cap="none" spc="0" normalizeH="0" baseline="0" noProof="0" dirty="0" smtClean="0">
                <a:ln>
                  <a:noFill/>
                </a:ln>
                <a:solidFill>
                  <a:prstClr val="black">
                    <a:lumMod val="50000"/>
                    <a:lumOff val="50000"/>
                  </a:prstClr>
                </a:solidFill>
                <a:effectLst/>
                <a:uLnTx/>
                <a:uFillTx/>
                <a:latin typeface="Georgia"/>
                <a:ea typeface="MS PGothic" panose="020B0600070205080204" pitchFamily="34" charset="-128"/>
                <a:cs typeface="Georgia"/>
              </a:rPr>
              <a:t>Sources</a:t>
            </a:r>
            <a:r>
              <a:rPr kumimoji="0" lang="en-US" sz="600" b="0" i="0" u="none" strike="noStrike" kern="1200" cap="none" spc="0" normalizeH="0" baseline="0" noProof="0" dirty="0">
                <a:ln>
                  <a:noFill/>
                </a:ln>
                <a:solidFill>
                  <a:prstClr val="black">
                    <a:lumMod val="50000"/>
                    <a:lumOff val="50000"/>
                  </a:prstClr>
                </a:solidFill>
                <a:effectLst/>
                <a:uLnTx/>
                <a:uFillTx/>
                <a:latin typeface="Georgia"/>
                <a:ea typeface="MS PGothic" panose="020B0600070205080204" pitchFamily="34" charset="-128"/>
                <a:cs typeface="Georgia"/>
              </a:rPr>
              <a:t>: National Journal Research, 2017; GovTrack.us research, July 2017; Christopher Woody “Congress may repeal the post 9/11 act the US military used to justify the fight against ISIS” Business Insider, June 29, 2017; “Morning Defense” Politico, July 31, 2017; Joe Gould, “As GOP’s Obamacare repeal fails, optimism for NDAA” July 28, 2017; The U.S. House of Representatives Committee on Appropriations, “House Appropriations Committee Releases Fiscal Year 2018 Defense </a:t>
            </a:r>
            <a:r>
              <a:rPr kumimoji="0" lang="en-US" sz="600" b="0" i="0" u="none" strike="noStrike" kern="1200" cap="none" spc="0" normalizeH="0" baseline="0" noProof="0" dirty="0" smtClean="0">
                <a:ln>
                  <a:noFill/>
                </a:ln>
                <a:solidFill>
                  <a:prstClr val="black">
                    <a:lumMod val="50000"/>
                    <a:lumOff val="50000"/>
                  </a:prstClr>
                </a:solidFill>
                <a:effectLst/>
                <a:uLnTx/>
                <a:uFillTx/>
                <a:latin typeface="Georgia"/>
                <a:ea typeface="MS PGothic" panose="020B0600070205080204" pitchFamily="34" charset="-128"/>
                <a:cs typeface="Georgia"/>
              </a:rPr>
              <a:t>Bill,” June 25, 2017; Scott R. Anderson, “Some </a:t>
            </a:r>
            <a:r>
              <a:rPr kumimoji="0" lang="en-US" sz="600" b="0" i="0" u="none" strike="noStrike" kern="1200" cap="none" spc="0" normalizeH="0" baseline="0" noProof="0" dirty="0" err="1" smtClean="0">
                <a:ln>
                  <a:noFill/>
                </a:ln>
                <a:solidFill>
                  <a:prstClr val="black">
                    <a:lumMod val="50000"/>
                    <a:lumOff val="50000"/>
                  </a:prstClr>
                </a:solidFill>
                <a:effectLst/>
                <a:uLnTx/>
                <a:uFillTx/>
                <a:latin typeface="Georgia"/>
                <a:ea typeface="MS PGothic" panose="020B0600070205080204" pitchFamily="34" charset="-128"/>
                <a:cs typeface="Georgia"/>
              </a:rPr>
              <a:t>Higlights</a:t>
            </a:r>
            <a:r>
              <a:rPr kumimoji="0" lang="en-US" sz="600" b="0" i="0" u="none" strike="noStrike" kern="1200" cap="none" spc="0" normalizeH="0" baseline="0" noProof="0" dirty="0" smtClean="0">
                <a:ln>
                  <a:noFill/>
                </a:ln>
                <a:solidFill>
                  <a:prstClr val="black">
                    <a:lumMod val="50000"/>
                    <a:lumOff val="50000"/>
                  </a:prstClr>
                </a:solidFill>
                <a:effectLst/>
                <a:uLnTx/>
                <a:uFillTx/>
                <a:latin typeface="Georgia"/>
                <a:ea typeface="MS PGothic" panose="020B0600070205080204" pitchFamily="34" charset="-128"/>
                <a:cs typeface="Georgia"/>
              </a:rPr>
              <a:t> from the likely NDAA for FY 2018,” </a:t>
            </a:r>
            <a:r>
              <a:rPr kumimoji="0" lang="en-US" sz="600" b="0" i="0" u="none" strike="noStrike" kern="1200" cap="none" spc="0" normalizeH="0" baseline="0" noProof="0" dirty="0" err="1" smtClean="0">
                <a:ln>
                  <a:noFill/>
                </a:ln>
                <a:solidFill>
                  <a:prstClr val="black">
                    <a:lumMod val="50000"/>
                    <a:lumOff val="50000"/>
                  </a:prstClr>
                </a:solidFill>
                <a:effectLst/>
                <a:uLnTx/>
                <a:uFillTx/>
                <a:latin typeface="Georgia"/>
                <a:ea typeface="MS PGothic" panose="020B0600070205080204" pitchFamily="34" charset="-128"/>
                <a:cs typeface="Georgia"/>
              </a:rPr>
              <a:t>Lawfare</a:t>
            </a:r>
            <a:r>
              <a:rPr kumimoji="0" lang="en-US" sz="600" b="0" i="0" u="none" strike="noStrike" kern="1200" cap="none" spc="0" normalizeH="0" baseline="0" noProof="0" dirty="0" smtClean="0">
                <a:ln>
                  <a:noFill/>
                </a:ln>
                <a:solidFill>
                  <a:prstClr val="black">
                    <a:lumMod val="50000"/>
                    <a:lumOff val="50000"/>
                  </a:prstClr>
                </a:solidFill>
                <a:effectLst/>
                <a:uLnTx/>
                <a:uFillTx/>
                <a:latin typeface="Georgia"/>
                <a:ea typeface="MS PGothic" panose="020B0600070205080204" pitchFamily="34" charset="-128"/>
                <a:cs typeface="Georgia"/>
              </a:rPr>
              <a:t>; November 15, 2017. </a:t>
            </a:r>
            <a:endParaRPr kumimoji="0" lang="en-US" sz="600" b="0" i="0" u="none" strike="noStrike" kern="1200" cap="none" spc="0" normalizeH="0" baseline="0" noProof="0" dirty="0">
              <a:ln>
                <a:noFill/>
              </a:ln>
              <a:solidFill>
                <a:prstClr val="black">
                  <a:lumMod val="50000"/>
                  <a:lumOff val="50000"/>
                </a:prstClr>
              </a:solidFill>
              <a:effectLst/>
              <a:uLnTx/>
              <a:uFillTx/>
              <a:latin typeface="Georgia"/>
              <a:ea typeface="MS PGothic" panose="020B0600070205080204" pitchFamily="34" charset="-128"/>
              <a:cs typeface="Georgia"/>
            </a:endParaRPr>
          </a:p>
        </p:txBody>
      </p:sp>
      <p:sp>
        <p:nvSpPr>
          <p:cNvPr id="37" name="TextBox 43"/>
          <p:cNvSpPr txBox="1">
            <a:spLocks noChangeArrowheads="1"/>
          </p:cNvSpPr>
          <p:nvPr/>
        </p:nvSpPr>
        <p:spPr bwMode="auto">
          <a:xfrm>
            <a:off x="5681663" y="735013"/>
            <a:ext cx="3044825" cy="2170112"/>
          </a:xfrm>
          <a:prstGeom prst="rect">
            <a:avLst/>
          </a:prstGeom>
          <a:noFill/>
          <a:ln w="9525">
            <a:solidFill>
              <a:srgbClr val="9D7C4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Calibri Light" charset="0"/>
                <a:ea typeface="MS PGothic" charset="-128"/>
              </a:defRPr>
            </a:lvl1pPr>
            <a:lvl2pPr marL="742950" indent="-285750">
              <a:defRPr sz="2400">
                <a:solidFill>
                  <a:schemeClr val="tx1"/>
                </a:solidFill>
                <a:latin typeface="Calibri Light" charset="0"/>
                <a:ea typeface="MS PGothic" charset="-128"/>
              </a:defRPr>
            </a:lvl2pPr>
            <a:lvl3pPr marL="1143000" indent="-228600">
              <a:defRPr sz="2400">
                <a:solidFill>
                  <a:schemeClr val="tx1"/>
                </a:solidFill>
                <a:latin typeface="Calibri Light" charset="0"/>
                <a:ea typeface="MS PGothic" charset="-128"/>
              </a:defRPr>
            </a:lvl3pPr>
            <a:lvl4pPr marL="1600200" indent="-228600">
              <a:defRPr sz="2400">
                <a:solidFill>
                  <a:schemeClr val="tx1"/>
                </a:solidFill>
                <a:latin typeface="Calibri Light" charset="0"/>
                <a:ea typeface="MS PGothic" charset="-128"/>
              </a:defRPr>
            </a:lvl4pPr>
            <a:lvl5pPr marL="2057400" indent="-228600">
              <a:defRPr sz="2400">
                <a:solidFill>
                  <a:schemeClr val="tx1"/>
                </a:solidFill>
                <a:latin typeface="Calibri Light" charset="0"/>
                <a:ea typeface="MS PGothic" charset="-128"/>
              </a:defRPr>
            </a:lvl5pPr>
            <a:lvl6pPr marL="2514600" indent="-228600" eaLnBrk="0" fontAlgn="base" hangingPunct="0">
              <a:spcBef>
                <a:spcPct val="0"/>
              </a:spcBef>
              <a:spcAft>
                <a:spcPct val="0"/>
              </a:spcAft>
              <a:defRPr sz="2400">
                <a:solidFill>
                  <a:schemeClr val="tx1"/>
                </a:solidFill>
                <a:latin typeface="Calibri Light" charset="0"/>
                <a:ea typeface="MS PGothic" charset="-128"/>
              </a:defRPr>
            </a:lvl6pPr>
            <a:lvl7pPr marL="2971800" indent="-228600" eaLnBrk="0" fontAlgn="base" hangingPunct="0">
              <a:spcBef>
                <a:spcPct val="0"/>
              </a:spcBef>
              <a:spcAft>
                <a:spcPct val="0"/>
              </a:spcAft>
              <a:defRPr sz="2400">
                <a:solidFill>
                  <a:schemeClr val="tx1"/>
                </a:solidFill>
                <a:latin typeface="Calibri Light" charset="0"/>
                <a:ea typeface="MS PGothic" charset="-128"/>
              </a:defRPr>
            </a:lvl7pPr>
            <a:lvl8pPr marL="3429000" indent="-228600" eaLnBrk="0" fontAlgn="base" hangingPunct="0">
              <a:spcBef>
                <a:spcPct val="0"/>
              </a:spcBef>
              <a:spcAft>
                <a:spcPct val="0"/>
              </a:spcAft>
              <a:defRPr sz="2400">
                <a:solidFill>
                  <a:schemeClr val="tx1"/>
                </a:solidFill>
                <a:latin typeface="Calibri Light" charset="0"/>
                <a:ea typeface="MS PGothic" charset="-128"/>
              </a:defRPr>
            </a:lvl8pPr>
            <a:lvl9pPr marL="3886200" indent="-228600" eaLnBrk="0" fontAlgn="base" hangingPunct="0">
              <a:spcBef>
                <a:spcPct val="0"/>
              </a:spcBef>
              <a:spcAft>
                <a:spcPct val="0"/>
              </a:spcAft>
              <a:defRPr sz="2400">
                <a:solidFill>
                  <a:schemeClr val="tx1"/>
                </a:solidFill>
                <a:latin typeface="Calibri Light" charset="0"/>
                <a:ea typeface="MS PGothic" charset="-128"/>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Georgia"/>
                <a:ea typeface="MS PGothic" charset="-128"/>
                <a:cs typeface="Georgia"/>
              </a:rPr>
              <a:t>Potential actions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900" b="1" i="0" u="none" strike="noStrike" kern="1200" cap="none" spc="0" normalizeH="0" baseline="0" noProof="0" dirty="0">
              <a:ln>
                <a:noFill/>
              </a:ln>
              <a:solidFill>
                <a:prstClr val="black"/>
              </a:solidFill>
              <a:effectLst/>
              <a:uLnTx/>
              <a:uFillTx/>
              <a:latin typeface="Georgia"/>
              <a:ea typeface="MS PGothic" charset="-128"/>
              <a:cs typeface="Georgia"/>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prstClr val="black"/>
                </a:solidFill>
                <a:effectLst/>
                <a:uLnTx/>
                <a:uFillTx/>
                <a:latin typeface="Georgia"/>
                <a:ea typeface="MS PGothic" charset="-128"/>
                <a:cs typeface="Georgia"/>
              </a:rPr>
              <a:t>The budget disparities between the NDAA and the Defense Appropriations Act will spark debate over funding as FY2018 </a:t>
            </a:r>
            <a:r>
              <a:rPr kumimoji="0" lang="en-US" sz="900" b="0" i="0" u="none" strike="noStrike" kern="1200" cap="none" spc="0" normalizeH="0" baseline="0" noProof="0" dirty="0" smtClean="0">
                <a:ln>
                  <a:noFill/>
                </a:ln>
                <a:solidFill>
                  <a:prstClr val="black"/>
                </a:solidFill>
                <a:effectLst/>
                <a:uLnTx/>
                <a:uFillTx/>
                <a:latin typeface="Georgia"/>
                <a:ea typeface="MS PGothic" charset="-128"/>
                <a:cs typeface="Georgia"/>
              </a:rPr>
              <a:t>begins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900" b="0" i="0" u="none" strike="noStrike" kern="1200" cap="none" spc="0" normalizeH="0" baseline="0" noProof="0" dirty="0">
              <a:ln>
                <a:noFill/>
              </a:ln>
              <a:solidFill>
                <a:prstClr val="black"/>
              </a:solidFill>
              <a:effectLst/>
              <a:uLnTx/>
              <a:uFillTx/>
              <a:latin typeface="Georgia"/>
              <a:ea typeface="MS PGothic" charset="-128"/>
              <a:cs typeface="Georgia"/>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smtClean="0">
                <a:ln>
                  <a:noFill/>
                </a:ln>
                <a:solidFill>
                  <a:prstClr val="black"/>
                </a:solidFill>
                <a:effectLst/>
                <a:uLnTx/>
                <a:uFillTx/>
                <a:latin typeface="Georgia"/>
                <a:ea typeface="MS PGothic" charset="-128"/>
                <a:cs typeface="Georgia"/>
              </a:rPr>
              <a:t>Congress has not addressed the spending levels set by the Budget Control Act</a:t>
            </a:r>
            <a:r>
              <a:rPr kumimoji="0" lang="en-US" sz="900" b="0" i="0" u="none" strike="noStrike" kern="1200" cap="none" spc="0" normalizeH="0" baseline="0" noProof="0" dirty="0">
                <a:ln>
                  <a:noFill/>
                </a:ln>
                <a:solidFill>
                  <a:prstClr val="black"/>
                </a:solidFill>
                <a:effectLst/>
                <a:uLnTx/>
                <a:uFillTx/>
                <a:latin typeface="Georgia"/>
                <a:ea typeface="MS PGothic" charset="-128"/>
                <a:cs typeface="Georgia"/>
              </a:rPr>
              <a:t>, which are far below those laid out in the </a:t>
            </a:r>
            <a:r>
              <a:rPr kumimoji="0" lang="en-US" sz="900" b="0" i="0" u="none" strike="noStrike" kern="1200" cap="none" spc="0" normalizeH="0" baseline="0" noProof="0" dirty="0" smtClean="0">
                <a:ln>
                  <a:noFill/>
                </a:ln>
                <a:solidFill>
                  <a:prstClr val="black"/>
                </a:solidFill>
                <a:effectLst/>
                <a:uLnTx/>
                <a:uFillTx/>
                <a:latin typeface="Georgia"/>
                <a:ea typeface="MS PGothic" charset="-128"/>
                <a:cs typeface="Georgia"/>
              </a:rPr>
              <a:t>NDAA</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900" b="1" i="0" u="none" strike="noStrike" kern="1200" cap="none" spc="0" normalizeH="0" baseline="0" noProof="0" dirty="0">
              <a:ln>
                <a:noFill/>
              </a:ln>
              <a:solidFill>
                <a:prstClr val="black"/>
              </a:solidFill>
              <a:effectLst/>
              <a:uLnTx/>
              <a:uFillTx/>
              <a:latin typeface="Georgia"/>
              <a:ea typeface="MS PGothic" charset="-128"/>
              <a:cs typeface="Georgia"/>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prstClr val="black"/>
                </a:solidFill>
                <a:effectLst/>
                <a:uLnTx/>
                <a:uFillTx/>
                <a:latin typeface="Georgia"/>
                <a:ea typeface="MS PGothic" charset="-128"/>
                <a:cs typeface="Georgia"/>
              </a:rPr>
              <a:t>Congress begins to see an end to the conflict. The focus shifts from war tactics to legislation regarding the long-term stability of the region as multiple hearings addressing Iraq and Syria post-ISIS are on the House and Senate </a:t>
            </a:r>
            <a:r>
              <a:rPr kumimoji="0" lang="en-US" sz="900" b="0" i="0" u="none" strike="noStrike" kern="1200" cap="none" spc="0" normalizeH="0" baseline="0" noProof="0" dirty="0" smtClean="0">
                <a:ln>
                  <a:noFill/>
                </a:ln>
                <a:solidFill>
                  <a:prstClr val="black"/>
                </a:solidFill>
                <a:effectLst/>
                <a:uLnTx/>
                <a:uFillTx/>
                <a:latin typeface="Georgia"/>
                <a:ea typeface="MS PGothic" charset="-128"/>
                <a:cs typeface="Georgia"/>
              </a:rPr>
              <a:t>calendars</a:t>
            </a:r>
            <a:endParaRPr kumimoji="0" lang="en-US" sz="900" b="0" i="0" u="none" strike="noStrike" kern="1200" cap="none" spc="0" normalizeH="0" baseline="0" noProof="0" dirty="0">
              <a:ln>
                <a:noFill/>
              </a:ln>
              <a:solidFill>
                <a:prstClr val="black"/>
              </a:solidFill>
              <a:effectLst/>
              <a:uLnTx/>
              <a:uFillTx/>
              <a:latin typeface="Georgia"/>
              <a:ea typeface="MS PGothic" charset="-128"/>
              <a:cs typeface="Georgia"/>
            </a:endParaRPr>
          </a:p>
        </p:txBody>
      </p:sp>
      <p:sp>
        <p:nvSpPr>
          <p:cNvPr id="38" name="TextBox 37"/>
          <p:cNvSpPr txBox="1"/>
          <p:nvPr/>
        </p:nvSpPr>
        <p:spPr bwMode="auto">
          <a:xfrm>
            <a:off x="2312988" y="4705350"/>
            <a:ext cx="1873250" cy="1130300"/>
          </a:xfrm>
          <a:prstGeom prst="rect">
            <a:avLst/>
          </a:prstGeom>
          <a:solidFill>
            <a:schemeClr val="bg2"/>
          </a:solidFill>
          <a:ln>
            <a:solidFill>
              <a:srgbClr val="9D7C46"/>
            </a:solidFill>
          </a:ln>
        </p:spPr>
        <p:txBody>
          <a:bodyPr>
            <a:spAutoFit/>
          </a:bodyPr>
          <a:lstStyle/>
          <a:p>
            <a:pPr marL="0" marR="0" lvl="1" indent="0" algn="l" defTabSz="457200" rtl="0" eaLnBrk="1" fontAlgn="auto" latinLnBrk="0" hangingPunct="1">
              <a:lnSpc>
                <a:spcPct val="90000"/>
              </a:lnSpc>
              <a:spcBef>
                <a:spcPts val="0"/>
              </a:spcBef>
              <a:spcAft>
                <a:spcPct val="15000"/>
              </a:spcAft>
              <a:buClrTx/>
              <a:buSzTx/>
              <a:buFontTx/>
              <a:buNone/>
              <a:tabLst/>
              <a:defRPr/>
            </a:pPr>
            <a:r>
              <a:rPr kumimoji="0" lang="en-US" altLang="en-US" sz="900" b="0" i="1" u="none" strike="noStrike" kern="1200" cap="none" spc="0" normalizeH="0" baseline="0" noProof="0" dirty="0">
                <a:ln>
                  <a:noFill/>
                </a:ln>
                <a:solidFill>
                  <a:srgbClr val="000000"/>
                </a:solidFill>
                <a:effectLst/>
                <a:uLnTx/>
                <a:uFillTx/>
                <a:latin typeface="Georgia"/>
                <a:ea typeface="MS PGothic" charset="-128"/>
                <a:cs typeface="+mn-cs"/>
              </a:rPr>
              <a:t>The Consolidated Appropriations Act of 2017 becomes law: </a:t>
            </a:r>
          </a:p>
          <a:p>
            <a:pPr marL="0" marR="0" lvl="1" indent="0" algn="l" defTabSz="457200" rtl="0" eaLnBrk="1" fontAlgn="auto" latinLnBrk="0" hangingPunct="1">
              <a:lnSpc>
                <a:spcPct val="90000"/>
              </a:lnSpc>
              <a:spcBef>
                <a:spcPts val="0"/>
              </a:spcBef>
              <a:spcAft>
                <a:spcPct val="15000"/>
              </a:spcAft>
              <a:buClrTx/>
              <a:buSzTx/>
              <a:buFontTx/>
              <a:buNone/>
              <a:tabLst/>
              <a:defRPr/>
            </a:pPr>
            <a:endParaRPr kumimoji="0" lang="en-US" altLang="en-US" sz="900" b="0" i="1" u="none" strike="noStrike" kern="1200" cap="none" spc="0" normalizeH="0" baseline="0" noProof="0" dirty="0">
              <a:ln>
                <a:noFill/>
              </a:ln>
              <a:solidFill>
                <a:srgbClr val="000000"/>
              </a:solidFill>
              <a:effectLst/>
              <a:uLnTx/>
              <a:uFillTx/>
              <a:latin typeface="Georgia"/>
              <a:ea typeface="MS PGothic" charset="-128"/>
              <a:cs typeface="+mn-cs"/>
            </a:endParaRPr>
          </a:p>
          <a:p>
            <a:pPr marL="0" marR="0" lvl="1" indent="0" algn="l" defTabSz="457200" rtl="0" eaLnBrk="1" fontAlgn="auto" latinLnBrk="0" hangingPunct="1">
              <a:lnSpc>
                <a:spcPct val="90000"/>
              </a:lnSpc>
              <a:spcBef>
                <a:spcPts val="0"/>
              </a:spcBef>
              <a:spcAft>
                <a:spcPct val="15000"/>
              </a:spcAft>
              <a:buClrTx/>
              <a:buSzTx/>
              <a:buFontTx/>
              <a:buNone/>
              <a:tabLst/>
              <a:defRPr/>
            </a:pPr>
            <a:r>
              <a:rPr kumimoji="0" lang="en-US" altLang="en-US" sz="900" b="0" i="0" u="none" strike="noStrike" kern="1200" cap="none" spc="0" normalizeH="0" baseline="0" noProof="0" dirty="0">
                <a:ln>
                  <a:noFill/>
                </a:ln>
                <a:solidFill>
                  <a:srgbClr val="000000"/>
                </a:solidFill>
                <a:effectLst/>
                <a:uLnTx/>
                <a:uFillTx/>
                <a:latin typeface="Georgia"/>
                <a:ea typeface="MS PGothic" charset="-128"/>
                <a:cs typeface="+mn-cs"/>
              </a:rPr>
              <a:t>Proposed by Rep. Paul Cook (R-CA), this act grants funds to be used for countering ISIS and for development and diplomacy</a:t>
            </a:r>
          </a:p>
        </p:txBody>
      </p:sp>
      <p:sp>
        <p:nvSpPr>
          <p:cNvPr id="39" name="TextBox 38"/>
          <p:cNvSpPr txBox="1"/>
          <p:nvPr/>
        </p:nvSpPr>
        <p:spPr bwMode="auto">
          <a:xfrm>
            <a:off x="2293938" y="4291013"/>
            <a:ext cx="1335087" cy="246062"/>
          </a:xfrm>
          <a:prstGeom prst="rect">
            <a:avLst/>
          </a:prstGeom>
          <a:noFill/>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Georgia"/>
                <a:ea typeface="+mn-ea"/>
                <a:cs typeface="Verdana"/>
              </a:rPr>
              <a:t>May 2017</a:t>
            </a:r>
          </a:p>
        </p:txBody>
      </p:sp>
      <p:sp>
        <p:nvSpPr>
          <p:cNvPr id="40" name="Oval 39"/>
          <p:cNvSpPr>
            <a:spLocks noChangeAspect="1"/>
          </p:cNvSpPr>
          <p:nvPr/>
        </p:nvSpPr>
        <p:spPr>
          <a:xfrm>
            <a:off x="2293938" y="4527550"/>
            <a:ext cx="93662" cy="95250"/>
          </a:xfrm>
          <a:prstGeom prst="ellipse">
            <a:avLst/>
          </a:prstGeom>
          <a:solidFill>
            <a:srgbClr val="9D7C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Verdana"/>
              <a:ea typeface="+mn-ea"/>
              <a:cs typeface="+mn-cs"/>
            </a:endParaRPr>
          </a:p>
        </p:txBody>
      </p:sp>
      <p:pic>
        <p:nvPicPr>
          <p:cNvPr id="8213" name="Picture 1"/>
          <p:cNvPicPr>
            <a:picLocks noChangeAspect="1"/>
          </p:cNvPicPr>
          <p:nvPr/>
        </p:nvPicPr>
        <p:blipFill>
          <a:blip r:embed="rId4" cstate="print">
            <a:extLst>
              <a:ext uri="{28A0092B-C50C-407E-A947-70E740481C1C}">
                <a14:useLocalDpi xmlns:a14="http://schemas.microsoft.com/office/drawing/2010/main" val="0"/>
              </a:ext>
            </a:extLst>
          </a:blip>
          <a:srcRect b="15814"/>
          <a:stretch>
            <a:fillRect/>
          </a:stretch>
        </p:blipFill>
        <p:spPr bwMode="auto">
          <a:xfrm>
            <a:off x="482600" y="714375"/>
            <a:ext cx="273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4" name="Picture 2"/>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3413" y="735013"/>
            <a:ext cx="35877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5" name="Picture 1"/>
          <p:cNvPicPr>
            <a:picLocks/>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5263" y="3273425"/>
            <a:ext cx="68421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6" name="Picture 6"/>
          <p:cNvPicPr>
            <a:picLocks/>
          </p:cNvPicPr>
          <p:nvPr/>
        </p:nvPicPr>
        <p:blipFill>
          <a:blip r:embed="rId7">
            <a:extLst>
              <a:ext uri="{28A0092B-C50C-407E-A947-70E740481C1C}">
                <a14:useLocalDpi xmlns:a14="http://schemas.microsoft.com/office/drawing/2010/main" val="0"/>
              </a:ext>
            </a:extLst>
          </a:blip>
          <a:srcRect/>
          <a:stretch>
            <a:fillRect/>
          </a:stretch>
        </p:blipFill>
        <p:spPr bwMode="auto">
          <a:xfrm>
            <a:off x="274638" y="1657350"/>
            <a:ext cx="525462"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7" name="Picture 3"/>
          <p:cNvPicPr>
            <a:picLocks/>
          </p:cNvPicPr>
          <p:nvPr/>
        </p:nvPicPr>
        <p:blipFill>
          <a:blip r:embed="rId8">
            <a:extLst>
              <a:ext uri="{28A0092B-C50C-407E-A947-70E740481C1C}">
                <a14:useLocalDpi xmlns:a14="http://schemas.microsoft.com/office/drawing/2010/main" val="0"/>
              </a:ext>
            </a:extLst>
          </a:blip>
          <a:srcRect/>
          <a:stretch>
            <a:fillRect/>
          </a:stretch>
        </p:blipFill>
        <p:spPr bwMode="auto">
          <a:xfrm>
            <a:off x="252413" y="2476500"/>
            <a:ext cx="569912"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8" name="TextBox 24"/>
          <p:cNvSpPr txBox="1">
            <a:spLocks noChangeArrowheads="1"/>
          </p:cNvSpPr>
          <p:nvPr/>
        </p:nvSpPr>
        <p:spPr bwMode="auto">
          <a:xfrm>
            <a:off x="4433888" y="4705350"/>
            <a:ext cx="1835150" cy="1189038"/>
          </a:xfrm>
          <a:prstGeom prst="rect">
            <a:avLst/>
          </a:prstGeom>
          <a:solidFill>
            <a:schemeClr val="bg2"/>
          </a:solidFill>
          <a:ln w="9525">
            <a:solidFill>
              <a:srgbClr val="9D7C46"/>
            </a:solidFill>
            <a:miter lim="800000"/>
            <a:headEnd/>
            <a:tailEnd/>
          </a:ln>
        </p:spPr>
        <p:txBody>
          <a:bodyPr>
            <a:spAutoFit/>
          </a:bodyPr>
          <a:lstStyle>
            <a:lvl1pPr defTabSz="457200">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defTabSz="45720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defTabSz="4572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defTabSz="4572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defTabSz="4572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900" b="0" i="1" u="none" strike="noStrike" kern="1200" cap="none" spc="0" normalizeH="0" baseline="0" noProof="0">
                <a:ln>
                  <a:noFill/>
                </a:ln>
                <a:solidFill>
                  <a:srgbClr val="000000"/>
                </a:solidFill>
                <a:effectLst/>
                <a:uLnTx/>
                <a:uFillTx/>
                <a:latin typeface="Georgia" panose="02040502050405020303" pitchFamily="18" charset="0"/>
                <a:ea typeface="MS PGothic" panose="020B0600070205080204" pitchFamily="34" charset="-128"/>
                <a:cs typeface="+mn-cs"/>
              </a:rPr>
              <a:t>US downs a Syrian fighter jet: </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900" b="0" i="1" u="none" strike="noStrike" kern="1200" cap="none" spc="0" normalizeH="0" baseline="0" noProof="0">
              <a:ln>
                <a:noFill/>
              </a:ln>
              <a:solidFill>
                <a:srgbClr val="000000"/>
              </a:solidFill>
              <a:effectLst/>
              <a:uLnTx/>
              <a:uFillTx/>
              <a:latin typeface="Georgia" panose="02040502050405020303" pitchFamily="18" charset="0"/>
              <a:ea typeface="MS PGothic" panose="020B0600070205080204" pitchFamily="34" charset="-128"/>
              <a:cs typeface="+mn-cs"/>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Georgia" panose="02040502050405020303" pitchFamily="18" charset="0"/>
                <a:ea typeface="MS PGothic" panose="020B0600070205080204" pitchFamily="34" charset="-128"/>
                <a:cs typeface="+mn-cs"/>
              </a:rPr>
              <a:t>After ignoring calls to disengage, US forces down a government military plane, marking the fourth time the US has clashed with Syrian government forces in the region</a:t>
            </a:r>
          </a:p>
        </p:txBody>
      </p:sp>
      <p:sp>
        <p:nvSpPr>
          <p:cNvPr id="8219" name="TextBox 28"/>
          <p:cNvSpPr txBox="1">
            <a:spLocks noChangeArrowheads="1"/>
          </p:cNvSpPr>
          <p:nvPr/>
        </p:nvSpPr>
        <p:spPr bwMode="auto">
          <a:xfrm>
            <a:off x="4375150" y="4295775"/>
            <a:ext cx="13335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defTabSz="45720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defTabSz="4572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defTabSz="4572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defTabSz="4572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000" b="1" i="0" u="none" strike="noStrike" kern="1200" cap="none" spc="0" normalizeH="0" baseline="0" noProof="0">
                <a:ln>
                  <a:noFill/>
                </a:ln>
                <a:solidFill>
                  <a:srgbClr val="000000"/>
                </a:solidFill>
                <a:effectLst/>
                <a:uLnTx/>
                <a:uFillTx/>
                <a:latin typeface="Georgia" panose="02040502050405020303" pitchFamily="18" charset="0"/>
                <a:ea typeface="MS PGothic" panose="020B0600070205080204" pitchFamily="34" charset="-128"/>
                <a:cs typeface="+mn-cs"/>
              </a:rPr>
              <a:t>June 2017</a:t>
            </a:r>
          </a:p>
        </p:txBody>
      </p:sp>
      <p:sp>
        <p:nvSpPr>
          <p:cNvPr id="43" name="Oval 42"/>
          <p:cNvSpPr>
            <a:spLocks noChangeAspect="1"/>
          </p:cNvSpPr>
          <p:nvPr/>
        </p:nvSpPr>
        <p:spPr>
          <a:xfrm>
            <a:off x="4414838" y="4521200"/>
            <a:ext cx="98425" cy="101600"/>
          </a:xfrm>
          <a:prstGeom prst="ellipse">
            <a:avLst/>
          </a:prstGeom>
          <a:solidFill>
            <a:srgbClr val="9D7C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Verdana"/>
              <a:ea typeface="+mn-ea"/>
              <a:cs typeface="+mn-cs"/>
            </a:endParaRPr>
          </a:p>
        </p:txBody>
      </p:sp>
      <p:sp>
        <p:nvSpPr>
          <p:cNvPr id="8221" name="TextBox 34"/>
          <p:cNvSpPr txBox="1">
            <a:spLocks noChangeArrowheads="1"/>
          </p:cNvSpPr>
          <p:nvPr/>
        </p:nvSpPr>
        <p:spPr bwMode="auto">
          <a:xfrm>
            <a:off x="6516688" y="4705350"/>
            <a:ext cx="1835150" cy="1096963"/>
          </a:xfrm>
          <a:prstGeom prst="rect">
            <a:avLst/>
          </a:prstGeom>
          <a:solidFill>
            <a:schemeClr val="bg2"/>
          </a:solidFill>
          <a:ln w="9525">
            <a:solidFill>
              <a:srgbClr val="9D7C46"/>
            </a:solidFill>
            <a:miter lim="800000"/>
            <a:headEnd/>
            <a:tailEnd/>
          </a:ln>
        </p:spPr>
        <p:txBody>
          <a:bodyPr>
            <a:spAutoFit/>
          </a:bodyPr>
          <a:lstStyle>
            <a:lvl1pPr defTabSz="457200">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defTabSz="45720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defTabSz="4572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defTabSz="4572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defTabSz="4572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900" b="0" i="1" u="none" strike="noStrike" kern="1200" cap="none" spc="0" normalizeH="0" baseline="0" noProof="0">
                <a:ln>
                  <a:noFill/>
                </a:ln>
                <a:solidFill>
                  <a:srgbClr val="000000"/>
                </a:solidFill>
                <a:effectLst/>
                <a:uLnTx/>
                <a:uFillTx/>
                <a:latin typeface="Georgia" panose="02040502050405020303" pitchFamily="18" charset="0"/>
                <a:ea typeface="MS PGothic" panose="020B0600070205080204" pitchFamily="34" charset="-128"/>
                <a:cs typeface="+mn-cs"/>
              </a:rPr>
              <a:t>US and Russia agree to another cease-fire: </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altLang="en-US" sz="900" b="0" i="1" u="none" strike="noStrike" kern="1200" cap="none" spc="0" normalizeH="0" baseline="0" noProof="0">
              <a:ln>
                <a:noFill/>
              </a:ln>
              <a:solidFill>
                <a:srgbClr val="000000"/>
              </a:solidFill>
              <a:effectLst/>
              <a:uLnTx/>
              <a:uFillTx/>
              <a:latin typeface="Georgia" panose="02040502050405020303" pitchFamily="18" charset="0"/>
              <a:ea typeface="MS PGothic" panose="020B0600070205080204" pitchFamily="34" charset="-128"/>
              <a:cs typeface="+mn-cs"/>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900" b="0" i="0" u="none" strike="noStrike" kern="1200" cap="none" spc="0" normalizeH="0" baseline="0" noProof="0">
                <a:ln>
                  <a:noFill/>
                </a:ln>
                <a:solidFill>
                  <a:srgbClr val="000000"/>
                </a:solidFill>
                <a:effectLst/>
                <a:uLnTx/>
                <a:uFillTx/>
                <a:latin typeface="Georgia" panose="02040502050405020303" pitchFamily="18" charset="0"/>
                <a:ea typeface="MS PGothic" panose="020B0600070205080204" pitchFamily="34" charset="-128"/>
                <a:cs typeface="+mn-cs"/>
              </a:rPr>
              <a:t>During the G-20 summit Trump and Putin come to a cease-fire agreement to be observed in southwestern Syria</a:t>
            </a:r>
          </a:p>
        </p:txBody>
      </p:sp>
      <p:sp>
        <p:nvSpPr>
          <p:cNvPr id="8222" name="TextBox 37"/>
          <p:cNvSpPr txBox="1">
            <a:spLocks noChangeArrowheads="1"/>
          </p:cNvSpPr>
          <p:nvPr/>
        </p:nvSpPr>
        <p:spPr bwMode="auto">
          <a:xfrm>
            <a:off x="6484938" y="4286250"/>
            <a:ext cx="13335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defTabSz="45720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defTabSz="4572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defTabSz="4572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defTabSz="4572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1000" b="1" i="0" u="none" strike="noStrike" kern="1200" cap="none" spc="0" normalizeH="0" baseline="0" noProof="0">
                <a:ln>
                  <a:noFill/>
                </a:ln>
                <a:solidFill>
                  <a:srgbClr val="000000"/>
                </a:solidFill>
                <a:effectLst/>
                <a:uLnTx/>
                <a:uFillTx/>
                <a:latin typeface="Georgia" panose="02040502050405020303" pitchFamily="18" charset="0"/>
                <a:ea typeface="MS PGothic" panose="020B0600070205080204" pitchFamily="34" charset="-128"/>
                <a:cs typeface="+mn-cs"/>
              </a:rPr>
              <a:t>July 2017</a:t>
            </a:r>
          </a:p>
        </p:txBody>
      </p:sp>
      <p:sp>
        <p:nvSpPr>
          <p:cNvPr id="47" name="Oval 46"/>
          <p:cNvSpPr>
            <a:spLocks noChangeAspect="1"/>
          </p:cNvSpPr>
          <p:nvPr/>
        </p:nvSpPr>
        <p:spPr>
          <a:xfrm>
            <a:off x="6518275" y="4516438"/>
            <a:ext cx="100013" cy="101600"/>
          </a:xfrm>
          <a:prstGeom prst="ellipse">
            <a:avLst/>
          </a:prstGeom>
          <a:solidFill>
            <a:srgbClr val="9D7C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Verdana"/>
              <a:ea typeface="+mn-ea"/>
              <a:cs typeface="+mn-cs"/>
            </a:endParaRPr>
          </a:p>
        </p:txBody>
      </p:sp>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FBC90E-502A-A54D-9BAE-6F74229062B0}" type="slidenum">
              <a:rPr kumimoji="0" lang="en-US" sz="800" b="0" i="0" u="none" strike="noStrike" kern="1200" cap="none" spc="0" normalizeH="0" baseline="0" noProof="0" smtClean="0">
                <a:ln>
                  <a:noFill/>
                </a:ln>
                <a:solidFill>
                  <a:prstClr val="black"/>
                </a:solidFill>
                <a:effectLst/>
                <a:uLnTx/>
                <a:uFillTx/>
                <a:latin typeface="Georgia"/>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800" b="0" i="0" u="none" strike="noStrike" kern="1200" cap="none" spc="0" normalizeH="0" baseline="0" noProof="0">
              <a:ln>
                <a:noFill/>
              </a:ln>
              <a:solidFill>
                <a:prstClr val="black"/>
              </a:solidFill>
              <a:effectLst/>
              <a:uLnTx/>
              <a:uFillTx/>
              <a:latin typeface="Georgia"/>
              <a:ea typeface="+mn-ea"/>
              <a:cs typeface="+mn-cs"/>
            </a:endParaRPr>
          </a:p>
        </p:txBody>
      </p:sp>
    </p:spTree>
    <p:extLst>
      <p:ext uri="{BB962C8B-B14F-4D97-AF65-F5344CB8AC3E}">
        <p14:creationId xmlns:p14="http://schemas.microsoft.com/office/powerpoint/2010/main" val="3130059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 PC">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17149</TotalTime>
  <Words>523</Words>
  <Application>Microsoft Office PowerPoint</Application>
  <PresentationFormat>On-screen Show (4:3)</PresentationFormat>
  <Paragraphs>37</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ＭＳ Ｐゴシック</vt:lpstr>
      <vt:lpstr>ＭＳ Ｐゴシック</vt:lpstr>
      <vt:lpstr>Arial</vt:lpstr>
      <vt:lpstr>Calibri</vt:lpstr>
      <vt:lpstr>Calibri Light</vt:lpstr>
      <vt:lpstr>Georgia</vt:lpstr>
      <vt:lpstr>Verdana</vt:lpstr>
      <vt:lpstr>Office Theme</vt:lpstr>
      <vt:lpstr>PowerPoint Presentation</vt:lpstr>
    </vt:vector>
  </TitlesOfParts>
  <Company>Atlantic Media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Security</dc:title>
  <dc:creator>Doherty, Tucker</dc:creator>
  <cp:lastModifiedBy>Katy Pentz</cp:lastModifiedBy>
  <cp:revision>1273</cp:revision>
  <cp:lastPrinted>2017-10-03T17:21:04Z</cp:lastPrinted>
  <dcterms:created xsi:type="dcterms:W3CDTF">2015-12-30T17:19:12Z</dcterms:created>
  <dcterms:modified xsi:type="dcterms:W3CDTF">2017-12-07T16:57:34Z</dcterms:modified>
</cp:coreProperties>
</file>