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B066C-5756-41D9-A400-2F42F6AA3D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884B2-DF4D-4C26-A92E-45A2B099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3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E9D0EA-0557-450E-B190-73D20D27EAD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78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94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4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52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78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4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0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0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4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5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5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82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 txBox="1">
            <a:spLocks/>
          </p:cNvSpPr>
          <p:nvPr/>
        </p:nvSpPr>
        <p:spPr bwMode="auto">
          <a:xfrm>
            <a:off x="895350" y="735013"/>
            <a:ext cx="3633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Defense appropriations</a:t>
            </a: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6323013" y="311150"/>
            <a:ext cx="2403475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Verdana"/>
              </a:rPr>
              <a:t>LEGISLATIVE FORECAST FOR THE 115</a:t>
            </a:r>
            <a:r>
              <a:rPr kumimoji="0" lang="en-US" altLang="en-US" sz="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Verdana"/>
              </a:rPr>
              <a:t>TH</a:t>
            </a:r>
            <a:r>
              <a:rPr kumimoji="0" lang="en-US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Verdana"/>
              </a:rPr>
              <a:t> CONGRESS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482600" y="4529138"/>
            <a:ext cx="93663" cy="95250"/>
          </a:xfrm>
          <a:prstGeom prst="ellipse">
            <a:avLst/>
          </a:prstGeom>
          <a:solidFill>
            <a:srgbClr val="9D7C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13" y="6423025"/>
            <a:ext cx="7413625" cy="3397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December 4, 2017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|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Kathryn Pentz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pic>
        <p:nvPicPr>
          <p:cNvPr id="10245" name="Picture 47" descr="Logo-NJ-presentation_cen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01625"/>
            <a:ext cx="23114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 bwMode="auto">
          <a:xfrm>
            <a:off x="530225" y="4576763"/>
            <a:ext cx="8145463" cy="0"/>
          </a:xfrm>
          <a:prstGeom prst="straightConnector1">
            <a:avLst/>
          </a:prstGeom>
          <a:ln>
            <a:solidFill>
              <a:srgbClr val="9D7C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 bwMode="auto">
          <a:xfrm>
            <a:off x="482599" y="4705350"/>
            <a:ext cx="2208049" cy="1255728"/>
          </a:xfrm>
          <a:prstGeom prst="rect">
            <a:avLst/>
          </a:prstGeom>
          <a:solidFill>
            <a:schemeClr val="bg2"/>
          </a:solidFill>
          <a:ln>
            <a:solidFill>
              <a:srgbClr val="9D7C46"/>
            </a:solidFill>
          </a:ln>
        </p:spPr>
        <p:txBody>
          <a:bodyPr wrap="square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Trump releases his FY18 budget request: </a:t>
            </a:r>
          </a:p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MS PGothic" panose="020B0600070205080204" pitchFamily="34" charset="-128"/>
              <a:cs typeface="+mn-cs"/>
            </a:endParaRPr>
          </a:p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President Trump requested a $54 billion increase to the sequestration level budget cap for FY18. If Congress does not agree to a budget resolution by the start of the fiscal year, they will have to pass another continuing resolution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482600" y="4291013"/>
            <a:ext cx="1335088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Verdana"/>
              </a:rPr>
              <a:t>April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Verdana"/>
              </a:rPr>
              <a:t>2017</a:t>
            </a:r>
          </a:p>
        </p:txBody>
      </p:sp>
      <p:sp>
        <p:nvSpPr>
          <p:cNvPr id="10249" name="Rectangle 14"/>
          <p:cNvSpPr>
            <a:spLocks noChangeArrowheads="1"/>
          </p:cNvSpPr>
          <p:nvPr/>
        </p:nvSpPr>
        <p:spPr bwMode="auto">
          <a:xfrm>
            <a:off x="419100" y="1235075"/>
            <a:ext cx="55832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811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Recent key developments on</a:t>
            </a: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 defense appropriations and potential future actions</a:t>
            </a:r>
            <a:endParaRPr kumimoji="0" lang="en-US" altLang="en-US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28675" y="3186208"/>
            <a:ext cx="4522788" cy="73635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October 2017</a:t>
            </a:r>
            <a:r>
              <a:rPr kumimoji="0" lang="en-US" alt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The House and Senate reach an agreement on the FY2018 NDAA: 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The $692 billion defense authorization </a:t>
            </a:r>
            <a:r>
              <a:rPr kumimoji="0" lang="en-US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bill includes a 2.4% pay raise for troops and increased funding for missile defenses. An acquisition reform provision is aimed at reducing spending waste in the procurement process.</a:t>
            </a:r>
            <a:endParaRPr kumimoji="0" lang="en-US" altLang="en-US" sz="9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828675" y="1689100"/>
            <a:ext cx="4522788" cy="656846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>
            <a:spAutoFit/>
          </a:bodyPr>
          <a:lstStyle>
            <a:lvl1pPr marL="342900" indent="-3429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July 2017:</a:t>
            </a:r>
          </a:p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House passes Defense Appropriations Act for FY18 235-192: 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Appropriations total $658.1 billion for the Department of Defense, and the bill originally included an amendment revoking the AUMF issued after the 9/11 attacks until it was stripped out by the Rules Committee</a:t>
            </a:r>
            <a:r>
              <a:rPr kumimoji="0" lang="en-US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. The appropriations bill awaits a vote in the Senate.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828675" y="2503954"/>
            <a:ext cx="4522788" cy="519373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>
            <a:spAutoFit/>
          </a:bodyPr>
          <a:lstStyle>
            <a:lvl1pPr marL="342900" indent="-3429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+mn-cs"/>
              </a:rPr>
              <a:t>October 2017:</a:t>
            </a:r>
          </a:p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+mn-cs"/>
              </a:rPr>
              <a:t>House and Senate vote to begin negotiations on FY 2018 NDAA: 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+mn-cs"/>
              </a:rPr>
              <a:t>The Senate sends the entire roster of the Senate Armed Services Committee while the House selects 73 congressmen to join the Joint Conference Committee.</a:t>
            </a:r>
          </a:p>
        </p:txBody>
      </p:sp>
      <p:sp>
        <p:nvSpPr>
          <p:cNvPr id="10255" name="Rectangle 14"/>
          <p:cNvSpPr>
            <a:spLocks noChangeArrowheads="1"/>
          </p:cNvSpPr>
          <p:nvPr/>
        </p:nvSpPr>
        <p:spPr bwMode="auto">
          <a:xfrm>
            <a:off x="404813" y="4046538"/>
            <a:ext cx="82296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811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Legislative timeline</a:t>
            </a:r>
          </a:p>
        </p:txBody>
      </p:sp>
      <p:sp>
        <p:nvSpPr>
          <p:cNvPr id="36" name="Text Placeholder 18"/>
          <p:cNvSpPr txBox="1">
            <a:spLocks/>
          </p:cNvSpPr>
          <p:nvPr/>
        </p:nvSpPr>
        <p:spPr bwMode="auto">
          <a:xfrm>
            <a:off x="404813" y="6068863"/>
            <a:ext cx="8247062" cy="31283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 National Journal Research, </a:t>
            </a: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2017; Jeremy Herb and Deirdre Walsh, “House panel votes to repeal war authorization for fight against ISIS and al Qaeda,” CNN, June 29, 2017; Leo Shane III, “Senate unveils $700B defense authorization plan,” Military Times, June 28, 2017; US House Armed Services Committee, 2017; US Senate Armed Services Committee, 2017; H.R. 3219 ─115th Congress, GovTrack.us; Jane Edwards, “House-Senate Conference Committee to Begin Negotiations on Fiscal 2018 NDAA Reconciliation,” </a:t>
            </a:r>
            <a:r>
              <a:rPr kumimoji="0" lang="en-US" sz="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ExecutiveGov</a:t>
            </a: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, October 18, 2017.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37" name="TextBox 43"/>
          <p:cNvSpPr txBox="1">
            <a:spLocks noChangeArrowheads="1"/>
          </p:cNvSpPr>
          <p:nvPr/>
        </p:nvSpPr>
        <p:spPr bwMode="auto">
          <a:xfrm>
            <a:off x="5681663" y="735013"/>
            <a:ext cx="3044825" cy="2308324"/>
          </a:xfrm>
          <a:prstGeom prst="rect">
            <a:avLst/>
          </a:prstGeom>
          <a:noFill/>
          <a:ln w="9525">
            <a:solidFill>
              <a:srgbClr val="9D7C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 Light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 Light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 Light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 Light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 Light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 Light" charset="0"/>
                <a:ea typeface="MS PGothic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Potential actions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x-non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Although the </a:t>
            </a:r>
            <a:r>
              <a:rPr kumimoji="0" lang="en-US" altLang="x-none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FY2018 defense </a:t>
            </a:r>
            <a:r>
              <a:rPr kumimoji="0" lang="en-US" altLang="x-non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authorization passed both houses of Congress, the broader debate over the defense budget is likely to be contentious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charset="-128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x-non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The defense appropriations bill is $41.9 billion under the defense authorization </a:t>
            </a:r>
            <a:r>
              <a:rPr kumimoji="0" lang="en-US" altLang="x-none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levels; in </a:t>
            </a:r>
            <a:r>
              <a:rPr kumimoji="0" lang="en-US" altLang="x-non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addition, Congress still needs to deal with the sequester, or automatic spending cuts set out in the 2011 Budget Control </a:t>
            </a:r>
            <a:r>
              <a:rPr kumimoji="0" lang="en-US" altLang="x-none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Act</a:t>
            </a:r>
            <a:endParaRPr kumimoji="0" lang="en-US" altLang="x-none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charset="-128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x-none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charset="-128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x-none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Congress </a:t>
            </a:r>
            <a:r>
              <a:rPr kumimoji="0" lang="en-US" altLang="x-non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has three options: repeal the budget caps, raise the budget caps or cut costs elsewhere to free up money for </a:t>
            </a:r>
            <a:r>
              <a:rPr kumimoji="0" lang="en-US" altLang="x-none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defense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3143303" y="4705350"/>
            <a:ext cx="2490239" cy="1255728"/>
          </a:xfrm>
          <a:prstGeom prst="rect">
            <a:avLst/>
          </a:prstGeom>
          <a:solidFill>
            <a:schemeClr val="bg2"/>
          </a:solidFill>
          <a:ln>
            <a:solidFill>
              <a:srgbClr val="9D7C46"/>
            </a:solidFill>
          </a:ln>
        </p:spPr>
        <p:txBody>
          <a:bodyPr wrap="square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House Appropriations Committee approves FY18 defense appropriations bill:</a:t>
            </a:r>
          </a:p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charset="-128"/>
              <a:cs typeface="+mn-cs"/>
            </a:endParaRPr>
          </a:p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charset="-128"/>
                <a:cs typeface="+mn-cs"/>
              </a:rPr>
              <a:t>The House bill includes a total of $658.1 billion for the Department of Defense: $584.2 billion in discretionary funding, an increase of $68.1 billion above the FY17 enacted level, and $73.9 billion in Overseas Contingency Operations (OCO) funding</a:t>
            </a:r>
          </a:p>
        </p:txBody>
      </p:sp>
      <p:sp>
        <p:nvSpPr>
          <p:cNvPr id="39" name="TextBox 38"/>
          <p:cNvSpPr txBox="1"/>
          <p:nvPr/>
        </p:nvSpPr>
        <p:spPr bwMode="auto">
          <a:xfrm>
            <a:off x="3124255" y="4291013"/>
            <a:ext cx="1335087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Verdana"/>
              </a:rPr>
              <a:t>May 2017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Verdana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3124255" y="4527550"/>
            <a:ext cx="93662" cy="95250"/>
          </a:xfrm>
          <a:prstGeom prst="ellipse">
            <a:avLst/>
          </a:prstGeom>
          <a:solidFill>
            <a:srgbClr val="9D7C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1" name="TextBox 24"/>
          <p:cNvSpPr txBox="1">
            <a:spLocks noChangeArrowheads="1"/>
          </p:cNvSpPr>
          <p:nvPr/>
        </p:nvSpPr>
        <p:spPr bwMode="auto">
          <a:xfrm>
            <a:off x="6023358" y="4705350"/>
            <a:ext cx="2576512" cy="1338828"/>
          </a:xfrm>
          <a:prstGeom prst="rect">
            <a:avLst/>
          </a:prstGeom>
          <a:solidFill>
            <a:schemeClr val="bg2"/>
          </a:solidFill>
          <a:ln w="9525">
            <a:solidFill>
              <a:srgbClr val="9D7C4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House passes National Defense Authorization Act (NDAA) 344-81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9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The House NDAA authorizes $613.5 billion for base defense spending and $74.6 billion for Overseas Contingency Operations (OCO) funding; with the mandatory defense spending of $7.5 billion, the total authorized to be appropriated is $695.9 billion</a:t>
            </a:r>
          </a:p>
        </p:txBody>
      </p:sp>
      <p:sp>
        <p:nvSpPr>
          <p:cNvPr id="42" name="TextBox 28"/>
          <p:cNvSpPr txBox="1">
            <a:spLocks noChangeArrowheads="1"/>
          </p:cNvSpPr>
          <p:nvPr/>
        </p:nvSpPr>
        <p:spPr bwMode="auto">
          <a:xfrm>
            <a:off x="5962479" y="4295502"/>
            <a:ext cx="1333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June 2017</a:t>
            </a: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6002113" y="4520655"/>
            <a:ext cx="98425" cy="101600"/>
          </a:xfrm>
          <a:prstGeom prst="ellipse">
            <a:avLst/>
          </a:prstGeom>
          <a:solidFill>
            <a:srgbClr val="9D7C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32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4" t="9708" r="12105" b="24210"/>
          <a:stretch>
            <a:fillRect/>
          </a:stretch>
        </p:blipFill>
        <p:spPr bwMode="auto">
          <a:xfrm>
            <a:off x="485394" y="735645"/>
            <a:ext cx="4651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" y="1796258"/>
            <a:ext cx="4079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" y="3238011"/>
            <a:ext cx="515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1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0" y="2487619"/>
            <a:ext cx="4968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5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538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Calibri Light</vt:lpstr>
      <vt:lpstr>Georgia</vt:lpstr>
      <vt:lpstr>Verdana</vt:lpstr>
      <vt:lpstr>Office Theme</vt:lpstr>
      <vt:lpstr>PowerPoint Presentation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 Pentz</dc:creator>
  <cp:lastModifiedBy>Katy Pentz</cp:lastModifiedBy>
  <cp:revision>8</cp:revision>
  <dcterms:created xsi:type="dcterms:W3CDTF">2017-12-01T18:17:48Z</dcterms:created>
  <dcterms:modified xsi:type="dcterms:W3CDTF">2017-12-07T16:59:18Z</dcterms:modified>
</cp:coreProperties>
</file>