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334"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9E80"/>
    <a:srgbClr val="E7E6E6"/>
    <a:srgbClr val="F1EBE5"/>
    <a:srgbClr val="E4C96F"/>
    <a:srgbClr val="AA3D3C"/>
    <a:srgbClr val="569885"/>
    <a:srgbClr val="F0EAE3"/>
    <a:srgbClr val="0C396F"/>
    <a:srgbClr val="B22830"/>
    <a:srgbClr val="D2B71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46"/>
    <p:restoredTop sz="95915"/>
  </p:normalViewPr>
  <p:slideViewPr>
    <p:cSldViewPr snapToGrid="0" snapToObjects="1">
      <p:cViewPr varScale="1">
        <p:scale>
          <a:sx n="64" d="100"/>
          <a:sy n="64" d="100"/>
        </p:scale>
        <p:origin x="84" y="270"/>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56" d="100"/>
          <a:sy n="56" d="100"/>
        </p:scale>
        <p:origin x="285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CADF38E-74AC-0D40-B0D5-7EC4C125E7FD}" type="datetimeFigureOut">
              <a:rPr lang="en-US" smtClean="0"/>
              <a:t>12/6/2017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6910B88-B5D3-9740-B038-5E379E31E376}" type="slidenum">
              <a:rPr lang="en-US" smtClean="0"/>
              <a:t>‹#›</a:t>
            </a:fld>
            <a:endParaRPr lang="en-US"/>
          </a:p>
        </p:txBody>
      </p:sp>
    </p:spTree>
    <p:extLst>
      <p:ext uri="{BB962C8B-B14F-4D97-AF65-F5344CB8AC3E}">
        <p14:creationId xmlns:p14="http://schemas.microsoft.com/office/powerpoint/2010/main" val="10728334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08FBBC-5B36-C141-B827-04E0D6A20364}" type="datetimeFigureOut">
              <a:rPr lang="en-US" smtClean="0"/>
              <a:t>12/6/2017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56A13F-28BC-9E49-9D0E-49492B51710C}" type="slidenum">
              <a:rPr lang="en-US" smtClean="0"/>
              <a:t>‹#›</a:t>
            </a:fld>
            <a:endParaRPr lang="en-US"/>
          </a:p>
        </p:txBody>
      </p:sp>
    </p:spTree>
    <p:extLst>
      <p:ext uri="{BB962C8B-B14F-4D97-AF65-F5344CB8AC3E}">
        <p14:creationId xmlns:p14="http://schemas.microsoft.com/office/powerpoint/2010/main" val="59850201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548DAF-FAC0-E049-9F91-DF185ED4A3A0}" type="datetime1">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2819602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6BA255-5E72-2043-901B-BB28595BD03D}" type="datetime1">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2022775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F91DA9-1C77-804A-BF67-CC34D48EC270}" type="datetime1">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1726242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56D0A-10DF-004F-8942-0019FC536F6A}" type="datetime1">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792524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1C17A1-C794-F746-9446-DB2DA418D2EB}" type="datetime1">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399420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E5FB64-F50F-F341-9BDA-DC6ACD9CC172}" type="datetime1">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1217098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9CB5C3-E2DE-8D4F-9F4A-C72E248516A5}" type="datetime1">
              <a:rPr lang="en-US" smtClean="0"/>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1379803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0EB469-FD33-B547-A4D2-7465E5DD0938}" type="datetime1">
              <a:rPr lang="en-US" smtClean="0"/>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1152437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814CD4-9166-C14F-B6C1-CDF522718024}" type="datetime1">
              <a:rPr lang="en-US" smtClean="0"/>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554612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B825E5-7CCF-EA4B-803B-A23A37DA0D68}" type="datetime1">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855092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FD4D66-DFDE-9945-A17D-74D0D2FAE5BC}" type="datetime1">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2311483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C0AA7C-4A4D-8743-887E-132CF864A72F}" type="datetime1">
              <a:rPr lang="en-US" smtClean="0"/>
              <a:t>12/6/2017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603145" y="6352962"/>
            <a:ext cx="2133600" cy="365125"/>
          </a:xfrm>
          <a:prstGeom prst="rect">
            <a:avLst/>
          </a:prstGeom>
        </p:spPr>
        <p:txBody>
          <a:bodyPr vert="horz" lIns="91440" tIns="45720" rIns="91440" bIns="45720" rtlCol="0" anchor="ctr"/>
          <a:lstStyle>
            <a:lvl1pPr algn="r">
              <a:defRPr sz="800">
                <a:solidFill>
                  <a:schemeClr val="tx1"/>
                </a:solidFill>
                <a:latin typeface="Georgia"/>
                <a:cs typeface="Georgia"/>
              </a:defRPr>
            </a:lvl1pPr>
          </a:lstStyle>
          <a:p>
            <a:fld id="{BEFBC90E-502A-A54D-9BAE-6F74229062B0}" type="slidenum">
              <a:rPr lang="en-US" smtClean="0"/>
              <a:pPr/>
              <a:t>‹#›</a:t>
            </a:fld>
            <a:endParaRPr lang="en-US" dirty="0"/>
          </a:p>
        </p:txBody>
      </p:sp>
      <p:cxnSp>
        <p:nvCxnSpPr>
          <p:cNvPr id="7" name="Straight Connector 6"/>
          <p:cNvCxnSpPr/>
          <p:nvPr userDrawn="1"/>
        </p:nvCxnSpPr>
        <p:spPr>
          <a:xfrm flipV="1">
            <a:off x="506211" y="6409705"/>
            <a:ext cx="8134908" cy="1"/>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userDrawn="1"/>
        </p:nvCxnSpPr>
        <p:spPr>
          <a:xfrm flipV="1">
            <a:off x="502920" y="588898"/>
            <a:ext cx="8138160" cy="14606"/>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6392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itle 1"/>
          <p:cNvSpPr txBox="1">
            <a:spLocks/>
          </p:cNvSpPr>
          <p:nvPr/>
        </p:nvSpPr>
        <p:spPr bwMode="auto">
          <a:xfrm>
            <a:off x="404814" y="756919"/>
            <a:ext cx="8407400" cy="609080"/>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2200" b="1" kern="1200">
                <a:solidFill>
                  <a:schemeClr val="tx1"/>
                </a:solidFill>
                <a:latin typeface="Georgia" panose="02040502050405020303" pitchFamily="18" charset="0"/>
                <a:ea typeface="ＭＳ Ｐゴシック"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a:lstStyle>
          <a:p>
            <a:r>
              <a:rPr lang="en-US" altLang="en-US" sz="2000" dirty="0" err="1" smtClean="0">
                <a:latin typeface="Georgia" charset="0"/>
                <a:ea typeface="ＭＳ Ｐゴシック" charset="-128"/>
                <a:cs typeface="MS PGothic" charset="-128"/>
              </a:rPr>
              <a:t>Kirstjen</a:t>
            </a:r>
            <a:r>
              <a:rPr lang="en-US" altLang="en-US" sz="2000" dirty="0" smtClean="0">
                <a:latin typeface="Georgia" charset="0"/>
                <a:ea typeface="ＭＳ Ｐゴシック" charset="-128"/>
                <a:cs typeface="MS PGothic" charset="-128"/>
              </a:rPr>
              <a:t> Nielsen </a:t>
            </a:r>
            <a:r>
              <a:rPr lang="en-US" altLang="en-US" sz="2000" dirty="0" smtClean="0">
                <a:latin typeface="Georgia" charset="0"/>
                <a:ea typeface="ＭＳ Ｐゴシック" charset="-128"/>
                <a:cs typeface="MS PGothic" charset="-128"/>
              </a:rPr>
              <a:t>confirmed to </a:t>
            </a:r>
            <a:r>
              <a:rPr lang="en-US" altLang="en-US" sz="2000" dirty="0" smtClean="0">
                <a:latin typeface="Georgia" charset="0"/>
                <a:ea typeface="ＭＳ Ｐゴシック" charset="-128"/>
                <a:cs typeface="MS PGothic" charset="-128"/>
              </a:rPr>
              <a:t>the position of secretary of DHS</a:t>
            </a:r>
            <a:endParaRPr lang="en-US" altLang="en-US" sz="2000" dirty="0">
              <a:latin typeface="Georgia" charset="0"/>
              <a:ea typeface="ＭＳ Ｐゴシック" charset="-128"/>
              <a:cs typeface="MS PGothic" charset="-128"/>
            </a:endParaRPr>
          </a:p>
        </p:txBody>
      </p:sp>
      <p:sp>
        <p:nvSpPr>
          <p:cNvPr id="4" name="Slide Number Placeholder 3"/>
          <p:cNvSpPr>
            <a:spLocks noGrp="1"/>
          </p:cNvSpPr>
          <p:nvPr>
            <p:ph type="sldNum" sz="quarter" idx="12"/>
          </p:nvPr>
        </p:nvSpPr>
        <p:spPr/>
        <p:txBody>
          <a:bodyPr/>
          <a:lstStyle/>
          <a:p>
            <a:fld id="{BEFBC90E-502A-A54D-9BAE-6F74229062B0}" type="slidenum">
              <a:rPr lang="en-US" smtClean="0"/>
              <a:t>1</a:t>
            </a:fld>
            <a:endParaRPr lang="en-US"/>
          </a:p>
        </p:txBody>
      </p:sp>
      <p:sp>
        <p:nvSpPr>
          <p:cNvPr id="45" name="Text Placeholder 18"/>
          <p:cNvSpPr txBox="1">
            <a:spLocks/>
          </p:cNvSpPr>
          <p:nvPr/>
        </p:nvSpPr>
        <p:spPr bwMode="auto">
          <a:xfrm>
            <a:off x="404808" y="6422607"/>
            <a:ext cx="7413630" cy="340591"/>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smtClean="0">
                <a:latin typeface="Georgia"/>
                <a:cs typeface="Georgia"/>
              </a:rPr>
              <a:t>October 12, 2017  </a:t>
            </a:r>
            <a:r>
              <a:rPr lang="en-US" sz="800" dirty="0">
                <a:solidFill>
                  <a:schemeClr val="tx1">
                    <a:lumMod val="65000"/>
                    <a:lumOff val="35000"/>
                  </a:schemeClr>
                </a:solidFill>
              </a:rPr>
              <a:t>| </a:t>
            </a:r>
            <a:r>
              <a:rPr lang="en-US" sz="800" dirty="0"/>
              <a:t> </a:t>
            </a:r>
            <a:r>
              <a:rPr lang="en-US" sz="700" dirty="0" smtClean="0"/>
              <a:t>Claire </a:t>
            </a:r>
            <a:r>
              <a:rPr lang="en-US" sz="700" dirty="0" err="1" smtClean="0"/>
              <a:t>Garney</a:t>
            </a:r>
            <a:r>
              <a:rPr lang="en-US" sz="700" dirty="0" smtClean="0"/>
              <a:t> </a:t>
            </a:r>
            <a:endParaRPr lang="en-US" sz="700" dirty="0">
              <a:latin typeface="Georgia"/>
              <a:cs typeface="Georgia"/>
            </a:endParaRPr>
          </a:p>
        </p:txBody>
      </p:sp>
      <p:sp>
        <p:nvSpPr>
          <p:cNvPr id="46" name="Rectangle 14"/>
          <p:cNvSpPr>
            <a:spLocks noChangeArrowheads="1"/>
          </p:cNvSpPr>
          <p:nvPr/>
        </p:nvSpPr>
        <p:spPr bwMode="auto">
          <a:xfrm>
            <a:off x="419100" y="1425207"/>
            <a:ext cx="8229600" cy="276999"/>
          </a:xfrm>
          <a:prstGeom prst="rect">
            <a:avLst/>
          </a:prstGeom>
          <a:noFill/>
          <a:ln>
            <a:noFill/>
          </a:ln>
          <a:extLst/>
        </p:spPr>
        <p:txBody>
          <a:bodyPr>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200" b="1" dirty="0" err="1" smtClean="0"/>
              <a:t>Kirstjen</a:t>
            </a:r>
            <a:r>
              <a:rPr lang="en-US" altLang="en-US" sz="1200" b="1" dirty="0" smtClean="0"/>
              <a:t> Nielsen, </a:t>
            </a:r>
            <a:r>
              <a:rPr lang="en-US" altLang="en-US" sz="1200" b="1" dirty="0" smtClean="0"/>
              <a:t>Secretary </a:t>
            </a:r>
            <a:r>
              <a:rPr lang="en-US" altLang="en-US" sz="1200" b="1" dirty="0" smtClean="0"/>
              <a:t>of Homeland Security </a:t>
            </a:r>
            <a:endParaRPr lang="en-US" altLang="en-US" sz="1200" b="1" dirty="0"/>
          </a:p>
        </p:txBody>
      </p:sp>
      <p:pic>
        <p:nvPicPr>
          <p:cNvPr id="48" name="Picture 47" descr="Logo-NJ-presentation_center.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5547" y="301888"/>
            <a:ext cx="2311852" cy="287010"/>
          </a:xfrm>
          <a:prstGeom prst="rect">
            <a:avLst/>
          </a:prstGeom>
        </p:spPr>
      </p:pic>
      <p:sp>
        <p:nvSpPr>
          <p:cNvPr id="51" name="Text Placeholder 18"/>
          <p:cNvSpPr txBox="1">
            <a:spLocks/>
          </p:cNvSpPr>
          <p:nvPr/>
        </p:nvSpPr>
        <p:spPr bwMode="auto">
          <a:xfrm>
            <a:off x="404807" y="6117354"/>
            <a:ext cx="8247721" cy="191226"/>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a:solidFill>
                  <a:schemeClr val="tx1">
                    <a:lumMod val="50000"/>
                    <a:lumOff val="50000"/>
                  </a:schemeClr>
                </a:solidFill>
                <a:latin typeface="Georgia"/>
                <a:cs typeface="Georgia"/>
              </a:rPr>
              <a:t>Sources: GW Center for Cyber and Homeland Security, 2017; “President Donald J. Trump announces intent to nominate </a:t>
            </a:r>
            <a:r>
              <a:rPr lang="en-US" sz="700" dirty="0" err="1">
                <a:solidFill>
                  <a:schemeClr val="tx1">
                    <a:lumMod val="50000"/>
                    <a:lumOff val="50000"/>
                  </a:schemeClr>
                </a:solidFill>
                <a:latin typeface="Georgia"/>
                <a:cs typeface="Georgia"/>
              </a:rPr>
              <a:t>Kirstjen</a:t>
            </a:r>
            <a:r>
              <a:rPr lang="en-US" sz="700" dirty="0">
                <a:solidFill>
                  <a:schemeClr val="tx1">
                    <a:lumMod val="50000"/>
                    <a:lumOff val="50000"/>
                  </a:schemeClr>
                </a:solidFill>
                <a:latin typeface="Georgia"/>
                <a:cs typeface="Georgia"/>
              </a:rPr>
              <a:t> Nielsen as Secretary of Homeland Security, White House Office of the Press Secretary, October 11, 2017; Eric Williamson, “</a:t>
            </a:r>
            <a:r>
              <a:rPr lang="en-US" sz="700" dirty="0" err="1">
                <a:solidFill>
                  <a:schemeClr val="tx1">
                    <a:lumMod val="50000"/>
                    <a:lumOff val="50000"/>
                  </a:schemeClr>
                </a:solidFill>
                <a:latin typeface="Georgia"/>
                <a:cs typeface="Georgia"/>
              </a:rPr>
              <a:t>Kirstjen</a:t>
            </a:r>
            <a:r>
              <a:rPr lang="en-US" sz="700" dirty="0">
                <a:solidFill>
                  <a:schemeClr val="tx1">
                    <a:lumMod val="50000"/>
                    <a:lumOff val="50000"/>
                  </a:schemeClr>
                </a:solidFill>
                <a:latin typeface="Georgia"/>
                <a:cs typeface="Georgia"/>
              </a:rPr>
              <a:t> Nielsen ‘99 tapped for top post at Homeland Security,” UVA School of Law, October 11, 2017. </a:t>
            </a:r>
          </a:p>
        </p:txBody>
      </p:sp>
      <p:graphicFrame>
        <p:nvGraphicFramePr>
          <p:cNvPr id="22" name="Table 21"/>
          <p:cNvGraphicFramePr>
            <a:graphicFrameLocks noGrp="1"/>
          </p:cNvGraphicFramePr>
          <p:nvPr>
            <p:extLst>
              <p:ext uri="{D42A27DB-BD31-4B8C-83A1-F6EECF244321}">
                <p14:modId xmlns:p14="http://schemas.microsoft.com/office/powerpoint/2010/main" val="237971320"/>
              </p:ext>
            </p:extLst>
          </p:nvPr>
        </p:nvGraphicFramePr>
        <p:xfrm>
          <a:off x="485546" y="3482976"/>
          <a:ext cx="1767459" cy="1964778"/>
        </p:xfrm>
        <a:graphic>
          <a:graphicData uri="http://schemas.openxmlformats.org/drawingml/2006/table">
            <a:tbl>
              <a:tblPr firstRow="1" bandRow="1">
                <a:tableStyleId>{5C22544A-7EE6-4342-B048-85BDC9FD1C3A}</a:tableStyleId>
              </a:tblPr>
              <a:tblGrid>
                <a:gridCol w="1767459">
                  <a:extLst>
                    <a:ext uri="{9D8B030D-6E8A-4147-A177-3AD203B41FA5}">
                      <a16:colId xmlns:a16="http://schemas.microsoft.com/office/drawing/2014/main" val="20000"/>
                    </a:ext>
                  </a:extLst>
                </a:gridCol>
              </a:tblGrid>
              <a:tr h="274319">
                <a:tc>
                  <a:txBody>
                    <a:bodyPr/>
                    <a:lstStyle/>
                    <a:p>
                      <a:r>
                        <a:rPr lang="en-US" sz="1100" b="1" dirty="0" smtClean="0">
                          <a:solidFill>
                            <a:srgbClr val="000000"/>
                          </a:solidFill>
                          <a:latin typeface="+mj-lt"/>
                        </a:rPr>
                        <a:t>Date of birth</a:t>
                      </a:r>
                      <a:endParaRPr lang="en-US" sz="1100" b="1" dirty="0">
                        <a:solidFill>
                          <a:srgbClr val="000000"/>
                        </a:solidFill>
                        <a:latin typeface="+mj-lt"/>
                      </a:endParaRPr>
                    </a:p>
                  </a:txBody>
                  <a:tcPr marT="45703" marB="45703">
                    <a:solidFill>
                      <a:srgbClr val="F1EBE5"/>
                    </a:solidFill>
                  </a:tcPr>
                </a:tc>
                <a:extLst>
                  <a:ext uri="{0D108BD9-81ED-4DB2-BD59-A6C34878D82A}">
                    <a16:rowId xmlns:a16="http://schemas.microsoft.com/office/drawing/2014/main" val="10000"/>
                  </a:ext>
                </a:extLst>
              </a:tr>
              <a:tr h="315084">
                <a:tc>
                  <a:txBody>
                    <a:bodyPr/>
                    <a:lstStyle/>
                    <a:p>
                      <a:r>
                        <a:rPr lang="en-US" sz="1100" dirty="0" smtClean="0">
                          <a:latin typeface="+mj-lt"/>
                        </a:rPr>
                        <a:t>N/A</a:t>
                      </a:r>
                      <a:endParaRPr lang="en-US" sz="1100" dirty="0">
                        <a:latin typeface="+mj-lt"/>
                      </a:endParaRPr>
                    </a:p>
                  </a:txBody>
                  <a:tcPr marT="45703" marB="45703">
                    <a:noFill/>
                  </a:tcPr>
                </a:tc>
                <a:extLst>
                  <a:ext uri="{0D108BD9-81ED-4DB2-BD59-A6C34878D82A}">
                    <a16:rowId xmlns:a16="http://schemas.microsoft.com/office/drawing/2014/main" val="10001"/>
                  </a:ext>
                </a:extLst>
              </a:tr>
              <a:tr h="274319">
                <a:tc>
                  <a:txBody>
                    <a:bodyPr/>
                    <a:lstStyle/>
                    <a:p>
                      <a:r>
                        <a:rPr lang="en-US" sz="1100" b="1" dirty="0" smtClean="0">
                          <a:latin typeface="+mj-lt"/>
                        </a:rPr>
                        <a:t>Education</a:t>
                      </a:r>
                      <a:endParaRPr lang="en-US" sz="1100" b="1" dirty="0">
                        <a:latin typeface="+mj-lt"/>
                      </a:endParaRPr>
                    </a:p>
                  </a:txBody>
                  <a:tcPr marT="45703" marB="45703">
                    <a:solidFill>
                      <a:srgbClr val="F1EBE5"/>
                    </a:solidFill>
                  </a:tcPr>
                </a:tc>
                <a:extLst>
                  <a:ext uri="{0D108BD9-81ED-4DB2-BD59-A6C34878D82A}">
                    <a16:rowId xmlns:a16="http://schemas.microsoft.com/office/drawing/2014/main" val="10002"/>
                  </a:ext>
                </a:extLst>
              </a:tr>
              <a:tr h="505521">
                <a:tc>
                  <a:txBody>
                    <a:bodyPr/>
                    <a:lstStyle/>
                    <a:p>
                      <a:r>
                        <a:rPr lang="en-US" sz="1100" dirty="0" smtClean="0">
                          <a:latin typeface="+mj-lt"/>
                        </a:rPr>
                        <a:t>Georgetown U., B.S. </a:t>
                      </a:r>
                    </a:p>
                    <a:p>
                      <a:r>
                        <a:rPr lang="en-US" sz="1100" dirty="0" smtClean="0">
                          <a:latin typeface="+mj-lt"/>
                        </a:rPr>
                        <a:t>U. of Virginia, J.D. </a:t>
                      </a:r>
                    </a:p>
                  </a:txBody>
                  <a:tcPr marT="45703" marB="45703">
                    <a:solidFill>
                      <a:srgbClr val="FFFFFF"/>
                    </a:solidFill>
                  </a:tcPr>
                </a:tc>
                <a:extLst>
                  <a:ext uri="{0D108BD9-81ED-4DB2-BD59-A6C34878D82A}">
                    <a16:rowId xmlns:a16="http://schemas.microsoft.com/office/drawing/2014/main" val="10003"/>
                  </a:ext>
                </a:extLst>
              </a:tr>
              <a:tr h="274319">
                <a:tc>
                  <a:txBody>
                    <a:bodyPr/>
                    <a:lstStyle/>
                    <a:p>
                      <a:r>
                        <a:rPr lang="en-US" sz="1100" b="1" dirty="0" smtClean="0">
                          <a:latin typeface="+mj-lt"/>
                        </a:rPr>
                        <a:t>Occupation</a:t>
                      </a:r>
                      <a:endParaRPr lang="en-US" sz="1100" b="1" dirty="0">
                        <a:latin typeface="+mj-lt"/>
                      </a:endParaRPr>
                    </a:p>
                  </a:txBody>
                  <a:tcPr marT="45703" marB="45703">
                    <a:solidFill>
                      <a:srgbClr val="F1EBE5"/>
                    </a:solidFill>
                  </a:tcPr>
                </a:tc>
                <a:extLst>
                  <a:ext uri="{0D108BD9-81ED-4DB2-BD59-A6C34878D82A}">
                    <a16:rowId xmlns:a16="http://schemas.microsoft.com/office/drawing/2014/main" val="10004"/>
                  </a:ext>
                </a:extLst>
              </a:tr>
              <a:tr h="321216">
                <a:tc>
                  <a:txBody>
                    <a:bodyPr/>
                    <a:lstStyle/>
                    <a:p>
                      <a:r>
                        <a:rPr lang="en-US" sz="1100" dirty="0" smtClean="0">
                          <a:latin typeface="+mj-lt"/>
                        </a:rPr>
                        <a:t>Civil servant, lawyer</a:t>
                      </a:r>
                      <a:endParaRPr lang="en-US" sz="1100" baseline="0" dirty="0" smtClean="0">
                        <a:latin typeface="+mj-lt"/>
                      </a:endParaRPr>
                    </a:p>
                  </a:txBody>
                  <a:tcPr marT="45703" marB="45703">
                    <a:solidFill>
                      <a:srgbClr val="FFFFFF"/>
                    </a:solidFill>
                  </a:tcPr>
                </a:tc>
                <a:extLst>
                  <a:ext uri="{0D108BD9-81ED-4DB2-BD59-A6C34878D82A}">
                    <a16:rowId xmlns:a16="http://schemas.microsoft.com/office/drawing/2014/main" val="10005"/>
                  </a:ext>
                </a:extLst>
              </a:tr>
            </a:tbl>
          </a:graphicData>
        </a:graphic>
      </p:graphicFrame>
      <p:sp>
        <p:nvSpPr>
          <p:cNvPr id="25" name="Rectangle 2"/>
          <p:cNvSpPr txBox="1">
            <a:spLocks noChangeArrowheads="1"/>
          </p:cNvSpPr>
          <p:nvPr>
            <p:custDataLst>
              <p:tags r:id="rId1"/>
            </p:custDataLst>
          </p:nvPr>
        </p:nvSpPr>
        <p:spPr bwMode="auto">
          <a:xfrm>
            <a:off x="2527099" y="1919866"/>
            <a:ext cx="6121601" cy="282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6200" tIns="76200" rIns="76200" bIns="76200"/>
          <a:lstStyle>
            <a:lvl1pPr marL="342900" indent="-342900" defTabSz="895350">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defTabSz="8953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defTabSz="89535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defTabSz="89535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defTabSz="89535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defTabSz="89535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defTabSz="89535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defTabSz="89535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defTabSz="89535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marL="0" lvl="1">
              <a:spcBef>
                <a:spcPts val="0"/>
              </a:spcBef>
              <a:buFont typeface="Arial" panose="020B0604020202020204" pitchFamily="34" charset="0"/>
              <a:buNone/>
            </a:pPr>
            <a:r>
              <a:rPr lang="en-US" altLang="en-US" sz="1100" b="1" i="1" dirty="0" smtClean="0">
                <a:latin typeface="+mj-lt"/>
              </a:rPr>
              <a:t>Previous </a:t>
            </a:r>
            <a:r>
              <a:rPr lang="en-US" altLang="en-US" sz="1100" b="1" i="1" dirty="0">
                <a:latin typeface="+mj-lt"/>
              </a:rPr>
              <a:t>position: </a:t>
            </a:r>
            <a:r>
              <a:rPr lang="en-US" altLang="en-US" sz="1100" i="1" dirty="0" smtClean="0">
                <a:latin typeface="+mj-lt"/>
              </a:rPr>
              <a:t>Deputy White House Chief of Staff</a:t>
            </a:r>
            <a:endParaRPr lang="en-US" altLang="en-US" sz="1100" i="1" dirty="0">
              <a:latin typeface="+mj-lt"/>
            </a:endParaRPr>
          </a:p>
          <a:p>
            <a:pPr marL="0" lvl="1">
              <a:spcBef>
                <a:spcPts val="0"/>
              </a:spcBef>
              <a:buFont typeface="Arial" panose="020B0604020202020204" pitchFamily="34" charset="0"/>
              <a:buNone/>
            </a:pPr>
            <a:r>
              <a:rPr lang="en-US" altLang="en-US" sz="1100" b="1" i="1" dirty="0">
                <a:latin typeface="+mj-lt"/>
              </a:rPr>
              <a:t>Position</a:t>
            </a:r>
            <a:r>
              <a:rPr lang="en-US" altLang="en-US" sz="1100" b="1" i="1" dirty="0" smtClean="0">
                <a:latin typeface="+mj-lt"/>
              </a:rPr>
              <a:t>: </a:t>
            </a:r>
            <a:r>
              <a:rPr lang="en-US" altLang="en-US" sz="1100" i="1" dirty="0" smtClean="0">
                <a:latin typeface="+mj-lt"/>
              </a:rPr>
              <a:t>Secretary </a:t>
            </a:r>
            <a:r>
              <a:rPr lang="en-US" altLang="en-US" sz="1100" i="1" dirty="0">
                <a:latin typeface="+mj-lt"/>
              </a:rPr>
              <a:t>of Homeland Security </a:t>
            </a:r>
          </a:p>
          <a:p>
            <a:pPr marL="0" lvl="1">
              <a:buFont typeface="Arial" panose="020B0604020202020204" pitchFamily="34" charset="0"/>
              <a:buNone/>
            </a:pPr>
            <a:endParaRPr lang="en-US" altLang="en-US" sz="1000" b="1" dirty="0">
              <a:latin typeface="+mj-lt"/>
            </a:endParaRPr>
          </a:p>
          <a:p>
            <a:pPr marL="0" lvl="1">
              <a:buFont typeface="Arial" panose="020B0604020202020204" pitchFamily="34" charset="0"/>
              <a:buNone/>
            </a:pPr>
            <a:r>
              <a:rPr lang="en-US" altLang="en-US" sz="1100" b="1" dirty="0">
                <a:latin typeface="+mj-lt"/>
              </a:rPr>
              <a:t>Biography</a:t>
            </a:r>
          </a:p>
          <a:p>
            <a:pPr marL="0" lvl="1">
              <a:buNone/>
            </a:pPr>
            <a:r>
              <a:rPr lang="en-US" altLang="en-US" sz="1000" dirty="0" err="1">
                <a:latin typeface="+mj-lt"/>
              </a:rPr>
              <a:t>Kirstjen</a:t>
            </a:r>
            <a:r>
              <a:rPr lang="en-US" altLang="en-US" sz="1000" dirty="0">
                <a:latin typeface="+mj-lt"/>
              </a:rPr>
              <a:t> Nielsen was nominated for the position of secretary of Homeland Security on October 11, 2017. Previously, she served as chief of staff to Secretary John Kelly at DHS and as deputy chief of staff in the White House. Her extensive work in government as well as the private sector has focused on homeland and national security issues such as infrastructure protection, cybersecurity, information sharing, preparedness planning, and response and recovery management. Nielsen previously served on the Homeland Security Council in the George W. Bush administration as special assistant to the president and senior director for prevention, preparedness and response. Following her time at the White House, Nielsen’s roles have included founder and president of </a:t>
            </a:r>
            <a:r>
              <a:rPr lang="en-US" altLang="en-US" sz="1000" dirty="0" err="1">
                <a:latin typeface="+mj-lt"/>
              </a:rPr>
              <a:t>Sunesis</a:t>
            </a:r>
            <a:r>
              <a:rPr lang="en-US" altLang="en-US" sz="1000" dirty="0">
                <a:latin typeface="+mj-lt"/>
              </a:rPr>
              <a:t> Consulting, civilian expert for NATO and senior fellow at the GW Center for Cyber &amp; Homeland Security</a:t>
            </a:r>
            <a:r>
              <a:rPr lang="en-US" altLang="en-US" sz="1000" dirty="0" smtClean="0">
                <a:latin typeface="+mj-lt"/>
              </a:rPr>
              <a:t>. She was confirmed on December 6, 2017 with a vote of 62-37. </a:t>
            </a:r>
            <a:endParaRPr lang="en-US" altLang="en-US" sz="1000" dirty="0">
              <a:latin typeface="+mj-lt"/>
            </a:endParaRPr>
          </a:p>
        </p:txBody>
      </p:sp>
      <p:grpSp>
        <p:nvGrpSpPr>
          <p:cNvPr id="26" name="Group 30"/>
          <p:cNvGrpSpPr>
            <a:grpSpLocks/>
          </p:cNvGrpSpPr>
          <p:nvPr/>
        </p:nvGrpSpPr>
        <p:grpSpPr bwMode="auto">
          <a:xfrm>
            <a:off x="2577081" y="4695691"/>
            <a:ext cx="4222730" cy="651908"/>
            <a:chOff x="2098798" y="5086350"/>
            <a:chExt cx="4222730" cy="651908"/>
          </a:xfrm>
        </p:grpSpPr>
        <p:sp>
          <p:nvSpPr>
            <p:cNvPr id="27" name="Pentagon 26"/>
            <p:cNvSpPr/>
            <p:nvPr/>
          </p:nvSpPr>
          <p:spPr>
            <a:xfrm>
              <a:off x="2098798" y="5086350"/>
              <a:ext cx="1425041" cy="635000"/>
            </a:xfrm>
            <a:prstGeom prst="homePlate">
              <a:avLst/>
            </a:prstGeom>
            <a:solidFill>
              <a:srgbClr val="769E8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200" dirty="0">
                  <a:solidFill>
                    <a:schemeClr val="bg1"/>
                  </a:solidFill>
                  <a:latin typeface="+mj-lt"/>
                </a:rPr>
                <a:t>Nominated</a:t>
              </a:r>
            </a:p>
            <a:p>
              <a:pPr algn="ctr">
                <a:defRPr/>
              </a:pPr>
              <a:r>
                <a:rPr lang="en-US" sz="1200" dirty="0" smtClean="0">
                  <a:solidFill>
                    <a:schemeClr val="bg1"/>
                  </a:solidFill>
                  <a:latin typeface="+mj-lt"/>
                </a:rPr>
                <a:t>10/11/17</a:t>
              </a:r>
              <a:endParaRPr lang="en-US" sz="1200" dirty="0">
                <a:solidFill>
                  <a:schemeClr val="bg1"/>
                </a:solidFill>
                <a:latin typeface="+mj-lt"/>
              </a:endParaRPr>
            </a:p>
          </p:txBody>
        </p:sp>
        <p:sp>
          <p:nvSpPr>
            <p:cNvPr id="28" name="Chevron 27"/>
            <p:cNvSpPr/>
            <p:nvPr/>
          </p:nvSpPr>
          <p:spPr>
            <a:xfrm>
              <a:off x="4775532" y="5103258"/>
              <a:ext cx="1545996" cy="635000"/>
            </a:xfrm>
            <a:prstGeom prst="chevron">
              <a:avLst/>
            </a:prstGeom>
            <a:solidFill>
              <a:srgbClr val="769E8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200" dirty="0" smtClean="0">
                  <a:solidFill>
                    <a:schemeClr val="bg1"/>
                  </a:solidFill>
                  <a:latin typeface="+mj-lt"/>
                </a:rPr>
                <a:t>Confirmed</a:t>
              </a:r>
            </a:p>
            <a:p>
              <a:pPr algn="ctr">
                <a:defRPr/>
              </a:pPr>
              <a:r>
                <a:rPr lang="en-US" sz="1200" dirty="0" smtClean="0">
                  <a:solidFill>
                    <a:schemeClr val="bg1"/>
                  </a:solidFill>
                  <a:latin typeface="+mj-lt"/>
                </a:rPr>
                <a:t>12/06/17</a:t>
              </a:r>
              <a:endParaRPr lang="en-US" sz="1200" dirty="0">
                <a:solidFill>
                  <a:schemeClr val="bg1"/>
                </a:solidFill>
                <a:latin typeface="+mj-lt"/>
              </a:endParaRPr>
            </a:p>
          </p:txBody>
        </p:sp>
        <p:sp>
          <p:nvSpPr>
            <p:cNvPr id="29" name="Chevron 28"/>
            <p:cNvSpPr/>
            <p:nvPr/>
          </p:nvSpPr>
          <p:spPr>
            <a:xfrm>
              <a:off x="3381268" y="5096457"/>
              <a:ext cx="1545996" cy="635000"/>
            </a:xfrm>
            <a:prstGeom prst="chevron">
              <a:avLst/>
            </a:prstGeom>
            <a:solidFill>
              <a:srgbClr val="769E8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200" dirty="0">
                  <a:solidFill>
                    <a:schemeClr val="bg1"/>
                  </a:solidFill>
                  <a:latin typeface="+mj-lt"/>
                </a:rPr>
                <a:t>Senate hearing</a:t>
              </a:r>
            </a:p>
          </p:txBody>
        </p:sp>
      </p:grpSp>
      <p:sp>
        <p:nvSpPr>
          <p:cNvPr id="30" name="Rectangle 2"/>
          <p:cNvSpPr txBox="1">
            <a:spLocks noChangeArrowheads="1"/>
          </p:cNvSpPr>
          <p:nvPr>
            <p:custDataLst>
              <p:tags r:id="rId2"/>
            </p:custDataLst>
          </p:nvPr>
        </p:nvSpPr>
        <p:spPr bwMode="auto">
          <a:xfrm>
            <a:off x="2527100" y="4271468"/>
            <a:ext cx="6438900"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6200" tIns="76200" rIns="76200" bIns="76200"/>
          <a:lstStyle>
            <a:lvl1pPr marL="342900" indent="-342900" defTabSz="895350">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defTabSz="8953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defTabSz="89535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defTabSz="89535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defTabSz="89535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defTabSz="89535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defTabSz="89535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defTabSz="89535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defTabSz="89535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marL="0" lvl="1">
              <a:buFont typeface="Arial" panose="020B0604020202020204" pitchFamily="34" charset="0"/>
              <a:buNone/>
            </a:pPr>
            <a:r>
              <a:rPr lang="en-US" altLang="en-US" sz="1200" b="1" dirty="0">
                <a:latin typeface="+mj-lt"/>
              </a:rPr>
              <a:t>Confirmation status</a:t>
            </a:r>
          </a:p>
        </p:txBody>
      </p:sp>
      <p:sp>
        <p:nvSpPr>
          <p:cNvPr id="18" name="TextBox 12"/>
          <p:cNvSpPr txBox="1">
            <a:spLocks noChangeArrowheads="1"/>
          </p:cNvSpPr>
          <p:nvPr/>
        </p:nvSpPr>
        <p:spPr bwMode="auto">
          <a:xfrm>
            <a:off x="7702039" y="311516"/>
            <a:ext cx="1024639" cy="184666"/>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r" eaLnBrk="1" hangingPunct="1">
              <a:lnSpc>
                <a:spcPct val="100000"/>
              </a:lnSpc>
              <a:spcBef>
                <a:spcPct val="0"/>
              </a:spcBef>
              <a:buFontTx/>
              <a:buNone/>
              <a:defRPr/>
            </a:pPr>
            <a:r>
              <a:rPr lang="en-US" altLang="en-US" sz="600" b="1" dirty="0" smtClean="0">
                <a:solidFill>
                  <a:schemeClr val="bg2">
                    <a:lumMod val="25000"/>
                  </a:schemeClr>
                </a:solidFill>
                <a:latin typeface="Verdana"/>
                <a:cs typeface="Verdana"/>
              </a:rPr>
              <a:t>KIRSTJEN NIELSEN</a:t>
            </a:r>
          </a:p>
        </p:txBody>
      </p:sp>
      <p:pic>
        <p:nvPicPr>
          <p:cNvPr id="19" name="Picture 18"/>
          <p:cNvPicPr>
            <a:picLocks noChangeAspect="1"/>
          </p:cNvPicPr>
          <p:nvPr/>
        </p:nvPicPr>
        <p:blipFill>
          <a:blip r:embed="rId5"/>
          <a:stretch>
            <a:fillRect/>
          </a:stretch>
        </p:blipFill>
        <p:spPr>
          <a:xfrm>
            <a:off x="683475" y="1906791"/>
            <a:ext cx="1371600" cy="1371600"/>
          </a:xfrm>
          <a:prstGeom prst="ellipse">
            <a:avLst/>
          </a:prstGeom>
          <a:ln w="63500" cap="rnd">
            <a:noFill/>
          </a:ln>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26095066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AME" val="Rectangle"/>
</p:tagLst>
</file>

<file path=ppt/tags/tag2.xml><?xml version="1.0" encoding="utf-8"?>
<p:tagLst xmlns:a="http://schemas.openxmlformats.org/drawingml/2006/main" xmlns:r="http://schemas.openxmlformats.org/officeDocument/2006/relationships" xmlns:p="http://schemas.openxmlformats.org/presentationml/2006/main">
  <p:tag name="NAME" val="Rectangl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ew PC">
      <a:majorFont>
        <a:latin typeface="Georgi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19990</TotalTime>
  <Words>304</Words>
  <Application>Microsoft Office PowerPoint</Application>
  <PresentationFormat>On-screen Show (4:3)</PresentationFormat>
  <Paragraphs>24</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ＭＳ Ｐゴシック</vt:lpstr>
      <vt:lpstr>ＭＳ Ｐゴシック</vt:lpstr>
      <vt:lpstr>Arial</vt:lpstr>
      <vt:lpstr>Calibri</vt:lpstr>
      <vt:lpstr>Georgia</vt:lpstr>
      <vt:lpstr>Verdana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template for the presentation center [Max 2 line title]</dc:title>
  <dc:creator>Laura</dc:creator>
  <cp:lastModifiedBy>Windows User</cp:lastModifiedBy>
  <cp:revision>164</cp:revision>
  <cp:lastPrinted>2017-10-10T18:53:14Z</cp:lastPrinted>
  <dcterms:created xsi:type="dcterms:W3CDTF">2017-06-26T14:07:23Z</dcterms:created>
  <dcterms:modified xsi:type="dcterms:W3CDTF">2017-12-06T20:15:52Z</dcterms:modified>
</cp:coreProperties>
</file>