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AD92"/>
    <a:srgbClr val="9D7C45"/>
    <a:srgbClr val="FFC972"/>
    <a:srgbClr val="9AC1B6"/>
    <a:srgbClr val="CC6965"/>
    <a:srgbClr val="F0EAE3"/>
    <a:srgbClr val="EFE4AA"/>
    <a:srgbClr val="CED8E0"/>
    <a:srgbClr val="6F89AA"/>
    <a:srgbClr val="CFD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8" autoAdjust="0"/>
    <p:restoredTop sz="94660"/>
  </p:normalViewPr>
  <p:slideViewPr>
    <p:cSldViewPr snapToGrid="0">
      <p:cViewPr>
        <p:scale>
          <a:sx n="123" d="100"/>
          <a:sy n="123" d="100"/>
        </p:scale>
        <p:origin x="216" y="-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D625F5-7E44-43E3-AB91-7FDD6771D67B}" type="datetimeFigureOut">
              <a:rPr lang="en-US" smtClean="0"/>
              <a:t>11/21/17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DF410-6B51-46C5-A950-0343F996EB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0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56A13F-28BC-9E49-9D0E-49492B5171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445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6C462-0A71-3F48-9D25-7A35141CDEC7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87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19D06-5486-7A4A-BEFA-65B3AA3F35A5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6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F0E0-7BCB-3049-BACC-0DD01AA9D8B8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27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96151-1F0E-D84E-83C6-596BD64F6124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36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D8B46-76D4-C84F-AEAA-2F99E068DFB0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80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E743-0E0E-BC49-B7F9-8D227C957BB4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23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47703-3C2C-4945-B233-EBAC053D8E19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63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1EA4-7F0B-834C-8015-CA53360A6B80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37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3CAA-AA81-F044-B69C-6CA2F2FC4BDE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25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93BF1-0ED3-0245-8255-AC18C8218740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32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F4126-FA69-FD47-AB20-DDB471646F03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60603-5B7C-314D-8095-A2926FB9B232}" type="datetime1">
              <a:rPr lang="en-US" smtClean="0"/>
              <a:t>11/21/17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14606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846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 bwMode="auto">
          <a:xfrm>
            <a:off x="404814" y="756919"/>
            <a:ext cx="6308807" cy="60908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FCC</a:t>
            </a:r>
            <a:r>
              <a:rPr kumimoji="0" lang="en-US" altLang="en-US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charset="0"/>
                <a:ea typeface="ＭＳ Ｐゴシック" charset="-128"/>
                <a:cs typeface="MS PGothic" charset="-128"/>
              </a:rPr>
              <a:t> reportedly set to vote on net neutrality repeal in December 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790204" y="311516"/>
            <a:ext cx="936474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EEECE1">
                    <a:lumMod val="25000"/>
                  </a:srgbClr>
                </a:solidFill>
                <a:effectLst/>
                <a:uLnTx/>
                <a:uFillTx/>
                <a:latin typeface="Verdana"/>
                <a:ea typeface="MS PGothic" panose="020B0600070205080204" pitchFamily="34" charset="-128"/>
                <a:cs typeface="Verdana"/>
              </a:rPr>
              <a:t>NET NEUTRALITY</a:t>
            </a:r>
          </a:p>
        </p:txBody>
      </p:sp>
      <p:sp>
        <p:nvSpPr>
          <p:cNvPr id="45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700" dirty="0" smtClean="0">
                <a:solidFill>
                  <a:prstClr val="black"/>
                </a:solidFill>
                <a:latin typeface="Georgia"/>
                <a:cs typeface="Georgia"/>
              </a:rPr>
              <a:t>November 16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, 2017 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|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 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</a:rPr>
              <a:t>Owen Minott</a:t>
            </a: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419100" y="1425207"/>
            <a:ext cx="8229600" cy="24622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81121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000" b="1" dirty="0" smtClean="0">
                <a:solidFill>
                  <a:prstClr val="black"/>
                </a:solidFill>
              </a:rPr>
              <a:t>Reports of FCC Commissioner Pai’s plan for a December vote </a:t>
            </a: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48" name="Picture 47" descr="Logo-NJ-presentation_cent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443164" y="3575160"/>
            <a:ext cx="2900826" cy="1938992"/>
          </a:xfrm>
          <a:prstGeom prst="rect">
            <a:avLst/>
          </a:prstGeom>
          <a:noFill/>
          <a:ln>
            <a:solidFill>
              <a:srgbClr val="9D7C45"/>
            </a:solidFill>
          </a:ln>
        </p:spPr>
        <p:txBody>
          <a:bodyPr wrap="square" rtlCol="0">
            <a:spAutoFit/>
          </a:bodyPr>
          <a:lstStyle/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Ajit</a:t>
            </a: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 Pai, head of the FCC, is reportedly planning to schedule a December vote on repealing net neutrality</a:t>
            </a:r>
          </a:p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baseline="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The FCC drafted a proposal in April, and received more than 22 million comments online</a:t>
            </a:r>
          </a:p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baseline="0" dirty="0">
              <a:solidFill>
                <a:prstClr val="black"/>
              </a:solidFill>
              <a:latin typeface="Georgia"/>
              <a:cs typeface="Georgia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Georgia"/>
              </a:rPr>
              <a:t>It is not clear whether the proposed repeal will be exactly the same as the April proposal</a:t>
            </a:r>
            <a:endParaRPr kumimoji="0" lang="en-US" sz="1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Georgia"/>
            </a:endParaRPr>
          </a:p>
        </p:txBody>
      </p:sp>
      <p:sp>
        <p:nvSpPr>
          <p:cNvPr id="18" name="Text Placeholder 18"/>
          <p:cNvSpPr txBox="1">
            <a:spLocks/>
          </p:cNvSpPr>
          <p:nvPr/>
        </p:nvSpPr>
        <p:spPr bwMode="auto">
          <a:xfrm>
            <a:off x="404807" y="6222373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Sources:</a:t>
            </a:r>
            <a:r>
              <a:rPr kumimoji="0" lang="en-US" sz="700" b="0" i="0" u="none" strike="noStrike" kern="1200" cap="none" spc="0" normalizeH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 Todd Shields, “FCC plans December vote to kill net neutrality rules,” Bloomberg, November 15, 2017.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28667" y="2332881"/>
            <a:ext cx="3478759" cy="1382411"/>
            <a:chOff x="5962130" y="1674905"/>
            <a:chExt cx="3478759" cy="1382411"/>
          </a:xfrm>
        </p:grpSpPr>
        <p:sp>
          <p:nvSpPr>
            <p:cNvPr id="16" name="Rectangle 15"/>
            <p:cNvSpPr/>
            <p:nvPr/>
          </p:nvSpPr>
          <p:spPr>
            <a:xfrm>
              <a:off x="6139519" y="1790086"/>
              <a:ext cx="3301370" cy="12672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37160" rIns="182880" bIns="137160"/>
            <a:lstStyle/>
            <a:p>
              <a:pPr lvl="0">
                <a:lnSpc>
                  <a:spcPct val="110000"/>
                </a:lnSpc>
                <a:spcAft>
                  <a:spcPts val="50"/>
                </a:spcAft>
                <a:defRPr/>
              </a:pPr>
              <a:r>
                <a:rPr lang="en-US" sz="1000" i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Abandoning bipartisan net neutrality principles threatens to kill the streaming </a:t>
              </a:r>
              <a:r>
                <a:rPr lang="en-US" sz="1000" i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revolution </a:t>
              </a:r>
              <a:r>
                <a:rPr lang="mr-IN" sz="1000" i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…</a:t>
              </a:r>
              <a:r>
                <a:rPr lang="en-US" sz="1000" i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 Chairman </a:t>
              </a:r>
              <a:r>
                <a:rPr lang="en-US" sz="1000" i="1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Pai’s affection for AT&amp;T and Comcast holds great political risk for President Trump and the entire Republican </a:t>
              </a:r>
              <a:r>
                <a:rPr lang="en-US" sz="1000" i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Party.”</a:t>
              </a:r>
              <a:r>
                <a:rPr kumimoji="0" 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Georgia"/>
                  <a:cs typeface="Georgia"/>
                </a:rPr>
                <a:t>	</a:t>
              </a:r>
              <a:endPara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Georgia"/>
                <a:cs typeface="Georgia"/>
              </a:endParaRPr>
            </a:p>
            <a:p>
              <a:pPr lvl="0">
                <a:lnSpc>
                  <a:spcPct val="110000"/>
                </a:lnSpc>
                <a:spcAft>
                  <a:spcPts val="50"/>
                </a:spcAft>
                <a:defRPr/>
              </a:pPr>
              <a:endParaRPr lang="en-US" sz="1000" i="1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endParaRPr>
            </a:p>
            <a:p>
              <a:pPr lvl="0">
                <a:lnSpc>
                  <a:spcPct val="110000"/>
                </a:lnSpc>
                <a:spcAft>
                  <a:spcPts val="50"/>
                </a:spcAft>
                <a:defRPr/>
              </a:pPr>
              <a:r>
                <a:rPr kumimoji="0" lang="en-US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Georgia"/>
                  <a:cs typeface="Georgia"/>
                </a:rPr>
                <a:t>—</a:t>
              </a:r>
              <a:r>
                <a:rPr kumimoji="0" lang="en-US" sz="1000" b="1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Georgia"/>
                  <a:cs typeface="Georgia"/>
                </a:rPr>
                <a:t>Chip</a:t>
              </a:r>
              <a:r>
                <a:rPr kumimoji="0" lang="en-US" sz="1000" b="1" i="1" u="none" strike="noStrike" kern="1200" cap="none" spc="0" normalizeH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Georgia"/>
                  <a:cs typeface="Georgia"/>
                </a:rPr>
                <a:t> Pickering</a:t>
              </a:r>
              <a:r>
                <a:rPr kumimoji="0" lang="en-US" sz="1000" b="0" i="1" u="none" strike="noStrike" kern="1200" cap="none" spc="0" normalizeH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Georgia"/>
                  <a:cs typeface="Georgia"/>
                </a:rPr>
                <a:t>, CEO of Incompas, a trade group whose members include Amazon and Netflix</a:t>
              </a:r>
              <a:endPara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Georgia"/>
                <a:cs typeface="Georgia"/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962130" y="1674905"/>
              <a:ext cx="303288" cy="352532"/>
              <a:chOff x="4483452" y="4988850"/>
              <a:chExt cx="397177" cy="461666"/>
            </a:xfrm>
          </p:grpSpPr>
          <p:sp>
            <p:nvSpPr>
              <p:cNvPr id="19" name="Oval 18"/>
              <p:cNvSpPr/>
              <p:nvPr/>
            </p:nvSpPr>
            <p:spPr bwMode="auto">
              <a:xfrm>
                <a:off x="4517170" y="5016684"/>
                <a:ext cx="363459" cy="361944"/>
              </a:xfrm>
              <a:prstGeom prst="ellipse">
                <a:avLst/>
              </a:prstGeom>
              <a:solidFill>
                <a:srgbClr val="BAAD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4483452" y="4988850"/>
                <a:ext cx="303287" cy="46166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“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888348" y="1968788"/>
            <a:ext cx="2035175" cy="1514040"/>
            <a:chOff x="888348" y="1944723"/>
            <a:chExt cx="2035175" cy="1514040"/>
          </a:xfrm>
        </p:grpSpPr>
        <p:pic>
          <p:nvPicPr>
            <p:cNvPr id="13" name="Picture 21" descr="http://www.nhab.org/wp-content/uploads/2015/04/IMG_5636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163" r="16203"/>
            <a:stretch/>
          </p:blipFill>
          <p:spPr bwMode="auto">
            <a:xfrm>
              <a:off x="1378287" y="1944723"/>
              <a:ext cx="1055299" cy="1055299"/>
            </a:xfrm>
            <a:prstGeom prst="ellipse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 bwMode="auto">
            <a:xfrm>
              <a:off x="888348" y="3028550"/>
              <a:ext cx="2035175" cy="4302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  <a:ea typeface="MS PGothic" panose="020B0600070205080204" pitchFamily="34" charset="-128"/>
                  <a:cs typeface="+mn-cs"/>
                </a:rPr>
                <a:t>Ajit Pai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Georgia"/>
                  <a:ea typeface="MS PGothic" panose="020B0600070205080204" pitchFamily="34" charset="-128"/>
                  <a:cs typeface="+mn-cs"/>
                </a:rPr>
                <a:t>FCC commissioner</a:t>
              </a:r>
            </a:p>
          </p:txBody>
        </p:sp>
      </p:grpSp>
      <p:sp>
        <p:nvSpPr>
          <p:cNvPr id="24" name="TextBox 23"/>
          <p:cNvSpPr txBox="1"/>
          <p:nvPr/>
        </p:nvSpPr>
        <p:spPr bwMode="auto">
          <a:xfrm>
            <a:off x="5143517" y="2034911"/>
            <a:ext cx="2035175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</a:rPr>
              <a:t>Critics</a:t>
            </a:r>
            <a:r>
              <a:rPr lang="en-US" sz="1000" b="1" u="sng" dirty="0" smtClean="0">
                <a:solidFill>
                  <a:prstClr val="black"/>
                </a:solidFill>
                <a:latin typeface="Georgia"/>
                <a:ea typeface="MS PGothic" panose="020B0600070205080204" pitchFamily="34" charset="-128"/>
              </a:rPr>
              <a:t>’</a:t>
            </a:r>
            <a:r>
              <a:rPr kumimoji="0" lang="en-US" sz="1000" b="1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</a:rPr>
              <a:t> responses</a:t>
            </a:r>
            <a:endParaRPr kumimoji="0" lang="en-US" sz="10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MS PGothic" panose="020B0600070205080204" pitchFamily="34" charset="-128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4528667" y="4061633"/>
            <a:ext cx="3478759" cy="1382411"/>
            <a:chOff x="5962130" y="1674905"/>
            <a:chExt cx="3478759" cy="1382411"/>
          </a:xfrm>
        </p:grpSpPr>
        <p:sp>
          <p:nvSpPr>
            <p:cNvPr id="26" name="Rectangle 25"/>
            <p:cNvSpPr/>
            <p:nvPr/>
          </p:nvSpPr>
          <p:spPr>
            <a:xfrm>
              <a:off x="6139519" y="1790086"/>
              <a:ext cx="3301370" cy="12672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80" tIns="137160" rIns="182880" bIns="137160"/>
            <a:lstStyle/>
            <a:p>
              <a:pPr lvl="0">
                <a:lnSpc>
                  <a:spcPct val="110000"/>
                </a:lnSpc>
                <a:spcAft>
                  <a:spcPts val="50"/>
                </a:spcAft>
                <a:defRPr/>
              </a:pPr>
              <a:r>
                <a:rPr lang="en-US" sz="1000" i="1" dirty="0" smtClean="0">
                  <a:solidFill>
                    <a:schemeClr val="tx1"/>
                  </a:solidFill>
                  <a:latin typeface="+mj-lt"/>
                </a:rPr>
                <a:t>What </a:t>
              </a:r>
              <a:r>
                <a:rPr lang="en-US" sz="1000" i="1" dirty="0">
                  <a:solidFill>
                    <a:schemeClr val="tx1"/>
                  </a:solidFill>
                  <a:latin typeface="+mj-lt"/>
                </a:rPr>
                <a:t>consumers want is access to a free and open internet without fear of being throttled or assessed a toll by their broadband service </a:t>
              </a:r>
              <a:r>
                <a:rPr lang="en-US" sz="1000" i="1" dirty="0" smtClean="0">
                  <a:solidFill>
                    <a:schemeClr val="tx1"/>
                  </a:solidFill>
                  <a:latin typeface="+mj-lt"/>
                </a:rPr>
                <a:t>provider.”</a:t>
              </a:r>
              <a:r>
                <a:rPr lang="en-US" sz="1000" i="1" dirty="0">
                  <a:solidFill>
                    <a:schemeClr val="tx1"/>
                  </a:solidFill>
                  <a:latin typeface="+mj-lt"/>
                </a:rPr>
                <a:t>  </a:t>
              </a:r>
              <a:r>
                <a:rPr kumimoji="0" lang="en-US" sz="1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Georgia"/>
                  <a:cs typeface="Georgia"/>
                </a:rPr>
                <a:t>	</a:t>
              </a:r>
              <a:endPara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Georgia"/>
                <a:cs typeface="Georgia"/>
              </a:endParaRPr>
            </a:p>
            <a:p>
              <a:pPr lvl="0">
                <a:lnSpc>
                  <a:spcPct val="110000"/>
                </a:lnSpc>
                <a:spcAft>
                  <a:spcPts val="50"/>
                </a:spcAft>
                <a:defRPr/>
              </a:pPr>
              <a:endParaRPr lang="en-US" sz="1000" i="1" dirty="0">
                <a:solidFill>
                  <a:prstClr val="black">
                    <a:lumMod val="95000"/>
                    <a:lumOff val="5000"/>
                  </a:prstClr>
                </a:solidFill>
                <a:latin typeface="Georgia"/>
                <a:cs typeface="Georgia"/>
              </a:endParaRPr>
            </a:p>
            <a:p>
              <a:pPr lvl="0">
                <a:lnSpc>
                  <a:spcPct val="110000"/>
                </a:lnSpc>
                <a:spcAft>
                  <a:spcPts val="50"/>
                </a:spcAft>
                <a:defRPr/>
              </a:pPr>
              <a:r>
                <a:rPr kumimoji="0" lang="en-US" sz="1000" b="0" i="1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Georgia"/>
                  <a:cs typeface="Georgia"/>
                </a:rPr>
                <a:t>—</a:t>
              </a:r>
              <a:r>
                <a:rPr lang="en-US" sz="1000" b="1" i="1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Georgia"/>
                  <a:cs typeface="Georgia"/>
                </a:rPr>
                <a:t>Mignon Clyburn</a:t>
              </a:r>
              <a:r>
                <a:rPr kumimoji="0" lang="en-US" sz="1000" b="0" i="1" u="none" strike="noStrike" kern="1200" cap="none" spc="0" normalizeH="0" noProof="0" dirty="0" smtClean="0">
                  <a:ln>
                    <a:noFill/>
                  </a:ln>
                  <a:solidFill>
                    <a:prstClr val="black">
                      <a:lumMod val="95000"/>
                      <a:lumOff val="5000"/>
                    </a:prstClr>
                  </a:solidFill>
                  <a:effectLst/>
                  <a:uLnTx/>
                  <a:uFillTx/>
                  <a:latin typeface="Georgia"/>
                  <a:cs typeface="Georgia"/>
                </a:rPr>
                <a:t>, part of the FCC’s Democratic minority</a:t>
              </a:r>
              <a:endParaRPr kumimoji="0" lang="en-US" sz="10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latin typeface="Georgia"/>
                <a:cs typeface="Georgia"/>
              </a:endParaRPr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5962130" y="1674905"/>
              <a:ext cx="303288" cy="352532"/>
              <a:chOff x="4483452" y="4988850"/>
              <a:chExt cx="397177" cy="461666"/>
            </a:xfrm>
          </p:grpSpPr>
          <p:sp>
            <p:nvSpPr>
              <p:cNvPr id="28" name="Oval 27"/>
              <p:cNvSpPr/>
              <p:nvPr/>
            </p:nvSpPr>
            <p:spPr bwMode="auto">
              <a:xfrm>
                <a:off x="4517170" y="5016684"/>
                <a:ext cx="363459" cy="361944"/>
              </a:xfrm>
              <a:prstGeom prst="ellipse">
                <a:avLst/>
              </a:prstGeom>
              <a:solidFill>
                <a:srgbClr val="BAAD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Verdana"/>
                  <a:ea typeface="+mn-ea"/>
                  <a:cs typeface="+mn-cs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4483452" y="4988850"/>
                <a:ext cx="303287" cy="46166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Georgia"/>
                    <a:ea typeface="+mn-ea"/>
                    <a:cs typeface="+mn-cs"/>
                  </a:rPr>
                  <a:t>“</a:t>
                </a: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Georgia"/>
                  <a:ea typeface="+mn-ea"/>
                  <a:cs typeface="+mn-cs"/>
                </a:endParaRPr>
              </a:p>
            </p:txBody>
          </p:sp>
        </p:grpSp>
      </p:grp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2716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1713</TotalTime>
  <Words>175</Words>
  <Application>Microsoft Macintosh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Georgia</vt:lpstr>
      <vt:lpstr>MS PGothic</vt:lpstr>
      <vt:lpstr>ＭＳ Ｐゴシック</vt:lpstr>
      <vt:lpstr>Verdana</vt:lpstr>
      <vt:lpstr>Arial</vt:lpstr>
      <vt:lpstr>1_Office Theme</vt:lpstr>
      <vt:lpstr>PowerPoint Presentation</vt:lpstr>
    </vt:vector>
  </TitlesOfParts>
  <Company>Atlantic Media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 neutrality deck: primer and latest developments </dc:title>
  <dc:creator>Johnson, Alice</dc:creator>
  <cp:lastModifiedBy>Owen Minott</cp:lastModifiedBy>
  <cp:revision>48</cp:revision>
  <dcterms:created xsi:type="dcterms:W3CDTF">2017-07-25T17:40:14Z</dcterms:created>
  <dcterms:modified xsi:type="dcterms:W3CDTF">2017-11-21T18:22:35Z</dcterms:modified>
</cp:coreProperties>
</file>